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0" r:id="rId5"/>
    <p:sldId id="261" r:id="rId6"/>
    <p:sldId id="262" r:id="rId7"/>
    <p:sldId id="263" r:id="rId8"/>
    <p:sldId id="264" r:id="rId9"/>
    <p:sldId id="265" r:id="rId10"/>
    <p:sldId id="267" r:id="rId11"/>
    <p:sldId id="266" r:id="rId12"/>
    <p:sldId id="268" r:id="rId13"/>
    <p:sldId id="272" r:id="rId14"/>
    <p:sldId id="273" r:id="rId15"/>
  </p:sldIdLst>
  <p:sldSz cx="12192000" cy="6858000"/>
  <p:notesSz cx="6797675" cy="987425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E62"/>
    <a:srgbClr val="A02085"/>
    <a:srgbClr val="F1F1F3"/>
    <a:srgbClr val="ECECEC"/>
    <a:srgbClr val="FDF1E9"/>
    <a:srgbClr val="0037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Estilo Escuro 1 - Ênfas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Estilo Escuro 2 - Ênfase 3/Ênfase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8" autoAdjust="0"/>
    <p:restoredTop sz="94660"/>
  </p:normalViewPr>
  <p:slideViewPr>
    <p:cSldViewPr snapToGrid="0">
      <p:cViewPr varScale="1">
        <p:scale>
          <a:sx n="87" d="100"/>
          <a:sy n="87" d="100"/>
        </p:scale>
        <p:origin x="114" y="198"/>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0A49E91D-401E-4D63-8900-96CA87126B2D}" type="datetimeFigureOut">
              <a:rPr lang="pt-BR" smtClean="0"/>
              <a:t>25/06/2019</a:t>
            </a:fld>
            <a:endParaRPr lang="pt-BR"/>
          </a:p>
        </p:txBody>
      </p:sp>
      <p:sp>
        <p:nvSpPr>
          <p:cNvPr id="4" name="Espaço Reservado para Imagem de Slide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903C9F63-9DD5-430E-829F-A20D62D5F2DD}" type="slidenum">
              <a:rPr lang="pt-BR" smtClean="0"/>
              <a:t>‹nº›</a:t>
            </a:fld>
            <a:endParaRPr lang="pt-BR"/>
          </a:p>
        </p:txBody>
      </p:sp>
    </p:spTree>
    <p:extLst>
      <p:ext uri="{BB962C8B-B14F-4D97-AF65-F5344CB8AC3E}">
        <p14:creationId xmlns:p14="http://schemas.microsoft.com/office/powerpoint/2010/main" val="4117538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2</a:t>
            </a:fld>
            <a:endParaRPr lang="pt-BR"/>
          </a:p>
        </p:txBody>
      </p:sp>
    </p:spTree>
    <p:extLst>
      <p:ext uri="{BB962C8B-B14F-4D97-AF65-F5344CB8AC3E}">
        <p14:creationId xmlns:p14="http://schemas.microsoft.com/office/powerpoint/2010/main" val="1317833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11</a:t>
            </a:fld>
            <a:endParaRPr lang="pt-BR"/>
          </a:p>
        </p:txBody>
      </p:sp>
    </p:spTree>
    <p:extLst>
      <p:ext uri="{BB962C8B-B14F-4D97-AF65-F5344CB8AC3E}">
        <p14:creationId xmlns:p14="http://schemas.microsoft.com/office/powerpoint/2010/main" val="333832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12</a:t>
            </a:fld>
            <a:endParaRPr lang="pt-BR"/>
          </a:p>
        </p:txBody>
      </p:sp>
    </p:spTree>
    <p:extLst>
      <p:ext uri="{BB962C8B-B14F-4D97-AF65-F5344CB8AC3E}">
        <p14:creationId xmlns:p14="http://schemas.microsoft.com/office/powerpoint/2010/main" val="2064065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13</a:t>
            </a:fld>
            <a:endParaRPr lang="pt-BR"/>
          </a:p>
        </p:txBody>
      </p:sp>
    </p:spTree>
    <p:extLst>
      <p:ext uri="{BB962C8B-B14F-4D97-AF65-F5344CB8AC3E}">
        <p14:creationId xmlns:p14="http://schemas.microsoft.com/office/powerpoint/2010/main" val="225395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3</a:t>
            </a:fld>
            <a:endParaRPr lang="pt-BR"/>
          </a:p>
        </p:txBody>
      </p:sp>
    </p:spTree>
    <p:extLst>
      <p:ext uri="{BB962C8B-B14F-4D97-AF65-F5344CB8AC3E}">
        <p14:creationId xmlns:p14="http://schemas.microsoft.com/office/powerpoint/2010/main" val="340005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4</a:t>
            </a:fld>
            <a:endParaRPr lang="pt-BR"/>
          </a:p>
        </p:txBody>
      </p:sp>
    </p:spTree>
    <p:extLst>
      <p:ext uri="{BB962C8B-B14F-4D97-AF65-F5344CB8AC3E}">
        <p14:creationId xmlns:p14="http://schemas.microsoft.com/office/powerpoint/2010/main" val="1559195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5</a:t>
            </a:fld>
            <a:endParaRPr lang="pt-BR"/>
          </a:p>
        </p:txBody>
      </p:sp>
    </p:spTree>
    <p:extLst>
      <p:ext uri="{BB962C8B-B14F-4D97-AF65-F5344CB8AC3E}">
        <p14:creationId xmlns:p14="http://schemas.microsoft.com/office/powerpoint/2010/main" val="3027790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6</a:t>
            </a:fld>
            <a:endParaRPr lang="pt-BR"/>
          </a:p>
        </p:txBody>
      </p:sp>
    </p:spTree>
    <p:extLst>
      <p:ext uri="{BB962C8B-B14F-4D97-AF65-F5344CB8AC3E}">
        <p14:creationId xmlns:p14="http://schemas.microsoft.com/office/powerpoint/2010/main" val="191316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7</a:t>
            </a:fld>
            <a:endParaRPr lang="pt-BR"/>
          </a:p>
        </p:txBody>
      </p:sp>
    </p:spTree>
    <p:extLst>
      <p:ext uri="{BB962C8B-B14F-4D97-AF65-F5344CB8AC3E}">
        <p14:creationId xmlns:p14="http://schemas.microsoft.com/office/powerpoint/2010/main" val="2285130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8</a:t>
            </a:fld>
            <a:endParaRPr lang="pt-BR"/>
          </a:p>
        </p:txBody>
      </p:sp>
    </p:spTree>
    <p:extLst>
      <p:ext uri="{BB962C8B-B14F-4D97-AF65-F5344CB8AC3E}">
        <p14:creationId xmlns:p14="http://schemas.microsoft.com/office/powerpoint/2010/main" val="938537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9</a:t>
            </a:fld>
            <a:endParaRPr lang="pt-BR"/>
          </a:p>
        </p:txBody>
      </p:sp>
    </p:spTree>
    <p:extLst>
      <p:ext uri="{BB962C8B-B14F-4D97-AF65-F5344CB8AC3E}">
        <p14:creationId xmlns:p14="http://schemas.microsoft.com/office/powerpoint/2010/main" val="3720270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903C9F63-9DD5-430E-829F-A20D62D5F2DD}" type="slidenum">
              <a:rPr lang="pt-BR" smtClean="0"/>
              <a:t>10</a:t>
            </a:fld>
            <a:endParaRPr lang="pt-BR"/>
          </a:p>
        </p:txBody>
      </p:sp>
    </p:spTree>
    <p:extLst>
      <p:ext uri="{BB962C8B-B14F-4D97-AF65-F5344CB8AC3E}">
        <p14:creationId xmlns:p14="http://schemas.microsoft.com/office/powerpoint/2010/main" val="143025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182129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122381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1685085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174291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78491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498CFD17-5693-4ADA-B129-7167108559C9}" type="datetimeFigureOut">
              <a:rPr lang="pt-BR" smtClean="0"/>
              <a:t>25/06/2019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856795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498CFD17-5693-4ADA-B129-7167108559C9}" type="datetimeFigureOut">
              <a:rPr lang="pt-BR" smtClean="0"/>
              <a:t>25/06/2019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1056961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498CFD17-5693-4ADA-B129-7167108559C9}" type="datetimeFigureOut">
              <a:rPr lang="pt-BR" smtClean="0"/>
              <a:t>25/06/2019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915301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98CFD17-5693-4ADA-B129-7167108559C9}" type="datetimeFigureOut">
              <a:rPr lang="pt-BR" smtClean="0"/>
              <a:t>25/06/2019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125042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98CFD17-5693-4ADA-B129-7167108559C9}" type="datetimeFigureOut">
              <a:rPr lang="pt-BR" smtClean="0"/>
              <a:t>25/06/2019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1270571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98CFD17-5693-4ADA-B129-7167108559C9}" type="datetimeFigureOut">
              <a:rPr lang="pt-BR" smtClean="0"/>
              <a:t>25/06/2019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931DBAF-AE4F-4A31-AC74-C8857F80B510}" type="slidenum">
              <a:rPr lang="pt-BR" smtClean="0"/>
              <a:t>‹nº›</a:t>
            </a:fld>
            <a:endParaRPr lang="pt-BR"/>
          </a:p>
        </p:txBody>
      </p:sp>
    </p:spTree>
    <p:extLst>
      <p:ext uri="{BB962C8B-B14F-4D97-AF65-F5344CB8AC3E}">
        <p14:creationId xmlns:p14="http://schemas.microsoft.com/office/powerpoint/2010/main" val="243369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CFD17-5693-4ADA-B129-7167108559C9}" type="datetimeFigureOut">
              <a:rPr lang="pt-BR" smtClean="0"/>
              <a:t>25/06/2019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1DBAF-AE4F-4A31-AC74-C8857F80B510}" type="slidenum">
              <a:rPr lang="pt-BR" smtClean="0"/>
              <a:t>‹nº›</a:t>
            </a:fld>
            <a:endParaRPr lang="pt-BR"/>
          </a:p>
        </p:txBody>
      </p:sp>
    </p:spTree>
    <p:extLst>
      <p:ext uri="{BB962C8B-B14F-4D97-AF65-F5344CB8AC3E}">
        <p14:creationId xmlns:p14="http://schemas.microsoft.com/office/powerpoint/2010/main" val="1104430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443955" y="2099646"/>
            <a:ext cx="6027821" cy="670510"/>
          </a:xfrm>
        </p:spPr>
        <p:txBody>
          <a:bodyPr>
            <a:normAutofit fontScale="90000"/>
          </a:bodyPr>
          <a:lstStyle/>
          <a:p>
            <a:pPr algn="l"/>
            <a:r>
              <a:rPr lang="pt-BR" sz="3100" dirty="0" smtClean="0">
                <a:solidFill>
                  <a:schemeClr val="tx2"/>
                </a:solidFill>
                <a:latin typeface="Arial" panose="020B0604020202020204" pitchFamily="34" charset="0"/>
                <a:cs typeface="Arial" panose="020B0604020202020204" pitchFamily="34" charset="0"/>
              </a:rPr>
              <a:t>CRIPTOATIVOS</a:t>
            </a:r>
            <a:r>
              <a:rPr lang="pt-BR" sz="4900" dirty="0" smtClean="0">
                <a:solidFill>
                  <a:schemeClr val="tx2"/>
                </a:solidFill>
                <a:latin typeface="Berlin Sans FB Demi" panose="020E0802020502020306" pitchFamily="34" charset="0"/>
                <a:cs typeface="Arial" panose="020B0604020202020204" pitchFamily="34" charset="0"/>
              </a:rPr>
              <a:t/>
            </a:r>
            <a:br>
              <a:rPr lang="pt-BR" sz="4900" dirty="0" smtClean="0">
                <a:solidFill>
                  <a:schemeClr val="tx2"/>
                </a:solidFill>
                <a:latin typeface="Berlin Sans FB Demi" panose="020E0802020502020306" pitchFamily="34" charset="0"/>
                <a:cs typeface="Arial" panose="020B0604020202020204" pitchFamily="34" charset="0"/>
              </a:rPr>
            </a:br>
            <a: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2800" dirty="0" smtClean="0">
                <a:latin typeface="Arial" panose="020B0604020202020204" pitchFamily="34" charset="0"/>
                <a:cs typeface="Arial" panose="020B0604020202020204" pitchFamily="34" charset="0"/>
              </a:rPr>
              <a:t> </a:t>
            </a:r>
            <a:endParaRPr lang="pt-BR" sz="4900" dirty="0">
              <a:latin typeface="Arial" panose="020B0604020202020204" pitchFamily="34" charset="0"/>
              <a:cs typeface="Arial" panose="020B0604020202020204" pitchFamily="34" charset="0"/>
            </a:endParaRPr>
          </a:p>
        </p:txBody>
      </p:sp>
      <p:sp>
        <p:nvSpPr>
          <p:cNvPr id="13" name="Retângulo 12"/>
          <p:cNvSpPr/>
          <p:nvPr/>
        </p:nvSpPr>
        <p:spPr>
          <a:xfrm>
            <a:off x="7700211" y="5702968"/>
            <a:ext cx="4491788" cy="1155030"/>
          </a:xfrm>
          <a:prstGeom prst="rect">
            <a:avLst/>
          </a:prstGeom>
          <a:solidFill>
            <a:srgbClr val="002E62"/>
          </a:solidFill>
          <a:ln>
            <a:solidFill>
              <a:srgbClr val="0037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10262936" y="0"/>
            <a:ext cx="1929063" cy="6857999"/>
          </a:xfrm>
          <a:prstGeom prst="rect">
            <a:avLst/>
          </a:prstGeom>
          <a:solidFill>
            <a:srgbClr val="00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Retângulo 14"/>
          <p:cNvSpPr/>
          <p:nvPr/>
        </p:nvSpPr>
        <p:spPr>
          <a:xfrm>
            <a:off x="1" y="5702970"/>
            <a:ext cx="7700210" cy="11550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Retângulo 15"/>
          <p:cNvSpPr/>
          <p:nvPr/>
        </p:nvSpPr>
        <p:spPr>
          <a:xfrm>
            <a:off x="7700211" y="782051"/>
            <a:ext cx="3888190" cy="4920916"/>
          </a:xfrm>
          <a:prstGeom prst="rect">
            <a:avLst/>
          </a:prstGeom>
          <a:solidFill>
            <a:srgbClr val="F1F1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7" name="Imagem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38306" y="1469788"/>
            <a:ext cx="3022784" cy="3002949"/>
          </a:xfrm>
          <a:prstGeom prst="rect">
            <a:avLst/>
          </a:prstGeom>
        </p:spPr>
      </p:pic>
      <p:sp>
        <p:nvSpPr>
          <p:cNvPr id="19" name="Título 3"/>
          <p:cNvSpPr txBox="1">
            <a:spLocks/>
          </p:cNvSpPr>
          <p:nvPr/>
        </p:nvSpPr>
        <p:spPr>
          <a:xfrm>
            <a:off x="215382" y="3428999"/>
            <a:ext cx="8071950" cy="670510"/>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20000"/>
              </a:lnSpc>
            </a:pPr>
            <a:r>
              <a:rPr lang="pt-BR" sz="17600" dirty="0" smtClean="0">
                <a:solidFill>
                  <a:schemeClr val="tx2"/>
                </a:solidFill>
                <a:latin typeface="Berlin Sans FB Demi" panose="020E0802020502020306" pitchFamily="34" charset="0"/>
                <a:cs typeface="Arial" panose="020B0604020202020204" pitchFamily="34" charset="0"/>
              </a:rPr>
              <a:t/>
            </a:r>
            <a:br>
              <a:rPr lang="pt-BR" sz="17600" dirty="0" smtClean="0">
                <a:solidFill>
                  <a:schemeClr val="tx2"/>
                </a:solidFill>
                <a:latin typeface="Berlin Sans FB Demi" panose="020E0802020502020306" pitchFamily="34" charset="0"/>
                <a:cs typeface="Arial" panose="020B0604020202020204" pitchFamily="34" charset="0"/>
              </a:rPr>
            </a:br>
            <a:r>
              <a:rPr lang="pt-BR" sz="24000" dirty="0" smtClean="0">
                <a:solidFill>
                  <a:schemeClr val="tx2"/>
                </a:solidFill>
                <a:latin typeface="Arial" panose="020B0604020202020204" pitchFamily="34" charset="0"/>
                <a:cs typeface="Arial" panose="020B0604020202020204" pitchFamily="34" charset="0"/>
              </a:rPr>
              <a:t>Obrigação Acessória</a:t>
            </a:r>
            <a:r>
              <a:rPr lang="pt-BR" sz="288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288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2800" dirty="0" smtClean="0">
                <a:latin typeface="Arial" panose="020B0604020202020204" pitchFamily="34" charset="0"/>
                <a:cs typeface="Arial" panose="020B0604020202020204" pitchFamily="34" charset="0"/>
              </a:rPr>
              <a:t> </a:t>
            </a:r>
            <a:endParaRPr lang="pt-BR" sz="2800" dirty="0">
              <a:latin typeface="Arial" panose="020B0604020202020204" pitchFamily="34" charset="0"/>
              <a:cs typeface="Arial" panose="020B0604020202020204" pitchFamily="34" charset="0"/>
            </a:endParaRPr>
          </a:p>
        </p:txBody>
      </p:sp>
      <p:sp>
        <p:nvSpPr>
          <p:cNvPr id="20" name="Título 3"/>
          <p:cNvSpPr txBox="1">
            <a:spLocks/>
          </p:cNvSpPr>
          <p:nvPr/>
        </p:nvSpPr>
        <p:spPr>
          <a:xfrm>
            <a:off x="299576" y="4472737"/>
            <a:ext cx="6027821" cy="670510"/>
          </a:xfrm>
          <a:prstGeom prst="rect">
            <a:avLst/>
          </a:prstGeom>
        </p:spPr>
        <p:txBody>
          <a:bodyPr vert="horz" lIns="91440" tIns="45720" rIns="91440" bIns="45720" rtlCol="0" anchor="b">
            <a:normAutofit fontScale="3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pt-BR" sz="4400" dirty="0" smtClean="0">
                <a:solidFill>
                  <a:schemeClr val="tx2"/>
                </a:solidFill>
                <a:latin typeface="Berlin Sans FB Demi" panose="020E0802020502020306" pitchFamily="34" charset="0"/>
                <a:cs typeface="Arial" panose="020B0604020202020204" pitchFamily="34" charset="0"/>
              </a:rPr>
              <a:t>26/06/2019, Brasília - DF</a:t>
            </a:r>
            <a: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t/>
            </a:r>
            <a:br>
              <a:rPr lang="pt-BR" sz="4900" dirty="0" smtClean="0">
                <a:solidFill>
                  <a:schemeClr val="tx1">
                    <a:lumMod val="50000"/>
                    <a:lumOff val="50000"/>
                  </a:schemeClr>
                </a:solidFill>
                <a:latin typeface="Berlin Sans FB Demi" panose="020E0802020502020306" pitchFamily="34" charset="0"/>
                <a:cs typeface="Arial" panose="020B0604020202020204" pitchFamily="34" charset="0"/>
              </a:rPr>
            </a:br>
            <a:r>
              <a:rPr lang="pt-BR" sz="2800" dirty="0" smtClean="0">
                <a:latin typeface="Arial" panose="020B0604020202020204" pitchFamily="34" charset="0"/>
                <a:cs typeface="Arial" panose="020B0604020202020204" pitchFamily="34" charset="0"/>
              </a:rPr>
              <a:t> </a:t>
            </a:r>
            <a:endParaRPr lang="pt-BR" sz="4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5643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lnSpcReduction="10000"/>
          </a:bodyPr>
          <a:lstStyle/>
          <a:p>
            <a:r>
              <a:rPr lang="pt-BR" b="1" cap="all" dirty="0" smtClean="0"/>
              <a:t>O que é informado:</a:t>
            </a:r>
          </a:p>
          <a:p>
            <a:pPr marL="0" indent="0">
              <a:buNone/>
            </a:pPr>
            <a:endParaRPr lang="pt-BR" b="1" cap="all" dirty="0"/>
          </a:p>
          <a:p>
            <a:pPr marL="0" indent="0" algn="just">
              <a:buNone/>
            </a:pPr>
            <a:r>
              <a:rPr lang="pt-BR" dirty="0"/>
              <a:t>A exchange de criptoativos domiciliada para fins tributários no Brasil a que se refere o inciso I do caput do art. 6º deverá prestar também, relativamente a cada usuário de seus serviços, as seguintes informações relativas a </a:t>
            </a:r>
            <a:r>
              <a:rPr lang="pt-BR" dirty="0">
                <a:solidFill>
                  <a:srgbClr val="FF0000"/>
                </a:solidFill>
              </a:rPr>
              <a:t>31 de dezembro de cada ano</a:t>
            </a:r>
            <a:r>
              <a:rPr lang="pt-BR" dirty="0" smtClean="0"/>
              <a:t>:</a:t>
            </a:r>
          </a:p>
          <a:p>
            <a:pPr marL="0" indent="0" algn="just">
              <a:buNone/>
            </a:pPr>
            <a:endParaRPr lang="pt-BR" dirty="0"/>
          </a:p>
          <a:p>
            <a:pPr marL="0" indent="0" algn="just">
              <a:buNone/>
            </a:pPr>
            <a:r>
              <a:rPr lang="pt-BR" dirty="0"/>
              <a:t>I - </a:t>
            </a:r>
            <a:r>
              <a:rPr lang="pt-BR" dirty="0">
                <a:solidFill>
                  <a:srgbClr val="FF0000"/>
                </a:solidFill>
              </a:rPr>
              <a:t>o saldo de moedas fiduciárias, em reais</a:t>
            </a:r>
            <a:r>
              <a:rPr lang="pt-BR" dirty="0"/>
              <a:t>;</a:t>
            </a:r>
          </a:p>
          <a:p>
            <a:pPr marL="0" indent="0" algn="just">
              <a:buNone/>
            </a:pPr>
            <a:r>
              <a:rPr lang="pt-BR" dirty="0"/>
              <a:t>II - </a:t>
            </a:r>
            <a:r>
              <a:rPr lang="pt-BR" dirty="0">
                <a:solidFill>
                  <a:srgbClr val="FF0000"/>
                </a:solidFill>
              </a:rPr>
              <a:t>o saldo de cada espécie de criptoativos</a:t>
            </a:r>
            <a:r>
              <a:rPr lang="pt-BR" dirty="0"/>
              <a:t>, em unidade dos respectivos criptoativos; e</a:t>
            </a:r>
          </a:p>
          <a:p>
            <a:pPr marL="0" indent="0" algn="just">
              <a:buNone/>
            </a:pPr>
            <a:r>
              <a:rPr lang="pt-BR" dirty="0"/>
              <a:t>III - </a:t>
            </a:r>
            <a:r>
              <a:rPr lang="pt-BR" dirty="0">
                <a:solidFill>
                  <a:srgbClr val="FF0000"/>
                </a:solidFill>
              </a:rPr>
              <a:t>o custo</a:t>
            </a:r>
            <a:r>
              <a:rPr lang="pt-BR" dirty="0"/>
              <a:t>, em reais, de obtenção de cada espécie de criptoativo, </a:t>
            </a:r>
            <a:r>
              <a:rPr lang="pt-BR" dirty="0">
                <a:solidFill>
                  <a:srgbClr val="FF0000"/>
                </a:solidFill>
              </a:rPr>
              <a:t>declarado pelo usuário de seus serviços, se houver</a:t>
            </a:r>
            <a:r>
              <a:rPr lang="pt-BR" dirty="0"/>
              <a:t>.</a:t>
            </a:r>
          </a:p>
        </p:txBody>
      </p:sp>
    </p:spTree>
    <p:extLst>
      <p:ext uri="{BB962C8B-B14F-4D97-AF65-F5344CB8AC3E}">
        <p14:creationId xmlns:p14="http://schemas.microsoft.com/office/powerpoint/2010/main" val="1796954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66940"/>
            <a:ext cx="10515600" cy="5299113"/>
          </a:xfrm>
        </p:spPr>
        <p:txBody>
          <a:bodyPr>
            <a:normAutofit lnSpcReduction="10000"/>
          </a:bodyPr>
          <a:lstStyle/>
          <a:p>
            <a:r>
              <a:rPr lang="pt-BR" cap="all" dirty="0"/>
              <a:t>DO PRAZO PARA PRESTAÇÃO DAS INFORMAÇÕES</a:t>
            </a:r>
            <a:r>
              <a:rPr lang="pt-BR" b="1" cap="all" dirty="0" smtClean="0"/>
              <a:t>:</a:t>
            </a:r>
          </a:p>
          <a:p>
            <a:pPr marL="0" indent="0">
              <a:buNone/>
            </a:pPr>
            <a:endParaRPr lang="pt-BR" b="1" cap="all" dirty="0"/>
          </a:p>
          <a:p>
            <a:pPr marL="0" indent="0" algn="just">
              <a:buNone/>
            </a:pPr>
            <a:r>
              <a:rPr lang="pt-BR" dirty="0" smtClean="0"/>
              <a:t>As </a:t>
            </a:r>
            <a:r>
              <a:rPr lang="pt-BR" dirty="0"/>
              <a:t>informações deverão ser transmitidas à RFB mensalmente até as 23h59min59s (vinte e três horas, cinquenta e nove minutos e cinquenta e nove segundos), horário de Brasília, do último dia útil do:</a:t>
            </a:r>
          </a:p>
          <a:p>
            <a:pPr marL="0" indent="0" algn="just">
              <a:buNone/>
            </a:pPr>
            <a:endParaRPr lang="pt-BR" dirty="0" smtClean="0"/>
          </a:p>
          <a:p>
            <a:pPr marL="0" indent="0" algn="just">
              <a:buNone/>
            </a:pPr>
            <a:r>
              <a:rPr lang="pt-BR" dirty="0" smtClean="0"/>
              <a:t>I </a:t>
            </a:r>
            <a:r>
              <a:rPr lang="pt-BR" dirty="0"/>
              <a:t>- </a:t>
            </a:r>
            <a:r>
              <a:rPr lang="pt-BR" dirty="0">
                <a:solidFill>
                  <a:srgbClr val="FF0000"/>
                </a:solidFill>
              </a:rPr>
              <a:t>mês-calendário subsequente</a:t>
            </a:r>
            <a:r>
              <a:rPr lang="pt-BR" dirty="0"/>
              <a:t> àquele em que ocorreu o conjunto de </a:t>
            </a:r>
            <a:r>
              <a:rPr lang="pt-BR" dirty="0" smtClean="0"/>
              <a:t>operações </a:t>
            </a:r>
            <a:r>
              <a:rPr lang="pt-BR" dirty="0"/>
              <a:t>realizadas com criptoativos, quanto às obrigações previstas no art. 7º;</a:t>
            </a:r>
          </a:p>
          <a:p>
            <a:pPr marL="0" indent="0" algn="just">
              <a:buNone/>
            </a:pPr>
            <a:endParaRPr lang="pt-BR" dirty="0" smtClean="0"/>
          </a:p>
          <a:p>
            <a:pPr marL="0" indent="0" algn="just">
              <a:buNone/>
            </a:pPr>
            <a:r>
              <a:rPr lang="pt-BR" dirty="0" smtClean="0"/>
              <a:t>II </a:t>
            </a:r>
            <a:r>
              <a:rPr lang="pt-BR" dirty="0"/>
              <a:t>- </a:t>
            </a:r>
            <a:r>
              <a:rPr lang="pt-BR" dirty="0">
                <a:solidFill>
                  <a:srgbClr val="FF0000"/>
                </a:solidFill>
              </a:rPr>
              <a:t>mês de janeiro do ano-calendário subsequente</a:t>
            </a:r>
            <a:r>
              <a:rPr lang="pt-BR" dirty="0"/>
              <a:t>, quanto à obrigação prevista no art. 9º</a:t>
            </a:r>
            <a:r>
              <a:rPr lang="pt-BR" dirty="0" smtClean="0"/>
              <a:t>.</a:t>
            </a:r>
            <a:endParaRPr lang="pt-BR" dirty="0"/>
          </a:p>
        </p:txBody>
      </p:sp>
    </p:spTree>
    <p:extLst>
      <p:ext uri="{BB962C8B-B14F-4D97-AF65-F5344CB8AC3E}">
        <p14:creationId xmlns:p14="http://schemas.microsoft.com/office/powerpoint/2010/main" val="981667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a:bodyPr>
          <a:lstStyle/>
          <a:p>
            <a:r>
              <a:rPr lang="pt-BR" cap="all" dirty="0"/>
              <a:t>DO PRAZO PARA PRESTAÇÃO DAS INFORMAÇÕES</a:t>
            </a:r>
            <a:r>
              <a:rPr lang="pt-BR" b="1" cap="all" dirty="0" smtClean="0"/>
              <a:t>:</a:t>
            </a:r>
          </a:p>
          <a:p>
            <a:pPr marL="0" indent="0">
              <a:buNone/>
            </a:pPr>
            <a:endParaRPr lang="pt-BR" b="1" cap="all" dirty="0"/>
          </a:p>
          <a:p>
            <a:pPr marL="0" indent="0" algn="just">
              <a:buNone/>
            </a:pPr>
            <a:r>
              <a:rPr lang="pt-BR" dirty="0" smtClean="0"/>
              <a:t>O </a:t>
            </a:r>
            <a:r>
              <a:rPr lang="pt-BR" dirty="0"/>
              <a:t>primeiro conjunto de informações a ser entregue em </a:t>
            </a:r>
            <a:r>
              <a:rPr lang="pt-BR" dirty="0">
                <a:solidFill>
                  <a:srgbClr val="FF0000"/>
                </a:solidFill>
              </a:rPr>
              <a:t>setembro de 2019 será referente às operações realizadas em agosto de 2019</a:t>
            </a:r>
            <a:r>
              <a:rPr lang="pt-BR" dirty="0" smtClean="0"/>
              <a:t>.</a:t>
            </a:r>
          </a:p>
          <a:p>
            <a:pPr algn="just"/>
            <a:endParaRPr lang="pt-BR" dirty="0"/>
          </a:p>
          <a:p>
            <a:pPr marL="0" indent="0" algn="just">
              <a:buNone/>
            </a:pPr>
            <a:r>
              <a:rPr lang="pt-BR" dirty="0" smtClean="0"/>
              <a:t>A </a:t>
            </a:r>
            <a:r>
              <a:rPr lang="pt-BR" dirty="0"/>
              <a:t>transmissão das informações não dispensa o declarante da obrigação de guardar os documentos e </a:t>
            </a:r>
            <a:r>
              <a:rPr lang="pt-BR" dirty="0">
                <a:solidFill>
                  <a:srgbClr val="FF0000"/>
                </a:solidFill>
              </a:rPr>
              <a:t>manter os sistemas de onde elas foram extraídas</a:t>
            </a:r>
            <a:r>
              <a:rPr lang="pt-BR" dirty="0"/>
              <a:t>.</a:t>
            </a:r>
          </a:p>
        </p:txBody>
      </p:sp>
    </p:spTree>
    <p:extLst>
      <p:ext uri="{BB962C8B-B14F-4D97-AF65-F5344CB8AC3E}">
        <p14:creationId xmlns:p14="http://schemas.microsoft.com/office/powerpoint/2010/main" val="3355950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a:bodyPr>
          <a:lstStyle/>
          <a:p>
            <a:r>
              <a:rPr lang="pt-BR" cap="all" dirty="0" smtClean="0"/>
              <a:t>DA retificação de informações:</a:t>
            </a:r>
          </a:p>
          <a:p>
            <a:pPr marL="0" indent="0">
              <a:buNone/>
            </a:pPr>
            <a:endParaRPr lang="pt-BR" b="1" cap="all" dirty="0"/>
          </a:p>
          <a:p>
            <a:pPr marL="0" indent="0" algn="just">
              <a:buNone/>
            </a:pPr>
            <a:r>
              <a:rPr lang="pt-BR" dirty="0"/>
              <a:t>Caso a pessoa física ou jurídica constate que as informações prestadas contêm </a:t>
            </a:r>
            <a:r>
              <a:rPr lang="pt-BR" dirty="0">
                <a:solidFill>
                  <a:srgbClr val="FF0000"/>
                </a:solidFill>
              </a:rPr>
              <a:t>erros, inexatidões ou omissões</a:t>
            </a:r>
            <a:r>
              <a:rPr lang="pt-BR" dirty="0"/>
              <a:t>, </a:t>
            </a:r>
            <a:r>
              <a:rPr lang="pt-BR" dirty="0">
                <a:solidFill>
                  <a:srgbClr val="FF0000"/>
                </a:solidFill>
              </a:rPr>
              <a:t>poderá corrigi-los ou supri-las</a:t>
            </a:r>
            <a:r>
              <a:rPr lang="pt-BR" dirty="0"/>
              <a:t>, conforme o caso, mediante apresentação de retificação, observado o disposto nos </a:t>
            </a:r>
            <a:r>
              <a:rPr lang="pt-BR" dirty="0" err="1"/>
              <a:t>arts</a:t>
            </a:r>
            <a:r>
              <a:rPr lang="pt-BR" dirty="0"/>
              <a:t>. 2º e 3º.</a:t>
            </a:r>
          </a:p>
          <a:p>
            <a:pPr marL="0" indent="0" algn="just">
              <a:buNone/>
            </a:pPr>
            <a:endParaRPr lang="pt-BR" dirty="0" smtClean="0"/>
          </a:p>
          <a:p>
            <a:pPr marL="0" indent="0" algn="just">
              <a:buNone/>
            </a:pPr>
            <a:r>
              <a:rPr lang="pt-BR" dirty="0" smtClean="0">
                <a:solidFill>
                  <a:srgbClr val="FF0000"/>
                </a:solidFill>
              </a:rPr>
              <a:t>Não </a:t>
            </a:r>
            <a:r>
              <a:rPr lang="pt-BR" dirty="0">
                <a:solidFill>
                  <a:srgbClr val="FF0000"/>
                </a:solidFill>
              </a:rPr>
              <a:t>incidirá multa </a:t>
            </a:r>
            <a:r>
              <a:rPr lang="pt-BR" dirty="0"/>
              <a:t>relativamente aos erros, inexatidões e omissões a que se refere o caput, desde que sejam corrigidos ou supridas </a:t>
            </a:r>
            <a:r>
              <a:rPr lang="pt-BR" dirty="0">
                <a:solidFill>
                  <a:srgbClr val="FF0000"/>
                </a:solidFill>
              </a:rPr>
              <a:t>antes de iniciado qualquer procedimento de ofício.</a:t>
            </a:r>
          </a:p>
        </p:txBody>
      </p:sp>
    </p:spTree>
    <p:extLst>
      <p:ext uri="{BB962C8B-B14F-4D97-AF65-F5344CB8AC3E}">
        <p14:creationId xmlns:p14="http://schemas.microsoft.com/office/powerpoint/2010/main" val="3859815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ângulo 12"/>
          <p:cNvSpPr/>
          <p:nvPr/>
        </p:nvSpPr>
        <p:spPr>
          <a:xfrm>
            <a:off x="7700211" y="5702968"/>
            <a:ext cx="4491788" cy="1155030"/>
          </a:xfrm>
          <a:prstGeom prst="rect">
            <a:avLst/>
          </a:prstGeom>
          <a:solidFill>
            <a:srgbClr val="002E62"/>
          </a:solidFill>
          <a:ln>
            <a:solidFill>
              <a:srgbClr val="0037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p:cNvSpPr/>
          <p:nvPr/>
        </p:nvSpPr>
        <p:spPr>
          <a:xfrm>
            <a:off x="10262936" y="0"/>
            <a:ext cx="1929063" cy="6857999"/>
          </a:xfrm>
          <a:prstGeom prst="rect">
            <a:avLst/>
          </a:prstGeom>
          <a:solidFill>
            <a:srgbClr val="00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Retângulo 14"/>
          <p:cNvSpPr/>
          <p:nvPr/>
        </p:nvSpPr>
        <p:spPr>
          <a:xfrm>
            <a:off x="1" y="5702970"/>
            <a:ext cx="7700210" cy="11550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Retângulo 15"/>
          <p:cNvSpPr/>
          <p:nvPr/>
        </p:nvSpPr>
        <p:spPr>
          <a:xfrm>
            <a:off x="7700211" y="782051"/>
            <a:ext cx="3888190" cy="4920916"/>
          </a:xfrm>
          <a:prstGeom prst="rect">
            <a:avLst/>
          </a:prstGeom>
          <a:solidFill>
            <a:srgbClr val="F1F1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7" name="Imagem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38306" y="1469788"/>
            <a:ext cx="3022784" cy="3002949"/>
          </a:xfrm>
          <a:prstGeom prst="rect">
            <a:avLst/>
          </a:prstGeom>
        </p:spPr>
      </p:pic>
      <p:sp>
        <p:nvSpPr>
          <p:cNvPr id="19" name="Título 3"/>
          <p:cNvSpPr txBox="1">
            <a:spLocks/>
          </p:cNvSpPr>
          <p:nvPr/>
        </p:nvSpPr>
        <p:spPr>
          <a:xfrm>
            <a:off x="204365" y="3428999"/>
            <a:ext cx="8071950" cy="670510"/>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r>
              <a:rPr lang="pt-BR" sz="17600" dirty="0" smtClean="0">
                <a:solidFill>
                  <a:schemeClr val="tx2"/>
                </a:solidFill>
                <a:latin typeface="Berlin Sans FB Demi" panose="020E0802020502020306" pitchFamily="34" charset="0"/>
                <a:cs typeface="Arial" panose="020B0604020202020204" pitchFamily="34" charset="0"/>
              </a:rPr>
              <a:t/>
            </a:r>
            <a:br>
              <a:rPr lang="pt-BR" sz="17600" dirty="0" smtClean="0">
                <a:solidFill>
                  <a:schemeClr val="tx2"/>
                </a:solidFill>
                <a:latin typeface="Berlin Sans FB Demi" panose="020E0802020502020306" pitchFamily="34" charset="0"/>
                <a:cs typeface="Arial" panose="020B0604020202020204" pitchFamily="34" charset="0"/>
              </a:rPr>
            </a:br>
            <a:r>
              <a:rPr lang="pt-BR" sz="24000" dirty="0" smtClean="0">
                <a:solidFill>
                  <a:schemeClr val="tx2"/>
                </a:solidFill>
                <a:latin typeface="Arial" panose="020B0604020202020204" pitchFamily="34" charset="0"/>
                <a:cs typeface="Arial" panose="020B0604020202020204" pitchFamily="34" charset="0"/>
              </a:rPr>
              <a:t>Obrigado</a:t>
            </a:r>
            <a:r>
              <a:rPr lang="pt-BR" sz="2800" dirty="0" smtClean="0">
                <a:latin typeface="Arial" panose="020B0604020202020204" pitchFamily="34" charset="0"/>
                <a:cs typeface="Arial" panose="020B0604020202020204" pitchFamily="34" charset="0"/>
              </a:rPr>
              <a:t> </a:t>
            </a:r>
            <a:endParaRPr lang="pt-B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703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825625"/>
            <a:ext cx="10515600" cy="2922645"/>
          </a:xfrm>
        </p:spPr>
        <p:txBody>
          <a:bodyPr/>
          <a:lstStyle/>
          <a:p>
            <a:r>
              <a:rPr lang="pt-BR" b="1" cap="all" dirty="0"/>
              <a:t>INSTRUÇÃO NORMATIVA RFB Nº 1888, DE 03 DE MAIO DE </a:t>
            </a:r>
            <a:r>
              <a:rPr lang="pt-BR" b="1" cap="all" dirty="0" smtClean="0"/>
              <a:t>2019:</a:t>
            </a:r>
          </a:p>
          <a:p>
            <a:pPr marL="0" indent="0">
              <a:buNone/>
            </a:pPr>
            <a:endParaRPr lang="pt-BR" b="1" cap="all" dirty="0"/>
          </a:p>
          <a:p>
            <a:pPr marL="0" indent="0" algn="just">
              <a:buNone/>
            </a:pPr>
            <a:r>
              <a:rPr lang="pt-BR" dirty="0"/>
              <a:t>Institui e disciplina a obrigatoriedade de prestação de informações relativas às operações realizadas com criptoativos à Secretaria Especial da Receita Federal do Brasil (RFB).</a:t>
            </a:r>
            <a:endParaRPr lang="pt-BR" b="1" cap="all" dirty="0" smtClean="0"/>
          </a:p>
        </p:txBody>
      </p:sp>
    </p:spTree>
    <p:extLst>
      <p:ext uri="{BB962C8B-B14F-4D97-AF65-F5344CB8AC3E}">
        <p14:creationId xmlns:p14="http://schemas.microsoft.com/office/powerpoint/2010/main" val="772730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825625"/>
            <a:ext cx="10515600" cy="4498057"/>
          </a:xfrm>
        </p:spPr>
        <p:txBody>
          <a:bodyPr>
            <a:normAutofit/>
          </a:bodyPr>
          <a:lstStyle/>
          <a:p>
            <a:r>
              <a:rPr lang="pt-BR" b="1" cap="all" dirty="0" smtClean="0"/>
              <a:t>Conceitos:</a:t>
            </a:r>
          </a:p>
          <a:p>
            <a:pPr marL="0" indent="0">
              <a:buNone/>
            </a:pPr>
            <a:endParaRPr lang="pt-BR" b="1" cap="all" dirty="0"/>
          </a:p>
          <a:p>
            <a:pPr marL="0" indent="0" algn="just">
              <a:buNone/>
            </a:pPr>
            <a:r>
              <a:rPr lang="pt-BR" dirty="0" smtClean="0">
                <a:solidFill>
                  <a:srgbClr val="FF0000"/>
                </a:solidFill>
              </a:rPr>
              <a:t>criptoativo</a:t>
            </a:r>
            <a:r>
              <a:rPr lang="pt-BR" dirty="0"/>
              <a:t>: a representação digital de valor denominada em sua própria unidade de conta, cujo preço pode ser expresso em moeda soberana local ou estrangeira, </a:t>
            </a:r>
            <a:r>
              <a:rPr lang="pt-BR" dirty="0">
                <a:solidFill>
                  <a:srgbClr val="FF0000"/>
                </a:solidFill>
              </a:rPr>
              <a:t>transacionado eletronicamente com a utilização de criptografia e de tecnologias de registros distribuídos</a:t>
            </a:r>
            <a:r>
              <a:rPr lang="pt-BR" dirty="0"/>
              <a:t>, que pode ser utilizado como forma de investimento, instrumento de transferência de valores ou acesso a serviços, </a:t>
            </a:r>
            <a:r>
              <a:rPr lang="pt-BR" dirty="0">
                <a:solidFill>
                  <a:srgbClr val="FF0000"/>
                </a:solidFill>
              </a:rPr>
              <a:t>e que não constitui moeda de curso </a:t>
            </a:r>
            <a:r>
              <a:rPr lang="pt-BR" dirty="0" smtClean="0">
                <a:solidFill>
                  <a:srgbClr val="FF0000"/>
                </a:solidFill>
              </a:rPr>
              <a:t>legal</a:t>
            </a:r>
            <a:r>
              <a:rPr lang="pt-BR" dirty="0">
                <a:solidFill>
                  <a:srgbClr val="FF0000"/>
                </a:solidFill>
              </a:rPr>
              <a:t>.</a:t>
            </a:r>
          </a:p>
        </p:txBody>
      </p:sp>
    </p:spTree>
    <p:extLst>
      <p:ext uri="{BB962C8B-B14F-4D97-AF65-F5344CB8AC3E}">
        <p14:creationId xmlns:p14="http://schemas.microsoft.com/office/powerpoint/2010/main" val="308813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825625"/>
            <a:ext cx="10515600" cy="4498057"/>
          </a:xfrm>
        </p:spPr>
        <p:txBody>
          <a:bodyPr>
            <a:normAutofit fontScale="92500" lnSpcReduction="20000"/>
          </a:bodyPr>
          <a:lstStyle/>
          <a:p>
            <a:r>
              <a:rPr lang="pt-BR" b="1" cap="all" dirty="0" smtClean="0"/>
              <a:t>Conceitos:</a:t>
            </a:r>
          </a:p>
          <a:p>
            <a:pPr marL="0" indent="0">
              <a:buNone/>
            </a:pPr>
            <a:endParaRPr lang="pt-BR" b="1" cap="all" dirty="0"/>
          </a:p>
          <a:p>
            <a:pPr marL="0" indent="0" algn="just">
              <a:buNone/>
            </a:pPr>
            <a:r>
              <a:rPr lang="pt-BR" dirty="0" smtClean="0"/>
              <a:t>exchange </a:t>
            </a:r>
            <a:r>
              <a:rPr lang="pt-BR" dirty="0"/>
              <a:t>de criptoativo: a pessoa jurídica, </a:t>
            </a:r>
            <a:r>
              <a:rPr lang="pt-BR" dirty="0">
                <a:solidFill>
                  <a:srgbClr val="FF0000"/>
                </a:solidFill>
              </a:rPr>
              <a:t>ainda que não financeira</a:t>
            </a:r>
            <a:r>
              <a:rPr lang="pt-BR" dirty="0"/>
              <a:t>, que oferece serviços referentes a operações realizadas com criptoativos, inclusive intermediação, negociação ou custódia, e que pode aceitar quaisquer meios de pagamento, inclusive outros criptoativos.</a:t>
            </a:r>
          </a:p>
          <a:p>
            <a:pPr marL="0" indent="0" algn="just">
              <a:buNone/>
            </a:pPr>
            <a:endParaRPr lang="pt-BR" dirty="0" smtClean="0"/>
          </a:p>
          <a:p>
            <a:pPr marL="0" indent="0" algn="just">
              <a:buNone/>
            </a:pPr>
            <a:r>
              <a:rPr lang="pt-BR" dirty="0" smtClean="0">
                <a:solidFill>
                  <a:srgbClr val="FF0000"/>
                </a:solidFill>
              </a:rPr>
              <a:t>Incluem-se </a:t>
            </a:r>
            <a:r>
              <a:rPr lang="pt-BR" dirty="0">
                <a:solidFill>
                  <a:srgbClr val="FF0000"/>
                </a:solidFill>
              </a:rPr>
              <a:t>no conceito de intermediação de operações realizadas com criptoativos, a disponibilização de ambientes para a realização das operações de compra e venda de criptoativo realizadas entre os próprios usuários de seus serviços.</a:t>
            </a:r>
          </a:p>
          <a:p>
            <a:pPr marL="0" indent="0">
              <a:buNone/>
            </a:pPr>
            <a:r>
              <a:rPr lang="pt-BR" dirty="0"/>
              <a:t/>
            </a:r>
            <a:br>
              <a:rPr lang="pt-BR" dirty="0"/>
            </a:br>
            <a:endParaRPr lang="pt-BR" b="1" cap="all" dirty="0" smtClean="0"/>
          </a:p>
        </p:txBody>
      </p:sp>
    </p:spTree>
    <p:extLst>
      <p:ext uri="{BB962C8B-B14F-4D97-AF65-F5344CB8AC3E}">
        <p14:creationId xmlns:p14="http://schemas.microsoft.com/office/powerpoint/2010/main" val="1436115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307827"/>
            <a:ext cx="10515600" cy="5032375"/>
          </a:xfrm>
        </p:spPr>
        <p:txBody>
          <a:bodyPr>
            <a:normAutofit fontScale="92500"/>
          </a:bodyPr>
          <a:lstStyle/>
          <a:p>
            <a:r>
              <a:rPr lang="pt-BR" b="1" cap="all" dirty="0" smtClean="0"/>
              <a:t>Quem está obrigado a declarar?</a:t>
            </a:r>
          </a:p>
          <a:p>
            <a:pPr marL="0" indent="0">
              <a:buNone/>
            </a:pPr>
            <a:endParaRPr lang="pt-BR" b="1" cap="all" dirty="0"/>
          </a:p>
          <a:p>
            <a:pPr marL="0" indent="0" algn="just">
              <a:buNone/>
            </a:pPr>
            <a:r>
              <a:rPr lang="pt-BR" dirty="0"/>
              <a:t>Art. 6º Fica obrigada à prestação das informações a que se refere o art. 1º:</a:t>
            </a:r>
          </a:p>
          <a:p>
            <a:pPr marL="0" indent="0" algn="just">
              <a:buNone/>
            </a:pPr>
            <a:r>
              <a:rPr lang="pt-BR" dirty="0"/>
              <a:t>I - a </a:t>
            </a:r>
            <a:r>
              <a:rPr lang="pt-BR" dirty="0">
                <a:solidFill>
                  <a:srgbClr val="FF0000"/>
                </a:solidFill>
              </a:rPr>
              <a:t>exchange de criptoativos domiciliada para fins tributários no Brasil</a:t>
            </a:r>
            <a:r>
              <a:rPr lang="pt-BR" dirty="0" smtClean="0"/>
              <a:t>;</a:t>
            </a:r>
          </a:p>
          <a:p>
            <a:pPr marL="0" indent="0" algn="just">
              <a:buNone/>
            </a:pPr>
            <a:endParaRPr lang="pt-BR" dirty="0"/>
          </a:p>
          <a:p>
            <a:pPr marL="0" indent="0" algn="just">
              <a:buNone/>
            </a:pPr>
            <a:r>
              <a:rPr lang="pt-BR" dirty="0"/>
              <a:t>II - a pessoa física ou jurídica residente ou domiciliada no Brasil quando:</a:t>
            </a:r>
          </a:p>
          <a:p>
            <a:pPr marL="0" indent="0" algn="just">
              <a:buNone/>
            </a:pPr>
            <a:r>
              <a:rPr lang="pt-BR" dirty="0"/>
              <a:t>a) as operações forem realizadas em </a:t>
            </a:r>
            <a:r>
              <a:rPr lang="pt-BR" dirty="0">
                <a:solidFill>
                  <a:srgbClr val="FF0000"/>
                </a:solidFill>
              </a:rPr>
              <a:t>exchange domiciliada no exterior</a:t>
            </a:r>
            <a:r>
              <a:rPr lang="pt-BR" dirty="0"/>
              <a:t>; ou</a:t>
            </a:r>
          </a:p>
          <a:p>
            <a:pPr marL="0" indent="0" algn="just">
              <a:buNone/>
            </a:pPr>
            <a:r>
              <a:rPr lang="pt-BR" dirty="0"/>
              <a:t>b) as operações </a:t>
            </a:r>
            <a:r>
              <a:rPr lang="pt-BR" dirty="0">
                <a:solidFill>
                  <a:srgbClr val="FF0000"/>
                </a:solidFill>
              </a:rPr>
              <a:t>não forem realizadas em exchange</a:t>
            </a:r>
            <a:r>
              <a:rPr lang="pt-BR" dirty="0"/>
              <a:t>.</a:t>
            </a:r>
          </a:p>
          <a:p>
            <a:pPr marL="0" indent="0" algn="just">
              <a:buNone/>
            </a:pPr>
            <a:r>
              <a:rPr lang="pt-BR" dirty="0"/>
              <a:t>§ 1º No caso previsto no inciso II do caput, as informações deverão ser prestadas sempre que o valor mensal das operações, isolado ou conjuntamente, ultrapassar </a:t>
            </a:r>
            <a:r>
              <a:rPr lang="pt-BR" dirty="0">
                <a:solidFill>
                  <a:srgbClr val="FF0000"/>
                </a:solidFill>
              </a:rPr>
              <a:t>R$ 30.000,00 (trinta mil reais)</a:t>
            </a:r>
            <a:r>
              <a:rPr lang="pt-BR" dirty="0"/>
              <a:t>.</a:t>
            </a:r>
          </a:p>
        </p:txBody>
      </p:sp>
    </p:spTree>
    <p:extLst>
      <p:ext uri="{BB962C8B-B14F-4D97-AF65-F5344CB8AC3E}">
        <p14:creationId xmlns:p14="http://schemas.microsoft.com/office/powerpoint/2010/main" val="2184159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825625"/>
            <a:ext cx="10515600" cy="4652293"/>
          </a:xfrm>
        </p:spPr>
        <p:txBody>
          <a:bodyPr>
            <a:normAutofit fontScale="85000" lnSpcReduction="20000"/>
          </a:bodyPr>
          <a:lstStyle/>
          <a:p>
            <a:r>
              <a:rPr lang="pt-BR" b="1" cap="all" dirty="0" smtClean="0"/>
              <a:t>Operações informadas:</a:t>
            </a:r>
          </a:p>
          <a:p>
            <a:pPr marL="0" indent="0">
              <a:buNone/>
            </a:pPr>
            <a:endParaRPr lang="pt-BR" b="1" cap="all" dirty="0" smtClean="0"/>
          </a:p>
          <a:p>
            <a:pPr marL="0" indent="0" algn="just">
              <a:buNone/>
            </a:pPr>
            <a:r>
              <a:rPr lang="pt-BR" dirty="0" smtClean="0"/>
              <a:t>Operações </a:t>
            </a:r>
            <a:r>
              <a:rPr lang="pt-BR" dirty="0"/>
              <a:t>com </a:t>
            </a:r>
            <a:r>
              <a:rPr lang="pt-BR" dirty="0" smtClean="0"/>
              <a:t>criptoativos:</a:t>
            </a:r>
            <a:endParaRPr lang="pt-BR" dirty="0"/>
          </a:p>
          <a:p>
            <a:pPr marL="0" indent="0" algn="just">
              <a:buNone/>
            </a:pPr>
            <a:r>
              <a:rPr lang="pt-BR" dirty="0"/>
              <a:t>I - compra e venda;</a:t>
            </a:r>
          </a:p>
          <a:p>
            <a:pPr marL="0" indent="0" algn="just">
              <a:buNone/>
            </a:pPr>
            <a:r>
              <a:rPr lang="pt-BR" dirty="0"/>
              <a:t>II - permuta;</a:t>
            </a:r>
          </a:p>
          <a:p>
            <a:pPr marL="0" indent="0" algn="just">
              <a:buNone/>
            </a:pPr>
            <a:r>
              <a:rPr lang="pt-BR" dirty="0"/>
              <a:t>III - doação;</a:t>
            </a:r>
          </a:p>
          <a:p>
            <a:pPr marL="0" indent="0" algn="just">
              <a:buNone/>
            </a:pPr>
            <a:r>
              <a:rPr lang="pt-BR" dirty="0"/>
              <a:t>IV - transferência de criptoativo para a exchange;</a:t>
            </a:r>
          </a:p>
          <a:p>
            <a:pPr marL="0" indent="0" algn="just">
              <a:buNone/>
            </a:pPr>
            <a:r>
              <a:rPr lang="pt-BR" dirty="0"/>
              <a:t>V - retirada de criptoativo da exchange;</a:t>
            </a:r>
          </a:p>
          <a:p>
            <a:pPr marL="0" indent="0" algn="just">
              <a:buNone/>
            </a:pPr>
            <a:r>
              <a:rPr lang="pt-BR" dirty="0"/>
              <a:t>VI - cessão temporária (aluguel);</a:t>
            </a:r>
          </a:p>
          <a:p>
            <a:pPr marL="0" indent="0" algn="just">
              <a:buNone/>
            </a:pPr>
            <a:r>
              <a:rPr lang="pt-BR" dirty="0"/>
              <a:t>VII - dação em pagamento;</a:t>
            </a:r>
          </a:p>
          <a:p>
            <a:pPr marL="0" indent="0" algn="just">
              <a:buNone/>
            </a:pPr>
            <a:r>
              <a:rPr lang="pt-BR" dirty="0"/>
              <a:t>VIII - emissão; e</a:t>
            </a:r>
          </a:p>
          <a:p>
            <a:pPr marL="0" indent="0" algn="just">
              <a:buNone/>
            </a:pPr>
            <a:r>
              <a:rPr lang="pt-BR" dirty="0"/>
              <a:t>IX - outras operações que impliquem em transferência de criptoativos.</a:t>
            </a:r>
          </a:p>
        </p:txBody>
      </p:sp>
    </p:spTree>
    <p:extLst>
      <p:ext uri="{BB962C8B-B14F-4D97-AF65-F5344CB8AC3E}">
        <p14:creationId xmlns:p14="http://schemas.microsoft.com/office/powerpoint/2010/main" val="2665827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fontScale="85000" lnSpcReduction="20000"/>
          </a:bodyPr>
          <a:lstStyle/>
          <a:p>
            <a:r>
              <a:rPr lang="pt-BR" b="1" cap="all" dirty="0" smtClean="0"/>
              <a:t>O que é informado:</a:t>
            </a:r>
          </a:p>
          <a:p>
            <a:pPr marL="0" indent="0">
              <a:buNone/>
            </a:pPr>
            <a:endParaRPr lang="pt-BR" b="1" cap="all" dirty="0"/>
          </a:p>
          <a:p>
            <a:pPr marL="0" indent="0">
              <a:buNone/>
            </a:pPr>
            <a:r>
              <a:rPr lang="pt-BR" dirty="0" smtClean="0"/>
              <a:t>I </a:t>
            </a:r>
            <a:r>
              <a:rPr lang="pt-BR" dirty="0"/>
              <a:t>- nos casos previstos no inciso I e na alínea “b” do inciso II do caput do art. 6º:</a:t>
            </a:r>
          </a:p>
          <a:p>
            <a:endParaRPr lang="pt-BR" dirty="0" smtClean="0"/>
          </a:p>
          <a:p>
            <a:pPr marL="0" indent="0" algn="just">
              <a:buNone/>
            </a:pPr>
            <a:r>
              <a:rPr lang="pt-BR" dirty="0" smtClean="0"/>
              <a:t>a</a:t>
            </a:r>
            <a:r>
              <a:rPr lang="pt-BR" dirty="0"/>
              <a:t>) a data da operação;</a:t>
            </a:r>
          </a:p>
          <a:p>
            <a:pPr marL="0" indent="0" algn="just">
              <a:buNone/>
            </a:pPr>
            <a:r>
              <a:rPr lang="pt-BR" dirty="0"/>
              <a:t>b) o tipo da operação, conforme o § 2º do art. 6º;</a:t>
            </a:r>
          </a:p>
          <a:p>
            <a:pPr marL="0" indent="0" algn="just">
              <a:buNone/>
            </a:pPr>
            <a:r>
              <a:rPr lang="pt-BR" dirty="0"/>
              <a:t>c) os titulares da operação;</a:t>
            </a:r>
          </a:p>
          <a:p>
            <a:pPr marL="0" indent="0" algn="just">
              <a:buNone/>
            </a:pPr>
            <a:r>
              <a:rPr lang="pt-BR" dirty="0"/>
              <a:t>d) os criptoativos usados na operação;</a:t>
            </a:r>
          </a:p>
          <a:p>
            <a:pPr marL="0" indent="0" algn="just">
              <a:buNone/>
            </a:pPr>
            <a:r>
              <a:rPr lang="pt-BR" dirty="0"/>
              <a:t>e) a quantidade de criptoativos negociados, em unidades, até a décima casa decimal;</a:t>
            </a:r>
          </a:p>
          <a:p>
            <a:pPr marL="0" indent="0" algn="just">
              <a:buNone/>
            </a:pPr>
            <a:r>
              <a:rPr lang="pt-BR" dirty="0"/>
              <a:t>f) o valor da operação, em reais, excluídas as taxas de serviço cobradas para a execução da operação, quando houver;</a:t>
            </a:r>
          </a:p>
          <a:p>
            <a:pPr marL="0" indent="0" algn="just">
              <a:buNone/>
            </a:pPr>
            <a:r>
              <a:rPr lang="pt-BR" dirty="0"/>
              <a:t>g) o valor das taxas de serviços cobradas para a execução da operação, em reais, quando houver</a:t>
            </a:r>
            <a:r>
              <a:rPr lang="pt-BR" dirty="0" smtClean="0"/>
              <a:t>;</a:t>
            </a:r>
            <a:endParaRPr lang="pt-BR" dirty="0"/>
          </a:p>
        </p:txBody>
      </p:sp>
    </p:spTree>
    <p:extLst>
      <p:ext uri="{BB962C8B-B14F-4D97-AF65-F5344CB8AC3E}">
        <p14:creationId xmlns:p14="http://schemas.microsoft.com/office/powerpoint/2010/main" val="622927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fontScale="85000" lnSpcReduction="20000"/>
          </a:bodyPr>
          <a:lstStyle/>
          <a:p>
            <a:r>
              <a:rPr lang="pt-BR" b="1" cap="all" dirty="0" smtClean="0"/>
              <a:t>O que é informado:</a:t>
            </a:r>
          </a:p>
          <a:p>
            <a:pPr marL="0" indent="0">
              <a:buNone/>
            </a:pPr>
            <a:endParaRPr lang="pt-BR" b="1" cap="all" dirty="0"/>
          </a:p>
          <a:p>
            <a:r>
              <a:rPr lang="pt-BR" dirty="0"/>
              <a:t>II - no caso previsto na alínea “a” do inciso II do art. 6º</a:t>
            </a:r>
            <a:r>
              <a:rPr lang="pt-BR" dirty="0" smtClean="0"/>
              <a:t>:</a:t>
            </a:r>
          </a:p>
          <a:p>
            <a:pPr marL="0" indent="0">
              <a:buNone/>
            </a:pPr>
            <a:endParaRPr lang="pt-BR" dirty="0"/>
          </a:p>
          <a:p>
            <a:pPr marL="0" indent="0" algn="just">
              <a:buNone/>
            </a:pPr>
            <a:r>
              <a:rPr lang="pt-BR" dirty="0"/>
              <a:t>a) a identificação da exchange;</a:t>
            </a:r>
          </a:p>
          <a:p>
            <a:pPr marL="0" indent="0" algn="just">
              <a:buNone/>
            </a:pPr>
            <a:r>
              <a:rPr lang="pt-BR" dirty="0"/>
              <a:t>b) a data da operação;</a:t>
            </a:r>
          </a:p>
          <a:p>
            <a:pPr marL="0" indent="0" algn="just">
              <a:buNone/>
            </a:pPr>
            <a:r>
              <a:rPr lang="pt-BR" dirty="0"/>
              <a:t>c) o tipo de operação, conforme o § 2º do art. 6º;</a:t>
            </a:r>
          </a:p>
          <a:p>
            <a:pPr marL="0" indent="0" algn="just">
              <a:buNone/>
            </a:pPr>
            <a:r>
              <a:rPr lang="pt-BR" dirty="0"/>
              <a:t>d) os criptoativos usados na operação;</a:t>
            </a:r>
          </a:p>
          <a:p>
            <a:pPr marL="0" indent="0" algn="just">
              <a:buNone/>
            </a:pPr>
            <a:r>
              <a:rPr lang="pt-BR" dirty="0"/>
              <a:t>e) a quantidade de criptoativos negociados, em unidades, até a décima casa decimal;</a:t>
            </a:r>
          </a:p>
          <a:p>
            <a:pPr marL="0" indent="0" algn="just">
              <a:buNone/>
            </a:pPr>
            <a:r>
              <a:rPr lang="pt-BR" dirty="0"/>
              <a:t>f) o valor da operação, em reais, excluídas as taxas de serviço cobradas para a execução </a:t>
            </a:r>
            <a:r>
              <a:rPr lang="pt-BR" dirty="0" smtClean="0"/>
              <a:t>da operação</a:t>
            </a:r>
            <a:r>
              <a:rPr lang="pt-BR" dirty="0"/>
              <a:t>, quando houver;</a:t>
            </a:r>
          </a:p>
          <a:p>
            <a:pPr marL="0" indent="0" algn="just">
              <a:buNone/>
            </a:pPr>
            <a:r>
              <a:rPr lang="pt-BR" dirty="0"/>
              <a:t>g) o valor das taxas de serviços cobradas para a execução da operação, em reais, quando houver</a:t>
            </a:r>
            <a:r>
              <a:rPr lang="pt-BR" dirty="0" smtClean="0"/>
              <a:t>;</a:t>
            </a:r>
            <a:endParaRPr lang="pt-BR" dirty="0"/>
          </a:p>
        </p:txBody>
      </p:sp>
    </p:spTree>
    <p:extLst>
      <p:ext uri="{BB962C8B-B14F-4D97-AF65-F5344CB8AC3E}">
        <p14:creationId xmlns:p14="http://schemas.microsoft.com/office/powerpoint/2010/main" val="3016790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0" y="-10443"/>
            <a:ext cx="12192000" cy="85930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28" y="52863"/>
            <a:ext cx="783467" cy="755576"/>
          </a:xfrm>
          <a:prstGeom prst="rect">
            <a:avLst/>
          </a:prstGeom>
        </p:spPr>
      </p:pic>
      <p:cxnSp>
        <p:nvCxnSpPr>
          <p:cNvPr id="11" name="Conector reto 10"/>
          <p:cNvCxnSpPr/>
          <p:nvPr/>
        </p:nvCxnSpPr>
        <p:spPr>
          <a:xfrm>
            <a:off x="1070813" y="52863"/>
            <a:ext cx="0" cy="75557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ítulo 1"/>
          <p:cNvSpPr txBox="1">
            <a:spLocks/>
          </p:cNvSpPr>
          <p:nvPr/>
        </p:nvSpPr>
        <p:spPr>
          <a:xfrm>
            <a:off x="1191132" y="127788"/>
            <a:ext cx="8740601" cy="6057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2800" dirty="0" smtClean="0">
                <a:solidFill>
                  <a:schemeClr val="tx2">
                    <a:lumMod val="50000"/>
                  </a:schemeClr>
                </a:solidFill>
                <a:latin typeface="Arial" panose="020B0604020202020204" pitchFamily="34" charset="0"/>
                <a:cs typeface="Arial" panose="020B0604020202020204" pitchFamily="34" charset="0"/>
              </a:rPr>
              <a:t>Obrigação Acessória – Criptoativos</a:t>
            </a:r>
          </a:p>
        </p:txBody>
      </p:sp>
      <p:sp>
        <p:nvSpPr>
          <p:cNvPr id="2" name="Espaço Reservado para Conteúdo 1"/>
          <p:cNvSpPr>
            <a:spLocks noGrp="1"/>
          </p:cNvSpPr>
          <p:nvPr>
            <p:ph idx="1"/>
          </p:nvPr>
        </p:nvSpPr>
        <p:spPr>
          <a:xfrm>
            <a:off x="838200" y="1244906"/>
            <a:ext cx="10515600" cy="5299113"/>
          </a:xfrm>
        </p:spPr>
        <p:txBody>
          <a:bodyPr>
            <a:normAutofit/>
          </a:bodyPr>
          <a:lstStyle/>
          <a:p>
            <a:r>
              <a:rPr lang="pt-BR" b="1" cap="all" dirty="0" smtClean="0"/>
              <a:t>O que é informado:</a:t>
            </a:r>
          </a:p>
          <a:p>
            <a:pPr marL="0" indent="0">
              <a:buNone/>
            </a:pPr>
            <a:endParaRPr lang="pt-BR" b="1" cap="all" dirty="0"/>
          </a:p>
          <a:p>
            <a:pPr marL="0" indent="0" algn="just">
              <a:buNone/>
            </a:pPr>
            <a:r>
              <a:rPr lang="pt-BR" dirty="0"/>
              <a:t>Das informações </a:t>
            </a:r>
            <a:r>
              <a:rPr lang="pt-BR" dirty="0" smtClean="0"/>
              <a:t>devem </a:t>
            </a:r>
            <a:r>
              <a:rPr lang="pt-BR" dirty="0"/>
              <a:t>constar a identificação dos titulares das operações e incluir nome, nacionalidade, domicílio fiscal, endereço, número de inscrição no Cadastro de Pessoas Físicas (CPF) ou no Cadastro Nacional da Pessoa Jurídica (CNPJ) ou Número de Identificação Fiscal (NIF) no exterior, quando houver, nome empresarial e demais informações cadastrais.</a:t>
            </a:r>
          </a:p>
        </p:txBody>
      </p:sp>
    </p:spTree>
    <p:extLst>
      <p:ext uri="{BB962C8B-B14F-4D97-AF65-F5344CB8AC3E}">
        <p14:creationId xmlns:p14="http://schemas.microsoft.com/office/powerpoint/2010/main" val="3742956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1421</TotalTime>
  <Words>1044</Words>
  <Application>Microsoft Office PowerPoint</Application>
  <PresentationFormat>Widescreen</PresentationFormat>
  <Paragraphs>110</Paragraphs>
  <Slides>14</Slides>
  <Notes>12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14</vt:i4>
      </vt:variant>
    </vt:vector>
  </HeadingPairs>
  <TitlesOfParts>
    <vt:vector size="19" baseType="lpstr">
      <vt:lpstr>Arial</vt:lpstr>
      <vt:lpstr>Berlin Sans FB Demi</vt:lpstr>
      <vt:lpstr>Calibri</vt:lpstr>
      <vt:lpstr>Calibri Light</vt:lpstr>
      <vt:lpstr>Tema do Office</vt:lpstr>
      <vt:lpstr>CRIPTOATIVOS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Secretaria de Receita Federal do Brasil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THATIANY MENDES DE OLIVEIRA SANTIAGO</dc:creator>
  <cp:lastModifiedBy>Rafael Santiago Lima</cp:lastModifiedBy>
  <cp:revision>189</cp:revision>
  <cp:lastPrinted>2019-04-16T19:33:08Z</cp:lastPrinted>
  <dcterms:created xsi:type="dcterms:W3CDTF">2019-04-11T15:15:26Z</dcterms:created>
  <dcterms:modified xsi:type="dcterms:W3CDTF">2019-06-25T17:50:49Z</dcterms:modified>
</cp:coreProperties>
</file>