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0"/>
  </p:notesMasterIdLst>
  <p:sldIdLst>
    <p:sldId id="256" r:id="rId4"/>
    <p:sldId id="258" r:id="rId5"/>
    <p:sldId id="286" r:id="rId6"/>
    <p:sldId id="260" r:id="rId7"/>
    <p:sldId id="330" r:id="rId8"/>
    <p:sldId id="331" r:id="rId9"/>
    <p:sldId id="332" r:id="rId10"/>
    <p:sldId id="314" r:id="rId11"/>
    <p:sldId id="316" r:id="rId12"/>
    <p:sldId id="308" r:id="rId13"/>
    <p:sldId id="289" r:id="rId14"/>
    <p:sldId id="291" r:id="rId15"/>
    <p:sldId id="328" r:id="rId16"/>
    <p:sldId id="296" r:id="rId17"/>
    <p:sldId id="329" r:id="rId18"/>
    <p:sldId id="311" r:id="rId19"/>
    <p:sldId id="293" r:id="rId20"/>
    <p:sldId id="327" r:id="rId21"/>
    <p:sldId id="300" r:id="rId22"/>
    <p:sldId id="281" r:id="rId23"/>
    <p:sldId id="320" r:id="rId24"/>
    <p:sldId id="298" r:id="rId25"/>
    <p:sldId id="333" r:id="rId26"/>
    <p:sldId id="334" r:id="rId27"/>
    <p:sldId id="335" r:id="rId28"/>
    <p:sldId id="285" r:id="rId29"/>
  </p:sldIdLst>
  <p:sldSz cx="12193588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EA3"/>
    <a:srgbClr val="2ECC71"/>
    <a:srgbClr val="FFDA01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SS\Downloads\grafico_meuin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SS\Downloads\TMEA%20(6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569743"/>
        <c:axId val="1587830319"/>
      </c:lineChart>
      <c:catAx>
        <c:axId val="1484569743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7830319"/>
        <c:crosses val="autoZero"/>
        <c:auto val="1"/>
        <c:lblAlgn val="ctr"/>
        <c:lblOffset val="100"/>
        <c:noMultiLvlLbl val="1"/>
      </c:catAx>
      <c:valAx>
        <c:axId val="1587830319"/>
        <c:scaling>
          <c:orientation val="minMax"/>
          <c:max val="900000"/>
          <c:min val="55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4569743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9872464"/>
        <c:axId val="196986430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'[grafico_meuinss.xlsx]Exportar _ Métricas principais '!$C$1</c15:sqref>
                        </c15:formulaRef>
                      </c:ext>
                    </c:extLst>
                    <c:strCache>
                      <c:ptCount val="1"/>
                      <c:pt idx="0">
                        <c:v>Atendimento APS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'[grafico_meuinss.xlsx]Exportar _ Métricas principais '!$A$2:$A$8</c15:sqref>
                        </c15:formulaRef>
                      </c:ext>
                    </c:extLst>
                    <c:numCache>
                      <c:formatCode>mmm\-yy</c:formatCode>
                      <c:ptCount val="7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'[grafico_meuinss.xlsx]Exportar _ Métricas principais '!$C$2:$C$8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3798570</c:v>
                      </c:pt>
                      <c:pt idx="1">
                        <c:v>4041738</c:v>
                      </c:pt>
                      <c:pt idx="2">
                        <c:v>3791802</c:v>
                      </c:pt>
                      <c:pt idx="3">
                        <c:v>4145856</c:v>
                      </c:pt>
                      <c:pt idx="4">
                        <c:v>4131976</c:v>
                      </c:pt>
                      <c:pt idx="5">
                        <c:v>3342089</c:v>
                      </c:pt>
                      <c:pt idx="6">
                        <c:v>3151941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75C-4AF9-A045-6381840EB65F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'[grafico_meuinss.xlsx]Exportar _ Métricas principais '!$D$1</c15:sqref>
                        </c15:formulaRef>
                      </c:ext>
                    </c:extLst>
                    <c:strCache>
                      <c:ptCount val="1"/>
                      <c:pt idx="0">
                        <c:v>Ligações 135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'[grafico_meuinss.xlsx]Exportar _ Métricas principais '!$A$2:$A$8</c15:sqref>
                        </c15:formulaRef>
                      </c:ext>
                    </c:extLst>
                    <c:numCache>
                      <c:formatCode>mmm\-yy</c:formatCode>
                      <c:ptCount val="7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'[grafico_meuinss.xlsx]Exportar _ Métricas principais '!$D$2:$D$8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3880213</c:v>
                      </c:pt>
                      <c:pt idx="1">
                        <c:v>3746129</c:v>
                      </c:pt>
                      <c:pt idx="2">
                        <c:v>3770056</c:v>
                      </c:pt>
                      <c:pt idx="3">
                        <c:v>3648670</c:v>
                      </c:pt>
                      <c:pt idx="4">
                        <c:v>3919811</c:v>
                      </c:pt>
                      <c:pt idx="5">
                        <c:v>3370719</c:v>
                      </c:pt>
                      <c:pt idx="6">
                        <c:v>3025786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75C-4AF9-A045-6381840EB65F}"/>
                  </c:ext>
                </c:extLst>
              </c15:ser>
            </c15:filteredLineSeries>
          </c:ext>
        </c:extLst>
      </c:lineChart>
      <c:catAx>
        <c:axId val="19698724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9864304"/>
        <c:crosses val="autoZero"/>
        <c:auto val="1"/>
        <c:lblAlgn val="ctr"/>
        <c:lblOffset val="100"/>
        <c:noMultiLvlLbl val="1"/>
      </c:catAx>
      <c:valAx>
        <c:axId val="1969864304"/>
        <c:scaling>
          <c:orientation val="minMax"/>
          <c:min val="45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9872464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Sheet1!$B$8:$Z$147</c:f>
              <c:numCache>
                <c:formatCode>[$-416]mmm\-yy;@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Sheet1!$B$148:$Z$148</c:f>
            </c:numRef>
          </c:val>
          <c:smooth val="0"/>
          <c:extLst>
            <c:ext xmlns:c16="http://schemas.microsoft.com/office/drawing/2014/chart" uri="{C3380CC4-5D6E-409C-BE32-E72D297353CC}">
              <c16:uniqueId val="{00000000-D3A3-4308-ACAB-E742F6457C81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Sheet1!$B$8:$Z$147</c:f>
              <c:numCache>
                <c:formatCode>[$-416]mmm\-yy;@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Sheet1!$B$149:$Z$149</c:f>
            </c:numRef>
          </c:val>
          <c:smooth val="0"/>
          <c:extLst>
            <c:ext xmlns:c16="http://schemas.microsoft.com/office/drawing/2014/chart" uri="{C3380CC4-5D6E-409C-BE32-E72D297353CC}">
              <c16:uniqueId val="{00000001-D3A3-4308-ACAB-E742F6457C81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Sheet1!$B$8:$Z$147</c:f>
              <c:numCache>
                <c:formatCode>[$-416]mmm\-yy;@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Sheet1!$B$150:$Z$150</c:f>
            </c:numRef>
          </c:val>
          <c:smooth val="0"/>
          <c:extLst>
            <c:ext xmlns:c16="http://schemas.microsoft.com/office/drawing/2014/chart" uri="{C3380CC4-5D6E-409C-BE32-E72D297353CC}">
              <c16:uniqueId val="{00000002-D3A3-4308-ACAB-E742F6457C81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Sheet1!$B$8:$Z$147</c:f>
              <c:numCache>
                <c:formatCode>[$-416]mmm\-yy;@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Sheet1!$B$151:$Z$151</c:f>
            </c:numRef>
          </c:val>
          <c:smooth val="0"/>
          <c:extLst>
            <c:ext xmlns:c16="http://schemas.microsoft.com/office/drawing/2014/chart" uri="{C3380CC4-5D6E-409C-BE32-E72D297353CC}">
              <c16:uniqueId val="{00000003-D3A3-4308-ACAB-E742F6457C81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Sheet1!$B$8:$Z$147</c:f>
              <c:numCache>
                <c:formatCode>[$-416]mmm\-yy;@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Sheet1!$B$152:$Z$152</c:f>
            </c:numRef>
          </c:val>
          <c:smooth val="0"/>
          <c:extLst>
            <c:ext xmlns:c16="http://schemas.microsoft.com/office/drawing/2014/chart" uri="{C3380CC4-5D6E-409C-BE32-E72D297353CC}">
              <c16:uniqueId val="{00000004-D3A3-4308-ACAB-E742F6457C81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Sheet1!$B$8:$Z$147</c:f>
              <c:numCache>
                <c:formatCode>[$-416]mmm\-yy;@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Sheet1!$B$153:$Z$153</c:f>
            </c:numRef>
          </c:val>
          <c:smooth val="0"/>
          <c:extLst>
            <c:ext xmlns:c16="http://schemas.microsoft.com/office/drawing/2014/chart" uri="{C3380CC4-5D6E-409C-BE32-E72D297353CC}">
              <c16:uniqueId val="{00000005-D3A3-4308-ACAB-E742F6457C81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Sheet1!$B$8:$Z$147</c:f>
              <c:numCache>
                <c:formatCode>[$-416]mmm\-yy;@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Sheet1!$B$154:$Z$154</c:f>
            </c:numRef>
          </c:val>
          <c:smooth val="0"/>
          <c:extLst>
            <c:ext xmlns:c16="http://schemas.microsoft.com/office/drawing/2014/chart" uri="{C3380CC4-5D6E-409C-BE32-E72D297353CC}">
              <c16:uniqueId val="{00000006-D3A3-4308-ACAB-E742F6457C81}"/>
            </c:ext>
          </c:extLst>
        </c:ser>
        <c:ser>
          <c:idx val="7"/>
          <c:order val="7"/>
          <c:spPr>
            <a:ln w="889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559549938453427E-2"/>
                  <c:y val="-9.2825271305957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A3-4308-ACAB-E742F6457C81}"/>
                </c:ext>
              </c:extLst>
            </c:dLbl>
            <c:dLbl>
              <c:idx val="24"/>
              <c:layout>
                <c:manualLayout>
                  <c:x val="-1.4013707459994886E-2"/>
                  <c:y val="-6.1883514203971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A3-4308-ACAB-E742F6457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Sheet1!$B$8:$Z$147</c:f>
              <c:numCache>
                <c:formatCode>[$-416]mmm\-yy;@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Sheet1!$B$155:$Z$155</c:f>
              <c:numCache>
                <c:formatCode>#,##0</c:formatCode>
                <c:ptCount val="25"/>
                <c:pt idx="0">
                  <c:v>54.27</c:v>
                </c:pt>
                <c:pt idx="1">
                  <c:v>53.1</c:v>
                </c:pt>
                <c:pt idx="2">
                  <c:v>47.18</c:v>
                </c:pt>
                <c:pt idx="3">
                  <c:v>51.12</c:v>
                </c:pt>
                <c:pt idx="4">
                  <c:v>54.95</c:v>
                </c:pt>
                <c:pt idx="5">
                  <c:v>50.55</c:v>
                </c:pt>
                <c:pt idx="6">
                  <c:v>47.1</c:v>
                </c:pt>
                <c:pt idx="7">
                  <c:v>38.6</c:v>
                </c:pt>
                <c:pt idx="8">
                  <c:v>37.69</c:v>
                </c:pt>
                <c:pt idx="9">
                  <c:v>35.590000000000003</c:v>
                </c:pt>
                <c:pt idx="10">
                  <c:v>28.13</c:v>
                </c:pt>
                <c:pt idx="11">
                  <c:v>25.95</c:v>
                </c:pt>
                <c:pt idx="12">
                  <c:v>22.91</c:v>
                </c:pt>
                <c:pt idx="13">
                  <c:v>21.18</c:v>
                </c:pt>
                <c:pt idx="14">
                  <c:v>20.61</c:v>
                </c:pt>
                <c:pt idx="15">
                  <c:v>16.05</c:v>
                </c:pt>
                <c:pt idx="16">
                  <c:v>15.57</c:v>
                </c:pt>
                <c:pt idx="17">
                  <c:v>13.78</c:v>
                </c:pt>
                <c:pt idx="18">
                  <c:v>14.68</c:v>
                </c:pt>
                <c:pt idx="19">
                  <c:v>16.5</c:v>
                </c:pt>
                <c:pt idx="20">
                  <c:v>14.26</c:v>
                </c:pt>
                <c:pt idx="21">
                  <c:v>12.41</c:v>
                </c:pt>
                <c:pt idx="22">
                  <c:v>11.94</c:v>
                </c:pt>
                <c:pt idx="23">
                  <c:v>7.02</c:v>
                </c:pt>
                <c:pt idx="24">
                  <c:v>7.28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3A3-4308-ACAB-E742F6457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260991"/>
        <c:axId val="802605823"/>
      </c:lineChart>
      <c:dateAx>
        <c:axId val="545260991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2605823"/>
        <c:crosses val="autoZero"/>
        <c:auto val="1"/>
        <c:lblOffset val="100"/>
        <c:baseTimeUnit val="months"/>
      </c:dateAx>
      <c:valAx>
        <c:axId val="802605823"/>
        <c:scaling>
          <c:orientation val="minMax"/>
          <c:min val="5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5260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0.0198</cdr:x>
      <cdr:y>0.03196</cdr:y>
    </cdr:from>
    <cdr:to>
      <cdr:x>0.97578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0BBC156-6176-4829-84E9-84957B409C3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9946" y="175979"/>
          <a:ext cx="11101946" cy="532967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DB373-DA30-4B52-9D49-60BC81CCBE48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B51D8-3FF2-400E-9260-DD27E175AA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17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B51D8-3FF2-400E-9260-DD27E175AA9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71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b961d3688_0_266:notes"/>
          <p:cNvSpPr txBox="1">
            <a:spLocks noGrp="1"/>
          </p:cNvSpPr>
          <p:nvPr>
            <p:ph type="body" idx="1"/>
          </p:nvPr>
        </p:nvSpPr>
        <p:spPr>
          <a:xfrm>
            <a:off x="679276" y="4714388"/>
            <a:ext cx="5434294" cy="4466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36" tIns="83736" rIns="83736" bIns="8373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69" name="Google Shape;469;g5b961d3688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558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Imagem 34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Imagem 35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m 71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Imagem 72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5B895-81B0-4A1E-9A07-E41C8A521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5CEA64-3D0F-4057-A041-F5D553043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F908-B71F-4C68-A533-235448D5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FF0E-66E6-45BA-9007-9F9E3F6EB268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B8F480-B297-450D-B7DC-E9E82BFE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BB583-DBD5-4A6A-A610-808589C4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AA0B-5CC3-457B-B889-57B6BC4895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490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Imagem 109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Imagem 110"/>
          <p:cNvPicPr/>
          <p:nvPr/>
        </p:nvPicPr>
        <p:blipFill>
          <a:blip r:embed="rId2"/>
          <a:stretch/>
        </p:blipFill>
        <p:spPr>
          <a:xfrm>
            <a:off x="36036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14"/>
          <a:stretch/>
        </p:blipFill>
        <p:spPr>
          <a:xfrm>
            <a:off x="0" y="0"/>
            <a:ext cx="12226680" cy="68745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12193200" cy="6857640"/>
          </a:xfrm>
          <a:prstGeom prst="rect">
            <a:avLst/>
          </a:prstGeom>
          <a:solidFill>
            <a:srgbClr val="046EA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76000" y="504000"/>
            <a:ext cx="11806920" cy="718920"/>
          </a:xfrm>
          <a:prstGeom prst="rect">
            <a:avLst/>
          </a:prstGeom>
          <a:solidFill>
            <a:srgbClr val="023752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2"/>
          <p:cNvSpPr/>
          <p:nvPr/>
        </p:nvSpPr>
        <p:spPr>
          <a:xfrm>
            <a:off x="-72000" y="216000"/>
            <a:ext cx="10438920" cy="718920"/>
          </a:xfrm>
          <a:prstGeom prst="rect">
            <a:avLst/>
          </a:prstGeom>
          <a:solidFill>
            <a:srgbClr val="046EA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936000" y="4320000"/>
            <a:ext cx="10294920" cy="11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pt-BR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Audiência Pública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864000" y="5544000"/>
            <a:ext cx="10366920" cy="60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ea typeface="DejaVu Sans"/>
              </a:rPr>
              <a:t>Comissão Mista MPV 891- Setembro 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EDA6FB-27FC-4154-8566-A6F87B2EAF0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906144" y="-1733739"/>
            <a:ext cx="7992000" cy="564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14A3D4-A818-48E5-8791-85A28DB90B71}"/>
              </a:ext>
            </a:extLst>
          </p:cNvPr>
          <p:cNvSpPr/>
          <p:nvPr/>
        </p:nvSpPr>
        <p:spPr>
          <a:xfrm>
            <a:off x="411878" y="332081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ESTRATÉGIA NACIONAL DE ATENDIMENTO TEMPESTIVO 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3">
            <a:extLst>
              <a:ext uri="{FF2B5EF4-FFF2-40B4-BE49-F238E27FC236}">
                <a16:creationId xmlns:a16="http://schemas.microsoft.com/office/drawing/2014/main" id="{00B00A52-0FF1-4ED3-A03D-426CED6F9810}"/>
              </a:ext>
            </a:extLst>
          </p:cNvPr>
          <p:cNvSpPr/>
          <p:nvPr/>
        </p:nvSpPr>
        <p:spPr>
          <a:xfrm>
            <a:off x="549856" y="1441534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5">
            <a:extLst>
              <a:ext uri="{FF2B5EF4-FFF2-40B4-BE49-F238E27FC236}">
                <a16:creationId xmlns:a16="http://schemas.microsoft.com/office/drawing/2014/main" id="{B9ADE25C-D8C8-4EDB-B3E1-053D4E7114E0}"/>
              </a:ext>
            </a:extLst>
          </p:cNvPr>
          <p:cNvSpPr/>
          <p:nvPr/>
        </p:nvSpPr>
        <p:spPr>
          <a:xfrm>
            <a:off x="549856" y="3662563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59EEB557-A5BA-4500-A188-2282FF30547F}"/>
              </a:ext>
            </a:extLst>
          </p:cNvPr>
          <p:cNvSpPr/>
          <p:nvPr/>
        </p:nvSpPr>
        <p:spPr>
          <a:xfrm>
            <a:off x="549856" y="4832474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1">
            <a:extLst>
              <a:ext uri="{FF2B5EF4-FFF2-40B4-BE49-F238E27FC236}">
                <a16:creationId xmlns:a16="http://schemas.microsoft.com/office/drawing/2014/main" id="{480E5222-28BD-429B-9582-3468D3DDAF10}"/>
              </a:ext>
            </a:extLst>
          </p:cNvPr>
          <p:cNvSpPr/>
          <p:nvPr/>
        </p:nvSpPr>
        <p:spPr>
          <a:xfrm>
            <a:off x="549856" y="5890274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14">
            <a:extLst>
              <a:ext uri="{FF2B5EF4-FFF2-40B4-BE49-F238E27FC236}">
                <a16:creationId xmlns:a16="http://schemas.microsoft.com/office/drawing/2014/main" id="{D0252D8B-EF04-47A4-BD10-9E0C9B8AAC60}"/>
              </a:ext>
            </a:extLst>
          </p:cNvPr>
          <p:cNvSpPr/>
          <p:nvPr/>
        </p:nvSpPr>
        <p:spPr>
          <a:xfrm>
            <a:off x="6346974" y="1441534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4">
            <a:extLst>
              <a:ext uri="{FF2B5EF4-FFF2-40B4-BE49-F238E27FC236}">
                <a16:creationId xmlns:a16="http://schemas.microsoft.com/office/drawing/2014/main" id="{2EC436E5-7EE6-43D7-B977-BFF85769D4A4}"/>
              </a:ext>
            </a:extLst>
          </p:cNvPr>
          <p:cNvSpPr/>
          <p:nvPr/>
        </p:nvSpPr>
        <p:spPr>
          <a:xfrm>
            <a:off x="6346974" y="3704562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4">
            <a:extLst>
              <a:ext uri="{FF2B5EF4-FFF2-40B4-BE49-F238E27FC236}">
                <a16:creationId xmlns:a16="http://schemas.microsoft.com/office/drawing/2014/main" id="{F4666EFC-53AC-4052-AB47-D25532101C31}"/>
              </a:ext>
            </a:extLst>
          </p:cNvPr>
          <p:cNvSpPr/>
          <p:nvPr/>
        </p:nvSpPr>
        <p:spPr>
          <a:xfrm>
            <a:off x="6346974" y="4832474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4">
            <a:extLst>
              <a:ext uri="{FF2B5EF4-FFF2-40B4-BE49-F238E27FC236}">
                <a16:creationId xmlns:a16="http://schemas.microsoft.com/office/drawing/2014/main" id="{F4BE0C0D-EF76-4F6F-9F39-E0A3B4CD67AE}"/>
              </a:ext>
            </a:extLst>
          </p:cNvPr>
          <p:cNvSpPr/>
          <p:nvPr/>
        </p:nvSpPr>
        <p:spPr>
          <a:xfrm>
            <a:off x="6346974" y="5890274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3">
            <a:extLst>
              <a:ext uri="{FF2B5EF4-FFF2-40B4-BE49-F238E27FC236}">
                <a16:creationId xmlns:a16="http://schemas.microsoft.com/office/drawing/2014/main" id="{DB4D198B-442C-4FD0-BB0F-2F3D8511C1CD}"/>
              </a:ext>
            </a:extLst>
          </p:cNvPr>
          <p:cNvSpPr/>
          <p:nvPr/>
        </p:nvSpPr>
        <p:spPr>
          <a:xfrm>
            <a:off x="549856" y="2542714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14">
            <a:extLst>
              <a:ext uri="{FF2B5EF4-FFF2-40B4-BE49-F238E27FC236}">
                <a16:creationId xmlns:a16="http://schemas.microsoft.com/office/drawing/2014/main" id="{D2C9C873-690F-4AD4-90FF-257EC105E426}"/>
              </a:ext>
            </a:extLst>
          </p:cNvPr>
          <p:cNvSpPr/>
          <p:nvPr/>
        </p:nvSpPr>
        <p:spPr>
          <a:xfrm>
            <a:off x="6346974" y="2542714"/>
            <a:ext cx="4936544" cy="72359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4">
            <a:extLst>
              <a:ext uri="{FF2B5EF4-FFF2-40B4-BE49-F238E27FC236}">
                <a16:creationId xmlns:a16="http://schemas.microsoft.com/office/drawing/2014/main" id="{B0177DB2-7B5E-4285-8F9B-0B814CEFB776}"/>
              </a:ext>
            </a:extLst>
          </p:cNvPr>
          <p:cNvSpPr/>
          <p:nvPr/>
        </p:nvSpPr>
        <p:spPr>
          <a:xfrm>
            <a:off x="549855" y="1612212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Centrais Especializadas de Alta Performance - </a:t>
            </a:r>
            <a:r>
              <a:rPr lang="pt-BR" sz="1500" b="1" spc="-1" dirty="0" err="1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CEAPs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4">
            <a:extLst>
              <a:ext uri="{FF2B5EF4-FFF2-40B4-BE49-F238E27FC236}">
                <a16:creationId xmlns:a16="http://schemas.microsoft.com/office/drawing/2014/main" id="{E5BBFBB4-A58C-485B-844B-CE434B8CC70D}"/>
              </a:ext>
            </a:extLst>
          </p:cNvPr>
          <p:cNvSpPr/>
          <p:nvPr/>
        </p:nvSpPr>
        <p:spPr>
          <a:xfrm>
            <a:off x="1029249" y="2739272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Centrais de Análise de Benefício - </a:t>
            </a:r>
            <a:r>
              <a:rPr lang="pt-BR" sz="1500" b="1" spc="-1" dirty="0" err="1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CEABs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4">
            <a:extLst>
              <a:ext uri="{FF2B5EF4-FFF2-40B4-BE49-F238E27FC236}">
                <a16:creationId xmlns:a16="http://schemas.microsoft.com/office/drawing/2014/main" id="{790D7561-47C4-46BF-AFBA-280579716C67}"/>
              </a:ext>
            </a:extLst>
          </p:cNvPr>
          <p:cNvSpPr/>
          <p:nvPr/>
        </p:nvSpPr>
        <p:spPr>
          <a:xfrm>
            <a:off x="1530948" y="3863206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Programa Especial e BMOB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>
            <a:extLst>
              <a:ext uri="{FF2B5EF4-FFF2-40B4-BE49-F238E27FC236}">
                <a16:creationId xmlns:a16="http://schemas.microsoft.com/office/drawing/2014/main" id="{4C503215-513B-4830-A6A9-5A2A81143AC0}"/>
              </a:ext>
            </a:extLst>
          </p:cNvPr>
          <p:cNvSpPr/>
          <p:nvPr/>
        </p:nvSpPr>
        <p:spPr>
          <a:xfrm>
            <a:off x="920552" y="4993392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Metas de desempenho institucional da GDASS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4">
            <a:extLst>
              <a:ext uri="{FF2B5EF4-FFF2-40B4-BE49-F238E27FC236}">
                <a16:creationId xmlns:a16="http://schemas.microsoft.com/office/drawing/2014/main" id="{2600A451-8F14-4860-9C19-2D62EB8B2038}"/>
              </a:ext>
            </a:extLst>
          </p:cNvPr>
          <p:cNvSpPr/>
          <p:nvPr/>
        </p:nvSpPr>
        <p:spPr>
          <a:xfrm>
            <a:off x="984691" y="6073839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Processamento Automático de Benefícios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4">
            <a:extLst>
              <a:ext uri="{FF2B5EF4-FFF2-40B4-BE49-F238E27FC236}">
                <a16:creationId xmlns:a16="http://schemas.microsoft.com/office/drawing/2014/main" id="{281FE752-8670-4732-94DF-39D111B896A8}"/>
              </a:ext>
            </a:extLst>
          </p:cNvPr>
          <p:cNvSpPr/>
          <p:nvPr/>
        </p:nvSpPr>
        <p:spPr>
          <a:xfrm>
            <a:off x="7555815" y="1621547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Transformação Digital 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4">
            <a:extLst>
              <a:ext uri="{FF2B5EF4-FFF2-40B4-BE49-F238E27FC236}">
                <a16:creationId xmlns:a16="http://schemas.microsoft.com/office/drawing/2014/main" id="{6B66D632-3F7C-49F8-BE1E-98CABC96C149}"/>
              </a:ext>
            </a:extLst>
          </p:cNvPr>
          <p:cNvSpPr/>
          <p:nvPr/>
        </p:nvSpPr>
        <p:spPr>
          <a:xfrm>
            <a:off x="6467490" y="2728680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Programas de Gestão: frequência x produtividade 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>
            <a:extLst>
              <a:ext uri="{FF2B5EF4-FFF2-40B4-BE49-F238E27FC236}">
                <a16:creationId xmlns:a16="http://schemas.microsoft.com/office/drawing/2014/main" id="{49BDD3CB-7CE4-4410-BA1F-61F0CF5A3118}"/>
              </a:ext>
            </a:extLst>
          </p:cNvPr>
          <p:cNvSpPr/>
          <p:nvPr/>
        </p:nvSpPr>
        <p:spPr>
          <a:xfrm>
            <a:off x="6346974" y="3863206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Redimensionamento da Lotação - Análise de Benefício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4">
            <a:extLst>
              <a:ext uri="{FF2B5EF4-FFF2-40B4-BE49-F238E27FC236}">
                <a16:creationId xmlns:a16="http://schemas.microsoft.com/office/drawing/2014/main" id="{11E1A364-9840-4526-94B7-5CFA181FBEC2}"/>
              </a:ext>
            </a:extLst>
          </p:cNvPr>
          <p:cNvSpPr/>
          <p:nvPr/>
        </p:nvSpPr>
        <p:spPr>
          <a:xfrm>
            <a:off x="6707190" y="4987140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Simplificação Normativa para o Atendimento 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>
            <a:extLst>
              <a:ext uri="{FF2B5EF4-FFF2-40B4-BE49-F238E27FC236}">
                <a16:creationId xmlns:a16="http://schemas.microsoft.com/office/drawing/2014/main" id="{89AD08C5-3B1A-45A4-9737-E4EC60CD6CA8}"/>
              </a:ext>
            </a:extLst>
          </p:cNvPr>
          <p:cNvSpPr/>
          <p:nvPr/>
        </p:nvSpPr>
        <p:spPr>
          <a:xfrm>
            <a:off x="7643333" y="6073839"/>
            <a:ext cx="5176242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15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Requerimentos pelo 135</a:t>
            </a:r>
            <a:endParaRPr lang="pt-BR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52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396000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DÉFICIT DA FORÇA DE TRABALHO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28145919-75A8-4DF8-B6A8-BA144629EAAB}"/>
              </a:ext>
            </a:extLst>
          </p:cNvPr>
          <p:cNvSpPr/>
          <p:nvPr/>
        </p:nvSpPr>
        <p:spPr>
          <a:xfrm>
            <a:off x="9643953" y="5596631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44 % da Rede conta com até 5 servidores!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D538C4-F4B6-4DFD-AA6F-3B356BCF6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79" y="1295377"/>
            <a:ext cx="7865616" cy="493233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A57BD6D-608A-4301-B9B0-0194B3981F5F}"/>
              </a:ext>
            </a:extLst>
          </p:cNvPr>
          <p:cNvSpPr/>
          <p:nvPr/>
        </p:nvSpPr>
        <p:spPr>
          <a:xfrm>
            <a:off x="8596096" y="1786718"/>
            <a:ext cx="2095713" cy="1875963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tlCol="0" anchor="ctr"/>
          <a:lstStyle/>
          <a:p>
            <a:pPr algn="ctr"/>
            <a:r>
              <a:rPr lang="pt-BR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De 33 para 25,7 mil servidores</a:t>
            </a:r>
          </a:p>
        </p:txBody>
      </p:sp>
    </p:spTree>
    <p:extLst>
      <p:ext uri="{BB962C8B-B14F-4D97-AF65-F5344CB8AC3E}">
        <p14:creationId xmlns:p14="http://schemas.microsoft.com/office/powerpoint/2010/main" val="13851745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>
            <a:extLst>
              <a:ext uri="{FF2B5EF4-FFF2-40B4-BE49-F238E27FC236}">
                <a16:creationId xmlns:a16="http://schemas.microsoft.com/office/drawing/2014/main" id="{564168E3-4B07-4BB0-8109-8A938C1E9636}"/>
              </a:ext>
            </a:extLst>
          </p:cNvPr>
          <p:cNvSpPr/>
          <p:nvPr/>
        </p:nvSpPr>
        <p:spPr>
          <a:xfrm>
            <a:off x="468489" y="208056"/>
            <a:ext cx="10871640" cy="6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90 </a:t>
            </a:r>
            <a:r>
              <a:rPr lang="pt-B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SERVIÇOS DIGITAIS DISPONÍVEIS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2">
            <a:extLst>
              <a:ext uri="{FF2B5EF4-FFF2-40B4-BE49-F238E27FC236}">
                <a16:creationId xmlns:a16="http://schemas.microsoft.com/office/drawing/2014/main" id="{4CD482EA-BD8E-485F-AFF0-1FD048332039}"/>
              </a:ext>
            </a:extLst>
          </p:cNvPr>
          <p:cNvSpPr/>
          <p:nvPr/>
        </p:nvSpPr>
        <p:spPr>
          <a:xfrm>
            <a:off x="592895" y="106779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3">
            <a:extLst>
              <a:ext uri="{FF2B5EF4-FFF2-40B4-BE49-F238E27FC236}">
                <a16:creationId xmlns:a16="http://schemas.microsoft.com/office/drawing/2014/main" id="{82D2E6DC-67AA-4554-AB7A-C39015CA8B46}"/>
              </a:ext>
            </a:extLst>
          </p:cNvPr>
          <p:cNvSpPr/>
          <p:nvPr/>
        </p:nvSpPr>
        <p:spPr>
          <a:xfrm>
            <a:off x="3430931" y="1069821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6">
            <a:extLst>
              <a:ext uri="{FF2B5EF4-FFF2-40B4-BE49-F238E27FC236}">
                <a16:creationId xmlns:a16="http://schemas.microsoft.com/office/drawing/2014/main" id="{A2BF3375-6917-4EBA-831F-B32A152B829A}"/>
              </a:ext>
            </a:extLst>
          </p:cNvPr>
          <p:cNvSpPr/>
          <p:nvPr/>
        </p:nvSpPr>
        <p:spPr>
          <a:xfrm>
            <a:off x="580461" y="1347958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Aposentadoria por Tempo</a:t>
            </a:r>
          </a:p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de Contribuição</a:t>
            </a: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9C5CE9C9-9330-4D83-8C99-BD36DEB6787F}"/>
              </a:ext>
            </a:extLst>
          </p:cNvPr>
          <p:cNvSpPr/>
          <p:nvPr/>
        </p:nvSpPr>
        <p:spPr>
          <a:xfrm>
            <a:off x="3462059" y="1343145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Pensão por Morte rural e urbana</a:t>
            </a:r>
          </a:p>
        </p:txBody>
      </p:sp>
      <p:sp>
        <p:nvSpPr>
          <p:cNvPr id="40" name="CustomShape 10">
            <a:extLst>
              <a:ext uri="{FF2B5EF4-FFF2-40B4-BE49-F238E27FC236}">
                <a16:creationId xmlns:a16="http://schemas.microsoft.com/office/drawing/2014/main" id="{E5BEDABB-10A5-478D-BABD-D16E6D6211B5}"/>
              </a:ext>
            </a:extLst>
          </p:cNvPr>
          <p:cNvSpPr/>
          <p:nvPr/>
        </p:nvSpPr>
        <p:spPr>
          <a:xfrm>
            <a:off x="6266429" y="107781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11">
            <a:extLst>
              <a:ext uri="{FF2B5EF4-FFF2-40B4-BE49-F238E27FC236}">
                <a16:creationId xmlns:a16="http://schemas.microsoft.com/office/drawing/2014/main" id="{F4A6F0A7-FB12-4CC6-A674-205614A7B637}"/>
              </a:ext>
            </a:extLst>
          </p:cNvPr>
          <p:cNvSpPr/>
          <p:nvPr/>
        </p:nvSpPr>
        <p:spPr>
          <a:xfrm>
            <a:off x="6364616" y="1324653"/>
            <a:ext cx="2259052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BPC ao idoso e pessoa </a:t>
            </a:r>
          </a:p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com deficiência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2">
            <a:extLst>
              <a:ext uri="{FF2B5EF4-FFF2-40B4-BE49-F238E27FC236}">
                <a16:creationId xmlns:a16="http://schemas.microsoft.com/office/drawing/2014/main" id="{453ABB46-B9AE-41B2-9F4D-0FC2BEF42EF9}"/>
              </a:ext>
            </a:extLst>
          </p:cNvPr>
          <p:cNvSpPr/>
          <p:nvPr/>
        </p:nvSpPr>
        <p:spPr>
          <a:xfrm>
            <a:off x="580461" y="2496125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>
            <a:extLst>
              <a:ext uri="{FF2B5EF4-FFF2-40B4-BE49-F238E27FC236}">
                <a16:creationId xmlns:a16="http://schemas.microsoft.com/office/drawing/2014/main" id="{33BBAA07-F7A3-44D8-8BA4-2383ABBF54BA}"/>
              </a:ext>
            </a:extLst>
          </p:cNvPr>
          <p:cNvSpPr/>
          <p:nvPr/>
        </p:nvSpPr>
        <p:spPr>
          <a:xfrm>
            <a:off x="3430931" y="2514341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6">
            <a:extLst>
              <a:ext uri="{FF2B5EF4-FFF2-40B4-BE49-F238E27FC236}">
                <a16:creationId xmlns:a16="http://schemas.microsoft.com/office/drawing/2014/main" id="{EFD1A894-728D-47B0-B6AF-15510F826500}"/>
              </a:ext>
            </a:extLst>
          </p:cNvPr>
          <p:cNvSpPr/>
          <p:nvPr/>
        </p:nvSpPr>
        <p:spPr>
          <a:xfrm>
            <a:off x="655151" y="2776288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Alteração da forma de pagamento</a:t>
            </a:r>
          </a:p>
        </p:txBody>
      </p:sp>
      <p:sp>
        <p:nvSpPr>
          <p:cNvPr id="45" name="CustomShape 7">
            <a:extLst>
              <a:ext uri="{FF2B5EF4-FFF2-40B4-BE49-F238E27FC236}">
                <a16:creationId xmlns:a16="http://schemas.microsoft.com/office/drawing/2014/main" id="{25D3E98D-8E83-4B1A-BD80-FEDED17A3045}"/>
              </a:ext>
            </a:extLst>
          </p:cNvPr>
          <p:cNvSpPr/>
          <p:nvPr/>
        </p:nvSpPr>
        <p:spPr>
          <a:xfrm>
            <a:off x="3469479" y="2749436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Atualização de dados cadastrais do beneficiário</a:t>
            </a:r>
          </a:p>
        </p:txBody>
      </p:sp>
      <p:sp>
        <p:nvSpPr>
          <p:cNvPr id="46" name="CustomShape 10">
            <a:extLst>
              <a:ext uri="{FF2B5EF4-FFF2-40B4-BE49-F238E27FC236}">
                <a16:creationId xmlns:a16="http://schemas.microsoft.com/office/drawing/2014/main" id="{E2A7FDD9-4A1C-4EA2-9561-F93588319B71}"/>
              </a:ext>
            </a:extLst>
          </p:cNvPr>
          <p:cNvSpPr/>
          <p:nvPr/>
        </p:nvSpPr>
        <p:spPr>
          <a:xfrm>
            <a:off x="6266429" y="251231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11">
            <a:extLst>
              <a:ext uri="{FF2B5EF4-FFF2-40B4-BE49-F238E27FC236}">
                <a16:creationId xmlns:a16="http://schemas.microsoft.com/office/drawing/2014/main" id="{D3957ABF-6448-4070-9CA9-DECAA68F35A1}"/>
              </a:ext>
            </a:extLst>
          </p:cNvPr>
          <p:cNvSpPr/>
          <p:nvPr/>
        </p:nvSpPr>
        <p:spPr>
          <a:xfrm>
            <a:off x="6225597" y="2768182"/>
            <a:ext cx="2637769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Bloqueio do benefício para empréstimo consignado</a:t>
            </a:r>
          </a:p>
        </p:txBody>
      </p:sp>
      <p:sp>
        <p:nvSpPr>
          <p:cNvPr id="48" name="CustomShape 2">
            <a:extLst>
              <a:ext uri="{FF2B5EF4-FFF2-40B4-BE49-F238E27FC236}">
                <a16:creationId xmlns:a16="http://schemas.microsoft.com/office/drawing/2014/main" id="{BF39DA81-622D-468F-B09A-1D648A9287C2}"/>
              </a:ext>
            </a:extLst>
          </p:cNvPr>
          <p:cNvSpPr/>
          <p:nvPr/>
        </p:nvSpPr>
        <p:spPr>
          <a:xfrm>
            <a:off x="555593" y="396361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3">
            <a:extLst>
              <a:ext uri="{FF2B5EF4-FFF2-40B4-BE49-F238E27FC236}">
                <a16:creationId xmlns:a16="http://schemas.microsoft.com/office/drawing/2014/main" id="{4745B591-22BC-48E0-B21B-A586DC4E01AF}"/>
              </a:ext>
            </a:extLst>
          </p:cNvPr>
          <p:cNvSpPr/>
          <p:nvPr/>
        </p:nvSpPr>
        <p:spPr>
          <a:xfrm>
            <a:off x="3424966" y="3947588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6">
            <a:extLst>
              <a:ext uri="{FF2B5EF4-FFF2-40B4-BE49-F238E27FC236}">
                <a16:creationId xmlns:a16="http://schemas.microsoft.com/office/drawing/2014/main" id="{FD27372D-E383-47B8-8C21-538C1437997A}"/>
              </a:ext>
            </a:extLst>
          </p:cNvPr>
          <p:cNvSpPr/>
          <p:nvPr/>
        </p:nvSpPr>
        <p:spPr>
          <a:xfrm>
            <a:off x="692316" y="4276097"/>
            <a:ext cx="241465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b="0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Apresentação de Recurso 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7">
            <a:extLst>
              <a:ext uri="{FF2B5EF4-FFF2-40B4-BE49-F238E27FC236}">
                <a16:creationId xmlns:a16="http://schemas.microsoft.com/office/drawing/2014/main" id="{FECA750F-04A3-41C1-B794-82493101C422}"/>
              </a:ext>
            </a:extLst>
          </p:cNvPr>
          <p:cNvSpPr/>
          <p:nvPr/>
        </p:nvSpPr>
        <p:spPr>
          <a:xfrm>
            <a:off x="3534791" y="4210282"/>
            <a:ext cx="2217939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b="0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Simulador de aposentadoria e renda 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10">
            <a:extLst>
              <a:ext uri="{FF2B5EF4-FFF2-40B4-BE49-F238E27FC236}">
                <a16:creationId xmlns:a16="http://schemas.microsoft.com/office/drawing/2014/main" id="{55D340DB-CCCB-4F9F-B5D2-43DB7105008A}"/>
              </a:ext>
            </a:extLst>
          </p:cNvPr>
          <p:cNvSpPr/>
          <p:nvPr/>
        </p:nvSpPr>
        <p:spPr>
          <a:xfrm>
            <a:off x="6257034" y="396361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1">
            <a:extLst>
              <a:ext uri="{FF2B5EF4-FFF2-40B4-BE49-F238E27FC236}">
                <a16:creationId xmlns:a16="http://schemas.microsoft.com/office/drawing/2014/main" id="{40602CC1-9DA4-4811-8EC8-D704AA9CA0B0}"/>
              </a:ext>
            </a:extLst>
          </p:cNvPr>
          <p:cNvSpPr/>
          <p:nvPr/>
        </p:nvSpPr>
        <p:spPr>
          <a:xfrm>
            <a:off x="6425876" y="4269181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b="0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Pedido de Revisão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>
            <a:extLst>
              <a:ext uri="{FF2B5EF4-FFF2-40B4-BE49-F238E27FC236}">
                <a16:creationId xmlns:a16="http://schemas.microsoft.com/office/drawing/2014/main" id="{8E11441C-73C1-47A7-AC0D-9E05E7651BE0}"/>
              </a:ext>
            </a:extLst>
          </p:cNvPr>
          <p:cNvSpPr/>
          <p:nvPr/>
        </p:nvSpPr>
        <p:spPr>
          <a:xfrm>
            <a:off x="555593" y="542426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3">
            <a:extLst>
              <a:ext uri="{FF2B5EF4-FFF2-40B4-BE49-F238E27FC236}">
                <a16:creationId xmlns:a16="http://schemas.microsoft.com/office/drawing/2014/main" id="{E6C2E942-E139-401C-916F-3293C69EE7D1}"/>
              </a:ext>
            </a:extLst>
          </p:cNvPr>
          <p:cNvSpPr/>
          <p:nvPr/>
        </p:nvSpPr>
        <p:spPr>
          <a:xfrm>
            <a:off x="3428052" y="5409431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6">
            <a:extLst>
              <a:ext uri="{FF2B5EF4-FFF2-40B4-BE49-F238E27FC236}">
                <a16:creationId xmlns:a16="http://schemas.microsoft.com/office/drawing/2014/main" id="{E3727E35-1F0F-4F09-9F48-B5CB7CAE3BB3}"/>
              </a:ext>
            </a:extLst>
          </p:cNvPr>
          <p:cNvSpPr/>
          <p:nvPr/>
        </p:nvSpPr>
        <p:spPr>
          <a:xfrm>
            <a:off x="692316" y="5790206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b="0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Acordos Internacionais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7">
            <a:extLst>
              <a:ext uri="{FF2B5EF4-FFF2-40B4-BE49-F238E27FC236}">
                <a16:creationId xmlns:a16="http://schemas.microsoft.com/office/drawing/2014/main" id="{4C327C8D-0285-48A1-8392-AB4B0E3398F3}"/>
              </a:ext>
            </a:extLst>
          </p:cNvPr>
          <p:cNvSpPr/>
          <p:nvPr/>
        </p:nvSpPr>
        <p:spPr>
          <a:xfrm>
            <a:off x="3635947" y="5674089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b="0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Seguro Defeso do </a:t>
            </a:r>
          </a:p>
          <a:p>
            <a:pPr>
              <a:lnSpc>
                <a:spcPct val="115000"/>
              </a:lnSpc>
            </a:pPr>
            <a:r>
              <a:rPr lang="pt-BR" sz="1600" b="0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Pescador Artesanal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10">
            <a:extLst>
              <a:ext uri="{FF2B5EF4-FFF2-40B4-BE49-F238E27FC236}">
                <a16:creationId xmlns:a16="http://schemas.microsoft.com/office/drawing/2014/main" id="{A6471E5B-2CCB-47BA-B86B-98CE1CC43145}"/>
              </a:ext>
            </a:extLst>
          </p:cNvPr>
          <p:cNvSpPr/>
          <p:nvPr/>
        </p:nvSpPr>
        <p:spPr>
          <a:xfrm>
            <a:off x="6238031" y="542426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1">
            <a:extLst>
              <a:ext uri="{FF2B5EF4-FFF2-40B4-BE49-F238E27FC236}">
                <a16:creationId xmlns:a16="http://schemas.microsoft.com/office/drawing/2014/main" id="{5C55C01A-C192-4961-B2A9-60B4DAB4827F}"/>
              </a:ext>
            </a:extLst>
          </p:cNvPr>
          <p:cNvSpPr/>
          <p:nvPr/>
        </p:nvSpPr>
        <p:spPr>
          <a:xfrm>
            <a:off x="6225597" y="5552608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b="0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Marcação ou remarcação </a:t>
            </a:r>
          </a:p>
          <a:p>
            <a:pPr>
              <a:lnSpc>
                <a:spcPct val="115000"/>
              </a:lnSpc>
            </a:pPr>
            <a:r>
              <a:rPr lang="pt-BR" sz="1600" b="0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de perícia hospitalar e domiciliar</a:t>
            </a: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10">
            <a:extLst>
              <a:ext uri="{FF2B5EF4-FFF2-40B4-BE49-F238E27FC236}">
                <a16:creationId xmlns:a16="http://schemas.microsoft.com/office/drawing/2014/main" id="{10E6A5B4-33D7-41EE-8DD5-B10A3C358E56}"/>
              </a:ext>
            </a:extLst>
          </p:cNvPr>
          <p:cNvSpPr/>
          <p:nvPr/>
        </p:nvSpPr>
        <p:spPr>
          <a:xfrm>
            <a:off x="9138888" y="106779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11">
            <a:extLst>
              <a:ext uri="{FF2B5EF4-FFF2-40B4-BE49-F238E27FC236}">
                <a16:creationId xmlns:a16="http://schemas.microsoft.com/office/drawing/2014/main" id="{5F1BA090-8771-4B98-BFFB-C0D4B7BD6F20}"/>
              </a:ext>
            </a:extLst>
          </p:cNvPr>
          <p:cNvSpPr/>
          <p:nvPr/>
        </p:nvSpPr>
        <p:spPr>
          <a:xfrm>
            <a:off x="9313948" y="1328270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Certidão de Tempo de Contribuição</a:t>
            </a:r>
          </a:p>
        </p:txBody>
      </p:sp>
      <p:sp>
        <p:nvSpPr>
          <p:cNvPr id="62" name="CustomShape 10">
            <a:extLst>
              <a:ext uri="{FF2B5EF4-FFF2-40B4-BE49-F238E27FC236}">
                <a16:creationId xmlns:a16="http://schemas.microsoft.com/office/drawing/2014/main" id="{5C35BFC9-A93F-409E-B07A-2E6ACCA2043E}"/>
              </a:ext>
            </a:extLst>
          </p:cNvPr>
          <p:cNvSpPr/>
          <p:nvPr/>
        </p:nvSpPr>
        <p:spPr>
          <a:xfrm>
            <a:off x="9135221" y="2502294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1">
            <a:extLst>
              <a:ext uri="{FF2B5EF4-FFF2-40B4-BE49-F238E27FC236}">
                <a16:creationId xmlns:a16="http://schemas.microsoft.com/office/drawing/2014/main" id="{CD839331-EA74-4FC5-9046-43B0D2A253AA}"/>
              </a:ext>
            </a:extLst>
          </p:cNvPr>
          <p:cNvSpPr/>
          <p:nvPr/>
        </p:nvSpPr>
        <p:spPr>
          <a:xfrm>
            <a:off x="9135221" y="2613253"/>
            <a:ext cx="2477906" cy="921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Excluir desconto de mensalidade associativa do benefício</a:t>
            </a:r>
          </a:p>
        </p:txBody>
      </p:sp>
      <p:sp>
        <p:nvSpPr>
          <p:cNvPr id="64" name="CustomShape 10">
            <a:extLst>
              <a:ext uri="{FF2B5EF4-FFF2-40B4-BE49-F238E27FC236}">
                <a16:creationId xmlns:a16="http://schemas.microsoft.com/office/drawing/2014/main" id="{901FC5FC-0AC3-4B4B-BDA5-E128615B4719}"/>
              </a:ext>
            </a:extLst>
          </p:cNvPr>
          <p:cNvSpPr/>
          <p:nvPr/>
        </p:nvSpPr>
        <p:spPr>
          <a:xfrm>
            <a:off x="9135221" y="3952401"/>
            <a:ext cx="2514208" cy="1301532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11">
            <a:extLst>
              <a:ext uri="{FF2B5EF4-FFF2-40B4-BE49-F238E27FC236}">
                <a16:creationId xmlns:a16="http://schemas.microsoft.com/office/drawing/2014/main" id="{E6E2BF5B-5BC0-4031-844F-DCDEA84BF9D7}"/>
              </a:ext>
            </a:extLst>
          </p:cNvPr>
          <p:cNvSpPr/>
          <p:nvPr/>
        </p:nvSpPr>
        <p:spPr>
          <a:xfrm>
            <a:off x="9900309" y="4374669"/>
            <a:ext cx="287964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Extratos </a:t>
            </a:r>
          </a:p>
        </p:txBody>
      </p:sp>
      <p:sp>
        <p:nvSpPr>
          <p:cNvPr id="66" name="CustomShape 11">
            <a:extLst>
              <a:ext uri="{FF2B5EF4-FFF2-40B4-BE49-F238E27FC236}">
                <a16:creationId xmlns:a16="http://schemas.microsoft.com/office/drawing/2014/main" id="{21C20E82-224D-4763-B911-6DC68D258882}"/>
              </a:ext>
            </a:extLst>
          </p:cNvPr>
          <p:cNvSpPr/>
          <p:nvPr/>
        </p:nvSpPr>
        <p:spPr>
          <a:xfrm>
            <a:off x="9085681" y="5439989"/>
            <a:ext cx="2613287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t-BR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Segoe UI"/>
                <a:ea typeface="Trebuchet MS"/>
              </a:rPr>
              <a:t>674 mil cidadãos, por mês, não precisarão ir a uma agência do INSS para serem atendidos. </a:t>
            </a:r>
            <a:endParaRPr lang="pt-BR" sz="1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9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m 115"/>
          <p:cNvPicPr/>
          <p:nvPr/>
        </p:nvPicPr>
        <p:blipFill>
          <a:blip r:embed="rId2"/>
          <a:stretch/>
        </p:blipFill>
        <p:spPr>
          <a:xfrm>
            <a:off x="412394" y="381240"/>
            <a:ext cx="11368800" cy="609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2;g5b961d3688_0_266">
            <a:extLst>
              <a:ext uri="{FF2B5EF4-FFF2-40B4-BE49-F238E27FC236}">
                <a16:creationId xmlns:a16="http://schemas.microsoft.com/office/drawing/2014/main" id="{A85A3E69-FA96-4B94-9742-A447A5FF71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3200"/>
            </a:pPr>
            <a:r>
              <a:rPr lang="pt-BR" sz="3200" b="1" spc="-1" dirty="0">
                <a:solidFill>
                  <a:srgbClr val="FFFFFF"/>
                </a:solidFill>
                <a:latin typeface="Segoe UI Light"/>
                <a:sym typeface="Quattrocento Sans"/>
              </a:rPr>
              <a:t>REQUERIMENTO PRESENCIAL X REQUERIMENTO REMOTO</a:t>
            </a:r>
            <a:endParaRPr lang="pt-BR" sz="3200" b="1" spc="-1" dirty="0">
              <a:solidFill>
                <a:srgbClr val="FFFFFF"/>
              </a:solidFill>
              <a:latin typeface="Segoe UI Ligh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7A5829-1EAA-4268-B40F-D98044DC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5" y="1076667"/>
            <a:ext cx="11908709" cy="565252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FBDF8E0-175C-447F-BDD2-39C6EF930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1982381"/>
            <a:ext cx="12193588" cy="48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>
            <a:extLst>
              <a:ext uri="{FF2B5EF4-FFF2-40B4-BE49-F238E27FC236}">
                <a16:creationId xmlns:a16="http://schemas.microsoft.com/office/drawing/2014/main" id="{09CE88DE-2450-4F6C-93D5-6CF7DB87A903}"/>
              </a:ext>
            </a:extLst>
          </p:cNvPr>
          <p:cNvSpPr/>
          <p:nvPr/>
        </p:nvSpPr>
        <p:spPr>
          <a:xfrm>
            <a:off x="-35469" y="0"/>
            <a:ext cx="6132263" cy="6857280"/>
          </a:xfrm>
          <a:prstGeom prst="rect">
            <a:avLst/>
          </a:prstGeom>
          <a:solidFill>
            <a:srgbClr val="0B3D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472;g5b961d3688_0_266">
            <a:extLst>
              <a:ext uri="{FF2B5EF4-FFF2-40B4-BE49-F238E27FC236}">
                <a16:creationId xmlns:a16="http://schemas.microsoft.com/office/drawing/2014/main" id="{A85A3E69-FA96-4B94-9742-A447A5FF71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550" y="171956"/>
            <a:ext cx="5756647" cy="114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3200"/>
            </a:pPr>
            <a:r>
              <a:rPr lang="pt-BR" sz="2800" b="1" spc="-1" dirty="0">
                <a:solidFill>
                  <a:srgbClr val="FFFFFF"/>
                </a:solidFill>
                <a:latin typeface="Segoe UI Light"/>
                <a:sym typeface="Quattrocento Sans"/>
              </a:rPr>
              <a:t>BENEFÍCIOS REQUERIDOS E DECIDIDOS EM AGOSTO </a:t>
            </a:r>
            <a:r>
              <a:rPr lang="pt-BR" sz="3500" b="1" spc="-1" dirty="0">
                <a:solidFill>
                  <a:srgbClr val="FFFF00"/>
                </a:solidFill>
                <a:latin typeface="Segoe UI Light"/>
                <a:sym typeface="Quattrocento Sans"/>
              </a:rPr>
              <a:t>2018</a:t>
            </a:r>
            <a:endParaRPr lang="pt-BR" sz="3500" b="1" spc="-1" dirty="0">
              <a:solidFill>
                <a:srgbClr val="FFFF00"/>
              </a:solidFill>
              <a:latin typeface="Segoe UI Light"/>
            </a:endParaRPr>
          </a:p>
        </p:txBody>
      </p:sp>
      <p:sp>
        <p:nvSpPr>
          <p:cNvPr id="5" name="CustomShape 9">
            <a:extLst>
              <a:ext uri="{FF2B5EF4-FFF2-40B4-BE49-F238E27FC236}">
                <a16:creationId xmlns:a16="http://schemas.microsoft.com/office/drawing/2014/main" id="{FC52429B-0071-4E50-930D-A15AC233F099}"/>
              </a:ext>
            </a:extLst>
          </p:cNvPr>
          <p:cNvSpPr/>
          <p:nvPr/>
        </p:nvSpPr>
        <p:spPr>
          <a:xfrm rot="16200000">
            <a:off x="5973525" y="3679725"/>
            <a:ext cx="2952621" cy="172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9">
            <a:extLst>
              <a:ext uri="{FF2B5EF4-FFF2-40B4-BE49-F238E27FC236}">
                <a16:creationId xmlns:a16="http://schemas.microsoft.com/office/drawing/2014/main" id="{C0D2A33D-4ACC-4F43-A36F-FD3BC4A96F4E}"/>
              </a:ext>
            </a:extLst>
          </p:cNvPr>
          <p:cNvSpPr/>
          <p:nvPr/>
        </p:nvSpPr>
        <p:spPr>
          <a:xfrm rot="16200000">
            <a:off x="8000944" y="3220306"/>
            <a:ext cx="3995748" cy="17276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29B52456-E4B5-405C-A521-446ACF0B56D0}"/>
              </a:ext>
            </a:extLst>
          </p:cNvPr>
          <p:cNvSpPr/>
          <p:nvPr/>
        </p:nvSpPr>
        <p:spPr>
          <a:xfrm>
            <a:off x="5912731" y="2446740"/>
            <a:ext cx="3095640" cy="19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8DC12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823 MIL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E84E7D14-EF4A-45C5-8310-5A66897F4BA7}"/>
              </a:ext>
            </a:extLst>
          </p:cNvPr>
          <p:cNvSpPr/>
          <p:nvPr/>
        </p:nvSpPr>
        <p:spPr>
          <a:xfrm>
            <a:off x="8452499" y="1519373"/>
            <a:ext cx="3095640" cy="19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2ECC71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932 MIL</a:t>
            </a:r>
            <a:endParaRPr lang="pt-BR" sz="1100" b="0" strike="noStrike" spc="-1" dirty="0">
              <a:solidFill>
                <a:srgbClr val="2ECC7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266F5F-A2A5-4863-9A83-9A296976387E}"/>
              </a:ext>
            </a:extLst>
          </p:cNvPr>
          <p:cNvSpPr txBox="1"/>
          <p:nvPr/>
        </p:nvSpPr>
        <p:spPr>
          <a:xfrm>
            <a:off x="6677214" y="6082000"/>
            <a:ext cx="224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DA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AD936B-B43E-48E5-9888-402059DF2818}"/>
              </a:ext>
            </a:extLst>
          </p:cNvPr>
          <p:cNvSpPr txBox="1"/>
          <p:nvPr/>
        </p:nvSpPr>
        <p:spPr>
          <a:xfrm>
            <a:off x="9024592" y="6085581"/>
            <a:ext cx="271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ECC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CONCLUÍDAS</a:t>
            </a:r>
          </a:p>
        </p:txBody>
      </p:sp>
      <p:sp>
        <p:nvSpPr>
          <p:cNvPr id="12" name="Google Shape;472;g5b961d3688_0_266">
            <a:extLst>
              <a:ext uri="{FF2B5EF4-FFF2-40B4-BE49-F238E27FC236}">
                <a16:creationId xmlns:a16="http://schemas.microsoft.com/office/drawing/2014/main" id="{4BC630BB-E0EA-4B52-AB55-1AD88130B74E}"/>
              </a:ext>
            </a:extLst>
          </p:cNvPr>
          <p:cNvSpPr txBox="1">
            <a:spLocks/>
          </p:cNvSpPr>
          <p:nvPr/>
        </p:nvSpPr>
        <p:spPr>
          <a:xfrm>
            <a:off x="6496376" y="237863"/>
            <a:ext cx="5756647" cy="114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3200"/>
            </a:pPr>
            <a:r>
              <a:rPr lang="pt-BR" sz="2800" b="1" spc="-1" dirty="0">
                <a:solidFill>
                  <a:srgbClr val="FFFFFF"/>
                </a:solidFill>
                <a:latin typeface="Segoe UI Light"/>
                <a:sym typeface="Quattrocento Sans"/>
              </a:rPr>
              <a:t>BENEFÍCIOS REQUERIDOS E DECIDIDOS EM AGOSTO </a:t>
            </a:r>
            <a:r>
              <a:rPr lang="pt-BR" sz="3500" b="1" spc="-1" dirty="0">
                <a:solidFill>
                  <a:srgbClr val="FFFF00"/>
                </a:solidFill>
                <a:latin typeface="Segoe UI Light"/>
                <a:sym typeface="Quattrocento Sans"/>
              </a:rPr>
              <a:t>2019</a:t>
            </a:r>
            <a:endParaRPr lang="pt-BR" sz="3500" b="1" spc="-1" dirty="0">
              <a:solidFill>
                <a:srgbClr val="FFFF00"/>
              </a:solidFill>
              <a:latin typeface="Segoe UI Light"/>
            </a:endParaRPr>
          </a:p>
        </p:txBody>
      </p:sp>
      <p:sp>
        <p:nvSpPr>
          <p:cNvPr id="13" name="CustomShape 9">
            <a:extLst>
              <a:ext uri="{FF2B5EF4-FFF2-40B4-BE49-F238E27FC236}">
                <a16:creationId xmlns:a16="http://schemas.microsoft.com/office/drawing/2014/main" id="{8A9E4A98-CC66-4B4F-B1FA-5112A7998996}"/>
              </a:ext>
            </a:extLst>
          </p:cNvPr>
          <p:cNvSpPr/>
          <p:nvPr/>
        </p:nvSpPr>
        <p:spPr>
          <a:xfrm rot="16200000">
            <a:off x="-686757" y="3122652"/>
            <a:ext cx="4191056" cy="172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9">
            <a:extLst>
              <a:ext uri="{FF2B5EF4-FFF2-40B4-BE49-F238E27FC236}">
                <a16:creationId xmlns:a16="http://schemas.microsoft.com/office/drawing/2014/main" id="{8AC7A8E2-2AEB-4255-B24B-AB612AF8C90E}"/>
              </a:ext>
            </a:extLst>
          </p:cNvPr>
          <p:cNvSpPr/>
          <p:nvPr/>
        </p:nvSpPr>
        <p:spPr>
          <a:xfrm rot="16200000">
            <a:off x="2266550" y="3526586"/>
            <a:ext cx="3383188" cy="1727640"/>
          </a:xfrm>
          <a:prstGeom prst="rect">
            <a:avLst/>
          </a:prstGeom>
          <a:solidFill>
            <a:srgbClr val="2ECC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30FD4C42-1ED7-4995-A5BE-C8C8A15BC8FB}"/>
              </a:ext>
            </a:extLst>
          </p:cNvPr>
          <p:cNvSpPr/>
          <p:nvPr/>
        </p:nvSpPr>
        <p:spPr>
          <a:xfrm>
            <a:off x="-166377" y="1318334"/>
            <a:ext cx="3095640" cy="19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8DC12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958 MIL</a:t>
            </a:r>
            <a:endParaRPr lang="pt-B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0CB89FD3-41CF-4298-864D-A5E47B107F39}"/>
              </a:ext>
            </a:extLst>
          </p:cNvPr>
          <p:cNvSpPr/>
          <p:nvPr/>
        </p:nvSpPr>
        <p:spPr>
          <a:xfrm>
            <a:off x="2411435" y="2130492"/>
            <a:ext cx="3095640" cy="19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2ECC71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874</a:t>
            </a:r>
            <a:r>
              <a:rPr lang="pt-BR" sz="3600" b="1" strike="noStrike" spc="-1" dirty="0">
                <a:solidFill>
                  <a:srgbClr val="2ECC71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 MIL</a:t>
            </a:r>
            <a:endParaRPr lang="pt-BR" sz="1100" b="0" strike="noStrike" spc="-1" dirty="0">
              <a:solidFill>
                <a:srgbClr val="2ECC7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7EF01D3-86DE-4BAA-AC9D-C8803DE54498}"/>
              </a:ext>
            </a:extLst>
          </p:cNvPr>
          <p:cNvSpPr txBox="1"/>
          <p:nvPr/>
        </p:nvSpPr>
        <p:spPr>
          <a:xfrm>
            <a:off x="603621" y="6119153"/>
            <a:ext cx="224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DA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CRIADAS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5D29079-4C12-4E6B-8F81-4920074159D2}"/>
              </a:ext>
            </a:extLst>
          </p:cNvPr>
          <p:cNvSpPr txBox="1"/>
          <p:nvPr/>
        </p:nvSpPr>
        <p:spPr>
          <a:xfrm>
            <a:off x="2983918" y="6085581"/>
            <a:ext cx="271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ECC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CONCLUÍDAS</a:t>
            </a:r>
          </a:p>
        </p:txBody>
      </p:sp>
    </p:spTree>
    <p:extLst>
      <p:ext uri="{BB962C8B-B14F-4D97-AF65-F5344CB8AC3E}">
        <p14:creationId xmlns:p14="http://schemas.microsoft.com/office/powerpoint/2010/main" val="181407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32C4C623-42E0-4F78-994A-4CD06BC919D8}"/>
              </a:ext>
            </a:extLst>
          </p:cNvPr>
          <p:cNvSpPr/>
          <p:nvPr/>
        </p:nvSpPr>
        <p:spPr>
          <a:xfrm>
            <a:off x="709165" y="6049285"/>
            <a:ext cx="2128192" cy="40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472;g5b961d3688_0_266">
            <a:extLst>
              <a:ext uri="{FF2B5EF4-FFF2-40B4-BE49-F238E27FC236}">
                <a16:creationId xmlns:a16="http://schemas.microsoft.com/office/drawing/2014/main" id="{A85A3E69-FA96-4B94-9742-A447A5FF71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35192"/>
            <a:ext cx="10972800" cy="114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3200"/>
            </a:pPr>
            <a:r>
              <a:rPr lang="pt-BR" sz="3200" b="1" spc="-1" dirty="0">
                <a:solidFill>
                  <a:srgbClr val="FFFFFF"/>
                </a:solidFill>
                <a:latin typeface="Segoe UI Light"/>
                <a:sym typeface="Quattrocento Sans"/>
              </a:rPr>
              <a:t>CRIADAS X CONCLUÍDAS NOS FINAIS DE SEMANA</a:t>
            </a:r>
            <a:endParaRPr lang="pt-BR" sz="3200" b="1" spc="-1" dirty="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1C1B93-DF60-4FA0-B733-44AA0244A147}"/>
              </a:ext>
            </a:extLst>
          </p:cNvPr>
          <p:cNvSpPr txBox="1"/>
          <p:nvPr/>
        </p:nvSpPr>
        <p:spPr>
          <a:xfrm>
            <a:off x="227861" y="6138064"/>
            <a:ext cx="3131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046E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 FIM DE SEMANA AGOSTO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8119CA4-EAA8-42F2-81BD-70CCFC535D45}"/>
              </a:ext>
            </a:extLst>
          </p:cNvPr>
          <p:cNvGrpSpPr/>
          <p:nvPr/>
        </p:nvGrpSpPr>
        <p:grpSpPr>
          <a:xfrm>
            <a:off x="709165" y="4163631"/>
            <a:ext cx="1025885" cy="1754535"/>
            <a:chOff x="709165" y="3835152"/>
            <a:chExt cx="1209461" cy="2068498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44A2A267-9C43-4482-AF0C-5469379B1F1D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ustomShape 9">
              <a:extLst>
                <a:ext uri="{FF2B5EF4-FFF2-40B4-BE49-F238E27FC236}">
                  <a16:creationId xmlns:a16="http://schemas.microsoft.com/office/drawing/2014/main" id="{BCE64E00-DB29-4A33-A8E0-30F6849A907D}"/>
                </a:ext>
              </a:extLst>
            </p:cNvPr>
            <p:cNvSpPr/>
            <p:nvPr/>
          </p:nvSpPr>
          <p:spPr>
            <a:xfrm>
              <a:off x="709165" y="3835152"/>
              <a:ext cx="604730" cy="1526959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D78943B-7355-40BC-8CF8-3AFC97452BC3}"/>
                </a:ext>
              </a:extLst>
            </p:cNvPr>
            <p:cNvSpPr txBox="1"/>
            <p:nvPr/>
          </p:nvSpPr>
          <p:spPr>
            <a:xfrm>
              <a:off x="1001698" y="5472458"/>
              <a:ext cx="693938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SAB</a:t>
              </a:r>
            </a:p>
          </p:txBody>
        </p:sp>
        <p:sp>
          <p:nvSpPr>
            <p:cNvPr id="10" name="CustomShape 9">
              <a:extLst>
                <a:ext uri="{FF2B5EF4-FFF2-40B4-BE49-F238E27FC236}">
                  <a16:creationId xmlns:a16="http://schemas.microsoft.com/office/drawing/2014/main" id="{7935EC47-5CF4-46F6-A0D4-7EBD19EA5605}"/>
                </a:ext>
              </a:extLst>
            </p:cNvPr>
            <p:cNvSpPr/>
            <p:nvPr/>
          </p:nvSpPr>
          <p:spPr>
            <a:xfrm>
              <a:off x="1313895" y="3954868"/>
              <a:ext cx="604730" cy="1407241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2330956-BD0D-4EA6-8594-A623E8C7E17B}"/>
              </a:ext>
            </a:extLst>
          </p:cNvPr>
          <p:cNvGrpSpPr/>
          <p:nvPr/>
        </p:nvGrpSpPr>
        <p:grpSpPr>
          <a:xfrm>
            <a:off x="1811473" y="4964881"/>
            <a:ext cx="1025885" cy="947026"/>
            <a:chOff x="709165" y="4787160"/>
            <a:chExt cx="1209461" cy="111649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B03B0CF-BC57-4404-85C4-E4D1173037A0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ustomShape 9">
              <a:extLst>
                <a:ext uri="{FF2B5EF4-FFF2-40B4-BE49-F238E27FC236}">
                  <a16:creationId xmlns:a16="http://schemas.microsoft.com/office/drawing/2014/main" id="{41F1C4C2-4602-471D-97C4-167B75405909}"/>
                </a:ext>
              </a:extLst>
            </p:cNvPr>
            <p:cNvSpPr/>
            <p:nvPr/>
          </p:nvSpPr>
          <p:spPr>
            <a:xfrm>
              <a:off x="709165" y="4787160"/>
              <a:ext cx="604730" cy="574951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916153E-6907-4BC0-B2EE-6E38DE11DC82}"/>
                </a:ext>
              </a:extLst>
            </p:cNvPr>
            <p:cNvSpPr txBox="1"/>
            <p:nvPr/>
          </p:nvSpPr>
          <p:spPr>
            <a:xfrm>
              <a:off x="936376" y="5472458"/>
              <a:ext cx="861134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DOM</a:t>
              </a:r>
            </a:p>
          </p:txBody>
        </p:sp>
        <p:sp>
          <p:nvSpPr>
            <p:cNvPr id="15" name="CustomShape 9">
              <a:extLst>
                <a:ext uri="{FF2B5EF4-FFF2-40B4-BE49-F238E27FC236}">
                  <a16:creationId xmlns:a16="http://schemas.microsoft.com/office/drawing/2014/main" id="{859F349F-A7F3-40E5-9B5C-643DF4D40ABD}"/>
                </a:ext>
              </a:extLst>
            </p:cNvPr>
            <p:cNvSpPr/>
            <p:nvPr/>
          </p:nvSpPr>
          <p:spPr>
            <a:xfrm>
              <a:off x="1313895" y="4999257"/>
              <a:ext cx="604730" cy="362852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23BFCB4B-B0FD-4664-9BAE-DBE524C09BFA}"/>
              </a:ext>
            </a:extLst>
          </p:cNvPr>
          <p:cNvSpPr/>
          <p:nvPr/>
        </p:nvSpPr>
        <p:spPr>
          <a:xfrm>
            <a:off x="3223026" y="6049285"/>
            <a:ext cx="2128192" cy="40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8C4BF8F-332E-4800-9ADE-5C337CD73AC4}"/>
              </a:ext>
            </a:extLst>
          </p:cNvPr>
          <p:cNvSpPr txBox="1"/>
          <p:nvPr/>
        </p:nvSpPr>
        <p:spPr>
          <a:xfrm>
            <a:off x="2741722" y="6138064"/>
            <a:ext cx="3131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046E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2º FIM DE SEMANA AGOSTO</a:t>
            </a:r>
          </a:p>
        </p:txBody>
      </p: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8988ADE4-CC92-4F5C-913E-722F84D3F591}"/>
              </a:ext>
            </a:extLst>
          </p:cNvPr>
          <p:cNvGrpSpPr/>
          <p:nvPr/>
        </p:nvGrpSpPr>
        <p:grpSpPr>
          <a:xfrm>
            <a:off x="3223026" y="2005855"/>
            <a:ext cx="1025885" cy="3912311"/>
            <a:chOff x="709165" y="1291255"/>
            <a:chExt cx="1209461" cy="4612395"/>
          </a:xfrm>
        </p:grpSpPr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EBAF94E1-2895-4D3B-91A9-1ABD0EC6502A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CustomShape 9">
              <a:extLst>
                <a:ext uri="{FF2B5EF4-FFF2-40B4-BE49-F238E27FC236}">
                  <a16:creationId xmlns:a16="http://schemas.microsoft.com/office/drawing/2014/main" id="{2FFF79F0-33BC-42A7-8901-DEF7B88D241B}"/>
                </a:ext>
              </a:extLst>
            </p:cNvPr>
            <p:cNvSpPr/>
            <p:nvPr/>
          </p:nvSpPr>
          <p:spPr>
            <a:xfrm>
              <a:off x="709165" y="3679383"/>
              <a:ext cx="604730" cy="1682727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0BC9B76C-3451-447F-A81E-96DAB48FDEFE}"/>
                </a:ext>
              </a:extLst>
            </p:cNvPr>
            <p:cNvSpPr txBox="1"/>
            <p:nvPr/>
          </p:nvSpPr>
          <p:spPr>
            <a:xfrm>
              <a:off x="1001698" y="5472458"/>
              <a:ext cx="693938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SAB</a:t>
              </a:r>
            </a:p>
          </p:txBody>
        </p:sp>
        <p:sp>
          <p:nvSpPr>
            <p:cNvPr id="69" name="CustomShape 9">
              <a:extLst>
                <a:ext uri="{FF2B5EF4-FFF2-40B4-BE49-F238E27FC236}">
                  <a16:creationId xmlns:a16="http://schemas.microsoft.com/office/drawing/2014/main" id="{E05F8678-0524-455D-9C8B-8045DC1F5A6B}"/>
                </a:ext>
              </a:extLst>
            </p:cNvPr>
            <p:cNvSpPr/>
            <p:nvPr/>
          </p:nvSpPr>
          <p:spPr>
            <a:xfrm>
              <a:off x="1313895" y="1291255"/>
              <a:ext cx="604730" cy="4070855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BA9F5D1B-A30A-49E0-96DA-0225D7FD8322}"/>
              </a:ext>
            </a:extLst>
          </p:cNvPr>
          <p:cNvGrpSpPr/>
          <p:nvPr/>
        </p:nvGrpSpPr>
        <p:grpSpPr>
          <a:xfrm>
            <a:off x="4325334" y="4449212"/>
            <a:ext cx="1025885" cy="1462693"/>
            <a:chOff x="709165" y="4179217"/>
            <a:chExt cx="1209461" cy="1724433"/>
          </a:xfrm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42C64EFD-3479-49D3-8639-7B3F497D73EB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CustomShape 9">
              <a:extLst>
                <a:ext uri="{FF2B5EF4-FFF2-40B4-BE49-F238E27FC236}">
                  <a16:creationId xmlns:a16="http://schemas.microsoft.com/office/drawing/2014/main" id="{5E406F76-DD75-4E6D-AF74-E1C8E1367B55}"/>
                </a:ext>
              </a:extLst>
            </p:cNvPr>
            <p:cNvSpPr/>
            <p:nvPr/>
          </p:nvSpPr>
          <p:spPr>
            <a:xfrm>
              <a:off x="709165" y="4882718"/>
              <a:ext cx="604730" cy="479394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6E58C9F6-86BA-4FD0-B6CB-26D0FA8E41CF}"/>
                </a:ext>
              </a:extLst>
            </p:cNvPr>
            <p:cNvSpPr txBox="1"/>
            <p:nvPr/>
          </p:nvSpPr>
          <p:spPr>
            <a:xfrm>
              <a:off x="936376" y="5472458"/>
              <a:ext cx="861134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DOM</a:t>
              </a:r>
            </a:p>
          </p:txBody>
        </p:sp>
        <p:sp>
          <p:nvSpPr>
            <p:cNvPr id="74" name="CustomShape 9">
              <a:extLst>
                <a:ext uri="{FF2B5EF4-FFF2-40B4-BE49-F238E27FC236}">
                  <a16:creationId xmlns:a16="http://schemas.microsoft.com/office/drawing/2014/main" id="{CE65DEF7-74F1-4848-9A71-E83B45F39039}"/>
                </a:ext>
              </a:extLst>
            </p:cNvPr>
            <p:cNvSpPr/>
            <p:nvPr/>
          </p:nvSpPr>
          <p:spPr>
            <a:xfrm>
              <a:off x="1313895" y="4179217"/>
              <a:ext cx="604730" cy="1182893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Retângulo 74">
            <a:extLst>
              <a:ext uri="{FF2B5EF4-FFF2-40B4-BE49-F238E27FC236}">
                <a16:creationId xmlns:a16="http://schemas.microsoft.com/office/drawing/2014/main" id="{215035A5-DE51-44F6-8BEF-81EA371826DC}"/>
              </a:ext>
            </a:extLst>
          </p:cNvPr>
          <p:cNvSpPr/>
          <p:nvPr/>
        </p:nvSpPr>
        <p:spPr>
          <a:xfrm>
            <a:off x="5736887" y="6049285"/>
            <a:ext cx="2128192" cy="40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32AC2DB7-5606-4BE8-9363-4E4B0D2AC206}"/>
              </a:ext>
            </a:extLst>
          </p:cNvPr>
          <p:cNvSpPr txBox="1"/>
          <p:nvPr/>
        </p:nvSpPr>
        <p:spPr>
          <a:xfrm>
            <a:off x="5255583" y="6138064"/>
            <a:ext cx="3131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046E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3º FIM DE SEMANA AGOSTO</a:t>
            </a:r>
          </a:p>
        </p:txBody>
      </p: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76C32D58-5EA0-4AC5-8F51-CE6B7E1A1362}"/>
              </a:ext>
            </a:extLst>
          </p:cNvPr>
          <p:cNvGrpSpPr/>
          <p:nvPr/>
        </p:nvGrpSpPr>
        <p:grpSpPr>
          <a:xfrm>
            <a:off x="5736887" y="1642374"/>
            <a:ext cx="1025885" cy="4275792"/>
            <a:chOff x="709165" y="862732"/>
            <a:chExt cx="1209461" cy="5040918"/>
          </a:xfrm>
        </p:grpSpPr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471238E7-4D5E-48E9-91BB-4AA6B1EC09EA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CustomShape 9">
              <a:extLst>
                <a:ext uri="{FF2B5EF4-FFF2-40B4-BE49-F238E27FC236}">
                  <a16:creationId xmlns:a16="http://schemas.microsoft.com/office/drawing/2014/main" id="{BA848C91-C9F9-4931-87FD-D02B7D8A5FCA}"/>
                </a:ext>
              </a:extLst>
            </p:cNvPr>
            <p:cNvSpPr/>
            <p:nvPr/>
          </p:nvSpPr>
          <p:spPr>
            <a:xfrm>
              <a:off x="709165" y="4171835"/>
              <a:ext cx="604730" cy="1190275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B093C976-B799-4E02-8FD3-13DD8F5C9E6A}"/>
                </a:ext>
              </a:extLst>
            </p:cNvPr>
            <p:cNvSpPr txBox="1"/>
            <p:nvPr/>
          </p:nvSpPr>
          <p:spPr>
            <a:xfrm>
              <a:off x="1001698" y="5472458"/>
              <a:ext cx="693938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SAB</a:t>
              </a:r>
            </a:p>
          </p:txBody>
        </p:sp>
        <p:sp>
          <p:nvSpPr>
            <p:cNvPr id="81" name="CustomShape 9">
              <a:extLst>
                <a:ext uri="{FF2B5EF4-FFF2-40B4-BE49-F238E27FC236}">
                  <a16:creationId xmlns:a16="http://schemas.microsoft.com/office/drawing/2014/main" id="{D175C531-D4E4-4616-9462-ECE47BEE5D95}"/>
                </a:ext>
              </a:extLst>
            </p:cNvPr>
            <p:cNvSpPr/>
            <p:nvPr/>
          </p:nvSpPr>
          <p:spPr>
            <a:xfrm>
              <a:off x="1313895" y="862732"/>
              <a:ext cx="604730" cy="4499378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0FFA7083-3DEF-4D62-A8C2-F46F071BA6BD}"/>
              </a:ext>
            </a:extLst>
          </p:cNvPr>
          <p:cNvGrpSpPr/>
          <p:nvPr/>
        </p:nvGrpSpPr>
        <p:grpSpPr>
          <a:xfrm>
            <a:off x="6839195" y="4187431"/>
            <a:ext cx="1025885" cy="1724474"/>
            <a:chOff x="709165" y="3870592"/>
            <a:chExt cx="1209461" cy="2033058"/>
          </a:xfrm>
        </p:grpSpPr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B7BAA387-F949-4F7C-B0C0-2936BA78FB63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CustomShape 9">
              <a:extLst>
                <a:ext uri="{FF2B5EF4-FFF2-40B4-BE49-F238E27FC236}">
                  <a16:creationId xmlns:a16="http://schemas.microsoft.com/office/drawing/2014/main" id="{7B480A2E-2D9B-43AF-833B-9AFBCA645CFA}"/>
                </a:ext>
              </a:extLst>
            </p:cNvPr>
            <p:cNvSpPr/>
            <p:nvPr/>
          </p:nvSpPr>
          <p:spPr>
            <a:xfrm>
              <a:off x="709165" y="4688763"/>
              <a:ext cx="604730" cy="673348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02A6A6B5-06F9-4869-9DB3-41B072207C96}"/>
                </a:ext>
              </a:extLst>
            </p:cNvPr>
            <p:cNvSpPr txBox="1"/>
            <p:nvPr/>
          </p:nvSpPr>
          <p:spPr>
            <a:xfrm>
              <a:off x="936376" y="5472458"/>
              <a:ext cx="861134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DOM</a:t>
              </a:r>
            </a:p>
          </p:txBody>
        </p:sp>
        <p:sp>
          <p:nvSpPr>
            <p:cNvPr id="86" name="CustomShape 9">
              <a:extLst>
                <a:ext uri="{FF2B5EF4-FFF2-40B4-BE49-F238E27FC236}">
                  <a16:creationId xmlns:a16="http://schemas.microsoft.com/office/drawing/2014/main" id="{55C4C7F3-7158-4D0B-9754-3B400818131F}"/>
                </a:ext>
              </a:extLst>
            </p:cNvPr>
            <p:cNvSpPr/>
            <p:nvPr/>
          </p:nvSpPr>
          <p:spPr>
            <a:xfrm>
              <a:off x="1313895" y="3870592"/>
              <a:ext cx="604730" cy="1491519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7" name="Retângulo 86">
            <a:extLst>
              <a:ext uri="{FF2B5EF4-FFF2-40B4-BE49-F238E27FC236}">
                <a16:creationId xmlns:a16="http://schemas.microsoft.com/office/drawing/2014/main" id="{36B61826-C6D0-49B0-B694-2D4587E30BED}"/>
              </a:ext>
            </a:extLst>
          </p:cNvPr>
          <p:cNvSpPr/>
          <p:nvPr/>
        </p:nvSpPr>
        <p:spPr>
          <a:xfrm>
            <a:off x="8250278" y="6049285"/>
            <a:ext cx="2128192" cy="40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0837D7C1-907E-49AB-AEAC-80CD7E671B66}"/>
              </a:ext>
            </a:extLst>
          </p:cNvPr>
          <p:cNvSpPr txBox="1"/>
          <p:nvPr/>
        </p:nvSpPr>
        <p:spPr>
          <a:xfrm>
            <a:off x="7768974" y="6138064"/>
            <a:ext cx="3131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046E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4º FIM DE SEMANA AGOSTO</a:t>
            </a:r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B53E559E-6CEE-449A-8117-5502B31B85C6}"/>
              </a:ext>
            </a:extLst>
          </p:cNvPr>
          <p:cNvGrpSpPr/>
          <p:nvPr/>
        </p:nvGrpSpPr>
        <p:grpSpPr>
          <a:xfrm>
            <a:off x="8250278" y="1757785"/>
            <a:ext cx="1025885" cy="4160381"/>
            <a:chOff x="709165" y="998795"/>
            <a:chExt cx="1209461" cy="4904855"/>
          </a:xfrm>
        </p:grpSpPr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5BEE894E-F521-48A4-ADD3-E73BBDCAB06D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CustomShape 9">
              <a:extLst>
                <a:ext uri="{FF2B5EF4-FFF2-40B4-BE49-F238E27FC236}">
                  <a16:creationId xmlns:a16="http://schemas.microsoft.com/office/drawing/2014/main" id="{DD737564-64F9-437E-8168-3B6E5DF846AA}"/>
                </a:ext>
              </a:extLst>
            </p:cNvPr>
            <p:cNvSpPr/>
            <p:nvPr/>
          </p:nvSpPr>
          <p:spPr>
            <a:xfrm>
              <a:off x="709165" y="3573496"/>
              <a:ext cx="604730" cy="1788614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288A4EFE-B11A-488E-8100-C7C7C70CB272}"/>
                </a:ext>
              </a:extLst>
            </p:cNvPr>
            <p:cNvSpPr txBox="1"/>
            <p:nvPr/>
          </p:nvSpPr>
          <p:spPr>
            <a:xfrm>
              <a:off x="1001698" y="5472458"/>
              <a:ext cx="693938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SAB</a:t>
              </a:r>
            </a:p>
          </p:txBody>
        </p:sp>
        <p:sp>
          <p:nvSpPr>
            <p:cNvPr id="93" name="CustomShape 9">
              <a:extLst>
                <a:ext uri="{FF2B5EF4-FFF2-40B4-BE49-F238E27FC236}">
                  <a16:creationId xmlns:a16="http://schemas.microsoft.com/office/drawing/2014/main" id="{D75B2DB2-51C1-437A-ACF2-6CDAB8E2EE52}"/>
                </a:ext>
              </a:extLst>
            </p:cNvPr>
            <p:cNvSpPr/>
            <p:nvPr/>
          </p:nvSpPr>
          <p:spPr>
            <a:xfrm>
              <a:off x="1313895" y="998795"/>
              <a:ext cx="604730" cy="4363315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id="{8D51110B-292E-4502-904D-87F620118B25}"/>
              </a:ext>
            </a:extLst>
          </p:cNvPr>
          <p:cNvGrpSpPr/>
          <p:nvPr/>
        </p:nvGrpSpPr>
        <p:grpSpPr>
          <a:xfrm>
            <a:off x="9343708" y="4265176"/>
            <a:ext cx="1025885" cy="1646728"/>
            <a:chOff x="709165" y="3962250"/>
            <a:chExt cx="1209461" cy="1941400"/>
          </a:xfrm>
        </p:grpSpPr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6B995D83-47DC-48FF-A5CD-8563B77276FE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CustomShape 9">
              <a:extLst>
                <a:ext uri="{FF2B5EF4-FFF2-40B4-BE49-F238E27FC236}">
                  <a16:creationId xmlns:a16="http://schemas.microsoft.com/office/drawing/2014/main" id="{B222307C-3CEF-4690-926A-E4B34FB4B14C}"/>
                </a:ext>
              </a:extLst>
            </p:cNvPr>
            <p:cNvSpPr/>
            <p:nvPr/>
          </p:nvSpPr>
          <p:spPr>
            <a:xfrm>
              <a:off x="709165" y="4532849"/>
              <a:ext cx="604730" cy="829261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179BDA74-5ED3-4F91-B0CC-185204918A80}"/>
                </a:ext>
              </a:extLst>
            </p:cNvPr>
            <p:cNvSpPr txBox="1"/>
            <p:nvPr/>
          </p:nvSpPr>
          <p:spPr>
            <a:xfrm>
              <a:off x="936376" y="5472458"/>
              <a:ext cx="861134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DOM</a:t>
              </a:r>
            </a:p>
          </p:txBody>
        </p:sp>
        <p:sp>
          <p:nvSpPr>
            <p:cNvPr id="98" name="CustomShape 9">
              <a:extLst>
                <a:ext uri="{FF2B5EF4-FFF2-40B4-BE49-F238E27FC236}">
                  <a16:creationId xmlns:a16="http://schemas.microsoft.com/office/drawing/2014/main" id="{D75CA002-272B-4817-93A4-BCABB664D3EC}"/>
                </a:ext>
              </a:extLst>
            </p:cNvPr>
            <p:cNvSpPr/>
            <p:nvPr/>
          </p:nvSpPr>
          <p:spPr>
            <a:xfrm>
              <a:off x="1313895" y="3962250"/>
              <a:ext cx="604730" cy="1399860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4A2E76E2-49AA-444D-84A5-7463379D7B3C}"/>
              </a:ext>
            </a:extLst>
          </p:cNvPr>
          <p:cNvSpPr/>
          <p:nvPr/>
        </p:nvSpPr>
        <p:spPr>
          <a:xfrm>
            <a:off x="10719749" y="6049285"/>
            <a:ext cx="1025884" cy="40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6F73E931-D05A-4664-8997-004AD9DA7ECA}"/>
              </a:ext>
            </a:extLst>
          </p:cNvPr>
          <p:cNvSpPr txBox="1"/>
          <p:nvPr/>
        </p:nvSpPr>
        <p:spPr>
          <a:xfrm>
            <a:off x="10719279" y="6138064"/>
            <a:ext cx="1026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046E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5º FDS</a:t>
            </a:r>
          </a:p>
        </p:txBody>
      </p: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A9E1A789-8494-461F-8C31-EA54350A01B9}"/>
              </a:ext>
            </a:extLst>
          </p:cNvPr>
          <p:cNvGrpSpPr/>
          <p:nvPr/>
        </p:nvGrpSpPr>
        <p:grpSpPr>
          <a:xfrm>
            <a:off x="10719749" y="1266145"/>
            <a:ext cx="1025885" cy="4652021"/>
            <a:chOff x="709165" y="419179"/>
            <a:chExt cx="1209461" cy="5484471"/>
          </a:xfrm>
        </p:grpSpPr>
        <p:sp>
          <p:nvSpPr>
            <p:cNvPr id="124" name="Retângulo 123">
              <a:extLst>
                <a:ext uri="{FF2B5EF4-FFF2-40B4-BE49-F238E27FC236}">
                  <a16:creationId xmlns:a16="http://schemas.microsoft.com/office/drawing/2014/main" id="{01DD40AE-C804-4EE2-9BB7-6609578D8137}"/>
                </a:ext>
              </a:extLst>
            </p:cNvPr>
            <p:cNvSpPr/>
            <p:nvPr/>
          </p:nvSpPr>
          <p:spPr>
            <a:xfrm>
              <a:off x="709166" y="5424256"/>
              <a:ext cx="1209460" cy="479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5" name="CustomShape 9">
              <a:extLst>
                <a:ext uri="{FF2B5EF4-FFF2-40B4-BE49-F238E27FC236}">
                  <a16:creationId xmlns:a16="http://schemas.microsoft.com/office/drawing/2014/main" id="{E65E4ED0-4D44-478E-BB99-FE688F34813B}"/>
                </a:ext>
              </a:extLst>
            </p:cNvPr>
            <p:cNvSpPr/>
            <p:nvPr/>
          </p:nvSpPr>
          <p:spPr>
            <a:xfrm>
              <a:off x="709165" y="4525467"/>
              <a:ext cx="604730" cy="836645"/>
            </a:xfrm>
            <a:prstGeom prst="rect">
              <a:avLst/>
            </a:prstGeom>
            <a:solidFill>
              <a:srgbClr val="F8DC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aixaDeTexto 125">
              <a:extLst>
                <a:ext uri="{FF2B5EF4-FFF2-40B4-BE49-F238E27FC236}">
                  <a16:creationId xmlns:a16="http://schemas.microsoft.com/office/drawing/2014/main" id="{2E172FC4-8F2F-470D-9DC0-FB9E63B28475}"/>
                </a:ext>
              </a:extLst>
            </p:cNvPr>
            <p:cNvSpPr txBox="1"/>
            <p:nvPr/>
          </p:nvSpPr>
          <p:spPr>
            <a:xfrm>
              <a:off x="1001698" y="5472458"/>
              <a:ext cx="693938" cy="399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6EA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SAB</a:t>
              </a:r>
            </a:p>
          </p:txBody>
        </p:sp>
        <p:sp>
          <p:nvSpPr>
            <p:cNvPr id="127" name="CustomShape 9">
              <a:extLst>
                <a:ext uri="{FF2B5EF4-FFF2-40B4-BE49-F238E27FC236}">
                  <a16:creationId xmlns:a16="http://schemas.microsoft.com/office/drawing/2014/main" id="{F0733CDA-6728-41E3-9723-4DFCCAFF1B32}"/>
                </a:ext>
              </a:extLst>
            </p:cNvPr>
            <p:cNvSpPr/>
            <p:nvPr/>
          </p:nvSpPr>
          <p:spPr>
            <a:xfrm>
              <a:off x="1313895" y="419179"/>
              <a:ext cx="604730" cy="4942931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A938D2B3-12D2-4CC7-BC6D-A4E05DCB28AB}"/>
              </a:ext>
            </a:extLst>
          </p:cNvPr>
          <p:cNvSpPr txBox="1"/>
          <p:nvPr/>
        </p:nvSpPr>
        <p:spPr>
          <a:xfrm>
            <a:off x="655896" y="3844036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3.1M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61B10FE9-9D8A-49B5-849A-E4C3A3BC58E6}"/>
              </a:ext>
            </a:extLst>
          </p:cNvPr>
          <p:cNvSpPr txBox="1"/>
          <p:nvPr/>
        </p:nvSpPr>
        <p:spPr>
          <a:xfrm>
            <a:off x="1230900" y="3985378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3M</a:t>
            </a: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B25DAE92-9053-45D2-B67C-EC2DD95FF678}"/>
              </a:ext>
            </a:extLst>
          </p:cNvPr>
          <p:cNvSpPr txBox="1"/>
          <p:nvPr/>
        </p:nvSpPr>
        <p:spPr>
          <a:xfrm>
            <a:off x="1756160" y="4661561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1.5M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EF30D25B-35A0-4DBC-8820-AF6A751BBCBD}"/>
              </a:ext>
            </a:extLst>
          </p:cNvPr>
          <p:cNvSpPr txBox="1"/>
          <p:nvPr/>
        </p:nvSpPr>
        <p:spPr>
          <a:xfrm>
            <a:off x="2290301" y="4858351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0.9M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088C6988-2D93-4C29-BCBC-D0704B927E3E}"/>
              </a:ext>
            </a:extLst>
          </p:cNvPr>
          <p:cNvSpPr txBox="1"/>
          <p:nvPr/>
        </p:nvSpPr>
        <p:spPr>
          <a:xfrm>
            <a:off x="3174146" y="3725775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3.2M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07AF9FD6-562A-4161-942C-560B35876EB6}"/>
              </a:ext>
            </a:extLst>
          </p:cNvPr>
          <p:cNvSpPr txBox="1"/>
          <p:nvPr/>
        </p:nvSpPr>
        <p:spPr>
          <a:xfrm>
            <a:off x="3681433" y="1717880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8.3M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ED96C228-CC5E-4D59-BA2B-C08838CF8908}"/>
              </a:ext>
            </a:extLst>
          </p:cNvPr>
          <p:cNvSpPr txBox="1"/>
          <p:nvPr/>
        </p:nvSpPr>
        <p:spPr>
          <a:xfrm>
            <a:off x="4286074" y="4769759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1.4M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DF9114FF-B786-4ECE-AA7A-C4E2BDD3CFB7}"/>
              </a:ext>
            </a:extLst>
          </p:cNvPr>
          <p:cNvSpPr txBox="1"/>
          <p:nvPr/>
        </p:nvSpPr>
        <p:spPr>
          <a:xfrm>
            <a:off x="6267585" y="1367314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9M</a:t>
            </a: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1A904BFC-441C-42EB-B657-EC0D1723416F}"/>
              </a:ext>
            </a:extLst>
          </p:cNvPr>
          <p:cNvSpPr txBox="1"/>
          <p:nvPr/>
        </p:nvSpPr>
        <p:spPr>
          <a:xfrm>
            <a:off x="5671731" y="4172620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2.6M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AD263249-42BA-465A-84E6-0FC2093F8334}"/>
              </a:ext>
            </a:extLst>
          </p:cNvPr>
          <p:cNvSpPr txBox="1"/>
          <p:nvPr/>
        </p:nvSpPr>
        <p:spPr>
          <a:xfrm>
            <a:off x="4801717" y="4172614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2.6M</a:t>
            </a:r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3D574ED5-1851-4546-B805-58A2EEDE6F84}"/>
              </a:ext>
            </a:extLst>
          </p:cNvPr>
          <p:cNvSpPr txBox="1"/>
          <p:nvPr/>
        </p:nvSpPr>
        <p:spPr>
          <a:xfrm>
            <a:off x="6792848" y="4609153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1.6M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93EB133C-B75C-4A91-803C-C214EF1BFB4B}"/>
              </a:ext>
            </a:extLst>
          </p:cNvPr>
          <p:cNvSpPr txBox="1"/>
          <p:nvPr/>
        </p:nvSpPr>
        <p:spPr>
          <a:xfrm>
            <a:off x="7362502" y="3909296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3M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BFFBBB29-D974-4F9D-B5FF-D22422B997E4}"/>
              </a:ext>
            </a:extLst>
          </p:cNvPr>
          <p:cNvSpPr txBox="1"/>
          <p:nvPr/>
        </p:nvSpPr>
        <p:spPr>
          <a:xfrm>
            <a:off x="8179245" y="3669601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3.3M</a:t>
            </a: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8FEDF23D-2819-4112-86F4-E7A76B131587}"/>
              </a:ext>
            </a:extLst>
          </p:cNvPr>
          <p:cNvSpPr txBox="1"/>
          <p:nvPr/>
        </p:nvSpPr>
        <p:spPr>
          <a:xfrm>
            <a:off x="8695132" y="1485208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8.8M</a:t>
            </a: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DAC7020B-E7B9-4864-8588-E94F280C6819}"/>
              </a:ext>
            </a:extLst>
          </p:cNvPr>
          <p:cNvSpPr txBox="1"/>
          <p:nvPr/>
        </p:nvSpPr>
        <p:spPr>
          <a:xfrm>
            <a:off x="9290433" y="4478949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1.8M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E69F6B15-DDF9-4480-9B4A-61054E69B34A}"/>
              </a:ext>
            </a:extLst>
          </p:cNvPr>
          <p:cNvSpPr txBox="1"/>
          <p:nvPr/>
        </p:nvSpPr>
        <p:spPr>
          <a:xfrm>
            <a:off x="9798942" y="3996653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2.8M</a:t>
            </a:r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8333559F-3E0A-4401-B20A-A5C91C4C7717}"/>
              </a:ext>
            </a:extLst>
          </p:cNvPr>
          <p:cNvSpPr txBox="1"/>
          <p:nvPr/>
        </p:nvSpPr>
        <p:spPr>
          <a:xfrm>
            <a:off x="10654198" y="4453830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2.3M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958A9F84-8159-4877-B6A5-7ED4ADAB88F0}"/>
              </a:ext>
            </a:extLst>
          </p:cNvPr>
          <p:cNvSpPr txBox="1"/>
          <p:nvPr/>
        </p:nvSpPr>
        <p:spPr>
          <a:xfrm>
            <a:off x="11188015" y="993880"/>
            <a:ext cx="68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9.4M</a:t>
            </a:r>
          </a:p>
        </p:txBody>
      </p:sp>
    </p:spTree>
    <p:extLst>
      <p:ext uri="{BB962C8B-B14F-4D97-AF65-F5344CB8AC3E}">
        <p14:creationId xmlns:p14="http://schemas.microsoft.com/office/powerpoint/2010/main" val="165732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5C0E0594-A79D-4291-9394-B7EB0B527D0D}"/>
              </a:ext>
            </a:extLst>
          </p:cNvPr>
          <p:cNvSpPr/>
          <p:nvPr/>
        </p:nvSpPr>
        <p:spPr>
          <a:xfrm>
            <a:off x="504000" y="546921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HISTÓRICO DE BENEFÍCIOS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FEF1D2-6F6C-46F9-A8C8-4E81F1E0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0" y="2292333"/>
            <a:ext cx="11918647" cy="29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2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396000"/>
            <a:ext cx="10871280" cy="63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FFFFFF"/>
                </a:solidFill>
                <a:latin typeface="Segoe UI Light"/>
                <a:ea typeface="DejaVu Sans"/>
              </a:rPr>
              <a:t>BENEFÍCIOS DECIDIDOS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288000" y="2954377"/>
            <a:ext cx="1008000" cy="100800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"/>
          <p:cNvSpPr/>
          <p:nvPr/>
        </p:nvSpPr>
        <p:spPr>
          <a:xfrm>
            <a:off x="-36000" y="3278377"/>
            <a:ext cx="1627560" cy="103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 dirty="0">
                <a:solidFill>
                  <a:srgbClr val="455A64"/>
                </a:solidFill>
                <a:latin typeface="Segoe UI"/>
                <a:ea typeface="DejaVu Sans"/>
              </a:rPr>
              <a:t>597 MIL</a:t>
            </a:r>
            <a:endParaRPr lang="pt-BR" sz="1600" b="0" strike="noStrike" spc="-1" dirty="0">
              <a:latin typeface="Arial"/>
            </a:endParaRPr>
          </a:p>
        </p:txBody>
      </p:sp>
      <p:sp>
        <p:nvSpPr>
          <p:cNvPr id="374" name="CustomShape 4"/>
          <p:cNvSpPr/>
          <p:nvPr/>
        </p:nvSpPr>
        <p:spPr>
          <a:xfrm>
            <a:off x="-461079" y="4998097"/>
            <a:ext cx="266328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JANEIRO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375" name="CustomShape 5"/>
          <p:cNvSpPr/>
          <p:nvPr/>
        </p:nvSpPr>
        <p:spPr>
          <a:xfrm>
            <a:off x="2556000" y="2666377"/>
            <a:ext cx="1620000" cy="162000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6"/>
          <p:cNvSpPr/>
          <p:nvPr/>
        </p:nvSpPr>
        <p:spPr>
          <a:xfrm>
            <a:off x="2556000" y="3289537"/>
            <a:ext cx="1627560" cy="103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455A64"/>
                </a:solidFill>
                <a:latin typeface="Segoe UI"/>
                <a:ea typeface="DejaVu Sans"/>
              </a:rPr>
              <a:t>648 MIL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377" name="CustomShape 7"/>
          <p:cNvSpPr/>
          <p:nvPr/>
        </p:nvSpPr>
        <p:spPr>
          <a:xfrm>
            <a:off x="2106230" y="5009257"/>
            <a:ext cx="266328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MARÇO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378" name="CustomShape 8"/>
          <p:cNvSpPr/>
          <p:nvPr/>
        </p:nvSpPr>
        <p:spPr>
          <a:xfrm>
            <a:off x="5328000" y="2234737"/>
            <a:ext cx="2412000" cy="241200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9"/>
          <p:cNvSpPr/>
          <p:nvPr/>
        </p:nvSpPr>
        <p:spPr>
          <a:xfrm>
            <a:off x="5536440" y="3261457"/>
            <a:ext cx="198756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455A64"/>
                </a:solidFill>
                <a:latin typeface="Segoe UI"/>
                <a:ea typeface="DejaVu Sans"/>
              </a:rPr>
              <a:t>827 MIL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380" name="CustomShape 10"/>
          <p:cNvSpPr/>
          <p:nvPr/>
        </p:nvSpPr>
        <p:spPr>
          <a:xfrm>
            <a:off x="5245051" y="5011508"/>
            <a:ext cx="266328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JULHO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381" name="Line 11"/>
          <p:cNvSpPr/>
          <p:nvPr/>
        </p:nvSpPr>
        <p:spPr>
          <a:xfrm>
            <a:off x="1547510" y="3429000"/>
            <a:ext cx="756000" cy="0"/>
          </a:xfrm>
          <a:prstGeom prst="line">
            <a:avLst/>
          </a:prstGeom>
          <a:ln>
            <a:solidFill>
              <a:srgbClr val="F8DC1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12"/>
          <p:cNvSpPr/>
          <p:nvPr/>
        </p:nvSpPr>
        <p:spPr>
          <a:xfrm>
            <a:off x="8892000" y="1874377"/>
            <a:ext cx="2951280" cy="295128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Line 13"/>
          <p:cNvSpPr/>
          <p:nvPr/>
        </p:nvSpPr>
        <p:spPr>
          <a:xfrm>
            <a:off x="4391510" y="3429000"/>
            <a:ext cx="756000" cy="0"/>
          </a:xfrm>
          <a:prstGeom prst="line">
            <a:avLst/>
          </a:prstGeom>
          <a:ln>
            <a:solidFill>
              <a:srgbClr val="F8DC1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Line 14"/>
          <p:cNvSpPr/>
          <p:nvPr/>
        </p:nvSpPr>
        <p:spPr>
          <a:xfrm>
            <a:off x="7955510" y="3429000"/>
            <a:ext cx="756000" cy="0"/>
          </a:xfrm>
          <a:prstGeom prst="line">
            <a:avLst/>
          </a:prstGeom>
          <a:ln>
            <a:solidFill>
              <a:srgbClr val="F8DC1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15"/>
          <p:cNvSpPr/>
          <p:nvPr/>
        </p:nvSpPr>
        <p:spPr>
          <a:xfrm>
            <a:off x="9388440" y="3170377"/>
            <a:ext cx="1987560" cy="52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455A64"/>
                </a:solidFill>
                <a:latin typeface="Segoe UI"/>
                <a:ea typeface="DejaVu Sans"/>
              </a:rPr>
              <a:t>932 MIL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386" name="CustomShape 16"/>
          <p:cNvSpPr/>
          <p:nvPr/>
        </p:nvSpPr>
        <p:spPr>
          <a:xfrm>
            <a:off x="9050580" y="5009257"/>
            <a:ext cx="266328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Segoe UI"/>
                <a:ea typeface="DejaVu Sans"/>
              </a:rPr>
              <a:t>AGOSTO</a:t>
            </a:r>
            <a:endParaRPr lang="pt-BR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2"/>
          <p:cNvSpPr txBox="1"/>
          <p:nvPr/>
        </p:nvSpPr>
        <p:spPr>
          <a:xfrm>
            <a:off x="504000" y="396000"/>
            <a:ext cx="10872000" cy="631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ts val="3200"/>
            </a:pPr>
            <a:r>
              <a:rPr lang="pt-BR" sz="3200" spc="-1" dirty="0">
                <a:solidFill>
                  <a:srgbClr val="FFFFFF"/>
                </a:solidFill>
                <a:latin typeface="Segoe UI Light"/>
              </a:rPr>
              <a:t>PRODUTIVIDADE POR SERVIDOR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1799C42-5902-4E77-9542-1DB24B4B7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52240"/>
              </p:ext>
            </p:extLst>
          </p:nvPr>
        </p:nvGraphicFramePr>
        <p:xfrm>
          <a:off x="274054" y="856648"/>
          <a:ext cx="11613145" cy="550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408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396000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OS MAIORES DAS AMÉRICAS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Imagem 119"/>
          <p:cNvPicPr/>
          <p:nvPr/>
        </p:nvPicPr>
        <p:blipFill>
          <a:blip r:embed="rId2"/>
          <a:stretch/>
        </p:blipFill>
        <p:spPr>
          <a:xfrm>
            <a:off x="720000" y="2906640"/>
            <a:ext cx="8407800" cy="2097000"/>
          </a:xfrm>
          <a:prstGeom prst="rect">
            <a:avLst/>
          </a:prstGeom>
          <a:ln>
            <a:noFill/>
          </a:ln>
        </p:spPr>
      </p:pic>
      <p:pic>
        <p:nvPicPr>
          <p:cNvPr id="121" name="Imagem 120"/>
          <p:cNvPicPr/>
          <p:nvPr/>
        </p:nvPicPr>
        <p:blipFill>
          <a:blip r:embed="rId3"/>
          <a:stretch/>
        </p:blipFill>
        <p:spPr>
          <a:xfrm>
            <a:off x="9987378" y="2916000"/>
            <a:ext cx="1532261" cy="1691511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648000" y="2016000"/>
            <a:ext cx="791640" cy="79164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828000" y="2088000"/>
            <a:ext cx="863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1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3672000" y="1980000"/>
            <a:ext cx="791640" cy="79164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3816000" y="2052000"/>
            <a:ext cx="863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2º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6624000" y="1970640"/>
            <a:ext cx="791640" cy="79164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7"/>
          <p:cNvSpPr/>
          <p:nvPr/>
        </p:nvSpPr>
        <p:spPr>
          <a:xfrm>
            <a:off x="6768000" y="2042640"/>
            <a:ext cx="863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3º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10367640" y="1944993"/>
            <a:ext cx="791640" cy="79164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9"/>
          <p:cNvSpPr/>
          <p:nvPr/>
        </p:nvSpPr>
        <p:spPr>
          <a:xfrm>
            <a:off x="10501948" y="2043416"/>
            <a:ext cx="863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4º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0"/>
          <p:cNvSpPr/>
          <p:nvPr/>
        </p:nvSpPr>
        <p:spPr>
          <a:xfrm>
            <a:off x="216000" y="5112000"/>
            <a:ext cx="29516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ESTADOS UNIDOS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327 MILHÕES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11"/>
          <p:cNvSpPr/>
          <p:nvPr/>
        </p:nvSpPr>
        <p:spPr>
          <a:xfrm>
            <a:off x="648000" y="2016360"/>
            <a:ext cx="791640" cy="791640"/>
          </a:xfrm>
          <a:prstGeom prst="ellipse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12"/>
          <p:cNvSpPr/>
          <p:nvPr/>
        </p:nvSpPr>
        <p:spPr>
          <a:xfrm>
            <a:off x="792000" y="2088360"/>
            <a:ext cx="863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>
                <a:solidFill>
                  <a:srgbClr val="455A64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1º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13"/>
          <p:cNvSpPr/>
          <p:nvPr/>
        </p:nvSpPr>
        <p:spPr>
          <a:xfrm>
            <a:off x="3240000" y="5112000"/>
            <a:ext cx="29516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BRASIL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209 MILHÕES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14"/>
          <p:cNvSpPr/>
          <p:nvPr/>
        </p:nvSpPr>
        <p:spPr>
          <a:xfrm>
            <a:off x="6300000" y="5112000"/>
            <a:ext cx="29516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MÉXICO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129 MILHÕES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15"/>
          <p:cNvSpPr/>
          <p:nvPr/>
        </p:nvSpPr>
        <p:spPr>
          <a:xfrm>
            <a:off x="9287640" y="5202928"/>
            <a:ext cx="295164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90 MILHÕES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-72000" y="0"/>
            <a:ext cx="3743640" cy="6857640"/>
          </a:xfrm>
          <a:prstGeom prst="rect">
            <a:avLst/>
          </a:prstGeom>
          <a:solidFill>
            <a:srgbClr val="0B3D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"/>
          <p:cNvSpPr/>
          <p:nvPr/>
        </p:nvSpPr>
        <p:spPr>
          <a:xfrm>
            <a:off x="432000" y="2642400"/>
            <a:ext cx="10871640" cy="171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DECISÕES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AUTOMÁTICAS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4548974" y="711664"/>
            <a:ext cx="3095640" cy="19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 dirty="0">
                <a:solidFill>
                  <a:srgbClr val="F8DC12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9 MIL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3852000" y="1889280"/>
            <a:ext cx="449964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2018 (MÉDIA MENSAL)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3960000" y="3854880"/>
            <a:ext cx="266364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MAIO </a:t>
            </a: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2019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4446344" y="5993280"/>
            <a:ext cx="266364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SETEMBRO 2019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7"/>
          <p:cNvSpPr/>
          <p:nvPr/>
        </p:nvSpPr>
        <p:spPr>
          <a:xfrm>
            <a:off x="4680000" y="648000"/>
            <a:ext cx="107640" cy="1223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8"/>
          <p:cNvSpPr/>
          <p:nvPr/>
        </p:nvSpPr>
        <p:spPr>
          <a:xfrm>
            <a:off x="7884689" y="2680200"/>
            <a:ext cx="3095640" cy="19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 dirty="0">
                <a:solidFill>
                  <a:srgbClr val="F8DC12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79 MIL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9"/>
          <p:cNvSpPr/>
          <p:nvPr/>
        </p:nvSpPr>
        <p:spPr>
          <a:xfrm>
            <a:off x="4680000" y="2628000"/>
            <a:ext cx="3239640" cy="1223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0"/>
          <p:cNvSpPr/>
          <p:nvPr/>
        </p:nvSpPr>
        <p:spPr>
          <a:xfrm>
            <a:off x="8484840" y="4717440"/>
            <a:ext cx="3095640" cy="19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F8DC12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132 MIL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11"/>
          <p:cNvSpPr/>
          <p:nvPr/>
        </p:nvSpPr>
        <p:spPr>
          <a:xfrm>
            <a:off x="4680000" y="4644000"/>
            <a:ext cx="6983640" cy="1223640"/>
          </a:xfrm>
          <a:prstGeom prst="rect">
            <a:avLst/>
          </a:prstGeom>
          <a:noFill/>
          <a:ln w="38160" cap="rnd">
            <a:solidFill>
              <a:srgbClr val="F8DC1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>
            <a:extLst>
              <a:ext uri="{FF2B5EF4-FFF2-40B4-BE49-F238E27FC236}">
                <a16:creationId xmlns:a16="http://schemas.microsoft.com/office/drawing/2014/main" id="{E74FC275-197F-403F-A47A-6BF42A22C874}"/>
              </a:ext>
            </a:extLst>
          </p:cNvPr>
          <p:cNvSpPr txBox="1"/>
          <p:nvPr/>
        </p:nvSpPr>
        <p:spPr>
          <a:xfrm>
            <a:off x="504000" y="396000"/>
            <a:ext cx="10872000" cy="631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buSzPts val="3200"/>
            </a:pPr>
            <a:r>
              <a:rPr lang="pt-BR" sz="3200" b="1" spc="-1" dirty="0">
                <a:solidFill>
                  <a:srgbClr val="FFFFFF"/>
                </a:solidFill>
                <a:latin typeface="Segoe UI Light"/>
              </a:rPr>
              <a:t>INCREMENTO DO NÚMERO DE SERVIDORES NA ANÁLISE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9AD14B3-79FF-410A-ACCC-9ED3A2F42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633817"/>
              </p:ext>
            </p:extLst>
          </p:nvPr>
        </p:nvGraphicFramePr>
        <p:xfrm>
          <a:off x="284086" y="2294729"/>
          <a:ext cx="11656380" cy="32804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51661">
                  <a:extLst>
                    <a:ext uri="{9D8B030D-6E8A-4147-A177-3AD203B41FA5}">
                      <a16:colId xmlns:a16="http://schemas.microsoft.com/office/drawing/2014/main" val="2119146736"/>
                    </a:ext>
                  </a:extLst>
                </a:gridCol>
                <a:gridCol w="3121474">
                  <a:extLst>
                    <a:ext uri="{9D8B030D-6E8A-4147-A177-3AD203B41FA5}">
                      <a16:colId xmlns:a16="http://schemas.microsoft.com/office/drawing/2014/main" val="3384802577"/>
                    </a:ext>
                  </a:extLst>
                </a:gridCol>
                <a:gridCol w="3242187">
                  <a:extLst>
                    <a:ext uri="{9D8B030D-6E8A-4147-A177-3AD203B41FA5}">
                      <a16:colId xmlns:a16="http://schemas.microsoft.com/office/drawing/2014/main" val="2799247747"/>
                    </a:ext>
                  </a:extLst>
                </a:gridCol>
                <a:gridCol w="2641058">
                  <a:extLst>
                    <a:ext uri="{9D8B030D-6E8A-4147-A177-3AD203B41FA5}">
                      <a16:colId xmlns:a16="http://schemas.microsoft.com/office/drawing/2014/main" val="4075263112"/>
                    </a:ext>
                  </a:extLst>
                </a:gridCol>
              </a:tblGrid>
              <a:tr h="1312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Superintendências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Concessores  exclusivos (julho/2019)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Concessores  exclusivos (agosto/2019)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% de aumento de aumento do número de concessores exclusivos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64757026"/>
                  </a:ext>
                </a:extLst>
              </a:tr>
              <a:tr h="32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Sudeste – SR 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641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1.509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135%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19804107"/>
                  </a:ext>
                </a:extLst>
              </a:tr>
              <a:tr h="32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Sudeste – SR II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544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1.274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134%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32831020"/>
                  </a:ext>
                </a:extLst>
              </a:tr>
              <a:tr h="32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Sul – SR III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560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1.090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94%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82231089"/>
                  </a:ext>
                </a:extLst>
              </a:tr>
              <a:tr h="32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Nordeste – SR IV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754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1.589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110%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11883120"/>
                  </a:ext>
                </a:extLst>
              </a:tr>
              <a:tr h="32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Centro/Norte – SR V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878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248%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29950145"/>
                  </a:ext>
                </a:extLst>
              </a:tr>
              <a:tr h="328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2.751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6.340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130%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06269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564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b961d3688_0_266"/>
          <p:cNvSpPr txBox="1"/>
          <p:nvPr/>
        </p:nvSpPr>
        <p:spPr>
          <a:xfrm>
            <a:off x="504000" y="396360"/>
            <a:ext cx="11160000" cy="70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3200"/>
            </a:pPr>
            <a:r>
              <a:rPr lang="pt-BR" sz="3200" b="1" spc="-1" dirty="0">
                <a:solidFill>
                  <a:srgbClr val="FFFFFF"/>
                </a:solidFill>
                <a:latin typeface="Segoe UI Light"/>
                <a:sym typeface="Quattrocento Sans"/>
              </a:rPr>
              <a:t>TEMPO MÉDIO DE ESPERA DO AGENDAMENTO - TMEA</a:t>
            </a:r>
            <a:endParaRPr sz="3200" b="1" spc="-1" dirty="0">
              <a:solidFill>
                <a:srgbClr val="FFFFFF"/>
              </a:solidFill>
              <a:latin typeface="Segoe UI Light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5176" y="1020278"/>
          <a:ext cx="11134412" cy="553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B3954CB-6AA9-4FF9-AEA1-D78706FE56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4004" y="1020279"/>
          <a:ext cx="11781322" cy="574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544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8489" y="437097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ALTERAÇÃO DA DATA – NÃO IMPLICAÇÃO ORÇAMENTÁRIA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68489" y="1519820"/>
            <a:ext cx="11024517" cy="50407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Nota Técnica nº 26/2019, da Consultoria de Orçamento e Fiscalização Financeira</a:t>
            </a:r>
          </a:p>
          <a:p>
            <a:pPr algn="just"/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“Todavia as estimativas quanto ao impacto orçamentário e financeiro e respectiva compensação, exigidas pelos dispositivos constitucionais e infraconstitucionais anteriormente citados, não foram apresentadas. Portanto, não temos alternativa senão considerar o projeto inadequado e incompatível quanto ao aspecto orçamentário e Financeiro”.</a:t>
            </a:r>
          </a:p>
        </p:txBody>
      </p:sp>
    </p:spTree>
    <p:extLst>
      <p:ext uri="{BB962C8B-B14F-4D97-AF65-F5344CB8AC3E}">
        <p14:creationId xmlns:p14="http://schemas.microsoft.com/office/powerpoint/2010/main" val="3390142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8489" y="437097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ALTERAÇÃO DA DATA – NÃO IMPLICAÇÃO ORÇAMENTÁRIA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68489" y="1519820"/>
            <a:ext cx="11024517" cy="50407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MP 871 publicada em janeiro/2019</a:t>
            </a: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PLN nº 2 sancionado em julho/2019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Estoque previsto em janeiro de 1,1 milhão, com orçamento previsto de R$ 100,4 milhões</a:t>
            </a: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Estoque original existente em julho de 281 mil processos, com o mesmo orçamento previsto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Possibilidade de reinclusão na fila de análise do Programa Especial de 810 mil processos, sem impacto orçamentário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Houve apenas a movimentação do estoque passível de bonificação, no mesmo programa, sem aumento de despesa ou implicação financeira ou orçamentária </a:t>
            </a:r>
          </a:p>
        </p:txBody>
      </p:sp>
    </p:spTree>
    <p:extLst>
      <p:ext uri="{BB962C8B-B14F-4D97-AF65-F5344CB8AC3E}">
        <p14:creationId xmlns:p14="http://schemas.microsoft.com/office/powerpoint/2010/main" val="3063645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92050" y="99746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ALTERAÇÃO DA DATA – NÃO IMPLICAÇÃO ORÇAMENTÁRIA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315611" y="730826"/>
            <a:ext cx="11024517" cy="6027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16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Nota Técnica nº 16/2019/DIRBEN/INSS</a:t>
            </a:r>
          </a:p>
          <a:p>
            <a:pPr algn="just"/>
            <a:endParaRPr lang="pt-BR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“Como havia previsão orçamentária para se garantir o pagamento do bônus para cerca de 1,1 milhão de processos, a presente proposta busca utilizar o orçamento anteriormente previsto e autorizado para que possa ser feito o enfrentamento desse estoque mais recente. Foi calcula a quantidade de processos represados após 18 de janeiro de 2019, compatíveis com o orçamento aprovado. Aferiu-se a possibilidade de inclusão de 810 mil benefícios com tempo de espera superior há 45 dias no escopo do programa especial no exercício de 2019, visando o aproveitamento da totalidade do orçamento aprovado.”</a:t>
            </a:r>
          </a:p>
          <a:p>
            <a:pPr algn="just"/>
            <a:endParaRPr lang="pt-BR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16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Parecer nº 690/2019/LFR/CGJAN/CONJUR-PDG/PGFN/AGU</a:t>
            </a:r>
          </a:p>
          <a:p>
            <a:pPr algn="just"/>
            <a:endParaRPr lang="pt-BR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“(...) tal fato não acarretará aumento de despesas ou necessidade de adequação do orçamento previsto para pagamento do BMOB, uma vez que, mesmo sem o pagamento do referido bônus, a autarquia conseguiu analisar diversos requerimentos antes contabilizados, para fins de edição da MP 871, de 2019, havendo uma espécie de ‘compensação’ com o novo quantitativo a ser examinado”.</a:t>
            </a:r>
          </a:p>
          <a:p>
            <a:pPr algn="just"/>
            <a:endParaRPr lang="pt-BR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16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Nota Técnica SEI nº 35/2019/CESEF/SUPEF/STN/FAZENDA-ME</a:t>
            </a:r>
          </a:p>
          <a:p>
            <a:pPr algn="just"/>
            <a:endParaRPr lang="pt-BR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“(...) a quantidade de 1,1 milhão de requerimentos é a mesma prevista no orçamento de 2019, não sendo necessário, dadas essas informações, aumento de previsão orçamentária-financeira”.</a:t>
            </a:r>
          </a:p>
          <a:p>
            <a:pPr algn="just"/>
            <a:endParaRPr lang="pt-BR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16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Nota Técnica SEI nº 19/2019/COFIS/CGMAC/SEAFI/SOF/FAZENDA-ME</a:t>
            </a:r>
          </a:p>
          <a:p>
            <a:pPr algn="just"/>
            <a:endParaRPr lang="pt-BR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“(...) a medida não tem o condão de elevar as despesas com pessoal e encargos sociais do INSS.”</a:t>
            </a:r>
          </a:p>
          <a:p>
            <a:pPr algn="just"/>
            <a:endParaRPr lang="pt-BR" sz="1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232411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0" y="0"/>
            <a:ext cx="12193200" cy="6857640"/>
          </a:xfrm>
          <a:prstGeom prst="rect">
            <a:avLst/>
          </a:prstGeom>
          <a:solidFill>
            <a:srgbClr val="046EA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2"/>
          <p:cNvSpPr/>
          <p:nvPr/>
        </p:nvSpPr>
        <p:spPr>
          <a:xfrm>
            <a:off x="0" y="5184000"/>
            <a:ext cx="12192120" cy="16729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3"/>
          <p:cNvSpPr/>
          <p:nvPr/>
        </p:nvSpPr>
        <p:spPr>
          <a:xfrm>
            <a:off x="4044600" y="2934000"/>
            <a:ext cx="4103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www.inss.gov.br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4"/>
          <p:cNvSpPr/>
          <p:nvPr/>
        </p:nvSpPr>
        <p:spPr>
          <a:xfrm>
            <a:off x="1056600" y="1358280"/>
            <a:ext cx="10079640" cy="110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Obrigado!!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2" name="Imagem 371"/>
          <p:cNvPicPr/>
          <p:nvPr/>
        </p:nvPicPr>
        <p:blipFill>
          <a:blip r:embed="rId2"/>
          <a:stretch/>
        </p:blipFill>
        <p:spPr>
          <a:xfrm>
            <a:off x="550485" y="5592600"/>
            <a:ext cx="2779560" cy="855720"/>
          </a:xfrm>
          <a:prstGeom prst="rect">
            <a:avLst/>
          </a:prstGeom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6ED8642-FA82-4FC2-A750-092EAB53C4A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955022" y="2706120"/>
            <a:ext cx="9376200" cy="662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396000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OS MAIORES DAS AMÉRICAS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Imagem 120"/>
          <p:cNvPicPr/>
          <p:nvPr/>
        </p:nvPicPr>
        <p:blipFill>
          <a:blip r:embed="rId2"/>
          <a:stretch/>
        </p:blipFill>
        <p:spPr>
          <a:xfrm>
            <a:off x="7220616" y="2309178"/>
            <a:ext cx="1532261" cy="1691511"/>
          </a:xfrm>
          <a:prstGeom prst="rect">
            <a:avLst/>
          </a:prstGeom>
          <a:ln>
            <a:noFill/>
          </a:ln>
        </p:spPr>
      </p:pic>
      <p:sp>
        <p:nvSpPr>
          <p:cNvPr id="135" name="CustomShape 15"/>
          <p:cNvSpPr/>
          <p:nvPr/>
        </p:nvSpPr>
        <p:spPr>
          <a:xfrm>
            <a:off x="6520878" y="4596106"/>
            <a:ext cx="295164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36 MILHÕES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AE4976-4CF5-4094-AB30-092F4A87C746}"/>
              </a:ext>
            </a:extLst>
          </p:cNvPr>
          <p:cNvSpPr txBox="1"/>
          <p:nvPr/>
        </p:nvSpPr>
        <p:spPr>
          <a:xfrm>
            <a:off x="3277046" y="4517559"/>
            <a:ext cx="1350241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pt-BR"/>
            </a:defPPr>
            <a:lvl1pPr algn="ctr">
              <a:lnSpc>
                <a:spcPct val="100000"/>
              </a:lnSpc>
              <a:defRPr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defRPr>
            </a:lvl1pPr>
          </a:lstStyle>
          <a:p>
            <a:r>
              <a:rPr lang="pt-BR" dirty="0"/>
              <a:t>CANADÁ </a:t>
            </a:r>
          </a:p>
          <a:p>
            <a:r>
              <a:rPr lang="pt-BR" dirty="0"/>
              <a:t> 37 milhões</a:t>
            </a:r>
          </a:p>
          <a:p>
            <a:endParaRPr lang="pt-BR" dirty="0"/>
          </a:p>
        </p:txBody>
      </p:sp>
      <p:pic>
        <p:nvPicPr>
          <p:cNvPr id="20" name="Picture 9" descr="C:\Users\Saulo Milhomem\Desktop\bandeira canada.png">
            <a:extLst>
              <a:ext uri="{FF2B5EF4-FFF2-40B4-BE49-F238E27FC236}">
                <a16:creationId xmlns:a16="http://schemas.microsoft.com/office/drawing/2014/main" id="{B357931D-92F6-479B-9D46-197FF4CC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444" y="2217158"/>
            <a:ext cx="2500140" cy="2115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7748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77367" y="169612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INSS EM NÚMEROS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3186244" y="885601"/>
            <a:ext cx="8315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de beneficiários e 55 milhões de segurados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594244" y="885601"/>
            <a:ext cx="2255487" cy="64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4"/>
          <p:cNvSpPr/>
          <p:nvPr/>
        </p:nvSpPr>
        <p:spPr>
          <a:xfrm>
            <a:off x="944388" y="926138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b="1" strike="noStrike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35 M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594244" y="1646138"/>
            <a:ext cx="2255487" cy="64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6"/>
          <p:cNvSpPr/>
          <p:nvPr/>
        </p:nvSpPr>
        <p:spPr>
          <a:xfrm>
            <a:off x="944388" y="1686675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b="1" strike="noStrike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R$ 49 BI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3222244" y="1646138"/>
            <a:ext cx="8315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por mês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8"/>
          <p:cNvSpPr/>
          <p:nvPr/>
        </p:nvSpPr>
        <p:spPr>
          <a:xfrm>
            <a:off x="594244" y="2399129"/>
            <a:ext cx="2255487" cy="64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9"/>
          <p:cNvSpPr/>
          <p:nvPr/>
        </p:nvSpPr>
        <p:spPr>
          <a:xfrm>
            <a:off x="944388" y="2439666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b="1" strike="noStrike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1 MI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0"/>
          <p:cNvSpPr/>
          <p:nvPr/>
        </p:nvSpPr>
        <p:spPr>
          <a:xfrm>
            <a:off x="3222244" y="2399129"/>
            <a:ext cx="8315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de novos requerimentos/mês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11"/>
          <p:cNvSpPr/>
          <p:nvPr/>
        </p:nvSpPr>
        <p:spPr>
          <a:xfrm>
            <a:off x="594244" y="3158415"/>
            <a:ext cx="2255487" cy="64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2"/>
          <p:cNvSpPr/>
          <p:nvPr/>
        </p:nvSpPr>
        <p:spPr>
          <a:xfrm>
            <a:off x="944388" y="3198952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b="1" strike="noStrike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6.6 MI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13"/>
          <p:cNvSpPr/>
          <p:nvPr/>
        </p:nvSpPr>
        <p:spPr>
          <a:xfrm>
            <a:off x="3222244" y="3158415"/>
            <a:ext cx="8315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de ligações/mês nas centrais 135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14"/>
          <p:cNvSpPr/>
          <p:nvPr/>
        </p:nvSpPr>
        <p:spPr>
          <a:xfrm>
            <a:off x="594244" y="3911406"/>
            <a:ext cx="2255487" cy="64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5"/>
          <p:cNvSpPr/>
          <p:nvPr/>
        </p:nvSpPr>
        <p:spPr>
          <a:xfrm>
            <a:off x="944388" y="3951943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b="1" strike="noStrike" spc="-1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3.8 MI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16"/>
          <p:cNvSpPr/>
          <p:nvPr/>
        </p:nvSpPr>
        <p:spPr>
          <a:xfrm>
            <a:off x="3222244" y="3911406"/>
            <a:ext cx="8315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de atendimentos presenciais/mês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9D020AE5-7E96-41F1-89A3-9FD607D89D73}"/>
              </a:ext>
            </a:extLst>
          </p:cNvPr>
          <p:cNvSpPr/>
          <p:nvPr/>
        </p:nvSpPr>
        <p:spPr>
          <a:xfrm>
            <a:off x="594244" y="4678406"/>
            <a:ext cx="2255487" cy="64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5">
            <a:extLst>
              <a:ext uri="{FF2B5EF4-FFF2-40B4-BE49-F238E27FC236}">
                <a16:creationId xmlns:a16="http://schemas.microsoft.com/office/drawing/2014/main" id="{112EA984-B3C3-4768-8E09-27CEF83486BE}"/>
              </a:ext>
            </a:extLst>
          </p:cNvPr>
          <p:cNvSpPr/>
          <p:nvPr/>
        </p:nvSpPr>
        <p:spPr>
          <a:xfrm>
            <a:off x="944388" y="4718943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b="1" strike="noStrike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24 MIL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16">
            <a:extLst>
              <a:ext uri="{FF2B5EF4-FFF2-40B4-BE49-F238E27FC236}">
                <a16:creationId xmlns:a16="http://schemas.microsoft.com/office/drawing/2014/main" id="{0694F1FD-BBDF-4843-8902-D3465B57E2F3}"/>
              </a:ext>
            </a:extLst>
          </p:cNvPr>
          <p:cNvSpPr/>
          <p:nvPr/>
        </p:nvSpPr>
        <p:spPr>
          <a:xfrm>
            <a:off x="3222244" y="4678406"/>
            <a:ext cx="8315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servidores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14">
            <a:extLst>
              <a:ext uri="{FF2B5EF4-FFF2-40B4-BE49-F238E27FC236}">
                <a16:creationId xmlns:a16="http://schemas.microsoft.com/office/drawing/2014/main" id="{92785D5E-49BE-417F-BF22-A145A7FDF7F1}"/>
              </a:ext>
            </a:extLst>
          </p:cNvPr>
          <p:cNvSpPr/>
          <p:nvPr/>
        </p:nvSpPr>
        <p:spPr>
          <a:xfrm>
            <a:off x="594244" y="5425083"/>
            <a:ext cx="2255487" cy="64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5">
            <a:extLst>
              <a:ext uri="{FF2B5EF4-FFF2-40B4-BE49-F238E27FC236}">
                <a16:creationId xmlns:a16="http://schemas.microsoft.com/office/drawing/2014/main" id="{B28AA37A-A2C4-4AF4-8796-B0EFBF5BDC36}"/>
              </a:ext>
            </a:extLst>
          </p:cNvPr>
          <p:cNvSpPr/>
          <p:nvPr/>
        </p:nvSpPr>
        <p:spPr>
          <a:xfrm>
            <a:off x="944388" y="5465620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b="1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1.697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16">
            <a:extLst>
              <a:ext uri="{FF2B5EF4-FFF2-40B4-BE49-F238E27FC236}">
                <a16:creationId xmlns:a16="http://schemas.microsoft.com/office/drawing/2014/main" id="{F2265FF2-C946-4AC7-980C-124D6C95EA42}"/>
              </a:ext>
            </a:extLst>
          </p:cNvPr>
          <p:cNvSpPr/>
          <p:nvPr/>
        </p:nvSpPr>
        <p:spPr>
          <a:xfrm>
            <a:off x="3222244" y="5425083"/>
            <a:ext cx="8315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Agências da Previdência Social e 109 Unidades de Gestão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14">
            <a:extLst>
              <a:ext uri="{FF2B5EF4-FFF2-40B4-BE49-F238E27FC236}">
                <a16:creationId xmlns:a16="http://schemas.microsoft.com/office/drawing/2014/main" id="{1378D6D2-220E-4824-BBAD-7C43AE067389}"/>
              </a:ext>
            </a:extLst>
          </p:cNvPr>
          <p:cNvSpPr/>
          <p:nvPr/>
        </p:nvSpPr>
        <p:spPr>
          <a:xfrm>
            <a:off x="594244" y="6158444"/>
            <a:ext cx="2255487" cy="647640"/>
          </a:xfrm>
          <a:prstGeom prst="rect">
            <a:avLst/>
          </a:prstGeom>
          <a:solidFill>
            <a:srgbClr val="F8DC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5">
            <a:extLst>
              <a:ext uri="{FF2B5EF4-FFF2-40B4-BE49-F238E27FC236}">
                <a16:creationId xmlns:a16="http://schemas.microsoft.com/office/drawing/2014/main" id="{2845FC0C-B44A-499B-B45F-8A41D3511775}"/>
              </a:ext>
            </a:extLst>
          </p:cNvPr>
          <p:cNvSpPr/>
          <p:nvPr/>
        </p:nvSpPr>
        <p:spPr>
          <a:xfrm>
            <a:off x="944388" y="6198981"/>
            <a:ext cx="1799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800" b="1" strike="noStrike" spc="-1" dirty="0">
                <a:solidFill>
                  <a:srgbClr val="046EA3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R$ 92 BI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16">
            <a:extLst>
              <a:ext uri="{FF2B5EF4-FFF2-40B4-BE49-F238E27FC236}">
                <a16:creationId xmlns:a16="http://schemas.microsoft.com/office/drawing/2014/main" id="{4BA15649-04FC-445C-99A3-AD3B0FE7434D}"/>
              </a:ext>
            </a:extLst>
          </p:cNvPr>
          <p:cNvSpPr/>
          <p:nvPr/>
        </p:nvSpPr>
        <p:spPr>
          <a:xfrm>
            <a:off x="3222244" y="6158444"/>
            <a:ext cx="8315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pagos anualmente por determinação judicial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8489" y="437097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ABONO ANUAL – POLÍTICA DE ESTADO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68489" y="1519820"/>
            <a:ext cx="11024517" cy="50407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Art. 40. É devido abono anual ao segurado e ao dependente da Previdência Social que, durante o ano, recebeu auxílio-doença, auxílio-acidente ou aposentadoria, pensão por morte ou auxílio-reclusão.            </a:t>
            </a:r>
          </a:p>
          <a:p>
            <a:pPr algn="just"/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Parágrafo único.  O abono anual será calculado, no que couber, da mesma forma que a Gratificação de Natal dos trabalhadores, e terá por base o valor da renda mensal do benefício do mês de dezembro de cada ano </a:t>
            </a:r>
            <a:r>
              <a:rPr lang="pt-BR" sz="20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 seu pagamento será efetuado em duas parcelas, da seguinte forma:</a:t>
            </a:r>
          </a:p>
          <a:p>
            <a:pPr algn="just"/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20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 - a primeira parcela corresponderá a até cinquenta por cento do valor do benefício devido no mês de agosto e será paga juntamente com os benefícios dessa competência; e</a:t>
            </a:r>
          </a:p>
          <a:p>
            <a:pPr algn="just"/>
            <a:endParaRPr lang="pt-BR" sz="2000" b="1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20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II - a segunda parcela corresponderá à diferença entre o valor total do abono anual e o valor da primeira parcela e será paga juntamente com os benefícios da competência de novembro. </a:t>
            </a:r>
            <a:endParaRPr lang="pt-BR" sz="2000" b="1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3742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8489" y="437097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ABONO ANUAL – POLÍTICA DE ESTADO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68489" y="1519820"/>
            <a:ext cx="11024517" cy="50407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Prática adotada, de forma discricionária, desde 2006</a:t>
            </a:r>
          </a:p>
          <a:p>
            <a:pPr algn="just"/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Garante previsibilidade para o beneficiário e para o Governo Federal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Estabiliza a política pública 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Risco potencial de retrocesso – ADI por Omissão nº 35/2015 e ADPF nº 363/2015</a:t>
            </a:r>
          </a:p>
          <a:p>
            <a:pPr algn="just"/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Segurança Jurídica 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Forma de pagamento do benefício já prevista aos trabalhadores ativos e servidores públicos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marL="342900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Pagamento da antecipação já realizada:</a:t>
            </a:r>
          </a:p>
          <a:p>
            <a:pPr marL="800100" lvl="1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R$ 22 bi</a:t>
            </a:r>
          </a:p>
          <a:p>
            <a:pPr marL="800100" lvl="1" indent="-342900" algn="just">
              <a:buFontTx/>
              <a:buChar char="-"/>
            </a:pP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30.320.244 beneficiários </a:t>
            </a:r>
          </a:p>
        </p:txBody>
      </p:sp>
    </p:spTree>
    <p:extLst>
      <p:ext uri="{BB962C8B-B14F-4D97-AF65-F5344CB8AC3E}">
        <p14:creationId xmlns:p14="http://schemas.microsoft.com/office/powerpoint/2010/main" val="25881952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8489" y="437097"/>
            <a:ext cx="10871640" cy="63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Light"/>
              </a:rPr>
              <a:t>ALTERAÇÃO DA DATA – NÃO IMPLICAÇÃO ORÇAMENTÁRIA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68489" y="1519820"/>
            <a:ext cx="11024517" cy="50407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Art. 1º  Ficam instituídos, no âmbito do Instituto Nacional do Seguro Social (INSS):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 - o Programa Especial para Análise de Benefícios com Indícios de Irregularidade (Programa Especial), com o objetivo de analisar processos que apresentem indícios de irregularidade e potencial risco de realização de gastos indevidos na concessão de benefícios administrados pelo INSS; e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§ 2º A análise dos processos administrativos de requerimento inicial e de revisão de benefícios administrados pelo INSS cujo prazo legal para conclusão tenha expirado </a:t>
            </a:r>
            <a:r>
              <a:rPr lang="pt-BR" sz="20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até 18 de janeiro de 2019 </a:t>
            </a: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integrará o Programa Especial.</a:t>
            </a:r>
          </a:p>
          <a:p>
            <a:pPr marL="342900" indent="-342900" algn="just">
              <a:buFontTx/>
              <a:buChar char="-"/>
            </a:pPr>
            <a:endParaRPr lang="pt-BR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egoe UI"/>
            </a:endParaRPr>
          </a:p>
          <a:p>
            <a:pPr algn="just"/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§ 2º  A análise dos processos administrativos de requerimento inicial e de revisão de benefícios administrados pelo INSS cujo prazo legal para conclusão tenha expirado até </a:t>
            </a:r>
            <a:r>
              <a:rPr lang="pt-BR" sz="20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15 de junho de 2019 </a:t>
            </a:r>
            <a:r>
              <a:rPr lang="pt-BR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</a:rPr>
              <a:t>integrará o Programa Especial.           </a:t>
            </a:r>
          </a:p>
        </p:txBody>
      </p:sp>
    </p:spTree>
    <p:extLst>
      <p:ext uri="{BB962C8B-B14F-4D97-AF65-F5344CB8AC3E}">
        <p14:creationId xmlns:p14="http://schemas.microsoft.com/office/powerpoint/2010/main" val="3106848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D7620-975D-4A94-868A-81A6DE71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1122363"/>
            <a:ext cx="9144000" cy="238760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968CC-E70A-4E8A-A496-4828CD50C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54C91B-DEF1-4530-A2F5-147708C47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92000" cy="65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4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D7620-975D-4A94-868A-81A6DE71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1122363"/>
            <a:ext cx="9144000" cy="238760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968CC-E70A-4E8A-A496-4828CD50C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73932FE-6F54-4C71-9D95-93A098276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306903"/>
            <a:ext cx="12192000" cy="65902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54C91B-DEF1-4530-A2F5-147708C47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9027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23138-B812-4A6A-A039-A28E7AFE4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658" y="1889228"/>
            <a:ext cx="4010025" cy="2257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D5DE975-91E6-4DFF-B921-5F7C0AF81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154" y="-349792"/>
            <a:ext cx="4010025" cy="1600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3F0F6A-927F-49C0-BECC-89053799B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749" y="1010597"/>
            <a:ext cx="6762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0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30787</TotalTime>
  <Words>1301</Words>
  <Application>Microsoft Office PowerPoint</Application>
  <PresentationFormat>Personalizar</PresentationFormat>
  <Paragraphs>235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Calibri</vt:lpstr>
      <vt:lpstr>Segoe UI</vt:lpstr>
      <vt:lpstr>Segoe UI Light</vt:lpstr>
      <vt:lpstr>Symbol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REQUERIMENTO PRESENCIAL X REQUERIMENTO REMOTO</vt:lpstr>
      <vt:lpstr>BENEFÍCIOS REQUERIDOS E DECIDIDOS EM AGOSTO 2018</vt:lpstr>
      <vt:lpstr>CRIADAS X CONCLUÍDAS NOS FINAIS DE SEMANA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INSS e a MP871</dc:title>
  <dc:subject/>
  <dc:creator>Larissa Ferreira</dc:creator>
  <dc:description/>
  <cp:lastModifiedBy>Renato Rodrigues Vieira - AGU00</cp:lastModifiedBy>
  <cp:revision>243</cp:revision>
  <cp:lastPrinted>2019-09-18T19:41:09Z</cp:lastPrinted>
  <dcterms:created xsi:type="dcterms:W3CDTF">2019-03-27T11:39:22Z</dcterms:created>
  <dcterms:modified xsi:type="dcterms:W3CDTF">2019-09-25T16:00:06Z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a de grava??o">
    <vt:filetime>2019-03-28T00:00:00Z</vt:filetime>
  </property>
  <property fmtid="{D5CDD505-2E9C-101B-9397-08002B2CF9AE}" pid="3" name="Propriet?rio">
    <vt:lpwstr>INSS</vt:lpwstr>
  </property>
</Properties>
</file>