
<file path=[Content_Types].xml><?xml version="1.0" encoding="utf-8"?>
<Types xmlns="http://schemas.openxmlformats.org/package/2006/content-types">
  <Default Extension="png" ContentType="image/png"/>
  <Default Extension="bin" ContentType="image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9">
  <p:sldMasterIdLst>
    <p:sldMasterId id="2147483648" r:id="rId1"/>
  </p:sldMasterIdLst>
  <p:notesMasterIdLst>
    <p:notesMasterId r:id="rId10"/>
  </p:notesMasterIdLst>
  <p:sldIdLst>
    <p:sldId id="256" r:id="rId2"/>
    <p:sldId id="333" r:id="rId3"/>
    <p:sldId id="334" r:id="rId4"/>
    <p:sldId id="330" r:id="rId5"/>
    <p:sldId id="259" r:id="rId6"/>
    <p:sldId id="324" r:id="rId7"/>
    <p:sldId id="293" r:id="rId8"/>
    <p:sldId id="325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3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fael Grande" initials="R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373A"/>
    <a:srgbClr val="FF410E"/>
    <a:srgbClr val="F8A613"/>
    <a:srgbClr val="009900"/>
    <a:srgbClr val="085F01"/>
    <a:srgbClr val="00B0FE"/>
    <a:srgbClr val="0069AD"/>
    <a:srgbClr val="20A782"/>
    <a:srgbClr val="177057"/>
    <a:srgbClr val="F76E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63" autoAdjust="0"/>
    <p:restoredTop sz="94660"/>
  </p:normalViewPr>
  <p:slideViewPr>
    <p:cSldViewPr snapToGrid="0">
      <p:cViewPr varScale="1">
        <p:scale>
          <a:sx n="70" d="100"/>
          <a:sy n="70" d="100"/>
        </p:scale>
        <p:origin x="792" y="72"/>
      </p:cViewPr>
      <p:guideLst>
        <p:guide orient="horz" pos="203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64082-2678-4A0B-A086-0DA521B6C993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D7B4E-1912-4BE2-A675-7F65DCE45E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4051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D7B4E-1912-4BE2-A675-7F65DCE45E3A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9705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D7B4E-1912-4BE2-A675-7F65DCE45E3A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1834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D7B4E-1912-4BE2-A675-7F65DCE45E3A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5225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D7B4E-1912-4BE2-A675-7F65DCE45E3A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4794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D7B4E-1912-4BE2-A675-7F65DCE45E3A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2956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D7B4E-1912-4BE2-A675-7F65DCE45E3A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8178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D7B4E-1912-4BE2-A675-7F65DCE45E3A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1236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playlist?list=PLlV3Zc2rs61keroK0TSLfBJFBIn6akS6q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Tela de celular com aplicativo aberto&#10;&#10;Descrição gerada automaticamente">
            <a:hlinkClick r:id="rId2"/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" r="823" b="141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28CB-AEBF-40DE-B940-1C65FCF1E218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84D59-23CF-4E8C-A254-8BF74E91923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28CB-AEBF-40DE-B940-1C65FCF1E218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84D59-23CF-4E8C-A254-8BF74E91923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2E7A-81E7-40FE-AD52-5B03BAE4AAB9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0F81-B60F-4670-90CF-13D1AFC0223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28CB-AEBF-40DE-B940-1C65FCF1E218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84D59-23CF-4E8C-A254-8BF74E91923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1852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831852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28CB-AEBF-40DE-B940-1C65FCF1E218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84D59-23CF-4E8C-A254-8BF74E91923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28CB-AEBF-40DE-B940-1C65FCF1E218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84D59-23CF-4E8C-A254-8BF74E91923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9791" y="365127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839791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839791" y="2505076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4"/>
            <a:ext cx="518318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6"/>
            <a:ext cx="5183189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28CB-AEBF-40DE-B940-1C65FCF1E218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84D59-23CF-4E8C-A254-8BF74E91923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28CB-AEBF-40DE-B940-1C65FCF1E218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84D59-23CF-4E8C-A254-8BF74E91923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28CB-AEBF-40DE-B940-1C65FCF1E218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84D59-23CF-4E8C-A254-8BF74E91923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5183190" y="987429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28CB-AEBF-40DE-B940-1C65FCF1E218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84D59-23CF-4E8C-A254-8BF74E91923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90" y="987429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28CB-AEBF-40DE-B940-1C65FCF1E218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84D59-23CF-4E8C-A254-8BF74E91923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2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628CB-AEBF-40DE-B940-1C65FCF1E218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2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84D59-23CF-4E8C-A254-8BF74E919234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bin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digital.report/big-data/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pensareco.blogspot.com/2011/04/estudo-diz-que-seca-na-amazonia-e-vila.html" TargetMode="External"/><Relationship Id="rId5" Type="http://schemas.openxmlformats.org/officeDocument/2006/relationships/image" Target="../media/image11.jpg"/><Relationship Id="rId10" Type="http://schemas.openxmlformats.org/officeDocument/2006/relationships/hyperlink" Target="https://thegreenestpost.com/a-ascensao-das-novas-fontes-de-energia-renovaveis/" TargetMode="External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dar.ufal.br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aixaDeTexto 89"/>
          <p:cNvSpPr txBox="1"/>
          <p:nvPr/>
        </p:nvSpPr>
        <p:spPr>
          <a:xfrm>
            <a:off x="3089074" y="552272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D9D9D9"/>
                </a:solidFill>
                <a:latin typeface="Agency FB" panose="020B0503020202020204" pitchFamily="34" charset="0"/>
              </a:rPr>
              <a:t>OBJETIVOS</a:t>
            </a:r>
          </a:p>
        </p:txBody>
      </p:sp>
      <p:sp>
        <p:nvSpPr>
          <p:cNvPr id="93" name="CaixaDeTexto 92"/>
          <p:cNvSpPr txBox="1"/>
          <p:nvPr/>
        </p:nvSpPr>
        <p:spPr>
          <a:xfrm>
            <a:off x="9385866" y="552272"/>
            <a:ext cx="147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D9D9D9"/>
                </a:solidFill>
                <a:latin typeface="Agency FB" panose="020B0503020202020204" pitchFamily="34" charset="0"/>
              </a:rPr>
              <a:t>AGRADECIMENTOS</a:t>
            </a:r>
          </a:p>
        </p:txBody>
      </p:sp>
      <p:sp>
        <p:nvSpPr>
          <p:cNvPr id="94" name="Retângulo 93"/>
          <p:cNvSpPr/>
          <p:nvPr/>
        </p:nvSpPr>
        <p:spPr>
          <a:xfrm>
            <a:off x="0" y="552272"/>
            <a:ext cx="12192000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gency FB" panose="020B0503020202020204" pitchFamily="34" charset="0"/>
            </a:endParaRPr>
          </a:p>
        </p:txBody>
      </p:sp>
      <p:sp>
        <p:nvSpPr>
          <p:cNvPr id="96" name="Retângulo 95"/>
          <p:cNvSpPr/>
          <p:nvPr/>
        </p:nvSpPr>
        <p:spPr>
          <a:xfrm>
            <a:off x="0" y="457577"/>
            <a:ext cx="12192000" cy="108000"/>
          </a:xfrm>
          <a:prstGeom prst="rect">
            <a:avLst/>
          </a:prstGeom>
          <a:gradFill>
            <a:gsLst>
              <a:gs pos="71920">
                <a:srgbClr val="2D9025"/>
              </a:gs>
              <a:gs pos="52000">
                <a:srgbClr val="FAA713"/>
              </a:gs>
              <a:gs pos="34000">
                <a:srgbClr val="FF410E"/>
              </a:gs>
              <a:gs pos="16000">
                <a:srgbClr val="FA707D"/>
              </a:gs>
              <a:gs pos="0">
                <a:srgbClr val="EF373B"/>
              </a:gs>
              <a:gs pos="100000">
                <a:srgbClr val="00ABF6"/>
              </a:gs>
            </a:gsLst>
            <a:lin ang="0" scaled="1"/>
          </a:gra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Agency FB" panose="020B0503020202020204" pitchFamily="34" charset="0"/>
            </a:endParaRPr>
          </a:p>
        </p:txBody>
      </p:sp>
      <p:sp>
        <p:nvSpPr>
          <p:cNvPr id="120" name="Retângulo 119"/>
          <p:cNvSpPr/>
          <p:nvPr/>
        </p:nvSpPr>
        <p:spPr>
          <a:xfrm>
            <a:off x="11622075" y="6435298"/>
            <a:ext cx="360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gency FB" panose="020B0503020202020204" pitchFamily="34" charset="0"/>
            </a:endParaRPr>
          </a:p>
        </p:txBody>
      </p:sp>
      <p:sp>
        <p:nvSpPr>
          <p:cNvPr id="122" name="Retângulo 121"/>
          <p:cNvSpPr/>
          <p:nvPr/>
        </p:nvSpPr>
        <p:spPr>
          <a:xfrm>
            <a:off x="11622075" y="6075298"/>
            <a:ext cx="360000" cy="360000"/>
          </a:xfrm>
          <a:prstGeom prst="rect">
            <a:avLst/>
          </a:prstGeom>
          <a:solidFill>
            <a:srgbClr val="F76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>
              <a:latin typeface="Agency FB" panose="020B0503020202020204" pitchFamily="34" charset="0"/>
            </a:endParaRPr>
          </a:p>
        </p:txBody>
      </p:sp>
      <p:sp>
        <p:nvSpPr>
          <p:cNvPr id="124" name="Espaço Reservado para Número de Slide 123"/>
          <p:cNvSpPr>
            <a:spLocks noGrp="1"/>
          </p:cNvSpPr>
          <p:nvPr>
            <p:ph type="sldNum" sz="quarter" idx="12"/>
          </p:nvPr>
        </p:nvSpPr>
        <p:spPr>
          <a:xfrm>
            <a:off x="11622073" y="6070173"/>
            <a:ext cx="360001" cy="365125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pPr algn="ctr"/>
            <a:fld id="{49E00F81-B60F-4670-90CF-13D1AFC0223B}" type="slidenum">
              <a:rPr lang="pt-BR" sz="1400" b="1" smtClean="0">
                <a:solidFill>
                  <a:schemeClr val="bg1"/>
                </a:solidFill>
                <a:latin typeface="Agency FB" panose="020B0503020202020204" pitchFamily="34" charset="0"/>
              </a:rPr>
              <a:t>1</a:t>
            </a:fld>
            <a:endParaRPr lang="pt-BR" sz="1400" b="1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126" name="Retângulo 125"/>
          <p:cNvSpPr/>
          <p:nvPr/>
        </p:nvSpPr>
        <p:spPr>
          <a:xfrm>
            <a:off x="0" y="6791325"/>
            <a:ext cx="12192000" cy="10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gency FB" panose="020B0503020202020204" pitchFamily="34" charset="0"/>
            </a:endParaRPr>
          </a:p>
        </p:txBody>
      </p:sp>
      <p:pic>
        <p:nvPicPr>
          <p:cNvPr id="24" name="imag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11" y="703568"/>
            <a:ext cx="686987" cy="141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1407160" y="904875"/>
            <a:ext cx="8432800" cy="1630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indent="3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1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pt-PT" altLang="pt-B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gency FB" panose="020B0503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Universidade Federal de Alagoas </a:t>
            </a:r>
            <a:endParaRPr kumimoji="0" lang="pt-BR" altLang="pt-BR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9000"/>
              </a:lnSpc>
              <a:spcAft>
                <a:spcPts val="600"/>
              </a:spcAft>
            </a:pPr>
            <a:r>
              <a:rPr lang="en-US" sz="3600" dirty="0">
                <a:latin typeface="Agency FB" panose="020B0503020202020204" pitchFamily="34" charset="0"/>
                <a:cs typeface="Arial" panose="020B0604020202020204" pitchFamily="34" charset="0"/>
              </a:rPr>
              <a:t>Sistema de Radar </a:t>
            </a:r>
            <a:r>
              <a:rPr lang="en-US" sz="3600" dirty="0" err="1">
                <a:latin typeface="Agency FB" panose="020B0503020202020204" pitchFamily="34" charset="0"/>
                <a:cs typeface="Arial" panose="020B0604020202020204" pitchFamily="34" charset="0"/>
              </a:rPr>
              <a:t>Meteorológico</a:t>
            </a:r>
            <a:r>
              <a:rPr lang="en-US" sz="3600" dirty="0">
                <a:latin typeface="Agency FB" panose="020B0503020202020204" pitchFamily="34" charset="0"/>
                <a:cs typeface="Arial" panose="020B0604020202020204" pitchFamily="34" charset="0"/>
              </a:rPr>
              <a:t> de </a:t>
            </a:r>
            <a:r>
              <a:rPr lang="en-US" sz="3600" dirty="0" err="1">
                <a:latin typeface="Agency FB" panose="020B0503020202020204" pitchFamily="34" charset="0"/>
                <a:cs typeface="Arial" panose="020B0604020202020204" pitchFamily="34" charset="0"/>
              </a:rPr>
              <a:t>A</a:t>
            </a:r>
            <a:r>
              <a:rPr lang="pt-BR" altLang="en-US" sz="3600" dirty="0" err="1">
                <a:latin typeface="Agency FB" panose="020B0503020202020204" pitchFamily="34" charset="0"/>
                <a:cs typeface="Arial" panose="020B0604020202020204" pitchFamily="34" charset="0"/>
              </a:rPr>
              <a:t>l</a:t>
            </a:r>
            <a:r>
              <a:rPr lang="en-US" sz="3600" dirty="0" err="1">
                <a:latin typeface="Agency FB" panose="020B0503020202020204" pitchFamily="34" charset="0"/>
                <a:cs typeface="Arial" panose="020B0604020202020204" pitchFamily="34" charset="0"/>
              </a:rPr>
              <a:t>agoas</a:t>
            </a:r>
            <a:endParaRPr lang="en-US" sz="3600" dirty="0"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3187985" y="5051202"/>
            <a:ext cx="6072187" cy="1588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1460" marR="628015" algn="ctr">
              <a:spcAft>
                <a:spcPts val="800"/>
              </a:spcAft>
            </a:pPr>
            <a:r>
              <a:rPr lang="pt-BR" sz="2800" dirty="0">
                <a:effectLst/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Maceió, Alagoas</a:t>
            </a:r>
          </a:p>
          <a:p>
            <a:pPr marL="251460" marR="628015" algn="ctr">
              <a:spcAft>
                <a:spcPts val="800"/>
              </a:spcAft>
            </a:pPr>
            <a:r>
              <a:rPr lang="pt-BR" sz="2800" dirty="0">
                <a:effectLst/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Agosto, 2022</a:t>
            </a:r>
          </a:p>
          <a:p>
            <a:pPr marL="251460" marR="628015" algn="ctr">
              <a:spcAft>
                <a:spcPts val="800"/>
              </a:spcAft>
            </a:pPr>
            <a:endParaRPr lang="pt-BR" sz="2800" dirty="0">
              <a:effectLst/>
              <a:latin typeface="Agency FB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etângulo 32"/>
          <p:cNvSpPr/>
          <p:nvPr/>
        </p:nvSpPr>
        <p:spPr>
          <a:xfrm>
            <a:off x="-4763" y="6779372"/>
            <a:ext cx="12192000" cy="108000"/>
          </a:xfrm>
          <a:prstGeom prst="rect">
            <a:avLst/>
          </a:prstGeom>
          <a:gradFill>
            <a:gsLst>
              <a:gs pos="71920">
                <a:srgbClr val="2D9025"/>
              </a:gs>
              <a:gs pos="52000">
                <a:srgbClr val="FAA713"/>
              </a:gs>
              <a:gs pos="34000">
                <a:srgbClr val="FF410E"/>
              </a:gs>
              <a:gs pos="16000">
                <a:srgbClr val="FA707D"/>
              </a:gs>
              <a:gs pos="0">
                <a:srgbClr val="EF373B"/>
              </a:gs>
              <a:gs pos="100000">
                <a:srgbClr val="00ABF6"/>
              </a:gs>
            </a:gsLst>
            <a:lin ang="0" scaled="1"/>
          </a:gradFill>
          <a:ln>
            <a:solidFill>
              <a:srgbClr val="085F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gency FB" panose="020B0503020202020204" pitchFamily="34" charset="0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" t="-380" r="10864" b="28803"/>
          <a:stretch>
            <a:fillRect/>
          </a:stretch>
        </p:blipFill>
        <p:spPr>
          <a:xfrm>
            <a:off x="9260172" y="961576"/>
            <a:ext cx="2461260" cy="873760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D38CAD39-C7D3-BE38-5242-F493646F5E6A}"/>
              </a:ext>
            </a:extLst>
          </p:cNvPr>
          <p:cNvSpPr txBox="1"/>
          <p:nvPr/>
        </p:nvSpPr>
        <p:spPr>
          <a:xfrm>
            <a:off x="2799900" y="2948007"/>
            <a:ext cx="658596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b="0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Debater os avanços tecnológicos e inovações para a prevenção de desastres naturais, aplicados à defesa civil e sua estrutura logística, em áreas urbanas ou turísticas</a:t>
            </a:r>
            <a:endParaRPr lang="pt-BR" sz="2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Agrupar 80"/>
          <p:cNvGrpSpPr/>
          <p:nvPr/>
        </p:nvGrpSpPr>
        <p:grpSpPr>
          <a:xfrm>
            <a:off x="-9593329" y="2747169"/>
            <a:ext cx="10490400" cy="766800"/>
            <a:chOff x="-10249616" y="1875963"/>
            <a:chExt cx="10490400" cy="766800"/>
          </a:xfrm>
        </p:grpSpPr>
        <p:sp>
          <p:nvSpPr>
            <p:cNvPr id="89" name="Retângulo: Cantos Arredondados 88"/>
            <p:cNvSpPr/>
            <p:nvPr/>
          </p:nvSpPr>
          <p:spPr>
            <a:xfrm>
              <a:off x="-10249616" y="1875963"/>
              <a:ext cx="10490400" cy="7668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2" name="CaixaDeTexto 71"/>
            <p:cNvSpPr txBox="1"/>
            <p:nvPr/>
          </p:nvSpPr>
          <p:spPr>
            <a:xfrm>
              <a:off x="-9399516" y="1992344"/>
              <a:ext cx="9404331" cy="3987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pt-BR" sz="2000" b="1" dirty="0">
                  <a:latin typeface="Agency FB" panose="020B0503020202020204" pitchFamily="34" charset="0"/>
                </a:rPr>
                <a:t>População de mais de 7 bi de pessoas</a:t>
              </a:r>
              <a:endParaRPr lang="pt-BR" sz="1600" dirty="0">
                <a:latin typeface="Agency FB" panose="020B0503020202020204" pitchFamily="34" charset="0"/>
              </a:endParaRPr>
            </a:p>
          </p:txBody>
        </p:sp>
      </p:grpSp>
      <p:grpSp>
        <p:nvGrpSpPr>
          <p:cNvPr id="83" name="Agrupar 82"/>
          <p:cNvGrpSpPr/>
          <p:nvPr/>
        </p:nvGrpSpPr>
        <p:grpSpPr>
          <a:xfrm>
            <a:off x="-9578952" y="4163360"/>
            <a:ext cx="10490400" cy="766800"/>
            <a:chOff x="-10249616" y="2675737"/>
            <a:chExt cx="10490400" cy="766800"/>
          </a:xfrm>
        </p:grpSpPr>
        <p:sp>
          <p:nvSpPr>
            <p:cNvPr id="90" name="Retângulo: Cantos Arredondados 89"/>
            <p:cNvSpPr/>
            <p:nvPr/>
          </p:nvSpPr>
          <p:spPr>
            <a:xfrm>
              <a:off x="-10249616" y="2675737"/>
              <a:ext cx="10490400" cy="7668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0" name="CaixaDeTexto 79"/>
            <p:cNvSpPr txBox="1"/>
            <p:nvPr/>
          </p:nvSpPr>
          <p:spPr>
            <a:xfrm>
              <a:off x="-9377231" y="2873399"/>
              <a:ext cx="9416869" cy="3987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2000" b="1" dirty="0">
                  <a:latin typeface="Agency FB" panose="020B0503020202020204" pitchFamily="34" charset="0"/>
                </a:rPr>
                <a:t>Atividades alteram cobertura vegetal e gases de efeito estufa</a:t>
              </a:r>
            </a:p>
          </p:txBody>
        </p:sp>
      </p:grpSp>
      <p:grpSp>
        <p:nvGrpSpPr>
          <p:cNvPr id="79" name="Agrupar 78"/>
          <p:cNvGrpSpPr/>
          <p:nvPr/>
        </p:nvGrpSpPr>
        <p:grpSpPr>
          <a:xfrm>
            <a:off x="-9578952" y="1195321"/>
            <a:ext cx="11325937" cy="766800"/>
            <a:chOff x="-10249616" y="985887"/>
            <a:chExt cx="11325937" cy="766800"/>
          </a:xfrm>
        </p:grpSpPr>
        <p:sp>
          <p:nvSpPr>
            <p:cNvPr id="2" name="Retângulo: Cantos Arredondados 1"/>
            <p:cNvSpPr/>
            <p:nvPr/>
          </p:nvSpPr>
          <p:spPr>
            <a:xfrm>
              <a:off x="-10249616" y="985887"/>
              <a:ext cx="10490400" cy="7668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2" name="CaixaDeTexto 81"/>
            <p:cNvSpPr txBox="1"/>
            <p:nvPr/>
          </p:nvSpPr>
          <p:spPr>
            <a:xfrm>
              <a:off x="-9393273" y="1117193"/>
              <a:ext cx="10469594" cy="3987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As mudanças climáticas globais e sua relevância</a:t>
              </a:r>
            </a:p>
          </p:txBody>
        </p:sp>
      </p:grpSp>
      <p:grpSp>
        <p:nvGrpSpPr>
          <p:cNvPr id="85" name="Agrupar 84"/>
          <p:cNvGrpSpPr/>
          <p:nvPr/>
        </p:nvGrpSpPr>
        <p:grpSpPr>
          <a:xfrm>
            <a:off x="-9634734" y="5519454"/>
            <a:ext cx="10490400" cy="787125"/>
            <a:chOff x="-10249616" y="3541888"/>
            <a:chExt cx="10490400" cy="787125"/>
          </a:xfrm>
        </p:grpSpPr>
        <p:sp>
          <p:nvSpPr>
            <p:cNvPr id="91" name="Retângulo: Cantos Arredondados 90"/>
            <p:cNvSpPr/>
            <p:nvPr/>
          </p:nvSpPr>
          <p:spPr>
            <a:xfrm>
              <a:off x="-10249616" y="3541888"/>
              <a:ext cx="10490400" cy="7668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8" name="CaixaDeTexto 87"/>
            <p:cNvSpPr txBox="1"/>
            <p:nvPr/>
          </p:nvSpPr>
          <p:spPr>
            <a:xfrm>
              <a:off x="-9314799" y="3579713"/>
              <a:ext cx="9397818" cy="7493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t-BR" sz="2000" b="1" dirty="0">
                  <a:latin typeface="Agency FB" panose="020B0503020202020204" pitchFamily="34" charset="0"/>
                  <a:sym typeface="+mn-ea"/>
                </a:rPr>
                <a:t>Os cenários climáticos mostram elevação da Temperatura e eventos extremos mais frequentes e intensos  </a:t>
              </a:r>
              <a:endParaRPr lang="pt-B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6" name="Retângulo 95"/>
          <p:cNvSpPr/>
          <p:nvPr/>
        </p:nvSpPr>
        <p:spPr>
          <a:xfrm>
            <a:off x="0" y="-4979"/>
            <a:ext cx="12192000" cy="10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0" name="Retângulo 119"/>
          <p:cNvSpPr/>
          <p:nvPr/>
        </p:nvSpPr>
        <p:spPr>
          <a:xfrm>
            <a:off x="11622075" y="6435298"/>
            <a:ext cx="360000" cy="10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2" name="Retângulo 121"/>
          <p:cNvSpPr/>
          <p:nvPr/>
        </p:nvSpPr>
        <p:spPr>
          <a:xfrm>
            <a:off x="11622075" y="6075298"/>
            <a:ext cx="360000" cy="360000"/>
          </a:xfrm>
          <a:prstGeom prst="rect">
            <a:avLst/>
          </a:prstGeom>
          <a:solidFill>
            <a:srgbClr val="2A9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/>
          </a:p>
        </p:txBody>
      </p:sp>
      <p:sp>
        <p:nvSpPr>
          <p:cNvPr id="124" name="Espaço Reservado para Número de Slide 123"/>
          <p:cNvSpPr>
            <a:spLocks noGrp="1"/>
          </p:cNvSpPr>
          <p:nvPr>
            <p:ph type="sldNum" sz="quarter" idx="12"/>
          </p:nvPr>
        </p:nvSpPr>
        <p:spPr>
          <a:xfrm>
            <a:off x="11622073" y="6070173"/>
            <a:ext cx="360001" cy="365125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pPr algn="ctr"/>
            <a:fld id="{49E00F81-B60F-4670-90CF-13D1AFC0223B}" type="slidenum">
              <a:rPr lang="pt-BR" sz="1400" b="1" smtClean="0">
                <a:solidFill>
                  <a:schemeClr val="bg1"/>
                </a:solidFill>
              </a:rPr>
              <a:t>2</a:t>
            </a:fld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126" name="Retângulo 125"/>
          <p:cNvSpPr/>
          <p:nvPr/>
        </p:nvSpPr>
        <p:spPr>
          <a:xfrm>
            <a:off x="0" y="6791325"/>
            <a:ext cx="12192000" cy="10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0" y="389"/>
            <a:ext cx="12192000" cy="108000"/>
          </a:xfrm>
          <a:prstGeom prst="rect">
            <a:avLst/>
          </a:prstGeom>
          <a:gradFill>
            <a:gsLst>
              <a:gs pos="71920">
                <a:srgbClr val="2D9025"/>
              </a:gs>
              <a:gs pos="52000">
                <a:srgbClr val="FAA713"/>
              </a:gs>
              <a:gs pos="34000">
                <a:srgbClr val="FF410E"/>
              </a:gs>
              <a:gs pos="16000">
                <a:srgbClr val="FA707D"/>
              </a:gs>
              <a:gs pos="0">
                <a:srgbClr val="EF373B"/>
              </a:gs>
              <a:gs pos="100000">
                <a:srgbClr val="00ABF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gency FB" panose="020B05030202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-4763" y="6779372"/>
            <a:ext cx="12192000" cy="108000"/>
          </a:xfrm>
          <a:prstGeom prst="rect">
            <a:avLst/>
          </a:prstGeom>
          <a:gradFill>
            <a:gsLst>
              <a:gs pos="71920">
                <a:srgbClr val="2D9025"/>
              </a:gs>
              <a:gs pos="52000">
                <a:srgbClr val="FAA713"/>
              </a:gs>
              <a:gs pos="34000">
                <a:srgbClr val="FF410E"/>
              </a:gs>
              <a:gs pos="16000">
                <a:srgbClr val="FA707D"/>
              </a:gs>
              <a:gs pos="0">
                <a:srgbClr val="EF373B"/>
              </a:gs>
              <a:gs pos="100000">
                <a:srgbClr val="00ABF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gency FB" panose="020B0503020202020204" pitchFamily="34" charset="0"/>
            </a:endParaRPr>
          </a:p>
        </p:txBody>
      </p:sp>
      <p:sp>
        <p:nvSpPr>
          <p:cNvPr id="43" name="Forma Livre: Forma 42"/>
          <p:cNvSpPr/>
          <p:nvPr/>
        </p:nvSpPr>
        <p:spPr>
          <a:xfrm>
            <a:off x="-4763" y="1194887"/>
            <a:ext cx="759672" cy="767396"/>
          </a:xfrm>
          <a:custGeom>
            <a:avLst/>
            <a:gdLst>
              <a:gd name="connsiteX0" fmla="*/ 0 w 684000"/>
              <a:gd name="connsiteY0" fmla="*/ 0 h 324000"/>
              <a:gd name="connsiteX1" fmla="*/ 684000 w 684000"/>
              <a:gd name="connsiteY1" fmla="*/ 0 h 324000"/>
              <a:gd name="connsiteX2" fmla="*/ 684000 w 684000"/>
              <a:gd name="connsiteY2" fmla="*/ 29040 h 324000"/>
              <a:gd name="connsiteX3" fmla="*/ 558000 w 684000"/>
              <a:gd name="connsiteY3" fmla="*/ 155040 h 324000"/>
              <a:gd name="connsiteX4" fmla="*/ 684000 w 684000"/>
              <a:gd name="connsiteY4" fmla="*/ 281040 h 324000"/>
              <a:gd name="connsiteX5" fmla="*/ 684000 w 684000"/>
              <a:gd name="connsiteY5" fmla="*/ 324000 h 324000"/>
              <a:gd name="connsiteX6" fmla="*/ 0 w 684000"/>
              <a:gd name="connsiteY6" fmla="*/ 324000 h 3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4000" h="324000">
                <a:moveTo>
                  <a:pt x="0" y="0"/>
                </a:moveTo>
                <a:lnTo>
                  <a:pt x="684000" y="0"/>
                </a:lnTo>
                <a:lnTo>
                  <a:pt x="684000" y="29040"/>
                </a:lnTo>
                <a:cubicBezTo>
                  <a:pt x="614412" y="29040"/>
                  <a:pt x="558000" y="85452"/>
                  <a:pt x="558000" y="155040"/>
                </a:cubicBezTo>
                <a:cubicBezTo>
                  <a:pt x="558000" y="224628"/>
                  <a:pt x="614412" y="281040"/>
                  <a:pt x="684000" y="281040"/>
                </a:cubicBezTo>
                <a:lnTo>
                  <a:pt x="684000" y="324000"/>
                </a:lnTo>
                <a:lnTo>
                  <a:pt x="0" y="324000"/>
                </a:lnTo>
                <a:close/>
              </a:path>
            </a:pathLst>
          </a:custGeom>
          <a:gradFill flip="none" rotWithShape="1">
            <a:gsLst>
              <a:gs pos="0">
                <a:srgbClr val="EE373A"/>
              </a:gs>
              <a:gs pos="100000">
                <a:srgbClr val="F76E7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  <p:sp>
        <p:nvSpPr>
          <p:cNvPr id="73" name="Forma Livre: Forma 72"/>
          <p:cNvSpPr/>
          <p:nvPr/>
        </p:nvSpPr>
        <p:spPr>
          <a:xfrm>
            <a:off x="-4763" y="2749051"/>
            <a:ext cx="759672" cy="767396"/>
          </a:xfrm>
          <a:custGeom>
            <a:avLst/>
            <a:gdLst>
              <a:gd name="connsiteX0" fmla="*/ 0 w 684000"/>
              <a:gd name="connsiteY0" fmla="*/ 0 h 324000"/>
              <a:gd name="connsiteX1" fmla="*/ 684000 w 684000"/>
              <a:gd name="connsiteY1" fmla="*/ 0 h 324000"/>
              <a:gd name="connsiteX2" fmla="*/ 684000 w 684000"/>
              <a:gd name="connsiteY2" fmla="*/ 29040 h 324000"/>
              <a:gd name="connsiteX3" fmla="*/ 558000 w 684000"/>
              <a:gd name="connsiteY3" fmla="*/ 155040 h 324000"/>
              <a:gd name="connsiteX4" fmla="*/ 684000 w 684000"/>
              <a:gd name="connsiteY4" fmla="*/ 281040 h 324000"/>
              <a:gd name="connsiteX5" fmla="*/ 684000 w 684000"/>
              <a:gd name="connsiteY5" fmla="*/ 324000 h 324000"/>
              <a:gd name="connsiteX6" fmla="*/ 0 w 684000"/>
              <a:gd name="connsiteY6" fmla="*/ 324000 h 3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4000" h="324000">
                <a:moveTo>
                  <a:pt x="0" y="0"/>
                </a:moveTo>
                <a:lnTo>
                  <a:pt x="684000" y="0"/>
                </a:lnTo>
                <a:lnTo>
                  <a:pt x="684000" y="29040"/>
                </a:lnTo>
                <a:cubicBezTo>
                  <a:pt x="614412" y="29040"/>
                  <a:pt x="558000" y="85452"/>
                  <a:pt x="558000" y="155040"/>
                </a:cubicBezTo>
                <a:cubicBezTo>
                  <a:pt x="558000" y="224628"/>
                  <a:pt x="614412" y="281040"/>
                  <a:pt x="684000" y="281040"/>
                </a:cubicBezTo>
                <a:lnTo>
                  <a:pt x="684000" y="324000"/>
                </a:lnTo>
                <a:lnTo>
                  <a:pt x="0" y="324000"/>
                </a:lnTo>
                <a:close/>
              </a:path>
            </a:pathLst>
          </a:custGeom>
          <a:gradFill flip="none" rotWithShape="1">
            <a:gsLst>
              <a:gs pos="0">
                <a:srgbClr val="FF410E"/>
              </a:gs>
              <a:gs pos="100000">
                <a:srgbClr val="F8A61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  <p:sp>
        <p:nvSpPr>
          <p:cNvPr id="74" name="Forma Livre: Forma 73"/>
          <p:cNvSpPr/>
          <p:nvPr/>
        </p:nvSpPr>
        <p:spPr>
          <a:xfrm>
            <a:off x="-4763" y="4158067"/>
            <a:ext cx="759672" cy="767396"/>
          </a:xfrm>
          <a:custGeom>
            <a:avLst/>
            <a:gdLst>
              <a:gd name="connsiteX0" fmla="*/ 0 w 684000"/>
              <a:gd name="connsiteY0" fmla="*/ 0 h 324000"/>
              <a:gd name="connsiteX1" fmla="*/ 684000 w 684000"/>
              <a:gd name="connsiteY1" fmla="*/ 0 h 324000"/>
              <a:gd name="connsiteX2" fmla="*/ 684000 w 684000"/>
              <a:gd name="connsiteY2" fmla="*/ 29040 h 324000"/>
              <a:gd name="connsiteX3" fmla="*/ 558000 w 684000"/>
              <a:gd name="connsiteY3" fmla="*/ 155040 h 324000"/>
              <a:gd name="connsiteX4" fmla="*/ 684000 w 684000"/>
              <a:gd name="connsiteY4" fmla="*/ 281040 h 324000"/>
              <a:gd name="connsiteX5" fmla="*/ 684000 w 684000"/>
              <a:gd name="connsiteY5" fmla="*/ 324000 h 324000"/>
              <a:gd name="connsiteX6" fmla="*/ 0 w 684000"/>
              <a:gd name="connsiteY6" fmla="*/ 324000 h 3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4000" h="324000">
                <a:moveTo>
                  <a:pt x="0" y="0"/>
                </a:moveTo>
                <a:lnTo>
                  <a:pt x="684000" y="0"/>
                </a:lnTo>
                <a:lnTo>
                  <a:pt x="684000" y="29040"/>
                </a:lnTo>
                <a:cubicBezTo>
                  <a:pt x="614412" y="29040"/>
                  <a:pt x="558000" y="85452"/>
                  <a:pt x="558000" y="155040"/>
                </a:cubicBezTo>
                <a:cubicBezTo>
                  <a:pt x="558000" y="224628"/>
                  <a:pt x="614412" y="281040"/>
                  <a:pt x="684000" y="281040"/>
                </a:cubicBezTo>
                <a:lnTo>
                  <a:pt x="684000" y="324000"/>
                </a:lnTo>
                <a:lnTo>
                  <a:pt x="0" y="324000"/>
                </a:lnTo>
                <a:close/>
              </a:path>
            </a:pathLst>
          </a:custGeom>
          <a:gradFill flip="none" rotWithShape="1">
            <a:gsLst>
              <a:gs pos="0">
                <a:srgbClr val="177057"/>
              </a:gs>
              <a:gs pos="100000">
                <a:srgbClr val="20A78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  <p:sp>
        <p:nvSpPr>
          <p:cNvPr id="75" name="Forma Livre: Forma 74"/>
          <p:cNvSpPr/>
          <p:nvPr/>
        </p:nvSpPr>
        <p:spPr>
          <a:xfrm>
            <a:off x="-4763" y="5523545"/>
            <a:ext cx="759672" cy="767396"/>
          </a:xfrm>
          <a:custGeom>
            <a:avLst/>
            <a:gdLst>
              <a:gd name="connsiteX0" fmla="*/ 0 w 684000"/>
              <a:gd name="connsiteY0" fmla="*/ 0 h 324000"/>
              <a:gd name="connsiteX1" fmla="*/ 684000 w 684000"/>
              <a:gd name="connsiteY1" fmla="*/ 0 h 324000"/>
              <a:gd name="connsiteX2" fmla="*/ 684000 w 684000"/>
              <a:gd name="connsiteY2" fmla="*/ 29040 h 324000"/>
              <a:gd name="connsiteX3" fmla="*/ 558000 w 684000"/>
              <a:gd name="connsiteY3" fmla="*/ 155040 h 324000"/>
              <a:gd name="connsiteX4" fmla="*/ 684000 w 684000"/>
              <a:gd name="connsiteY4" fmla="*/ 281040 h 324000"/>
              <a:gd name="connsiteX5" fmla="*/ 684000 w 684000"/>
              <a:gd name="connsiteY5" fmla="*/ 324000 h 324000"/>
              <a:gd name="connsiteX6" fmla="*/ 0 w 684000"/>
              <a:gd name="connsiteY6" fmla="*/ 324000 h 3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4000" h="324000">
                <a:moveTo>
                  <a:pt x="0" y="0"/>
                </a:moveTo>
                <a:lnTo>
                  <a:pt x="684000" y="0"/>
                </a:lnTo>
                <a:lnTo>
                  <a:pt x="684000" y="29040"/>
                </a:lnTo>
                <a:cubicBezTo>
                  <a:pt x="614412" y="29040"/>
                  <a:pt x="558000" y="85452"/>
                  <a:pt x="558000" y="155040"/>
                </a:cubicBezTo>
                <a:cubicBezTo>
                  <a:pt x="558000" y="224628"/>
                  <a:pt x="614412" y="281040"/>
                  <a:pt x="684000" y="281040"/>
                </a:cubicBezTo>
                <a:lnTo>
                  <a:pt x="684000" y="324000"/>
                </a:lnTo>
                <a:lnTo>
                  <a:pt x="0" y="324000"/>
                </a:lnTo>
                <a:close/>
              </a:path>
            </a:pathLst>
          </a:custGeom>
          <a:gradFill flip="none" rotWithShape="1">
            <a:gsLst>
              <a:gs pos="0">
                <a:srgbClr val="0069AD"/>
              </a:gs>
              <a:gs pos="100000">
                <a:srgbClr val="00B0F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  <p:sp>
        <p:nvSpPr>
          <p:cNvPr id="25" name="CaixaDeTexto 24"/>
          <p:cNvSpPr txBox="1"/>
          <p:nvPr/>
        </p:nvSpPr>
        <p:spPr>
          <a:xfrm>
            <a:off x="237865" y="57467"/>
            <a:ext cx="174180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F26C78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INTRODUÇÃO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5520486" y="613191"/>
            <a:ext cx="151130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D9D9D9"/>
                </a:solidFill>
                <a:latin typeface="Agency FB" panose="020B0503020202020204" pitchFamily="34" charset="0"/>
              </a:rPr>
              <a:t>INICIATIVAS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8217513" y="594141"/>
            <a:ext cx="394144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D9D9D9"/>
                </a:solidFill>
                <a:latin typeface="Agency FB" panose="020B0503020202020204" pitchFamily="34" charset="0"/>
              </a:rPr>
              <a:t>NECESSIDADE DE INVESTIMENTO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0" y="457577"/>
            <a:ext cx="12192000" cy="10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1" name="Retângulo 30"/>
          <p:cNvSpPr/>
          <p:nvPr/>
        </p:nvSpPr>
        <p:spPr>
          <a:xfrm>
            <a:off x="-635" y="452120"/>
            <a:ext cx="2407920" cy="105410"/>
          </a:xfrm>
          <a:prstGeom prst="rect">
            <a:avLst/>
          </a:prstGeom>
          <a:gradFill flip="none" rotWithShape="1">
            <a:gsLst>
              <a:gs pos="0">
                <a:srgbClr val="EE373A"/>
              </a:gs>
              <a:gs pos="99000">
                <a:srgbClr val="FC717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CaixaDeTexto 31"/>
          <p:cNvSpPr txBox="1"/>
          <p:nvPr/>
        </p:nvSpPr>
        <p:spPr>
          <a:xfrm>
            <a:off x="3007821" y="613191"/>
            <a:ext cx="11432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D9D9D9"/>
                </a:solidFill>
                <a:latin typeface="Agency FB" panose="020B0503020202020204" pitchFamily="34" charset="0"/>
              </a:rPr>
              <a:t>OBJETIVOS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0.83411 1.48148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6 L 0.83411 3.7037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0.83412 -1.48148E-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83412 -4.44444E-6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rma Livre: Forma 22"/>
          <p:cNvSpPr/>
          <p:nvPr/>
        </p:nvSpPr>
        <p:spPr>
          <a:xfrm flipV="1">
            <a:off x="1858010" y="3850005"/>
            <a:ext cx="2289810" cy="2018665"/>
          </a:xfrm>
          <a:custGeom>
            <a:avLst/>
            <a:gdLst>
              <a:gd name="connsiteX0" fmla="*/ 0 w 2492477"/>
              <a:gd name="connsiteY0" fmla="*/ 79984 h 1436836"/>
              <a:gd name="connsiteX1" fmla="*/ 1002890 w 2492477"/>
              <a:gd name="connsiteY1" fmla="*/ 109481 h 1436836"/>
              <a:gd name="connsiteX2" fmla="*/ 1283109 w 2492477"/>
              <a:gd name="connsiteY2" fmla="*/ 1141868 h 1436836"/>
              <a:gd name="connsiteX3" fmla="*/ 2492477 w 2492477"/>
              <a:gd name="connsiteY3" fmla="*/ 1436836 h 1436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2477" h="1436836">
                <a:moveTo>
                  <a:pt x="0" y="79984"/>
                </a:moveTo>
                <a:cubicBezTo>
                  <a:pt x="394519" y="6242"/>
                  <a:pt x="789039" y="-67500"/>
                  <a:pt x="1002890" y="109481"/>
                </a:cubicBezTo>
                <a:cubicBezTo>
                  <a:pt x="1216741" y="286462"/>
                  <a:pt x="1034845" y="920642"/>
                  <a:pt x="1283109" y="1141868"/>
                </a:cubicBezTo>
                <a:cubicBezTo>
                  <a:pt x="1531374" y="1363094"/>
                  <a:pt x="2011925" y="1399965"/>
                  <a:pt x="2492477" y="1436836"/>
                </a:cubicBezTo>
              </a:path>
            </a:pathLst>
          </a:custGeom>
          <a:noFill/>
          <a:ln w="28575">
            <a:solidFill>
              <a:schemeClr val="tx1">
                <a:lumMod val="95000"/>
                <a:lumOff val="5000"/>
              </a:schemeClr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Forma Livre: Forma 3"/>
          <p:cNvSpPr/>
          <p:nvPr/>
        </p:nvSpPr>
        <p:spPr>
          <a:xfrm>
            <a:off x="1861185" y="1801495"/>
            <a:ext cx="2279015" cy="1997075"/>
          </a:xfrm>
          <a:custGeom>
            <a:avLst/>
            <a:gdLst>
              <a:gd name="connsiteX0" fmla="*/ 0 w 2492477"/>
              <a:gd name="connsiteY0" fmla="*/ 79984 h 1436836"/>
              <a:gd name="connsiteX1" fmla="*/ 1002890 w 2492477"/>
              <a:gd name="connsiteY1" fmla="*/ 109481 h 1436836"/>
              <a:gd name="connsiteX2" fmla="*/ 1283109 w 2492477"/>
              <a:gd name="connsiteY2" fmla="*/ 1141868 h 1436836"/>
              <a:gd name="connsiteX3" fmla="*/ 2492477 w 2492477"/>
              <a:gd name="connsiteY3" fmla="*/ 1436836 h 1436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2477" h="1436836">
                <a:moveTo>
                  <a:pt x="0" y="79984"/>
                </a:moveTo>
                <a:cubicBezTo>
                  <a:pt x="394519" y="6242"/>
                  <a:pt x="789039" y="-67500"/>
                  <a:pt x="1002890" y="109481"/>
                </a:cubicBezTo>
                <a:cubicBezTo>
                  <a:pt x="1216741" y="286462"/>
                  <a:pt x="1034845" y="920642"/>
                  <a:pt x="1283109" y="1141868"/>
                </a:cubicBezTo>
                <a:cubicBezTo>
                  <a:pt x="1531374" y="1363094"/>
                  <a:pt x="2011925" y="1399965"/>
                  <a:pt x="2492477" y="1436836"/>
                </a:cubicBezTo>
              </a:path>
            </a:pathLst>
          </a:custGeom>
          <a:noFill/>
          <a:ln w="28575">
            <a:solidFill>
              <a:schemeClr val="tx1">
                <a:lumMod val="95000"/>
                <a:lumOff val="5000"/>
              </a:schemeClr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Forma Livre: Forma 24"/>
          <p:cNvSpPr/>
          <p:nvPr/>
        </p:nvSpPr>
        <p:spPr>
          <a:xfrm flipH="1" flipV="1">
            <a:off x="8061325" y="3726180"/>
            <a:ext cx="2244090" cy="1632585"/>
          </a:xfrm>
          <a:custGeom>
            <a:avLst/>
            <a:gdLst>
              <a:gd name="connsiteX0" fmla="*/ 0 w 2492477"/>
              <a:gd name="connsiteY0" fmla="*/ 79984 h 1436836"/>
              <a:gd name="connsiteX1" fmla="*/ 1002890 w 2492477"/>
              <a:gd name="connsiteY1" fmla="*/ 109481 h 1436836"/>
              <a:gd name="connsiteX2" fmla="*/ 1283109 w 2492477"/>
              <a:gd name="connsiteY2" fmla="*/ 1141868 h 1436836"/>
              <a:gd name="connsiteX3" fmla="*/ 2492477 w 2492477"/>
              <a:gd name="connsiteY3" fmla="*/ 1436836 h 1436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2477" h="1436836">
                <a:moveTo>
                  <a:pt x="0" y="79984"/>
                </a:moveTo>
                <a:cubicBezTo>
                  <a:pt x="394519" y="6242"/>
                  <a:pt x="789039" y="-67500"/>
                  <a:pt x="1002890" y="109481"/>
                </a:cubicBezTo>
                <a:cubicBezTo>
                  <a:pt x="1216741" y="286462"/>
                  <a:pt x="1034845" y="920642"/>
                  <a:pt x="1283109" y="1141868"/>
                </a:cubicBezTo>
                <a:cubicBezTo>
                  <a:pt x="1531374" y="1363094"/>
                  <a:pt x="2011925" y="1399965"/>
                  <a:pt x="2492477" y="1436836"/>
                </a:cubicBezTo>
              </a:path>
            </a:pathLst>
          </a:custGeom>
          <a:noFill/>
          <a:ln w="28575">
            <a:solidFill>
              <a:schemeClr val="tx1">
                <a:lumMod val="95000"/>
                <a:lumOff val="5000"/>
              </a:schemeClr>
            </a:solidFill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Forma Livre: Forma 23"/>
          <p:cNvSpPr/>
          <p:nvPr/>
        </p:nvSpPr>
        <p:spPr>
          <a:xfrm flipH="1">
            <a:off x="8060690" y="1801495"/>
            <a:ext cx="2266950" cy="1748155"/>
          </a:xfrm>
          <a:custGeom>
            <a:avLst/>
            <a:gdLst>
              <a:gd name="connsiteX0" fmla="*/ 0 w 2492477"/>
              <a:gd name="connsiteY0" fmla="*/ 79984 h 1436836"/>
              <a:gd name="connsiteX1" fmla="*/ 1002890 w 2492477"/>
              <a:gd name="connsiteY1" fmla="*/ 109481 h 1436836"/>
              <a:gd name="connsiteX2" fmla="*/ 1283109 w 2492477"/>
              <a:gd name="connsiteY2" fmla="*/ 1141868 h 1436836"/>
              <a:gd name="connsiteX3" fmla="*/ 2492477 w 2492477"/>
              <a:gd name="connsiteY3" fmla="*/ 1436836 h 1436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2477" h="1436836">
                <a:moveTo>
                  <a:pt x="0" y="79984"/>
                </a:moveTo>
                <a:cubicBezTo>
                  <a:pt x="394519" y="6242"/>
                  <a:pt x="789039" y="-67500"/>
                  <a:pt x="1002890" y="109481"/>
                </a:cubicBezTo>
                <a:cubicBezTo>
                  <a:pt x="1216741" y="286462"/>
                  <a:pt x="1034845" y="920642"/>
                  <a:pt x="1283109" y="1141868"/>
                </a:cubicBezTo>
                <a:cubicBezTo>
                  <a:pt x="1531374" y="1363094"/>
                  <a:pt x="2011925" y="1399965"/>
                  <a:pt x="2492477" y="1436836"/>
                </a:cubicBezTo>
              </a:path>
            </a:pathLst>
          </a:custGeom>
          <a:noFill/>
          <a:ln w="28575">
            <a:solidFill>
              <a:schemeClr val="tx1">
                <a:lumMod val="95000"/>
                <a:lumOff val="5000"/>
              </a:schemeClr>
            </a:solidFill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2" name="Retângulo 121"/>
          <p:cNvSpPr/>
          <p:nvPr/>
        </p:nvSpPr>
        <p:spPr>
          <a:xfrm>
            <a:off x="11622075" y="6075298"/>
            <a:ext cx="360000" cy="360000"/>
          </a:xfrm>
          <a:prstGeom prst="rect">
            <a:avLst/>
          </a:prstGeom>
          <a:solidFill>
            <a:srgbClr val="2A9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/>
          </a:p>
        </p:txBody>
      </p:sp>
      <p:sp>
        <p:nvSpPr>
          <p:cNvPr id="126" name="Retângulo 125"/>
          <p:cNvSpPr/>
          <p:nvPr/>
        </p:nvSpPr>
        <p:spPr>
          <a:xfrm>
            <a:off x="0" y="6791325"/>
            <a:ext cx="12192000" cy="108000"/>
          </a:xfrm>
          <a:prstGeom prst="rect">
            <a:avLst/>
          </a:prstGeom>
          <a:gradFill>
            <a:gsLst>
              <a:gs pos="0">
                <a:srgbClr val="2D9025"/>
              </a:gs>
              <a:gs pos="99000">
                <a:srgbClr val="8AC04B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4515062" y="6426486"/>
            <a:ext cx="52946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Aft>
                <a:spcPts val="1000"/>
              </a:spcAft>
            </a:pPr>
            <a:r>
              <a:rPr lang="pt-BR" sz="1200" b="1" dirty="0">
                <a:solidFill>
                  <a:srgbClr val="000000"/>
                </a:solidFill>
                <a:latin typeface="Arial" panose="020B0604020202020204"/>
                <a:ea typeface="Calibri" panose="020F0502020204030204" pitchFamily="34" charset="0"/>
                <a:cs typeface="Times New Roman" panose="02020603050405020304"/>
              </a:rPr>
              <a:t>Fonte: BBC, G1</a:t>
            </a:r>
            <a:r>
              <a:rPr lang="pt-BR" sz="1200" dirty="0">
                <a:solidFill>
                  <a:srgbClr val="000000"/>
                </a:solidFill>
                <a:latin typeface="Arial" panose="020B0604020202020204"/>
                <a:ea typeface="Calibri" panose="020F0502020204030204" pitchFamily="34" charset="0"/>
                <a:cs typeface="Times New Roman" panose="02020603050405020304"/>
              </a:rPr>
              <a:t>.</a:t>
            </a:r>
            <a:endParaRPr lang="pt-BR" sz="900" i="1" dirty="0">
              <a:solidFill>
                <a:srgbClr val="44546A"/>
              </a:solidFill>
              <a:latin typeface="Arial" panose="020B0604020202020204"/>
              <a:ea typeface="Calibri" panose="020F0502020204030204" pitchFamily="34" charset="0"/>
              <a:cs typeface="Times New Roman" panose="02020603050405020304"/>
            </a:endParaRPr>
          </a:p>
        </p:txBody>
      </p:sp>
      <p:sp>
        <p:nvSpPr>
          <p:cNvPr id="5" name="Retângulo: Cantos Arredondados 4"/>
          <p:cNvSpPr/>
          <p:nvPr/>
        </p:nvSpPr>
        <p:spPr>
          <a:xfrm>
            <a:off x="71120" y="1038225"/>
            <a:ext cx="2090420" cy="1889125"/>
          </a:xfrm>
          <a:prstGeom prst="roundRect">
            <a:avLst/>
          </a:prstGeom>
          <a:gradFill flip="none" rotWithShape="1">
            <a:gsLst>
              <a:gs pos="0">
                <a:srgbClr val="EE373A"/>
              </a:gs>
              <a:gs pos="100000">
                <a:srgbClr val="F76E7B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  <a:sym typeface="+mn-ea"/>
              </a:rPr>
              <a:t>Uso do solo</a:t>
            </a:r>
            <a:endParaRPr lang="pt-BR" sz="1200" b="1" dirty="0">
              <a:solidFill>
                <a:schemeClr val="tx1">
                  <a:lumMod val="85000"/>
                  <a:lumOff val="15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26" name="Retângulo: Cantos Arredondados 25"/>
          <p:cNvSpPr/>
          <p:nvPr/>
        </p:nvSpPr>
        <p:spPr>
          <a:xfrm>
            <a:off x="10179050" y="1010285"/>
            <a:ext cx="2004060" cy="1889125"/>
          </a:xfrm>
          <a:prstGeom prst="roundRect">
            <a:avLst/>
          </a:prstGeom>
          <a:gradFill flip="none" rotWithShape="1">
            <a:gsLst>
              <a:gs pos="0">
                <a:srgbClr val="FF410E"/>
              </a:gs>
              <a:gs pos="100000">
                <a:srgbClr val="F8A613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</a:rPr>
              <a:t>Desmatamento</a:t>
            </a:r>
          </a:p>
        </p:txBody>
      </p:sp>
      <p:sp>
        <p:nvSpPr>
          <p:cNvPr id="27" name="Retângulo: Cantos Arredondados 26"/>
          <p:cNvSpPr/>
          <p:nvPr/>
        </p:nvSpPr>
        <p:spPr>
          <a:xfrm>
            <a:off x="10179050" y="4060825"/>
            <a:ext cx="1909445" cy="1889125"/>
          </a:xfrm>
          <a:prstGeom prst="roundRect">
            <a:avLst/>
          </a:prstGeom>
          <a:gradFill flip="none" rotWithShape="1">
            <a:gsLst>
              <a:gs pos="0">
                <a:srgbClr val="177057"/>
              </a:gs>
              <a:gs pos="100000">
                <a:srgbClr val="20A782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</a:rPr>
              <a:t>Perdas e Destruição</a:t>
            </a:r>
            <a:endParaRPr lang="pt-BR" sz="1200" b="1" dirty="0">
              <a:solidFill>
                <a:schemeClr val="tx1">
                  <a:lumMod val="85000"/>
                  <a:lumOff val="15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28" name="Retângulo: Cantos Arredondados 27"/>
          <p:cNvSpPr/>
          <p:nvPr/>
        </p:nvSpPr>
        <p:spPr>
          <a:xfrm>
            <a:off x="59055" y="4442460"/>
            <a:ext cx="2102485" cy="1889125"/>
          </a:xfrm>
          <a:prstGeom prst="roundRect">
            <a:avLst/>
          </a:prstGeom>
          <a:gradFill flip="none" rotWithShape="1">
            <a:gsLst>
              <a:gs pos="0">
                <a:srgbClr val="0069AD"/>
              </a:gs>
              <a:gs pos="100000">
                <a:srgbClr val="00B0FE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</a:rPr>
              <a:t>Extremos mais frequentes e mais severos</a:t>
            </a:r>
            <a:endParaRPr lang="pt-BR" sz="1200" b="1" dirty="0">
              <a:solidFill>
                <a:schemeClr val="tx1">
                  <a:lumMod val="85000"/>
                  <a:lumOff val="15000"/>
                </a:schemeClr>
              </a:solidFill>
              <a:latin typeface="Gill Sans MT" panose="020B0502020104020203" pitchFamily="34" charset="0"/>
            </a:endParaRPr>
          </a:p>
        </p:txBody>
      </p:sp>
      <p:pic>
        <p:nvPicPr>
          <p:cNvPr id="29" name="Imagem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6420" y="-1578084"/>
            <a:ext cx="2983388" cy="961857"/>
          </a:xfrm>
          <a:prstGeom prst="rect">
            <a:avLst/>
          </a:prstGeom>
        </p:spPr>
      </p:pic>
      <p:sp>
        <p:nvSpPr>
          <p:cNvPr id="120" name="Retângulo 119"/>
          <p:cNvSpPr/>
          <p:nvPr/>
        </p:nvSpPr>
        <p:spPr>
          <a:xfrm>
            <a:off x="11622075" y="6435298"/>
            <a:ext cx="360000" cy="108000"/>
          </a:xfrm>
          <a:prstGeom prst="rect">
            <a:avLst/>
          </a:prstGeom>
          <a:solidFill>
            <a:srgbClr val="8AC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4" name="Espaço Reservado para Número de Slide 123"/>
          <p:cNvSpPr>
            <a:spLocks noGrp="1"/>
          </p:cNvSpPr>
          <p:nvPr>
            <p:ph type="sldNum" sz="quarter" idx="12"/>
          </p:nvPr>
        </p:nvSpPr>
        <p:spPr>
          <a:xfrm>
            <a:off x="11622073" y="6070173"/>
            <a:ext cx="360001" cy="365125"/>
          </a:xfrm>
          <a:solidFill>
            <a:srgbClr val="2D9025"/>
          </a:solidFill>
        </p:spPr>
        <p:txBody>
          <a:bodyPr/>
          <a:lstStyle/>
          <a:p>
            <a:pPr algn="ctr"/>
            <a:fld id="{49E00F81-B60F-4670-90CF-13D1AFC0223B}" type="slidenum">
              <a:rPr lang="pt-BR" b="1" smtClean="0">
                <a:solidFill>
                  <a:schemeClr val="bg1"/>
                </a:solidFill>
              </a:rPr>
              <a:t>3</a:t>
            </a:fld>
            <a:endParaRPr lang="pt-BR" sz="1400" b="1" dirty="0">
              <a:solidFill>
                <a:schemeClr val="bg1"/>
              </a:solidFill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2371090" y="1013460"/>
            <a:ext cx="7309485" cy="5489575"/>
            <a:chOff x="2100" y="1668"/>
            <a:chExt cx="14700" cy="9008"/>
          </a:xfrm>
        </p:grpSpPr>
        <p:pic>
          <p:nvPicPr>
            <p:cNvPr id="100" name="Imagem 99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2100" y="1671"/>
              <a:ext cx="6427" cy="5137"/>
            </a:xfrm>
            <a:prstGeom prst="rect">
              <a:avLst/>
            </a:prstGeom>
          </p:spPr>
        </p:pic>
        <p:pic>
          <p:nvPicPr>
            <p:cNvPr id="101" name="Imagem 100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8527" y="1668"/>
              <a:ext cx="8273" cy="5143"/>
            </a:xfrm>
            <a:prstGeom prst="rect">
              <a:avLst/>
            </a:prstGeom>
          </p:spPr>
        </p:pic>
        <p:pic>
          <p:nvPicPr>
            <p:cNvPr id="102" name="Imagem 101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2100" y="6093"/>
              <a:ext cx="6427" cy="4583"/>
            </a:xfrm>
            <a:prstGeom prst="rect">
              <a:avLst/>
            </a:prstGeom>
          </p:spPr>
        </p:pic>
        <p:pic>
          <p:nvPicPr>
            <p:cNvPr id="103" name="Imagem 102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8528" y="6092"/>
              <a:ext cx="8272" cy="4585"/>
            </a:xfrm>
            <a:prstGeom prst="rect">
              <a:avLst/>
            </a:prstGeom>
          </p:spPr>
        </p:pic>
      </p:grpSp>
      <p:sp>
        <p:nvSpPr>
          <p:cNvPr id="96" name="Retângulo 95"/>
          <p:cNvSpPr/>
          <p:nvPr/>
        </p:nvSpPr>
        <p:spPr>
          <a:xfrm>
            <a:off x="0" y="-4979"/>
            <a:ext cx="12192000" cy="10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0" y="389"/>
            <a:ext cx="12192000" cy="108000"/>
          </a:xfrm>
          <a:prstGeom prst="rect">
            <a:avLst/>
          </a:prstGeom>
          <a:gradFill>
            <a:gsLst>
              <a:gs pos="71920">
                <a:srgbClr val="2D9025"/>
              </a:gs>
              <a:gs pos="52000">
                <a:srgbClr val="FAA713"/>
              </a:gs>
              <a:gs pos="34000">
                <a:srgbClr val="FF410E"/>
              </a:gs>
              <a:gs pos="16000">
                <a:srgbClr val="FA707D"/>
              </a:gs>
              <a:gs pos="0">
                <a:srgbClr val="EF373B"/>
              </a:gs>
              <a:gs pos="100000">
                <a:srgbClr val="00ABF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gency FB" panose="020B0503020202020204" pitchFamily="34" charset="0"/>
            </a:endParaRPr>
          </a:p>
        </p:txBody>
      </p:sp>
      <p:sp>
        <p:nvSpPr>
          <p:cNvPr id="6" name="CaixaDeTexto 24"/>
          <p:cNvSpPr txBox="1"/>
          <p:nvPr/>
        </p:nvSpPr>
        <p:spPr>
          <a:xfrm>
            <a:off x="237865" y="57467"/>
            <a:ext cx="174180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F26C78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INTRODUÇÃO</a:t>
            </a:r>
          </a:p>
        </p:txBody>
      </p:sp>
      <p:sp>
        <p:nvSpPr>
          <p:cNvPr id="7" name="CaixaDeTexto 26"/>
          <p:cNvSpPr txBox="1"/>
          <p:nvPr/>
        </p:nvSpPr>
        <p:spPr>
          <a:xfrm>
            <a:off x="5520486" y="613191"/>
            <a:ext cx="151130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D9D9D9"/>
                </a:solidFill>
                <a:latin typeface="Agency FB" panose="020B0503020202020204" pitchFamily="34" charset="0"/>
              </a:rPr>
              <a:t>INICIATIVAS</a:t>
            </a:r>
          </a:p>
        </p:txBody>
      </p:sp>
      <p:sp>
        <p:nvSpPr>
          <p:cNvPr id="9" name="CaixaDeTexto 27"/>
          <p:cNvSpPr txBox="1"/>
          <p:nvPr/>
        </p:nvSpPr>
        <p:spPr>
          <a:xfrm>
            <a:off x="8217513" y="594141"/>
            <a:ext cx="394144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D9D9D9"/>
                </a:solidFill>
                <a:latin typeface="Agency FB" panose="020B0503020202020204" pitchFamily="34" charset="0"/>
              </a:rPr>
              <a:t>NECESSIDADE DE INVESTIMENTO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0" y="457577"/>
            <a:ext cx="12192000" cy="10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-635" y="452120"/>
            <a:ext cx="2407920" cy="105410"/>
          </a:xfrm>
          <a:prstGeom prst="rect">
            <a:avLst/>
          </a:prstGeom>
          <a:gradFill flip="none" rotWithShape="1">
            <a:gsLst>
              <a:gs pos="0">
                <a:srgbClr val="EE373A"/>
              </a:gs>
              <a:gs pos="99000">
                <a:srgbClr val="FC717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CaixaDeTexto 31"/>
          <p:cNvSpPr txBox="1"/>
          <p:nvPr/>
        </p:nvSpPr>
        <p:spPr>
          <a:xfrm>
            <a:off x="3007821" y="613191"/>
            <a:ext cx="11432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D9D9D9"/>
                </a:solidFill>
                <a:latin typeface="Agency FB" panose="020B0503020202020204" pitchFamily="34" charset="0"/>
              </a:rPr>
              <a:t>OBJETIVOS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4" grpId="0" bldLvl="0" animBg="1"/>
      <p:bldP spid="25" grpId="0" bldLvl="0" animBg="1"/>
      <p:bldP spid="24" grpId="0" bldLvl="0" animBg="1"/>
      <p:bldP spid="18" grpId="0"/>
      <p:bldP spid="5" grpId="0" bldLvl="0" animBg="1"/>
      <p:bldP spid="26" grpId="0" bldLvl="0" animBg="1"/>
      <p:bldP spid="27" grpId="0" bldLvl="0" animBg="1"/>
      <p:bldP spid="2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Agrupar 80"/>
          <p:cNvGrpSpPr/>
          <p:nvPr/>
        </p:nvGrpSpPr>
        <p:grpSpPr>
          <a:xfrm>
            <a:off x="-9626349" y="2746534"/>
            <a:ext cx="10490400" cy="766800"/>
            <a:chOff x="-10249616" y="1875963"/>
            <a:chExt cx="10490400" cy="766800"/>
          </a:xfrm>
        </p:grpSpPr>
        <p:sp>
          <p:nvSpPr>
            <p:cNvPr id="89" name="Retângulo: Cantos Arredondados 88"/>
            <p:cNvSpPr/>
            <p:nvPr/>
          </p:nvSpPr>
          <p:spPr>
            <a:xfrm>
              <a:off x="-10249616" y="1875963"/>
              <a:ext cx="10490400" cy="7668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2" name="CaixaDeTexto 71"/>
            <p:cNvSpPr txBox="1"/>
            <p:nvPr/>
          </p:nvSpPr>
          <p:spPr>
            <a:xfrm>
              <a:off x="-9399516" y="1992344"/>
              <a:ext cx="9404331" cy="3987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pt-BR" sz="2000" b="1" dirty="0">
                  <a:latin typeface="Agency FB" panose="020B0503020202020204" pitchFamily="34" charset="0"/>
                </a:rPr>
                <a:t>Radar Meteorológico com </a:t>
              </a:r>
              <a:r>
                <a:rPr lang="pt-BR" sz="2000" b="1" dirty="0">
                  <a:latin typeface="Agency FB" panose="020B0503020202020204" pitchFamily="34" charset="0"/>
                  <a:sym typeface="+mn-ea"/>
                </a:rPr>
                <a:t>alcance de 400km</a:t>
              </a:r>
              <a:r>
                <a:rPr lang="pt-BR" sz="2000" b="1" dirty="0">
                  <a:latin typeface="Agency FB" panose="020B0503020202020204" pitchFamily="34" charset="0"/>
                </a:rPr>
                <a:t> </a:t>
              </a:r>
              <a:endParaRPr lang="pt-BR" sz="1600" dirty="0">
                <a:latin typeface="Agency FB" panose="020B0503020202020204" pitchFamily="34" charset="0"/>
              </a:endParaRPr>
            </a:p>
          </p:txBody>
        </p:sp>
      </p:grpSp>
      <p:grpSp>
        <p:nvGrpSpPr>
          <p:cNvPr id="83" name="Agrupar 82"/>
          <p:cNvGrpSpPr/>
          <p:nvPr/>
        </p:nvGrpSpPr>
        <p:grpSpPr>
          <a:xfrm>
            <a:off x="-9578952" y="4163360"/>
            <a:ext cx="10490400" cy="766800"/>
            <a:chOff x="-10249616" y="2675737"/>
            <a:chExt cx="10490400" cy="766800"/>
          </a:xfrm>
        </p:grpSpPr>
        <p:sp>
          <p:nvSpPr>
            <p:cNvPr id="90" name="Retângulo: Cantos Arredondados 89"/>
            <p:cNvSpPr/>
            <p:nvPr/>
          </p:nvSpPr>
          <p:spPr>
            <a:xfrm>
              <a:off x="-10249616" y="2675737"/>
              <a:ext cx="10490400" cy="7668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0" name="CaixaDeTexto 79"/>
            <p:cNvSpPr txBox="1"/>
            <p:nvPr/>
          </p:nvSpPr>
          <p:spPr>
            <a:xfrm>
              <a:off x="-9377231" y="2873399"/>
              <a:ext cx="9416869" cy="3987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2000" b="1" dirty="0">
                  <a:latin typeface="Agency FB" panose="020B0503020202020204" pitchFamily="34" charset="0"/>
                  <a:sym typeface="+mn-ea"/>
                </a:rPr>
                <a:t>Rede do CEMADEN</a:t>
              </a:r>
              <a:endParaRPr lang="pt-BR" sz="2000" b="1" dirty="0">
                <a:latin typeface="Agency FB" panose="020B0503020202020204" pitchFamily="34" charset="0"/>
              </a:endParaRPr>
            </a:p>
          </p:txBody>
        </p:sp>
      </p:grpSp>
      <p:grpSp>
        <p:nvGrpSpPr>
          <p:cNvPr id="79" name="Agrupar 78"/>
          <p:cNvGrpSpPr/>
          <p:nvPr/>
        </p:nvGrpSpPr>
        <p:grpSpPr>
          <a:xfrm>
            <a:off x="-9578952" y="1195321"/>
            <a:ext cx="11325937" cy="838061"/>
            <a:chOff x="-10249616" y="985887"/>
            <a:chExt cx="11325937" cy="838061"/>
          </a:xfrm>
        </p:grpSpPr>
        <p:sp>
          <p:nvSpPr>
            <p:cNvPr id="2" name="Retângulo: Cantos Arredondados 1"/>
            <p:cNvSpPr/>
            <p:nvPr/>
          </p:nvSpPr>
          <p:spPr>
            <a:xfrm>
              <a:off x="-10249616" y="985887"/>
              <a:ext cx="10490400" cy="7668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2" name="CaixaDeTexto 81"/>
            <p:cNvSpPr txBox="1"/>
            <p:nvPr/>
          </p:nvSpPr>
          <p:spPr>
            <a:xfrm>
              <a:off x="-9393273" y="1117193"/>
              <a:ext cx="10469594" cy="7067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2000" b="1" dirty="0">
                  <a:latin typeface="Agency FB" panose="020B0503020202020204" pitchFamily="34" charset="0"/>
                  <a:sym typeface="+mn-ea"/>
                </a:rPr>
                <a:t>Importância da utilização de instrumentos de ponta, aliados à tecnologias de rastreamento, para auxiliar no monitoramento, diagnóstico e modelagem </a:t>
              </a:r>
              <a:endParaRPr lang="pt-B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85" name="Agrupar 84"/>
          <p:cNvGrpSpPr/>
          <p:nvPr/>
        </p:nvGrpSpPr>
        <p:grpSpPr>
          <a:xfrm>
            <a:off x="-9634734" y="5519454"/>
            <a:ext cx="10490400" cy="766800"/>
            <a:chOff x="-10249616" y="3541888"/>
            <a:chExt cx="10490400" cy="766800"/>
          </a:xfrm>
        </p:grpSpPr>
        <p:sp>
          <p:nvSpPr>
            <p:cNvPr id="91" name="Retângulo: Cantos Arredondados 90"/>
            <p:cNvSpPr/>
            <p:nvPr/>
          </p:nvSpPr>
          <p:spPr>
            <a:xfrm>
              <a:off x="-10249616" y="3541888"/>
              <a:ext cx="10490400" cy="7668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8" name="CaixaDeTexto 87"/>
            <p:cNvSpPr txBox="1"/>
            <p:nvPr/>
          </p:nvSpPr>
          <p:spPr>
            <a:xfrm>
              <a:off x="-9390999" y="3627338"/>
              <a:ext cx="9397818" cy="3987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pt-BR" sz="2000" b="1" dirty="0">
                  <a:latin typeface="Agency FB" panose="020B0503020202020204" pitchFamily="34" charset="0"/>
                  <a:sym typeface="+mn-ea"/>
                </a:rPr>
                <a:t>Ensino, Pesquisa e Extensão</a:t>
              </a:r>
              <a:endParaRPr lang="pt-BR" sz="2000" b="1" dirty="0">
                <a:latin typeface="Agency FB" panose="020B0503020202020204" pitchFamily="34" charset="0"/>
              </a:endParaRPr>
            </a:p>
          </p:txBody>
        </p:sp>
      </p:grpSp>
      <p:sp>
        <p:nvSpPr>
          <p:cNvPr id="120" name="Retângulo 119"/>
          <p:cNvSpPr/>
          <p:nvPr/>
        </p:nvSpPr>
        <p:spPr>
          <a:xfrm>
            <a:off x="11622075" y="6435298"/>
            <a:ext cx="360000" cy="10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2" name="Retângulo 121"/>
          <p:cNvSpPr/>
          <p:nvPr/>
        </p:nvSpPr>
        <p:spPr>
          <a:xfrm>
            <a:off x="11622075" y="6075298"/>
            <a:ext cx="360000" cy="360000"/>
          </a:xfrm>
          <a:prstGeom prst="rect">
            <a:avLst/>
          </a:prstGeom>
          <a:solidFill>
            <a:srgbClr val="2A9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/>
          </a:p>
        </p:txBody>
      </p:sp>
      <p:sp>
        <p:nvSpPr>
          <p:cNvPr id="124" name="Espaço Reservado para Número de Slide 123"/>
          <p:cNvSpPr>
            <a:spLocks noGrp="1"/>
          </p:cNvSpPr>
          <p:nvPr>
            <p:ph type="sldNum" sz="quarter" idx="12"/>
          </p:nvPr>
        </p:nvSpPr>
        <p:spPr>
          <a:xfrm>
            <a:off x="11622073" y="6070173"/>
            <a:ext cx="360001" cy="365125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pPr algn="ctr"/>
            <a:fld id="{49E00F81-B60F-4670-90CF-13D1AFC0223B}" type="slidenum">
              <a:rPr lang="pt-BR" sz="1400" b="1" smtClean="0">
                <a:solidFill>
                  <a:schemeClr val="bg1"/>
                </a:solidFill>
              </a:rPr>
              <a:t>4</a:t>
            </a:fld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126" name="Retângulo 125"/>
          <p:cNvSpPr/>
          <p:nvPr/>
        </p:nvSpPr>
        <p:spPr>
          <a:xfrm>
            <a:off x="0" y="6791325"/>
            <a:ext cx="12192000" cy="10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-4763" y="6779372"/>
            <a:ext cx="12192000" cy="108000"/>
          </a:xfrm>
          <a:prstGeom prst="rect">
            <a:avLst/>
          </a:prstGeom>
          <a:gradFill>
            <a:gsLst>
              <a:gs pos="71920">
                <a:srgbClr val="2D9025"/>
              </a:gs>
              <a:gs pos="52000">
                <a:srgbClr val="FAA713"/>
              </a:gs>
              <a:gs pos="34000">
                <a:srgbClr val="FF410E"/>
              </a:gs>
              <a:gs pos="16000">
                <a:srgbClr val="FA707D"/>
              </a:gs>
              <a:gs pos="0">
                <a:srgbClr val="EF373B"/>
              </a:gs>
              <a:gs pos="100000">
                <a:srgbClr val="00ABF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gency FB" panose="020B0503020202020204" pitchFamily="34" charset="0"/>
            </a:endParaRPr>
          </a:p>
        </p:txBody>
      </p:sp>
      <p:sp>
        <p:nvSpPr>
          <p:cNvPr id="43" name="Forma Livre: Forma 42"/>
          <p:cNvSpPr/>
          <p:nvPr/>
        </p:nvSpPr>
        <p:spPr>
          <a:xfrm>
            <a:off x="-4763" y="1194887"/>
            <a:ext cx="759672" cy="767396"/>
          </a:xfrm>
          <a:custGeom>
            <a:avLst/>
            <a:gdLst>
              <a:gd name="connsiteX0" fmla="*/ 0 w 684000"/>
              <a:gd name="connsiteY0" fmla="*/ 0 h 324000"/>
              <a:gd name="connsiteX1" fmla="*/ 684000 w 684000"/>
              <a:gd name="connsiteY1" fmla="*/ 0 h 324000"/>
              <a:gd name="connsiteX2" fmla="*/ 684000 w 684000"/>
              <a:gd name="connsiteY2" fmla="*/ 29040 h 324000"/>
              <a:gd name="connsiteX3" fmla="*/ 558000 w 684000"/>
              <a:gd name="connsiteY3" fmla="*/ 155040 h 324000"/>
              <a:gd name="connsiteX4" fmla="*/ 684000 w 684000"/>
              <a:gd name="connsiteY4" fmla="*/ 281040 h 324000"/>
              <a:gd name="connsiteX5" fmla="*/ 684000 w 684000"/>
              <a:gd name="connsiteY5" fmla="*/ 324000 h 324000"/>
              <a:gd name="connsiteX6" fmla="*/ 0 w 684000"/>
              <a:gd name="connsiteY6" fmla="*/ 324000 h 3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4000" h="324000">
                <a:moveTo>
                  <a:pt x="0" y="0"/>
                </a:moveTo>
                <a:lnTo>
                  <a:pt x="684000" y="0"/>
                </a:lnTo>
                <a:lnTo>
                  <a:pt x="684000" y="29040"/>
                </a:lnTo>
                <a:cubicBezTo>
                  <a:pt x="614412" y="29040"/>
                  <a:pt x="558000" y="85452"/>
                  <a:pt x="558000" y="155040"/>
                </a:cubicBezTo>
                <a:cubicBezTo>
                  <a:pt x="558000" y="224628"/>
                  <a:pt x="614412" y="281040"/>
                  <a:pt x="684000" y="281040"/>
                </a:cubicBezTo>
                <a:lnTo>
                  <a:pt x="684000" y="324000"/>
                </a:lnTo>
                <a:lnTo>
                  <a:pt x="0" y="324000"/>
                </a:lnTo>
                <a:close/>
              </a:path>
            </a:pathLst>
          </a:custGeom>
          <a:gradFill flip="none" rotWithShape="1">
            <a:gsLst>
              <a:gs pos="0">
                <a:srgbClr val="EE373A"/>
              </a:gs>
              <a:gs pos="100000">
                <a:srgbClr val="F76E7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  <p:sp>
        <p:nvSpPr>
          <p:cNvPr id="73" name="Forma Livre: Forma 72"/>
          <p:cNvSpPr/>
          <p:nvPr/>
        </p:nvSpPr>
        <p:spPr>
          <a:xfrm>
            <a:off x="-4763" y="2749051"/>
            <a:ext cx="759672" cy="767396"/>
          </a:xfrm>
          <a:custGeom>
            <a:avLst/>
            <a:gdLst>
              <a:gd name="connsiteX0" fmla="*/ 0 w 684000"/>
              <a:gd name="connsiteY0" fmla="*/ 0 h 324000"/>
              <a:gd name="connsiteX1" fmla="*/ 684000 w 684000"/>
              <a:gd name="connsiteY1" fmla="*/ 0 h 324000"/>
              <a:gd name="connsiteX2" fmla="*/ 684000 w 684000"/>
              <a:gd name="connsiteY2" fmla="*/ 29040 h 324000"/>
              <a:gd name="connsiteX3" fmla="*/ 558000 w 684000"/>
              <a:gd name="connsiteY3" fmla="*/ 155040 h 324000"/>
              <a:gd name="connsiteX4" fmla="*/ 684000 w 684000"/>
              <a:gd name="connsiteY4" fmla="*/ 281040 h 324000"/>
              <a:gd name="connsiteX5" fmla="*/ 684000 w 684000"/>
              <a:gd name="connsiteY5" fmla="*/ 324000 h 324000"/>
              <a:gd name="connsiteX6" fmla="*/ 0 w 684000"/>
              <a:gd name="connsiteY6" fmla="*/ 324000 h 3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4000" h="324000">
                <a:moveTo>
                  <a:pt x="0" y="0"/>
                </a:moveTo>
                <a:lnTo>
                  <a:pt x="684000" y="0"/>
                </a:lnTo>
                <a:lnTo>
                  <a:pt x="684000" y="29040"/>
                </a:lnTo>
                <a:cubicBezTo>
                  <a:pt x="614412" y="29040"/>
                  <a:pt x="558000" y="85452"/>
                  <a:pt x="558000" y="155040"/>
                </a:cubicBezTo>
                <a:cubicBezTo>
                  <a:pt x="558000" y="224628"/>
                  <a:pt x="614412" y="281040"/>
                  <a:pt x="684000" y="281040"/>
                </a:cubicBezTo>
                <a:lnTo>
                  <a:pt x="684000" y="324000"/>
                </a:lnTo>
                <a:lnTo>
                  <a:pt x="0" y="324000"/>
                </a:lnTo>
                <a:close/>
              </a:path>
            </a:pathLst>
          </a:custGeom>
          <a:gradFill flip="none" rotWithShape="1">
            <a:gsLst>
              <a:gs pos="0">
                <a:srgbClr val="FF410E"/>
              </a:gs>
              <a:gs pos="100000">
                <a:srgbClr val="F8A61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  <p:sp>
        <p:nvSpPr>
          <p:cNvPr id="74" name="Forma Livre: Forma 73"/>
          <p:cNvSpPr/>
          <p:nvPr/>
        </p:nvSpPr>
        <p:spPr>
          <a:xfrm>
            <a:off x="-4763" y="4158067"/>
            <a:ext cx="759672" cy="767396"/>
          </a:xfrm>
          <a:custGeom>
            <a:avLst/>
            <a:gdLst>
              <a:gd name="connsiteX0" fmla="*/ 0 w 684000"/>
              <a:gd name="connsiteY0" fmla="*/ 0 h 324000"/>
              <a:gd name="connsiteX1" fmla="*/ 684000 w 684000"/>
              <a:gd name="connsiteY1" fmla="*/ 0 h 324000"/>
              <a:gd name="connsiteX2" fmla="*/ 684000 w 684000"/>
              <a:gd name="connsiteY2" fmla="*/ 29040 h 324000"/>
              <a:gd name="connsiteX3" fmla="*/ 558000 w 684000"/>
              <a:gd name="connsiteY3" fmla="*/ 155040 h 324000"/>
              <a:gd name="connsiteX4" fmla="*/ 684000 w 684000"/>
              <a:gd name="connsiteY4" fmla="*/ 281040 h 324000"/>
              <a:gd name="connsiteX5" fmla="*/ 684000 w 684000"/>
              <a:gd name="connsiteY5" fmla="*/ 324000 h 324000"/>
              <a:gd name="connsiteX6" fmla="*/ 0 w 684000"/>
              <a:gd name="connsiteY6" fmla="*/ 324000 h 3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4000" h="324000">
                <a:moveTo>
                  <a:pt x="0" y="0"/>
                </a:moveTo>
                <a:lnTo>
                  <a:pt x="684000" y="0"/>
                </a:lnTo>
                <a:lnTo>
                  <a:pt x="684000" y="29040"/>
                </a:lnTo>
                <a:cubicBezTo>
                  <a:pt x="614412" y="29040"/>
                  <a:pt x="558000" y="85452"/>
                  <a:pt x="558000" y="155040"/>
                </a:cubicBezTo>
                <a:cubicBezTo>
                  <a:pt x="558000" y="224628"/>
                  <a:pt x="614412" y="281040"/>
                  <a:pt x="684000" y="281040"/>
                </a:cubicBezTo>
                <a:lnTo>
                  <a:pt x="684000" y="324000"/>
                </a:lnTo>
                <a:lnTo>
                  <a:pt x="0" y="324000"/>
                </a:lnTo>
                <a:close/>
              </a:path>
            </a:pathLst>
          </a:custGeom>
          <a:gradFill flip="none" rotWithShape="1">
            <a:gsLst>
              <a:gs pos="0">
                <a:srgbClr val="177057"/>
              </a:gs>
              <a:gs pos="100000">
                <a:srgbClr val="20A78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  <p:sp>
        <p:nvSpPr>
          <p:cNvPr id="75" name="Forma Livre: Forma 74"/>
          <p:cNvSpPr/>
          <p:nvPr/>
        </p:nvSpPr>
        <p:spPr>
          <a:xfrm>
            <a:off x="-4763" y="5523545"/>
            <a:ext cx="759672" cy="767396"/>
          </a:xfrm>
          <a:custGeom>
            <a:avLst/>
            <a:gdLst>
              <a:gd name="connsiteX0" fmla="*/ 0 w 684000"/>
              <a:gd name="connsiteY0" fmla="*/ 0 h 324000"/>
              <a:gd name="connsiteX1" fmla="*/ 684000 w 684000"/>
              <a:gd name="connsiteY1" fmla="*/ 0 h 324000"/>
              <a:gd name="connsiteX2" fmla="*/ 684000 w 684000"/>
              <a:gd name="connsiteY2" fmla="*/ 29040 h 324000"/>
              <a:gd name="connsiteX3" fmla="*/ 558000 w 684000"/>
              <a:gd name="connsiteY3" fmla="*/ 155040 h 324000"/>
              <a:gd name="connsiteX4" fmla="*/ 684000 w 684000"/>
              <a:gd name="connsiteY4" fmla="*/ 281040 h 324000"/>
              <a:gd name="connsiteX5" fmla="*/ 684000 w 684000"/>
              <a:gd name="connsiteY5" fmla="*/ 324000 h 324000"/>
              <a:gd name="connsiteX6" fmla="*/ 0 w 684000"/>
              <a:gd name="connsiteY6" fmla="*/ 324000 h 3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4000" h="324000">
                <a:moveTo>
                  <a:pt x="0" y="0"/>
                </a:moveTo>
                <a:lnTo>
                  <a:pt x="684000" y="0"/>
                </a:lnTo>
                <a:lnTo>
                  <a:pt x="684000" y="29040"/>
                </a:lnTo>
                <a:cubicBezTo>
                  <a:pt x="614412" y="29040"/>
                  <a:pt x="558000" y="85452"/>
                  <a:pt x="558000" y="155040"/>
                </a:cubicBezTo>
                <a:cubicBezTo>
                  <a:pt x="558000" y="224628"/>
                  <a:pt x="614412" y="281040"/>
                  <a:pt x="684000" y="281040"/>
                </a:cubicBezTo>
                <a:lnTo>
                  <a:pt x="684000" y="324000"/>
                </a:lnTo>
                <a:lnTo>
                  <a:pt x="0" y="324000"/>
                </a:lnTo>
                <a:close/>
              </a:path>
            </a:pathLst>
          </a:custGeom>
          <a:gradFill flip="none" rotWithShape="1">
            <a:gsLst>
              <a:gs pos="0">
                <a:srgbClr val="0069AD"/>
              </a:gs>
              <a:gs pos="100000">
                <a:srgbClr val="00B0F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0" y="-4979"/>
            <a:ext cx="12192000" cy="10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0" y="389"/>
            <a:ext cx="12192000" cy="108000"/>
          </a:xfrm>
          <a:prstGeom prst="rect">
            <a:avLst/>
          </a:prstGeom>
          <a:gradFill>
            <a:gsLst>
              <a:gs pos="71920">
                <a:srgbClr val="2D9025"/>
              </a:gs>
              <a:gs pos="52000">
                <a:srgbClr val="FAA713"/>
              </a:gs>
              <a:gs pos="34000">
                <a:srgbClr val="FF410E"/>
              </a:gs>
              <a:gs pos="16000">
                <a:srgbClr val="FA707D"/>
              </a:gs>
              <a:gs pos="0">
                <a:srgbClr val="EF373B"/>
              </a:gs>
              <a:gs pos="100000">
                <a:srgbClr val="00ABF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gency FB" panose="020B0503020202020204" pitchFamily="34" charset="0"/>
            </a:endParaRPr>
          </a:p>
        </p:txBody>
      </p:sp>
      <p:sp>
        <p:nvSpPr>
          <p:cNvPr id="18" name="CaixaDeTexto 24"/>
          <p:cNvSpPr txBox="1"/>
          <p:nvPr/>
        </p:nvSpPr>
        <p:spPr>
          <a:xfrm>
            <a:off x="237865" y="57467"/>
            <a:ext cx="174180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F26C78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INTRODUÇÃO</a:t>
            </a:r>
          </a:p>
        </p:txBody>
      </p:sp>
      <p:sp>
        <p:nvSpPr>
          <p:cNvPr id="19" name="CaixaDeTexto 26"/>
          <p:cNvSpPr txBox="1"/>
          <p:nvPr/>
        </p:nvSpPr>
        <p:spPr>
          <a:xfrm>
            <a:off x="5520486" y="613191"/>
            <a:ext cx="151130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D9D9D9"/>
                </a:solidFill>
                <a:latin typeface="Agency FB" panose="020B0503020202020204" pitchFamily="34" charset="0"/>
              </a:rPr>
              <a:t>INICIATIVAS</a:t>
            </a:r>
          </a:p>
        </p:txBody>
      </p:sp>
      <p:sp>
        <p:nvSpPr>
          <p:cNvPr id="20" name="CaixaDeTexto 27"/>
          <p:cNvSpPr txBox="1"/>
          <p:nvPr/>
        </p:nvSpPr>
        <p:spPr>
          <a:xfrm>
            <a:off x="8217513" y="594141"/>
            <a:ext cx="394144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D9D9D9"/>
                </a:solidFill>
                <a:latin typeface="Agency FB" panose="020B0503020202020204" pitchFamily="34" charset="0"/>
              </a:rPr>
              <a:t>NECESSIDADE DE INVESTIMENTO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0" y="457577"/>
            <a:ext cx="12192000" cy="10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Retângulo 21"/>
          <p:cNvSpPr/>
          <p:nvPr/>
        </p:nvSpPr>
        <p:spPr>
          <a:xfrm>
            <a:off x="-635" y="461645"/>
            <a:ext cx="2407920" cy="105410"/>
          </a:xfrm>
          <a:prstGeom prst="rect">
            <a:avLst/>
          </a:prstGeom>
          <a:gradFill flip="none" rotWithShape="1">
            <a:gsLst>
              <a:gs pos="0">
                <a:srgbClr val="EE373A"/>
              </a:gs>
              <a:gs pos="99000">
                <a:srgbClr val="FC717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CaixaDeTexto 31"/>
          <p:cNvSpPr txBox="1"/>
          <p:nvPr/>
        </p:nvSpPr>
        <p:spPr>
          <a:xfrm>
            <a:off x="3007821" y="613191"/>
            <a:ext cx="11432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D9D9D9"/>
                </a:solidFill>
                <a:latin typeface="Agency FB" panose="020B0503020202020204" pitchFamily="34" charset="0"/>
              </a:rPr>
              <a:t>OBJETIVOS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0.83411 1.48148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6 L 0.83411 3.7037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0.83412 -1.48148E-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83412 -4.44444E-6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tângulo 119"/>
          <p:cNvSpPr/>
          <p:nvPr/>
        </p:nvSpPr>
        <p:spPr>
          <a:xfrm>
            <a:off x="11622075" y="6435298"/>
            <a:ext cx="360000" cy="108000"/>
          </a:xfrm>
          <a:prstGeom prst="rect">
            <a:avLst/>
          </a:prstGeom>
          <a:solidFill>
            <a:srgbClr val="FEAA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2" name="Retângulo 121"/>
          <p:cNvSpPr/>
          <p:nvPr/>
        </p:nvSpPr>
        <p:spPr>
          <a:xfrm>
            <a:off x="11622075" y="6075298"/>
            <a:ext cx="360000" cy="360000"/>
          </a:xfrm>
          <a:prstGeom prst="rect">
            <a:avLst/>
          </a:prstGeom>
          <a:solidFill>
            <a:srgbClr val="2A9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/>
          </a:p>
        </p:txBody>
      </p:sp>
      <p:sp>
        <p:nvSpPr>
          <p:cNvPr id="124" name="Espaço Reservado para Número de Slide 123"/>
          <p:cNvSpPr>
            <a:spLocks noGrp="1"/>
          </p:cNvSpPr>
          <p:nvPr>
            <p:ph type="sldNum" sz="quarter" idx="12"/>
          </p:nvPr>
        </p:nvSpPr>
        <p:spPr>
          <a:xfrm>
            <a:off x="11622073" y="6070173"/>
            <a:ext cx="360001" cy="365125"/>
          </a:xfrm>
          <a:solidFill>
            <a:srgbClr val="FF410E"/>
          </a:solidFill>
        </p:spPr>
        <p:txBody>
          <a:bodyPr/>
          <a:lstStyle/>
          <a:p>
            <a:pPr algn="ctr"/>
            <a:fld id="{49E00F81-B60F-4670-90CF-13D1AFC0223B}" type="slidenum">
              <a:rPr lang="pt-BR" sz="1400" b="1" smtClean="0">
                <a:solidFill>
                  <a:schemeClr val="bg1"/>
                </a:solidFill>
              </a:rPr>
              <a:t>5</a:t>
            </a:fld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126" name="Retângulo 125"/>
          <p:cNvSpPr/>
          <p:nvPr/>
        </p:nvSpPr>
        <p:spPr>
          <a:xfrm>
            <a:off x="0" y="6791325"/>
            <a:ext cx="12192000" cy="108000"/>
          </a:xfrm>
          <a:prstGeom prst="rect">
            <a:avLst/>
          </a:prstGeom>
          <a:gradFill>
            <a:gsLst>
              <a:gs pos="0">
                <a:srgbClr val="FF410E"/>
              </a:gs>
              <a:gs pos="99000">
                <a:srgbClr val="F4A41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: Cantos Arredondados 8"/>
          <p:cNvSpPr/>
          <p:nvPr/>
        </p:nvSpPr>
        <p:spPr>
          <a:xfrm>
            <a:off x="602528" y="1651203"/>
            <a:ext cx="3250394" cy="3911164"/>
          </a:xfrm>
          <a:prstGeom prst="roundRect">
            <a:avLst/>
          </a:prstGeom>
          <a:gradFill>
            <a:gsLst>
              <a:gs pos="0">
                <a:srgbClr val="EE373A"/>
              </a:gs>
              <a:gs pos="100000">
                <a:srgbClr val="FA707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1131190" y="4821811"/>
            <a:ext cx="2143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</a:rPr>
              <a:t>OBJETIVO GERAL</a:t>
            </a:r>
          </a:p>
        </p:txBody>
      </p:sp>
      <p:grpSp>
        <p:nvGrpSpPr>
          <p:cNvPr id="32" name="Agrupar 31"/>
          <p:cNvGrpSpPr/>
          <p:nvPr/>
        </p:nvGrpSpPr>
        <p:grpSpPr>
          <a:xfrm>
            <a:off x="899528" y="1424776"/>
            <a:ext cx="2775618" cy="3398504"/>
            <a:chOff x="1311946" y="1601747"/>
            <a:chExt cx="2119728" cy="2918542"/>
          </a:xfrm>
        </p:grpSpPr>
        <p:grpSp>
          <p:nvGrpSpPr>
            <p:cNvPr id="11" name="Agrupar 10"/>
            <p:cNvGrpSpPr/>
            <p:nvPr/>
          </p:nvGrpSpPr>
          <p:grpSpPr>
            <a:xfrm>
              <a:off x="1311946" y="1601747"/>
              <a:ext cx="2095200" cy="2918542"/>
              <a:chOff x="4150583" y="1993075"/>
              <a:chExt cx="2095200" cy="2918542"/>
            </a:xfrm>
            <a:solidFill>
              <a:schemeClr val="bg1">
                <a:lumMod val="95000"/>
              </a:schemeClr>
            </a:solidFill>
            <a:effectLst>
              <a:outerShdw blurRad="165100" dist="114300" dir="4680000" sx="109000" sy="109000" algn="ctr" rotWithShape="0">
                <a:schemeClr val="tx1">
                  <a:lumMod val="95000"/>
                  <a:lumOff val="5000"/>
                  <a:alpha val="37000"/>
                </a:schemeClr>
              </a:outerShdw>
            </a:effectLst>
          </p:grpSpPr>
          <p:sp>
            <p:nvSpPr>
              <p:cNvPr id="38" name="Retângulo: Cantos Arredondados 37"/>
              <p:cNvSpPr/>
              <p:nvPr/>
            </p:nvSpPr>
            <p:spPr>
              <a:xfrm>
                <a:off x="4150583" y="1993075"/>
                <a:ext cx="2095200" cy="2649600"/>
              </a:xfrm>
              <a:custGeom>
                <a:avLst/>
                <a:gdLst>
                  <a:gd name="connsiteX0" fmla="*/ 0 w 2095200"/>
                  <a:gd name="connsiteY0" fmla="*/ 349207 h 2649600"/>
                  <a:gd name="connsiteX1" fmla="*/ 349207 w 2095200"/>
                  <a:gd name="connsiteY1" fmla="*/ 0 h 2649600"/>
                  <a:gd name="connsiteX2" fmla="*/ 1745993 w 2095200"/>
                  <a:gd name="connsiteY2" fmla="*/ 0 h 2649600"/>
                  <a:gd name="connsiteX3" fmla="*/ 2095200 w 2095200"/>
                  <a:gd name="connsiteY3" fmla="*/ 349207 h 2649600"/>
                  <a:gd name="connsiteX4" fmla="*/ 2095200 w 2095200"/>
                  <a:gd name="connsiteY4" fmla="*/ 2300393 h 2649600"/>
                  <a:gd name="connsiteX5" fmla="*/ 1745993 w 2095200"/>
                  <a:gd name="connsiteY5" fmla="*/ 2649600 h 2649600"/>
                  <a:gd name="connsiteX6" fmla="*/ 349207 w 2095200"/>
                  <a:gd name="connsiteY6" fmla="*/ 2649600 h 2649600"/>
                  <a:gd name="connsiteX7" fmla="*/ 0 w 2095200"/>
                  <a:gd name="connsiteY7" fmla="*/ 2300393 h 2649600"/>
                  <a:gd name="connsiteX8" fmla="*/ 0 w 2095200"/>
                  <a:gd name="connsiteY8" fmla="*/ 349207 h 2649600"/>
                  <a:gd name="connsiteX0-1" fmla="*/ 0 w 2095200"/>
                  <a:gd name="connsiteY0-2" fmla="*/ 508864 h 2649600"/>
                  <a:gd name="connsiteX1-3" fmla="*/ 349207 w 2095200"/>
                  <a:gd name="connsiteY1-4" fmla="*/ 0 h 2649600"/>
                  <a:gd name="connsiteX2-5" fmla="*/ 1745993 w 2095200"/>
                  <a:gd name="connsiteY2-6" fmla="*/ 0 h 2649600"/>
                  <a:gd name="connsiteX3-7" fmla="*/ 2095200 w 2095200"/>
                  <a:gd name="connsiteY3-8" fmla="*/ 349207 h 2649600"/>
                  <a:gd name="connsiteX4-9" fmla="*/ 2095200 w 2095200"/>
                  <a:gd name="connsiteY4-10" fmla="*/ 2300393 h 2649600"/>
                  <a:gd name="connsiteX5-11" fmla="*/ 1745993 w 2095200"/>
                  <a:gd name="connsiteY5-12" fmla="*/ 2649600 h 2649600"/>
                  <a:gd name="connsiteX6-13" fmla="*/ 349207 w 2095200"/>
                  <a:gd name="connsiteY6-14" fmla="*/ 2649600 h 2649600"/>
                  <a:gd name="connsiteX7-15" fmla="*/ 0 w 2095200"/>
                  <a:gd name="connsiteY7-16" fmla="*/ 2300393 h 2649600"/>
                  <a:gd name="connsiteX8-17" fmla="*/ 0 w 2095200"/>
                  <a:gd name="connsiteY8-18" fmla="*/ 508864 h 2649600"/>
                  <a:gd name="connsiteX0-19" fmla="*/ 0 w 2095200"/>
                  <a:gd name="connsiteY0-20" fmla="*/ 508864 h 2649600"/>
                  <a:gd name="connsiteX1-21" fmla="*/ 595950 w 2095200"/>
                  <a:gd name="connsiteY1-22" fmla="*/ 72572 h 2649600"/>
                  <a:gd name="connsiteX2-23" fmla="*/ 1745993 w 2095200"/>
                  <a:gd name="connsiteY2-24" fmla="*/ 0 h 2649600"/>
                  <a:gd name="connsiteX3-25" fmla="*/ 2095200 w 2095200"/>
                  <a:gd name="connsiteY3-26" fmla="*/ 349207 h 2649600"/>
                  <a:gd name="connsiteX4-27" fmla="*/ 2095200 w 2095200"/>
                  <a:gd name="connsiteY4-28" fmla="*/ 2300393 h 2649600"/>
                  <a:gd name="connsiteX5-29" fmla="*/ 1745993 w 2095200"/>
                  <a:gd name="connsiteY5-30" fmla="*/ 2649600 h 2649600"/>
                  <a:gd name="connsiteX6-31" fmla="*/ 349207 w 2095200"/>
                  <a:gd name="connsiteY6-32" fmla="*/ 2649600 h 2649600"/>
                  <a:gd name="connsiteX7-33" fmla="*/ 0 w 2095200"/>
                  <a:gd name="connsiteY7-34" fmla="*/ 2300393 h 2649600"/>
                  <a:gd name="connsiteX8-35" fmla="*/ 0 w 2095200"/>
                  <a:gd name="connsiteY8-36" fmla="*/ 508864 h 2649600"/>
                  <a:gd name="connsiteX0-37" fmla="*/ 43543 w 2095200"/>
                  <a:gd name="connsiteY0-38" fmla="*/ 595950 h 2649600"/>
                  <a:gd name="connsiteX1-39" fmla="*/ 595950 w 2095200"/>
                  <a:gd name="connsiteY1-40" fmla="*/ 72572 h 2649600"/>
                  <a:gd name="connsiteX2-41" fmla="*/ 1745993 w 2095200"/>
                  <a:gd name="connsiteY2-42" fmla="*/ 0 h 2649600"/>
                  <a:gd name="connsiteX3-43" fmla="*/ 2095200 w 2095200"/>
                  <a:gd name="connsiteY3-44" fmla="*/ 349207 h 2649600"/>
                  <a:gd name="connsiteX4-45" fmla="*/ 2095200 w 2095200"/>
                  <a:gd name="connsiteY4-46" fmla="*/ 2300393 h 2649600"/>
                  <a:gd name="connsiteX5-47" fmla="*/ 1745993 w 2095200"/>
                  <a:gd name="connsiteY5-48" fmla="*/ 2649600 h 2649600"/>
                  <a:gd name="connsiteX6-49" fmla="*/ 349207 w 2095200"/>
                  <a:gd name="connsiteY6-50" fmla="*/ 2649600 h 2649600"/>
                  <a:gd name="connsiteX7-51" fmla="*/ 0 w 2095200"/>
                  <a:gd name="connsiteY7-52" fmla="*/ 2300393 h 2649600"/>
                  <a:gd name="connsiteX8-53" fmla="*/ 43543 w 2095200"/>
                  <a:gd name="connsiteY8-54" fmla="*/ 595950 h 2649600"/>
                  <a:gd name="connsiteX0-55" fmla="*/ 43543 w 2095200"/>
                  <a:gd name="connsiteY0-56" fmla="*/ 595950 h 2649600"/>
                  <a:gd name="connsiteX1-57" fmla="*/ 668522 w 2095200"/>
                  <a:gd name="connsiteY1-58" fmla="*/ 203201 h 2649600"/>
                  <a:gd name="connsiteX2-59" fmla="*/ 1745993 w 2095200"/>
                  <a:gd name="connsiteY2-60" fmla="*/ 0 h 2649600"/>
                  <a:gd name="connsiteX3-61" fmla="*/ 2095200 w 2095200"/>
                  <a:gd name="connsiteY3-62" fmla="*/ 349207 h 2649600"/>
                  <a:gd name="connsiteX4-63" fmla="*/ 2095200 w 2095200"/>
                  <a:gd name="connsiteY4-64" fmla="*/ 2300393 h 2649600"/>
                  <a:gd name="connsiteX5-65" fmla="*/ 1745993 w 2095200"/>
                  <a:gd name="connsiteY5-66" fmla="*/ 2649600 h 2649600"/>
                  <a:gd name="connsiteX6-67" fmla="*/ 349207 w 2095200"/>
                  <a:gd name="connsiteY6-68" fmla="*/ 2649600 h 2649600"/>
                  <a:gd name="connsiteX7-69" fmla="*/ 0 w 2095200"/>
                  <a:gd name="connsiteY7-70" fmla="*/ 2300393 h 2649600"/>
                  <a:gd name="connsiteX8-71" fmla="*/ 43543 w 2095200"/>
                  <a:gd name="connsiteY8-72" fmla="*/ 595950 h 26496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2095200" h="2649600">
                    <a:moveTo>
                      <a:pt x="43543" y="595950"/>
                    </a:moveTo>
                    <a:cubicBezTo>
                      <a:pt x="43543" y="403088"/>
                      <a:pt x="475660" y="203201"/>
                      <a:pt x="668522" y="203201"/>
                    </a:cubicBezTo>
                    <a:lnTo>
                      <a:pt x="1745993" y="0"/>
                    </a:lnTo>
                    <a:cubicBezTo>
                      <a:pt x="1938855" y="0"/>
                      <a:pt x="2095200" y="156345"/>
                      <a:pt x="2095200" y="349207"/>
                    </a:cubicBezTo>
                    <a:lnTo>
                      <a:pt x="2095200" y="2300393"/>
                    </a:lnTo>
                    <a:cubicBezTo>
                      <a:pt x="2095200" y="2493255"/>
                      <a:pt x="1938855" y="2649600"/>
                      <a:pt x="1745993" y="2649600"/>
                    </a:cubicBezTo>
                    <a:lnTo>
                      <a:pt x="349207" y="2649600"/>
                    </a:lnTo>
                    <a:cubicBezTo>
                      <a:pt x="156345" y="2649600"/>
                      <a:pt x="0" y="2493255"/>
                      <a:pt x="0" y="2300393"/>
                    </a:cubicBezTo>
                    <a:lnTo>
                      <a:pt x="43543" y="59595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Triângulo isósceles 9"/>
              <p:cNvSpPr/>
              <p:nvPr/>
            </p:nvSpPr>
            <p:spPr>
              <a:xfrm flipV="1">
                <a:off x="5560477" y="4619507"/>
                <a:ext cx="391886" cy="29211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50" name="CaixaDeTexto 49"/>
            <p:cNvSpPr txBox="1"/>
            <p:nvPr/>
          </p:nvSpPr>
          <p:spPr>
            <a:xfrm>
              <a:off x="1336474" y="2254448"/>
              <a:ext cx="2095200" cy="1664318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pt-BR" sz="2000" b="1" dirty="0"/>
                <a:t>Dados otimizados a fim de subsidiar a gestão da Informação e tomadas de decisão. </a:t>
              </a:r>
              <a:endParaRPr lang="pt-BR" b="1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9" name="CaixaDeTexto 58"/>
          <p:cNvSpPr txBox="1"/>
          <p:nvPr/>
        </p:nvSpPr>
        <p:spPr>
          <a:xfrm>
            <a:off x="1057914" y="1746662"/>
            <a:ext cx="2329956" cy="459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800"/>
              </a:spcAft>
            </a:pPr>
            <a:r>
              <a:rPr lang="pt-BR" sz="1800" b="1" u="sng" dirty="0">
                <a:solidFill>
                  <a:srgbClr val="EE373A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REUNIR E GERAR</a:t>
            </a:r>
          </a:p>
        </p:txBody>
      </p:sp>
      <p:sp>
        <p:nvSpPr>
          <p:cNvPr id="39" name="Elipse 38"/>
          <p:cNvSpPr/>
          <p:nvPr/>
        </p:nvSpPr>
        <p:spPr>
          <a:xfrm>
            <a:off x="1187764" y="5653651"/>
            <a:ext cx="2237532" cy="35999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8" name="Retângulo: Cantos Arredondados 67"/>
          <p:cNvSpPr/>
          <p:nvPr/>
        </p:nvSpPr>
        <p:spPr>
          <a:xfrm>
            <a:off x="4404622" y="1687301"/>
            <a:ext cx="3250394" cy="3911164"/>
          </a:xfrm>
          <a:prstGeom prst="roundRect">
            <a:avLst/>
          </a:prstGeom>
          <a:gradFill>
            <a:gsLst>
              <a:gs pos="0">
                <a:srgbClr val="2D9025"/>
              </a:gs>
              <a:gs pos="100000">
                <a:srgbClr val="8AC04B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4" name="CaixaDeTexto 73"/>
          <p:cNvSpPr txBox="1"/>
          <p:nvPr/>
        </p:nvSpPr>
        <p:spPr>
          <a:xfrm>
            <a:off x="4590910" y="4791232"/>
            <a:ext cx="2896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</a:rPr>
              <a:t>OBJETIVO ESPECÍFICO 1</a:t>
            </a:r>
          </a:p>
        </p:txBody>
      </p:sp>
      <p:sp>
        <p:nvSpPr>
          <p:cNvPr id="76" name="Elipse 75"/>
          <p:cNvSpPr/>
          <p:nvPr/>
        </p:nvSpPr>
        <p:spPr>
          <a:xfrm>
            <a:off x="4989858" y="5689749"/>
            <a:ext cx="2237532" cy="35999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7" name="Retângulo: Cantos Arredondados 76"/>
          <p:cNvSpPr/>
          <p:nvPr/>
        </p:nvSpPr>
        <p:spPr>
          <a:xfrm>
            <a:off x="8225766" y="1723399"/>
            <a:ext cx="3250394" cy="3911164"/>
          </a:xfrm>
          <a:prstGeom prst="roundRect">
            <a:avLst/>
          </a:prstGeom>
          <a:gradFill>
            <a:gsLst>
              <a:gs pos="0">
                <a:srgbClr val="0069AD"/>
              </a:gs>
              <a:gs pos="100000">
                <a:srgbClr val="00ABF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3" name="CaixaDeTexto 82"/>
          <p:cNvSpPr txBox="1"/>
          <p:nvPr/>
        </p:nvSpPr>
        <p:spPr>
          <a:xfrm>
            <a:off x="8316583" y="4778702"/>
            <a:ext cx="2966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</a:rPr>
              <a:t>OBJETIVO ESPECÍFICO 2</a:t>
            </a:r>
          </a:p>
        </p:txBody>
      </p:sp>
      <p:sp>
        <p:nvSpPr>
          <p:cNvPr id="85" name="Elipse 84"/>
          <p:cNvSpPr/>
          <p:nvPr/>
        </p:nvSpPr>
        <p:spPr>
          <a:xfrm>
            <a:off x="8791952" y="5725847"/>
            <a:ext cx="2237532" cy="35999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69" name="Agrupar 68"/>
          <p:cNvGrpSpPr/>
          <p:nvPr/>
        </p:nvGrpSpPr>
        <p:grpSpPr>
          <a:xfrm>
            <a:off x="4701622" y="1362399"/>
            <a:ext cx="2567380" cy="3398504"/>
            <a:chOff x="1311946" y="1601747"/>
            <a:chExt cx="2124111" cy="2918542"/>
          </a:xfrm>
        </p:grpSpPr>
        <p:grpSp>
          <p:nvGrpSpPr>
            <p:cNvPr id="70" name="Agrupar 69"/>
            <p:cNvGrpSpPr/>
            <p:nvPr/>
          </p:nvGrpSpPr>
          <p:grpSpPr>
            <a:xfrm>
              <a:off x="1311946" y="1601747"/>
              <a:ext cx="2095200" cy="2918542"/>
              <a:chOff x="4150583" y="1993075"/>
              <a:chExt cx="2095200" cy="2918542"/>
            </a:xfrm>
            <a:solidFill>
              <a:schemeClr val="bg1">
                <a:lumMod val="95000"/>
              </a:schemeClr>
            </a:solidFill>
            <a:effectLst>
              <a:outerShdw blurRad="165100" dist="114300" dir="4680000" sx="109000" sy="109000" algn="ctr" rotWithShape="0">
                <a:schemeClr val="tx1">
                  <a:lumMod val="95000"/>
                  <a:lumOff val="5000"/>
                  <a:alpha val="37000"/>
                </a:schemeClr>
              </a:outerShdw>
            </a:effectLst>
          </p:grpSpPr>
          <p:sp>
            <p:nvSpPr>
              <p:cNvPr id="72" name="Retângulo: Cantos Arredondados 37"/>
              <p:cNvSpPr/>
              <p:nvPr/>
            </p:nvSpPr>
            <p:spPr>
              <a:xfrm>
                <a:off x="4150583" y="1993075"/>
                <a:ext cx="2095200" cy="2649600"/>
              </a:xfrm>
              <a:custGeom>
                <a:avLst/>
                <a:gdLst>
                  <a:gd name="connsiteX0" fmla="*/ 0 w 2095200"/>
                  <a:gd name="connsiteY0" fmla="*/ 349207 h 2649600"/>
                  <a:gd name="connsiteX1" fmla="*/ 349207 w 2095200"/>
                  <a:gd name="connsiteY1" fmla="*/ 0 h 2649600"/>
                  <a:gd name="connsiteX2" fmla="*/ 1745993 w 2095200"/>
                  <a:gd name="connsiteY2" fmla="*/ 0 h 2649600"/>
                  <a:gd name="connsiteX3" fmla="*/ 2095200 w 2095200"/>
                  <a:gd name="connsiteY3" fmla="*/ 349207 h 2649600"/>
                  <a:gd name="connsiteX4" fmla="*/ 2095200 w 2095200"/>
                  <a:gd name="connsiteY4" fmla="*/ 2300393 h 2649600"/>
                  <a:gd name="connsiteX5" fmla="*/ 1745993 w 2095200"/>
                  <a:gd name="connsiteY5" fmla="*/ 2649600 h 2649600"/>
                  <a:gd name="connsiteX6" fmla="*/ 349207 w 2095200"/>
                  <a:gd name="connsiteY6" fmla="*/ 2649600 h 2649600"/>
                  <a:gd name="connsiteX7" fmla="*/ 0 w 2095200"/>
                  <a:gd name="connsiteY7" fmla="*/ 2300393 h 2649600"/>
                  <a:gd name="connsiteX8" fmla="*/ 0 w 2095200"/>
                  <a:gd name="connsiteY8" fmla="*/ 349207 h 2649600"/>
                  <a:gd name="connsiteX0-1" fmla="*/ 0 w 2095200"/>
                  <a:gd name="connsiteY0-2" fmla="*/ 508864 h 2649600"/>
                  <a:gd name="connsiteX1-3" fmla="*/ 349207 w 2095200"/>
                  <a:gd name="connsiteY1-4" fmla="*/ 0 h 2649600"/>
                  <a:gd name="connsiteX2-5" fmla="*/ 1745993 w 2095200"/>
                  <a:gd name="connsiteY2-6" fmla="*/ 0 h 2649600"/>
                  <a:gd name="connsiteX3-7" fmla="*/ 2095200 w 2095200"/>
                  <a:gd name="connsiteY3-8" fmla="*/ 349207 h 2649600"/>
                  <a:gd name="connsiteX4-9" fmla="*/ 2095200 w 2095200"/>
                  <a:gd name="connsiteY4-10" fmla="*/ 2300393 h 2649600"/>
                  <a:gd name="connsiteX5-11" fmla="*/ 1745993 w 2095200"/>
                  <a:gd name="connsiteY5-12" fmla="*/ 2649600 h 2649600"/>
                  <a:gd name="connsiteX6-13" fmla="*/ 349207 w 2095200"/>
                  <a:gd name="connsiteY6-14" fmla="*/ 2649600 h 2649600"/>
                  <a:gd name="connsiteX7-15" fmla="*/ 0 w 2095200"/>
                  <a:gd name="connsiteY7-16" fmla="*/ 2300393 h 2649600"/>
                  <a:gd name="connsiteX8-17" fmla="*/ 0 w 2095200"/>
                  <a:gd name="connsiteY8-18" fmla="*/ 508864 h 2649600"/>
                  <a:gd name="connsiteX0-19" fmla="*/ 0 w 2095200"/>
                  <a:gd name="connsiteY0-20" fmla="*/ 508864 h 2649600"/>
                  <a:gd name="connsiteX1-21" fmla="*/ 595950 w 2095200"/>
                  <a:gd name="connsiteY1-22" fmla="*/ 72572 h 2649600"/>
                  <a:gd name="connsiteX2-23" fmla="*/ 1745993 w 2095200"/>
                  <a:gd name="connsiteY2-24" fmla="*/ 0 h 2649600"/>
                  <a:gd name="connsiteX3-25" fmla="*/ 2095200 w 2095200"/>
                  <a:gd name="connsiteY3-26" fmla="*/ 349207 h 2649600"/>
                  <a:gd name="connsiteX4-27" fmla="*/ 2095200 w 2095200"/>
                  <a:gd name="connsiteY4-28" fmla="*/ 2300393 h 2649600"/>
                  <a:gd name="connsiteX5-29" fmla="*/ 1745993 w 2095200"/>
                  <a:gd name="connsiteY5-30" fmla="*/ 2649600 h 2649600"/>
                  <a:gd name="connsiteX6-31" fmla="*/ 349207 w 2095200"/>
                  <a:gd name="connsiteY6-32" fmla="*/ 2649600 h 2649600"/>
                  <a:gd name="connsiteX7-33" fmla="*/ 0 w 2095200"/>
                  <a:gd name="connsiteY7-34" fmla="*/ 2300393 h 2649600"/>
                  <a:gd name="connsiteX8-35" fmla="*/ 0 w 2095200"/>
                  <a:gd name="connsiteY8-36" fmla="*/ 508864 h 2649600"/>
                  <a:gd name="connsiteX0-37" fmla="*/ 43543 w 2095200"/>
                  <a:gd name="connsiteY0-38" fmla="*/ 595950 h 2649600"/>
                  <a:gd name="connsiteX1-39" fmla="*/ 595950 w 2095200"/>
                  <a:gd name="connsiteY1-40" fmla="*/ 72572 h 2649600"/>
                  <a:gd name="connsiteX2-41" fmla="*/ 1745993 w 2095200"/>
                  <a:gd name="connsiteY2-42" fmla="*/ 0 h 2649600"/>
                  <a:gd name="connsiteX3-43" fmla="*/ 2095200 w 2095200"/>
                  <a:gd name="connsiteY3-44" fmla="*/ 349207 h 2649600"/>
                  <a:gd name="connsiteX4-45" fmla="*/ 2095200 w 2095200"/>
                  <a:gd name="connsiteY4-46" fmla="*/ 2300393 h 2649600"/>
                  <a:gd name="connsiteX5-47" fmla="*/ 1745993 w 2095200"/>
                  <a:gd name="connsiteY5-48" fmla="*/ 2649600 h 2649600"/>
                  <a:gd name="connsiteX6-49" fmla="*/ 349207 w 2095200"/>
                  <a:gd name="connsiteY6-50" fmla="*/ 2649600 h 2649600"/>
                  <a:gd name="connsiteX7-51" fmla="*/ 0 w 2095200"/>
                  <a:gd name="connsiteY7-52" fmla="*/ 2300393 h 2649600"/>
                  <a:gd name="connsiteX8-53" fmla="*/ 43543 w 2095200"/>
                  <a:gd name="connsiteY8-54" fmla="*/ 595950 h 2649600"/>
                  <a:gd name="connsiteX0-55" fmla="*/ 43543 w 2095200"/>
                  <a:gd name="connsiteY0-56" fmla="*/ 595950 h 2649600"/>
                  <a:gd name="connsiteX1-57" fmla="*/ 668522 w 2095200"/>
                  <a:gd name="connsiteY1-58" fmla="*/ 203201 h 2649600"/>
                  <a:gd name="connsiteX2-59" fmla="*/ 1745993 w 2095200"/>
                  <a:gd name="connsiteY2-60" fmla="*/ 0 h 2649600"/>
                  <a:gd name="connsiteX3-61" fmla="*/ 2095200 w 2095200"/>
                  <a:gd name="connsiteY3-62" fmla="*/ 349207 h 2649600"/>
                  <a:gd name="connsiteX4-63" fmla="*/ 2095200 w 2095200"/>
                  <a:gd name="connsiteY4-64" fmla="*/ 2300393 h 2649600"/>
                  <a:gd name="connsiteX5-65" fmla="*/ 1745993 w 2095200"/>
                  <a:gd name="connsiteY5-66" fmla="*/ 2649600 h 2649600"/>
                  <a:gd name="connsiteX6-67" fmla="*/ 349207 w 2095200"/>
                  <a:gd name="connsiteY6-68" fmla="*/ 2649600 h 2649600"/>
                  <a:gd name="connsiteX7-69" fmla="*/ 0 w 2095200"/>
                  <a:gd name="connsiteY7-70" fmla="*/ 2300393 h 2649600"/>
                  <a:gd name="connsiteX8-71" fmla="*/ 43543 w 2095200"/>
                  <a:gd name="connsiteY8-72" fmla="*/ 595950 h 26496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2095200" h="2649600">
                    <a:moveTo>
                      <a:pt x="43543" y="595950"/>
                    </a:moveTo>
                    <a:cubicBezTo>
                      <a:pt x="43543" y="403088"/>
                      <a:pt x="475660" y="203201"/>
                      <a:pt x="668522" y="203201"/>
                    </a:cubicBezTo>
                    <a:lnTo>
                      <a:pt x="1745993" y="0"/>
                    </a:lnTo>
                    <a:cubicBezTo>
                      <a:pt x="1938855" y="0"/>
                      <a:pt x="2095200" y="156345"/>
                      <a:pt x="2095200" y="349207"/>
                    </a:cubicBezTo>
                    <a:lnTo>
                      <a:pt x="2095200" y="2300393"/>
                    </a:lnTo>
                    <a:cubicBezTo>
                      <a:pt x="2095200" y="2493255"/>
                      <a:pt x="1938855" y="2649600"/>
                      <a:pt x="1745993" y="2649600"/>
                    </a:cubicBezTo>
                    <a:lnTo>
                      <a:pt x="349207" y="2649600"/>
                    </a:lnTo>
                    <a:cubicBezTo>
                      <a:pt x="156345" y="2649600"/>
                      <a:pt x="0" y="2493255"/>
                      <a:pt x="0" y="2300393"/>
                    </a:cubicBezTo>
                    <a:lnTo>
                      <a:pt x="43543" y="59595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3" name="Triângulo isósceles 72"/>
              <p:cNvSpPr/>
              <p:nvPr/>
            </p:nvSpPr>
            <p:spPr>
              <a:xfrm flipV="1">
                <a:off x="5560477" y="4619507"/>
                <a:ext cx="391886" cy="29211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71" name="CaixaDeTexto 70"/>
            <p:cNvSpPr txBox="1"/>
            <p:nvPr/>
          </p:nvSpPr>
          <p:spPr>
            <a:xfrm>
              <a:off x="1340857" y="2554982"/>
              <a:ext cx="2095200" cy="4183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</a:pPr>
              <a:endParaRPr lang="pt-BR" sz="1600" b="1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5" name="CaixaDeTexto 74"/>
          <p:cNvSpPr txBox="1"/>
          <p:nvPr/>
        </p:nvSpPr>
        <p:spPr>
          <a:xfrm>
            <a:off x="4911515" y="1660670"/>
            <a:ext cx="2322543" cy="459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800"/>
              </a:spcAft>
            </a:pPr>
            <a:r>
              <a:rPr lang="pt-BR" b="1" u="sng" dirty="0">
                <a:solidFill>
                  <a:srgbClr val="2D9025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COLETA E FUSÃO</a:t>
            </a:r>
            <a:endParaRPr lang="pt-BR" sz="1800" b="1" u="sng" dirty="0">
              <a:solidFill>
                <a:srgbClr val="2D9025"/>
              </a:solidFill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5" name="CaixaDeTexto 94"/>
          <p:cNvSpPr txBox="1"/>
          <p:nvPr/>
        </p:nvSpPr>
        <p:spPr>
          <a:xfrm>
            <a:off x="4813300" y="2478405"/>
            <a:ext cx="2398395" cy="1906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b="1" dirty="0"/>
              <a:t>Análise de dados e disseminação de informações </a:t>
            </a:r>
          </a:p>
          <a:p>
            <a:pPr algn="ctr"/>
            <a:r>
              <a:rPr lang="pt-BR" sz="2000" b="1" dirty="0">
                <a:latin typeface="Gill Sans MT" panose="020B0502020104020203" pitchFamily="34" charset="0"/>
              </a:rPr>
              <a:t> </a:t>
            </a:r>
            <a:r>
              <a:rPr lang="pt-BR" b="1" dirty="0"/>
              <a:t>Monitoramento</a:t>
            </a:r>
          </a:p>
          <a:p>
            <a:pPr algn="ctr"/>
            <a:r>
              <a:rPr lang="pt-BR" b="1" dirty="0"/>
              <a:t> Alerta</a:t>
            </a:r>
          </a:p>
          <a:p>
            <a:pPr algn="ctr"/>
            <a:r>
              <a:rPr lang="pt-BR" b="1" dirty="0"/>
              <a:t>Mobilidade</a:t>
            </a:r>
            <a:r>
              <a:rPr lang="pt-BR" sz="2000" b="1" dirty="0">
                <a:latin typeface="Gill Sans MT" panose="020B0502020104020203" pitchFamily="34" charset="0"/>
              </a:rPr>
              <a:t> </a:t>
            </a:r>
          </a:p>
        </p:txBody>
      </p:sp>
      <p:grpSp>
        <p:nvGrpSpPr>
          <p:cNvPr id="58" name="Agrupar 57"/>
          <p:cNvGrpSpPr/>
          <p:nvPr/>
        </p:nvGrpSpPr>
        <p:grpSpPr>
          <a:xfrm>
            <a:off x="8503714" y="1398497"/>
            <a:ext cx="2616302" cy="3398504"/>
            <a:chOff x="8823024" y="1646235"/>
            <a:chExt cx="2164587" cy="2918542"/>
          </a:xfrm>
        </p:grpSpPr>
        <p:grpSp>
          <p:nvGrpSpPr>
            <p:cNvPr id="78" name="Agrupar 77"/>
            <p:cNvGrpSpPr/>
            <p:nvPr/>
          </p:nvGrpSpPr>
          <p:grpSpPr>
            <a:xfrm>
              <a:off x="8823024" y="1646235"/>
              <a:ext cx="2124111" cy="2918542"/>
              <a:chOff x="1311946" y="1601747"/>
              <a:chExt cx="2124111" cy="2918542"/>
            </a:xfrm>
          </p:grpSpPr>
          <p:grpSp>
            <p:nvGrpSpPr>
              <p:cNvPr id="79" name="Agrupar 78"/>
              <p:cNvGrpSpPr/>
              <p:nvPr/>
            </p:nvGrpSpPr>
            <p:grpSpPr>
              <a:xfrm>
                <a:off x="1311946" y="1601747"/>
                <a:ext cx="2095200" cy="2918542"/>
                <a:chOff x="4150583" y="1993075"/>
                <a:chExt cx="2095200" cy="2918542"/>
              </a:xfrm>
              <a:solidFill>
                <a:schemeClr val="bg1">
                  <a:lumMod val="95000"/>
                </a:schemeClr>
              </a:solidFill>
              <a:effectLst>
                <a:outerShdw blurRad="165100" dist="114300" dir="4680000" sx="109000" sy="109000" algn="ctr" rotWithShape="0">
                  <a:schemeClr val="tx1">
                    <a:lumMod val="95000"/>
                    <a:lumOff val="5000"/>
                    <a:alpha val="37000"/>
                  </a:schemeClr>
                </a:outerShdw>
              </a:effectLst>
            </p:grpSpPr>
            <p:sp>
              <p:nvSpPr>
                <p:cNvPr id="81" name="Retângulo: Cantos Arredondados 37"/>
                <p:cNvSpPr/>
                <p:nvPr/>
              </p:nvSpPr>
              <p:spPr>
                <a:xfrm>
                  <a:off x="4150583" y="1993075"/>
                  <a:ext cx="2095200" cy="2649600"/>
                </a:xfrm>
                <a:custGeom>
                  <a:avLst/>
                  <a:gdLst>
                    <a:gd name="connsiteX0" fmla="*/ 0 w 2095200"/>
                    <a:gd name="connsiteY0" fmla="*/ 349207 h 2649600"/>
                    <a:gd name="connsiteX1" fmla="*/ 349207 w 2095200"/>
                    <a:gd name="connsiteY1" fmla="*/ 0 h 2649600"/>
                    <a:gd name="connsiteX2" fmla="*/ 1745993 w 2095200"/>
                    <a:gd name="connsiteY2" fmla="*/ 0 h 2649600"/>
                    <a:gd name="connsiteX3" fmla="*/ 2095200 w 2095200"/>
                    <a:gd name="connsiteY3" fmla="*/ 349207 h 2649600"/>
                    <a:gd name="connsiteX4" fmla="*/ 2095200 w 2095200"/>
                    <a:gd name="connsiteY4" fmla="*/ 2300393 h 2649600"/>
                    <a:gd name="connsiteX5" fmla="*/ 1745993 w 2095200"/>
                    <a:gd name="connsiteY5" fmla="*/ 2649600 h 2649600"/>
                    <a:gd name="connsiteX6" fmla="*/ 349207 w 2095200"/>
                    <a:gd name="connsiteY6" fmla="*/ 2649600 h 2649600"/>
                    <a:gd name="connsiteX7" fmla="*/ 0 w 2095200"/>
                    <a:gd name="connsiteY7" fmla="*/ 2300393 h 2649600"/>
                    <a:gd name="connsiteX8" fmla="*/ 0 w 2095200"/>
                    <a:gd name="connsiteY8" fmla="*/ 349207 h 2649600"/>
                    <a:gd name="connsiteX0-1" fmla="*/ 0 w 2095200"/>
                    <a:gd name="connsiteY0-2" fmla="*/ 508864 h 2649600"/>
                    <a:gd name="connsiteX1-3" fmla="*/ 349207 w 2095200"/>
                    <a:gd name="connsiteY1-4" fmla="*/ 0 h 2649600"/>
                    <a:gd name="connsiteX2-5" fmla="*/ 1745993 w 2095200"/>
                    <a:gd name="connsiteY2-6" fmla="*/ 0 h 2649600"/>
                    <a:gd name="connsiteX3-7" fmla="*/ 2095200 w 2095200"/>
                    <a:gd name="connsiteY3-8" fmla="*/ 349207 h 2649600"/>
                    <a:gd name="connsiteX4-9" fmla="*/ 2095200 w 2095200"/>
                    <a:gd name="connsiteY4-10" fmla="*/ 2300393 h 2649600"/>
                    <a:gd name="connsiteX5-11" fmla="*/ 1745993 w 2095200"/>
                    <a:gd name="connsiteY5-12" fmla="*/ 2649600 h 2649600"/>
                    <a:gd name="connsiteX6-13" fmla="*/ 349207 w 2095200"/>
                    <a:gd name="connsiteY6-14" fmla="*/ 2649600 h 2649600"/>
                    <a:gd name="connsiteX7-15" fmla="*/ 0 w 2095200"/>
                    <a:gd name="connsiteY7-16" fmla="*/ 2300393 h 2649600"/>
                    <a:gd name="connsiteX8-17" fmla="*/ 0 w 2095200"/>
                    <a:gd name="connsiteY8-18" fmla="*/ 508864 h 2649600"/>
                    <a:gd name="connsiteX0-19" fmla="*/ 0 w 2095200"/>
                    <a:gd name="connsiteY0-20" fmla="*/ 508864 h 2649600"/>
                    <a:gd name="connsiteX1-21" fmla="*/ 595950 w 2095200"/>
                    <a:gd name="connsiteY1-22" fmla="*/ 72572 h 2649600"/>
                    <a:gd name="connsiteX2-23" fmla="*/ 1745993 w 2095200"/>
                    <a:gd name="connsiteY2-24" fmla="*/ 0 h 2649600"/>
                    <a:gd name="connsiteX3-25" fmla="*/ 2095200 w 2095200"/>
                    <a:gd name="connsiteY3-26" fmla="*/ 349207 h 2649600"/>
                    <a:gd name="connsiteX4-27" fmla="*/ 2095200 w 2095200"/>
                    <a:gd name="connsiteY4-28" fmla="*/ 2300393 h 2649600"/>
                    <a:gd name="connsiteX5-29" fmla="*/ 1745993 w 2095200"/>
                    <a:gd name="connsiteY5-30" fmla="*/ 2649600 h 2649600"/>
                    <a:gd name="connsiteX6-31" fmla="*/ 349207 w 2095200"/>
                    <a:gd name="connsiteY6-32" fmla="*/ 2649600 h 2649600"/>
                    <a:gd name="connsiteX7-33" fmla="*/ 0 w 2095200"/>
                    <a:gd name="connsiteY7-34" fmla="*/ 2300393 h 2649600"/>
                    <a:gd name="connsiteX8-35" fmla="*/ 0 w 2095200"/>
                    <a:gd name="connsiteY8-36" fmla="*/ 508864 h 2649600"/>
                    <a:gd name="connsiteX0-37" fmla="*/ 43543 w 2095200"/>
                    <a:gd name="connsiteY0-38" fmla="*/ 595950 h 2649600"/>
                    <a:gd name="connsiteX1-39" fmla="*/ 595950 w 2095200"/>
                    <a:gd name="connsiteY1-40" fmla="*/ 72572 h 2649600"/>
                    <a:gd name="connsiteX2-41" fmla="*/ 1745993 w 2095200"/>
                    <a:gd name="connsiteY2-42" fmla="*/ 0 h 2649600"/>
                    <a:gd name="connsiteX3-43" fmla="*/ 2095200 w 2095200"/>
                    <a:gd name="connsiteY3-44" fmla="*/ 349207 h 2649600"/>
                    <a:gd name="connsiteX4-45" fmla="*/ 2095200 w 2095200"/>
                    <a:gd name="connsiteY4-46" fmla="*/ 2300393 h 2649600"/>
                    <a:gd name="connsiteX5-47" fmla="*/ 1745993 w 2095200"/>
                    <a:gd name="connsiteY5-48" fmla="*/ 2649600 h 2649600"/>
                    <a:gd name="connsiteX6-49" fmla="*/ 349207 w 2095200"/>
                    <a:gd name="connsiteY6-50" fmla="*/ 2649600 h 2649600"/>
                    <a:gd name="connsiteX7-51" fmla="*/ 0 w 2095200"/>
                    <a:gd name="connsiteY7-52" fmla="*/ 2300393 h 2649600"/>
                    <a:gd name="connsiteX8-53" fmla="*/ 43543 w 2095200"/>
                    <a:gd name="connsiteY8-54" fmla="*/ 595950 h 2649600"/>
                    <a:gd name="connsiteX0-55" fmla="*/ 43543 w 2095200"/>
                    <a:gd name="connsiteY0-56" fmla="*/ 595950 h 2649600"/>
                    <a:gd name="connsiteX1-57" fmla="*/ 668522 w 2095200"/>
                    <a:gd name="connsiteY1-58" fmla="*/ 203201 h 2649600"/>
                    <a:gd name="connsiteX2-59" fmla="*/ 1745993 w 2095200"/>
                    <a:gd name="connsiteY2-60" fmla="*/ 0 h 2649600"/>
                    <a:gd name="connsiteX3-61" fmla="*/ 2095200 w 2095200"/>
                    <a:gd name="connsiteY3-62" fmla="*/ 349207 h 2649600"/>
                    <a:gd name="connsiteX4-63" fmla="*/ 2095200 w 2095200"/>
                    <a:gd name="connsiteY4-64" fmla="*/ 2300393 h 2649600"/>
                    <a:gd name="connsiteX5-65" fmla="*/ 1745993 w 2095200"/>
                    <a:gd name="connsiteY5-66" fmla="*/ 2649600 h 2649600"/>
                    <a:gd name="connsiteX6-67" fmla="*/ 349207 w 2095200"/>
                    <a:gd name="connsiteY6-68" fmla="*/ 2649600 h 2649600"/>
                    <a:gd name="connsiteX7-69" fmla="*/ 0 w 2095200"/>
                    <a:gd name="connsiteY7-70" fmla="*/ 2300393 h 2649600"/>
                    <a:gd name="connsiteX8-71" fmla="*/ 43543 w 2095200"/>
                    <a:gd name="connsiteY8-72" fmla="*/ 595950 h 264960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</a:cxnLst>
                  <a:rect l="l" t="t" r="r" b="b"/>
                  <a:pathLst>
                    <a:path w="2095200" h="2649600">
                      <a:moveTo>
                        <a:pt x="43543" y="595950"/>
                      </a:moveTo>
                      <a:cubicBezTo>
                        <a:pt x="43543" y="403088"/>
                        <a:pt x="475660" y="203201"/>
                        <a:pt x="668522" y="203201"/>
                      </a:cubicBezTo>
                      <a:lnTo>
                        <a:pt x="1745993" y="0"/>
                      </a:lnTo>
                      <a:cubicBezTo>
                        <a:pt x="1938855" y="0"/>
                        <a:pt x="2095200" y="156345"/>
                        <a:pt x="2095200" y="349207"/>
                      </a:cubicBezTo>
                      <a:lnTo>
                        <a:pt x="2095200" y="2300393"/>
                      </a:lnTo>
                      <a:cubicBezTo>
                        <a:pt x="2095200" y="2493255"/>
                        <a:pt x="1938855" y="2649600"/>
                        <a:pt x="1745993" y="2649600"/>
                      </a:cubicBezTo>
                      <a:lnTo>
                        <a:pt x="349207" y="2649600"/>
                      </a:lnTo>
                      <a:cubicBezTo>
                        <a:pt x="156345" y="2649600"/>
                        <a:pt x="0" y="2493255"/>
                        <a:pt x="0" y="2300393"/>
                      </a:cubicBezTo>
                      <a:lnTo>
                        <a:pt x="43543" y="59595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82" name="Triângulo isósceles 81"/>
                <p:cNvSpPr/>
                <p:nvPr/>
              </p:nvSpPr>
              <p:spPr>
                <a:xfrm flipV="1">
                  <a:off x="5560477" y="4619507"/>
                  <a:ext cx="391886" cy="292110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sp>
            <p:nvSpPr>
              <p:cNvPr id="80" name="CaixaDeTexto 79"/>
              <p:cNvSpPr txBox="1"/>
              <p:nvPr/>
            </p:nvSpPr>
            <p:spPr>
              <a:xfrm>
                <a:off x="1340857" y="2554982"/>
                <a:ext cx="2095200" cy="4183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endParaRPr lang="pt-BR" sz="1600" b="1" dirty="0">
                  <a:effectLst/>
                  <a:latin typeface="Gill Sans MT" panose="020B0502020104020203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4" name="CaixaDeTexto 83"/>
            <p:cNvSpPr txBox="1"/>
            <p:nvPr/>
          </p:nvSpPr>
          <p:spPr>
            <a:xfrm>
              <a:off x="8892410" y="1811926"/>
              <a:ext cx="2095201" cy="3942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  <a:spcAft>
                  <a:spcPts val="800"/>
                </a:spcAft>
              </a:pPr>
              <a:r>
                <a:rPr lang="pt-BR" sz="1800" b="1" u="sng" dirty="0">
                  <a:solidFill>
                    <a:srgbClr val="0069AD"/>
                  </a:solidFill>
                  <a:effectLst/>
                  <a:latin typeface="Gill Sans MT" panose="020B05020201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CRIAR</a:t>
              </a:r>
            </a:p>
          </p:txBody>
        </p:sp>
        <p:sp>
          <p:nvSpPr>
            <p:cNvPr id="97" name="CaixaDeTexto 96"/>
            <p:cNvSpPr txBox="1"/>
            <p:nvPr/>
          </p:nvSpPr>
          <p:spPr>
            <a:xfrm>
              <a:off x="8837478" y="2189796"/>
              <a:ext cx="2051345" cy="4183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</a:pPr>
              <a:endParaRPr lang="pt-BR" sz="1600" b="1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6" name="CaixaDeTexto 45"/>
          <p:cNvSpPr txBox="1"/>
          <p:nvPr/>
        </p:nvSpPr>
        <p:spPr>
          <a:xfrm>
            <a:off x="8291830" y="2185035"/>
            <a:ext cx="2671445" cy="1938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/>
            <a:r>
              <a:rPr lang="pt-BR" sz="2000" b="1" dirty="0">
                <a:sym typeface="+mn-ea"/>
              </a:rPr>
              <a:t>Malha de Sensores, para alimentar Modelos =&gt; gerar Produtos que otimizem o monitoramento. </a:t>
            </a:r>
            <a:endParaRPr sz="2000">
              <a:sym typeface="+mn-ea"/>
            </a:endParaRPr>
          </a:p>
        </p:txBody>
      </p:sp>
      <p:sp>
        <p:nvSpPr>
          <p:cNvPr id="96" name="Retângulo 95"/>
          <p:cNvSpPr/>
          <p:nvPr/>
        </p:nvSpPr>
        <p:spPr>
          <a:xfrm>
            <a:off x="0" y="-4979"/>
            <a:ext cx="12192000" cy="10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0" y="389"/>
            <a:ext cx="12192000" cy="108000"/>
          </a:xfrm>
          <a:prstGeom prst="rect">
            <a:avLst/>
          </a:prstGeom>
          <a:gradFill>
            <a:gsLst>
              <a:gs pos="71920">
                <a:srgbClr val="2D9025"/>
              </a:gs>
              <a:gs pos="52000">
                <a:srgbClr val="FAA713"/>
              </a:gs>
              <a:gs pos="34000">
                <a:srgbClr val="FF410E"/>
              </a:gs>
              <a:gs pos="16000">
                <a:srgbClr val="FA707D"/>
              </a:gs>
              <a:gs pos="0">
                <a:srgbClr val="EF373B"/>
              </a:gs>
              <a:gs pos="100000">
                <a:srgbClr val="00ABF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gency FB" panose="020B0503020202020204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2504815" y="57467"/>
            <a:ext cx="148463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F26C78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OBJETIVOS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5520486" y="613191"/>
            <a:ext cx="151130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D9D9D9"/>
                </a:solidFill>
                <a:latin typeface="Agency FB" panose="020B0503020202020204" pitchFamily="34" charset="0"/>
              </a:rPr>
              <a:t>INICIATIVAS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8217513" y="594141"/>
            <a:ext cx="394144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D9D9D9"/>
                </a:solidFill>
                <a:latin typeface="Agency FB" panose="020B0503020202020204" pitchFamily="34" charset="0"/>
              </a:rPr>
              <a:t>NECESSIDADE DE INVESTIMENTO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0" y="457577"/>
            <a:ext cx="12192000" cy="10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1" name="Retângulo 30"/>
          <p:cNvSpPr/>
          <p:nvPr/>
        </p:nvSpPr>
        <p:spPr>
          <a:xfrm>
            <a:off x="2266315" y="452120"/>
            <a:ext cx="2407920" cy="105410"/>
          </a:xfrm>
          <a:prstGeom prst="rect">
            <a:avLst/>
          </a:prstGeom>
          <a:gradFill flip="none" rotWithShape="1">
            <a:gsLst>
              <a:gs pos="0">
                <a:srgbClr val="EE373A"/>
              </a:gs>
              <a:gs pos="99000">
                <a:srgbClr val="FC717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31"/>
          <p:cNvSpPr txBox="1"/>
          <p:nvPr/>
        </p:nvSpPr>
        <p:spPr>
          <a:xfrm>
            <a:off x="304165" y="594360"/>
            <a:ext cx="17818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D9D9D9"/>
                </a:solidFill>
                <a:latin typeface="Agency FB" panose="020B0503020202020204" pitchFamily="34" charset="0"/>
              </a:rPr>
              <a:t>INTRODUÇÃO</a:t>
            </a:r>
          </a:p>
        </p:txBody>
      </p:sp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rma Livre: Forma 22"/>
          <p:cNvSpPr/>
          <p:nvPr/>
        </p:nvSpPr>
        <p:spPr>
          <a:xfrm flipV="1">
            <a:off x="1858010" y="4085947"/>
            <a:ext cx="1472693" cy="1782720"/>
          </a:xfrm>
          <a:custGeom>
            <a:avLst/>
            <a:gdLst>
              <a:gd name="connsiteX0" fmla="*/ 0 w 2492477"/>
              <a:gd name="connsiteY0" fmla="*/ 79984 h 1436836"/>
              <a:gd name="connsiteX1" fmla="*/ 1002890 w 2492477"/>
              <a:gd name="connsiteY1" fmla="*/ 109481 h 1436836"/>
              <a:gd name="connsiteX2" fmla="*/ 1283109 w 2492477"/>
              <a:gd name="connsiteY2" fmla="*/ 1141868 h 1436836"/>
              <a:gd name="connsiteX3" fmla="*/ 2492477 w 2492477"/>
              <a:gd name="connsiteY3" fmla="*/ 1436836 h 1436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2477" h="1436836">
                <a:moveTo>
                  <a:pt x="0" y="79984"/>
                </a:moveTo>
                <a:cubicBezTo>
                  <a:pt x="394519" y="6242"/>
                  <a:pt x="789039" y="-67500"/>
                  <a:pt x="1002890" y="109481"/>
                </a:cubicBezTo>
                <a:cubicBezTo>
                  <a:pt x="1216741" y="286462"/>
                  <a:pt x="1034845" y="920642"/>
                  <a:pt x="1283109" y="1141868"/>
                </a:cubicBezTo>
                <a:cubicBezTo>
                  <a:pt x="1531374" y="1363094"/>
                  <a:pt x="2011925" y="1399965"/>
                  <a:pt x="2492477" y="1436836"/>
                </a:cubicBezTo>
              </a:path>
            </a:pathLst>
          </a:custGeom>
          <a:noFill/>
          <a:ln w="28575">
            <a:solidFill>
              <a:schemeClr val="tx1">
                <a:lumMod val="95000"/>
                <a:lumOff val="5000"/>
              </a:schemeClr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Forma Livre: Forma 3"/>
          <p:cNvSpPr/>
          <p:nvPr/>
        </p:nvSpPr>
        <p:spPr>
          <a:xfrm>
            <a:off x="1861186" y="1801495"/>
            <a:ext cx="1455934" cy="1048535"/>
          </a:xfrm>
          <a:custGeom>
            <a:avLst/>
            <a:gdLst>
              <a:gd name="connsiteX0" fmla="*/ 0 w 2492477"/>
              <a:gd name="connsiteY0" fmla="*/ 79984 h 1436836"/>
              <a:gd name="connsiteX1" fmla="*/ 1002890 w 2492477"/>
              <a:gd name="connsiteY1" fmla="*/ 109481 h 1436836"/>
              <a:gd name="connsiteX2" fmla="*/ 1283109 w 2492477"/>
              <a:gd name="connsiteY2" fmla="*/ 1141868 h 1436836"/>
              <a:gd name="connsiteX3" fmla="*/ 2492477 w 2492477"/>
              <a:gd name="connsiteY3" fmla="*/ 1436836 h 1436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2477" h="1436836">
                <a:moveTo>
                  <a:pt x="0" y="79984"/>
                </a:moveTo>
                <a:cubicBezTo>
                  <a:pt x="394519" y="6242"/>
                  <a:pt x="789039" y="-67500"/>
                  <a:pt x="1002890" y="109481"/>
                </a:cubicBezTo>
                <a:cubicBezTo>
                  <a:pt x="1216741" y="286462"/>
                  <a:pt x="1034845" y="920642"/>
                  <a:pt x="1283109" y="1141868"/>
                </a:cubicBezTo>
                <a:cubicBezTo>
                  <a:pt x="1531374" y="1363094"/>
                  <a:pt x="2011925" y="1399965"/>
                  <a:pt x="2492477" y="1436836"/>
                </a:cubicBezTo>
              </a:path>
            </a:pathLst>
          </a:custGeom>
          <a:noFill/>
          <a:ln w="28575">
            <a:solidFill>
              <a:schemeClr val="tx1">
                <a:lumMod val="95000"/>
                <a:lumOff val="5000"/>
              </a:schemeClr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Forma Livre: Forma 24"/>
          <p:cNvSpPr/>
          <p:nvPr/>
        </p:nvSpPr>
        <p:spPr>
          <a:xfrm flipH="1" flipV="1">
            <a:off x="8061325" y="3726180"/>
            <a:ext cx="2244090" cy="1632585"/>
          </a:xfrm>
          <a:custGeom>
            <a:avLst/>
            <a:gdLst>
              <a:gd name="connsiteX0" fmla="*/ 0 w 2492477"/>
              <a:gd name="connsiteY0" fmla="*/ 79984 h 1436836"/>
              <a:gd name="connsiteX1" fmla="*/ 1002890 w 2492477"/>
              <a:gd name="connsiteY1" fmla="*/ 109481 h 1436836"/>
              <a:gd name="connsiteX2" fmla="*/ 1283109 w 2492477"/>
              <a:gd name="connsiteY2" fmla="*/ 1141868 h 1436836"/>
              <a:gd name="connsiteX3" fmla="*/ 2492477 w 2492477"/>
              <a:gd name="connsiteY3" fmla="*/ 1436836 h 1436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2477" h="1436836">
                <a:moveTo>
                  <a:pt x="0" y="79984"/>
                </a:moveTo>
                <a:cubicBezTo>
                  <a:pt x="394519" y="6242"/>
                  <a:pt x="789039" y="-67500"/>
                  <a:pt x="1002890" y="109481"/>
                </a:cubicBezTo>
                <a:cubicBezTo>
                  <a:pt x="1216741" y="286462"/>
                  <a:pt x="1034845" y="920642"/>
                  <a:pt x="1283109" y="1141868"/>
                </a:cubicBezTo>
                <a:cubicBezTo>
                  <a:pt x="1531374" y="1363094"/>
                  <a:pt x="2011925" y="1399965"/>
                  <a:pt x="2492477" y="1436836"/>
                </a:cubicBezTo>
              </a:path>
            </a:pathLst>
          </a:custGeom>
          <a:noFill/>
          <a:ln w="28575">
            <a:solidFill>
              <a:schemeClr val="tx1">
                <a:lumMod val="95000"/>
                <a:lumOff val="5000"/>
              </a:schemeClr>
            </a:solidFill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Forma Livre: Forma 23"/>
          <p:cNvSpPr/>
          <p:nvPr/>
        </p:nvSpPr>
        <p:spPr>
          <a:xfrm flipH="1">
            <a:off x="8418194" y="1801495"/>
            <a:ext cx="1909445" cy="913329"/>
          </a:xfrm>
          <a:custGeom>
            <a:avLst/>
            <a:gdLst>
              <a:gd name="connsiteX0" fmla="*/ 0 w 2492477"/>
              <a:gd name="connsiteY0" fmla="*/ 79984 h 1436836"/>
              <a:gd name="connsiteX1" fmla="*/ 1002890 w 2492477"/>
              <a:gd name="connsiteY1" fmla="*/ 109481 h 1436836"/>
              <a:gd name="connsiteX2" fmla="*/ 1283109 w 2492477"/>
              <a:gd name="connsiteY2" fmla="*/ 1141868 h 1436836"/>
              <a:gd name="connsiteX3" fmla="*/ 2492477 w 2492477"/>
              <a:gd name="connsiteY3" fmla="*/ 1436836 h 1436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2477" h="1436836">
                <a:moveTo>
                  <a:pt x="0" y="79984"/>
                </a:moveTo>
                <a:cubicBezTo>
                  <a:pt x="394519" y="6242"/>
                  <a:pt x="789039" y="-67500"/>
                  <a:pt x="1002890" y="109481"/>
                </a:cubicBezTo>
                <a:cubicBezTo>
                  <a:pt x="1216741" y="286462"/>
                  <a:pt x="1034845" y="920642"/>
                  <a:pt x="1283109" y="1141868"/>
                </a:cubicBezTo>
                <a:cubicBezTo>
                  <a:pt x="1531374" y="1363094"/>
                  <a:pt x="2011925" y="1399965"/>
                  <a:pt x="2492477" y="1436836"/>
                </a:cubicBezTo>
              </a:path>
            </a:pathLst>
          </a:custGeom>
          <a:noFill/>
          <a:ln w="28575">
            <a:solidFill>
              <a:schemeClr val="tx1">
                <a:lumMod val="95000"/>
                <a:lumOff val="5000"/>
              </a:schemeClr>
            </a:solidFill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2" name="Retângulo 121"/>
          <p:cNvSpPr/>
          <p:nvPr/>
        </p:nvSpPr>
        <p:spPr>
          <a:xfrm>
            <a:off x="11622075" y="6075298"/>
            <a:ext cx="360000" cy="360000"/>
          </a:xfrm>
          <a:prstGeom prst="rect">
            <a:avLst/>
          </a:prstGeom>
          <a:solidFill>
            <a:srgbClr val="2A9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/>
          </a:p>
        </p:txBody>
      </p:sp>
      <p:sp>
        <p:nvSpPr>
          <p:cNvPr id="126" name="Retângulo 125"/>
          <p:cNvSpPr/>
          <p:nvPr/>
        </p:nvSpPr>
        <p:spPr>
          <a:xfrm>
            <a:off x="0" y="6791325"/>
            <a:ext cx="12192000" cy="108000"/>
          </a:xfrm>
          <a:prstGeom prst="rect">
            <a:avLst/>
          </a:prstGeom>
          <a:gradFill>
            <a:gsLst>
              <a:gs pos="0">
                <a:srgbClr val="2D9025"/>
              </a:gs>
              <a:gs pos="99000">
                <a:srgbClr val="8AC04B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: Cantos Arredondados 4"/>
          <p:cNvSpPr/>
          <p:nvPr/>
        </p:nvSpPr>
        <p:spPr>
          <a:xfrm>
            <a:off x="0" y="1038225"/>
            <a:ext cx="2161540" cy="1889125"/>
          </a:xfrm>
          <a:prstGeom prst="roundRect">
            <a:avLst/>
          </a:prstGeom>
          <a:gradFill flip="none" rotWithShape="1">
            <a:gsLst>
              <a:gs pos="0">
                <a:srgbClr val="EE373A"/>
              </a:gs>
              <a:gs pos="100000">
                <a:srgbClr val="F76E7B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0"/>
              </a:rPr>
              <a:t>BIG DATA</a:t>
            </a:r>
          </a:p>
          <a:p>
            <a:pPr algn="ctr"/>
            <a:r>
              <a:rPr lang="pt-BR" b="1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0"/>
              </a:rPr>
              <a:t>(Base de Dados)</a:t>
            </a:r>
            <a:endParaRPr lang="pt-BR" sz="2000" b="1">
              <a:solidFill>
                <a:schemeClr val="tx1">
                  <a:lumMod val="85000"/>
                  <a:lumOff val="15000"/>
                </a:schemeClr>
              </a:solidFill>
              <a:latin typeface="Gill Sans MT" panose="020B0502020104020203" pitchFamily="34" charset="0"/>
            </a:endParaRPr>
          </a:p>
          <a:p>
            <a:pPr algn="ctr"/>
            <a:r>
              <a:rPr lang="pt-B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0"/>
              </a:rPr>
              <a:t>Subsidiar a Governança na tomada de decisões e busca de investimentos.</a:t>
            </a:r>
          </a:p>
          <a:p>
            <a:pPr algn="ctr"/>
            <a:endParaRPr lang="pt-BR" sz="1200" b="1" dirty="0">
              <a:solidFill>
                <a:schemeClr val="tx1">
                  <a:lumMod val="85000"/>
                  <a:lumOff val="15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26" name="Retângulo: Cantos Arredondados 25"/>
          <p:cNvSpPr/>
          <p:nvPr/>
        </p:nvSpPr>
        <p:spPr>
          <a:xfrm>
            <a:off x="10179050" y="1010285"/>
            <a:ext cx="1909445" cy="1889125"/>
          </a:xfrm>
          <a:prstGeom prst="roundRect">
            <a:avLst/>
          </a:prstGeom>
          <a:gradFill flip="none" rotWithShape="1">
            <a:gsLst>
              <a:gs pos="0">
                <a:srgbClr val="FF410E"/>
              </a:gs>
              <a:gs pos="100000">
                <a:srgbClr val="F8A613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"/>
              </a:rPr>
              <a:t>ATLAS SOLAR E EÓLICO</a:t>
            </a:r>
            <a:endParaRPr lang="pt-BR" b="1" dirty="0">
              <a:solidFill>
                <a:schemeClr val="tx1">
                  <a:lumMod val="85000"/>
                  <a:lumOff val="15000"/>
                </a:schemeClr>
              </a:solidFill>
              <a:latin typeface="Gill Sans MT" panose="020B0502020104020203" pitchFamily="34" charset="0"/>
            </a:endParaRPr>
          </a:p>
          <a:p>
            <a:pPr algn="ctr"/>
            <a:r>
              <a:rPr lang="pt-B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0"/>
              </a:rPr>
              <a:t>Priorização de Investimentos e Projetos</a:t>
            </a:r>
          </a:p>
        </p:txBody>
      </p:sp>
      <p:sp>
        <p:nvSpPr>
          <p:cNvPr id="27" name="Retângulo: Cantos Arredondados 26"/>
          <p:cNvSpPr/>
          <p:nvPr/>
        </p:nvSpPr>
        <p:spPr>
          <a:xfrm>
            <a:off x="10179050" y="4060825"/>
            <a:ext cx="1909445" cy="1889125"/>
          </a:xfrm>
          <a:prstGeom prst="roundRect">
            <a:avLst/>
          </a:prstGeom>
          <a:gradFill flip="none" rotWithShape="1">
            <a:gsLst>
              <a:gs pos="0">
                <a:srgbClr val="177057"/>
              </a:gs>
              <a:gs pos="100000">
                <a:srgbClr val="20A782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0"/>
              </a:rPr>
              <a:t>APP AGRO</a:t>
            </a:r>
          </a:p>
          <a:p>
            <a:pPr algn="ctr"/>
            <a:r>
              <a:rPr lang="pt-B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0"/>
              </a:rPr>
              <a:t>Monitoramento de Barragens e de secas </a:t>
            </a:r>
          </a:p>
        </p:txBody>
      </p:sp>
      <p:sp>
        <p:nvSpPr>
          <p:cNvPr id="28" name="Retângulo: Cantos Arredondados 27"/>
          <p:cNvSpPr/>
          <p:nvPr/>
        </p:nvSpPr>
        <p:spPr>
          <a:xfrm>
            <a:off x="59055" y="4442460"/>
            <a:ext cx="2102485" cy="1889125"/>
          </a:xfrm>
          <a:prstGeom prst="roundRect">
            <a:avLst/>
          </a:prstGeom>
          <a:gradFill flip="none" rotWithShape="1">
            <a:gsLst>
              <a:gs pos="0">
                <a:srgbClr val="0069AD"/>
              </a:gs>
              <a:gs pos="100000">
                <a:srgbClr val="00B0FE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0"/>
              </a:rPr>
              <a:t>APP TRADE TURÍSTICO</a:t>
            </a:r>
          </a:p>
          <a:p>
            <a:pPr algn="just"/>
            <a:r>
              <a:rPr lang="pt-B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0"/>
              </a:rPr>
              <a:t>Subsidiar quanto a mobilidade Urbana. No Monitoramento e alerta de desastres</a:t>
            </a:r>
          </a:p>
        </p:txBody>
      </p:sp>
      <p:pic>
        <p:nvPicPr>
          <p:cNvPr id="29" name="Imagem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6420" y="-1578084"/>
            <a:ext cx="2983388" cy="961857"/>
          </a:xfrm>
          <a:prstGeom prst="rect">
            <a:avLst/>
          </a:prstGeom>
        </p:spPr>
      </p:pic>
      <p:sp>
        <p:nvSpPr>
          <p:cNvPr id="120" name="Retângulo 119"/>
          <p:cNvSpPr/>
          <p:nvPr/>
        </p:nvSpPr>
        <p:spPr>
          <a:xfrm>
            <a:off x="11622075" y="6435298"/>
            <a:ext cx="360000" cy="108000"/>
          </a:xfrm>
          <a:prstGeom prst="rect">
            <a:avLst/>
          </a:prstGeom>
          <a:solidFill>
            <a:srgbClr val="8AC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4" name="Espaço Reservado para Número de Slide 123"/>
          <p:cNvSpPr>
            <a:spLocks noGrp="1"/>
          </p:cNvSpPr>
          <p:nvPr>
            <p:ph type="sldNum" sz="quarter" idx="12"/>
          </p:nvPr>
        </p:nvSpPr>
        <p:spPr>
          <a:xfrm>
            <a:off x="11622073" y="6070173"/>
            <a:ext cx="360001" cy="365125"/>
          </a:xfrm>
          <a:solidFill>
            <a:srgbClr val="2D9025"/>
          </a:solidFill>
        </p:spPr>
        <p:txBody>
          <a:bodyPr/>
          <a:lstStyle/>
          <a:p>
            <a:pPr algn="ctr"/>
            <a:fld id="{49E00F81-B60F-4670-90CF-13D1AFC0223B}" type="slidenum">
              <a:rPr lang="pt-BR" b="1" smtClean="0">
                <a:solidFill>
                  <a:schemeClr val="bg1"/>
                </a:solidFill>
              </a:rPr>
              <a:t>6</a:t>
            </a:fld>
            <a:endParaRPr lang="pt-BR" sz="1400" b="1" dirty="0">
              <a:solidFill>
                <a:schemeClr val="bg1"/>
              </a:solidFill>
            </a:endParaRPr>
          </a:p>
        </p:txBody>
      </p:sp>
      <p:pic>
        <p:nvPicPr>
          <p:cNvPr id="32" name="Imagem 2" descr="Mapa&#10;&#10;Descrição gerada automaticament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8471" y="3400841"/>
            <a:ext cx="2844039" cy="1668581"/>
          </a:xfrm>
          <a:prstGeom prst="rect">
            <a:avLst/>
          </a:prstGeom>
        </p:spPr>
      </p:pic>
      <p:sp>
        <p:nvSpPr>
          <p:cNvPr id="17" name="Retângulo 16"/>
          <p:cNvSpPr/>
          <p:nvPr/>
        </p:nvSpPr>
        <p:spPr>
          <a:xfrm>
            <a:off x="0" y="-4979"/>
            <a:ext cx="12192000" cy="10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0" y="389"/>
            <a:ext cx="12192000" cy="108000"/>
          </a:xfrm>
          <a:prstGeom prst="rect">
            <a:avLst/>
          </a:prstGeom>
          <a:gradFill>
            <a:gsLst>
              <a:gs pos="71920">
                <a:srgbClr val="2D9025"/>
              </a:gs>
              <a:gs pos="52000">
                <a:srgbClr val="FAA713"/>
              </a:gs>
              <a:gs pos="34000">
                <a:srgbClr val="FF410E"/>
              </a:gs>
              <a:gs pos="16000">
                <a:srgbClr val="FA707D"/>
              </a:gs>
              <a:gs pos="0">
                <a:srgbClr val="EF373B"/>
              </a:gs>
              <a:gs pos="100000">
                <a:srgbClr val="00ABF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gency FB" panose="020B0503020202020204" pitchFamily="34" charset="0"/>
            </a:endParaRPr>
          </a:p>
        </p:txBody>
      </p:sp>
      <p:sp>
        <p:nvSpPr>
          <p:cNvPr id="20" name="CaixaDeTexto 24"/>
          <p:cNvSpPr txBox="1"/>
          <p:nvPr/>
        </p:nvSpPr>
        <p:spPr>
          <a:xfrm>
            <a:off x="5219440" y="57467"/>
            <a:ext cx="151130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F26C78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INICIATIVAS</a:t>
            </a:r>
          </a:p>
        </p:txBody>
      </p:sp>
      <p:sp>
        <p:nvSpPr>
          <p:cNvPr id="33" name="CaixaDeTexto 27"/>
          <p:cNvSpPr txBox="1"/>
          <p:nvPr/>
        </p:nvSpPr>
        <p:spPr>
          <a:xfrm>
            <a:off x="8217513" y="594141"/>
            <a:ext cx="394144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D9D9D9"/>
                </a:solidFill>
                <a:latin typeface="Agency FB" panose="020B0503020202020204" pitchFamily="34" charset="0"/>
              </a:rPr>
              <a:t>NECESSIDADE DE INVESTIMENTO</a:t>
            </a:r>
          </a:p>
        </p:txBody>
      </p:sp>
      <p:sp>
        <p:nvSpPr>
          <p:cNvPr id="34" name="Retângulo 33"/>
          <p:cNvSpPr/>
          <p:nvPr/>
        </p:nvSpPr>
        <p:spPr>
          <a:xfrm>
            <a:off x="0" y="457577"/>
            <a:ext cx="12192000" cy="10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5" name="Retângulo 34"/>
          <p:cNvSpPr/>
          <p:nvPr/>
        </p:nvSpPr>
        <p:spPr>
          <a:xfrm>
            <a:off x="4838065" y="452120"/>
            <a:ext cx="2407920" cy="105410"/>
          </a:xfrm>
          <a:prstGeom prst="rect">
            <a:avLst/>
          </a:prstGeom>
          <a:gradFill flip="none" rotWithShape="1">
            <a:gsLst>
              <a:gs pos="0">
                <a:srgbClr val="EE373A"/>
              </a:gs>
              <a:gs pos="99000">
                <a:srgbClr val="FC717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CaixaDeTexto 31"/>
          <p:cNvSpPr txBox="1"/>
          <p:nvPr/>
        </p:nvSpPr>
        <p:spPr>
          <a:xfrm>
            <a:off x="304165" y="594360"/>
            <a:ext cx="17818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D9D9D9"/>
                </a:solidFill>
                <a:latin typeface="Agency FB" panose="020B0503020202020204" pitchFamily="34" charset="0"/>
              </a:rPr>
              <a:t>INTRODUÇÃO</a:t>
            </a:r>
          </a:p>
        </p:txBody>
      </p:sp>
      <p:sp>
        <p:nvSpPr>
          <p:cNvPr id="37" name="CaixaDeTexto 24"/>
          <p:cNvSpPr txBox="1"/>
          <p:nvPr/>
        </p:nvSpPr>
        <p:spPr>
          <a:xfrm>
            <a:off x="2631815" y="603567"/>
            <a:ext cx="148463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D9D9D9"/>
                </a:solidFill>
                <a:latin typeface="Agency FB" panose="020B0503020202020204" pitchFamily="34" charset="0"/>
              </a:rPr>
              <a:t>OBJETIVOS</a:t>
            </a:r>
            <a:endParaRPr lang="pt-BR" sz="2000" b="1" dirty="0">
              <a:solidFill>
                <a:srgbClr val="F26C78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 descr="Uma imagem contendo ao ar livre, grama, campo, terra&#10;&#10;Descrição gerada automaticamente">
            <a:extLst>
              <a:ext uri="{FF2B5EF4-FFF2-40B4-BE49-F238E27FC236}">
                <a16:creationId xmlns:a16="http://schemas.microsoft.com/office/drawing/2014/main" xmlns="" id="{624C504B-07D7-434C-AC87-1B79160859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6120130" y="3418690"/>
            <a:ext cx="2298065" cy="1515745"/>
          </a:xfrm>
          <a:prstGeom prst="rect">
            <a:avLst/>
          </a:prstGeom>
        </p:spPr>
      </p:pic>
      <p:pic>
        <p:nvPicPr>
          <p:cNvPr id="14" name="Imagem 13" descr="Uma imagem contendo Calendário&#10;&#10;Descrição gerada automaticamente">
            <a:extLst>
              <a:ext uri="{FF2B5EF4-FFF2-40B4-BE49-F238E27FC236}">
                <a16:creationId xmlns:a16="http://schemas.microsoft.com/office/drawing/2014/main" xmlns="" id="{E5A00222-BE9A-87A3-AFDC-4399872CA6D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3330703" y="1912591"/>
            <a:ext cx="2670682" cy="1427007"/>
          </a:xfrm>
          <a:prstGeom prst="rect">
            <a:avLst/>
          </a:prstGeom>
        </p:spPr>
      </p:pic>
      <p:pic>
        <p:nvPicPr>
          <p:cNvPr id="21" name="Imagem 20" descr="Sol se pondo atrás de grade&#10;&#10;Descrição gerada automaticamente com confiança média">
            <a:extLst>
              <a:ext uri="{FF2B5EF4-FFF2-40B4-BE49-F238E27FC236}">
                <a16:creationId xmlns:a16="http://schemas.microsoft.com/office/drawing/2014/main" xmlns="" id="{E469B365-A414-7EC2-BE7B-0112F525212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6112510" y="1877296"/>
            <a:ext cx="2292101" cy="1462302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4" grpId="0" bldLvl="0" animBg="1"/>
      <p:bldP spid="25" grpId="0" bldLvl="0" animBg="1"/>
      <p:bldP spid="24" grpId="0" bldLvl="0" animBg="1"/>
      <p:bldP spid="5" grpId="0" bldLvl="0" animBg="1"/>
      <p:bldP spid="26" grpId="0" bldLvl="0" animBg="1"/>
      <p:bldP spid="27" grpId="0" bldLvl="0" animBg="1"/>
      <p:bldP spid="2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tângulo 119"/>
          <p:cNvSpPr/>
          <p:nvPr/>
        </p:nvSpPr>
        <p:spPr>
          <a:xfrm>
            <a:off x="11622075" y="6435298"/>
            <a:ext cx="360000" cy="108000"/>
          </a:xfrm>
          <a:prstGeom prst="rect">
            <a:avLst/>
          </a:prstGeom>
          <a:solidFill>
            <a:srgbClr val="F76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2" name="Retângulo 121"/>
          <p:cNvSpPr/>
          <p:nvPr/>
        </p:nvSpPr>
        <p:spPr>
          <a:xfrm>
            <a:off x="11622075" y="6075298"/>
            <a:ext cx="360000" cy="360000"/>
          </a:xfrm>
          <a:prstGeom prst="rect">
            <a:avLst/>
          </a:prstGeom>
          <a:solidFill>
            <a:srgbClr val="EE3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/>
          </a:p>
        </p:txBody>
      </p:sp>
      <p:sp>
        <p:nvSpPr>
          <p:cNvPr id="124" name="Espaço Reservado para Número de Slide 123"/>
          <p:cNvSpPr>
            <a:spLocks noGrp="1"/>
          </p:cNvSpPr>
          <p:nvPr>
            <p:ph type="sldNum" sz="quarter" idx="12"/>
          </p:nvPr>
        </p:nvSpPr>
        <p:spPr>
          <a:xfrm>
            <a:off x="11622073" y="6070173"/>
            <a:ext cx="360001" cy="365125"/>
          </a:xfrm>
        </p:spPr>
        <p:txBody>
          <a:bodyPr/>
          <a:lstStyle/>
          <a:p>
            <a:pPr algn="ctr"/>
            <a:fld id="{49E00F81-B60F-4670-90CF-13D1AFC0223B}" type="slidenum">
              <a:rPr lang="pt-BR" sz="1400" b="1" smtClean="0">
                <a:solidFill>
                  <a:schemeClr val="bg1"/>
                </a:solidFill>
              </a:rPr>
              <a:t>7</a:t>
            </a:fld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126" name="Retângulo 125"/>
          <p:cNvSpPr/>
          <p:nvPr/>
        </p:nvSpPr>
        <p:spPr>
          <a:xfrm>
            <a:off x="0" y="6791325"/>
            <a:ext cx="12192000" cy="108000"/>
          </a:xfrm>
          <a:prstGeom prst="rect">
            <a:avLst/>
          </a:prstGeom>
          <a:gradFill>
            <a:gsLst>
              <a:gs pos="0">
                <a:srgbClr val="EE373A"/>
              </a:gs>
              <a:gs pos="99000">
                <a:srgbClr val="FC717E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Forma Livre: Forma 7"/>
          <p:cNvSpPr/>
          <p:nvPr/>
        </p:nvSpPr>
        <p:spPr>
          <a:xfrm>
            <a:off x="4379171" y="2542344"/>
            <a:ext cx="770021" cy="1333903"/>
          </a:xfrm>
          <a:custGeom>
            <a:avLst/>
            <a:gdLst>
              <a:gd name="connsiteX0" fmla="*/ 0 w 529389"/>
              <a:gd name="connsiteY0" fmla="*/ 1173482 h 1295972"/>
              <a:gd name="connsiteX1" fmla="*/ 224589 w 529389"/>
              <a:gd name="connsiteY1" fmla="*/ 1205566 h 1295972"/>
              <a:gd name="connsiteX2" fmla="*/ 304800 w 529389"/>
              <a:gd name="connsiteY2" fmla="*/ 162829 h 1295972"/>
              <a:gd name="connsiteX3" fmla="*/ 529389 w 529389"/>
              <a:gd name="connsiteY3" fmla="*/ 18450 h 1295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389" h="1295972">
                <a:moveTo>
                  <a:pt x="0" y="1173482"/>
                </a:moveTo>
                <a:cubicBezTo>
                  <a:pt x="86894" y="1273745"/>
                  <a:pt x="173789" y="1374008"/>
                  <a:pt x="224589" y="1205566"/>
                </a:cubicBezTo>
                <a:cubicBezTo>
                  <a:pt x="275389" y="1037124"/>
                  <a:pt x="254000" y="360682"/>
                  <a:pt x="304800" y="162829"/>
                </a:cubicBezTo>
                <a:cubicBezTo>
                  <a:pt x="355600" y="-35024"/>
                  <a:pt x="442494" y="-8287"/>
                  <a:pt x="529389" y="18450"/>
                </a:cubicBezTo>
              </a:path>
            </a:pathLst>
          </a:custGeom>
          <a:noFill/>
          <a:ln w="28575">
            <a:solidFill>
              <a:schemeClr val="tx1">
                <a:lumMod val="85000"/>
                <a:lumOff val="15000"/>
              </a:schemeClr>
            </a:solidFill>
            <a:headEnd type="none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5" name="Conector Reto 14"/>
          <p:cNvCxnSpPr/>
          <p:nvPr/>
        </p:nvCxnSpPr>
        <p:spPr>
          <a:xfrm>
            <a:off x="4299534" y="3823378"/>
            <a:ext cx="871966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orma Livre: Forma 39"/>
          <p:cNvSpPr/>
          <p:nvPr/>
        </p:nvSpPr>
        <p:spPr>
          <a:xfrm flipV="1">
            <a:off x="4401479" y="3791269"/>
            <a:ext cx="770021" cy="1333903"/>
          </a:xfrm>
          <a:custGeom>
            <a:avLst/>
            <a:gdLst>
              <a:gd name="connsiteX0" fmla="*/ 0 w 529389"/>
              <a:gd name="connsiteY0" fmla="*/ 1173482 h 1295972"/>
              <a:gd name="connsiteX1" fmla="*/ 224589 w 529389"/>
              <a:gd name="connsiteY1" fmla="*/ 1205566 h 1295972"/>
              <a:gd name="connsiteX2" fmla="*/ 304800 w 529389"/>
              <a:gd name="connsiteY2" fmla="*/ 162829 h 1295972"/>
              <a:gd name="connsiteX3" fmla="*/ 529389 w 529389"/>
              <a:gd name="connsiteY3" fmla="*/ 18450 h 1295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389" h="1295972">
                <a:moveTo>
                  <a:pt x="0" y="1173482"/>
                </a:moveTo>
                <a:cubicBezTo>
                  <a:pt x="86894" y="1273745"/>
                  <a:pt x="173789" y="1374008"/>
                  <a:pt x="224589" y="1205566"/>
                </a:cubicBezTo>
                <a:cubicBezTo>
                  <a:pt x="275389" y="1037124"/>
                  <a:pt x="254000" y="360682"/>
                  <a:pt x="304800" y="162829"/>
                </a:cubicBezTo>
                <a:cubicBezTo>
                  <a:pt x="355600" y="-35024"/>
                  <a:pt x="442494" y="-8287"/>
                  <a:pt x="529389" y="18450"/>
                </a:cubicBezTo>
              </a:path>
            </a:pathLst>
          </a:custGeom>
          <a:noFill/>
          <a:ln w="28575">
            <a:solidFill>
              <a:schemeClr val="tx1">
                <a:lumMod val="85000"/>
                <a:lumOff val="15000"/>
              </a:schemeClr>
            </a:solidFill>
            <a:headEnd type="none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2841825" y="2891269"/>
            <a:ext cx="1800000" cy="1800000"/>
          </a:xfrm>
          <a:prstGeom prst="ellipse">
            <a:avLst/>
          </a:prstGeom>
          <a:gradFill>
            <a:gsLst>
              <a:gs pos="0">
                <a:srgbClr val="085F01"/>
              </a:gs>
              <a:gs pos="99000">
                <a:srgbClr val="87BC4A"/>
              </a:gs>
            </a:gsLst>
            <a:lin ang="0" scaled="1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Projetos P&amp;D</a:t>
            </a:r>
          </a:p>
        </p:txBody>
      </p:sp>
      <p:sp>
        <p:nvSpPr>
          <p:cNvPr id="30" name="Retângulo: Cantos Arredondados 29"/>
          <p:cNvSpPr/>
          <p:nvPr/>
        </p:nvSpPr>
        <p:spPr>
          <a:xfrm>
            <a:off x="5245731" y="3503269"/>
            <a:ext cx="2448000" cy="576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410E"/>
              </a:gs>
              <a:gs pos="99000">
                <a:srgbClr val="FAA713"/>
              </a:gs>
            </a:gsLst>
            <a:lin ang="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</a:rPr>
              <a:t> Mestres</a:t>
            </a:r>
          </a:p>
        </p:txBody>
      </p:sp>
      <p:sp>
        <p:nvSpPr>
          <p:cNvPr id="39" name="Retângulo: Cantos Arredondados 38"/>
          <p:cNvSpPr/>
          <p:nvPr/>
        </p:nvSpPr>
        <p:spPr>
          <a:xfrm>
            <a:off x="5245731" y="4770570"/>
            <a:ext cx="2448000" cy="576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177057"/>
              </a:gs>
              <a:gs pos="99000">
                <a:srgbClr val="22AF88"/>
              </a:gs>
            </a:gsLst>
            <a:lin ang="0" scaled="1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 b="1" dirty="0">
              <a:solidFill>
                <a:schemeClr val="tx1">
                  <a:lumMod val="85000"/>
                  <a:lumOff val="15000"/>
                </a:schemeClr>
              </a:solidFill>
              <a:latin typeface="Agency FB" panose="020B0503020202020204" pitchFamily="34" charset="0"/>
            </a:endParaRPr>
          </a:p>
          <a:p>
            <a:pPr algn="ctr"/>
            <a:r>
              <a:rPr lang="pt-B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</a:rPr>
              <a:t>Doutores</a:t>
            </a:r>
          </a:p>
          <a:p>
            <a:pPr algn="ctr"/>
            <a:r>
              <a:rPr lang="pt-B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</a:rPr>
              <a:t> </a:t>
            </a:r>
          </a:p>
        </p:txBody>
      </p:sp>
      <p:sp>
        <p:nvSpPr>
          <p:cNvPr id="5" name="Retângulo: Cantos Arredondados 4"/>
          <p:cNvSpPr/>
          <p:nvPr/>
        </p:nvSpPr>
        <p:spPr>
          <a:xfrm>
            <a:off x="5245731" y="2235968"/>
            <a:ext cx="2448000" cy="576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E373A"/>
              </a:gs>
              <a:gs pos="99000">
                <a:srgbClr val="FF727F"/>
              </a:gs>
            </a:gsLst>
            <a:lin ang="0" scaled="1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</a:rPr>
              <a:t>Graduandos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0" y="-4979"/>
            <a:ext cx="12192000" cy="10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0" y="389"/>
            <a:ext cx="12192000" cy="108000"/>
          </a:xfrm>
          <a:prstGeom prst="rect">
            <a:avLst/>
          </a:prstGeom>
          <a:gradFill>
            <a:gsLst>
              <a:gs pos="71920">
                <a:srgbClr val="2D9025"/>
              </a:gs>
              <a:gs pos="52000">
                <a:srgbClr val="FAA713"/>
              </a:gs>
              <a:gs pos="34000">
                <a:srgbClr val="FF410E"/>
              </a:gs>
              <a:gs pos="16000">
                <a:srgbClr val="FA707D"/>
              </a:gs>
              <a:gs pos="0">
                <a:srgbClr val="EF373B"/>
              </a:gs>
              <a:gs pos="100000">
                <a:srgbClr val="00ABF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gency FB" panose="020B0503020202020204" pitchFamily="34" charset="0"/>
            </a:endParaRPr>
          </a:p>
        </p:txBody>
      </p:sp>
      <p:sp>
        <p:nvSpPr>
          <p:cNvPr id="20" name="CaixaDeTexto 24"/>
          <p:cNvSpPr txBox="1"/>
          <p:nvPr/>
        </p:nvSpPr>
        <p:spPr>
          <a:xfrm>
            <a:off x="5219440" y="600392"/>
            <a:ext cx="151130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D9D9D9"/>
                </a:solidFill>
                <a:latin typeface="Agency FB" panose="020B0503020202020204" pitchFamily="34" charset="0"/>
              </a:rPr>
              <a:t>INICIATIVAS</a:t>
            </a:r>
            <a:endParaRPr lang="pt-BR" sz="2000" b="1" dirty="0">
              <a:solidFill>
                <a:srgbClr val="F26C78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7"/>
          <p:cNvSpPr txBox="1"/>
          <p:nvPr/>
        </p:nvSpPr>
        <p:spPr>
          <a:xfrm>
            <a:off x="8217513" y="89316"/>
            <a:ext cx="394144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D9D9D9"/>
                </a:solidFill>
                <a:latin typeface="Agency FB" panose="020B0503020202020204" pitchFamily="34" charset="0"/>
              </a:rPr>
              <a:t>NECESSIDADE DE INVESTIMENTO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457577"/>
            <a:ext cx="12192000" cy="10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5" name="Retângulo 34"/>
          <p:cNvSpPr/>
          <p:nvPr/>
        </p:nvSpPr>
        <p:spPr>
          <a:xfrm>
            <a:off x="8141335" y="455930"/>
            <a:ext cx="4050665" cy="109220"/>
          </a:xfrm>
          <a:prstGeom prst="rect">
            <a:avLst/>
          </a:prstGeom>
          <a:gradFill flip="none" rotWithShape="1">
            <a:gsLst>
              <a:gs pos="0">
                <a:srgbClr val="EE373A"/>
              </a:gs>
              <a:gs pos="99000">
                <a:srgbClr val="FC717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31"/>
          <p:cNvSpPr txBox="1"/>
          <p:nvPr/>
        </p:nvSpPr>
        <p:spPr>
          <a:xfrm>
            <a:off x="304165" y="594360"/>
            <a:ext cx="17818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D9D9D9"/>
                </a:solidFill>
                <a:latin typeface="Agency FB" panose="020B0503020202020204" pitchFamily="34" charset="0"/>
              </a:rPr>
              <a:t>INTRODUÇÃO</a:t>
            </a:r>
          </a:p>
        </p:txBody>
      </p:sp>
      <p:sp>
        <p:nvSpPr>
          <p:cNvPr id="9" name="CaixaDeTexto 24"/>
          <p:cNvSpPr txBox="1"/>
          <p:nvPr/>
        </p:nvSpPr>
        <p:spPr>
          <a:xfrm>
            <a:off x="2631815" y="603567"/>
            <a:ext cx="148463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D9D9D9"/>
                </a:solidFill>
                <a:latin typeface="Agency FB" panose="020B0503020202020204" pitchFamily="34" charset="0"/>
              </a:rPr>
              <a:t>OBJETIVOS</a:t>
            </a:r>
            <a:endParaRPr lang="pt-BR" sz="2000" b="1" dirty="0">
              <a:solidFill>
                <a:srgbClr val="F26C78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4" y="14068"/>
            <a:ext cx="11883400" cy="6876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337562" y="2613392"/>
            <a:ext cx="329514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latin typeface="Agency FB" panose="020B0503020202020204" pitchFamily="34" charset="0"/>
                <a:hlinkClick r:id="rId3"/>
              </a:rPr>
              <a:t>https://www.radar.ufal.br/</a:t>
            </a:r>
            <a:endParaRPr lang="pt-BR" sz="2000" b="1" dirty="0">
              <a:latin typeface="Agency FB" panose="020B0503020202020204" pitchFamily="34" charset="0"/>
            </a:endParaRPr>
          </a:p>
          <a:p>
            <a:endParaRPr lang="pt-BR" sz="2000" b="1" dirty="0">
              <a:latin typeface="Agency FB" panose="020B0503020202020204" pitchFamily="34" charset="0"/>
            </a:endParaRPr>
          </a:p>
          <a:p>
            <a:r>
              <a:rPr lang="pt-BR" sz="2000" b="1" dirty="0">
                <a:latin typeface="Agency FB" panose="020B0503020202020204" pitchFamily="34" charset="0"/>
              </a:rPr>
              <a:t>	@sirmal.ufal</a:t>
            </a:r>
          </a:p>
          <a:p>
            <a:endParaRPr lang="pt-BR" sz="2000" b="1" dirty="0">
              <a:latin typeface="Agency FB" panose="020B0503020202020204" pitchFamily="34" charset="0"/>
            </a:endParaRPr>
          </a:p>
          <a:p>
            <a:r>
              <a:rPr lang="pt-BR" sz="2000" b="1" dirty="0">
                <a:latin typeface="Agency FB" panose="020B0503020202020204" pitchFamily="34" charset="0"/>
              </a:rPr>
              <a:t>E-mail: coordenacao@radar.ufal.br</a:t>
            </a:r>
          </a:p>
        </p:txBody>
      </p:sp>
      <p:pic>
        <p:nvPicPr>
          <p:cNvPr id="1036" name="Picture 12" descr="Logo do Instagram PNG [Fundo Transparente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278" y="3217368"/>
            <a:ext cx="469509" cy="46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264</TotalTime>
  <Words>309</Words>
  <Application>Microsoft Office PowerPoint</Application>
  <PresentationFormat>Widescreen</PresentationFormat>
  <Paragraphs>90</Paragraphs>
  <Slides>8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6" baseType="lpstr">
      <vt:lpstr>Agency FB</vt:lpstr>
      <vt:lpstr>Arial</vt:lpstr>
      <vt:lpstr>Calibri</vt:lpstr>
      <vt:lpstr>Calibri Light</vt:lpstr>
      <vt:lpstr>Gill Sans MT</vt:lpstr>
      <vt:lpstr>Impact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Rafael Grande</dc:creator>
  <cp:lastModifiedBy>Jazer Jose de Melo</cp:lastModifiedBy>
  <cp:revision>139</cp:revision>
  <dcterms:created xsi:type="dcterms:W3CDTF">2020-05-22T14:25:00Z</dcterms:created>
  <dcterms:modified xsi:type="dcterms:W3CDTF">2022-08-10T19:10:19Z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0x010100745C986CD21B124DA1510EF1E31E0BE4</vt:lpwstr>
  </property>
  <property fmtid="{D5CDD505-2E9C-101B-9397-08002B2CF9AE}" pid="3" name="ICV">
    <vt:lpwstr>521052D125DE4034B82154717FCF44F1</vt:lpwstr>
  </property>
  <property fmtid="{D5CDD505-2E9C-101B-9397-08002B2CF9AE}" pid="4" name="KSOProductBuildVer">
    <vt:lpwstr>1046-11.2.0.11254</vt:lpwstr>
  </property>
</Properties>
</file>