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0" r:id="rId4"/>
    <p:sldId id="283" r:id="rId5"/>
    <p:sldId id="258" r:id="rId6"/>
    <p:sldId id="282" r:id="rId7"/>
    <p:sldId id="285" r:id="rId8"/>
    <p:sldId id="284" r:id="rId9"/>
    <p:sldId id="271" r:id="rId10"/>
    <p:sldId id="272" r:id="rId11"/>
    <p:sldId id="274" r:id="rId12"/>
    <p:sldId id="275" r:id="rId13"/>
    <p:sldId id="276" r:id="rId14"/>
    <p:sldId id="277" r:id="rId15"/>
    <p:sldId id="286" r:id="rId16"/>
    <p:sldId id="279" r:id="rId17"/>
    <p:sldId id="267" r:id="rId18"/>
  </p:sldIdLst>
  <p:sldSz cx="18288000" cy="10287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J7bmbVk/VWwXnB+Kc+RbJcKw/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21FAC4-6D04-49FC-9C8C-D1CBB0435B76}">
  <a:tblStyle styleId="{4D21FAC4-6D04-49FC-9C8C-D1CBB0435B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4" autoAdjust="0"/>
    <p:restoredTop sz="93447" autoAdjust="0"/>
  </p:normalViewPr>
  <p:slideViewPr>
    <p:cSldViewPr snapToGrid="0">
      <p:cViewPr varScale="1">
        <p:scale>
          <a:sx n="42" d="100"/>
          <a:sy n="4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857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534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10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7262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07993833-32A7-E6B4-F2ED-30DF780DE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B888BA97-C136-B59E-A48F-F20C044B2C1C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28F92786-B832-80F2-0B23-8C34970194A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59B848C2-F047-3DE8-A0CA-8D75312DAB81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B29DDFEE-91BD-FC11-CABC-21E324BA68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4AADC27C-C3C7-8A23-1343-698E4DB1D19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2C61304E-7089-A1CA-D740-1989E8A0DB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6486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1080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766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84598999-0099-F463-CCEE-1B9C1890D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1791A4A0-2D10-9747-A5AF-39C921FC05AC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B34B84CE-C590-6127-F705-9DCDEB1D891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A3E5AC26-1D50-9C59-21F5-51E866E98832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92E17B18-2C03-FED3-EAD3-FB1036B450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E97DC9DE-7C8A-7ECE-9C97-4BE18105AC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38FBDC00-7F91-B2F7-A9B4-E598904E7D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360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79480D4C-CB2C-8972-D402-912042591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>
            <a:extLst>
              <a:ext uri="{FF2B5EF4-FFF2-40B4-BE49-F238E27FC236}">
                <a16:creationId xmlns:a16="http://schemas.microsoft.com/office/drawing/2014/main" id="{8F21F5AE-1865-D944-7A57-FD230028A98E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61" name="Google Shape;161;p5:notes">
            <a:extLst>
              <a:ext uri="{FF2B5EF4-FFF2-40B4-BE49-F238E27FC236}">
                <a16:creationId xmlns:a16="http://schemas.microsoft.com/office/drawing/2014/main" id="{073C516F-834F-1D89-A979-4AB9C01AB6F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62" name="Google Shape;162;p5:notes">
            <a:extLst>
              <a:ext uri="{FF2B5EF4-FFF2-40B4-BE49-F238E27FC236}">
                <a16:creationId xmlns:a16="http://schemas.microsoft.com/office/drawing/2014/main" id="{4F5C4E2C-992C-707D-8BD8-0036C391F91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>
            <a:extLst>
              <a:ext uri="{FF2B5EF4-FFF2-40B4-BE49-F238E27FC236}">
                <a16:creationId xmlns:a16="http://schemas.microsoft.com/office/drawing/2014/main" id="{15373E80-C642-CE57-C24E-3DCECD2C7E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r>
              <a:rPr lang="en-US" dirty="0"/>
              <a:t>5</a:t>
            </a:r>
            <a:endParaRPr dirty="0"/>
          </a:p>
        </p:txBody>
      </p:sp>
      <p:sp>
        <p:nvSpPr>
          <p:cNvPr id="164" name="Google Shape;164;p5:notes">
            <a:extLst>
              <a:ext uri="{FF2B5EF4-FFF2-40B4-BE49-F238E27FC236}">
                <a16:creationId xmlns:a16="http://schemas.microsoft.com/office/drawing/2014/main" id="{18037944-5CB3-88BE-5CEE-42962F76B8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65" name="Google Shape;165;p5:notes">
            <a:extLst>
              <a:ext uri="{FF2B5EF4-FFF2-40B4-BE49-F238E27FC236}">
                <a16:creationId xmlns:a16="http://schemas.microsoft.com/office/drawing/2014/main" id="{3570C713-FF97-AD83-AD20-B815F302DD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840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30" name="Google Shape;3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174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dt" idx="10"/>
          </p:nvPr>
        </p:nvSpPr>
        <p:spPr>
          <a:xfrm>
            <a:off x="5364671" y="0"/>
            <a:ext cx="4103652" cy="35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/>
              <a:t>1.7.2013</a:t>
            </a: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392363" y="527050"/>
            <a:ext cx="4684712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46997" y="3338124"/>
            <a:ext cx="7575973" cy="31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5364671" y="6676250"/>
            <a:ext cx="4103652" cy="3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170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microsoft.com/office/2007/relationships/hdphoto" Target="../media/hdphoto3.wdp"/><Relationship Id="rId10" Type="http://schemas.openxmlformats.org/officeDocument/2006/relationships/image" Target="../media/image9.jp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6151144" y="8493274"/>
            <a:ext cx="5381869" cy="1793726"/>
            <a:chOff x="0" y="-47625"/>
            <a:chExt cx="1417447" cy="472422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417447" cy="424797"/>
            </a:xfrm>
            <a:custGeom>
              <a:avLst/>
              <a:gdLst/>
              <a:ahLst/>
              <a:cxnLst/>
              <a:rect l="l" t="t" r="r" b="b"/>
              <a:pathLst>
                <a:path w="1417447" h="424797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24797"/>
                  </a:lnTo>
                  <a:lnTo>
                    <a:pt x="0" y="424797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47625"/>
              <a:ext cx="1417447" cy="472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419047" y="407380"/>
            <a:ext cx="17209734" cy="9472240"/>
            <a:chOff x="0" y="-38100"/>
            <a:chExt cx="4436823" cy="2346023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4436823" cy="2307923"/>
            </a:xfrm>
            <a:custGeom>
              <a:avLst/>
              <a:gdLst/>
              <a:ahLst/>
              <a:cxnLst/>
              <a:rect l="l" t="t" r="r" b="b"/>
              <a:pathLst>
                <a:path w="4436823" h="2307923" extrusionOk="0">
                  <a:moveTo>
                    <a:pt x="0" y="0"/>
                  </a:moveTo>
                  <a:lnTo>
                    <a:pt x="4436823" y="0"/>
                  </a:lnTo>
                  <a:lnTo>
                    <a:pt x="4436823" y="2307923"/>
                  </a:lnTo>
                  <a:lnTo>
                    <a:pt x="0" y="23079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>
                <a:latin typeface="+mn-lt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-38100"/>
              <a:ext cx="4436823" cy="2346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6909507" y="9081481"/>
            <a:ext cx="3865144" cy="798139"/>
          </a:xfrm>
          <a:custGeom>
            <a:avLst/>
            <a:gdLst/>
            <a:ahLst/>
            <a:cxnLst/>
            <a:rect l="l" t="t" r="r" b="b"/>
            <a:pathLst>
              <a:path w="3865144" h="798139" extrusionOk="0">
                <a:moveTo>
                  <a:pt x="0" y="0"/>
                </a:moveTo>
                <a:lnTo>
                  <a:pt x="3865143" y="0"/>
                </a:lnTo>
                <a:lnTo>
                  <a:pt x="3865143" y="798138"/>
                </a:lnTo>
                <a:lnTo>
                  <a:pt x="0" y="798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2463349" y="6899376"/>
            <a:ext cx="13361297" cy="165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Dr. Vanderlei José Vianna, </a:t>
            </a:r>
            <a:r>
              <a:rPr lang="en-US" sz="3200" dirty="0" err="1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advogado</a:t>
            </a:r>
            <a:r>
              <a:rPr lang="en-US" sz="3200" dirty="0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, </a:t>
            </a:r>
            <a:r>
              <a:rPr lang="en-US" sz="3200" dirty="0" err="1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mestre</a:t>
            </a:r>
            <a:r>
              <a:rPr lang="en-US" sz="3200" dirty="0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 </a:t>
            </a:r>
            <a:r>
              <a:rPr lang="en-US" sz="3200" dirty="0" err="1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em</a:t>
            </a:r>
            <a:r>
              <a:rPr lang="en-US" sz="3200" dirty="0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 </a:t>
            </a:r>
            <a:r>
              <a:rPr lang="en-US" sz="3200" dirty="0" err="1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Direito</a:t>
            </a:r>
            <a:r>
              <a:rPr lang="en-US" sz="3200" dirty="0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 </a:t>
            </a:r>
            <a:r>
              <a:rPr lang="en-US" sz="3200" dirty="0" err="1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Tributário</a:t>
            </a:r>
            <a:endParaRPr lang="en-US" sz="3200" b="0" i="0" u="none" strike="noStrike" cap="none" dirty="0">
              <a:solidFill>
                <a:srgbClr val="222221"/>
              </a:solidFill>
              <a:latin typeface="+mn-lt"/>
              <a:ea typeface="Public Sans Medium"/>
              <a:cs typeface="Public Sans Medium"/>
              <a:sym typeface="Public Sans Medium"/>
            </a:endParaRPr>
          </a:p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13/11/2024 – 14h30 CCJ </a:t>
            </a:r>
            <a:r>
              <a:rPr lang="en-US" sz="3200" b="0" i="0" u="none" strike="noStrike" cap="none" dirty="0" err="1">
                <a:solidFill>
                  <a:srgbClr val="222221"/>
                </a:solidFill>
                <a:latin typeface="+mn-lt"/>
                <a:ea typeface="Public Sans Medium"/>
                <a:cs typeface="Public Sans Medium"/>
                <a:sym typeface="Public Sans Medium"/>
              </a:rPr>
              <a:t>Senado</a:t>
            </a:r>
            <a:endParaRPr dirty="0">
              <a:latin typeface="+mn-l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525131" y="3326688"/>
            <a:ext cx="13361297" cy="460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22221"/>
                </a:solidFill>
                <a:latin typeface="+mn-lt"/>
                <a:sym typeface="Public Sans"/>
              </a:rPr>
              <a:t>Reforma </a:t>
            </a:r>
            <a:r>
              <a:rPr lang="en-US" sz="4400" dirty="0" err="1">
                <a:solidFill>
                  <a:srgbClr val="222221"/>
                </a:solidFill>
                <a:latin typeface="+mn-lt"/>
                <a:sym typeface="Public Sans"/>
              </a:rPr>
              <a:t>Tributária</a:t>
            </a:r>
            <a:endParaRPr lang="en-US" sz="4400" dirty="0">
              <a:solidFill>
                <a:srgbClr val="222221"/>
              </a:solidFill>
              <a:latin typeface="+mn-lt"/>
              <a:sym typeface="Public Sans"/>
            </a:endParaRPr>
          </a:p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222221"/>
                </a:solidFill>
                <a:latin typeface="+mn-lt"/>
                <a:sym typeface="Public Sans"/>
              </a:rPr>
              <a:t>Anulação</a:t>
            </a:r>
            <a:r>
              <a:rPr lang="en-US" sz="4000" b="1" dirty="0">
                <a:solidFill>
                  <a:srgbClr val="222221"/>
                </a:solidFill>
                <a:latin typeface="+mn-lt"/>
                <a:sym typeface="Public Sans"/>
              </a:rPr>
              <a:t> de </a:t>
            </a:r>
            <a:r>
              <a:rPr lang="en-US" sz="4000" b="1" dirty="0" err="1">
                <a:solidFill>
                  <a:srgbClr val="222221"/>
                </a:solidFill>
                <a:latin typeface="+mn-lt"/>
                <a:sym typeface="Public Sans"/>
              </a:rPr>
              <a:t>crédito</a:t>
            </a:r>
            <a:r>
              <a:rPr lang="en-US" sz="4000" b="1" dirty="0">
                <a:solidFill>
                  <a:srgbClr val="222221"/>
                </a:solidFill>
                <a:latin typeface="+mn-lt"/>
                <a:sym typeface="Public Sans"/>
              </a:rPr>
              <a:t> </a:t>
            </a:r>
            <a:r>
              <a:rPr lang="en-US" sz="4000" b="1" dirty="0" err="1">
                <a:solidFill>
                  <a:srgbClr val="222221"/>
                </a:solidFill>
                <a:latin typeface="+mn-lt"/>
                <a:sym typeface="Public Sans"/>
              </a:rPr>
              <a:t>operações</a:t>
            </a:r>
            <a:r>
              <a:rPr lang="en-US" sz="4000" b="1" dirty="0">
                <a:solidFill>
                  <a:srgbClr val="222221"/>
                </a:solidFill>
                <a:latin typeface="+mn-lt"/>
                <a:sym typeface="Public Sans"/>
              </a:rPr>
              <a:t> </a:t>
            </a:r>
            <a:r>
              <a:rPr lang="en-US" sz="4000" b="1" dirty="0" err="1">
                <a:solidFill>
                  <a:srgbClr val="222221"/>
                </a:solidFill>
                <a:latin typeface="+mn-lt"/>
                <a:sym typeface="Public Sans"/>
              </a:rPr>
              <a:t>anteriores</a:t>
            </a:r>
            <a:r>
              <a:rPr lang="en-US" sz="4000" b="1" dirty="0">
                <a:solidFill>
                  <a:srgbClr val="222221"/>
                </a:solidFill>
                <a:latin typeface="+mn-lt"/>
                <a:sym typeface="Public Sans"/>
              </a:rPr>
              <a:t>.</a:t>
            </a:r>
          </a:p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22221"/>
                </a:solidFill>
                <a:latin typeface="+mn-lt"/>
                <a:sym typeface="Public Sans"/>
              </a:rPr>
              <a:t>  </a:t>
            </a:r>
            <a:r>
              <a:rPr lang="en-US" sz="4000" b="1" dirty="0" err="1">
                <a:solidFill>
                  <a:srgbClr val="222221"/>
                </a:solidFill>
                <a:latin typeface="+mn-lt"/>
                <a:sym typeface="Public Sans"/>
              </a:rPr>
              <a:t>Entidades</a:t>
            </a:r>
            <a:r>
              <a:rPr lang="en-US" sz="4000" b="1" dirty="0">
                <a:solidFill>
                  <a:srgbClr val="222221"/>
                </a:solidFill>
                <a:latin typeface="+mn-lt"/>
                <a:sym typeface="Public Sans"/>
              </a:rPr>
              <a:t> </a:t>
            </a:r>
            <a:r>
              <a:rPr lang="en-US" sz="4000" b="1" dirty="0" err="1">
                <a:solidFill>
                  <a:srgbClr val="222221"/>
                </a:solidFill>
                <a:latin typeface="+mn-lt"/>
                <a:sym typeface="Public Sans"/>
              </a:rPr>
              <a:t>imunes</a:t>
            </a:r>
            <a:endParaRPr lang="en-US" sz="4000" b="1" dirty="0">
              <a:solidFill>
                <a:srgbClr val="222221"/>
              </a:solidFill>
              <a:latin typeface="+mn-lt"/>
              <a:sym typeface="Public Sans"/>
            </a:endParaRPr>
          </a:p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222221"/>
              </a:solidFill>
              <a:latin typeface="+mn-lt"/>
              <a:sym typeface="Public Sans"/>
            </a:endParaRPr>
          </a:p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8EDF7D-933A-1F44-AEE0-47AE1E3C6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00" y="1050215"/>
            <a:ext cx="6450227" cy="2337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94011" y="1363991"/>
            <a:ext cx="16132628" cy="574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Há que se insistir nesta </a:t>
            </a:r>
            <a:r>
              <a:rPr lang="pt-BR" sz="4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condição</a:t>
            </a:r>
            <a:r>
              <a:rPr lang="pt-BR" sz="4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inciso II, que diz “salvo, </a:t>
            </a:r>
            <a:r>
              <a:rPr lang="pt-BR" sz="4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hipótese da imunidade</a:t>
            </a:r>
            <a:r>
              <a:rPr lang="pt-BR" sz="4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inclusive em relação ao inciso XI do § 1º, </a:t>
            </a:r>
            <a:r>
              <a:rPr lang="pt-BR" sz="4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quando determinado em contrário em lei complementar</a:t>
            </a:r>
            <a:r>
              <a:rPr lang="pt-BR" sz="4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pt-BR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3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94011" y="1363991"/>
            <a:ext cx="16132628" cy="614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Exemplo: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44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400" dirty="0">
                <a:latin typeface="Arial" panose="020B0604020202020204" pitchFamily="34" charset="0"/>
                <a:ea typeface="Aptos" panose="020B0004020202020204" pitchFamily="34" charset="0"/>
              </a:rPr>
              <a:t>U</a:t>
            </a:r>
            <a:r>
              <a:rPr lang="pt-BR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 entidade imune no meio de uma cadeia de consumo.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24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Como o serviço dela é imune, aquele imposto que foi pago na etapa anterior não dá crédito.</a:t>
            </a:r>
            <a:endParaRPr lang="pt-BR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00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94011" y="1363991"/>
            <a:ext cx="16132628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44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 escola imune pagou o imposto sobre cada aquisição sua. Como a saída dela não é tributada, aquele imposto se torna custo. Será obrigada a recuperar isso </a:t>
            </a:r>
            <a:r>
              <a:rPr lang="pt-BR" sz="4400" dirty="0">
                <a:latin typeface="Arial" panose="020B0604020202020204" pitchFamily="34" charset="0"/>
                <a:ea typeface="Aptos" panose="020B0004020202020204" pitchFamily="34" charset="0"/>
              </a:rPr>
              <a:t>no a</a:t>
            </a:r>
            <a:r>
              <a:rPr lang="pt-BR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umento do valor da prestação do serviço.</a:t>
            </a:r>
            <a:endParaRPr lang="pt-BR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08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94011" y="1023751"/>
            <a:ext cx="16132628" cy="86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4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 prática, a operação da escola imune não está acobertada pela imunidade, como quis o Constituinte originário em 1988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44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44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n</a:t>
            </a:r>
            <a:r>
              <a:rPr lang="pt-BR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em mesmo o Constituinte derivado (PEC 132/2023). Uma parte da tributação aconteceu nas etapas anteriores. E não existe imunidade fracionada.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4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72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94011" y="1363991"/>
            <a:ext cx="16132628" cy="604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Luis Eduardo </a:t>
            </a:r>
            <a:r>
              <a:rPr lang="pt-BR" sz="4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Schoueri: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“Se eu tiver uma entidade imune no meio da cadeia produtiva eu posso ter maior tributação do que eu teria se não houvesse imunidade. Este é um erro </a:t>
            </a:r>
            <a:r>
              <a:rPr lang="pt-BR" sz="4000" b="1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que precisa ser ajustado</a:t>
            </a:r>
            <a:r>
              <a:rPr lang="pt-BR" sz="4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pt-BR" sz="4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”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4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60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B485CCA8-8589-4EA2-CA2D-D161B38B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>
            <a:extLst>
              <a:ext uri="{FF2B5EF4-FFF2-40B4-BE49-F238E27FC236}">
                <a16:creationId xmlns:a16="http://schemas.microsoft.com/office/drawing/2014/main" id="{2BD2FBF5-649C-259C-81DC-BEDA56602331}"/>
              </a:ext>
            </a:extLst>
          </p:cNvPr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>
              <a:extLst>
                <a:ext uri="{FF2B5EF4-FFF2-40B4-BE49-F238E27FC236}">
                  <a16:creationId xmlns:a16="http://schemas.microsoft.com/office/drawing/2014/main" id="{52EBC6A3-9F4D-0726-9265-AF68B1F292F0}"/>
                </a:ext>
              </a:extLst>
            </p:cNvPr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>
              <a:extLst>
                <a:ext uri="{FF2B5EF4-FFF2-40B4-BE49-F238E27FC236}">
                  <a16:creationId xmlns:a16="http://schemas.microsoft.com/office/drawing/2014/main" id="{A2853D09-8326-8933-8D69-27117A99D621}"/>
                </a:ext>
              </a:extLst>
            </p:cNvPr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>
            <a:extLst>
              <a:ext uri="{FF2B5EF4-FFF2-40B4-BE49-F238E27FC236}">
                <a16:creationId xmlns:a16="http://schemas.microsoft.com/office/drawing/2014/main" id="{1AC62A71-21B4-27FA-ACF5-07F450DA0C3D}"/>
              </a:ext>
            </a:extLst>
          </p:cNvPr>
          <p:cNvSpPr txBox="1"/>
          <p:nvPr/>
        </p:nvSpPr>
        <p:spPr>
          <a:xfrm>
            <a:off x="1094011" y="1363991"/>
            <a:ext cx="16132628" cy="70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Dr. Diogo Penha Soares – Ministério da Saúde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3600" i="1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600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“Quando estamos desonerando a aquisição de equipamentos – por exemplo por Santas Casas – nós estamos desonerando indiretamente o orçamento do SUS. É o SUS que compra esses serviços. Não é o SUS que está comprando diretamente os equipamentos e não é o SUS que está sendo desonerado, mas se a compra da Santa Casa for onerada o orçamento do SUS estará sendo onerado também”.  </a:t>
            </a:r>
            <a:r>
              <a:rPr lang="pt-BR" sz="3600" i="1" kern="10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Audiência Pública CAE, 12/09/2024</a:t>
            </a:r>
            <a:endParaRPr lang="pt-BR" sz="3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127;p2">
            <a:extLst>
              <a:ext uri="{FF2B5EF4-FFF2-40B4-BE49-F238E27FC236}">
                <a16:creationId xmlns:a16="http://schemas.microsoft.com/office/drawing/2014/main" id="{FD1B12DD-1961-0627-9730-1F0D0D92E638}"/>
              </a:ext>
            </a:extLst>
          </p:cNvPr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>
              <a:extLst>
                <a:ext uri="{FF2B5EF4-FFF2-40B4-BE49-F238E27FC236}">
                  <a16:creationId xmlns:a16="http://schemas.microsoft.com/office/drawing/2014/main" id="{E085EBFA-AAB2-19BE-11DE-F1CC94D2E8A1}"/>
                </a:ext>
              </a:extLst>
            </p:cNvPr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20AD18A3-73E6-E39F-31D6-3A3C146C7B21}"/>
                </a:ext>
              </a:extLst>
            </p:cNvPr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>
            <a:extLst>
              <a:ext uri="{FF2B5EF4-FFF2-40B4-BE49-F238E27FC236}">
                <a16:creationId xmlns:a16="http://schemas.microsoft.com/office/drawing/2014/main" id="{D5E64598-7CF1-14BE-9759-73FCBEA6E9B3}"/>
              </a:ext>
            </a:extLst>
          </p:cNvPr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07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94011" y="1363991"/>
            <a:ext cx="16132628" cy="830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t-BR" sz="3600" b="1" i="0" u="none" strike="noStrike" baseline="0" dirty="0">
                <a:latin typeface="+mn-lt"/>
              </a:rPr>
              <a:t>Sugestão FONIF</a:t>
            </a:r>
            <a:r>
              <a:rPr lang="pt-BR" sz="3600" b="0" i="0" u="none" strike="noStrike" baseline="0" dirty="0">
                <a:latin typeface="+mn-lt"/>
              </a:rPr>
              <a:t>:</a:t>
            </a:r>
          </a:p>
          <a:p>
            <a:pPr algn="just"/>
            <a:endParaRPr lang="pt-BR" sz="3600" dirty="0">
              <a:latin typeface="+mn-lt"/>
            </a:endParaRPr>
          </a:p>
          <a:p>
            <a:pPr algn="just"/>
            <a:r>
              <a:rPr lang="pt-BR" sz="3600" b="1" i="0" u="none" strike="noStrike" baseline="0" dirty="0">
                <a:latin typeface="+mn-lt"/>
              </a:rPr>
              <a:t>Art. 31. </a:t>
            </a:r>
            <a:r>
              <a:rPr lang="pt-BR" sz="3600" b="0" i="1" u="none" strike="noStrike" baseline="0" dirty="0">
                <a:latin typeface="+mn-lt"/>
              </a:rPr>
              <a:t>As operações imunes, isentas ou sujeitas a alíquota zero não permitirão a apropriação de crédito para utilização nas operações subsequentes.</a:t>
            </a:r>
          </a:p>
          <a:p>
            <a:pPr algn="just"/>
            <a:endParaRPr lang="pt-BR" sz="3600" b="0" i="1" u="none" strike="noStrike" baseline="0" dirty="0">
              <a:latin typeface="+mn-lt"/>
            </a:endParaRPr>
          </a:p>
          <a:p>
            <a:pPr algn="just"/>
            <a:r>
              <a:rPr lang="pt-BR" sz="3600" b="1" i="0" u="none" strike="noStrike" baseline="0" dirty="0">
                <a:latin typeface="+mn-lt"/>
              </a:rPr>
              <a:t>§ 1º </a:t>
            </a:r>
            <a:r>
              <a:rPr lang="pt-BR" sz="3600" b="0" i="1" u="none" strike="noStrike" baseline="0" dirty="0">
                <a:latin typeface="+mn-lt"/>
              </a:rPr>
              <a:t>Nas hipóteses de diferimento ou suspensão, o creditamento será admitido somente no momento do efetivo pagamento.</a:t>
            </a:r>
          </a:p>
          <a:p>
            <a:pPr algn="just"/>
            <a:endParaRPr lang="pt-BR" sz="3600" b="1" i="0" u="none" strike="noStrike" baseline="0" dirty="0">
              <a:latin typeface="+mn-lt"/>
            </a:endParaRPr>
          </a:p>
          <a:p>
            <a:pPr algn="just"/>
            <a:r>
              <a:rPr lang="pt-BR" sz="3600" b="1" i="0" u="none" strike="noStrike" baseline="0" dirty="0">
                <a:solidFill>
                  <a:srgbClr val="FF0000"/>
                </a:solidFill>
                <a:latin typeface="+mn-lt"/>
              </a:rPr>
              <a:t>§ 2º </a:t>
            </a:r>
            <a:r>
              <a:rPr lang="pt-BR" sz="3600" b="1" i="1" u="none" strike="noStrike" baseline="0" dirty="0">
                <a:solidFill>
                  <a:srgbClr val="FF0000"/>
                </a:solidFill>
                <a:latin typeface="+mn-lt"/>
              </a:rPr>
              <a:t>Em relação às organizações mencionadas nas alíneas “b’ e 'c', do inciso VI, do art. 150 da CF, a imunidade aos impostos CBS e IBS não se aplica o caput, e não acarretará a anulação dos seus respectivos créditos relativos às operações anteriores, devendo os mesmos serem devolvidos automaticamente após a efetuação do recolhimento dos respectivos tributos na aquisição de bens e serviços. </a:t>
            </a:r>
            <a:r>
              <a:rPr lang="pt-BR" sz="3600" b="0" i="0" u="none" strike="noStrike" baseline="0" dirty="0">
                <a:solidFill>
                  <a:srgbClr val="FF0000"/>
                </a:solidFill>
                <a:latin typeface="+mn-lt"/>
              </a:rPr>
              <a:t>”</a:t>
            </a:r>
            <a:endParaRPr lang="pt-BR" sz="4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11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2"/>
          <p:cNvPicPr preferRelativeResize="0"/>
          <p:nvPr/>
        </p:nvPicPr>
        <p:blipFill rotWithShape="1">
          <a:blip r:embed="rId3">
            <a:alphaModFix/>
          </a:blip>
          <a:srcRect l="26446" r="14300"/>
          <a:stretch/>
        </p:blipFill>
        <p:spPr>
          <a:xfrm>
            <a:off x="9144000" y="0"/>
            <a:ext cx="9144000" cy="1028198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/>
          <p:nvPr/>
        </p:nvSpPr>
        <p:spPr>
          <a:xfrm>
            <a:off x="1425202" y="1822116"/>
            <a:ext cx="4154961" cy="857985"/>
          </a:xfrm>
          <a:custGeom>
            <a:avLst/>
            <a:gdLst/>
            <a:ahLst/>
            <a:cxnLst/>
            <a:rect l="l" t="t" r="r" b="b"/>
            <a:pathLst>
              <a:path w="4154961" h="857985" extrusionOk="0">
                <a:moveTo>
                  <a:pt x="0" y="0"/>
                </a:moveTo>
                <a:lnTo>
                  <a:pt x="4154961" y="0"/>
                </a:lnTo>
                <a:lnTo>
                  <a:pt x="4154961" y="857985"/>
                </a:lnTo>
                <a:lnTo>
                  <a:pt x="0" y="857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2" name="Google Shape;242;p12"/>
          <p:cNvSpPr txBox="1"/>
          <p:nvPr/>
        </p:nvSpPr>
        <p:spPr>
          <a:xfrm>
            <a:off x="1028700" y="4053970"/>
            <a:ext cx="5755200" cy="205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26" b="1" i="0" u="none" strike="noStrike" cap="none" dirty="0" err="1">
                <a:solidFill>
                  <a:srgbClr val="BA1222"/>
                </a:solidFill>
              </a:rPr>
              <a:t>Obrigado</a:t>
            </a:r>
            <a:endParaRPr dirty="0"/>
          </a:p>
        </p:txBody>
      </p:sp>
      <p:grpSp>
        <p:nvGrpSpPr>
          <p:cNvPr id="243" name="Google Shape;243;p12"/>
          <p:cNvGrpSpPr/>
          <p:nvPr/>
        </p:nvGrpSpPr>
        <p:grpSpPr>
          <a:xfrm>
            <a:off x="-402901" y="6462027"/>
            <a:ext cx="10812752" cy="2928473"/>
            <a:chOff x="0" y="-337464"/>
            <a:chExt cx="14417003" cy="3904630"/>
          </a:xfrm>
        </p:grpSpPr>
        <p:grpSp>
          <p:nvGrpSpPr>
            <p:cNvPr id="244" name="Google Shape;244;p12"/>
            <p:cNvGrpSpPr/>
            <p:nvPr/>
          </p:nvGrpSpPr>
          <p:grpSpPr>
            <a:xfrm>
              <a:off x="6133957" y="753021"/>
              <a:ext cx="3575094" cy="1020661"/>
              <a:chOff x="0" y="-47625"/>
              <a:chExt cx="706191" cy="201612"/>
            </a:xfrm>
          </p:grpSpPr>
          <p:sp>
            <p:nvSpPr>
              <p:cNvPr id="245" name="Google Shape;245;p12"/>
              <p:cNvSpPr/>
              <p:nvPr/>
            </p:nvSpPr>
            <p:spPr>
              <a:xfrm>
                <a:off x="0" y="0"/>
                <a:ext cx="706191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706191" h="153987" extrusionOk="0">
                    <a:moveTo>
                      <a:pt x="0" y="0"/>
                    </a:moveTo>
                    <a:lnTo>
                      <a:pt x="706191" y="0"/>
                    </a:lnTo>
                    <a:lnTo>
                      <a:pt x="706191" y="153987"/>
                    </a:lnTo>
                    <a:lnTo>
                      <a:pt x="0" y="153987"/>
                    </a:lnTo>
                    <a:close/>
                  </a:path>
                </a:pathLst>
              </a:custGeom>
              <a:solidFill>
                <a:srgbClr val="BA1222"/>
              </a:solidFill>
              <a:ln>
                <a:noFill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" name="Google Shape;246;p12"/>
              <p:cNvSpPr txBox="1"/>
              <p:nvPr/>
            </p:nvSpPr>
            <p:spPr>
              <a:xfrm>
                <a:off x="0" y="-47625"/>
                <a:ext cx="706191" cy="201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5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7" name="Google Shape;247;p12"/>
            <p:cNvSpPr txBox="1"/>
            <p:nvPr/>
          </p:nvSpPr>
          <p:spPr>
            <a:xfrm>
              <a:off x="1863077" y="-337464"/>
              <a:ext cx="12553926" cy="2760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Unidos </a:t>
              </a:r>
              <a:r>
                <a:rPr lang="en-US" sz="3999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</a:t>
              </a:r>
              <a:r>
                <a:rPr lang="en-US" sz="399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999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</a:t>
              </a:r>
              <a:r>
                <a:rPr lang="en-US" sz="399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causa </a:t>
              </a:r>
              <a:r>
                <a:rPr lang="en-US" sz="3999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comum</a:t>
              </a:r>
              <a:r>
                <a:rPr lang="en-US" sz="399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 dirty="0"/>
            </a:p>
            <a:p>
              <a:pPr marL="0" marR="0" lvl="0" indent="0" algn="l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</a:t>
              </a:r>
              <a:r>
                <a:rPr lang="en-US" sz="399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999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defesa</a:t>
              </a:r>
              <a:r>
                <a:rPr lang="en-US" sz="399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da  </a:t>
              </a:r>
              <a:r>
                <a:rPr lang="en-US" sz="3999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filantropia</a:t>
              </a:r>
              <a:r>
                <a:rPr lang="en-US" sz="3999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dirty="0"/>
            </a:p>
            <a:p>
              <a:pPr marL="0" marR="0" lvl="0" indent="0" algn="l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99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 txBox="1"/>
            <p:nvPr/>
          </p:nvSpPr>
          <p:spPr>
            <a:xfrm>
              <a:off x="0" y="2617258"/>
              <a:ext cx="7673479" cy="804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2" b="0" i="0" u="none" strike="noStrike" cap="none" dirty="0">
                  <a:solidFill>
                    <a:srgbClr val="222221"/>
                  </a:solidFill>
                  <a:latin typeface="+mn-lt"/>
                  <a:ea typeface="Public Sans"/>
                  <a:cs typeface="Public Sans"/>
                  <a:sym typeface="Public Sans"/>
                </a:rPr>
                <a:t>www.fonif.org.br</a:t>
              </a:r>
              <a:endParaRPr dirty="0">
                <a:latin typeface="+mn-lt"/>
              </a:endParaRPr>
            </a:p>
          </p:txBody>
        </p:sp>
        <p:sp>
          <p:nvSpPr>
            <p:cNvPr id="249" name="Google Shape;249;p12"/>
            <p:cNvSpPr txBox="1"/>
            <p:nvPr/>
          </p:nvSpPr>
          <p:spPr>
            <a:xfrm>
              <a:off x="4903505" y="2617258"/>
              <a:ext cx="7673479" cy="804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2" b="0" i="0" u="none" strike="noStrike" cap="none" dirty="0">
                  <a:solidFill>
                    <a:srgbClr val="222221"/>
                  </a:solidFill>
                  <a:latin typeface="+mn-lt"/>
                  <a:ea typeface="Public Sans"/>
                  <a:cs typeface="Public Sans"/>
                  <a:sym typeface="Public Sans"/>
                </a:rPr>
                <a:t>fonif@fonif.org.br</a:t>
              </a:r>
              <a:endParaRPr dirty="0">
                <a:latin typeface="+mn-lt"/>
              </a:endParaRPr>
            </a:p>
          </p:txBody>
        </p:sp>
        <p:sp>
          <p:nvSpPr>
            <p:cNvPr id="250" name="Google Shape;250;p12"/>
            <p:cNvSpPr txBox="1"/>
            <p:nvPr/>
          </p:nvSpPr>
          <p:spPr>
            <a:xfrm>
              <a:off x="6133957" y="1843617"/>
              <a:ext cx="290413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0" i="0" u="none" strike="noStrike" cap="none" dirty="0">
                  <a:solidFill>
                    <a:srgbClr val="BA122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60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68457" y="200215"/>
            <a:ext cx="17928000" cy="9886570"/>
            <a:chOff x="0" y="-45630"/>
            <a:chExt cx="5132274" cy="260385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20860" y="-45630"/>
              <a:ext cx="5111414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Logotipo  Descrição gerada automaticamente com confiança média"/>
          <p:cNvSpPr>
            <a:spLocks noChangeAspect="1"/>
          </p:cNvSpPr>
          <p:nvPr/>
        </p:nvSpPr>
        <p:spPr>
          <a:xfrm>
            <a:off x="722948" y="2578834"/>
            <a:ext cx="2016000" cy="1174046"/>
          </a:xfrm>
          <a:custGeom>
            <a:avLst/>
            <a:gdLst/>
            <a:ahLst/>
            <a:cxnLst/>
            <a:rect l="l" t="t" r="r" b="b"/>
            <a:pathLst>
              <a:path w="1620000" h="943431" extrusionOk="0">
                <a:moveTo>
                  <a:pt x="0" y="0"/>
                </a:moveTo>
                <a:lnTo>
                  <a:pt x="1620000" y="0"/>
                </a:lnTo>
                <a:lnTo>
                  <a:pt x="1620000" y="943431"/>
                </a:lnTo>
                <a:lnTo>
                  <a:pt x="0" y="943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124"/>
            </a:stretch>
          </a:blipFill>
          <a:ln>
            <a:noFill/>
          </a:ln>
        </p:spPr>
        <p:txBody>
          <a:bodyPr/>
          <a:lstStyle/>
          <a:p>
            <a:r>
              <a:rPr lang="pt-BR" dirty="0"/>
              <a:t>certos</a:t>
            </a:r>
          </a:p>
        </p:txBody>
      </p:sp>
      <p:sp>
        <p:nvSpPr>
          <p:cNvPr id="111" name="Google Shape;111;p2" descr="Imagem em preto e branco  Descrição gerada automaticamente com confiança média"/>
          <p:cNvSpPr>
            <a:spLocks noChangeAspect="1"/>
          </p:cNvSpPr>
          <p:nvPr/>
        </p:nvSpPr>
        <p:spPr>
          <a:xfrm>
            <a:off x="5178175" y="5481552"/>
            <a:ext cx="2268000" cy="968700"/>
          </a:xfrm>
          <a:custGeom>
            <a:avLst/>
            <a:gdLst/>
            <a:ahLst/>
            <a:cxnLst/>
            <a:rect l="l" t="t" r="r" b="b"/>
            <a:pathLst>
              <a:path w="1660520" h="709234" extrusionOk="0">
                <a:moveTo>
                  <a:pt x="0" y="0"/>
                </a:moveTo>
                <a:lnTo>
                  <a:pt x="1660520" y="0"/>
                </a:lnTo>
                <a:lnTo>
                  <a:pt x="1660520" y="709234"/>
                </a:lnTo>
                <a:lnTo>
                  <a:pt x="0" y="709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191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12" name="Google Shape;112;p2" descr="Desenho de uma placa  Descrição gerada automaticamente com confiança média"/>
          <p:cNvSpPr>
            <a:spLocks noChangeAspect="1"/>
          </p:cNvSpPr>
          <p:nvPr/>
        </p:nvSpPr>
        <p:spPr>
          <a:xfrm>
            <a:off x="3397231" y="3054217"/>
            <a:ext cx="2556000" cy="766365"/>
          </a:xfrm>
          <a:custGeom>
            <a:avLst/>
            <a:gdLst/>
            <a:ahLst/>
            <a:cxnLst/>
            <a:rect l="l" t="t" r="r" b="b"/>
            <a:pathLst>
              <a:path w="2124000" h="636837" extrusionOk="0">
                <a:moveTo>
                  <a:pt x="0" y="0"/>
                </a:moveTo>
                <a:lnTo>
                  <a:pt x="2124000" y="0"/>
                </a:lnTo>
                <a:lnTo>
                  <a:pt x="2124000" y="636837"/>
                </a:lnTo>
                <a:lnTo>
                  <a:pt x="0" y="63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352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14" name="Google Shape;114;p2" descr="Logotipo  Descrição gerada automaticamente"/>
          <p:cNvSpPr>
            <a:spLocks noChangeAspect="1"/>
          </p:cNvSpPr>
          <p:nvPr/>
        </p:nvSpPr>
        <p:spPr>
          <a:xfrm>
            <a:off x="4092390" y="7522156"/>
            <a:ext cx="1836000" cy="1207977"/>
          </a:xfrm>
          <a:custGeom>
            <a:avLst/>
            <a:gdLst/>
            <a:ahLst/>
            <a:cxnLst/>
            <a:rect l="l" t="t" r="r" b="b"/>
            <a:pathLst>
              <a:path w="1944000" h="1065099" extrusionOk="0">
                <a:moveTo>
                  <a:pt x="0" y="0"/>
                </a:moveTo>
                <a:lnTo>
                  <a:pt x="1944000" y="0"/>
                </a:lnTo>
                <a:lnTo>
                  <a:pt x="1944000" y="1065099"/>
                </a:lnTo>
                <a:lnTo>
                  <a:pt x="0" y="1065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44664" r="-348" b="-38485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16" name="Google Shape;116;p2" descr="Logotipo, nome da empresa  Descrição gerada automaticamente"/>
          <p:cNvSpPr>
            <a:spLocks noChangeAspect="1"/>
          </p:cNvSpPr>
          <p:nvPr/>
        </p:nvSpPr>
        <p:spPr>
          <a:xfrm>
            <a:off x="13317180" y="4783075"/>
            <a:ext cx="2448000" cy="1463045"/>
          </a:xfrm>
          <a:custGeom>
            <a:avLst/>
            <a:gdLst/>
            <a:ahLst/>
            <a:cxnLst/>
            <a:rect l="l" t="t" r="r" b="b"/>
            <a:pathLst>
              <a:path w="2016000" h="1136468" extrusionOk="0">
                <a:moveTo>
                  <a:pt x="0" y="0"/>
                </a:moveTo>
                <a:lnTo>
                  <a:pt x="2016000" y="0"/>
                </a:lnTo>
                <a:lnTo>
                  <a:pt x="2016000" y="1136468"/>
                </a:lnTo>
                <a:lnTo>
                  <a:pt x="0" y="1136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62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19" name="Google Shape;119;p2" descr="Uma imagem contendo Logotipo  Descrição gerada automaticamente"/>
          <p:cNvSpPr>
            <a:spLocks noChangeAspect="1"/>
          </p:cNvSpPr>
          <p:nvPr/>
        </p:nvSpPr>
        <p:spPr>
          <a:xfrm>
            <a:off x="8982490" y="5464968"/>
            <a:ext cx="2736000" cy="858365"/>
          </a:xfrm>
          <a:custGeom>
            <a:avLst/>
            <a:gdLst/>
            <a:ahLst/>
            <a:cxnLst/>
            <a:rect l="l" t="t" r="r" b="b"/>
            <a:pathLst>
              <a:path w="2880000" h="880953" extrusionOk="0">
                <a:moveTo>
                  <a:pt x="0" y="0"/>
                </a:moveTo>
                <a:lnTo>
                  <a:pt x="2880000" y="0"/>
                </a:lnTo>
                <a:lnTo>
                  <a:pt x="2880000" y="880953"/>
                </a:lnTo>
                <a:lnTo>
                  <a:pt x="0" y="880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 l="-8826" t="-22732" r="-7766" b="-25624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20" name="Google Shape;120;p2" descr="SEMERJ"/>
          <p:cNvSpPr>
            <a:spLocks noChangeAspect="1"/>
          </p:cNvSpPr>
          <p:nvPr/>
        </p:nvSpPr>
        <p:spPr>
          <a:xfrm>
            <a:off x="7938000" y="7592158"/>
            <a:ext cx="2340000" cy="786728"/>
          </a:xfrm>
          <a:custGeom>
            <a:avLst/>
            <a:gdLst/>
            <a:ahLst/>
            <a:cxnLst/>
            <a:rect l="l" t="t" r="r" b="b"/>
            <a:pathLst>
              <a:path w="1908000" h="642731" extrusionOk="0">
                <a:moveTo>
                  <a:pt x="0" y="0"/>
                </a:moveTo>
                <a:lnTo>
                  <a:pt x="1908000" y="0"/>
                </a:lnTo>
                <a:lnTo>
                  <a:pt x="1908000" y="642731"/>
                </a:lnTo>
                <a:lnTo>
                  <a:pt x="0" y="642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2696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22" name="Google Shape;122;p2" descr="Logotipo, nome da empresa  Descrição gerada automaticamente"/>
          <p:cNvSpPr>
            <a:spLocks noChangeAspect="1"/>
          </p:cNvSpPr>
          <p:nvPr/>
        </p:nvSpPr>
        <p:spPr>
          <a:xfrm>
            <a:off x="11978899" y="2057468"/>
            <a:ext cx="1800000" cy="1648843"/>
          </a:xfrm>
          <a:custGeom>
            <a:avLst/>
            <a:gdLst/>
            <a:ahLst/>
            <a:cxnLst/>
            <a:rect l="l" t="t" r="r" b="b"/>
            <a:pathLst>
              <a:path w="1260000" h="1187166" extrusionOk="0">
                <a:moveTo>
                  <a:pt x="0" y="0"/>
                </a:moveTo>
                <a:lnTo>
                  <a:pt x="1260000" y="0"/>
                </a:lnTo>
                <a:lnTo>
                  <a:pt x="1260000" y="1187166"/>
                </a:lnTo>
                <a:lnTo>
                  <a:pt x="0" y="1187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 b="-6134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23" name="Google Shape;123;p2" descr="Logotipo  Descrição gerada automaticamente"/>
          <p:cNvSpPr>
            <a:spLocks/>
          </p:cNvSpPr>
          <p:nvPr/>
        </p:nvSpPr>
        <p:spPr>
          <a:xfrm>
            <a:off x="14308477" y="2962011"/>
            <a:ext cx="3240000" cy="612000"/>
          </a:xfrm>
          <a:custGeom>
            <a:avLst/>
            <a:gdLst/>
            <a:ahLst/>
            <a:cxnLst/>
            <a:rect l="l" t="t" r="r" b="b"/>
            <a:pathLst>
              <a:path w="2268000" h="388262" extrusionOk="0">
                <a:moveTo>
                  <a:pt x="0" y="0"/>
                </a:moveTo>
                <a:lnTo>
                  <a:pt x="2268000" y="0"/>
                </a:lnTo>
                <a:lnTo>
                  <a:pt x="2268000" y="388262"/>
                </a:lnTo>
                <a:lnTo>
                  <a:pt x="0" y="388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1250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24" name="Google Shape;124;p2"/>
          <p:cNvSpPr>
            <a:spLocks noChangeAspect="1"/>
          </p:cNvSpPr>
          <p:nvPr/>
        </p:nvSpPr>
        <p:spPr>
          <a:xfrm>
            <a:off x="11978899" y="7498685"/>
            <a:ext cx="2556000" cy="1150961"/>
          </a:xfrm>
          <a:custGeom>
            <a:avLst/>
            <a:gdLst/>
            <a:ahLst/>
            <a:cxnLst/>
            <a:rect l="l" t="t" r="r" b="b"/>
            <a:pathLst>
              <a:path w="2412000" h="1086124" extrusionOk="0">
                <a:moveTo>
                  <a:pt x="0" y="0"/>
                </a:moveTo>
                <a:lnTo>
                  <a:pt x="2412000" y="0"/>
                </a:lnTo>
                <a:lnTo>
                  <a:pt x="2412000" y="1086124"/>
                </a:lnTo>
                <a:lnTo>
                  <a:pt x="0" y="1086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26" name="Google Shape;126;p2"/>
          <p:cNvSpPr txBox="1"/>
          <p:nvPr/>
        </p:nvSpPr>
        <p:spPr>
          <a:xfrm>
            <a:off x="1730948" y="743140"/>
            <a:ext cx="148262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err="1">
                <a:solidFill>
                  <a:srgbClr val="000000"/>
                </a:solidFill>
                <a:latin typeface="+mn-lt"/>
                <a:ea typeface="Public Sans Black"/>
                <a:cs typeface="Public Sans Black"/>
                <a:sym typeface="Public Sans Black"/>
              </a:rPr>
              <a:t>Entidades</a:t>
            </a:r>
            <a:r>
              <a:rPr lang="en-US" sz="5000" b="1" i="0" u="none" strike="noStrike" cap="none" dirty="0">
                <a:solidFill>
                  <a:srgbClr val="000000"/>
                </a:solidFill>
                <a:latin typeface="+mn-lt"/>
                <a:ea typeface="Public Sans Black"/>
                <a:cs typeface="Public Sans Black"/>
                <a:sym typeface="Public Sans Black"/>
              </a:rPr>
              <a:t> </a:t>
            </a:r>
            <a:r>
              <a:rPr lang="en-US" sz="5000" b="1" i="0" u="none" strike="noStrike" cap="none" dirty="0" err="1">
                <a:solidFill>
                  <a:srgbClr val="000000"/>
                </a:solidFill>
                <a:latin typeface="+mn-lt"/>
                <a:ea typeface="Public Sans Black"/>
                <a:cs typeface="Public Sans Black"/>
                <a:sym typeface="Public Sans Black"/>
              </a:rPr>
              <a:t>Representativas</a:t>
            </a:r>
            <a:r>
              <a:rPr lang="en-US" sz="5000" b="1" i="0" u="none" strike="noStrike" cap="none" dirty="0">
                <a:solidFill>
                  <a:srgbClr val="000000"/>
                </a:solidFill>
                <a:latin typeface="+mn-lt"/>
                <a:ea typeface="Public Sans Black"/>
                <a:cs typeface="Public Sans Black"/>
                <a:sym typeface="Public Sans Black"/>
              </a:rPr>
              <a:t> do Fonif</a:t>
            </a:r>
            <a:r>
              <a:rPr lang="en-US" sz="5000" b="1" dirty="0">
                <a:latin typeface="+mn-lt"/>
                <a:ea typeface="Public Sans Black"/>
                <a:cs typeface="Public Sans Black"/>
                <a:sym typeface="Public Sans Black"/>
              </a:rPr>
              <a:t> </a:t>
            </a:r>
            <a:r>
              <a:rPr lang="en-US" sz="5000" b="1" i="0" u="none" strike="noStrike" cap="none" dirty="0">
                <a:solidFill>
                  <a:srgbClr val="000000"/>
                </a:solidFill>
                <a:latin typeface="+mn-lt"/>
                <a:ea typeface="Public Sans Black"/>
                <a:cs typeface="Public Sans Black"/>
                <a:sym typeface="Public Sans Black"/>
              </a:rPr>
              <a:t>e </a:t>
            </a:r>
            <a:r>
              <a:rPr lang="en-US" sz="5000" b="1" i="0" u="none" strike="noStrike" cap="none" dirty="0" err="1">
                <a:solidFill>
                  <a:srgbClr val="000000"/>
                </a:solidFill>
                <a:latin typeface="+mn-lt"/>
                <a:ea typeface="Public Sans Black"/>
                <a:cs typeface="Public Sans Black"/>
                <a:sym typeface="Public Sans Black"/>
              </a:rPr>
              <a:t>Parceiros</a:t>
            </a:r>
            <a:endParaRPr b="1" dirty="0">
              <a:latin typeface="+mn-lt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6DE598-0FCF-1004-B3A5-10298550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09" y="2208301"/>
            <a:ext cx="2160000" cy="203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Google Shape;118;p2" descr="Desenho de personagem de desenho animado  Descrição gerada automaticamente com confiança média"/>
          <p:cNvSpPr>
            <a:spLocks noChangeAspect="1"/>
          </p:cNvSpPr>
          <p:nvPr/>
        </p:nvSpPr>
        <p:spPr>
          <a:xfrm>
            <a:off x="2185516" y="5372582"/>
            <a:ext cx="1476000" cy="928067"/>
          </a:xfrm>
          <a:custGeom>
            <a:avLst/>
            <a:gdLst/>
            <a:ahLst/>
            <a:cxnLst/>
            <a:rect l="l" t="t" r="r" b="b"/>
            <a:pathLst>
              <a:path w="1548000" h="973339" extrusionOk="0">
                <a:moveTo>
                  <a:pt x="0" y="0"/>
                </a:moveTo>
                <a:lnTo>
                  <a:pt x="1548000" y="0"/>
                </a:lnTo>
                <a:lnTo>
                  <a:pt x="1548000" y="973339"/>
                </a:lnTo>
                <a:lnTo>
                  <a:pt x="0" y="973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r="-724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CD4507-619E-6AA0-E018-CD9EF939AF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3342" y="2902507"/>
            <a:ext cx="2844000" cy="921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94011" y="1363991"/>
            <a:ext cx="14148146" cy="849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t-BR" sz="3600" b="1" i="0" u="none" strike="noStrike" baseline="0" dirty="0">
                <a:latin typeface="+mn-lt"/>
              </a:rPr>
              <a:t>Imunidade. </a:t>
            </a:r>
            <a:r>
              <a:rPr lang="pt-BR" sz="3600" b="1" dirty="0">
                <a:latin typeface="+mn-lt"/>
              </a:rPr>
              <a:t>F</a:t>
            </a:r>
            <a:r>
              <a:rPr lang="pt-BR" sz="3600" b="1" i="0" u="none" strike="noStrike" baseline="0" dirty="0">
                <a:latin typeface="+mn-lt"/>
              </a:rPr>
              <a:t>enômeno de natureza Constitucional</a:t>
            </a:r>
          </a:p>
          <a:p>
            <a:pPr algn="just"/>
            <a:endParaRPr lang="pt-BR" sz="3600" b="1" dirty="0">
              <a:latin typeface="+mn-lt"/>
            </a:endParaRPr>
          </a:p>
          <a:p>
            <a:pPr algn="just"/>
            <a:r>
              <a:rPr lang="pt-BR" sz="3600" b="1" i="0" u="none" strike="noStrike" baseline="0" dirty="0">
                <a:latin typeface="+mn-lt"/>
              </a:rPr>
              <a:t>Art. 150, inciso VI, alíneas “b” e “c” e 195, § 7°</a:t>
            </a:r>
          </a:p>
          <a:p>
            <a:pPr algn="just"/>
            <a:endParaRPr lang="pt-BR" sz="3600" i="0" u="none" strike="noStrike" baseline="0" dirty="0">
              <a:latin typeface="+mn-lt"/>
            </a:endParaRPr>
          </a:p>
          <a:p>
            <a:pPr algn="just"/>
            <a:r>
              <a:rPr lang="pt-BR" sz="3600" i="0" u="none" strike="noStrike" baseline="0" dirty="0">
                <a:latin typeface="+mn-lt"/>
              </a:rPr>
              <a:t>Quem são?</a:t>
            </a:r>
          </a:p>
          <a:p>
            <a:pPr algn="just"/>
            <a:endParaRPr lang="pt-BR" sz="3600" i="1" dirty="0">
              <a:latin typeface="+mn-lt"/>
            </a:endParaRPr>
          </a:p>
          <a:p>
            <a:pPr algn="just"/>
            <a:r>
              <a:rPr lang="pt-BR" sz="3600" i="1" dirty="0">
                <a:latin typeface="+mn-lt"/>
              </a:rPr>
              <a:t>1 – </a:t>
            </a:r>
            <a:r>
              <a:rPr lang="pt-BR" sz="3600" i="1" dirty="0">
                <a:solidFill>
                  <a:srgbClr val="FF0000"/>
                </a:solidFill>
                <a:latin typeface="+mn-lt"/>
              </a:rPr>
              <a:t>Entidades religiosas</a:t>
            </a:r>
            <a:r>
              <a:rPr lang="pt-BR" sz="3600" i="1" dirty="0">
                <a:latin typeface="+mn-lt"/>
              </a:rPr>
              <a:t>, templos de qualquer culto, organizações assistenciais e beneficentes; </a:t>
            </a:r>
          </a:p>
          <a:p>
            <a:pPr algn="just"/>
            <a:endParaRPr lang="pt-BR" sz="3600" i="1" dirty="0">
              <a:latin typeface="+mn-lt"/>
            </a:endParaRPr>
          </a:p>
          <a:p>
            <a:pPr algn="just"/>
            <a:r>
              <a:rPr lang="pt-BR" sz="3600" i="1" dirty="0">
                <a:latin typeface="+mn-lt"/>
              </a:rPr>
              <a:t>2 – </a:t>
            </a:r>
            <a:r>
              <a:rPr lang="pt-BR" sz="3600" i="1" dirty="0">
                <a:solidFill>
                  <a:srgbClr val="FF0000"/>
                </a:solidFill>
                <a:latin typeface="+mn-lt"/>
              </a:rPr>
              <a:t>Partidos políticos</a:t>
            </a:r>
            <a:r>
              <a:rPr lang="pt-BR" sz="3600" i="1" dirty="0">
                <a:latin typeface="+mn-lt"/>
              </a:rPr>
              <a:t>, </a:t>
            </a:r>
            <a:r>
              <a:rPr lang="pt-BR" sz="3600" i="1" dirty="0">
                <a:solidFill>
                  <a:srgbClr val="FF0000"/>
                </a:solidFill>
                <a:latin typeface="+mn-lt"/>
              </a:rPr>
              <a:t>entidades sindicais</a:t>
            </a:r>
            <a:r>
              <a:rPr lang="pt-BR" sz="3600" i="1" dirty="0">
                <a:latin typeface="+mn-lt"/>
              </a:rPr>
              <a:t> de trabalhadores;</a:t>
            </a:r>
          </a:p>
          <a:p>
            <a:pPr algn="just"/>
            <a:endParaRPr lang="pt-BR" sz="3600" i="1" dirty="0">
              <a:latin typeface="+mn-lt"/>
            </a:endParaRPr>
          </a:p>
          <a:p>
            <a:pPr algn="just"/>
            <a:r>
              <a:rPr lang="pt-BR" sz="3600" i="1" dirty="0">
                <a:latin typeface="+mn-lt"/>
              </a:rPr>
              <a:t>3 - Instituições de saúde, educação e assistência social, sem fins lucrativos;</a:t>
            </a:r>
          </a:p>
          <a:p>
            <a:pPr algn="just"/>
            <a:endParaRPr lang="pt-BR" sz="2400" i="1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t-BR" sz="2400" i="1" dirty="0">
                <a:latin typeface="+mn-lt"/>
                <a:cs typeface="Arial" panose="020B0604020202020204" pitchFamily="34" charset="0"/>
              </a:rPr>
              <a:t>(</a:t>
            </a:r>
            <a:r>
              <a:rPr lang="pt-BR" sz="2400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Hospitais e Santas Casas de Misericórdia, Escolas e Universidades Católicas e Evangélicas</a:t>
            </a:r>
            <a:r>
              <a:rPr lang="pt-BR" sz="2400" i="1" dirty="0">
                <a:latin typeface="+mn-lt"/>
                <a:cs typeface="Arial" panose="020B0604020202020204" pitchFamily="34" charset="0"/>
              </a:rPr>
              <a:t>)</a:t>
            </a:r>
          </a:p>
          <a:p>
            <a:pPr algn="just"/>
            <a:endParaRPr lang="pt-BR" sz="3600" i="1" dirty="0">
              <a:latin typeface="+mn-lt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6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FA51D26-D857-4109-C8EC-C22AAD9D5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>
            <a:extLst>
              <a:ext uri="{FF2B5EF4-FFF2-40B4-BE49-F238E27FC236}">
                <a16:creationId xmlns:a16="http://schemas.microsoft.com/office/drawing/2014/main" id="{F942F418-0604-8413-FDAA-033E107239E1}"/>
              </a:ext>
            </a:extLst>
          </p:cNvPr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>
              <a:extLst>
                <a:ext uri="{FF2B5EF4-FFF2-40B4-BE49-F238E27FC236}">
                  <a16:creationId xmlns:a16="http://schemas.microsoft.com/office/drawing/2014/main" id="{82895900-6887-8A54-1CBA-8F97D24746D9}"/>
                </a:ext>
              </a:extLst>
            </p:cNvPr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>
              <a:extLst>
                <a:ext uri="{FF2B5EF4-FFF2-40B4-BE49-F238E27FC236}">
                  <a16:creationId xmlns:a16="http://schemas.microsoft.com/office/drawing/2014/main" id="{0675AC1C-25A1-A018-C4D4-EF67E593D4F4}"/>
                </a:ext>
              </a:extLst>
            </p:cNvPr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>
            <a:extLst>
              <a:ext uri="{FF2B5EF4-FFF2-40B4-BE49-F238E27FC236}">
                <a16:creationId xmlns:a16="http://schemas.microsoft.com/office/drawing/2014/main" id="{27AD8E3D-EC80-C534-0A68-6DBAA3F81FFB}"/>
              </a:ext>
            </a:extLst>
          </p:cNvPr>
          <p:cNvSpPr txBox="1"/>
          <p:nvPr/>
        </p:nvSpPr>
        <p:spPr>
          <a:xfrm>
            <a:off x="1094011" y="1363991"/>
            <a:ext cx="14148146" cy="843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t-BR" sz="3600" b="1" dirty="0">
                <a:latin typeface="+mn-lt"/>
              </a:rPr>
              <a:t>MAPA DAS ORGANIZAÇÕES DA SOCIEDADE CIVIL (Mapa das OSC)</a:t>
            </a:r>
            <a:endParaRPr lang="pt-BR" sz="3600" b="1" i="0" u="none" strike="noStrike" baseline="0" dirty="0">
              <a:latin typeface="+mn-lt"/>
            </a:endParaRPr>
          </a:p>
          <a:p>
            <a:pPr algn="just"/>
            <a:endParaRPr lang="pt-BR" sz="3600" i="0" u="none" strike="noStrike" baseline="0" dirty="0">
              <a:latin typeface="+mn-lt"/>
            </a:endParaRPr>
          </a:p>
          <a:p>
            <a:pPr algn="just"/>
            <a:r>
              <a:rPr lang="pt-BR" sz="3600" i="0" u="none" strike="noStrike" baseline="0" dirty="0">
                <a:latin typeface="+mn-lt"/>
              </a:rPr>
              <a:t>São </a:t>
            </a:r>
            <a:r>
              <a:rPr lang="pt-BR" sz="4400" b="1" i="0" u="none" strike="noStrike" baseline="0" dirty="0">
                <a:latin typeface="+mn-lt"/>
              </a:rPr>
              <a:t>879.326 </a:t>
            </a:r>
            <a:r>
              <a:rPr lang="pt-BR" sz="3600" i="0" u="none" strike="noStrike" baseline="0" dirty="0">
                <a:latin typeface="+mn-lt"/>
              </a:rPr>
              <a:t>organizações em 2024</a:t>
            </a:r>
          </a:p>
          <a:p>
            <a:pPr algn="just"/>
            <a:endParaRPr lang="pt-BR" sz="3600" dirty="0">
              <a:latin typeface="+mn-lt"/>
            </a:endParaRPr>
          </a:p>
          <a:p>
            <a:pPr algn="just"/>
            <a:r>
              <a:rPr lang="pt-BR" sz="3600" dirty="0">
                <a:latin typeface="+mn-lt"/>
              </a:rPr>
              <a:t>Destas, certificadas como beneficentes:</a:t>
            </a:r>
          </a:p>
          <a:p>
            <a:pPr algn="just"/>
            <a:endParaRPr lang="pt-BR" sz="3600" i="0" u="none" strike="noStrike" baseline="0" dirty="0">
              <a:latin typeface="+mn-lt"/>
            </a:endParaRPr>
          </a:p>
          <a:p>
            <a:pPr algn="just"/>
            <a:r>
              <a:rPr lang="pt-BR" sz="3600" dirty="0" err="1">
                <a:latin typeface="+mn-lt"/>
              </a:rPr>
              <a:t>Cebas</a:t>
            </a:r>
            <a:r>
              <a:rPr lang="pt-BR" sz="3600" dirty="0">
                <a:latin typeface="+mn-lt"/>
              </a:rPr>
              <a:t> MDS: 6.098</a:t>
            </a:r>
          </a:p>
          <a:p>
            <a:pPr algn="just"/>
            <a:r>
              <a:rPr lang="pt-BR" sz="3600" dirty="0" err="1">
                <a:latin typeface="+mn-lt"/>
              </a:rPr>
              <a:t>Cebas</a:t>
            </a:r>
            <a:r>
              <a:rPr lang="pt-BR" sz="3600" dirty="0">
                <a:latin typeface="+mn-lt"/>
              </a:rPr>
              <a:t> MEC: 1.653</a:t>
            </a:r>
          </a:p>
          <a:p>
            <a:pPr algn="just"/>
            <a:r>
              <a:rPr lang="pt-BR" sz="3600" dirty="0" err="1">
                <a:latin typeface="+mn-lt"/>
              </a:rPr>
              <a:t>Cebas</a:t>
            </a:r>
            <a:r>
              <a:rPr lang="pt-BR" sz="3600" dirty="0">
                <a:latin typeface="+mn-lt"/>
              </a:rPr>
              <a:t> MS: 2.472</a:t>
            </a:r>
          </a:p>
          <a:p>
            <a:pPr algn="just"/>
            <a:r>
              <a:rPr lang="pt-BR" sz="3600" i="1" dirty="0">
                <a:latin typeface="+mn-lt"/>
              </a:rPr>
              <a:t>TOTAL: 10.223</a:t>
            </a:r>
          </a:p>
          <a:p>
            <a:pPr algn="just"/>
            <a:endParaRPr lang="pt-BR" sz="3600" i="1" dirty="0">
              <a:latin typeface="+mn-lt"/>
            </a:endParaRPr>
          </a:p>
          <a:p>
            <a:pPr algn="just"/>
            <a:endParaRPr lang="pt-BR" sz="3600" i="1" dirty="0">
              <a:latin typeface="+mn-lt"/>
            </a:endParaRPr>
          </a:p>
          <a:p>
            <a:pPr algn="just"/>
            <a:r>
              <a:rPr lang="pt-BR" sz="3600" i="1" dirty="0">
                <a:latin typeface="+mn-lt"/>
              </a:rPr>
              <a:t>Fonte: https://mapaosc.ipea.gov.br/indicadores</a:t>
            </a:r>
          </a:p>
          <a:p>
            <a:pPr algn="just"/>
            <a:endParaRPr lang="pt-BR" sz="3600" i="1" dirty="0">
              <a:latin typeface="+mn-lt"/>
            </a:endParaRPr>
          </a:p>
        </p:txBody>
      </p:sp>
      <p:grpSp>
        <p:nvGrpSpPr>
          <p:cNvPr id="127" name="Google Shape;127;p2">
            <a:extLst>
              <a:ext uri="{FF2B5EF4-FFF2-40B4-BE49-F238E27FC236}">
                <a16:creationId xmlns:a16="http://schemas.microsoft.com/office/drawing/2014/main" id="{DBC3D8E9-B86F-F302-4641-14049D94CE51}"/>
              </a:ext>
            </a:extLst>
          </p:cNvPr>
          <p:cNvGrpSpPr/>
          <p:nvPr/>
        </p:nvGrpSpPr>
        <p:grpSpPr>
          <a:xfrm>
            <a:off x="14740863" y="8969422"/>
            <a:ext cx="3557536" cy="1317578"/>
            <a:chOff x="0" y="-47625"/>
            <a:chExt cx="1417447" cy="524969"/>
          </a:xfrm>
        </p:grpSpPr>
        <p:sp>
          <p:nvSpPr>
            <p:cNvPr id="128" name="Google Shape;128;p2">
              <a:extLst>
                <a:ext uri="{FF2B5EF4-FFF2-40B4-BE49-F238E27FC236}">
                  <a16:creationId xmlns:a16="http://schemas.microsoft.com/office/drawing/2014/main" id="{12F973AC-93A9-62FF-BB96-BBA9ACC8CA93}"/>
                </a:ext>
              </a:extLst>
            </p:cNvPr>
            <p:cNvSpPr/>
            <p:nvPr/>
          </p:nvSpPr>
          <p:spPr>
            <a:xfrm>
              <a:off x="0" y="0"/>
              <a:ext cx="1417447" cy="477344"/>
            </a:xfrm>
            <a:custGeom>
              <a:avLst/>
              <a:gdLst/>
              <a:ahLst/>
              <a:cxnLst/>
              <a:rect l="l" t="t" r="r" b="b"/>
              <a:pathLst>
                <a:path w="1417447" h="477344" extrusionOk="0">
                  <a:moveTo>
                    <a:pt x="0" y="0"/>
                  </a:moveTo>
                  <a:lnTo>
                    <a:pt x="1417447" y="0"/>
                  </a:lnTo>
                  <a:lnTo>
                    <a:pt x="1417447" y="477344"/>
                  </a:lnTo>
                  <a:lnTo>
                    <a:pt x="0" y="477344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77279096-FFC2-5363-87B1-7B63F8994F80}"/>
                </a:ext>
              </a:extLst>
            </p:cNvPr>
            <p:cNvSpPr txBox="1"/>
            <p:nvPr/>
          </p:nvSpPr>
          <p:spPr>
            <a:xfrm>
              <a:off x="0" y="-47625"/>
              <a:ext cx="1417447" cy="52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>
            <a:extLst>
              <a:ext uri="{FF2B5EF4-FFF2-40B4-BE49-F238E27FC236}">
                <a16:creationId xmlns:a16="http://schemas.microsoft.com/office/drawing/2014/main" id="{29F6EF93-3C38-1D0F-07DF-888FE4702F78}"/>
              </a:ext>
            </a:extLst>
          </p:cNvPr>
          <p:cNvSpPr/>
          <p:nvPr/>
        </p:nvSpPr>
        <p:spPr>
          <a:xfrm>
            <a:off x="15242157" y="9490125"/>
            <a:ext cx="2554947" cy="527588"/>
          </a:xfrm>
          <a:custGeom>
            <a:avLst/>
            <a:gdLst/>
            <a:ahLst/>
            <a:cxnLst/>
            <a:rect l="l" t="t" r="r" b="b"/>
            <a:pathLst>
              <a:path w="2554947" h="527588" extrusionOk="0">
                <a:moveTo>
                  <a:pt x="0" y="0"/>
                </a:moveTo>
                <a:lnTo>
                  <a:pt x="2554947" y="0"/>
                </a:lnTo>
                <a:lnTo>
                  <a:pt x="2554947" y="527587"/>
                </a:lnTo>
                <a:lnTo>
                  <a:pt x="0" y="52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98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3"/>
          <p:cNvGrpSpPr/>
          <p:nvPr/>
        </p:nvGrpSpPr>
        <p:grpSpPr>
          <a:xfrm>
            <a:off x="701619" y="4166673"/>
            <a:ext cx="4579544" cy="828104"/>
            <a:chOff x="0" y="-38100"/>
            <a:chExt cx="1219326" cy="218100"/>
          </a:xfrm>
        </p:grpSpPr>
        <p:sp>
          <p:nvSpPr>
            <p:cNvPr id="136" name="Google Shape;136;p3"/>
            <p:cNvSpPr/>
            <p:nvPr/>
          </p:nvSpPr>
          <p:spPr>
            <a:xfrm>
              <a:off x="0" y="0"/>
              <a:ext cx="1193582" cy="179983"/>
            </a:xfrm>
            <a:custGeom>
              <a:avLst/>
              <a:gdLst/>
              <a:ahLst/>
              <a:cxnLst/>
              <a:rect l="l" t="t" r="r" b="b"/>
              <a:pathLst>
                <a:path w="1193582" h="179983" extrusionOk="0">
                  <a:moveTo>
                    <a:pt x="0" y="0"/>
                  </a:moveTo>
                  <a:lnTo>
                    <a:pt x="1193582" y="0"/>
                  </a:lnTo>
                  <a:lnTo>
                    <a:pt x="1193582" y="179983"/>
                  </a:lnTo>
                  <a:lnTo>
                    <a:pt x="0" y="179983"/>
                  </a:lnTo>
                  <a:close/>
                </a:path>
              </a:pathLst>
            </a:custGeom>
            <a:solidFill>
              <a:srgbClr val="BA122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25626" y="-38100"/>
              <a:ext cx="11937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3"/>
          <p:cNvSpPr txBox="1"/>
          <p:nvPr/>
        </p:nvSpPr>
        <p:spPr>
          <a:xfrm>
            <a:off x="1472837" y="5177103"/>
            <a:ext cx="5757600" cy="1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781841" y="3190724"/>
            <a:ext cx="6935100" cy="4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endParaRPr dirty="0">
              <a:latin typeface="+mn-lt"/>
            </a:endParaRPr>
          </a:p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 dirty="0">
                <a:solidFill>
                  <a:srgbClr val="FFFFFF"/>
                </a:solidFill>
                <a:latin typeface="+mn-lt"/>
                <a:ea typeface="Public Sans"/>
                <a:cs typeface="Public Sans"/>
                <a:sym typeface="Public Sans"/>
              </a:rPr>
              <a:t>10.223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+mn-lt"/>
                <a:ea typeface="Public Sans"/>
                <a:cs typeface="Public Sans"/>
                <a:sym typeface="Public Sans"/>
              </a:rPr>
              <a:t>Instituições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</a:p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99" dirty="0">
                <a:latin typeface="+mn-lt"/>
                <a:ea typeface="Public Sans"/>
                <a:cs typeface="Public Sans"/>
                <a:sym typeface="Public Sans"/>
              </a:rPr>
              <a:t>F</a:t>
            </a:r>
            <a:r>
              <a:rPr lang="pt-BR" sz="3999" b="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ilantrópicas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 </a:t>
            </a:r>
            <a:endParaRPr dirty="0">
              <a:latin typeface="+mn-lt"/>
            </a:endParaRPr>
          </a:p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 dirty="0">
                <a:solidFill>
                  <a:schemeClr val="dk1"/>
                </a:solidFill>
                <a:latin typeface="+mn-lt"/>
                <a:ea typeface="Public Sans"/>
                <a:cs typeface="Public Sans"/>
                <a:sym typeface="Public Sans"/>
              </a:rPr>
              <a:t>27 mil </a:t>
            </a:r>
            <a:r>
              <a:rPr lang="en-US" sz="3999" b="1" i="0" u="none" strike="noStrike" cap="none" dirty="0" err="1">
                <a:solidFill>
                  <a:schemeClr val="dk1"/>
                </a:solidFill>
                <a:latin typeface="+mn-lt"/>
                <a:ea typeface="Public Sans"/>
                <a:cs typeface="Public Sans"/>
                <a:sym typeface="Public Sans"/>
              </a:rPr>
              <a:t>estabelecimentos</a:t>
            </a:r>
            <a:r>
              <a:rPr lang="en-US" sz="3999" b="0" i="0" u="none" strike="noStrike" cap="none" dirty="0">
                <a:solidFill>
                  <a:schemeClr val="dk1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endParaRPr lang="en-US" sz="3999" dirty="0">
              <a:latin typeface="+mn-lt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(</a:t>
            </a:r>
            <a:r>
              <a:rPr lang="en-US" sz="3600" i="0" u="none" strike="noStrike" cap="none" dirty="0" err="1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matriz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e filial)</a:t>
            </a:r>
            <a:endParaRPr sz="3600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84276B1-6126-0035-E6C3-DEBCDA3C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48" y="525957"/>
            <a:ext cx="12406435" cy="893751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E05BC0C-0D37-E564-449B-3038A66A2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48" y="1627155"/>
            <a:ext cx="3409950" cy="1228725"/>
          </a:xfrm>
          <a:prstGeom prst="rect">
            <a:avLst/>
          </a:prstGeom>
        </p:spPr>
      </p:pic>
      <p:grpSp>
        <p:nvGrpSpPr>
          <p:cNvPr id="3" name="Google Shape;107;p2">
            <a:extLst>
              <a:ext uri="{FF2B5EF4-FFF2-40B4-BE49-F238E27FC236}">
                <a16:creationId xmlns:a16="http://schemas.microsoft.com/office/drawing/2014/main" id="{A5966015-7B4D-8444-CC16-36297E555337}"/>
              </a:ext>
            </a:extLst>
          </p:cNvPr>
          <p:cNvGrpSpPr/>
          <p:nvPr/>
        </p:nvGrpSpPr>
        <p:grpSpPr>
          <a:xfrm>
            <a:off x="161520" y="-49529"/>
            <a:ext cx="17964959" cy="10036733"/>
            <a:chOff x="2667815" y="1189988"/>
            <a:chExt cx="5114900" cy="2643402"/>
          </a:xfrm>
        </p:grpSpPr>
        <p:sp>
          <p:nvSpPr>
            <p:cNvPr id="4" name="Google Shape;108;p2">
              <a:extLst>
                <a:ext uri="{FF2B5EF4-FFF2-40B4-BE49-F238E27FC236}">
                  <a16:creationId xmlns:a16="http://schemas.microsoft.com/office/drawing/2014/main" id="{4A3900E7-E38B-B579-633B-D21FE7E36E23}"/>
                </a:ext>
              </a:extLst>
            </p:cNvPr>
            <p:cNvSpPr/>
            <p:nvPr/>
          </p:nvSpPr>
          <p:spPr>
            <a:xfrm>
              <a:off x="2696464" y="1275167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>
                <a:latin typeface="+mn-lt"/>
              </a:endParaRPr>
            </a:p>
          </p:txBody>
        </p:sp>
        <p:sp>
          <p:nvSpPr>
            <p:cNvPr id="5" name="Google Shape;109;p2">
              <a:extLst>
                <a:ext uri="{FF2B5EF4-FFF2-40B4-BE49-F238E27FC236}">
                  <a16:creationId xmlns:a16="http://schemas.microsoft.com/office/drawing/2014/main" id="{714D85DD-9420-C88E-B095-DE01E4830A04}"/>
                </a:ext>
              </a:extLst>
            </p:cNvPr>
            <p:cNvSpPr txBox="1"/>
            <p:nvPr/>
          </p:nvSpPr>
          <p:spPr>
            <a:xfrm>
              <a:off x="2667815" y="1189988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92FD498-23AC-3126-2D2B-7E6E0955C71D}"/>
              </a:ext>
            </a:extLst>
          </p:cNvPr>
          <p:cNvGrpSpPr/>
          <p:nvPr/>
        </p:nvGrpSpPr>
        <p:grpSpPr>
          <a:xfrm>
            <a:off x="14616933" y="8851561"/>
            <a:ext cx="3557536" cy="1317578"/>
            <a:chOff x="14478229" y="8818904"/>
            <a:chExt cx="3557536" cy="1317578"/>
          </a:xfrm>
        </p:grpSpPr>
        <p:grpSp>
          <p:nvGrpSpPr>
            <p:cNvPr id="6" name="Google Shape;127;p2">
              <a:extLst>
                <a:ext uri="{FF2B5EF4-FFF2-40B4-BE49-F238E27FC236}">
                  <a16:creationId xmlns:a16="http://schemas.microsoft.com/office/drawing/2014/main" id="{DFEFFDED-E4CE-5E4B-58BF-34F320C7D7B3}"/>
                </a:ext>
              </a:extLst>
            </p:cNvPr>
            <p:cNvGrpSpPr/>
            <p:nvPr/>
          </p:nvGrpSpPr>
          <p:grpSpPr>
            <a:xfrm>
              <a:off x="14478229" y="8818904"/>
              <a:ext cx="3557536" cy="1317578"/>
              <a:chOff x="0" y="-47625"/>
              <a:chExt cx="1417447" cy="524969"/>
            </a:xfrm>
          </p:grpSpPr>
          <p:sp>
            <p:nvSpPr>
              <p:cNvPr id="8" name="Google Shape;128;p2">
                <a:extLst>
                  <a:ext uri="{FF2B5EF4-FFF2-40B4-BE49-F238E27FC236}">
                    <a16:creationId xmlns:a16="http://schemas.microsoft.com/office/drawing/2014/main" id="{20197BD3-2D62-6624-3B76-7004937D6DC1}"/>
                  </a:ext>
                </a:extLst>
              </p:cNvPr>
              <p:cNvSpPr/>
              <p:nvPr/>
            </p:nvSpPr>
            <p:spPr>
              <a:xfrm>
                <a:off x="0" y="0"/>
                <a:ext cx="1417447" cy="477344"/>
              </a:xfrm>
              <a:custGeom>
                <a:avLst/>
                <a:gdLst/>
                <a:ahLst/>
                <a:cxnLst/>
                <a:rect l="l" t="t" r="r" b="b"/>
                <a:pathLst>
                  <a:path w="1417447" h="477344" extrusionOk="0">
                    <a:moveTo>
                      <a:pt x="0" y="0"/>
                    </a:moveTo>
                    <a:lnTo>
                      <a:pt x="1417447" y="0"/>
                    </a:lnTo>
                    <a:lnTo>
                      <a:pt x="1417447" y="477344"/>
                    </a:lnTo>
                    <a:lnTo>
                      <a:pt x="0" y="477344"/>
                    </a:lnTo>
                    <a:close/>
                  </a:path>
                </a:pathLst>
              </a:custGeom>
              <a:solidFill>
                <a:srgbClr val="BA1222"/>
              </a:solidFill>
              <a:ln>
                <a:noFill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Google Shape;129;p2">
                <a:extLst>
                  <a:ext uri="{FF2B5EF4-FFF2-40B4-BE49-F238E27FC236}">
                    <a16:creationId xmlns:a16="http://schemas.microsoft.com/office/drawing/2014/main" id="{D25F9D5E-2E9B-7584-BC6E-9D4AFA5A0F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7447" cy="524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5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130;p2">
              <a:extLst>
                <a:ext uri="{FF2B5EF4-FFF2-40B4-BE49-F238E27FC236}">
                  <a16:creationId xmlns:a16="http://schemas.microsoft.com/office/drawing/2014/main" id="{BB218E71-6B51-F4ED-91FC-76688541706B}"/>
                </a:ext>
              </a:extLst>
            </p:cNvPr>
            <p:cNvSpPr/>
            <p:nvPr/>
          </p:nvSpPr>
          <p:spPr>
            <a:xfrm>
              <a:off x="14979527" y="9273664"/>
              <a:ext cx="2554947" cy="527588"/>
            </a:xfrm>
            <a:custGeom>
              <a:avLst/>
              <a:gdLst/>
              <a:ahLst/>
              <a:cxnLst/>
              <a:rect l="l" t="t" r="r" b="b"/>
              <a:pathLst>
                <a:path w="2554947" h="527588" extrusionOk="0">
                  <a:moveTo>
                    <a:pt x="0" y="0"/>
                  </a:moveTo>
                  <a:lnTo>
                    <a:pt x="2554947" y="0"/>
                  </a:lnTo>
                  <a:lnTo>
                    <a:pt x="2554947" y="527587"/>
                  </a:lnTo>
                  <a:lnTo>
                    <a:pt x="0" y="5275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D00AFDB2-ECFA-C1BA-0AB3-E82A3CB3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>
            <a:extLst>
              <a:ext uri="{FF2B5EF4-FFF2-40B4-BE49-F238E27FC236}">
                <a16:creationId xmlns:a16="http://schemas.microsoft.com/office/drawing/2014/main" id="{B2E2EF3D-3BE0-D057-85D2-A2948583F8C2}"/>
              </a:ext>
            </a:extLst>
          </p:cNvPr>
          <p:cNvSpPr>
            <a:spLocks noChangeAspect="1"/>
          </p:cNvSpPr>
          <p:nvPr/>
        </p:nvSpPr>
        <p:spPr>
          <a:xfrm>
            <a:off x="1591865" y="2613939"/>
            <a:ext cx="1656000" cy="1748467"/>
          </a:xfrm>
          <a:custGeom>
            <a:avLst/>
            <a:gdLst/>
            <a:ahLst/>
            <a:cxnLst/>
            <a:rect l="l" t="t" r="r" b="b"/>
            <a:pathLst>
              <a:path w="1757889" h="1856045" extrusionOk="0">
                <a:moveTo>
                  <a:pt x="0" y="0"/>
                </a:moveTo>
                <a:lnTo>
                  <a:pt x="1757889" y="0"/>
                </a:lnTo>
                <a:lnTo>
                  <a:pt x="1757889" y="1856045"/>
                </a:lnTo>
                <a:lnTo>
                  <a:pt x="0" y="1856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1" name="Google Shape;171;p5">
            <a:extLst>
              <a:ext uri="{FF2B5EF4-FFF2-40B4-BE49-F238E27FC236}">
                <a16:creationId xmlns:a16="http://schemas.microsoft.com/office/drawing/2014/main" id="{D871CDB1-3825-7FF0-9673-53C760E0C989}"/>
              </a:ext>
            </a:extLst>
          </p:cNvPr>
          <p:cNvSpPr/>
          <p:nvPr/>
        </p:nvSpPr>
        <p:spPr>
          <a:xfrm>
            <a:off x="1778202" y="4556321"/>
            <a:ext cx="3587496" cy="2015936"/>
          </a:xfrm>
          <a:custGeom>
            <a:avLst/>
            <a:gdLst/>
            <a:ahLst/>
            <a:cxnLst/>
            <a:rect l="l" t="t" r="r" b="b"/>
            <a:pathLst>
              <a:path w="4783328" h="3228764" extrusionOk="0">
                <a:moveTo>
                  <a:pt x="0" y="0"/>
                </a:moveTo>
                <a:lnTo>
                  <a:pt x="4783328" y="0"/>
                </a:lnTo>
                <a:lnTo>
                  <a:pt x="4783328" y="3228764"/>
                </a:lnTo>
                <a:lnTo>
                  <a:pt x="0" y="3228764"/>
                </a:lnTo>
                <a:close/>
              </a:path>
            </a:pathLst>
          </a:custGeom>
          <a:solidFill>
            <a:srgbClr val="292449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2" name="Google Shape;172;p5">
            <a:extLst>
              <a:ext uri="{FF2B5EF4-FFF2-40B4-BE49-F238E27FC236}">
                <a16:creationId xmlns:a16="http://schemas.microsoft.com/office/drawing/2014/main" id="{AFACD94A-923D-C19F-4E17-2BFF25067D07}"/>
              </a:ext>
            </a:extLst>
          </p:cNvPr>
          <p:cNvSpPr/>
          <p:nvPr/>
        </p:nvSpPr>
        <p:spPr>
          <a:xfrm>
            <a:off x="8461288" y="4603026"/>
            <a:ext cx="3589200" cy="2016000"/>
          </a:xfrm>
          <a:custGeom>
            <a:avLst/>
            <a:gdLst/>
            <a:ahLst/>
            <a:cxnLst/>
            <a:rect l="l" t="t" r="r" b="b"/>
            <a:pathLst>
              <a:path w="4544249" h="3215568" extrusionOk="0">
                <a:moveTo>
                  <a:pt x="0" y="0"/>
                </a:moveTo>
                <a:lnTo>
                  <a:pt x="4544249" y="0"/>
                </a:lnTo>
                <a:lnTo>
                  <a:pt x="4544249" y="3215568"/>
                </a:lnTo>
                <a:lnTo>
                  <a:pt x="0" y="3215568"/>
                </a:lnTo>
                <a:close/>
              </a:path>
            </a:pathLst>
          </a:custGeom>
          <a:solidFill>
            <a:srgbClr val="292449"/>
          </a:solid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174" name="Google Shape;174;p5">
            <a:extLst>
              <a:ext uri="{FF2B5EF4-FFF2-40B4-BE49-F238E27FC236}">
                <a16:creationId xmlns:a16="http://schemas.microsoft.com/office/drawing/2014/main" id="{13E4DC5E-A1FC-751B-B572-09930CFA60DA}"/>
              </a:ext>
            </a:extLst>
          </p:cNvPr>
          <p:cNvSpPr txBox="1"/>
          <p:nvPr/>
        </p:nvSpPr>
        <p:spPr>
          <a:xfrm>
            <a:off x="1591865" y="974918"/>
            <a:ext cx="9686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rgbClr val="BA1222"/>
                </a:solidFill>
                <a:latin typeface="+mn-lt"/>
                <a:ea typeface="Public Sans"/>
                <a:cs typeface="Public Sans"/>
                <a:sym typeface="Public Sans"/>
              </a:rPr>
              <a:t>Educação</a:t>
            </a:r>
            <a:r>
              <a:rPr lang="en-US" sz="5000" b="1" dirty="0">
                <a:solidFill>
                  <a:srgbClr val="BA1222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r>
              <a:rPr lang="en-US" sz="5000" b="1" dirty="0" err="1">
                <a:solidFill>
                  <a:srgbClr val="BA1222"/>
                </a:solidFill>
                <a:latin typeface="+mn-lt"/>
                <a:ea typeface="Public Sans"/>
                <a:cs typeface="Public Sans"/>
                <a:sym typeface="Public Sans"/>
              </a:rPr>
              <a:t>Filantrópica</a:t>
            </a:r>
            <a:endParaRPr sz="5000" dirty="0">
              <a:latin typeface="+mn-lt"/>
            </a:endParaRPr>
          </a:p>
        </p:txBody>
      </p:sp>
      <p:sp>
        <p:nvSpPr>
          <p:cNvPr id="177" name="Google Shape;177;p5">
            <a:extLst>
              <a:ext uri="{FF2B5EF4-FFF2-40B4-BE49-F238E27FC236}">
                <a16:creationId xmlns:a16="http://schemas.microsoft.com/office/drawing/2014/main" id="{0161D1D7-1882-E03D-5E24-49D23BBDDB78}"/>
              </a:ext>
            </a:extLst>
          </p:cNvPr>
          <p:cNvSpPr txBox="1"/>
          <p:nvPr/>
        </p:nvSpPr>
        <p:spPr>
          <a:xfrm>
            <a:off x="1778202" y="4904679"/>
            <a:ext cx="3205422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85000"/>
              </a:lnSpc>
              <a:defRPr sz="6600">
                <a:solidFill>
                  <a:srgbClr val="FFFFFF"/>
                </a:solidFill>
                <a:latin typeface="Public Sans" panose="020B0604020202020204" charset="0"/>
              </a:defRPr>
            </a:lvl1pPr>
          </a:lstStyle>
          <a:p>
            <a:r>
              <a:rPr lang="en-US" sz="4800" dirty="0">
                <a:latin typeface="+mn-lt"/>
              </a:rPr>
              <a:t>2.599.861</a:t>
            </a:r>
            <a:endParaRPr sz="4800" dirty="0">
              <a:latin typeface="+mn-lt"/>
            </a:endParaRPr>
          </a:p>
          <a:p>
            <a:r>
              <a:rPr lang="en-US" sz="5400" dirty="0" err="1">
                <a:latin typeface="+mn-lt"/>
              </a:rPr>
              <a:t>alunos</a:t>
            </a:r>
            <a:endParaRPr sz="5400" dirty="0">
              <a:latin typeface="+mn-lt"/>
            </a:endParaRPr>
          </a:p>
        </p:txBody>
      </p:sp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CA80C168-BE96-FF5D-297B-E57374AA163F}"/>
              </a:ext>
            </a:extLst>
          </p:cNvPr>
          <p:cNvSpPr txBox="1"/>
          <p:nvPr/>
        </p:nvSpPr>
        <p:spPr>
          <a:xfrm>
            <a:off x="1892298" y="7247413"/>
            <a:ext cx="34734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BA1222"/>
                </a:solidFill>
                <a:latin typeface="+mn-lt"/>
                <a:ea typeface="Public Sans"/>
                <a:cs typeface="Public Sans"/>
                <a:sym typeface="Public Sans"/>
              </a:rPr>
              <a:t>Matriculas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BA1222"/>
                </a:solidFill>
                <a:latin typeface="+mn-lt"/>
                <a:ea typeface="Public Sans"/>
                <a:cs typeface="Public Sans"/>
                <a:sym typeface="Public Sans"/>
              </a:rPr>
              <a:t>Educação Básica e Ensino Superior </a:t>
            </a:r>
            <a:endParaRPr lang="pt-BR" sz="2800" dirty="0">
              <a:latin typeface="+mn-lt"/>
            </a:endParaRPr>
          </a:p>
        </p:txBody>
      </p:sp>
      <p:sp>
        <p:nvSpPr>
          <p:cNvPr id="179" name="Google Shape;179;p5">
            <a:extLst>
              <a:ext uri="{FF2B5EF4-FFF2-40B4-BE49-F238E27FC236}">
                <a16:creationId xmlns:a16="http://schemas.microsoft.com/office/drawing/2014/main" id="{454DD8FE-2863-2912-A2EA-2FEDEAB57EC4}"/>
              </a:ext>
            </a:extLst>
          </p:cNvPr>
          <p:cNvSpPr txBox="1"/>
          <p:nvPr/>
        </p:nvSpPr>
        <p:spPr>
          <a:xfrm>
            <a:off x="8669718" y="4904679"/>
            <a:ext cx="3380770" cy="141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lnSpc>
                <a:spcPct val="85000"/>
              </a:lnSpc>
              <a:buFont typeface="Arial"/>
              <a:buNone/>
            </a:pPr>
            <a:r>
              <a:rPr lang="en-US" sz="5400" dirty="0">
                <a:solidFill>
                  <a:srgbClr val="FFFFFF"/>
                </a:solidFill>
                <a:latin typeface="+mn-lt"/>
              </a:rPr>
              <a:t>778</a:t>
            </a:r>
          </a:p>
          <a:p>
            <a:pPr marL="0" lvl="0" indent="0" algn="ctr">
              <a:lnSpc>
                <a:spcPct val="85000"/>
              </a:lnSpc>
              <a:buFont typeface="Arial"/>
              <a:buNone/>
            </a:pPr>
            <a:r>
              <a:rPr lang="en-US" sz="5400" dirty="0">
                <a:solidFill>
                  <a:srgbClr val="FFFFFF"/>
                </a:solidFill>
                <a:latin typeface="+mn-lt"/>
              </a:rPr>
              <a:t>mil </a:t>
            </a:r>
            <a:r>
              <a:rPr lang="en-US" sz="5400" dirty="0" err="1">
                <a:solidFill>
                  <a:srgbClr val="FFFFFF"/>
                </a:solidFill>
                <a:latin typeface="+mn-lt"/>
              </a:rPr>
              <a:t>bolsas</a:t>
            </a:r>
            <a:endParaRPr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A0F48453-234D-98AC-E749-BB8599D7455A}"/>
              </a:ext>
            </a:extLst>
          </p:cNvPr>
          <p:cNvSpPr txBox="1"/>
          <p:nvPr/>
        </p:nvSpPr>
        <p:spPr>
          <a:xfrm>
            <a:off x="8461288" y="7247413"/>
            <a:ext cx="42546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0003"/>
              </a:lnSpc>
              <a:buNone/>
              <a:defRPr sz="2800" b="1">
                <a:solidFill>
                  <a:srgbClr val="BA1222"/>
                </a:solidFill>
                <a:latin typeface="Public Sans"/>
                <a:ea typeface="Public Sans"/>
                <a:cs typeface="Public Sans"/>
              </a:defRPr>
            </a:lvl1pPr>
          </a:lstStyle>
          <a:p>
            <a:r>
              <a:rPr lang="pt-BR" dirty="0">
                <a:latin typeface="+mn-lt"/>
                <a:sym typeface="Public Sans"/>
              </a:rPr>
              <a:t>Bolsas de Estudos CEBAS pela LC 187/2021</a:t>
            </a:r>
            <a:endParaRPr lang="pt-BR" dirty="0">
              <a:latin typeface="+mn-lt"/>
            </a:endParaRPr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826DFE1B-29B7-52D2-1EB3-83B9E64546D5}"/>
              </a:ext>
            </a:extLst>
          </p:cNvPr>
          <p:cNvSpPr txBox="1"/>
          <p:nvPr/>
        </p:nvSpPr>
        <p:spPr>
          <a:xfrm>
            <a:off x="14263814" y="7430787"/>
            <a:ext cx="4263775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Dados: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pesquisa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“A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contrapartida</a:t>
            </a:r>
            <a:endParaRPr sz="1800" i="0" u="none" strike="noStrike" cap="none" dirty="0">
              <a:solidFill>
                <a:srgbClr val="000000"/>
              </a:solidFill>
              <a:latin typeface="+mn-lt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do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setor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filantrópico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+mn-lt"/>
                <a:ea typeface="Public Sans"/>
                <a:cs typeface="Public Sans"/>
                <a:sym typeface="Public Sans"/>
              </a:rPr>
              <a:t> no Brasil”</a:t>
            </a:r>
            <a:endParaRPr sz="1800" dirty="0">
              <a:latin typeface="+mn-lt"/>
            </a:endParaRPr>
          </a:p>
        </p:txBody>
      </p:sp>
      <p:sp>
        <p:nvSpPr>
          <p:cNvPr id="2" name="Google Shape;169;p5">
            <a:extLst>
              <a:ext uri="{FF2B5EF4-FFF2-40B4-BE49-F238E27FC236}">
                <a16:creationId xmlns:a16="http://schemas.microsoft.com/office/drawing/2014/main" id="{147A8C5F-E4FA-A738-2294-4050E5A82285}"/>
              </a:ext>
            </a:extLst>
          </p:cNvPr>
          <p:cNvSpPr>
            <a:spLocks noChangeAspect="1"/>
          </p:cNvSpPr>
          <p:nvPr/>
        </p:nvSpPr>
        <p:spPr>
          <a:xfrm>
            <a:off x="9427888" y="2389539"/>
            <a:ext cx="1656000" cy="1748467"/>
          </a:xfrm>
          <a:custGeom>
            <a:avLst/>
            <a:gdLst/>
            <a:ahLst/>
            <a:cxnLst/>
            <a:rect l="l" t="t" r="r" b="b"/>
            <a:pathLst>
              <a:path w="1757889" h="1856045" extrusionOk="0">
                <a:moveTo>
                  <a:pt x="0" y="0"/>
                </a:moveTo>
                <a:lnTo>
                  <a:pt x="1757889" y="0"/>
                </a:lnTo>
                <a:lnTo>
                  <a:pt x="1757889" y="1856045"/>
                </a:lnTo>
                <a:lnTo>
                  <a:pt x="0" y="1856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985124EB-D210-8F1E-0DB9-AFFC15A713E1}"/>
              </a:ext>
            </a:extLst>
          </p:cNvPr>
          <p:cNvSpPr/>
          <p:nvPr/>
        </p:nvSpPr>
        <p:spPr>
          <a:xfrm>
            <a:off x="367419" y="286841"/>
            <a:ext cx="17553161" cy="9713318"/>
          </a:xfrm>
          <a:custGeom>
            <a:avLst/>
            <a:gdLst/>
            <a:ahLst/>
            <a:cxnLst/>
            <a:rect l="l" t="t" r="r" b="b"/>
            <a:pathLst>
              <a:path w="5086251" h="2558223" extrusionOk="0">
                <a:moveTo>
                  <a:pt x="0" y="0"/>
                </a:moveTo>
                <a:lnTo>
                  <a:pt x="5086251" y="0"/>
                </a:lnTo>
                <a:lnTo>
                  <a:pt x="5086251" y="2558223"/>
                </a:lnTo>
                <a:lnTo>
                  <a:pt x="0" y="255822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 cap="sq" cmpd="sng">
            <a:solidFill>
              <a:srgbClr val="BA122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37BA539-C2D9-0AED-573D-0D6949D885DA}"/>
              </a:ext>
            </a:extLst>
          </p:cNvPr>
          <p:cNvGrpSpPr/>
          <p:nvPr/>
        </p:nvGrpSpPr>
        <p:grpSpPr>
          <a:xfrm>
            <a:off x="14616933" y="8851561"/>
            <a:ext cx="3557536" cy="1317578"/>
            <a:chOff x="14478229" y="8818904"/>
            <a:chExt cx="3557536" cy="1317578"/>
          </a:xfrm>
        </p:grpSpPr>
        <p:grpSp>
          <p:nvGrpSpPr>
            <p:cNvPr id="6" name="Google Shape;127;p2">
              <a:extLst>
                <a:ext uri="{FF2B5EF4-FFF2-40B4-BE49-F238E27FC236}">
                  <a16:creationId xmlns:a16="http://schemas.microsoft.com/office/drawing/2014/main" id="{59AB78AF-704F-928A-1D96-15B23C81A858}"/>
                </a:ext>
              </a:extLst>
            </p:cNvPr>
            <p:cNvGrpSpPr/>
            <p:nvPr/>
          </p:nvGrpSpPr>
          <p:grpSpPr>
            <a:xfrm>
              <a:off x="14478229" y="8818904"/>
              <a:ext cx="3557536" cy="1317578"/>
              <a:chOff x="0" y="-47625"/>
              <a:chExt cx="1417447" cy="524969"/>
            </a:xfrm>
          </p:grpSpPr>
          <p:sp>
            <p:nvSpPr>
              <p:cNvPr id="7" name="Google Shape;128;p2">
                <a:extLst>
                  <a:ext uri="{FF2B5EF4-FFF2-40B4-BE49-F238E27FC236}">
                    <a16:creationId xmlns:a16="http://schemas.microsoft.com/office/drawing/2014/main" id="{4116DB51-1EF5-32D4-85BE-BC4E6C1250E1}"/>
                  </a:ext>
                </a:extLst>
              </p:cNvPr>
              <p:cNvSpPr/>
              <p:nvPr/>
            </p:nvSpPr>
            <p:spPr>
              <a:xfrm>
                <a:off x="0" y="0"/>
                <a:ext cx="1417447" cy="477344"/>
              </a:xfrm>
              <a:custGeom>
                <a:avLst/>
                <a:gdLst/>
                <a:ahLst/>
                <a:cxnLst/>
                <a:rect l="l" t="t" r="r" b="b"/>
                <a:pathLst>
                  <a:path w="1417447" h="477344" extrusionOk="0">
                    <a:moveTo>
                      <a:pt x="0" y="0"/>
                    </a:moveTo>
                    <a:lnTo>
                      <a:pt x="1417447" y="0"/>
                    </a:lnTo>
                    <a:lnTo>
                      <a:pt x="1417447" y="477344"/>
                    </a:lnTo>
                    <a:lnTo>
                      <a:pt x="0" y="477344"/>
                    </a:lnTo>
                    <a:close/>
                  </a:path>
                </a:pathLst>
              </a:custGeom>
              <a:solidFill>
                <a:srgbClr val="BA1222"/>
              </a:solidFill>
              <a:ln>
                <a:noFill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Google Shape;129;p2">
                <a:extLst>
                  <a:ext uri="{FF2B5EF4-FFF2-40B4-BE49-F238E27FC236}">
                    <a16:creationId xmlns:a16="http://schemas.microsoft.com/office/drawing/2014/main" id="{BA590180-E01C-3AE9-F4BF-297E07ECAF2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7447" cy="524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5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Google Shape;130;p2">
              <a:extLst>
                <a:ext uri="{FF2B5EF4-FFF2-40B4-BE49-F238E27FC236}">
                  <a16:creationId xmlns:a16="http://schemas.microsoft.com/office/drawing/2014/main" id="{A26DA8BF-73CB-BDFC-EE85-68AADF3B8D6F}"/>
                </a:ext>
              </a:extLst>
            </p:cNvPr>
            <p:cNvSpPr/>
            <p:nvPr/>
          </p:nvSpPr>
          <p:spPr>
            <a:xfrm>
              <a:off x="14979527" y="9273664"/>
              <a:ext cx="2554947" cy="527588"/>
            </a:xfrm>
            <a:custGeom>
              <a:avLst/>
              <a:gdLst/>
              <a:ahLst/>
              <a:cxnLst/>
              <a:rect l="l" t="t" r="r" b="b"/>
              <a:pathLst>
                <a:path w="2554947" h="527588" extrusionOk="0">
                  <a:moveTo>
                    <a:pt x="0" y="0"/>
                  </a:moveTo>
                  <a:lnTo>
                    <a:pt x="2554947" y="0"/>
                  </a:lnTo>
                  <a:lnTo>
                    <a:pt x="2554947" y="527587"/>
                  </a:lnTo>
                  <a:lnTo>
                    <a:pt x="0" y="5275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8477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52F3-659A-6133-213C-2C9A1081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D0B2CA-A179-A9E1-9239-D3BED604C285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A86BF2-C2DB-059D-4F9D-EA6842239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FCD116-F1A8-D6D8-3005-26468AEF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695" y="-148892"/>
            <a:ext cx="18552694" cy="104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3F5927-D115-F468-0DBC-D285E044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85" b="7540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" name="Google Shape;333;p16"/>
          <p:cNvSpPr txBox="1"/>
          <p:nvPr/>
        </p:nvSpPr>
        <p:spPr>
          <a:xfrm>
            <a:off x="1315304" y="1280163"/>
            <a:ext cx="10674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lt1"/>
                </a:solidFill>
                <a:latin typeface="+mn-lt"/>
                <a:ea typeface="Oswald"/>
                <a:cs typeface="Oswald"/>
                <a:sym typeface="Oswald"/>
              </a:rPr>
              <a:t>As instituições filantrópicas contrataram mais de </a:t>
            </a:r>
            <a:endParaRPr sz="6000" dirty="0">
              <a:latin typeface="+mn-lt"/>
              <a:ea typeface="Oswald"/>
              <a:cs typeface="Oswald"/>
              <a:sym typeface="Oswald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1315304" y="4573735"/>
            <a:ext cx="14284712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500" dirty="0">
                <a:solidFill>
                  <a:schemeClr val="lt1"/>
                </a:solidFill>
                <a:latin typeface="+mn-lt"/>
                <a:ea typeface="Oswald Medium"/>
                <a:cs typeface="Oswald Medium"/>
                <a:sym typeface="Oswald Medium"/>
              </a:rPr>
              <a:t>1,6 milhão   =   4%</a:t>
            </a:r>
            <a:endParaRPr dirty="0">
              <a:latin typeface="+mn-lt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35" name="Google Shape;335;p16"/>
          <p:cNvSpPr txBox="1"/>
          <p:nvPr/>
        </p:nvSpPr>
        <p:spPr>
          <a:xfrm>
            <a:off x="1287507" y="9452192"/>
            <a:ext cx="16238493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Fonte: Ministério do Trabalho e Emprego. Relação Anual de Informações Sociais (RAIS). Ano 2021</a:t>
            </a:r>
            <a:endParaRPr dirty="0"/>
          </a:p>
        </p:txBody>
      </p:sp>
      <p:sp>
        <p:nvSpPr>
          <p:cNvPr id="336" name="Google Shape;336;p16"/>
          <p:cNvSpPr/>
          <p:nvPr/>
        </p:nvSpPr>
        <p:spPr>
          <a:xfrm>
            <a:off x="1602240" y="8183660"/>
            <a:ext cx="4450800" cy="6960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6"/>
          <p:cNvSpPr txBox="1"/>
          <p:nvPr/>
        </p:nvSpPr>
        <p:spPr>
          <a:xfrm>
            <a:off x="1487937" y="7067885"/>
            <a:ext cx="627081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de profissionais em regime de</a:t>
            </a:r>
            <a:br>
              <a:rPr lang="pt-BR" sz="4000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pt-BR" sz="4000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emprego formal (CLT)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" name="Google Shape;336;p16">
            <a:extLst>
              <a:ext uri="{FF2B5EF4-FFF2-40B4-BE49-F238E27FC236}">
                <a16:creationId xmlns:a16="http://schemas.microsoft.com/office/drawing/2014/main" id="{934C94E2-40A3-B8D0-C728-8D785B49D357}"/>
              </a:ext>
            </a:extLst>
          </p:cNvPr>
          <p:cNvSpPr/>
          <p:nvPr/>
        </p:nvSpPr>
        <p:spPr>
          <a:xfrm>
            <a:off x="9590062" y="8227199"/>
            <a:ext cx="3670367" cy="6960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37;p16">
            <a:extLst>
              <a:ext uri="{FF2B5EF4-FFF2-40B4-BE49-F238E27FC236}">
                <a16:creationId xmlns:a16="http://schemas.microsoft.com/office/drawing/2014/main" id="{10AA295C-55E6-211C-85D6-03E78DC6785F}"/>
              </a:ext>
            </a:extLst>
          </p:cNvPr>
          <p:cNvSpPr txBox="1"/>
          <p:nvPr/>
        </p:nvSpPr>
        <p:spPr>
          <a:xfrm>
            <a:off x="9636192" y="7090235"/>
            <a:ext cx="730596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de todos os empregos formais (CLT) gerados no Brasil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83FA9B3-543C-D689-1E10-591B0CFF9046}"/>
              </a:ext>
            </a:extLst>
          </p:cNvPr>
          <p:cNvGrpSpPr/>
          <p:nvPr/>
        </p:nvGrpSpPr>
        <p:grpSpPr>
          <a:xfrm>
            <a:off x="14740863" y="8969422"/>
            <a:ext cx="3557536" cy="1317578"/>
            <a:chOff x="14740863" y="8969422"/>
            <a:chExt cx="3557536" cy="1317578"/>
          </a:xfrm>
        </p:grpSpPr>
        <p:grpSp>
          <p:nvGrpSpPr>
            <p:cNvPr id="8" name="Google Shape;127;p2">
              <a:extLst>
                <a:ext uri="{FF2B5EF4-FFF2-40B4-BE49-F238E27FC236}">
                  <a16:creationId xmlns:a16="http://schemas.microsoft.com/office/drawing/2014/main" id="{0CF3CC70-9AF8-4D16-DAEE-E22C06A9712F}"/>
                </a:ext>
              </a:extLst>
            </p:cNvPr>
            <p:cNvGrpSpPr/>
            <p:nvPr/>
          </p:nvGrpSpPr>
          <p:grpSpPr>
            <a:xfrm>
              <a:off x="14740863" y="8969422"/>
              <a:ext cx="3557536" cy="1317578"/>
              <a:chOff x="0" y="-47625"/>
              <a:chExt cx="1417447" cy="524969"/>
            </a:xfrm>
          </p:grpSpPr>
          <p:sp>
            <p:nvSpPr>
              <p:cNvPr id="10" name="Google Shape;128;p2">
                <a:extLst>
                  <a:ext uri="{FF2B5EF4-FFF2-40B4-BE49-F238E27FC236}">
                    <a16:creationId xmlns:a16="http://schemas.microsoft.com/office/drawing/2014/main" id="{30D1B8AB-31CB-D4B1-3148-3A47BB173D3E}"/>
                  </a:ext>
                </a:extLst>
              </p:cNvPr>
              <p:cNvSpPr/>
              <p:nvPr/>
            </p:nvSpPr>
            <p:spPr>
              <a:xfrm>
                <a:off x="0" y="0"/>
                <a:ext cx="1417447" cy="477344"/>
              </a:xfrm>
              <a:custGeom>
                <a:avLst/>
                <a:gdLst/>
                <a:ahLst/>
                <a:cxnLst/>
                <a:rect l="l" t="t" r="r" b="b"/>
                <a:pathLst>
                  <a:path w="1417447" h="477344" extrusionOk="0">
                    <a:moveTo>
                      <a:pt x="0" y="0"/>
                    </a:moveTo>
                    <a:lnTo>
                      <a:pt x="1417447" y="0"/>
                    </a:lnTo>
                    <a:lnTo>
                      <a:pt x="1417447" y="477344"/>
                    </a:lnTo>
                    <a:lnTo>
                      <a:pt x="0" y="477344"/>
                    </a:lnTo>
                    <a:close/>
                  </a:path>
                </a:pathLst>
              </a:custGeom>
              <a:solidFill>
                <a:srgbClr val="BA1222"/>
              </a:solidFill>
              <a:ln>
                <a:noFill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Google Shape;129;p2">
                <a:extLst>
                  <a:ext uri="{FF2B5EF4-FFF2-40B4-BE49-F238E27FC236}">
                    <a16:creationId xmlns:a16="http://schemas.microsoft.com/office/drawing/2014/main" id="{02AF7BE4-5E6B-55BA-C3A1-3477DE0DB96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7447" cy="524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5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Google Shape;130;p2">
              <a:extLst>
                <a:ext uri="{FF2B5EF4-FFF2-40B4-BE49-F238E27FC236}">
                  <a16:creationId xmlns:a16="http://schemas.microsoft.com/office/drawing/2014/main" id="{A0F7EEDE-7DCB-BF34-FC61-4BEEDF1E012F}"/>
                </a:ext>
              </a:extLst>
            </p:cNvPr>
            <p:cNvSpPr/>
            <p:nvPr/>
          </p:nvSpPr>
          <p:spPr>
            <a:xfrm>
              <a:off x="15242157" y="9490125"/>
              <a:ext cx="2554947" cy="527588"/>
            </a:xfrm>
            <a:custGeom>
              <a:avLst/>
              <a:gdLst/>
              <a:ahLst/>
              <a:cxnLst/>
              <a:rect l="l" t="t" r="r" b="b"/>
              <a:pathLst>
                <a:path w="2554947" h="527588" extrusionOk="0">
                  <a:moveTo>
                    <a:pt x="0" y="0"/>
                  </a:moveTo>
                  <a:lnTo>
                    <a:pt x="2554947" y="0"/>
                  </a:lnTo>
                  <a:lnTo>
                    <a:pt x="2554947" y="527587"/>
                  </a:lnTo>
                  <a:lnTo>
                    <a:pt x="0" y="5275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Google Shape;108;p2">
            <a:extLst>
              <a:ext uri="{FF2B5EF4-FFF2-40B4-BE49-F238E27FC236}">
                <a16:creationId xmlns:a16="http://schemas.microsoft.com/office/drawing/2014/main" id="{90E4C2DF-F83A-0F6A-8D02-974219033C79}"/>
              </a:ext>
            </a:extLst>
          </p:cNvPr>
          <p:cNvSpPr/>
          <p:nvPr/>
        </p:nvSpPr>
        <p:spPr>
          <a:xfrm>
            <a:off x="367419" y="304396"/>
            <a:ext cx="17553161" cy="9713317"/>
          </a:xfrm>
          <a:custGeom>
            <a:avLst/>
            <a:gdLst/>
            <a:ahLst/>
            <a:cxnLst/>
            <a:rect l="l" t="t" r="r" b="b"/>
            <a:pathLst>
              <a:path w="5086251" h="2558223" extrusionOk="0">
                <a:moveTo>
                  <a:pt x="0" y="0"/>
                </a:moveTo>
                <a:lnTo>
                  <a:pt x="5086251" y="0"/>
                </a:lnTo>
                <a:lnTo>
                  <a:pt x="5086251" y="2558223"/>
                </a:lnTo>
                <a:lnTo>
                  <a:pt x="0" y="255822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 cap="sq" cmpd="sng">
            <a:solidFill>
              <a:srgbClr val="BA122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44050" y="162025"/>
            <a:ext cx="17553161" cy="9857979"/>
            <a:chOff x="0" y="-38100"/>
            <a:chExt cx="5086251" cy="2596323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5086251" cy="2558223"/>
            </a:xfrm>
            <a:custGeom>
              <a:avLst/>
              <a:gdLst/>
              <a:ahLst/>
              <a:cxnLst/>
              <a:rect l="l" t="t" r="r" b="b"/>
              <a:pathLst>
                <a:path w="5086251" h="2558223" extrusionOk="0">
                  <a:moveTo>
                    <a:pt x="0" y="0"/>
                  </a:moveTo>
                  <a:lnTo>
                    <a:pt x="5086251" y="0"/>
                  </a:lnTo>
                  <a:lnTo>
                    <a:pt x="5086251" y="2558223"/>
                  </a:lnTo>
                  <a:lnTo>
                    <a:pt x="0" y="2558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BA122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5086251" cy="259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077686" y="647299"/>
            <a:ext cx="16132628" cy="92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600" b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Constituição Federal após Emenda Constitucional 132/2023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Art. 156-A. Lei complementar instituirá imposto sobre bens e serviços de competência compartilhada entre Estados, Distrito Federal e Municípios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§ 7º A isenção e a imunidade: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 - não implicarão crédito para compensação com o montante devido nas operações seguintes;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II - acarretarão a anulação do crédito relativo às operações anteriores, </a:t>
            </a:r>
            <a:r>
              <a:rPr lang="pt-BR" sz="3600" kern="100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salvo, na hipótese da imunidade, inclusive em relação ao inciso XI do § 1º, quando determinado em contrário em lei complementar.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4800" dirty="0">
              <a:latin typeface="+mn-lt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98CF6AF-1ACC-628A-21DA-5A4A69ACD02C}"/>
              </a:ext>
            </a:extLst>
          </p:cNvPr>
          <p:cNvGrpSpPr/>
          <p:nvPr/>
        </p:nvGrpSpPr>
        <p:grpSpPr>
          <a:xfrm>
            <a:off x="14740863" y="8969422"/>
            <a:ext cx="3557536" cy="1317578"/>
            <a:chOff x="14740863" y="8969422"/>
            <a:chExt cx="3557536" cy="1317578"/>
          </a:xfrm>
        </p:grpSpPr>
        <p:grpSp>
          <p:nvGrpSpPr>
            <p:cNvPr id="127" name="Google Shape;127;p2"/>
            <p:cNvGrpSpPr/>
            <p:nvPr/>
          </p:nvGrpSpPr>
          <p:grpSpPr>
            <a:xfrm>
              <a:off x="14740863" y="8969422"/>
              <a:ext cx="3557536" cy="1317578"/>
              <a:chOff x="0" y="-47625"/>
              <a:chExt cx="1417447" cy="524969"/>
            </a:xfrm>
          </p:grpSpPr>
          <p:sp>
            <p:nvSpPr>
              <p:cNvPr id="128" name="Google Shape;128;p2"/>
              <p:cNvSpPr/>
              <p:nvPr/>
            </p:nvSpPr>
            <p:spPr>
              <a:xfrm>
                <a:off x="0" y="0"/>
                <a:ext cx="1417447" cy="477344"/>
              </a:xfrm>
              <a:custGeom>
                <a:avLst/>
                <a:gdLst/>
                <a:ahLst/>
                <a:cxnLst/>
                <a:rect l="l" t="t" r="r" b="b"/>
                <a:pathLst>
                  <a:path w="1417447" h="477344" extrusionOk="0">
                    <a:moveTo>
                      <a:pt x="0" y="0"/>
                    </a:moveTo>
                    <a:lnTo>
                      <a:pt x="1417447" y="0"/>
                    </a:lnTo>
                    <a:lnTo>
                      <a:pt x="1417447" y="477344"/>
                    </a:lnTo>
                    <a:lnTo>
                      <a:pt x="0" y="477344"/>
                    </a:lnTo>
                    <a:close/>
                  </a:path>
                </a:pathLst>
              </a:custGeom>
              <a:solidFill>
                <a:srgbClr val="BA1222"/>
              </a:solidFill>
              <a:ln>
                <a:noFill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Google Shape;129;p2"/>
              <p:cNvSpPr txBox="1"/>
              <p:nvPr/>
            </p:nvSpPr>
            <p:spPr>
              <a:xfrm>
                <a:off x="0" y="-47625"/>
                <a:ext cx="1417447" cy="524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5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2"/>
            <p:cNvSpPr/>
            <p:nvPr/>
          </p:nvSpPr>
          <p:spPr>
            <a:xfrm>
              <a:off x="15242157" y="9490125"/>
              <a:ext cx="2554947" cy="527588"/>
            </a:xfrm>
            <a:custGeom>
              <a:avLst/>
              <a:gdLst/>
              <a:ahLst/>
              <a:cxnLst/>
              <a:rect l="l" t="t" r="r" b="b"/>
              <a:pathLst>
                <a:path w="2554947" h="527588" extrusionOk="0">
                  <a:moveTo>
                    <a:pt x="0" y="0"/>
                  </a:moveTo>
                  <a:lnTo>
                    <a:pt x="2554947" y="0"/>
                  </a:lnTo>
                  <a:lnTo>
                    <a:pt x="2554947" y="527587"/>
                  </a:lnTo>
                  <a:lnTo>
                    <a:pt x="0" y="5275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1230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815</Words>
  <Application>Microsoft Office PowerPoint</Application>
  <PresentationFormat>Personalizar</PresentationFormat>
  <Paragraphs>120</Paragraphs>
  <Slides>17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Oswald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DSA - Vanderlei José Vianna</dc:creator>
  <cp:lastModifiedBy>DSA - Vanderlei José Vianna</cp:lastModifiedBy>
  <cp:revision>85</cp:revision>
  <cp:lastPrinted>2024-11-13T11:47:49Z</cp:lastPrinted>
  <dcterms:created xsi:type="dcterms:W3CDTF">2006-08-16T00:00:00Z</dcterms:created>
  <dcterms:modified xsi:type="dcterms:W3CDTF">2024-11-13T12:21:24Z</dcterms:modified>
</cp:coreProperties>
</file>