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Default Extension="wdp" ContentType="image/vnd.ms-photo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42" r:id="rId2"/>
    <p:sldId id="344" r:id="rId3"/>
    <p:sldId id="324" r:id="rId4"/>
    <p:sldId id="332" r:id="rId5"/>
    <p:sldId id="310" r:id="rId6"/>
    <p:sldId id="327" r:id="rId7"/>
    <p:sldId id="334" r:id="rId8"/>
    <p:sldId id="343" r:id="rId9"/>
    <p:sldId id="345" r:id="rId10"/>
    <p:sldId id="328" r:id="rId11"/>
    <p:sldId id="317" r:id="rId12"/>
    <p:sldId id="313" r:id="rId13"/>
    <p:sldId id="333" r:id="rId14"/>
    <p:sldId id="347" r:id="rId15"/>
    <p:sldId id="357" r:id="rId16"/>
    <p:sldId id="358" r:id="rId17"/>
    <p:sldId id="359" r:id="rId18"/>
    <p:sldId id="352" r:id="rId19"/>
    <p:sldId id="351" r:id="rId20"/>
    <p:sldId id="346" r:id="rId21"/>
    <p:sldId id="355" r:id="rId22"/>
    <p:sldId id="356" r:id="rId23"/>
    <p:sldId id="335" r:id="rId24"/>
    <p:sldId id="340" r:id="rId25"/>
    <p:sldId id="341" r:id="rId26"/>
    <p:sldId id="360" r:id="rId27"/>
    <p:sldId id="361" r:id="rId28"/>
    <p:sldId id="353" r:id="rId2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66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86387" autoAdjust="0"/>
  </p:normalViewPr>
  <p:slideViewPr>
    <p:cSldViewPr>
      <p:cViewPr varScale="1">
        <p:scale>
          <a:sx n="74" d="100"/>
          <a:sy n="74" d="100"/>
        </p:scale>
        <p:origin x="-127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69566-D5E0-4F93-A6C0-D51422003412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FC076-4DD4-4B4A-AAA5-1BC8D196603C}" type="slidenum">
              <a:rPr lang="fr-FR" smtClean="0"/>
              <a:pPr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71690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7EDD1-F1AE-4039-8063-0946E935E44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401071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97E663-F181-4F5F-BE13-7E3A070088F8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97E663-F181-4F5F-BE13-7E3A070088F8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97E663-F181-4F5F-BE13-7E3A070088F8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7EDD1-F1AE-4039-8063-0946E935E449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97E663-F181-4F5F-BE13-7E3A070088F8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97E663-F181-4F5F-BE13-7E3A070088F8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7EDD1-F1AE-4039-8063-0946E935E449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97E663-F181-4F5F-BE13-7E3A070088F8}" type="slidenum">
              <a:rPr lang="fr-FR" smtClean="0"/>
              <a:pPr/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7EDD1-F1AE-4039-8063-0946E935E44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40107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883852" y="8684899"/>
            <a:ext cx="2972547" cy="457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8AA082D-8297-45BE-8D35-C9D3B3A8AF82}" type="slidenum">
              <a:rPr lang="fr-FR" sz="1200">
                <a:latin typeface="Calibri" pitchFamily="34" charset="0"/>
              </a:rPr>
              <a:pPr algn="r"/>
              <a:t>3</a:t>
            </a:fld>
            <a:endParaRPr lang="fr-FR" sz="1200">
              <a:latin typeface="Calibri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3FC076-4DD4-4B4A-AAA5-1BC8D196603C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97E663-F181-4F5F-BE13-7E3A070088F8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97E663-F181-4F5F-BE13-7E3A070088F8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7EDD1-F1AE-4039-8063-0946E935E44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401071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97E663-F181-4F5F-BE13-7E3A070088F8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97E663-F181-4F5F-BE13-7E3A070088F8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FAB42-3988-4F9A-8F70-AAEA12B02C7E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F639D-8BF7-44E3-9ED7-727A0AFC703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tre-cired.fr/?var_mode=recalcu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tre-cired.fr/?var_mode=recalcu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tre-cired.fr/?var_mode=recalcu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188640"/>
            <a:ext cx="1200150" cy="1379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179512" y="1643050"/>
            <a:ext cx="885698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800" b="1" dirty="0" smtClean="0">
              <a:solidFill>
                <a:srgbClr val="006666"/>
              </a:solidFill>
            </a:endParaRPr>
          </a:p>
          <a:p>
            <a:pPr algn="ctr"/>
            <a:endParaRPr lang="fr-FR" sz="2800" b="1" dirty="0">
              <a:solidFill>
                <a:srgbClr val="006666"/>
              </a:solidFill>
            </a:endParaRPr>
          </a:p>
          <a:p>
            <a:pPr algn="ctr"/>
            <a:endParaRPr lang="fr-FR" sz="2800" b="1" dirty="0" smtClean="0">
              <a:solidFill>
                <a:srgbClr val="006666"/>
              </a:solidFill>
            </a:endParaRPr>
          </a:p>
          <a:p>
            <a:pPr algn="ctr"/>
            <a:r>
              <a:rPr lang="fr-FR" sz="2800" b="1" dirty="0" smtClean="0">
                <a:solidFill>
                  <a:srgbClr val="006666"/>
                </a:solidFill>
              </a:rPr>
              <a:t>A ‘</a:t>
            </a:r>
            <a:r>
              <a:rPr lang="fr-FR" sz="2800" b="1" dirty="0" err="1" smtClean="0">
                <a:solidFill>
                  <a:srgbClr val="006666"/>
                </a:solidFill>
              </a:rPr>
              <a:t>paradigm</a:t>
            </a:r>
            <a:r>
              <a:rPr lang="fr-FR" sz="2800" b="1" dirty="0" smtClean="0">
                <a:solidFill>
                  <a:srgbClr val="006666"/>
                </a:solidFill>
              </a:rPr>
              <a:t> shift’ in the </a:t>
            </a:r>
            <a:r>
              <a:rPr lang="fr-FR" sz="2800" b="1" dirty="0" err="1" smtClean="0">
                <a:solidFill>
                  <a:srgbClr val="006666"/>
                </a:solidFill>
              </a:rPr>
              <a:t>climate</a:t>
            </a:r>
            <a:r>
              <a:rPr lang="fr-FR" sz="2800" b="1" dirty="0" smtClean="0">
                <a:solidFill>
                  <a:srgbClr val="006666"/>
                </a:solidFill>
              </a:rPr>
              <a:t> </a:t>
            </a:r>
            <a:r>
              <a:rPr lang="fr-FR" sz="2800" b="1" dirty="0" err="1" smtClean="0">
                <a:solidFill>
                  <a:srgbClr val="006666"/>
                </a:solidFill>
              </a:rPr>
              <a:t>affair</a:t>
            </a:r>
            <a:endParaRPr lang="fr-FR" sz="2800" b="1" dirty="0" smtClean="0">
              <a:solidFill>
                <a:srgbClr val="006666"/>
              </a:solidFill>
            </a:endParaRPr>
          </a:p>
          <a:p>
            <a:pPr algn="ctr"/>
            <a:endParaRPr lang="fr-FR" sz="2400" dirty="0" smtClean="0"/>
          </a:p>
          <a:p>
            <a:pPr algn="ctr"/>
            <a:r>
              <a:rPr lang="fr-FR" sz="2400" b="1" i="1" dirty="0">
                <a:solidFill>
                  <a:srgbClr val="009999"/>
                </a:solidFill>
              </a:rPr>
              <a:t>A</a:t>
            </a:r>
            <a:r>
              <a:rPr lang="fr-FR" sz="2400" b="1" i="1" dirty="0" smtClean="0">
                <a:solidFill>
                  <a:srgbClr val="009999"/>
                </a:solidFill>
              </a:rPr>
              <a:t> </a:t>
            </a:r>
            <a:r>
              <a:rPr lang="fr-FR" sz="2400" b="1" i="1" dirty="0" err="1" smtClean="0">
                <a:solidFill>
                  <a:srgbClr val="009999"/>
                </a:solidFill>
              </a:rPr>
              <a:t>monetary</a:t>
            </a:r>
            <a:r>
              <a:rPr lang="fr-FR" sz="2400" b="1" i="1" dirty="0" smtClean="0">
                <a:solidFill>
                  <a:srgbClr val="009999"/>
                </a:solidFill>
              </a:rPr>
              <a:t> plan for </a:t>
            </a:r>
            <a:r>
              <a:rPr lang="fr-FR" sz="2400" b="1" i="1" dirty="0" err="1" smtClean="0">
                <a:solidFill>
                  <a:srgbClr val="009999"/>
                </a:solidFill>
              </a:rPr>
              <a:t>upgrading</a:t>
            </a:r>
            <a:r>
              <a:rPr lang="fr-FR" sz="2400" b="1" i="1" dirty="0" smtClean="0">
                <a:solidFill>
                  <a:srgbClr val="009999"/>
                </a:solidFill>
              </a:rPr>
              <a:t> </a:t>
            </a:r>
            <a:r>
              <a:rPr lang="fr-FR" sz="2400" b="1" i="1" dirty="0" err="1" smtClean="0">
                <a:solidFill>
                  <a:srgbClr val="009999"/>
                </a:solidFill>
              </a:rPr>
              <a:t>climate</a:t>
            </a:r>
            <a:r>
              <a:rPr lang="fr-FR" sz="2400" b="1" i="1" dirty="0" smtClean="0">
                <a:solidFill>
                  <a:srgbClr val="009999"/>
                </a:solidFill>
              </a:rPr>
              <a:t> finance and support a </a:t>
            </a:r>
            <a:r>
              <a:rPr lang="fr-FR" sz="2400" b="1" i="1" dirty="0" err="1" smtClean="0">
                <a:solidFill>
                  <a:srgbClr val="009999"/>
                </a:solidFill>
              </a:rPr>
              <a:t>sustainable</a:t>
            </a:r>
            <a:r>
              <a:rPr lang="fr-FR" sz="2400" b="1" i="1" dirty="0" smtClean="0">
                <a:solidFill>
                  <a:srgbClr val="009999"/>
                </a:solidFill>
              </a:rPr>
              <a:t> </a:t>
            </a:r>
            <a:r>
              <a:rPr lang="fr-FR" sz="2400" b="1" i="1" dirty="0" err="1" smtClean="0">
                <a:solidFill>
                  <a:srgbClr val="009999"/>
                </a:solidFill>
              </a:rPr>
              <a:t>development</a:t>
            </a:r>
            <a:endParaRPr lang="fr-FR" sz="2400" b="1" i="1" dirty="0" smtClean="0">
              <a:solidFill>
                <a:srgbClr val="009999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6666"/>
                </a:solidFill>
              </a:rPr>
              <a:t> </a:t>
            </a:r>
            <a:endParaRPr lang="en-US" sz="2400" b="1" dirty="0">
              <a:solidFill>
                <a:srgbClr val="006666"/>
              </a:solidFill>
            </a:endParaRPr>
          </a:p>
          <a:p>
            <a:pPr algn="ctr"/>
            <a:r>
              <a:rPr lang="en-US" sz="2000" dirty="0">
                <a:solidFill>
                  <a:srgbClr val="0070C0"/>
                </a:solidFill>
              </a:rPr>
              <a:t> </a:t>
            </a:r>
            <a:endParaRPr lang="es-ES_tradnl" sz="2000" dirty="0">
              <a:solidFill>
                <a:srgbClr val="0070C0"/>
              </a:solidFill>
            </a:endParaRPr>
          </a:p>
          <a:p>
            <a:pPr algn="r"/>
            <a:endParaRPr lang="fr-FR" sz="2400" dirty="0"/>
          </a:p>
          <a:p>
            <a:pPr algn="r"/>
            <a:r>
              <a:rPr lang="fr-FR" sz="2400" dirty="0" smtClean="0"/>
              <a:t>Jean-Charles </a:t>
            </a:r>
            <a:r>
              <a:rPr lang="fr-FR" sz="2400" dirty="0" err="1" smtClean="0"/>
              <a:t>Hourcade</a:t>
            </a:r>
            <a:endParaRPr lang="fr-FR" sz="2400" dirty="0" smtClean="0"/>
          </a:p>
          <a:p>
            <a:pPr algn="r"/>
            <a:endParaRPr lang="fr-FR" sz="2400" dirty="0" smtClean="0"/>
          </a:p>
          <a:p>
            <a:pPr algn="r"/>
            <a:endParaRPr lang="fr-FR" sz="2400" dirty="0" smtClean="0"/>
          </a:p>
          <a:p>
            <a:pPr algn="r"/>
            <a:r>
              <a:rPr lang="fr-FR" sz="2400" i="1" dirty="0" smtClean="0"/>
              <a:t>	</a:t>
            </a:r>
          </a:p>
          <a:p>
            <a:pPr algn="r"/>
            <a:endParaRPr lang="fr-FR" sz="2400" i="1" dirty="0" smtClean="0"/>
          </a:p>
          <a:p>
            <a:pPr algn="ctr"/>
            <a:endParaRPr lang="fr-FR" sz="2400" b="1" i="1" dirty="0" smtClean="0">
              <a:solidFill>
                <a:srgbClr val="006666"/>
              </a:solidFill>
            </a:endParaRPr>
          </a:p>
          <a:p>
            <a:pPr algn="r"/>
            <a:endParaRPr lang="fr-FR" sz="2400" i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7295-ECEA-4477-B763-4AD6E4AFA30F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6217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892480" cy="811468"/>
          </a:xfrm>
        </p:spPr>
        <p:txBody>
          <a:bodyPr>
            <a:noAutofit/>
          </a:bodyPr>
          <a:lstStyle/>
          <a:p>
            <a:r>
              <a:rPr lang="fr-FR" sz="3200" b="1" dirty="0" smtClean="0">
                <a:solidFill>
                  <a:srgbClr val="006666"/>
                </a:solidFill>
              </a:rPr>
              <a:t>The agenda</a:t>
            </a:r>
            <a:endParaRPr lang="fr-FR" sz="3200" b="1" dirty="0">
              <a:solidFill>
                <a:srgbClr val="00666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006666"/>
              </a:buClr>
            </a:pPr>
            <a:r>
              <a:rPr lang="fr-FR" sz="2400" b="1" i="1" dirty="0" err="1" smtClean="0">
                <a:solidFill>
                  <a:srgbClr val="006666"/>
                </a:solidFill>
              </a:rPr>
              <a:t>Inject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liquidity</a:t>
            </a:r>
            <a:r>
              <a:rPr lang="fr-FR" sz="2400" b="1" i="1" dirty="0" smtClean="0">
                <a:solidFill>
                  <a:srgbClr val="006666"/>
                </a:solidFill>
              </a:rPr>
              <a:t>,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provided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that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it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is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used</a:t>
            </a:r>
            <a:r>
              <a:rPr lang="fr-FR" sz="2400" b="1" i="1" dirty="0" smtClean="0">
                <a:solidFill>
                  <a:srgbClr val="006666"/>
                </a:solidFill>
              </a:rPr>
              <a:t> to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fund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low-carbon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investments</a:t>
            </a:r>
            <a:r>
              <a:rPr lang="fr-FR" sz="2400" b="1" i="1" dirty="0" smtClean="0">
                <a:solidFill>
                  <a:srgbClr val="006666"/>
                </a:solidFill>
              </a:rPr>
              <a:t> (LCI)</a:t>
            </a:r>
          </a:p>
          <a:p>
            <a:pPr>
              <a:spcBef>
                <a:spcPts val="1200"/>
              </a:spcBef>
              <a:buClr>
                <a:srgbClr val="006666"/>
              </a:buClr>
            </a:pPr>
            <a:r>
              <a:rPr lang="fr-FR" sz="2400" b="1" i="1" dirty="0" err="1" smtClean="0">
                <a:solidFill>
                  <a:srgbClr val="006666"/>
                </a:solidFill>
              </a:rPr>
              <a:t>Awake</a:t>
            </a:r>
            <a:r>
              <a:rPr lang="fr-FR" sz="2400" b="1" i="1" dirty="0" smtClean="0">
                <a:solidFill>
                  <a:srgbClr val="006666"/>
                </a:solidFill>
              </a:rPr>
              <a:t> the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Buridan’s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Donkey</a:t>
            </a:r>
            <a:r>
              <a:rPr lang="fr-FR" sz="2400" b="1" i="1" dirty="0" smtClean="0">
                <a:solidFill>
                  <a:srgbClr val="006666"/>
                </a:solidFill>
              </a:rPr>
              <a:t>:</a:t>
            </a:r>
            <a:r>
              <a:rPr lang="fr-FR" sz="2400" i="1" dirty="0" smtClean="0"/>
              <a:t> </a:t>
            </a:r>
            <a:r>
              <a:rPr lang="fr-FR" sz="2400" dirty="0" smtClean="0"/>
              <a:t>public </a:t>
            </a:r>
            <a:r>
              <a:rPr lang="fr-FR" sz="2400" dirty="0" err="1" smtClean="0"/>
              <a:t>guarantee</a:t>
            </a:r>
            <a:r>
              <a:rPr lang="fr-FR" sz="2400" dirty="0" smtClean="0"/>
              <a:t> to </a:t>
            </a:r>
            <a:r>
              <a:rPr lang="fr-FR" sz="2400" dirty="0" err="1" smtClean="0"/>
              <a:t>lower</a:t>
            </a:r>
            <a:r>
              <a:rPr lang="fr-FR" sz="2400" dirty="0" smtClean="0"/>
              <a:t> the </a:t>
            </a:r>
            <a:r>
              <a:rPr lang="fr-FR" sz="2400" dirty="0" err="1" smtClean="0"/>
              <a:t>risks</a:t>
            </a:r>
            <a:r>
              <a:rPr lang="fr-FR" sz="2400" dirty="0" smtClean="0"/>
              <a:t> of </a:t>
            </a:r>
            <a:r>
              <a:rPr lang="fr-FR" sz="2400" dirty="0" err="1" smtClean="0"/>
              <a:t>LCIs</a:t>
            </a:r>
            <a:r>
              <a:rPr lang="fr-FR" sz="2400" dirty="0" smtClean="0"/>
              <a:t> and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enhance</a:t>
            </a:r>
            <a:r>
              <a:rPr lang="fr-FR" sz="2400" b="1" i="1" dirty="0" smtClean="0">
                <a:solidFill>
                  <a:srgbClr val="006666"/>
                </a:solidFill>
              </a:rPr>
              <a:t> the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solvency</a:t>
            </a:r>
            <a:r>
              <a:rPr lang="fr-FR" sz="2400" b="1" i="1" dirty="0" smtClean="0">
                <a:solidFill>
                  <a:srgbClr val="006666"/>
                </a:solidFill>
              </a:rPr>
              <a:t> of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low-carbon</a:t>
            </a:r>
            <a:r>
              <a:rPr lang="fr-FR" sz="2400" b="1" i="1" dirty="0" smtClean="0">
                <a:solidFill>
                  <a:srgbClr val="006666"/>
                </a:solidFill>
              </a:rPr>
              <a:t> entrepreneurs</a:t>
            </a:r>
            <a:r>
              <a:rPr lang="fr-FR" sz="2400" dirty="0" smtClean="0"/>
              <a:t>’ </a:t>
            </a:r>
          </a:p>
          <a:p>
            <a:pPr>
              <a:spcBef>
                <a:spcPts val="1200"/>
              </a:spcBef>
              <a:buClr>
                <a:srgbClr val="006666"/>
              </a:buClr>
            </a:pPr>
            <a:r>
              <a:rPr lang="fr-FR" sz="2400" dirty="0" err="1" smtClean="0"/>
              <a:t>Make</a:t>
            </a:r>
            <a:r>
              <a:rPr lang="fr-FR" sz="2400" dirty="0" smtClean="0"/>
              <a:t> the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Banking</a:t>
            </a:r>
            <a:r>
              <a:rPr lang="fr-FR" sz="2400" b="1" i="1" dirty="0" smtClean="0">
                <a:solidFill>
                  <a:srgbClr val="006666"/>
                </a:solidFill>
              </a:rPr>
              <a:t> System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interested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dirty="0" smtClean="0"/>
              <a:t>in </a:t>
            </a:r>
            <a:r>
              <a:rPr lang="fr-FR" sz="2400" dirty="0" err="1" smtClean="0"/>
              <a:t>funding</a:t>
            </a:r>
            <a:r>
              <a:rPr lang="fr-FR" sz="2400" dirty="0" smtClean="0"/>
              <a:t> </a:t>
            </a:r>
            <a:r>
              <a:rPr lang="fr-FR" sz="2400" dirty="0" err="1" smtClean="0"/>
              <a:t>LCIs</a:t>
            </a:r>
            <a:r>
              <a:rPr lang="fr-FR" sz="2400" dirty="0" smtClean="0"/>
              <a:t>:</a:t>
            </a:r>
          </a:p>
          <a:p>
            <a:pPr lvl="1">
              <a:spcBef>
                <a:spcPts val="1200"/>
              </a:spcBef>
              <a:buClr>
                <a:srgbClr val="006666"/>
              </a:buClr>
            </a:pPr>
            <a:r>
              <a:rPr lang="fr-FR" sz="2000" dirty="0" err="1" smtClean="0"/>
              <a:t>banks</a:t>
            </a:r>
            <a:r>
              <a:rPr lang="fr-FR" sz="2000" dirty="0" smtClean="0"/>
              <a:t> </a:t>
            </a:r>
            <a:r>
              <a:rPr lang="fr-FR" sz="2000" dirty="0" err="1" smtClean="0"/>
              <a:t>can</a:t>
            </a:r>
            <a:r>
              <a:rPr lang="fr-FR" sz="2000" dirty="0" smtClean="0"/>
              <a:t> </a:t>
            </a:r>
            <a:r>
              <a:rPr lang="fr-FR" sz="2000" dirty="0" err="1" smtClean="0"/>
              <a:t>better</a:t>
            </a:r>
            <a:r>
              <a:rPr lang="fr-FR" sz="2000" dirty="0" smtClean="0"/>
              <a:t> face </a:t>
            </a:r>
            <a:r>
              <a:rPr lang="fr-FR" sz="2000" dirty="0" err="1" smtClean="0"/>
              <a:t>their</a:t>
            </a:r>
            <a:r>
              <a:rPr lang="fr-FR" sz="2000" dirty="0" smtClean="0"/>
              <a:t> </a:t>
            </a:r>
            <a:r>
              <a:rPr lang="fr-FR" sz="2000" dirty="0" err="1" smtClean="0"/>
              <a:t>prudential</a:t>
            </a:r>
            <a:r>
              <a:rPr lang="fr-FR" sz="2000" dirty="0" smtClean="0"/>
              <a:t> constraints and </a:t>
            </a:r>
            <a:r>
              <a:rPr lang="fr-FR" sz="2000" dirty="0" err="1" smtClean="0">
                <a:solidFill>
                  <a:srgbClr val="006666"/>
                </a:solidFill>
              </a:rPr>
              <a:t>improve</a:t>
            </a:r>
            <a:r>
              <a:rPr lang="fr-FR" sz="2000" dirty="0" smtClean="0">
                <a:solidFill>
                  <a:srgbClr val="006666"/>
                </a:solidFill>
              </a:rPr>
              <a:t> </a:t>
            </a:r>
            <a:r>
              <a:rPr lang="fr-FR" sz="2000" dirty="0" err="1" smtClean="0">
                <a:solidFill>
                  <a:srgbClr val="006666"/>
                </a:solidFill>
              </a:rPr>
              <a:t>their</a:t>
            </a:r>
            <a:r>
              <a:rPr lang="fr-FR" sz="2000" dirty="0" smtClean="0">
                <a:solidFill>
                  <a:srgbClr val="006666"/>
                </a:solidFill>
              </a:rPr>
              <a:t> </a:t>
            </a:r>
            <a:r>
              <a:rPr lang="fr-FR" sz="2000" dirty="0" err="1" smtClean="0">
                <a:solidFill>
                  <a:srgbClr val="006666"/>
                </a:solidFill>
              </a:rPr>
              <a:t>risk-weighted</a:t>
            </a:r>
            <a:r>
              <a:rPr lang="fr-FR" sz="2000" dirty="0" smtClean="0">
                <a:solidFill>
                  <a:srgbClr val="006666"/>
                </a:solidFill>
              </a:rPr>
              <a:t> </a:t>
            </a:r>
            <a:r>
              <a:rPr lang="fr-FR" sz="2000" dirty="0" err="1" smtClean="0">
                <a:solidFill>
                  <a:srgbClr val="006666"/>
                </a:solidFill>
              </a:rPr>
              <a:t>assets</a:t>
            </a:r>
            <a:r>
              <a:rPr lang="fr-FR" sz="2000" dirty="0" smtClean="0">
                <a:solidFill>
                  <a:srgbClr val="006666"/>
                </a:solidFill>
              </a:rPr>
              <a:t> </a:t>
            </a:r>
            <a:r>
              <a:rPr lang="fr-FR" sz="2000" dirty="0" smtClean="0"/>
              <a:t>(RWA)</a:t>
            </a:r>
          </a:p>
          <a:p>
            <a:pPr>
              <a:spcBef>
                <a:spcPts val="1200"/>
              </a:spcBef>
              <a:buClr>
                <a:srgbClr val="006666"/>
              </a:buClr>
            </a:pPr>
            <a:r>
              <a:rPr lang="fr-FR" sz="2400" b="1" dirty="0" err="1" smtClean="0">
                <a:solidFill>
                  <a:srgbClr val="006666"/>
                </a:solidFill>
              </a:rPr>
              <a:t>Make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institutional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investors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/>
              <a:t>interested</a:t>
            </a:r>
            <a:r>
              <a:rPr lang="fr-FR" sz="2400" dirty="0" smtClean="0"/>
              <a:t> in </a:t>
            </a:r>
            <a:r>
              <a:rPr lang="fr-FR" sz="2400" dirty="0" err="1" smtClean="0"/>
              <a:t>carbon-based</a:t>
            </a:r>
            <a:r>
              <a:rPr lang="fr-FR" sz="2400" dirty="0" smtClean="0"/>
              <a:t> </a:t>
            </a:r>
            <a:r>
              <a:rPr lang="fr-FR" sz="2400" dirty="0" err="1" smtClean="0"/>
              <a:t>financial</a:t>
            </a:r>
            <a:r>
              <a:rPr lang="fr-FR" sz="2400" dirty="0" smtClean="0"/>
              <a:t> </a:t>
            </a:r>
            <a:r>
              <a:rPr lang="fr-FR" sz="2400" dirty="0" err="1"/>
              <a:t>p</a:t>
            </a:r>
            <a:r>
              <a:rPr lang="fr-FR" sz="2400" dirty="0" err="1" smtClean="0"/>
              <a:t>roducts</a:t>
            </a:r>
            <a:r>
              <a:rPr lang="fr-FR" sz="2400" dirty="0" smtClean="0"/>
              <a:t>  to  </a:t>
            </a:r>
            <a:r>
              <a:rPr lang="fr-FR" sz="2400" dirty="0" err="1" smtClean="0"/>
              <a:t>attract</a:t>
            </a:r>
            <a:r>
              <a:rPr lang="fr-FR" sz="2400" dirty="0" smtClean="0"/>
              <a:t> </a:t>
            </a:r>
            <a:r>
              <a:rPr lang="fr-FR" sz="2400" dirty="0" err="1" smtClean="0"/>
              <a:t>savings</a:t>
            </a:r>
            <a:r>
              <a:rPr lang="fr-FR" sz="2400" dirty="0" smtClean="0"/>
              <a:t> (</a:t>
            </a:r>
            <a:r>
              <a:rPr lang="fr-FR" sz="2400" dirty="0" err="1" smtClean="0"/>
              <a:t>instead</a:t>
            </a:r>
            <a:r>
              <a:rPr lang="fr-FR" sz="2400" dirty="0" smtClean="0"/>
              <a:t> of real </a:t>
            </a:r>
            <a:r>
              <a:rPr lang="fr-FR" sz="2400" dirty="0" err="1" smtClean="0"/>
              <a:t>estates</a:t>
            </a:r>
            <a:r>
              <a:rPr lang="fr-FR" sz="2400" dirty="0" smtClean="0"/>
              <a:t> and </a:t>
            </a:r>
            <a:r>
              <a:rPr lang="fr-FR" sz="2400" dirty="0" err="1" smtClean="0"/>
              <a:t>others</a:t>
            </a:r>
            <a:r>
              <a:rPr lang="fr-FR" sz="2400" dirty="0" smtClean="0"/>
              <a:t> …)</a:t>
            </a:r>
          </a:p>
          <a:p>
            <a:pPr>
              <a:spcBef>
                <a:spcPts val="1200"/>
              </a:spcBef>
              <a:buClr>
                <a:srgbClr val="006666"/>
              </a:buClr>
            </a:pPr>
            <a:r>
              <a:rPr lang="fr-FR" sz="2400" dirty="0" smtClean="0"/>
              <a:t>Trigger a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wave</a:t>
            </a:r>
            <a:r>
              <a:rPr lang="fr-FR" sz="2400" b="1" i="1" dirty="0" smtClean="0">
                <a:solidFill>
                  <a:srgbClr val="006666"/>
                </a:solidFill>
              </a:rPr>
              <a:t> of LCI in infrastructure</a:t>
            </a:r>
            <a:endParaRPr lang="fr-FR" sz="2400" i="1" dirty="0" smtClean="0"/>
          </a:p>
          <a:p>
            <a:pPr lvl="1">
              <a:spcBef>
                <a:spcPts val="1200"/>
              </a:spcBef>
              <a:buClr>
                <a:srgbClr val="006666"/>
              </a:buClr>
            </a:pPr>
            <a:r>
              <a:rPr lang="fr-FR" sz="2200" b="1" i="1" dirty="0" err="1" smtClean="0">
                <a:solidFill>
                  <a:srgbClr val="006666"/>
                </a:solidFill>
              </a:rPr>
              <a:t>Revitalizing</a:t>
            </a:r>
            <a:r>
              <a:rPr lang="fr-FR" sz="2200" b="1" i="1" dirty="0" smtClean="0">
                <a:solidFill>
                  <a:srgbClr val="006666"/>
                </a:solidFill>
              </a:rPr>
              <a:t> the </a:t>
            </a:r>
            <a:r>
              <a:rPr lang="fr-FR" sz="2200" b="1" i="1" dirty="0" err="1" smtClean="0">
                <a:solidFill>
                  <a:srgbClr val="006666"/>
                </a:solidFill>
              </a:rPr>
              <a:t>industrial</a:t>
            </a:r>
            <a:r>
              <a:rPr lang="fr-FR" sz="2200" b="1" i="1" dirty="0" smtClean="0">
                <a:solidFill>
                  <a:srgbClr val="006666"/>
                </a:solidFill>
              </a:rPr>
              <a:t> </a:t>
            </a:r>
            <a:r>
              <a:rPr lang="fr-FR" sz="2200" b="1" i="1" dirty="0" err="1" smtClean="0">
                <a:solidFill>
                  <a:srgbClr val="006666"/>
                </a:solidFill>
              </a:rPr>
              <a:t>fabric</a:t>
            </a:r>
            <a:r>
              <a:rPr lang="fr-FR" sz="2200" b="1" i="1" dirty="0" smtClean="0">
                <a:solidFill>
                  <a:srgbClr val="006666"/>
                </a:solidFill>
              </a:rPr>
              <a:t> </a:t>
            </a:r>
            <a:r>
              <a:rPr lang="fr-FR" sz="2200" dirty="0" smtClean="0"/>
              <a:t>in OECD countries </a:t>
            </a:r>
          </a:p>
          <a:p>
            <a:pPr lvl="1">
              <a:spcBef>
                <a:spcPts val="1200"/>
              </a:spcBef>
              <a:buClr>
                <a:srgbClr val="006666"/>
              </a:buClr>
            </a:pPr>
            <a:r>
              <a:rPr lang="fr-FR" sz="2200" b="1" i="1" dirty="0" smtClean="0">
                <a:solidFill>
                  <a:srgbClr val="006666"/>
                </a:solidFill>
              </a:rPr>
              <a:t>More </a:t>
            </a:r>
            <a:r>
              <a:rPr lang="fr-FR" sz="2200" b="1" i="1" dirty="0" err="1" smtClean="0">
                <a:solidFill>
                  <a:srgbClr val="006666"/>
                </a:solidFill>
              </a:rPr>
              <a:t>inward</a:t>
            </a:r>
            <a:r>
              <a:rPr lang="fr-FR" sz="2200" b="1" i="1" dirty="0" smtClean="0">
                <a:solidFill>
                  <a:srgbClr val="006666"/>
                </a:solidFill>
              </a:rPr>
              <a:t>-</a:t>
            </a:r>
            <a:r>
              <a:rPr lang="fr-FR" sz="2200" b="1" i="1" dirty="0" err="1" smtClean="0">
                <a:solidFill>
                  <a:srgbClr val="006666"/>
                </a:solidFill>
              </a:rPr>
              <a:t>oriented</a:t>
            </a:r>
            <a:r>
              <a:rPr lang="fr-FR" sz="2200" b="1" i="1" dirty="0" smtClean="0">
                <a:solidFill>
                  <a:srgbClr val="006666"/>
                </a:solidFill>
              </a:rPr>
              <a:t> </a:t>
            </a:r>
            <a:r>
              <a:rPr lang="fr-FR" sz="2200" b="1" i="1" dirty="0" err="1" smtClean="0">
                <a:solidFill>
                  <a:srgbClr val="006666"/>
                </a:solidFill>
              </a:rPr>
              <a:t>growth</a:t>
            </a:r>
            <a:r>
              <a:rPr lang="fr-FR" sz="2200" i="1" dirty="0" smtClean="0"/>
              <a:t> </a:t>
            </a:r>
            <a:r>
              <a:rPr lang="fr-FR" sz="2200" dirty="0" smtClean="0"/>
              <a:t>in </a:t>
            </a:r>
            <a:r>
              <a:rPr lang="fr-FR" sz="2200" dirty="0" err="1" smtClean="0"/>
              <a:t>emerging</a:t>
            </a:r>
            <a:r>
              <a:rPr lang="fr-FR" sz="2200" dirty="0" smtClean="0"/>
              <a:t> </a:t>
            </a:r>
            <a:r>
              <a:rPr lang="fr-FR" sz="2200" dirty="0" err="1" smtClean="0"/>
              <a:t>economies</a:t>
            </a:r>
            <a:r>
              <a:rPr lang="fr-FR" sz="2200" dirty="0" smtClean="0"/>
              <a:t>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D916-45E0-49A9-BBD5-1D8568E44FB9}" type="slidenum">
              <a:rPr lang="fr-FR" smtClean="0"/>
              <a:pPr/>
              <a:t>10</a:t>
            </a:fld>
            <a:endParaRPr lang="fr-FR"/>
          </a:p>
        </p:txBody>
      </p:sp>
      <p:cxnSp>
        <p:nvCxnSpPr>
          <p:cNvPr id="8" name="Connecteur droit 7"/>
          <p:cNvCxnSpPr/>
          <p:nvPr/>
        </p:nvCxnSpPr>
        <p:spPr>
          <a:xfrm>
            <a:off x="575048" y="928670"/>
            <a:ext cx="8568952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D916-45E0-49A9-BBD5-1D8568E44FB9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23528" y="44624"/>
            <a:ext cx="8568952" cy="955484"/>
          </a:xfrm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fr-FR" sz="3200" b="1" dirty="0" err="1" smtClean="0">
                <a:solidFill>
                  <a:srgbClr val="006666"/>
                </a:solidFill>
              </a:rPr>
              <a:t>Sketching</a:t>
            </a:r>
            <a:r>
              <a:rPr lang="fr-FR" sz="3200" b="1" dirty="0" smtClean="0">
                <a:solidFill>
                  <a:srgbClr val="006666"/>
                </a:solidFill>
              </a:rPr>
              <a:t> a possible </a:t>
            </a:r>
            <a:r>
              <a:rPr lang="fr-FR" sz="3200" b="1" dirty="0" err="1" smtClean="0">
                <a:solidFill>
                  <a:srgbClr val="006666"/>
                </a:solidFill>
              </a:rPr>
              <a:t>mechanism</a:t>
            </a:r>
            <a:r>
              <a:rPr lang="fr-FR" sz="3200" b="1" dirty="0" smtClean="0">
                <a:solidFill>
                  <a:srgbClr val="006666"/>
                </a:solidFill>
              </a:rPr>
              <a:t> </a:t>
            </a:r>
          </a:p>
        </p:txBody>
      </p:sp>
      <p:cxnSp>
        <p:nvCxnSpPr>
          <p:cNvPr id="8" name="Connecteur droit 7"/>
          <p:cNvCxnSpPr/>
          <p:nvPr/>
        </p:nvCxnSpPr>
        <p:spPr>
          <a:xfrm>
            <a:off x="285720" y="1000108"/>
            <a:ext cx="8568952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contenu 2"/>
          <p:cNvSpPr txBox="1">
            <a:spLocks/>
          </p:cNvSpPr>
          <p:nvPr/>
        </p:nvSpPr>
        <p:spPr>
          <a:xfrm>
            <a:off x="142844" y="1071546"/>
            <a:ext cx="8858280" cy="55007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74638" indent="-274638">
              <a:spcBef>
                <a:spcPct val="20000"/>
              </a:spcBef>
              <a:buClr>
                <a:srgbClr val="006666"/>
              </a:buClr>
              <a:buFontTx/>
              <a:buAutoNum type="arabicPeriod"/>
              <a:tabLst>
                <a:tab pos="274638" algn="l"/>
              </a:tabLst>
              <a:defRPr/>
            </a:pP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Its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anchor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smtClean="0"/>
              <a:t>: </a:t>
            </a:r>
            <a:r>
              <a:rPr lang="fr-FR" sz="2400" dirty="0" smtClean="0"/>
              <a:t>an agreement, </a:t>
            </a:r>
            <a:r>
              <a:rPr lang="fr-FR" sz="2400" dirty="0" err="1" smtClean="0"/>
              <a:t>under</a:t>
            </a:r>
            <a:r>
              <a:rPr lang="fr-FR" sz="2400" dirty="0" smtClean="0"/>
              <a:t> UNFCCC </a:t>
            </a:r>
            <a:r>
              <a:rPr lang="fr-FR" sz="2400" dirty="0" smtClean="0">
                <a:solidFill>
                  <a:srgbClr val="006666"/>
                </a:solidFill>
              </a:rPr>
              <a:t>on </a:t>
            </a:r>
            <a:r>
              <a:rPr lang="fr-FR" sz="2400" b="1" i="1" dirty="0" smtClean="0">
                <a:solidFill>
                  <a:srgbClr val="006666"/>
                </a:solidFill>
              </a:rPr>
              <a:t>a Social Value of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Avoided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Carbon</a:t>
            </a:r>
            <a:r>
              <a:rPr lang="fr-FR" sz="2400" b="1" i="1" dirty="0" smtClean="0">
                <a:solidFill>
                  <a:srgbClr val="006666"/>
                </a:solidFill>
              </a:rPr>
              <a:t> Emissions</a:t>
            </a:r>
            <a:r>
              <a:rPr lang="fr-FR" sz="2400" i="1" dirty="0" smtClean="0">
                <a:solidFill>
                  <a:srgbClr val="006666"/>
                </a:solidFill>
              </a:rPr>
              <a:t> </a:t>
            </a:r>
            <a:r>
              <a:rPr lang="fr-FR" sz="2400" dirty="0" smtClean="0"/>
              <a:t>(SVC) </a:t>
            </a:r>
          </a:p>
          <a:p>
            <a:pPr marL="274638" lvl="0" indent="-274638">
              <a:spcBef>
                <a:spcPct val="20000"/>
              </a:spcBef>
              <a:buClr>
                <a:srgbClr val="006666"/>
              </a:buClr>
              <a:buAutoNum type="arabicPeriod"/>
              <a:tabLst>
                <a:tab pos="274638" algn="l"/>
              </a:tabLst>
              <a:defRPr/>
            </a:pPr>
            <a:r>
              <a:rPr lang="fr-FR" sz="2400" b="1" i="1" dirty="0" err="1" smtClean="0">
                <a:solidFill>
                  <a:srgbClr val="006666"/>
                </a:solidFill>
              </a:rPr>
              <a:t>Voluntary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commitments</a:t>
            </a:r>
            <a:r>
              <a:rPr lang="fr-FR" sz="2400" b="1" i="1" dirty="0" smtClean="0">
                <a:solidFill>
                  <a:srgbClr val="006666"/>
                </a:solidFill>
              </a:rPr>
              <a:t> by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governements</a:t>
            </a:r>
            <a:r>
              <a:rPr lang="fr-FR" sz="2400" b="1" i="1" dirty="0" smtClean="0">
                <a:solidFill>
                  <a:srgbClr val="006666"/>
                </a:solidFill>
              </a:rPr>
              <a:t>, </a:t>
            </a:r>
            <a:r>
              <a:rPr lang="fr-FR" sz="2400" dirty="0" smtClean="0"/>
              <a:t>over </a:t>
            </a:r>
            <a:r>
              <a:rPr lang="fr-FR" sz="2400" dirty="0" err="1" smtClean="0"/>
              <a:t>every</a:t>
            </a:r>
            <a:r>
              <a:rPr lang="fr-FR" sz="2400" dirty="0" smtClean="0"/>
              <a:t> five </a:t>
            </a:r>
            <a:r>
              <a:rPr lang="fr-FR" sz="2400" dirty="0" err="1" smtClean="0"/>
              <a:t>years</a:t>
            </a:r>
            <a:r>
              <a:rPr lang="fr-FR" sz="2400" dirty="0" smtClean="0"/>
              <a:t> to back a </a:t>
            </a:r>
            <a:r>
              <a:rPr lang="fr-FR" sz="2400" dirty="0" err="1" smtClean="0"/>
              <a:t>quantity</a:t>
            </a:r>
            <a:r>
              <a:rPr lang="fr-FR" sz="2400" dirty="0" smtClean="0"/>
              <a:t> of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carbon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assets</a:t>
            </a:r>
            <a:r>
              <a:rPr lang="fr-FR" sz="2400" b="1" i="1" dirty="0" smtClean="0">
                <a:solidFill>
                  <a:srgbClr val="006666"/>
                </a:solidFill>
              </a:rPr>
              <a:t>,</a:t>
            </a:r>
            <a:endParaRPr lang="fr-FR" sz="2400" i="1" dirty="0" smtClean="0"/>
          </a:p>
          <a:p>
            <a:pPr marL="365125" lvl="0" indent="-365125">
              <a:spcBef>
                <a:spcPct val="20000"/>
              </a:spcBef>
              <a:buClr>
                <a:srgbClr val="006666"/>
              </a:buClr>
              <a:buAutoNum type="arabicPeriod"/>
              <a:defRPr/>
            </a:pPr>
            <a:r>
              <a:rPr lang="fr-FR" sz="2400" dirty="0" smtClean="0"/>
              <a:t>Central </a:t>
            </a:r>
            <a:r>
              <a:rPr lang="fr-FR" sz="2400" dirty="0" err="1" smtClean="0"/>
              <a:t>banks</a:t>
            </a:r>
            <a:r>
              <a:rPr lang="fr-FR" sz="2400" dirty="0" smtClean="0"/>
              <a:t> open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drawing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rights</a:t>
            </a:r>
            <a:r>
              <a:rPr lang="fr-FR" sz="2400" b="1" i="1" dirty="0" smtClean="0">
                <a:solidFill>
                  <a:srgbClr val="006666"/>
                </a:solidFill>
              </a:rPr>
              <a:t> on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these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carbon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assets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dirty="0" smtClean="0"/>
              <a:t>and  </a:t>
            </a:r>
            <a:r>
              <a:rPr lang="fr-FR" sz="2400" dirty="0" err="1" smtClean="0"/>
              <a:t>accept</a:t>
            </a:r>
            <a:r>
              <a:rPr lang="fr-FR" sz="2400" dirty="0" smtClean="0"/>
              <a:t> as </a:t>
            </a:r>
            <a:r>
              <a:rPr lang="fr-FR" sz="2400" dirty="0" err="1" smtClean="0"/>
              <a:t>repayment</a:t>
            </a:r>
            <a:r>
              <a:rPr lang="fr-FR" sz="2400" dirty="0" smtClean="0"/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carbon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certificates</a:t>
            </a:r>
            <a:r>
              <a:rPr lang="fr-FR" sz="2400" b="1" i="1" dirty="0" smtClean="0">
                <a:solidFill>
                  <a:srgbClr val="006666"/>
                </a:solidFill>
              </a:rPr>
              <a:t> (CC) </a:t>
            </a:r>
            <a:r>
              <a:rPr lang="fr-FR" sz="2400" dirty="0" smtClean="0"/>
              <a:t>to </a:t>
            </a:r>
            <a:r>
              <a:rPr lang="fr-FR" sz="2400" dirty="0" err="1" smtClean="0"/>
              <a:t>fund</a:t>
            </a:r>
            <a:r>
              <a:rPr lang="fr-FR" sz="2400" dirty="0" smtClean="0"/>
              <a:t> </a:t>
            </a:r>
            <a:r>
              <a:rPr lang="fr-FR" sz="2400" dirty="0" err="1" smtClean="0"/>
              <a:t>LCIs</a:t>
            </a:r>
            <a:endParaRPr lang="fr-FR" sz="2400" dirty="0" smtClean="0"/>
          </a:p>
          <a:p>
            <a:pPr marL="365125" indent="-365125">
              <a:spcBef>
                <a:spcPct val="20000"/>
              </a:spcBef>
              <a:buClr>
                <a:srgbClr val="006666"/>
              </a:buClr>
              <a:buFontTx/>
              <a:buAutoNum type="arabicPeriod"/>
              <a:defRPr/>
            </a:pPr>
            <a:r>
              <a:rPr lang="fr-FR" sz="2400" b="1" i="1" dirty="0" err="1" smtClean="0">
                <a:solidFill>
                  <a:srgbClr val="006666"/>
                </a:solidFill>
              </a:rPr>
              <a:t>After</a:t>
            </a:r>
            <a:r>
              <a:rPr lang="fr-FR" sz="2400" b="1" i="1" dirty="0" smtClean="0">
                <a:solidFill>
                  <a:srgbClr val="006666"/>
                </a:solidFill>
              </a:rPr>
              <a:t> certification </a:t>
            </a:r>
            <a:r>
              <a:rPr lang="fr-FR" sz="2400" dirty="0" smtClean="0"/>
              <a:t>of </a:t>
            </a:r>
            <a:r>
              <a:rPr lang="fr-FR" sz="2400" dirty="0" err="1" smtClean="0"/>
              <a:t>project</a:t>
            </a:r>
            <a:r>
              <a:rPr lang="fr-FR" sz="2400" dirty="0" smtClean="0"/>
              <a:t> </a:t>
            </a:r>
            <a:r>
              <a:rPr lang="fr-FR" sz="2400" dirty="0" err="1" smtClean="0"/>
              <a:t>completion</a:t>
            </a:r>
            <a:r>
              <a:rPr lang="fr-FR" sz="2400" dirty="0" smtClean="0"/>
              <a:t>: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asset</a:t>
            </a:r>
            <a:r>
              <a:rPr lang="fr-FR" sz="2400" b="1" i="1" dirty="0" smtClean="0">
                <a:solidFill>
                  <a:srgbClr val="006666"/>
                </a:solidFill>
              </a:rPr>
              <a:t> swap </a:t>
            </a:r>
            <a:r>
              <a:rPr lang="fr-FR" sz="2400" dirty="0" smtClean="0"/>
              <a:t>…. </a:t>
            </a:r>
            <a:r>
              <a:rPr lang="fr-FR" sz="2400" dirty="0" err="1" smtClean="0"/>
              <a:t>CCs</a:t>
            </a:r>
            <a:r>
              <a:rPr lang="fr-FR" sz="2400" dirty="0" smtClean="0"/>
              <a:t> are </a:t>
            </a:r>
            <a:r>
              <a:rPr lang="fr-FR" sz="2400" dirty="0" err="1" smtClean="0"/>
              <a:t>turned</a:t>
            </a:r>
            <a:r>
              <a:rPr lang="fr-FR" sz="2400" dirty="0" smtClean="0"/>
              <a:t> </a:t>
            </a:r>
            <a:r>
              <a:rPr lang="fr-FR" sz="2400" dirty="0" err="1" smtClean="0"/>
              <a:t>into</a:t>
            </a:r>
            <a:r>
              <a:rPr lang="fr-FR" sz="2400" dirty="0" smtClean="0"/>
              <a:t> </a:t>
            </a:r>
            <a:r>
              <a:rPr lang="fr-FR" sz="2400" dirty="0" err="1" smtClean="0"/>
              <a:t>carbon</a:t>
            </a:r>
            <a:r>
              <a:rPr lang="fr-FR" sz="2400" dirty="0" smtClean="0"/>
              <a:t> </a:t>
            </a:r>
            <a:r>
              <a:rPr lang="fr-FR" sz="2400" dirty="0" err="1" smtClean="0"/>
              <a:t>assets</a:t>
            </a:r>
            <a:r>
              <a:rPr lang="fr-FR" sz="2400" dirty="0" smtClean="0"/>
              <a:t> </a:t>
            </a:r>
            <a:r>
              <a:rPr lang="fr-FR" sz="2400" dirty="0" err="1" smtClean="0"/>
              <a:t>that</a:t>
            </a:r>
            <a:r>
              <a:rPr lang="fr-FR" sz="2400" dirty="0" smtClean="0"/>
              <a:t> </a:t>
            </a:r>
            <a:r>
              <a:rPr lang="fr-FR" sz="2400" dirty="0" err="1" smtClean="0"/>
              <a:t>appear</a:t>
            </a:r>
            <a:r>
              <a:rPr lang="fr-FR" sz="2400" dirty="0" smtClean="0"/>
              <a:t> on the balance </a:t>
            </a:r>
            <a:r>
              <a:rPr lang="fr-FR" sz="2400" dirty="0" err="1" smtClean="0"/>
              <a:t>sheet</a:t>
            </a:r>
            <a:r>
              <a:rPr lang="fr-FR" sz="2400" dirty="0" smtClean="0"/>
              <a:t> of central </a:t>
            </a:r>
            <a:r>
              <a:rPr lang="fr-FR" sz="2400" dirty="0" err="1" smtClean="0"/>
              <a:t>banks</a:t>
            </a:r>
            <a:r>
              <a:rPr lang="fr-FR" sz="2400" dirty="0" smtClean="0"/>
              <a:t> (</a:t>
            </a:r>
            <a:r>
              <a:rPr lang="fr-FR" sz="2400" dirty="0" err="1" smtClean="0"/>
              <a:t>like</a:t>
            </a:r>
            <a:r>
              <a:rPr lang="fr-FR" sz="2400" dirty="0" smtClean="0"/>
              <a:t> gold), </a:t>
            </a:r>
            <a:r>
              <a:rPr lang="fr-FR" sz="2400" dirty="0" err="1" smtClean="0"/>
              <a:t>banks</a:t>
            </a:r>
            <a:r>
              <a:rPr lang="fr-FR" sz="2400" dirty="0" smtClean="0"/>
              <a:t> or entreprises </a:t>
            </a:r>
            <a:endParaRPr lang="fr-FR" sz="2400" b="1" dirty="0" smtClean="0">
              <a:solidFill>
                <a:srgbClr val="006666"/>
              </a:solidFill>
            </a:endParaRPr>
          </a:p>
          <a:p>
            <a:pPr marL="365125" marR="0" lvl="0" indent="-3651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AutoNum type="arabicPeriod"/>
              <a:tabLst/>
              <a:defRPr/>
            </a:pPr>
            <a:r>
              <a:rPr lang="fr-FR" sz="2400" b="1" i="1" dirty="0" smtClean="0">
                <a:solidFill>
                  <a:srgbClr val="006666"/>
                </a:solidFill>
              </a:rPr>
              <a:t>An Independent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Supervisory</a:t>
            </a:r>
            <a:r>
              <a:rPr lang="fr-FR" sz="2400" b="1" i="1" dirty="0" smtClean="0">
                <a:solidFill>
                  <a:srgbClr val="006666"/>
                </a:solidFill>
              </a:rPr>
              <a:t> Body </a:t>
            </a:r>
          </a:p>
          <a:p>
            <a:pPr marL="822325" lvl="1" indent="-365125">
              <a:spcBef>
                <a:spcPct val="20000"/>
              </a:spcBef>
              <a:buClr>
                <a:srgbClr val="006666"/>
              </a:buClr>
              <a:buAutoNum type="arabicPeriod"/>
              <a:defRPr/>
            </a:pPr>
            <a:r>
              <a:rPr lang="fr-FR" sz="2200" dirty="0" err="1" smtClean="0"/>
              <a:t>Negotiates</a:t>
            </a:r>
            <a:r>
              <a:rPr lang="fr-FR" sz="2200" dirty="0" smtClean="0"/>
              <a:t> </a:t>
            </a:r>
            <a:r>
              <a:rPr lang="fr-FR" sz="2200" dirty="0" err="1" smtClean="0"/>
              <a:t>with</a:t>
            </a:r>
            <a:r>
              <a:rPr lang="fr-FR" sz="2200" dirty="0" smtClean="0"/>
              <a:t> </a:t>
            </a:r>
            <a:r>
              <a:rPr lang="fr-FR" sz="2200" dirty="0" err="1" smtClean="0"/>
              <a:t>governments</a:t>
            </a:r>
            <a:r>
              <a:rPr lang="fr-FR" sz="2200" dirty="0" smtClean="0"/>
              <a:t> </a:t>
            </a:r>
            <a:r>
              <a:rPr lang="fr-FR" sz="2200" dirty="0" err="1" smtClean="0"/>
              <a:t>which</a:t>
            </a:r>
            <a:r>
              <a:rPr lang="fr-FR" sz="2200" dirty="0" smtClean="0"/>
              <a:t> </a:t>
            </a:r>
            <a:r>
              <a:rPr lang="fr-FR" sz="2200" b="1" dirty="0" err="1" smtClean="0">
                <a:solidFill>
                  <a:srgbClr val="006666"/>
                </a:solidFill>
              </a:rPr>
              <a:t>NAMAs</a:t>
            </a:r>
            <a:r>
              <a:rPr lang="fr-FR" sz="2200" dirty="0" smtClean="0"/>
              <a:t> </a:t>
            </a:r>
            <a:r>
              <a:rPr lang="fr-FR" sz="2200" dirty="0" err="1" smtClean="0"/>
              <a:t>these</a:t>
            </a:r>
            <a:r>
              <a:rPr lang="fr-FR" sz="2200" dirty="0" smtClean="0"/>
              <a:t> LCI </a:t>
            </a:r>
            <a:r>
              <a:rPr lang="fr-FR" sz="2200" dirty="0" err="1" smtClean="0"/>
              <a:t>should</a:t>
            </a:r>
            <a:r>
              <a:rPr lang="fr-FR" sz="2200" dirty="0" smtClean="0"/>
              <a:t> </a:t>
            </a:r>
            <a:r>
              <a:rPr lang="fr-FR" sz="2200" dirty="0" err="1" smtClean="0"/>
              <a:t>contribute</a:t>
            </a:r>
            <a:r>
              <a:rPr lang="fr-FR" sz="2200" dirty="0" smtClean="0"/>
              <a:t> to</a:t>
            </a:r>
          </a:p>
          <a:p>
            <a:pPr marL="822325" lvl="1" indent="-365125">
              <a:spcBef>
                <a:spcPct val="20000"/>
              </a:spcBef>
              <a:buClr>
                <a:srgbClr val="006666"/>
              </a:buClr>
              <a:buAutoNum type="arabicPeriod"/>
              <a:defRPr/>
            </a:pPr>
            <a:r>
              <a:rPr lang="fr-FR" sz="2200" dirty="0" err="1" smtClean="0"/>
              <a:t>Secures</a:t>
            </a:r>
            <a:r>
              <a:rPr lang="fr-FR" sz="2200" dirty="0" smtClean="0"/>
              <a:t> the </a:t>
            </a:r>
            <a:r>
              <a:rPr lang="fr-FR" sz="2200" b="1" i="1" dirty="0" smtClean="0">
                <a:solidFill>
                  <a:srgbClr val="006666"/>
                </a:solidFill>
              </a:rPr>
              <a:t>« </a:t>
            </a:r>
            <a:r>
              <a:rPr lang="fr-FR" sz="2200" b="1" i="1" dirty="0" err="1" smtClean="0">
                <a:solidFill>
                  <a:srgbClr val="006666"/>
                </a:solidFill>
              </a:rPr>
              <a:t>statistical</a:t>
            </a:r>
            <a:r>
              <a:rPr lang="fr-FR" sz="2200" b="1" i="1" dirty="0" smtClean="0">
                <a:solidFill>
                  <a:srgbClr val="006666"/>
                </a:solidFill>
              </a:rPr>
              <a:t> </a:t>
            </a:r>
            <a:r>
              <a:rPr lang="fr-FR" sz="2200" b="1" i="1" dirty="0" err="1" smtClean="0">
                <a:solidFill>
                  <a:srgbClr val="006666"/>
                </a:solidFill>
              </a:rPr>
              <a:t>additionality</a:t>
            </a:r>
            <a:r>
              <a:rPr lang="fr-FR" sz="2200" b="1" i="1" dirty="0" smtClean="0">
                <a:solidFill>
                  <a:srgbClr val="006666"/>
                </a:solidFill>
              </a:rPr>
              <a:t> » </a:t>
            </a:r>
            <a:r>
              <a:rPr lang="fr-FR" sz="2200" dirty="0" smtClean="0"/>
              <a:t>of the </a:t>
            </a:r>
            <a:r>
              <a:rPr lang="fr-FR" sz="2200" dirty="0" err="1" smtClean="0"/>
              <a:t>investments</a:t>
            </a:r>
            <a:endParaRPr lang="fr-FR" sz="220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endParaRPr lang="fr-FR" sz="28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D916-45E0-49A9-BBD5-1D8568E44FB9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23528" y="44624"/>
            <a:ext cx="8568952" cy="955484"/>
          </a:xfrm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fr-FR" sz="3200" b="1" dirty="0" smtClean="0">
                <a:solidFill>
                  <a:srgbClr val="006666"/>
                </a:solidFill>
              </a:rPr>
              <a:t>The SVC, a </a:t>
            </a:r>
            <a:r>
              <a:rPr lang="fr-FR" sz="3200" b="1" dirty="0" err="1" smtClean="0">
                <a:solidFill>
                  <a:srgbClr val="006666"/>
                </a:solidFill>
              </a:rPr>
              <a:t>notional</a:t>
            </a:r>
            <a:r>
              <a:rPr lang="fr-FR" sz="3200" b="1" dirty="0" smtClean="0">
                <a:solidFill>
                  <a:srgbClr val="006666"/>
                </a:solidFill>
              </a:rPr>
              <a:t> value not a </a:t>
            </a:r>
            <a:r>
              <a:rPr lang="fr-FR" sz="3200" b="1" dirty="0" err="1" smtClean="0">
                <a:solidFill>
                  <a:srgbClr val="006666"/>
                </a:solidFill>
              </a:rPr>
              <a:t>carbon</a:t>
            </a:r>
            <a:r>
              <a:rPr lang="fr-FR" sz="3200" b="1" dirty="0" smtClean="0">
                <a:solidFill>
                  <a:srgbClr val="006666"/>
                </a:solidFill>
              </a:rPr>
              <a:t> </a:t>
            </a:r>
            <a:r>
              <a:rPr lang="fr-FR" sz="3200" b="1" dirty="0" err="1" smtClean="0">
                <a:solidFill>
                  <a:srgbClr val="006666"/>
                </a:solidFill>
              </a:rPr>
              <a:t>price</a:t>
            </a:r>
            <a:r>
              <a:rPr lang="fr-FR" sz="3200" b="1" dirty="0" smtClean="0">
                <a:solidFill>
                  <a:srgbClr val="006666"/>
                </a:solidFill>
              </a:rPr>
              <a:t> </a:t>
            </a:r>
          </a:p>
        </p:txBody>
      </p:sp>
      <p:cxnSp>
        <p:nvCxnSpPr>
          <p:cNvPr id="8" name="Connecteur droit 7"/>
          <p:cNvCxnSpPr/>
          <p:nvPr/>
        </p:nvCxnSpPr>
        <p:spPr>
          <a:xfrm>
            <a:off x="285720" y="1000108"/>
            <a:ext cx="8568952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contenu 2"/>
          <p:cNvSpPr txBox="1">
            <a:spLocks/>
          </p:cNvSpPr>
          <p:nvPr/>
        </p:nvSpPr>
        <p:spPr>
          <a:xfrm>
            <a:off x="0" y="1142984"/>
            <a:ext cx="9144000" cy="54292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Aft>
                <a:spcPts val="90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r>
              <a:rPr lang="fr-FR" sz="2400" b="1" dirty="0" smtClean="0">
                <a:solidFill>
                  <a:srgbClr val="006666"/>
                </a:solidFill>
              </a:rPr>
              <a:t>A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signal of the </a:t>
            </a:r>
            <a:r>
              <a:rPr kumimoji="0" lang="fr-F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political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will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‘to do</a:t>
            </a:r>
            <a:r>
              <a:rPr kumimoji="0" lang="fr-FR" sz="2400" b="1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sth</a:t>
            </a:r>
            <a:r>
              <a:rPr kumimoji="0" lang="fr-FR" sz="2400" b="1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 </a:t>
            </a:r>
            <a:r>
              <a:rPr kumimoji="0" lang="fr-FR" sz="2400" b="1" i="0" u="none" strike="noStrike" kern="1200" cap="none" spc="0" normalizeH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against</a:t>
            </a:r>
            <a:r>
              <a:rPr kumimoji="0" lang="fr-FR" sz="2400" b="1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climate</a:t>
            </a:r>
            <a:r>
              <a:rPr kumimoji="0" lang="fr-FR" sz="2400" b="1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change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Aft>
                <a:spcPts val="90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r>
              <a:rPr lang="fr-FR" sz="2400" b="1" noProof="0" dirty="0" smtClean="0">
                <a:solidFill>
                  <a:srgbClr val="006666"/>
                </a:solidFill>
              </a:rPr>
              <a:t>It </a:t>
            </a:r>
            <a:r>
              <a:rPr lang="fr-FR" sz="2400" b="1" noProof="0" dirty="0" err="1" smtClean="0">
                <a:solidFill>
                  <a:srgbClr val="006666"/>
                </a:solidFill>
              </a:rPr>
              <a:t>increases</a:t>
            </a:r>
            <a:r>
              <a:rPr lang="fr-FR" sz="2400" b="1" noProof="0" dirty="0" smtClean="0">
                <a:solidFill>
                  <a:srgbClr val="006666"/>
                </a:solidFill>
              </a:rPr>
              <a:t> over time -&gt; </a:t>
            </a:r>
            <a:r>
              <a:rPr lang="fr-FR" sz="2400" b="1" noProof="0" dirty="0" err="1" smtClean="0">
                <a:solidFill>
                  <a:srgbClr val="006666"/>
                </a:solidFill>
              </a:rPr>
              <a:t>counterbalance</a:t>
            </a:r>
            <a:r>
              <a:rPr lang="fr-FR" sz="2400" b="1" noProof="0" dirty="0" smtClean="0">
                <a:solidFill>
                  <a:srgbClr val="006666"/>
                </a:solidFill>
              </a:rPr>
              <a:t> the </a:t>
            </a:r>
            <a:r>
              <a:rPr lang="fr-FR" sz="2400" b="1" noProof="0" dirty="0" err="1" smtClean="0">
                <a:solidFill>
                  <a:srgbClr val="006666"/>
                </a:solidFill>
              </a:rPr>
              <a:t>role</a:t>
            </a:r>
            <a:r>
              <a:rPr lang="fr-FR" sz="2400" b="1" noProof="0" dirty="0" smtClean="0">
                <a:solidFill>
                  <a:srgbClr val="006666"/>
                </a:solidFill>
              </a:rPr>
              <a:t> of discount rate </a:t>
            </a:r>
            <a:r>
              <a:rPr lang="fr-FR" sz="2400" b="1" noProof="0" dirty="0" err="1" smtClean="0">
                <a:solidFill>
                  <a:srgbClr val="006666"/>
                </a:solidFill>
              </a:rPr>
              <a:t>against</a:t>
            </a:r>
            <a:r>
              <a:rPr lang="fr-FR" sz="2400" b="1" noProof="0" dirty="0" smtClean="0">
                <a:solidFill>
                  <a:srgbClr val="006666"/>
                </a:solidFill>
              </a:rPr>
              <a:t> </a:t>
            </a:r>
            <a:r>
              <a:rPr lang="fr-FR" sz="2400" b="1" noProof="0" dirty="0" err="1" smtClean="0">
                <a:solidFill>
                  <a:srgbClr val="006666"/>
                </a:solidFill>
              </a:rPr>
              <a:t>investing</a:t>
            </a:r>
            <a:r>
              <a:rPr lang="fr-FR" sz="2400" b="1" noProof="0" dirty="0" smtClean="0">
                <a:solidFill>
                  <a:srgbClr val="006666"/>
                </a:solidFill>
              </a:rPr>
              <a:t> in long </a:t>
            </a:r>
            <a:r>
              <a:rPr lang="fr-FR" sz="2400" b="1" noProof="0" dirty="0" err="1" smtClean="0">
                <a:solidFill>
                  <a:srgbClr val="006666"/>
                </a:solidFill>
              </a:rPr>
              <a:t>lived</a:t>
            </a:r>
            <a:r>
              <a:rPr lang="fr-FR" sz="2400" b="1" noProof="0" dirty="0" smtClean="0">
                <a:solidFill>
                  <a:srgbClr val="006666"/>
                </a:solidFill>
              </a:rPr>
              <a:t> capital stocks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Aft>
                <a:spcPts val="90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r>
              <a:rPr kumimoji="0" lang="fr-F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Surrogate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a « </a:t>
            </a:r>
            <a:r>
              <a:rPr lang="fr-FR" sz="2400" b="1" dirty="0" err="1" smtClean="0">
                <a:solidFill>
                  <a:srgbClr val="006666"/>
                </a:solidFill>
              </a:rPr>
              <a:t>gobal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price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signal »: </a:t>
            </a:r>
            <a:r>
              <a:rPr kumimoji="0" lang="fr-FR" sz="2400" b="1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fr-FR" sz="2400" dirty="0" err="1" smtClean="0"/>
              <a:t>it</a:t>
            </a:r>
            <a:r>
              <a:rPr lang="fr-FR" sz="2400" dirty="0" smtClean="0"/>
              <a:t> </a:t>
            </a:r>
            <a:r>
              <a:rPr lang="fr-FR" sz="2400" dirty="0" err="1" smtClean="0"/>
              <a:t>does</a:t>
            </a:r>
            <a:r>
              <a:rPr lang="fr-FR" sz="2400" dirty="0" smtClean="0"/>
              <a:t> not </a:t>
            </a:r>
            <a:r>
              <a:rPr lang="fr-FR" sz="2400" dirty="0" err="1" smtClean="0"/>
              <a:t>hurt</a:t>
            </a:r>
            <a:r>
              <a:rPr lang="fr-FR" sz="2400" dirty="0" smtClean="0"/>
              <a:t> </a:t>
            </a:r>
            <a:r>
              <a:rPr lang="fr-FR" sz="2400" dirty="0" err="1" smtClean="0"/>
              <a:t>existing</a:t>
            </a:r>
            <a:r>
              <a:rPr lang="fr-FR" sz="2400" dirty="0" smtClean="0"/>
              <a:t> capital stock and </a:t>
            </a:r>
            <a:r>
              <a:rPr kumimoji="0" lang="fr-FR" sz="2400" b="1" i="1" u="none" strike="noStrike" kern="1200" cap="none" spc="0" normalizeH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avoids</a:t>
            </a:r>
            <a:r>
              <a:rPr kumimoji="0" lang="fr-FR" sz="2400" b="1" i="1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fragmentation 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</a:t>
            </a:r>
            <a:r>
              <a:rPr kumimoji="0" lang="fr-FR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climate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finance</a:t>
            </a:r>
          </a:p>
          <a:p>
            <a:pPr marL="514350" indent="-514350">
              <a:spcAft>
                <a:spcPts val="900"/>
              </a:spcAft>
              <a:buClr>
                <a:srgbClr val="006666"/>
              </a:buClr>
              <a:buFont typeface="+mj-lt"/>
              <a:buAutoNum type="arabicPeriod"/>
              <a:defRPr/>
            </a:pPr>
            <a:r>
              <a:rPr lang="fr-FR" sz="2400" b="1" dirty="0" err="1" smtClean="0">
                <a:solidFill>
                  <a:srgbClr val="006666"/>
                </a:solidFill>
              </a:rPr>
              <a:t>Politically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negotiable</a:t>
            </a:r>
            <a:r>
              <a:rPr lang="fr-FR" sz="2400" dirty="0" smtClean="0"/>
              <a:t> :</a:t>
            </a:r>
            <a:endParaRPr lang="fr-FR" sz="2400" dirty="0" smtClean="0">
              <a:solidFill>
                <a:srgbClr val="006666"/>
              </a:solidFill>
            </a:endParaRPr>
          </a:p>
          <a:p>
            <a:pPr marL="715963" lvl="1" indent="-350838">
              <a:spcBef>
                <a:spcPct val="20000"/>
              </a:spcBef>
              <a:buClr>
                <a:srgbClr val="006666"/>
              </a:buClr>
              <a:buFontTx/>
              <a:buChar char="-"/>
              <a:defRPr/>
            </a:pPr>
            <a:r>
              <a:rPr lang="fr-FR" sz="2400" dirty="0" smtClean="0">
                <a:solidFill>
                  <a:srgbClr val="006666"/>
                </a:solidFill>
              </a:rPr>
              <a:t>The </a:t>
            </a:r>
            <a:r>
              <a:rPr lang="fr-FR" sz="2400" dirty="0" err="1" smtClean="0">
                <a:solidFill>
                  <a:srgbClr val="006666"/>
                </a:solidFill>
              </a:rPr>
              <a:t>cost</a:t>
            </a:r>
            <a:r>
              <a:rPr lang="fr-FR" sz="2400" dirty="0" smtClean="0">
                <a:solidFill>
                  <a:srgbClr val="006666"/>
                </a:solidFill>
              </a:rPr>
              <a:t> of </a:t>
            </a:r>
            <a:r>
              <a:rPr lang="fr-FR" sz="2400" dirty="0" err="1" smtClean="0">
                <a:solidFill>
                  <a:srgbClr val="006666"/>
                </a:solidFill>
              </a:rPr>
              <a:t>cement</a:t>
            </a:r>
            <a:r>
              <a:rPr lang="fr-FR" sz="2400" dirty="0" smtClean="0">
                <a:solidFill>
                  <a:srgbClr val="006666"/>
                </a:solidFill>
              </a:rPr>
              <a:t> in </a:t>
            </a:r>
            <a:r>
              <a:rPr lang="fr-FR" sz="2400" dirty="0" err="1" smtClean="0">
                <a:solidFill>
                  <a:srgbClr val="006666"/>
                </a:solidFill>
              </a:rPr>
              <a:t>India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will</a:t>
            </a:r>
            <a:r>
              <a:rPr lang="fr-FR" sz="2400" dirty="0" smtClean="0">
                <a:solidFill>
                  <a:srgbClr val="006666"/>
                </a:solidFill>
              </a:rPr>
              <a:t> not </a:t>
            </a:r>
            <a:r>
              <a:rPr lang="fr-FR" sz="2400" dirty="0" err="1" smtClean="0">
                <a:solidFill>
                  <a:srgbClr val="006666"/>
                </a:solidFill>
              </a:rPr>
              <a:t>be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doubled</a:t>
            </a:r>
            <a:r>
              <a:rPr lang="fr-FR" sz="2400" dirty="0" smtClean="0">
                <a:solidFill>
                  <a:srgbClr val="006666"/>
                </a:solidFill>
              </a:rPr>
              <a:t> and the </a:t>
            </a:r>
            <a:r>
              <a:rPr lang="fr-FR" sz="2400" dirty="0" err="1" smtClean="0">
                <a:solidFill>
                  <a:srgbClr val="006666"/>
                </a:solidFill>
              </a:rPr>
              <a:t>peasant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will</a:t>
            </a:r>
            <a:r>
              <a:rPr lang="fr-FR" sz="2400" dirty="0" smtClean="0">
                <a:solidFill>
                  <a:srgbClr val="006666"/>
                </a:solidFill>
              </a:rPr>
              <a:t> not </a:t>
            </a:r>
            <a:r>
              <a:rPr lang="fr-FR" sz="2400" dirty="0" err="1" smtClean="0">
                <a:solidFill>
                  <a:srgbClr val="006666"/>
                </a:solidFill>
              </a:rPr>
              <a:t>be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obliged</a:t>
            </a:r>
            <a:r>
              <a:rPr lang="fr-FR" sz="2400" dirty="0" smtClean="0">
                <a:solidFill>
                  <a:srgbClr val="006666"/>
                </a:solidFill>
              </a:rPr>
              <a:t> to </a:t>
            </a:r>
            <a:r>
              <a:rPr lang="fr-FR" sz="2400" dirty="0" err="1" smtClean="0">
                <a:solidFill>
                  <a:srgbClr val="006666"/>
                </a:solidFill>
              </a:rPr>
              <a:t>pay</a:t>
            </a:r>
            <a:r>
              <a:rPr lang="fr-FR" sz="2400" dirty="0" smtClean="0">
                <a:solidFill>
                  <a:srgbClr val="006666"/>
                </a:solidFill>
              </a:rPr>
              <a:t> more for irrigation</a:t>
            </a:r>
          </a:p>
          <a:p>
            <a:pPr marL="715963" lvl="1" indent="-350838">
              <a:spcBef>
                <a:spcPct val="20000"/>
              </a:spcBef>
              <a:buClr>
                <a:srgbClr val="006666"/>
              </a:buClr>
              <a:buFontTx/>
              <a:buChar char="-"/>
              <a:defRPr/>
            </a:pPr>
            <a:r>
              <a:rPr lang="fr-FR" sz="2400" dirty="0" smtClean="0">
                <a:solidFill>
                  <a:srgbClr val="006666"/>
                </a:solidFill>
              </a:rPr>
              <a:t>The SVC </a:t>
            </a:r>
            <a:r>
              <a:rPr lang="fr-FR" sz="2400" dirty="0" err="1" smtClean="0">
                <a:solidFill>
                  <a:srgbClr val="006666"/>
                </a:solidFill>
              </a:rPr>
              <a:t>differs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theoretically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across</a:t>
            </a:r>
            <a:r>
              <a:rPr lang="fr-FR" sz="2400" dirty="0" smtClean="0">
                <a:solidFill>
                  <a:srgbClr val="006666"/>
                </a:solidFill>
              </a:rPr>
              <a:t> countries but </a:t>
            </a:r>
            <a:r>
              <a:rPr lang="fr-FR" sz="2400" dirty="0" err="1" smtClean="0">
                <a:solidFill>
                  <a:srgbClr val="006666"/>
                </a:solidFill>
              </a:rPr>
              <a:t>is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conditional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upon</a:t>
            </a:r>
            <a:r>
              <a:rPr lang="fr-FR" sz="2400" dirty="0" smtClean="0">
                <a:solidFill>
                  <a:srgbClr val="006666"/>
                </a:solidFill>
              </a:rPr>
              <a:t> the content of </a:t>
            </a:r>
            <a:r>
              <a:rPr lang="fr-FR" sz="2400" dirty="0" err="1" smtClean="0">
                <a:solidFill>
                  <a:srgbClr val="006666"/>
                </a:solidFill>
              </a:rPr>
              <a:t>their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development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policies</a:t>
            </a:r>
            <a:r>
              <a:rPr lang="fr-FR" sz="2400" dirty="0" smtClean="0">
                <a:solidFill>
                  <a:srgbClr val="006666"/>
                </a:solidFill>
              </a:rPr>
              <a:t> (</a:t>
            </a:r>
            <a:r>
              <a:rPr lang="fr-FR" sz="2400" dirty="0" err="1" smtClean="0">
                <a:solidFill>
                  <a:srgbClr val="006666"/>
                </a:solidFill>
              </a:rPr>
              <a:t>Shukla</a:t>
            </a:r>
            <a:r>
              <a:rPr lang="fr-FR" sz="2400" dirty="0" smtClean="0">
                <a:solidFill>
                  <a:srgbClr val="006666"/>
                </a:solidFill>
              </a:rPr>
              <a:t>)</a:t>
            </a:r>
          </a:p>
          <a:p>
            <a:pPr marL="715963" lvl="1" indent="-350838">
              <a:spcBef>
                <a:spcPct val="20000"/>
              </a:spcBef>
              <a:buClr>
                <a:srgbClr val="006666"/>
              </a:buClr>
              <a:buFontTx/>
              <a:buChar char="-"/>
              <a:defRPr/>
            </a:pPr>
            <a:r>
              <a:rPr lang="fr-FR" sz="2400" dirty="0" smtClean="0">
                <a:solidFill>
                  <a:srgbClr val="006666"/>
                </a:solidFill>
              </a:rPr>
              <a:t>Countries </a:t>
            </a:r>
            <a:r>
              <a:rPr lang="fr-FR" sz="2400" dirty="0" err="1" smtClean="0">
                <a:solidFill>
                  <a:srgbClr val="006666"/>
                </a:solidFill>
              </a:rPr>
              <a:t>may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thus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accept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similar</a:t>
            </a:r>
            <a:r>
              <a:rPr lang="fr-FR" sz="2400" b="1" i="1" dirty="0" smtClean="0">
                <a:solidFill>
                  <a:srgbClr val="006666"/>
                </a:solidFill>
              </a:rPr>
              <a:t> SVC for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different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reasons</a:t>
            </a:r>
            <a:r>
              <a:rPr lang="fr-FR" sz="2400" b="1" i="1" dirty="0" smtClean="0">
                <a:solidFill>
                  <a:srgbClr val="006666"/>
                </a:solidFill>
              </a:rPr>
              <a:t>, </a:t>
            </a:r>
            <a:r>
              <a:rPr lang="fr-FR" sz="2400" dirty="0" err="1" smtClean="0">
                <a:solidFill>
                  <a:srgbClr val="006666"/>
                </a:solidFill>
              </a:rPr>
              <a:t>including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various</a:t>
            </a:r>
            <a:r>
              <a:rPr lang="fr-FR" sz="2400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>
                <a:solidFill>
                  <a:srgbClr val="006666"/>
                </a:solidFill>
              </a:rPr>
              <a:t>views</a:t>
            </a:r>
            <a:r>
              <a:rPr lang="fr-FR" sz="2400" dirty="0" smtClean="0">
                <a:solidFill>
                  <a:srgbClr val="006666"/>
                </a:solidFill>
              </a:rPr>
              <a:t> of the </a:t>
            </a:r>
            <a:r>
              <a:rPr lang="fr-FR" sz="2400" dirty="0" err="1" smtClean="0">
                <a:solidFill>
                  <a:srgbClr val="006666"/>
                </a:solidFill>
              </a:rPr>
              <a:t>co</a:t>
            </a:r>
            <a:r>
              <a:rPr lang="fr-FR" sz="2400" dirty="0" smtClean="0">
                <a:solidFill>
                  <a:srgbClr val="006666"/>
                </a:solidFill>
              </a:rPr>
              <a:t>-</a:t>
            </a:r>
            <a:r>
              <a:rPr lang="fr-FR" sz="2400" dirty="0" err="1" smtClean="0">
                <a:solidFill>
                  <a:srgbClr val="006666"/>
                </a:solidFill>
              </a:rPr>
              <a:t>benefits</a:t>
            </a:r>
            <a:r>
              <a:rPr lang="fr-FR" sz="2400" dirty="0" smtClean="0">
                <a:solidFill>
                  <a:srgbClr val="006666"/>
                </a:solidFill>
              </a:rPr>
              <a:t> of </a:t>
            </a:r>
            <a:r>
              <a:rPr lang="fr-FR" sz="2400" dirty="0" err="1" smtClean="0">
                <a:solidFill>
                  <a:srgbClr val="006666"/>
                </a:solidFill>
              </a:rPr>
              <a:t>climate</a:t>
            </a:r>
            <a:r>
              <a:rPr lang="fr-FR" sz="2400" dirty="0" smtClean="0">
                <a:solidFill>
                  <a:srgbClr val="006666"/>
                </a:solidFill>
              </a:rPr>
              <a:t> mitigation</a:t>
            </a:r>
            <a:endParaRPr lang="fr-FR" sz="28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6632"/>
            <a:ext cx="8280919" cy="626469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52446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9512" y="226758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406" y="170438"/>
            <a:ext cx="9433048" cy="472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800" b="1" dirty="0" err="1" smtClean="0">
                <a:solidFill>
                  <a:srgbClr val="438787"/>
                </a:solidFill>
                <a:latin typeface="+mj-lt"/>
                <a:ea typeface="+mj-ea"/>
                <a:cs typeface="+mj-cs"/>
              </a:rPr>
              <a:t>Gvt’s</a:t>
            </a:r>
            <a:r>
              <a:rPr lang="en-US" sz="2800" b="1" dirty="0" smtClean="0">
                <a:solidFill>
                  <a:srgbClr val="438787"/>
                </a:solidFill>
                <a:latin typeface="+mj-lt"/>
                <a:ea typeface="+mj-ea"/>
                <a:cs typeface="+mj-cs"/>
              </a:rPr>
              <a:t> commitments and issuance of carbon-based liquidity by Central Banks</a:t>
            </a:r>
            <a:endParaRPr lang="fr-FR" sz="2800" b="1" dirty="0">
              <a:solidFill>
                <a:srgbClr val="43878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785786" y="901683"/>
            <a:ext cx="7535862" cy="26987"/>
          </a:xfrm>
          <a:prstGeom prst="line">
            <a:avLst/>
          </a:prstGeom>
          <a:noFill/>
          <a:ln w="38100">
            <a:solidFill>
              <a:srgbClr val="438787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527" y="2171738"/>
            <a:ext cx="6748408" cy="31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oneTexte 8"/>
          <p:cNvSpPr txBox="1"/>
          <p:nvPr/>
        </p:nvSpPr>
        <p:spPr>
          <a:xfrm>
            <a:off x="395536" y="1331476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Central Bank balance sheet </a:t>
            </a:r>
            <a:endParaRPr lang="fr-FR" sz="3200" dirty="0"/>
          </a:p>
        </p:txBody>
      </p:sp>
      <p:sp>
        <p:nvSpPr>
          <p:cNvPr id="11" name="ZoneTexte 8"/>
          <p:cNvSpPr txBox="1">
            <a:spLocks noChangeArrowheads="1"/>
          </p:cNvSpPr>
          <p:nvPr/>
        </p:nvSpPr>
        <p:spPr bwMode="auto">
          <a:xfrm>
            <a:off x="288032" y="5877272"/>
            <a:ext cx="8460432" cy="461665"/>
          </a:xfrm>
          <a:prstGeom prst="rect">
            <a:avLst/>
          </a:prstGeom>
          <a:solidFill>
            <a:srgbClr val="006666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New credit lines for commercial banks, refundable with </a:t>
            </a:r>
            <a:r>
              <a:rPr lang="en-US" sz="2400" dirty="0" smtClean="0">
                <a:solidFill>
                  <a:schemeClr val="bg1"/>
                </a:solidFill>
                <a:latin typeface="Calibri"/>
              </a:rPr>
              <a:t>↘ </a:t>
            </a:r>
            <a:r>
              <a:rPr lang="en-US" sz="2400" dirty="0" smtClean="0">
                <a:solidFill>
                  <a:schemeClr val="bg1"/>
                </a:solidFill>
              </a:rPr>
              <a:t>of CO</a:t>
            </a:r>
            <a:r>
              <a:rPr lang="en-US" sz="2400" baseline="-25000" dirty="0" smtClean="0">
                <a:solidFill>
                  <a:schemeClr val="bg1"/>
                </a:solidFill>
              </a:rPr>
              <a:t>2</a:t>
            </a:r>
            <a:endParaRPr lang="fr-FR" sz="2400" baseline="-25000" dirty="0">
              <a:solidFill>
                <a:schemeClr val="bg1"/>
              </a:solidFill>
            </a:endParaRPr>
          </a:p>
        </p:txBody>
      </p:sp>
      <p:sp>
        <p:nvSpPr>
          <p:cNvPr id="12" name="Accolade fermante 11"/>
          <p:cNvSpPr/>
          <p:nvPr/>
        </p:nvSpPr>
        <p:spPr>
          <a:xfrm>
            <a:off x="7020272" y="4005064"/>
            <a:ext cx="216024" cy="1080120"/>
          </a:xfrm>
          <a:prstGeom prst="rightBrace">
            <a:avLst/>
          </a:prstGeom>
          <a:ln w="22225">
            <a:solidFill>
              <a:srgbClr val="4387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7308304" y="4150821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Out of balance </a:t>
            </a:r>
            <a:r>
              <a:rPr lang="fr-FR" sz="2000" dirty="0" err="1" smtClean="0"/>
              <a:t>sheet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xmlns="" val="312755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sz="3100" b="1" dirty="0"/>
              <a:t>Table 1: Balance sheets at the opening date of the low-carbon loan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52736"/>
            <a:ext cx="8496943" cy="5472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84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57808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/>
              <a:t>Balance </a:t>
            </a:r>
            <a:r>
              <a:rPr lang="en-US" sz="3100" b="1" dirty="0"/>
              <a:t>sheets at the end of the payback period of the low-carbon loan before the asset swap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8568951" cy="46085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32694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/>
              <a:t>Balance </a:t>
            </a:r>
            <a:r>
              <a:rPr lang="en-US" sz="3100" b="1" dirty="0"/>
              <a:t>sheets after the carbon asset swap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980728"/>
            <a:ext cx="8208911" cy="5472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04683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/>
          </a:bodyPr>
          <a:lstStyle/>
          <a:p>
            <a:r>
              <a:rPr lang="fr-FR" sz="3200" b="1" dirty="0" err="1" smtClean="0">
                <a:solidFill>
                  <a:srgbClr val="006666"/>
                </a:solidFill>
              </a:rPr>
              <a:t>Adressing</a:t>
            </a:r>
            <a:r>
              <a:rPr lang="fr-FR" sz="3200" b="1" dirty="0" smtClean="0">
                <a:solidFill>
                  <a:srgbClr val="006666"/>
                </a:solidFill>
              </a:rPr>
              <a:t> </a:t>
            </a:r>
            <a:r>
              <a:rPr lang="fr-FR" sz="3200" b="1" dirty="0" err="1" smtClean="0">
                <a:solidFill>
                  <a:srgbClr val="006666"/>
                </a:solidFill>
              </a:rPr>
              <a:t>potential</a:t>
            </a:r>
            <a:r>
              <a:rPr lang="fr-FR" sz="3200" b="1" dirty="0" smtClean="0">
                <a:solidFill>
                  <a:srgbClr val="006666"/>
                </a:solidFill>
              </a:rPr>
              <a:t> </a:t>
            </a:r>
            <a:r>
              <a:rPr lang="fr-FR" sz="3200" b="1" dirty="0" err="1" smtClean="0">
                <a:solidFill>
                  <a:srgbClr val="006666"/>
                </a:solidFill>
              </a:rPr>
              <a:t>risks</a:t>
            </a:r>
            <a:r>
              <a:rPr lang="fr-FR" sz="3200" b="1" dirty="0" smtClean="0">
                <a:solidFill>
                  <a:srgbClr val="006666"/>
                </a:solidFill>
              </a:rPr>
              <a:t> of the system</a:t>
            </a:r>
            <a:endParaRPr lang="fr-FR" sz="3200" b="1" dirty="0">
              <a:solidFill>
                <a:srgbClr val="006666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528392" y="3453348"/>
            <a:ext cx="971600" cy="799639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 Cost of Carbon</a:t>
            </a:r>
            <a:endParaRPr lang="en-US" dirty="0"/>
          </a:p>
        </p:txBody>
      </p:sp>
      <p:sp>
        <p:nvSpPr>
          <p:cNvPr id="28" name="Ellipse 27"/>
          <p:cNvSpPr/>
          <p:nvPr/>
        </p:nvSpPr>
        <p:spPr>
          <a:xfrm>
            <a:off x="857224" y="3140968"/>
            <a:ext cx="1951088" cy="1440160"/>
          </a:xfrm>
          <a:prstGeom prst="ellipse">
            <a:avLst/>
          </a:prstGeom>
          <a:noFill/>
          <a:ln w="5080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New debt creation? Inflation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4429124" y="4437112"/>
            <a:ext cx="1928826" cy="1440160"/>
          </a:xfrm>
          <a:prstGeom prst="ellipse">
            <a:avLst/>
          </a:prstGeom>
          <a:noFill/>
          <a:ln w="5080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Arbitrary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Issuance?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4536504" y="1628800"/>
            <a:ext cx="1584176" cy="1440160"/>
          </a:xfrm>
          <a:prstGeom prst="ellipse">
            <a:avLst/>
          </a:prstGeom>
          <a:noFill/>
          <a:ln w="5080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Quality of LCIs?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31" name="Connecteur droit 30"/>
          <p:cNvCxnSpPr/>
          <p:nvPr/>
        </p:nvCxnSpPr>
        <p:spPr>
          <a:xfrm flipV="1">
            <a:off x="2736304" y="2636912"/>
            <a:ext cx="1800200" cy="792088"/>
          </a:xfrm>
          <a:prstGeom prst="line">
            <a:avLst/>
          </a:prstGeom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>
            <a:stCxn id="30" idx="4"/>
            <a:endCxn id="29" idx="0"/>
          </p:cNvCxnSpPr>
          <p:nvPr/>
        </p:nvCxnSpPr>
        <p:spPr>
          <a:xfrm rot="16200000" flipH="1">
            <a:off x="4676988" y="3720563"/>
            <a:ext cx="1368152" cy="64945"/>
          </a:xfrm>
          <a:prstGeom prst="line">
            <a:avLst/>
          </a:prstGeom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>
            <a:stCxn id="29" idx="2"/>
            <a:endCxn id="28" idx="5"/>
          </p:cNvCxnSpPr>
          <p:nvPr/>
        </p:nvCxnSpPr>
        <p:spPr>
          <a:xfrm rot="10800000">
            <a:off x="2522582" y="4370222"/>
            <a:ext cx="1906542" cy="786970"/>
          </a:xfrm>
          <a:prstGeom prst="line">
            <a:avLst/>
          </a:prstGeom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>
            <a:stCxn id="27" idx="1"/>
            <a:endCxn id="28" idx="6"/>
          </p:cNvCxnSpPr>
          <p:nvPr/>
        </p:nvCxnSpPr>
        <p:spPr>
          <a:xfrm rot="10800000" flipV="1">
            <a:off x="2808312" y="3853168"/>
            <a:ext cx="720080" cy="7880"/>
          </a:xfrm>
          <a:prstGeom prst="line">
            <a:avLst/>
          </a:prstGeom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rot="5400000" flipH="1" flipV="1">
            <a:off x="4450016" y="3046929"/>
            <a:ext cx="496505" cy="396552"/>
          </a:xfrm>
          <a:prstGeom prst="line">
            <a:avLst/>
          </a:prstGeom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>
            <a:endCxn id="29" idx="1"/>
          </p:cNvCxnSpPr>
          <p:nvPr/>
        </p:nvCxnSpPr>
        <p:spPr>
          <a:xfrm rot="16200000" flipH="1">
            <a:off x="4388553" y="4324977"/>
            <a:ext cx="434480" cy="211602"/>
          </a:xfrm>
          <a:prstGeom prst="line">
            <a:avLst/>
          </a:prstGeom>
          <a:ln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space réservé du numéro de diapositive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D916-45E0-49A9-BBD5-1D8568E44FB9}" type="slidenum">
              <a:rPr lang="fr-FR" smtClean="0"/>
              <a:pPr/>
              <a:t>18</a:t>
            </a:fld>
            <a:endParaRPr lang="fr-FR" dirty="0"/>
          </a:p>
        </p:txBody>
      </p:sp>
      <p:cxnSp>
        <p:nvCxnSpPr>
          <p:cNvPr id="51" name="Connecteur droit 50"/>
          <p:cNvCxnSpPr/>
          <p:nvPr/>
        </p:nvCxnSpPr>
        <p:spPr>
          <a:xfrm>
            <a:off x="214282" y="1000108"/>
            <a:ext cx="8568952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6228184" y="1142984"/>
            <a:ext cx="2915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solidFill>
                  <a:srgbClr val="FF0000"/>
                </a:solidFill>
              </a:rPr>
              <a:t>Environmental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err="1" smtClean="0">
                <a:solidFill>
                  <a:srgbClr val="FF0000"/>
                </a:solidFill>
              </a:rPr>
              <a:t>risk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179512" y="2679303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solidFill>
                  <a:srgbClr val="FF0000"/>
                </a:solidFill>
              </a:rPr>
              <a:t>Macroeconomic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err="1" smtClean="0">
                <a:solidFill>
                  <a:srgbClr val="FF0000"/>
                </a:solidFill>
              </a:rPr>
              <a:t>risks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6300192" y="4797152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solidFill>
                  <a:srgbClr val="FF0000"/>
                </a:solidFill>
              </a:rPr>
              <a:t>Regulatory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err="1" smtClean="0">
                <a:solidFill>
                  <a:srgbClr val="FF0000"/>
                </a:solidFill>
              </a:rPr>
              <a:t>risk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929322" y="1571612"/>
            <a:ext cx="3214678" cy="1446550"/>
          </a:xfrm>
          <a:prstGeom prst="rect">
            <a:avLst/>
          </a:prstGeom>
          <a:solidFill>
            <a:srgbClr val="92D050">
              <a:alpha val="68000"/>
            </a:srgbClr>
          </a:solidFill>
          <a:ln w="25400"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6666"/>
              </a:buClr>
              <a:buFont typeface="Arial" pitchFamily="34" charset="0"/>
              <a:buChar char="•"/>
            </a:pPr>
            <a:r>
              <a:rPr lang="fr-FR" b="1" dirty="0" smtClean="0">
                <a:solidFill>
                  <a:srgbClr val="006666"/>
                </a:solidFill>
              </a:rPr>
              <a:t>-&gt; </a:t>
            </a:r>
            <a:r>
              <a:rPr lang="fr-FR" b="1" dirty="0" err="1" smtClean="0">
                <a:solidFill>
                  <a:srgbClr val="006666"/>
                </a:solidFill>
              </a:rPr>
              <a:t>statistical</a:t>
            </a:r>
            <a:r>
              <a:rPr lang="fr-FR" b="1" dirty="0" smtClean="0">
                <a:solidFill>
                  <a:srgbClr val="006666"/>
                </a:solidFill>
              </a:rPr>
              <a:t> </a:t>
            </a:r>
            <a:r>
              <a:rPr lang="fr-FR" b="1" dirty="0" err="1" smtClean="0">
                <a:solidFill>
                  <a:srgbClr val="006666"/>
                </a:solidFill>
              </a:rPr>
              <a:t>additionality</a:t>
            </a:r>
            <a:r>
              <a:rPr lang="fr-FR" b="1" dirty="0" smtClean="0">
                <a:solidFill>
                  <a:srgbClr val="006666"/>
                </a:solidFill>
              </a:rPr>
              <a:t> </a:t>
            </a:r>
          </a:p>
          <a:p>
            <a:pPr>
              <a:buClr>
                <a:srgbClr val="006666"/>
              </a:buClr>
              <a:buFont typeface="Arial" pitchFamily="34" charset="0"/>
              <a:buChar char="•"/>
            </a:pPr>
            <a:r>
              <a:rPr lang="fr-FR" b="1" dirty="0" smtClean="0">
                <a:solidFill>
                  <a:srgbClr val="006666"/>
                </a:solidFill>
              </a:rPr>
              <a:t> CC </a:t>
            </a:r>
            <a:r>
              <a:rPr lang="fr-FR" b="1" dirty="0" err="1" smtClean="0">
                <a:solidFill>
                  <a:srgbClr val="006666"/>
                </a:solidFill>
              </a:rPr>
              <a:t>pre</a:t>
            </a:r>
            <a:r>
              <a:rPr lang="fr-FR" b="1" dirty="0" smtClean="0">
                <a:solidFill>
                  <a:srgbClr val="006666"/>
                </a:solidFill>
              </a:rPr>
              <a:t>-</a:t>
            </a:r>
            <a:r>
              <a:rPr lang="fr-FR" b="1" dirty="0" err="1" smtClean="0">
                <a:solidFill>
                  <a:srgbClr val="006666"/>
                </a:solidFill>
              </a:rPr>
              <a:t>determined</a:t>
            </a:r>
            <a:r>
              <a:rPr lang="fr-FR" b="1" dirty="0" smtClean="0">
                <a:solidFill>
                  <a:srgbClr val="006666"/>
                </a:solidFill>
              </a:rPr>
              <a:t> </a:t>
            </a:r>
            <a:r>
              <a:rPr lang="fr-FR" b="1" dirty="0" err="1" smtClean="0">
                <a:solidFill>
                  <a:srgbClr val="006666"/>
                </a:solidFill>
              </a:rPr>
              <a:t>share</a:t>
            </a:r>
            <a:r>
              <a:rPr lang="fr-FR" b="1" dirty="0" smtClean="0">
                <a:solidFill>
                  <a:srgbClr val="006666"/>
                </a:solidFill>
              </a:rPr>
              <a:t>  of a </a:t>
            </a:r>
            <a:r>
              <a:rPr lang="fr-FR" b="1" dirty="0" err="1" smtClean="0">
                <a:solidFill>
                  <a:srgbClr val="006666"/>
                </a:solidFill>
              </a:rPr>
              <a:t>fixed</a:t>
            </a:r>
            <a:r>
              <a:rPr lang="fr-FR" b="1" dirty="0" smtClean="0">
                <a:solidFill>
                  <a:srgbClr val="006666"/>
                </a:solidFill>
              </a:rPr>
              <a:t> EV of </a:t>
            </a:r>
            <a:r>
              <a:rPr lang="fr-FR" b="1" dirty="0" err="1" smtClean="0">
                <a:solidFill>
                  <a:srgbClr val="006666"/>
                </a:solidFill>
              </a:rPr>
              <a:t>abatements</a:t>
            </a:r>
            <a:r>
              <a:rPr lang="fr-FR" b="1" dirty="0" smtClean="0">
                <a:solidFill>
                  <a:srgbClr val="006666"/>
                </a:solidFill>
              </a:rPr>
              <a:t> per type of </a:t>
            </a:r>
            <a:r>
              <a:rPr lang="fr-FR" b="1" dirty="0" err="1" smtClean="0">
                <a:solidFill>
                  <a:srgbClr val="006666"/>
                </a:solidFill>
              </a:rPr>
              <a:t>investment</a:t>
            </a:r>
            <a:endParaRPr lang="fr-FR" b="1" dirty="0" smtClean="0">
              <a:solidFill>
                <a:srgbClr val="006666"/>
              </a:solidFill>
            </a:endParaRPr>
          </a:p>
          <a:p>
            <a:pPr marL="72000" lvl="1" indent="-108000">
              <a:buClr>
                <a:srgbClr val="006666"/>
              </a:buClr>
              <a:defRPr/>
            </a:pPr>
            <a:endParaRPr lang="fr-FR" sz="1600" dirty="0" smtClean="0"/>
          </a:p>
        </p:txBody>
      </p:sp>
      <p:sp>
        <p:nvSpPr>
          <p:cNvPr id="19" name="ZoneTexte 18"/>
          <p:cNvSpPr txBox="1"/>
          <p:nvPr/>
        </p:nvSpPr>
        <p:spPr>
          <a:xfrm>
            <a:off x="428596" y="1955061"/>
            <a:ext cx="3600400" cy="830997"/>
          </a:xfrm>
          <a:prstGeom prst="rect">
            <a:avLst/>
          </a:prstGeom>
          <a:solidFill>
            <a:srgbClr val="92D050">
              <a:alpha val="68000"/>
            </a:srgbClr>
          </a:solidFill>
          <a:ln w="25400"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006666"/>
              </a:buClr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006666"/>
                </a:solidFill>
              </a:rPr>
              <a:t>No </a:t>
            </a:r>
            <a:r>
              <a:rPr lang="fr-FR" sz="2400" b="1" dirty="0" err="1" smtClean="0">
                <a:solidFill>
                  <a:srgbClr val="006666"/>
                </a:solidFill>
              </a:rPr>
              <a:t>monetary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laxity</a:t>
            </a:r>
            <a:r>
              <a:rPr lang="fr-FR" sz="2400" b="1" dirty="0" smtClean="0"/>
              <a:t> </a:t>
            </a:r>
          </a:p>
          <a:p>
            <a:pPr>
              <a:buClr>
                <a:srgbClr val="006666"/>
              </a:buClr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006666"/>
                </a:solidFill>
              </a:rPr>
              <a:t>No ‘</a:t>
            </a:r>
            <a:r>
              <a:rPr lang="fr-FR" sz="2400" b="1" dirty="0" err="1" smtClean="0">
                <a:solidFill>
                  <a:srgbClr val="006666"/>
                </a:solidFill>
              </a:rPr>
              <a:t>carbon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bubble</a:t>
            </a:r>
            <a:r>
              <a:rPr lang="fr-FR" sz="2400" b="1" dirty="0" smtClean="0">
                <a:solidFill>
                  <a:srgbClr val="006666"/>
                </a:solidFill>
              </a:rPr>
              <a:t>’</a:t>
            </a:r>
          </a:p>
        </p:txBody>
      </p:sp>
      <p:sp>
        <p:nvSpPr>
          <p:cNvPr id="20" name="Flèche droite 19"/>
          <p:cNvSpPr/>
          <p:nvPr/>
        </p:nvSpPr>
        <p:spPr>
          <a:xfrm>
            <a:off x="179512" y="5877272"/>
            <a:ext cx="648072" cy="792088"/>
          </a:xfrm>
          <a:prstGeom prst="rightArrow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931490" y="5949280"/>
            <a:ext cx="7456934" cy="707886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To </a:t>
            </a:r>
            <a:r>
              <a:rPr lang="fr-FR" sz="2000" b="1" dirty="0" err="1" smtClean="0">
                <a:solidFill>
                  <a:schemeClr val="bg1"/>
                </a:solidFill>
              </a:rPr>
              <a:t>be</a:t>
            </a:r>
            <a:r>
              <a:rPr lang="fr-FR" sz="2000" b="1" dirty="0" smtClean="0">
                <a:solidFill>
                  <a:schemeClr val="bg1"/>
                </a:solidFill>
              </a:rPr>
              <a:t> </a:t>
            </a:r>
            <a:r>
              <a:rPr lang="fr-FR" sz="2000" b="1" dirty="0" err="1" smtClean="0">
                <a:solidFill>
                  <a:schemeClr val="bg1"/>
                </a:solidFill>
              </a:rPr>
              <a:t>weighed</a:t>
            </a:r>
            <a:r>
              <a:rPr lang="fr-FR" sz="2000" b="1" dirty="0" smtClean="0">
                <a:solidFill>
                  <a:schemeClr val="bg1"/>
                </a:solidFill>
              </a:rPr>
              <a:t> </a:t>
            </a:r>
            <a:r>
              <a:rPr lang="fr-FR" sz="2000" b="1" dirty="0" err="1" smtClean="0">
                <a:solidFill>
                  <a:schemeClr val="bg1"/>
                </a:solidFill>
              </a:rPr>
              <a:t>against</a:t>
            </a:r>
            <a:r>
              <a:rPr lang="fr-FR" sz="2000" b="1" dirty="0" smtClean="0">
                <a:solidFill>
                  <a:schemeClr val="bg1"/>
                </a:solidFill>
              </a:rPr>
              <a:t> the </a:t>
            </a:r>
            <a:r>
              <a:rPr lang="fr-FR" sz="2000" b="1" dirty="0" err="1" smtClean="0">
                <a:solidFill>
                  <a:schemeClr val="bg1"/>
                </a:solidFill>
              </a:rPr>
              <a:t>benefits</a:t>
            </a:r>
            <a:r>
              <a:rPr lang="fr-FR" sz="2000" b="1" dirty="0" smtClean="0">
                <a:solidFill>
                  <a:schemeClr val="bg1"/>
                </a:solidFill>
              </a:rPr>
              <a:t> of </a:t>
            </a:r>
            <a:r>
              <a:rPr lang="fr-FR" sz="2000" b="1" dirty="0" err="1" smtClean="0">
                <a:solidFill>
                  <a:schemeClr val="bg1"/>
                </a:solidFill>
              </a:rPr>
              <a:t>redirecting</a:t>
            </a:r>
            <a:r>
              <a:rPr lang="fr-FR" sz="2000" b="1" dirty="0" smtClean="0">
                <a:solidFill>
                  <a:schemeClr val="bg1"/>
                </a:solidFill>
              </a:rPr>
              <a:t> part of (</a:t>
            </a:r>
            <a:r>
              <a:rPr lang="fr-FR" sz="2000" b="1" dirty="0" err="1" smtClean="0">
                <a:solidFill>
                  <a:schemeClr val="bg1"/>
                </a:solidFill>
              </a:rPr>
              <a:t>misused</a:t>
            </a:r>
            <a:r>
              <a:rPr lang="fr-FR" sz="2000" b="1" dirty="0" smtClean="0">
                <a:solidFill>
                  <a:schemeClr val="bg1"/>
                </a:solidFill>
              </a:rPr>
              <a:t>) </a:t>
            </a:r>
            <a:r>
              <a:rPr lang="fr-FR" sz="2000" b="1" dirty="0" err="1" smtClean="0">
                <a:solidFill>
                  <a:schemeClr val="bg1"/>
                </a:solidFill>
              </a:rPr>
              <a:t>savings</a:t>
            </a:r>
            <a:r>
              <a:rPr lang="fr-FR" sz="2000" b="1" dirty="0" smtClean="0">
                <a:solidFill>
                  <a:schemeClr val="bg1"/>
                </a:solidFill>
              </a:rPr>
              <a:t> </a:t>
            </a:r>
            <a:r>
              <a:rPr lang="fr-FR" sz="2000" b="1" dirty="0" err="1" smtClean="0">
                <a:solidFill>
                  <a:schemeClr val="bg1"/>
                </a:solidFill>
              </a:rPr>
              <a:t>toward</a:t>
            </a:r>
            <a:r>
              <a:rPr lang="fr-FR" sz="2000" b="1" dirty="0" smtClean="0">
                <a:solidFill>
                  <a:schemeClr val="bg1"/>
                </a:solidFill>
              </a:rPr>
              <a:t> a « green </a:t>
            </a:r>
            <a:r>
              <a:rPr lang="fr-FR" sz="2000" b="1" dirty="0" err="1" smtClean="0">
                <a:solidFill>
                  <a:schemeClr val="bg1"/>
                </a:solidFill>
              </a:rPr>
              <a:t>growth</a:t>
            </a:r>
            <a:r>
              <a:rPr lang="fr-FR" sz="2000" b="1" dirty="0" smtClean="0">
                <a:solidFill>
                  <a:schemeClr val="bg1"/>
                </a:solidFill>
              </a:rPr>
              <a:t> » </a:t>
            </a:r>
            <a:r>
              <a:rPr lang="fr-FR" sz="2000" b="1" dirty="0" err="1" smtClean="0">
                <a:solidFill>
                  <a:schemeClr val="bg1"/>
                </a:solidFill>
              </a:rPr>
              <a:t>recovery</a:t>
            </a:r>
            <a:r>
              <a:rPr lang="fr-FR" sz="2000" b="1" dirty="0" smtClean="0">
                <a:solidFill>
                  <a:schemeClr val="bg1"/>
                </a:solidFill>
              </a:rPr>
              <a:t> </a:t>
            </a:r>
            <a:endParaRPr lang="fr-F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072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ZoneTexte 37"/>
          <p:cNvSpPr txBox="1"/>
          <p:nvPr/>
        </p:nvSpPr>
        <p:spPr>
          <a:xfrm>
            <a:off x="71406" y="71414"/>
            <a:ext cx="89289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 smtClean="0">
                <a:solidFill>
                  <a:srgbClr val="006666"/>
                </a:solidFill>
              </a:rPr>
              <a:t>Risk-adjusted</a:t>
            </a:r>
            <a:r>
              <a:rPr lang="fr-FR" sz="2800" b="1" dirty="0" smtClean="0">
                <a:solidFill>
                  <a:srgbClr val="006666"/>
                </a:solidFill>
              </a:rPr>
              <a:t> </a:t>
            </a:r>
            <a:r>
              <a:rPr lang="fr-FR" sz="2800" b="1" dirty="0" err="1" smtClean="0">
                <a:solidFill>
                  <a:srgbClr val="006666"/>
                </a:solidFill>
              </a:rPr>
              <a:t>costs</a:t>
            </a:r>
            <a:r>
              <a:rPr lang="fr-FR" sz="2800" b="1" dirty="0" smtClean="0">
                <a:solidFill>
                  <a:srgbClr val="006666"/>
                </a:solidFill>
              </a:rPr>
              <a:t>, a </a:t>
            </a:r>
            <a:r>
              <a:rPr lang="fr-FR" sz="2800" b="1" dirty="0" err="1" smtClean="0">
                <a:solidFill>
                  <a:srgbClr val="006666"/>
                </a:solidFill>
              </a:rPr>
              <a:t>matter</a:t>
            </a:r>
            <a:r>
              <a:rPr lang="fr-FR" sz="2800" b="1" dirty="0" smtClean="0">
                <a:solidFill>
                  <a:srgbClr val="006666"/>
                </a:solidFill>
              </a:rPr>
              <a:t> of total </a:t>
            </a:r>
            <a:r>
              <a:rPr lang="fr-FR" sz="2800" b="1" dirty="0" err="1" smtClean="0">
                <a:solidFill>
                  <a:srgbClr val="006666"/>
                </a:solidFill>
              </a:rPr>
              <a:t>costs</a:t>
            </a:r>
            <a:r>
              <a:rPr lang="fr-FR" sz="2800" b="1" dirty="0" smtClean="0">
                <a:solidFill>
                  <a:srgbClr val="006666"/>
                </a:solidFill>
              </a:rPr>
              <a:t> and not of </a:t>
            </a:r>
            <a:r>
              <a:rPr lang="fr-FR" sz="2800" b="1" dirty="0" err="1" smtClean="0">
                <a:solidFill>
                  <a:srgbClr val="006666"/>
                </a:solidFill>
              </a:rPr>
              <a:t>only</a:t>
            </a:r>
            <a:r>
              <a:rPr lang="fr-FR" sz="2800" b="1" dirty="0" smtClean="0">
                <a:solidFill>
                  <a:srgbClr val="006666"/>
                </a:solidFill>
              </a:rPr>
              <a:t> ‘</a:t>
            </a:r>
            <a:r>
              <a:rPr lang="fr-FR" sz="2800" b="1" dirty="0" err="1" smtClean="0">
                <a:solidFill>
                  <a:srgbClr val="006666"/>
                </a:solidFill>
              </a:rPr>
              <a:t>incremental</a:t>
            </a:r>
            <a:r>
              <a:rPr lang="fr-FR" sz="2800" b="1" dirty="0" smtClean="0">
                <a:solidFill>
                  <a:srgbClr val="006666"/>
                </a:solidFill>
              </a:rPr>
              <a:t>’ </a:t>
            </a:r>
            <a:r>
              <a:rPr lang="fr-FR" sz="2800" b="1" dirty="0" err="1" smtClean="0">
                <a:solidFill>
                  <a:srgbClr val="006666"/>
                </a:solidFill>
              </a:rPr>
              <a:t>costs</a:t>
            </a:r>
            <a:r>
              <a:rPr lang="fr-FR" sz="2800" b="1" dirty="0" smtClean="0">
                <a:solidFill>
                  <a:srgbClr val="006666"/>
                </a:solidFill>
              </a:rPr>
              <a:t>: </a:t>
            </a:r>
            <a:r>
              <a:rPr lang="fr-FR" sz="2800" b="1" dirty="0" err="1" smtClean="0">
                <a:solidFill>
                  <a:srgbClr val="006666"/>
                </a:solidFill>
              </a:rPr>
              <a:t>need</a:t>
            </a:r>
            <a:r>
              <a:rPr lang="fr-FR" sz="2800" b="1" dirty="0" smtClean="0">
                <a:solidFill>
                  <a:srgbClr val="006666"/>
                </a:solidFill>
              </a:rPr>
              <a:t> of ‘</a:t>
            </a:r>
            <a:r>
              <a:rPr lang="fr-FR" sz="2800" b="1" dirty="0" err="1" smtClean="0">
                <a:solidFill>
                  <a:srgbClr val="006666"/>
                </a:solidFill>
              </a:rPr>
              <a:t>statistical</a:t>
            </a:r>
            <a:r>
              <a:rPr lang="fr-FR" sz="2800" b="1" dirty="0" smtClean="0">
                <a:solidFill>
                  <a:srgbClr val="006666"/>
                </a:solidFill>
              </a:rPr>
              <a:t> </a:t>
            </a:r>
            <a:r>
              <a:rPr lang="fr-FR" sz="2800" b="1" dirty="0" err="1" smtClean="0">
                <a:solidFill>
                  <a:srgbClr val="006666"/>
                </a:solidFill>
              </a:rPr>
              <a:t>additionality</a:t>
            </a:r>
            <a:r>
              <a:rPr lang="fr-FR" sz="2800" b="1" dirty="0" smtClean="0">
                <a:solidFill>
                  <a:srgbClr val="006666"/>
                </a:solidFill>
              </a:rPr>
              <a:t>’</a:t>
            </a:r>
            <a:endParaRPr lang="fr-FR" sz="2800" b="1" dirty="0">
              <a:solidFill>
                <a:srgbClr val="006666"/>
              </a:solidFill>
            </a:endParaRPr>
          </a:p>
        </p:txBody>
      </p:sp>
      <p:sp>
        <p:nvSpPr>
          <p:cNvPr id="40" name="Espace réservé du numéro de diapositive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D916-45E0-49A9-BBD5-1D8568E44FB9}" type="slidenum">
              <a:rPr lang="fr-FR" smtClean="0"/>
              <a:pPr/>
              <a:t>19</a:t>
            </a:fld>
            <a:endParaRPr lang="fr-FR" dirty="0"/>
          </a:p>
        </p:txBody>
      </p:sp>
      <p:cxnSp>
        <p:nvCxnSpPr>
          <p:cNvPr id="42" name="Connecteur droit 41"/>
          <p:cNvCxnSpPr/>
          <p:nvPr/>
        </p:nvCxnSpPr>
        <p:spPr>
          <a:xfrm>
            <a:off x="323528" y="1071546"/>
            <a:ext cx="8568952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935291" y="1989421"/>
            <a:ext cx="504056" cy="14401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100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928926" y="4786322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/>
              <a:t>10</a:t>
            </a:r>
            <a:endParaRPr lang="en-US" sz="1400" dirty="0"/>
          </a:p>
        </p:txBody>
      </p:sp>
      <p:sp>
        <p:nvSpPr>
          <p:cNvPr id="43" name="Rectangle 42"/>
          <p:cNvSpPr/>
          <p:nvPr/>
        </p:nvSpPr>
        <p:spPr>
          <a:xfrm>
            <a:off x="4210820" y="4786322"/>
            <a:ext cx="50405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/>
              <a:t>20</a:t>
            </a:r>
            <a:endParaRPr lang="en-US" sz="1400" dirty="0"/>
          </a:p>
        </p:txBody>
      </p:sp>
      <p:sp>
        <p:nvSpPr>
          <p:cNvPr id="44" name="ZoneTexte 16"/>
          <p:cNvSpPr txBox="1"/>
          <p:nvPr/>
        </p:nvSpPr>
        <p:spPr>
          <a:xfrm>
            <a:off x="755577" y="2186281"/>
            <a:ext cx="1315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Up-front costs</a:t>
            </a:r>
            <a:r>
              <a:rPr lang="en-US" sz="1600" dirty="0" smtClean="0"/>
              <a:t> </a:t>
            </a:r>
            <a:r>
              <a:rPr lang="en-US" sz="1200" dirty="0" smtClean="0"/>
              <a:t>(planning and building phases)</a:t>
            </a:r>
            <a:endParaRPr lang="en-US" sz="1200" dirty="0"/>
          </a:p>
        </p:txBody>
      </p:sp>
      <p:sp>
        <p:nvSpPr>
          <p:cNvPr id="45" name="ZoneTexte 17"/>
          <p:cNvSpPr txBox="1"/>
          <p:nvPr/>
        </p:nvSpPr>
        <p:spPr>
          <a:xfrm>
            <a:off x="2863283" y="148536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smtClean="0"/>
              <a:t>BAU</a:t>
            </a:r>
            <a:endParaRPr lang="en-US" b="1"/>
          </a:p>
        </p:txBody>
      </p:sp>
      <p:sp>
        <p:nvSpPr>
          <p:cNvPr id="46" name="ZoneTexte 19"/>
          <p:cNvSpPr txBox="1"/>
          <p:nvPr/>
        </p:nvSpPr>
        <p:spPr>
          <a:xfrm>
            <a:off x="755576" y="6156593"/>
            <a:ext cx="1696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Risk-adjusted costs</a:t>
            </a:r>
            <a:endParaRPr lang="en-US" sz="1600" b="1" dirty="0"/>
          </a:p>
        </p:txBody>
      </p:sp>
      <p:sp>
        <p:nvSpPr>
          <p:cNvPr id="47" name="ZoneTexte 20"/>
          <p:cNvSpPr txBox="1"/>
          <p:nvPr/>
        </p:nvSpPr>
        <p:spPr>
          <a:xfrm>
            <a:off x="755576" y="4572417"/>
            <a:ext cx="19590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Non carbon-related risks premium</a:t>
            </a:r>
          </a:p>
          <a:p>
            <a:r>
              <a:rPr lang="en-US" sz="1600" dirty="0" smtClean="0"/>
              <a:t> </a:t>
            </a:r>
            <a:r>
              <a:rPr lang="en-US" sz="1200" dirty="0" smtClean="0"/>
              <a:t>(</a:t>
            </a:r>
            <a:r>
              <a:rPr lang="en-US" sz="1200" dirty="0" err="1" smtClean="0"/>
              <a:t>technologyl</a:t>
            </a:r>
            <a:r>
              <a:rPr lang="en-US" sz="1200" dirty="0" smtClean="0"/>
              <a:t>, country, currency etc.)</a:t>
            </a:r>
            <a:endParaRPr lang="en-US" sz="1200" dirty="0"/>
          </a:p>
        </p:txBody>
      </p:sp>
      <p:sp>
        <p:nvSpPr>
          <p:cNvPr id="48" name="ZoneTexte 21"/>
          <p:cNvSpPr txBox="1"/>
          <p:nvPr/>
        </p:nvSpPr>
        <p:spPr>
          <a:xfrm>
            <a:off x="3871395" y="146562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Low carbon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9" name="ZoneTexte 26"/>
          <p:cNvSpPr txBox="1"/>
          <p:nvPr/>
        </p:nvSpPr>
        <p:spPr>
          <a:xfrm>
            <a:off x="755577" y="1485365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Projects</a:t>
            </a:r>
            <a:endParaRPr lang="en-US" b="1" dirty="0"/>
          </a:p>
        </p:txBody>
      </p:sp>
      <p:cxnSp>
        <p:nvCxnSpPr>
          <p:cNvPr id="50" name="Connecteur droit 49"/>
          <p:cNvCxnSpPr/>
          <p:nvPr/>
        </p:nvCxnSpPr>
        <p:spPr>
          <a:xfrm>
            <a:off x="4159427" y="3427993"/>
            <a:ext cx="504056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47"/>
          <p:cNvSpPr txBox="1"/>
          <p:nvPr/>
        </p:nvSpPr>
        <p:spPr>
          <a:xfrm>
            <a:off x="847059" y="3399383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Excess up-front costs</a:t>
            </a:r>
            <a:endParaRPr lang="en-US" sz="1200" dirty="0"/>
          </a:p>
        </p:txBody>
      </p:sp>
      <p:sp>
        <p:nvSpPr>
          <p:cNvPr id="52" name="Rectangle 51"/>
          <p:cNvSpPr/>
          <p:nvPr/>
        </p:nvSpPr>
        <p:spPr>
          <a:xfrm>
            <a:off x="4143372" y="2000240"/>
            <a:ext cx="504056" cy="14401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100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59427" y="3437965"/>
            <a:ext cx="504056" cy="2076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10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4" name="ZoneTexte 51"/>
          <p:cNvSpPr txBox="1"/>
          <p:nvPr/>
        </p:nvSpPr>
        <p:spPr>
          <a:xfrm>
            <a:off x="4159427" y="6248927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/>
              <a:t>139</a:t>
            </a:r>
            <a:endParaRPr lang="fr-FR" sz="1600" b="1" dirty="0"/>
          </a:p>
        </p:txBody>
      </p:sp>
      <p:sp>
        <p:nvSpPr>
          <p:cNvPr id="55" name="ZoneTexte 53"/>
          <p:cNvSpPr txBox="1"/>
          <p:nvPr/>
        </p:nvSpPr>
        <p:spPr>
          <a:xfrm>
            <a:off x="2857488" y="622918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126.5</a:t>
            </a:r>
            <a:endParaRPr lang="fr-FR" b="1" dirty="0"/>
          </a:p>
        </p:txBody>
      </p:sp>
      <p:sp>
        <p:nvSpPr>
          <p:cNvPr id="56" name="ZoneTexte 55"/>
          <p:cNvSpPr txBox="1"/>
          <p:nvPr/>
        </p:nvSpPr>
        <p:spPr>
          <a:xfrm>
            <a:off x="755577" y="5580529"/>
            <a:ext cx="1544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Carbon-related risk premium</a:t>
            </a:r>
            <a:endParaRPr lang="en-US" sz="1600" b="1" dirty="0"/>
          </a:p>
        </p:txBody>
      </p:sp>
      <p:sp>
        <p:nvSpPr>
          <p:cNvPr id="57" name="Rectangle 56"/>
          <p:cNvSpPr/>
          <p:nvPr/>
        </p:nvSpPr>
        <p:spPr>
          <a:xfrm>
            <a:off x="2924936" y="5715016"/>
            <a:ext cx="504056" cy="289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/>
              <a:t>2.5</a:t>
            </a:r>
            <a:endParaRPr lang="en-US" sz="1400" dirty="0"/>
          </a:p>
        </p:txBody>
      </p:sp>
      <p:sp>
        <p:nvSpPr>
          <p:cNvPr id="58" name="ZoneTexte 16"/>
          <p:cNvSpPr txBox="1"/>
          <p:nvPr/>
        </p:nvSpPr>
        <p:spPr>
          <a:xfrm>
            <a:off x="775051" y="3852337"/>
            <a:ext cx="1315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Operating costs</a:t>
            </a:r>
            <a:endParaRPr lang="en-US" sz="1200" dirty="0"/>
          </a:p>
        </p:txBody>
      </p:sp>
      <p:cxnSp>
        <p:nvCxnSpPr>
          <p:cNvPr id="59" name="Connecteur droit 58"/>
          <p:cNvCxnSpPr/>
          <p:nvPr/>
        </p:nvCxnSpPr>
        <p:spPr>
          <a:xfrm>
            <a:off x="919067" y="3787452"/>
            <a:ext cx="4824536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2935291" y="3933056"/>
            <a:ext cx="50405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/>
              <a:t>14</a:t>
            </a:r>
            <a:endParaRPr lang="en-US" sz="1400" dirty="0"/>
          </a:p>
        </p:txBody>
      </p:sp>
      <p:sp>
        <p:nvSpPr>
          <p:cNvPr id="61" name="Rectangle 60"/>
          <p:cNvSpPr/>
          <p:nvPr/>
        </p:nvSpPr>
        <p:spPr>
          <a:xfrm>
            <a:off x="4139382" y="3929066"/>
            <a:ext cx="50405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/>
              <a:t>9</a:t>
            </a:r>
            <a:endParaRPr lang="en-US" sz="1400" dirty="0"/>
          </a:p>
        </p:txBody>
      </p:sp>
      <p:cxnSp>
        <p:nvCxnSpPr>
          <p:cNvPr id="62" name="Connecteur droit 61"/>
          <p:cNvCxnSpPr/>
          <p:nvPr/>
        </p:nvCxnSpPr>
        <p:spPr>
          <a:xfrm>
            <a:off x="847059" y="1916832"/>
            <a:ext cx="489654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>
            <a:off x="847059" y="4579540"/>
            <a:ext cx="4896544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>
            <a:off x="847059" y="5587652"/>
            <a:ext cx="4896544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>
            <a:off x="919067" y="6165304"/>
            <a:ext cx="482453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6751714" y="4129916"/>
            <a:ext cx="21780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CC </a:t>
            </a:r>
            <a:r>
              <a:rPr lang="fr-FR" sz="2200" b="1" dirty="0" err="1" smtClean="0"/>
              <a:t>allocated</a:t>
            </a:r>
            <a:r>
              <a:rPr lang="fr-FR" sz="2200" b="1" dirty="0" smtClean="0"/>
              <a:t> </a:t>
            </a:r>
            <a:r>
              <a:rPr lang="fr-FR" sz="2200" b="1" dirty="0" err="1" smtClean="0"/>
              <a:t>with</a:t>
            </a:r>
            <a:r>
              <a:rPr lang="fr-FR" sz="2200" b="1" dirty="0" smtClean="0"/>
              <a:t> no </a:t>
            </a:r>
            <a:r>
              <a:rPr lang="fr-FR" sz="2200" b="1" dirty="0" err="1" smtClean="0"/>
              <a:t>need</a:t>
            </a:r>
            <a:r>
              <a:rPr lang="fr-FR" sz="2200" b="1" dirty="0" smtClean="0"/>
              <a:t> for</a:t>
            </a:r>
          </a:p>
          <a:p>
            <a:r>
              <a:rPr lang="fr-FR" sz="2200" b="1" dirty="0" err="1" smtClean="0"/>
              <a:t>counterfactuals</a:t>
            </a:r>
            <a:endParaRPr lang="fr-FR" sz="2200" b="1" dirty="0"/>
          </a:p>
        </p:txBody>
      </p:sp>
      <p:sp>
        <p:nvSpPr>
          <p:cNvPr id="69" name="ZoneTexte 51"/>
          <p:cNvSpPr txBox="1"/>
          <p:nvPr/>
        </p:nvSpPr>
        <p:spPr>
          <a:xfrm>
            <a:off x="4951515" y="6237312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/>
              <a:t>&lt;126</a:t>
            </a:r>
            <a:endParaRPr lang="fr-FR" sz="1600" b="1" dirty="0"/>
          </a:p>
        </p:txBody>
      </p:sp>
      <p:sp>
        <p:nvSpPr>
          <p:cNvPr id="74" name="Rectangle 73"/>
          <p:cNvSpPr/>
          <p:nvPr/>
        </p:nvSpPr>
        <p:spPr>
          <a:xfrm>
            <a:off x="4929190" y="5643578"/>
            <a:ext cx="646362" cy="5000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/>
              <a:t>-13</a:t>
            </a:r>
          </a:p>
          <a:p>
            <a:pPr algn="ctr"/>
            <a:endParaRPr lang="en-US" sz="1200" dirty="0"/>
          </a:p>
        </p:txBody>
      </p:sp>
      <p:cxnSp>
        <p:nvCxnSpPr>
          <p:cNvPr id="75" name="Connecteur droit avec flèche 74"/>
          <p:cNvCxnSpPr/>
          <p:nvPr/>
        </p:nvCxnSpPr>
        <p:spPr>
          <a:xfrm flipH="1">
            <a:off x="5599587" y="4581128"/>
            <a:ext cx="1152128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0386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188640"/>
            <a:ext cx="1200150" cy="1379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179512" y="1643050"/>
            <a:ext cx="885698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800" b="1" dirty="0" smtClean="0">
              <a:solidFill>
                <a:srgbClr val="006666"/>
              </a:solidFill>
            </a:endParaRPr>
          </a:p>
          <a:p>
            <a:pPr algn="ctr"/>
            <a:endParaRPr lang="fr-FR" sz="2800" b="1" dirty="0">
              <a:solidFill>
                <a:srgbClr val="006666"/>
              </a:solidFill>
            </a:endParaRPr>
          </a:p>
          <a:p>
            <a:pPr algn="ctr"/>
            <a:endParaRPr lang="fr-FR" sz="2800" b="1" dirty="0" smtClean="0">
              <a:solidFill>
                <a:srgbClr val="006666"/>
              </a:solidFill>
            </a:endParaRPr>
          </a:p>
          <a:p>
            <a:pPr algn="ctr"/>
            <a:r>
              <a:rPr lang="fr-FR" sz="2800" b="1" dirty="0" smtClean="0">
                <a:solidFill>
                  <a:srgbClr val="006666"/>
                </a:solidFill>
              </a:rPr>
              <a:t>The </a:t>
            </a:r>
            <a:r>
              <a:rPr lang="fr-FR" sz="2800" b="1" dirty="0" smtClean="0">
                <a:solidFill>
                  <a:srgbClr val="006666"/>
                </a:solidFill>
              </a:rPr>
              <a:t>rationale for</a:t>
            </a:r>
            <a:r>
              <a:rPr lang="fr-FR" sz="2800" b="1" dirty="0" smtClean="0">
                <a:solidFill>
                  <a:srgbClr val="006666"/>
                </a:solidFill>
              </a:rPr>
              <a:t> </a:t>
            </a:r>
            <a:r>
              <a:rPr lang="fr-FR" sz="2800" b="1" dirty="0" smtClean="0">
                <a:solidFill>
                  <a:srgbClr val="006666"/>
                </a:solidFill>
              </a:rPr>
              <a:t>a  ‘paradigm shift’</a:t>
            </a:r>
            <a:endParaRPr lang="fr-FR" sz="2400" b="1" i="1" dirty="0" smtClean="0">
              <a:solidFill>
                <a:srgbClr val="009999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6666"/>
                </a:solidFill>
              </a:rPr>
              <a:t> </a:t>
            </a:r>
            <a:endParaRPr lang="en-US" sz="2400" b="1" dirty="0">
              <a:solidFill>
                <a:srgbClr val="006666"/>
              </a:solidFill>
            </a:endParaRPr>
          </a:p>
          <a:p>
            <a:pPr algn="ctr"/>
            <a:r>
              <a:rPr lang="en-US" sz="2000" dirty="0">
                <a:solidFill>
                  <a:srgbClr val="0070C0"/>
                </a:solidFill>
              </a:rPr>
              <a:t> </a:t>
            </a:r>
            <a:endParaRPr lang="es-ES_tradnl" sz="2000" dirty="0">
              <a:solidFill>
                <a:srgbClr val="0070C0"/>
              </a:solidFill>
            </a:endParaRPr>
          </a:p>
          <a:p>
            <a:pPr algn="r"/>
            <a:endParaRPr lang="fr-FR" sz="2400" dirty="0"/>
          </a:p>
          <a:p>
            <a:pPr algn="r"/>
            <a:r>
              <a:rPr lang="fr-FR" sz="2400" dirty="0" smtClean="0"/>
              <a:t>Jean-Charles </a:t>
            </a:r>
            <a:r>
              <a:rPr lang="fr-FR" sz="2400" dirty="0" err="1" smtClean="0"/>
              <a:t>Hourcade</a:t>
            </a:r>
            <a:endParaRPr lang="fr-FR" sz="2400" dirty="0" smtClean="0"/>
          </a:p>
          <a:p>
            <a:pPr algn="r"/>
            <a:endParaRPr lang="fr-FR" sz="2400" dirty="0" smtClean="0"/>
          </a:p>
          <a:p>
            <a:pPr algn="r"/>
            <a:endParaRPr lang="fr-FR" sz="2400" dirty="0" smtClean="0"/>
          </a:p>
          <a:p>
            <a:pPr algn="r"/>
            <a:r>
              <a:rPr lang="fr-FR" sz="2400" i="1" dirty="0" smtClean="0"/>
              <a:t>	</a:t>
            </a:r>
          </a:p>
          <a:p>
            <a:pPr algn="r"/>
            <a:endParaRPr lang="fr-FR" sz="2400" i="1" dirty="0" smtClean="0"/>
          </a:p>
          <a:p>
            <a:pPr algn="ctr"/>
            <a:endParaRPr lang="fr-FR" sz="2400" b="1" i="1" dirty="0" smtClean="0">
              <a:solidFill>
                <a:srgbClr val="006666"/>
              </a:solidFill>
            </a:endParaRPr>
          </a:p>
          <a:p>
            <a:pPr algn="r"/>
            <a:endParaRPr lang="fr-FR" sz="2400" i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7295-ECEA-4477-B763-4AD6E4AFA30F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9139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1643050"/>
            <a:ext cx="88569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err="1" smtClean="0">
                <a:solidFill>
                  <a:srgbClr val="006666"/>
                </a:solidFill>
              </a:rPr>
              <a:t>Preliminary</a:t>
            </a:r>
            <a:r>
              <a:rPr lang="fr-FR" sz="2800" b="1" dirty="0" smtClean="0">
                <a:solidFill>
                  <a:srgbClr val="006666"/>
                </a:solidFill>
              </a:rPr>
              <a:t> </a:t>
            </a:r>
            <a:r>
              <a:rPr lang="fr-FR" sz="2800" b="1" dirty="0" err="1" smtClean="0">
                <a:solidFill>
                  <a:srgbClr val="006666"/>
                </a:solidFill>
              </a:rPr>
              <a:t>numerical</a:t>
            </a:r>
            <a:r>
              <a:rPr lang="fr-FR" sz="2800" b="1" dirty="0" smtClean="0">
                <a:solidFill>
                  <a:srgbClr val="006666"/>
                </a:solidFill>
              </a:rPr>
              <a:t> </a:t>
            </a:r>
            <a:r>
              <a:rPr lang="fr-FR" sz="2800" b="1" dirty="0" err="1" smtClean="0">
                <a:solidFill>
                  <a:srgbClr val="006666"/>
                </a:solidFill>
              </a:rPr>
              <a:t>assesments</a:t>
            </a:r>
            <a:endParaRPr lang="fr-FR" sz="2800" b="1" dirty="0" smtClean="0">
              <a:solidFill>
                <a:srgbClr val="006666"/>
              </a:solidFill>
            </a:endParaRPr>
          </a:p>
          <a:p>
            <a:pPr algn="ctr"/>
            <a:r>
              <a:rPr lang="fr-FR" sz="2800" b="1" dirty="0" smtClean="0">
                <a:solidFill>
                  <a:srgbClr val="006666"/>
                </a:solidFill>
              </a:rPr>
              <a:t>‘</a:t>
            </a:r>
            <a:r>
              <a:rPr lang="fr-FR" sz="2800" b="1" dirty="0" err="1" smtClean="0">
                <a:solidFill>
                  <a:srgbClr val="006666"/>
                </a:solidFill>
              </a:rPr>
              <a:t>based</a:t>
            </a:r>
            <a:r>
              <a:rPr lang="fr-FR" sz="2800" b="1" dirty="0" smtClean="0">
                <a:solidFill>
                  <a:srgbClr val="006666"/>
                </a:solidFill>
              </a:rPr>
              <a:t> on last IEA World </a:t>
            </a:r>
            <a:r>
              <a:rPr lang="fr-FR" sz="2800" b="1" dirty="0" err="1" smtClean="0">
                <a:solidFill>
                  <a:srgbClr val="006666"/>
                </a:solidFill>
              </a:rPr>
              <a:t>Energy</a:t>
            </a:r>
            <a:r>
              <a:rPr lang="fr-FR" sz="2800" b="1" dirty="0" smtClean="0">
                <a:solidFill>
                  <a:srgbClr val="006666"/>
                </a:solidFill>
              </a:rPr>
              <a:t> Outlook’</a:t>
            </a:r>
          </a:p>
          <a:p>
            <a:pPr algn="r"/>
            <a:endParaRPr lang="fr-FR" sz="2400" i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7295-ECEA-4477-B763-4AD6E4AFA30F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6964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7295-ECEA-4477-B763-4AD6E4AFA30F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57200" y="116632"/>
            <a:ext cx="8229600" cy="812038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The nature of the </a:t>
            </a:r>
            <a:r>
              <a:rPr lang="fr-FR" sz="3200" b="1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funding</a:t>
            </a:r>
            <a:r>
              <a:rPr lang="fr-FR" sz="32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challenge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contenu 73"/>
          <p:cNvSpPr txBox="1">
            <a:spLocks/>
          </p:cNvSpPr>
          <p:nvPr/>
        </p:nvSpPr>
        <p:spPr>
          <a:xfrm>
            <a:off x="214282" y="785794"/>
            <a:ext cx="8929718" cy="578647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r>
              <a:rPr lang="fr-FR" sz="2400" dirty="0" err="1" smtClean="0"/>
              <a:t>Energy</a:t>
            </a:r>
            <a:r>
              <a:rPr lang="fr-FR" sz="2400" dirty="0" smtClean="0"/>
              <a:t> </a:t>
            </a:r>
            <a:r>
              <a:rPr lang="fr-FR" sz="2400" dirty="0" err="1" smtClean="0"/>
              <a:t>Investments</a:t>
            </a:r>
            <a:r>
              <a:rPr lang="fr-FR" sz="2400" dirty="0" smtClean="0"/>
              <a:t> in the US in 2035</a:t>
            </a:r>
          </a:p>
          <a:p>
            <a:pPr lvl="1">
              <a:spcBef>
                <a:spcPct val="20000"/>
              </a:spcBef>
              <a:buClr>
                <a:srgbClr val="006666"/>
              </a:buClr>
              <a:defRPr/>
            </a:pPr>
            <a:r>
              <a:rPr lang="fr-FR" sz="2400" dirty="0" smtClean="0"/>
              <a:t>-  BAU: 470 B$ </a:t>
            </a:r>
            <a:endParaRPr lang="fr-FR" sz="2400" dirty="0"/>
          </a:p>
          <a:p>
            <a:pPr lvl="1">
              <a:spcBef>
                <a:spcPct val="20000"/>
              </a:spcBef>
              <a:buClr>
                <a:srgbClr val="006666"/>
              </a:buClr>
              <a:defRPr/>
            </a:pPr>
            <a:r>
              <a:rPr lang="fr-FR" sz="2400" dirty="0" smtClean="0"/>
              <a:t>- LCS:  510 B$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endParaRPr lang="fr-FR" sz="2400" b="1" dirty="0" smtClean="0">
              <a:solidFill>
                <a:srgbClr val="006666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r>
              <a:rPr lang="fr-FR" sz="2400" b="1" dirty="0" err="1" smtClean="0">
                <a:solidFill>
                  <a:srgbClr val="006666"/>
                </a:solidFill>
              </a:rPr>
              <a:t>Energy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Investments</a:t>
            </a:r>
            <a:r>
              <a:rPr lang="fr-FR" sz="2400" b="1" dirty="0" smtClean="0">
                <a:solidFill>
                  <a:srgbClr val="006666"/>
                </a:solidFill>
              </a:rPr>
              <a:t> in the world</a:t>
            </a:r>
          </a:p>
          <a:p>
            <a:pPr marL="800100" lvl="1" indent="-342900">
              <a:spcBef>
                <a:spcPct val="20000"/>
              </a:spcBef>
              <a:buClr>
                <a:srgbClr val="006666"/>
              </a:buClr>
              <a:buFontTx/>
              <a:buChar char="-"/>
              <a:defRPr/>
            </a:pPr>
            <a:r>
              <a:rPr kumimoji="0" lang="fr-FR" sz="2400" b="1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BAU: 2000 B$</a:t>
            </a:r>
          </a:p>
          <a:p>
            <a:pPr lvl="1">
              <a:spcBef>
                <a:spcPct val="20000"/>
              </a:spcBef>
              <a:buClr>
                <a:srgbClr val="006666"/>
              </a:buClr>
              <a:defRPr/>
            </a:pPr>
            <a:r>
              <a:rPr kumimoji="0" lang="fr-F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LCS: 1800 B$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endParaRPr lang="fr-FR" sz="260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endParaRPr kumimoji="0" lang="fr-FR" sz="2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endParaRPr lang="fr-FR" sz="2600" baseline="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575048" y="785794"/>
            <a:ext cx="8568952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numéro de diapositive 10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8BD916-45E0-49A9-BBD5-1D8568E44FB9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4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7295-ECEA-4477-B763-4AD6E4AFA30F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57200" y="116632"/>
            <a:ext cx="8229600" cy="812038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Orders</a:t>
            </a:r>
            <a:r>
              <a:rPr lang="fr-FR" sz="32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of magnitude of the ‘</a:t>
            </a:r>
            <a:r>
              <a:rPr lang="fr-FR" sz="3200" b="1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carbon</a:t>
            </a:r>
            <a:r>
              <a:rPr lang="fr-FR" sz="32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3200" b="1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based</a:t>
            </a:r>
            <a:r>
              <a:rPr lang="fr-FR" sz="32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money </a:t>
            </a:r>
            <a:r>
              <a:rPr lang="fr-FR" sz="3200" b="1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issuance</a:t>
            </a:r>
            <a:r>
              <a:rPr lang="fr-FR" sz="32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(in 2035)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contenu 73"/>
          <p:cNvSpPr txBox="1">
            <a:spLocks/>
          </p:cNvSpPr>
          <p:nvPr/>
        </p:nvSpPr>
        <p:spPr>
          <a:xfrm>
            <a:off x="214282" y="785794"/>
            <a:ext cx="8929718" cy="5786478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endParaRPr lang="fr-FR" sz="2400" noProof="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r>
              <a:rPr kumimoji="0" lang="fr-FR" sz="2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OECD			DC (Middle East </a:t>
            </a:r>
            <a:r>
              <a:rPr kumimoji="0" lang="fr-FR" sz="24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Excl</a:t>
            </a:r>
            <a:r>
              <a:rPr lang="fr-FR" sz="2400" dirty="0" smtClean="0"/>
              <a:t>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endParaRPr kumimoji="0" lang="fr-FR" sz="2400" b="0" i="0" u="none" strike="noStrike" kern="1200" cap="none" spc="0" normalizeH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r>
              <a:rPr lang="fr-FR" sz="2400" dirty="0" smtClean="0"/>
              <a:t>Total </a:t>
            </a:r>
            <a:r>
              <a:rPr lang="fr-FR" sz="2400" dirty="0" err="1"/>
              <a:t>E</a:t>
            </a:r>
            <a:r>
              <a:rPr lang="fr-FR" sz="2400" dirty="0" err="1" smtClean="0"/>
              <a:t>nergy</a:t>
            </a:r>
            <a:r>
              <a:rPr lang="fr-FR" sz="2400" dirty="0" smtClean="0"/>
              <a:t> INV 	</a:t>
            </a:r>
            <a:r>
              <a:rPr lang="fr-FR" sz="2400" b="1" dirty="0" smtClean="0"/>
              <a:t>  988 	</a:t>
            </a:r>
            <a:r>
              <a:rPr lang="fr-FR" sz="2400" dirty="0" smtClean="0"/>
              <a:t>			</a:t>
            </a:r>
            <a:r>
              <a:rPr lang="fr-FR" sz="2400" b="1" dirty="0" smtClean="0"/>
              <a:t>1143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endParaRPr lang="fr-FR" sz="2400" dirty="0" smtClean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r>
              <a:rPr lang="fr-FR" sz="2400" dirty="0" err="1" smtClean="0"/>
              <a:t>Redirected</a:t>
            </a:r>
            <a:r>
              <a:rPr lang="fr-FR" sz="2400" dirty="0" smtClean="0"/>
              <a:t> INV	 </a:t>
            </a:r>
            <a:r>
              <a:rPr lang="fr-FR" sz="2400" b="1" dirty="0" smtClean="0"/>
              <a:t> 494	</a:t>
            </a:r>
            <a:r>
              <a:rPr lang="fr-FR" sz="2400" dirty="0" smtClean="0"/>
              <a:t>			  </a:t>
            </a:r>
            <a:r>
              <a:rPr lang="fr-FR" sz="2400" b="1" dirty="0" smtClean="0"/>
              <a:t>571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r>
              <a:rPr kumimoji="0" lang="fr-FR" sz="2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fr-FR" sz="2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r>
              <a:rPr lang="fr-FR" sz="2600" b="1" dirty="0" err="1" smtClean="0">
                <a:solidFill>
                  <a:srgbClr val="006666"/>
                </a:solidFill>
              </a:rPr>
              <a:t>Need</a:t>
            </a:r>
            <a:r>
              <a:rPr lang="fr-FR" sz="2600" b="1" dirty="0" smtClean="0">
                <a:solidFill>
                  <a:srgbClr val="006666"/>
                </a:solidFill>
              </a:rPr>
              <a:t> of </a:t>
            </a:r>
            <a:r>
              <a:rPr lang="fr-FR" sz="2600" b="1" dirty="0" err="1" smtClean="0">
                <a:solidFill>
                  <a:srgbClr val="006666"/>
                </a:solidFill>
              </a:rPr>
              <a:t>Carbon</a:t>
            </a:r>
            <a:r>
              <a:rPr lang="fr-FR" sz="2600" b="1" dirty="0" smtClean="0">
                <a:solidFill>
                  <a:srgbClr val="006666"/>
                </a:solidFill>
              </a:rPr>
              <a:t> </a:t>
            </a:r>
            <a:r>
              <a:rPr lang="fr-FR" sz="2600" b="1" dirty="0" err="1" smtClean="0">
                <a:solidFill>
                  <a:srgbClr val="006666"/>
                </a:solidFill>
              </a:rPr>
              <a:t>Assets</a:t>
            </a:r>
            <a:endParaRPr lang="fr-FR" sz="2600" b="1" dirty="0" smtClean="0">
              <a:solidFill>
                <a:srgbClr val="006666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r>
              <a:rPr lang="fr-FR" sz="2600" dirty="0" err="1" smtClean="0"/>
              <a:t>Leverage</a:t>
            </a:r>
            <a:r>
              <a:rPr lang="fr-FR" sz="2600" dirty="0" smtClean="0"/>
              <a:t> 5 		</a:t>
            </a:r>
            <a:r>
              <a:rPr lang="fr-FR" sz="2600" b="1" dirty="0" smtClean="0"/>
              <a:t>     98</a:t>
            </a:r>
            <a:r>
              <a:rPr lang="fr-FR" sz="2600" dirty="0" smtClean="0"/>
              <a:t>				</a:t>
            </a:r>
            <a:r>
              <a:rPr lang="fr-FR" sz="2600" b="1" dirty="0" smtClean="0"/>
              <a:t>  114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r>
              <a:rPr lang="fr-FR" sz="2600" baseline="0" dirty="0" err="1" smtClean="0"/>
              <a:t>Leverage</a:t>
            </a:r>
            <a:r>
              <a:rPr lang="fr-FR" sz="2600" dirty="0" smtClean="0"/>
              <a:t> 10		</a:t>
            </a:r>
            <a:r>
              <a:rPr lang="fr-FR" sz="2600" b="1" dirty="0" smtClean="0"/>
              <a:t>     49	</a:t>
            </a:r>
            <a:r>
              <a:rPr lang="fr-FR" sz="2600" dirty="0" smtClean="0"/>
              <a:t>			</a:t>
            </a:r>
            <a:r>
              <a:rPr lang="fr-FR" sz="2600" b="1" dirty="0" smtClean="0"/>
              <a:t>    57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endParaRPr lang="fr-FR" sz="2600" baseline="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r>
              <a:rPr lang="fr-FR" sz="2600" dirty="0" smtClean="0"/>
              <a:t>% of the total GDP</a:t>
            </a:r>
            <a:r>
              <a:rPr lang="fr-FR" sz="2600" dirty="0"/>
              <a:t> </a:t>
            </a:r>
            <a:r>
              <a:rPr lang="fr-FR" sz="2600" dirty="0" smtClean="0"/>
              <a:t>   </a:t>
            </a:r>
            <a:r>
              <a:rPr lang="fr-FR" sz="2600" b="1" dirty="0" err="1" smtClean="0">
                <a:solidFill>
                  <a:srgbClr val="006666"/>
                </a:solidFill>
              </a:rPr>
              <a:t>between</a:t>
            </a:r>
            <a:r>
              <a:rPr lang="fr-FR" sz="2600" b="1" dirty="0" smtClean="0">
                <a:solidFill>
                  <a:srgbClr val="006666"/>
                </a:solidFill>
              </a:rPr>
              <a:t> 0.19  and 0. 30</a:t>
            </a:r>
            <a:endParaRPr lang="fr-FR" sz="2600" b="1" baseline="0" dirty="0" smtClean="0">
              <a:solidFill>
                <a:srgbClr val="006666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575048" y="785794"/>
            <a:ext cx="8568952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numéro de diapositive 10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8BD916-45E0-49A9-BBD5-1D8568E44FB9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418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1643050"/>
            <a:ext cx="88569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006666"/>
                </a:solidFill>
              </a:rPr>
              <a:t>A « pull-back force » to </a:t>
            </a:r>
            <a:r>
              <a:rPr lang="fr-FR" sz="2800" b="1" dirty="0" err="1" smtClean="0">
                <a:solidFill>
                  <a:srgbClr val="006666"/>
                </a:solidFill>
              </a:rPr>
              <a:t>secure</a:t>
            </a:r>
            <a:r>
              <a:rPr lang="fr-FR" sz="2800" b="1" dirty="0" smtClean="0">
                <a:solidFill>
                  <a:srgbClr val="006666"/>
                </a:solidFill>
              </a:rPr>
              <a:t> </a:t>
            </a:r>
            <a:r>
              <a:rPr lang="fr-FR" sz="2800" b="1" dirty="0" err="1" smtClean="0">
                <a:solidFill>
                  <a:srgbClr val="006666"/>
                </a:solidFill>
              </a:rPr>
              <a:t>both</a:t>
            </a:r>
            <a:r>
              <a:rPr lang="fr-FR" sz="2800" b="1" dirty="0" smtClean="0">
                <a:solidFill>
                  <a:srgbClr val="006666"/>
                </a:solidFill>
              </a:rPr>
              <a:t> ‘</a:t>
            </a:r>
            <a:r>
              <a:rPr lang="fr-FR" sz="2800" b="1" dirty="0" err="1" smtClean="0">
                <a:solidFill>
                  <a:srgbClr val="006666"/>
                </a:solidFill>
              </a:rPr>
              <a:t>decarbonation</a:t>
            </a:r>
            <a:r>
              <a:rPr lang="fr-FR" sz="2800" b="1" dirty="0" smtClean="0">
                <a:solidFill>
                  <a:srgbClr val="006666"/>
                </a:solidFill>
              </a:rPr>
              <a:t>’ and ‘</a:t>
            </a:r>
            <a:r>
              <a:rPr lang="fr-FR" sz="2800" b="1" dirty="0" err="1" smtClean="0">
                <a:solidFill>
                  <a:srgbClr val="006666"/>
                </a:solidFill>
              </a:rPr>
              <a:t>equitable</a:t>
            </a:r>
            <a:r>
              <a:rPr lang="fr-FR" sz="2800" b="1" dirty="0" smtClean="0">
                <a:solidFill>
                  <a:srgbClr val="006666"/>
                </a:solidFill>
              </a:rPr>
              <a:t> </a:t>
            </a:r>
            <a:r>
              <a:rPr lang="fr-FR" sz="2800" b="1" dirty="0" err="1" smtClean="0">
                <a:solidFill>
                  <a:srgbClr val="006666"/>
                </a:solidFill>
              </a:rPr>
              <a:t>access</a:t>
            </a:r>
            <a:r>
              <a:rPr lang="fr-FR" sz="2800" b="1" dirty="0" smtClean="0">
                <a:solidFill>
                  <a:srgbClr val="006666"/>
                </a:solidFill>
              </a:rPr>
              <a:t> to </a:t>
            </a:r>
            <a:r>
              <a:rPr lang="fr-FR" sz="2800" b="1" dirty="0" err="1" smtClean="0">
                <a:solidFill>
                  <a:srgbClr val="006666"/>
                </a:solidFill>
              </a:rPr>
              <a:t>development</a:t>
            </a:r>
            <a:r>
              <a:rPr lang="fr-FR" sz="2800" b="1" dirty="0" smtClean="0">
                <a:solidFill>
                  <a:srgbClr val="006666"/>
                </a:solidFill>
              </a:rPr>
              <a:t>’</a:t>
            </a:r>
          </a:p>
          <a:p>
            <a:pPr algn="r"/>
            <a:endParaRPr lang="fr-FR" sz="2400" i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7295-ECEA-4477-B763-4AD6E4AFA30F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1112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792088"/>
          </a:xfrm>
        </p:spPr>
        <p:txBody>
          <a:bodyPr>
            <a:noAutofit/>
          </a:bodyPr>
          <a:lstStyle/>
          <a:p>
            <a:r>
              <a:rPr lang="fr-FR" sz="3200" b="1" i="1" dirty="0" smtClean="0">
                <a:solidFill>
                  <a:srgbClr val="009999"/>
                </a:solidFill>
              </a:rPr>
              <a:t>Key </a:t>
            </a:r>
            <a:r>
              <a:rPr lang="fr-FR" sz="3200" b="1" i="1" dirty="0" err="1" smtClean="0">
                <a:solidFill>
                  <a:srgbClr val="009999"/>
                </a:solidFill>
              </a:rPr>
              <a:t>Principles</a:t>
            </a:r>
            <a:r>
              <a:rPr lang="fr-FR" sz="3200" b="1" i="1" dirty="0" smtClean="0">
                <a:solidFill>
                  <a:srgbClr val="009999"/>
                </a:solidFill>
              </a:rPr>
              <a:t> for a global architecture </a:t>
            </a:r>
            <a:endParaRPr lang="fr-FR" sz="3200" b="1" i="1" dirty="0">
              <a:solidFill>
                <a:srgbClr val="009999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256584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/>
              <a:t>targets and timetables per countries with a controlled degree of “when” and “where’” flexibility (COP3, 1997</a:t>
            </a:r>
            <a:r>
              <a:rPr lang="en-US" sz="2400" dirty="0" smtClean="0"/>
              <a:t>)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/>
              <a:t>leave </a:t>
            </a:r>
            <a:r>
              <a:rPr lang="en-US" sz="2400" dirty="0"/>
              <a:t>all latitude to Parties to select the NAMAS apt to align their climate and development policies </a:t>
            </a:r>
            <a:r>
              <a:rPr lang="en-US" sz="2400" dirty="0" smtClean="0"/>
              <a:t>….. no </a:t>
            </a:r>
            <a:r>
              <a:rPr lang="en-US" sz="2400" dirty="0"/>
              <a:t>misgiving about environmental </a:t>
            </a:r>
            <a:r>
              <a:rPr lang="en-US" sz="2400" dirty="0" smtClean="0"/>
              <a:t>colonialism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/>
              <a:t>  </a:t>
            </a:r>
            <a:r>
              <a:rPr lang="en-US" sz="2400" dirty="0"/>
              <a:t>“common but differentiated responsibilities (CBDR)” </a:t>
            </a:r>
            <a:endParaRPr lang="en-US" sz="2400" dirty="0" smtClean="0"/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/>
              <a:t>motivate </a:t>
            </a:r>
            <a:r>
              <a:rPr lang="en-US" sz="2400" dirty="0"/>
              <a:t>countries to respect announced emissions pledges and to narrow the gap between these pledges and an emissions trajectory compatible with the 2°C </a:t>
            </a:r>
            <a:r>
              <a:rPr lang="en-US" sz="2400" dirty="0" smtClean="0"/>
              <a:t>target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400" dirty="0" smtClean="0"/>
              <a:t>deprive </a:t>
            </a:r>
            <a:r>
              <a:rPr lang="en-US" sz="2400" dirty="0"/>
              <a:t>a defaulter country of the benefits of the </a:t>
            </a:r>
            <a:r>
              <a:rPr lang="en-US" sz="2400" dirty="0" smtClean="0"/>
              <a:t>system supported by a club </a:t>
            </a:r>
            <a:r>
              <a:rPr lang="en-US" sz="2400" dirty="0"/>
              <a:t>of voluntary </a:t>
            </a:r>
            <a:r>
              <a:rPr lang="en-US" sz="2400" dirty="0" smtClean="0"/>
              <a:t>countries</a:t>
            </a:r>
            <a:endParaRPr lang="fr-FR" sz="2000" dirty="0" smtClean="0"/>
          </a:p>
          <a:p>
            <a:pPr>
              <a:spcAft>
                <a:spcPts val="600"/>
              </a:spcAft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89925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936104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9999"/>
                </a:solidFill>
              </a:rPr>
              <a:t>A Pull-Back force </a:t>
            </a:r>
            <a:r>
              <a:rPr lang="fr-FR" sz="3600" b="1" dirty="0" err="1" smtClean="0">
                <a:solidFill>
                  <a:srgbClr val="009999"/>
                </a:solidFill>
              </a:rPr>
              <a:t>hung</a:t>
            </a:r>
            <a:r>
              <a:rPr lang="fr-FR" sz="3600" b="1" dirty="0" smtClean="0">
                <a:solidFill>
                  <a:srgbClr val="009999"/>
                </a:solidFill>
              </a:rPr>
              <a:t> on </a:t>
            </a:r>
            <a:r>
              <a:rPr lang="fr-FR" sz="3600" b="1" dirty="0" err="1" smtClean="0">
                <a:solidFill>
                  <a:srgbClr val="009999"/>
                </a:solidFill>
              </a:rPr>
              <a:t>three</a:t>
            </a:r>
            <a:r>
              <a:rPr lang="fr-FR" sz="3600" b="1" dirty="0" smtClean="0">
                <a:solidFill>
                  <a:srgbClr val="009999"/>
                </a:solidFill>
              </a:rPr>
              <a:t> </a:t>
            </a:r>
            <a:r>
              <a:rPr lang="fr-FR" sz="3600" b="1" dirty="0" err="1" smtClean="0">
                <a:solidFill>
                  <a:srgbClr val="009999"/>
                </a:solidFill>
              </a:rPr>
              <a:t>pillars</a:t>
            </a:r>
            <a:endParaRPr lang="fr-FR" sz="3600" b="1" dirty="0">
              <a:solidFill>
                <a:srgbClr val="009999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073427"/>
          </a:xfrm>
        </p:spPr>
        <p:txBody>
          <a:bodyPr>
            <a:normAutofit/>
          </a:bodyPr>
          <a:lstStyle/>
          <a:p>
            <a:r>
              <a:rPr lang="en-US" i="1" dirty="0" smtClean="0"/>
              <a:t>allocating</a:t>
            </a:r>
            <a:r>
              <a:rPr lang="en-US" dirty="0" smtClean="0"/>
              <a:t> </a:t>
            </a:r>
            <a:r>
              <a:rPr lang="en-US" dirty="0"/>
              <a:t>to each participating country part of the global emissions budget  </a:t>
            </a:r>
            <a:r>
              <a:rPr lang="en-US" dirty="0" smtClean="0"/>
              <a:t>through a long term convergence trajectory </a:t>
            </a:r>
            <a:r>
              <a:rPr lang="en-US" sz="2600" i="1" dirty="0" smtClean="0"/>
              <a:t>(compromise </a:t>
            </a:r>
            <a:r>
              <a:rPr lang="en-US" sz="2600" i="1" dirty="0"/>
              <a:t>easier than in the case of a cap and trade </a:t>
            </a:r>
            <a:r>
              <a:rPr lang="en-US" sz="2600" i="1" dirty="0" smtClean="0"/>
              <a:t>system)</a:t>
            </a:r>
          </a:p>
          <a:p>
            <a:r>
              <a:rPr lang="en-US" dirty="0" smtClean="0"/>
              <a:t>emissions commitments </a:t>
            </a:r>
            <a:r>
              <a:rPr lang="en-US" dirty="0"/>
              <a:t>to issue carbon assets </a:t>
            </a:r>
            <a:r>
              <a:rPr lang="en-US" dirty="0" smtClean="0"/>
              <a:t>by countries above their convergence trajectory, no geographical restriction on the use of ‘credit lines’</a:t>
            </a:r>
          </a:p>
          <a:p>
            <a:r>
              <a:rPr lang="en-US" dirty="0" smtClean="0"/>
              <a:t>Emissions pledges announced by countries below their convergence trajectory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97876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936104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9999"/>
                </a:solidFill>
              </a:rPr>
              <a:t>The pivotal role of pledges and Namas</a:t>
            </a:r>
            <a:endParaRPr lang="fr-FR" sz="3600" b="1" dirty="0">
              <a:solidFill>
                <a:srgbClr val="009999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073427"/>
          </a:xfrm>
        </p:spPr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dirty="0" err="1" smtClean="0"/>
              <a:t>Namas</a:t>
            </a:r>
            <a:r>
              <a:rPr lang="en-GB" dirty="0" smtClean="0"/>
              <a:t> serve in determining the eligible projects and policies</a:t>
            </a:r>
          </a:p>
          <a:p>
            <a:pPr lvl="1"/>
            <a:r>
              <a:rPr lang="en-GB" sz="2200" dirty="0" smtClean="0"/>
              <a:t>Conventional determination of the amount of CC per $ invested in a category of project (with due discount for uncertainty)</a:t>
            </a:r>
            <a:endParaRPr lang="en-US" sz="2200" dirty="0" smtClean="0"/>
          </a:p>
          <a:p>
            <a:r>
              <a:rPr lang="en-GB" dirty="0" smtClean="0"/>
              <a:t>The pledges serve to determine the drawing rights of the country to the total available credit lines</a:t>
            </a:r>
          </a:p>
          <a:p>
            <a:pPr lvl="1"/>
            <a:r>
              <a:rPr lang="en-GB" sz="2200" dirty="0" smtClean="0"/>
              <a:t>Basic principle: invert correlation with the distance between a normative trajectory and pledges</a:t>
            </a:r>
            <a:endParaRPr lang="fr-FR" sz="2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97876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>
                <a:solidFill>
                  <a:srgbClr val="009999"/>
                </a:solidFill>
              </a:rPr>
              <a:t>CBDR and guarantee for multilateral policies</a:t>
            </a:r>
            <a:endParaRPr lang="fr-FR" sz="3600" b="1" dirty="0">
              <a:solidFill>
                <a:srgbClr val="009999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073427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This system should trigger N/S transfers without any ex ante restriction on the behaviour of banks</a:t>
            </a:r>
          </a:p>
          <a:p>
            <a:endParaRPr lang="en-GB" dirty="0" smtClean="0"/>
          </a:p>
          <a:p>
            <a:r>
              <a:rPr lang="en-GB" dirty="0" smtClean="0"/>
              <a:t>It could very early involve Central Banks of a few emerging countries and the new ‘’Bank of the Basics)</a:t>
            </a:r>
          </a:p>
          <a:p>
            <a:endParaRPr lang="en-GB" dirty="0" smtClean="0"/>
          </a:p>
          <a:p>
            <a:r>
              <a:rPr lang="en-GB" dirty="0" smtClean="0"/>
              <a:t>What difference between Annex and non Annex 1 countries????</a:t>
            </a:r>
            <a:endParaRPr lang="en-GB" smtClean="0"/>
          </a:p>
          <a:p>
            <a:endParaRPr lang="en-GB" dirty="0" smtClean="0"/>
          </a:p>
          <a:p>
            <a:r>
              <a:rPr lang="en-GB" dirty="0" smtClean="0"/>
              <a:t>A share of the CA generated in Annex 1 countries should go into the GCF</a:t>
            </a:r>
            <a:endParaRPr lang="en-US" sz="2200" dirty="0" smtClean="0"/>
          </a:p>
          <a:p>
            <a:pPr>
              <a:buNone/>
            </a:pPr>
            <a:endParaRPr lang="fr-FR" sz="2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97876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7295-ECEA-4477-B763-4AD6E4AFA30F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57200" y="116632"/>
            <a:ext cx="8229600" cy="812038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To </a:t>
            </a:r>
            <a:r>
              <a:rPr lang="fr-FR" sz="3200" b="1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sum</a:t>
            </a:r>
            <a:r>
              <a:rPr lang="fr-FR" sz="32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up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contenu 73"/>
          <p:cNvSpPr txBox="1">
            <a:spLocks/>
          </p:cNvSpPr>
          <p:nvPr/>
        </p:nvSpPr>
        <p:spPr>
          <a:xfrm>
            <a:off x="214282" y="785794"/>
            <a:ext cx="8929718" cy="578647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r>
              <a:rPr lang="fr-FR" sz="2400" dirty="0" smtClean="0"/>
              <a:t>A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deal on the 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 Social </a:t>
            </a:r>
            <a:r>
              <a:rPr kumimoji="0" lang="fr-F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</a:t>
            </a:r>
            <a:r>
              <a:rPr kumimoji="0" lang="fr-F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Carbon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»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r>
              <a:rPr lang="fr-FR" sz="2400" b="1" dirty="0" smtClean="0">
                <a:solidFill>
                  <a:srgbClr val="006666"/>
                </a:solidFill>
              </a:rPr>
              <a:t>Money </a:t>
            </a:r>
            <a:r>
              <a:rPr lang="fr-FR" sz="2400" b="1" dirty="0" err="1" smtClean="0">
                <a:solidFill>
                  <a:srgbClr val="006666"/>
                </a:solidFill>
              </a:rPr>
              <a:t>creation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backed</a:t>
            </a:r>
            <a:r>
              <a:rPr lang="fr-FR" sz="2400" b="1" dirty="0" smtClean="0">
                <a:solidFill>
                  <a:srgbClr val="006666"/>
                </a:solidFill>
              </a:rPr>
              <a:t> on real </a:t>
            </a:r>
            <a:r>
              <a:rPr lang="fr-FR" sz="2400" b="1" dirty="0" err="1" smtClean="0">
                <a:solidFill>
                  <a:srgbClr val="006666"/>
                </a:solidFill>
              </a:rPr>
              <a:t>wealth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i="1" dirty="0" smtClean="0"/>
              <a:t>(</a:t>
            </a:r>
            <a:r>
              <a:rPr lang="fr-FR" sz="2400" i="1" dirty="0" err="1" smtClean="0"/>
              <a:t>Avoided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climate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risks</a:t>
            </a:r>
            <a:r>
              <a:rPr lang="fr-FR" sz="2400" i="1" dirty="0" smtClean="0"/>
              <a:t>, </a:t>
            </a:r>
            <a:r>
              <a:rPr kumimoji="0" lang="fr-FR" sz="240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Infrastructure</a:t>
            </a:r>
            <a:r>
              <a:rPr kumimoji="0" lang="fr-FR" sz="240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i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investment</a:t>
            </a:r>
            <a:r>
              <a:rPr lang="fr-FR" sz="2400" i="1" dirty="0" smtClean="0"/>
              <a:t>s)</a:t>
            </a:r>
            <a:endParaRPr kumimoji="0" lang="fr-FR" sz="2400" i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</a:t>
            </a:r>
            <a:r>
              <a:rPr kumimoji="0" lang="fr-FR" sz="2400" b="1" i="1" u="none" strike="noStrike" kern="1200" cap="none" spc="0" normalizeH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risk</a:t>
            </a:r>
            <a:r>
              <a:rPr kumimoji="0" lang="fr-FR" sz="2400" b="1" i="1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‘</a:t>
            </a:r>
            <a:r>
              <a:rPr lang="fr-FR" sz="2400" b="1" i="1" dirty="0" err="1" smtClean="0">
                <a:solidFill>
                  <a:srgbClr val="006666"/>
                </a:solidFill>
              </a:rPr>
              <a:t>s</a:t>
            </a:r>
            <a:r>
              <a:rPr kumimoji="0" lang="fr-FR" sz="2400" b="1" i="1" u="none" strike="noStrike" kern="1200" cap="none" spc="0" normalizeH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peculative</a:t>
            </a:r>
            <a:r>
              <a:rPr kumimoji="0" lang="fr-FR" sz="2400" b="1" i="1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b="1" i="1" u="none" strike="noStrike" kern="1200" cap="none" spc="0" normalizeH="0" noProof="0" dirty="0" err="1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bubble</a:t>
            </a:r>
            <a:r>
              <a:rPr kumimoji="0" lang="fr-FR" sz="2400" b="1" i="1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 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</a:t>
            </a:r>
            <a:r>
              <a:rPr kumimoji="0" lang="fr-FR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carbon</a:t>
            </a:r>
            <a:endParaRPr kumimoji="0" lang="fr-FR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r>
              <a:rPr lang="fr-FR" sz="2400" b="1" i="1" noProof="0" dirty="0" smtClean="0">
                <a:solidFill>
                  <a:srgbClr val="006666"/>
                </a:solidFill>
              </a:rPr>
              <a:t>Normative </a:t>
            </a:r>
            <a:r>
              <a:rPr lang="fr-FR" sz="2400" b="1" i="1" noProof="0" dirty="0" err="1" smtClean="0">
                <a:solidFill>
                  <a:srgbClr val="006666"/>
                </a:solidFill>
              </a:rPr>
              <a:t>targets</a:t>
            </a:r>
            <a:r>
              <a:rPr lang="fr-FR" sz="2400" b="1" i="1" noProof="0" dirty="0" smtClean="0">
                <a:solidFill>
                  <a:srgbClr val="006666"/>
                </a:solidFill>
              </a:rPr>
              <a:t> </a:t>
            </a:r>
            <a:r>
              <a:rPr lang="fr-FR" sz="2400" noProof="0" dirty="0" err="1" smtClean="0"/>
              <a:t>with</a:t>
            </a:r>
            <a:r>
              <a:rPr lang="fr-FR" sz="2400" noProof="0" dirty="0" smtClean="0"/>
              <a:t> </a:t>
            </a:r>
            <a:r>
              <a:rPr lang="fr-FR" sz="2400" noProof="0" dirty="0" err="1" smtClean="0"/>
              <a:t>when</a:t>
            </a:r>
            <a:r>
              <a:rPr lang="fr-FR" sz="2400" noProof="0" dirty="0" smtClean="0"/>
              <a:t> </a:t>
            </a:r>
            <a:r>
              <a:rPr lang="fr-FR" sz="2400" noProof="0" dirty="0" err="1" smtClean="0"/>
              <a:t>flexibility</a:t>
            </a:r>
            <a:r>
              <a:rPr lang="fr-FR" sz="2400" noProof="0" dirty="0" smtClean="0"/>
              <a:t> and </a:t>
            </a:r>
            <a:r>
              <a:rPr lang="fr-FR" sz="2400" b="1" i="1" noProof="0" dirty="0" smtClean="0">
                <a:solidFill>
                  <a:srgbClr val="006666"/>
                </a:solidFill>
              </a:rPr>
              <a:t>back </a:t>
            </a:r>
            <a:r>
              <a:rPr lang="fr-FR" sz="2400" b="1" i="1" noProof="0" dirty="0" err="1" smtClean="0">
                <a:solidFill>
                  <a:srgbClr val="006666"/>
                </a:solidFill>
              </a:rPr>
              <a:t>pulling</a:t>
            </a:r>
            <a:r>
              <a:rPr lang="fr-FR" sz="2400" b="1" i="1" noProof="0" dirty="0" smtClean="0">
                <a:solidFill>
                  <a:srgbClr val="006666"/>
                </a:solidFill>
              </a:rPr>
              <a:t> force</a:t>
            </a:r>
            <a:endParaRPr kumimoji="0" lang="fr-FR" sz="2400" b="1" i="1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ct val="20000"/>
              </a:spcBef>
              <a:buClr>
                <a:srgbClr val="006666"/>
              </a:buClr>
              <a:buFont typeface="+mj-lt"/>
              <a:buAutoNum type="arabicPeriod"/>
              <a:defRPr/>
            </a:pPr>
            <a:r>
              <a:rPr lang="fr-FR" sz="2400" noProof="0" dirty="0" smtClean="0"/>
              <a:t>A </a:t>
            </a:r>
            <a:r>
              <a:rPr lang="fr-FR" sz="2400" noProof="0" dirty="0" err="1" smtClean="0"/>
              <a:t>concrete</a:t>
            </a:r>
            <a:r>
              <a:rPr lang="fr-FR" sz="2400" noProof="0" dirty="0" smtClean="0"/>
              <a:t> </a:t>
            </a:r>
            <a:r>
              <a:rPr lang="fr-FR" sz="2400" noProof="0" dirty="0" err="1" smtClean="0"/>
              <a:t>way</a:t>
            </a:r>
            <a:r>
              <a:rPr lang="fr-FR" sz="2400" noProof="0" dirty="0" smtClean="0"/>
              <a:t> to </a:t>
            </a:r>
            <a:r>
              <a:rPr lang="fr-FR" sz="2400" noProof="0" dirty="0" err="1" smtClean="0"/>
              <a:t>secure</a:t>
            </a:r>
            <a:r>
              <a:rPr lang="fr-FR" sz="2400" noProof="0" dirty="0" smtClean="0"/>
              <a:t> </a:t>
            </a:r>
            <a:r>
              <a:rPr lang="fr-FR" sz="2400" b="1" i="1" noProof="0" dirty="0" smtClean="0">
                <a:solidFill>
                  <a:srgbClr val="006666"/>
                </a:solidFill>
              </a:rPr>
              <a:t>« </a:t>
            </a:r>
            <a:r>
              <a:rPr lang="fr-FR" sz="2400" b="1" i="1" noProof="0" dirty="0" err="1" smtClean="0">
                <a:solidFill>
                  <a:srgbClr val="006666"/>
                </a:solidFill>
              </a:rPr>
              <a:t>equitable</a:t>
            </a:r>
            <a:r>
              <a:rPr lang="fr-FR" sz="2400" b="1" i="1" noProof="0" dirty="0" smtClean="0">
                <a:solidFill>
                  <a:srgbClr val="006666"/>
                </a:solidFill>
              </a:rPr>
              <a:t> </a:t>
            </a:r>
            <a:r>
              <a:rPr lang="fr-FR" sz="2400" b="1" i="1" noProof="0" dirty="0" err="1" smtClean="0">
                <a:solidFill>
                  <a:srgbClr val="006666"/>
                </a:solidFill>
              </a:rPr>
              <a:t>access</a:t>
            </a:r>
            <a:r>
              <a:rPr lang="fr-FR" sz="2400" b="1" i="1" noProof="0" dirty="0" smtClean="0">
                <a:solidFill>
                  <a:srgbClr val="006666"/>
                </a:solidFill>
              </a:rPr>
              <a:t> to </a:t>
            </a:r>
            <a:r>
              <a:rPr lang="fr-FR" sz="2400" b="1" i="1" noProof="0" dirty="0" err="1" smtClean="0">
                <a:solidFill>
                  <a:srgbClr val="006666"/>
                </a:solidFill>
              </a:rPr>
              <a:t>development</a:t>
            </a:r>
            <a:r>
              <a:rPr lang="fr-FR" sz="2400" b="1" i="1" noProof="0" dirty="0" smtClean="0">
                <a:solidFill>
                  <a:srgbClr val="006666"/>
                </a:solidFill>
              </a:rPr>
              <a:t> » </a:t>
            </a:r>
            <a:r>
              <a:rPr lang="fr-FR" sz="2400" i="1" noProof="0" dirty="0" smtClean="0">
                <a:solidFill>
                  <a:srgbClr val="006666"/>
                </a:solidFill>
              </a:rPr>
              <a:t> </a:t>
            </a:r>
            <a:r>
              <a:rPr lang="fr-FR" sz="2400" noProof="0" dirty="0" smtClean="0">
                <a:solidFill>
                  <a:srgbClr val="006666"/>
                </a:solidFill>
              </a:rPr>
              <a:t>by </a:t>
            </a:r>
            <a:r>
              <a:rPr lang="fr-FR" sz="2400" noProof="0" dirty="0" err="1" smtClean="0">
                <a:solidFill>
                  <a:srgbClr val="006666"/>
                </a:solidFill>
              </a:rPr>
              <a:t>supporting</a:t>
            </a:r>
            <a:r>
              <a:rPr lang="fr-FR" sz="2400" noProof="0" dirty="0" smtClean="0">
                <a:solidFill>
                  <a:srgbClr val="006666"/>
                </a:solidFill>
              </a:rPr>
              <a:t> </a:t>
            </a:r>
            <a:r>
              <a:rPr lang="fr-FR" sz="2400" b="1" i="1" noProof="0" dirty="0" err="1" smtClean="0">
                <a:solidFill>
                  <a:srgbClr val="006666"/>
                </a:solidFill>
              </a:rPr>
              <a:t>NAMAs</a:t>
            </a:r>
            <a:r>
              <a:rPr lang="fr-FR" sz="2400" noProof="0" dirty="0" smtClean="0"/>
              <a:t>’ </a:t>
            </a:r>
            <a:r>
              <a:rPr lang="en-US" sz="2400" dirty="0" smtClean="0"/>
              <a:t>full incremental costs‘ by a real inflow</a:t>
            </a:r>
            <a:endParaRPr lang="fr-FR" sz="2400" noProof="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r>
              <a:rPr lang="fr-FR" sz="2400" dirty="0" smtClean="0"/>
              <a:t>A </a:t>
            </a:r>
            <a:r>
              <a:rPr lang="fr-FR" sz="2400" dirty="0" err="1" smtClean="0"/>
              <a:t>respected</a:t>
            </a:r>
            <a:r>
              <a:rPr lang="fr-FR" sz="2400" dirty="0" smtClean="0"/>
              <a:t> </a:t>
            </a:r>
            <a:r>
              <a:rPr lang="fr-FR" sz="2400" b="1" i="1" dirty="0" smtClean="0">
                <a:solidFill>
                  <a:srgbClr val="006666"/>
                </a:solidFill>
              </a:rPr>
              <a:t>CBDR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that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can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be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progressively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extented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smtClean="0"/>
              <a:t>to </a:t>
            </a:r>
            <a:r>
              <a:rPr lang="fr-FR" sz="2400" dirty="0" smtClean="0"/>
              <a:t>the </a:t>
            </a:r>
            <a:r>
              <a:rPr lang="fr-FR" sz="2400" dirty="0" err="1" smtClean="0"/>
              <a:t>most</a:t>
            </a:r>
            <a:r>
              <a:rPr lang="fr-FR" sz="2400" dirty="0" smtClean="0"/>
              <a:t> </a:t>
            </a:r>
            <a:r>
              <a:rPr lang="fr-FR" sz="2400" dirty="0" err="1" smtClean="0"/>
              <a:t>advanced</a:t>
            </a:r>
            <a:r>
              <a:rPr lang="fr-FR" sz="2400" dirty="0" smtClean="0"/>
              <a:t> </a:t>
            </a:r>
            <a:r>
              <a:rPr lang="fr-FR" sz="2400" dirty="0" err="1" smtClean="0"/>
              <a:t>emerging</a:t>
            </a:r>
            <a:r>
              <a:rPr lang="fr-FR" sz="2400" dirty="0" smtClean="0"/>
              <a:t> </a:t>
            </a:r>
            <a:r>
              <a:rPr lang="fr-FR" sz="2400" dirty="0" err="1" smtClean="0"/>
              <a:t>economies</a:t>
            </a:r>
            <a:endParaRPr lang="fr-FR" sz="240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r>
              <a:rPr lang="fr-FR" sz="2400" dirty="0" smtClean="0"/>
              <a:t>Can </a:t>
            </a:r>
            <a:r>
              <a:rPr lang="fr-FR" sz="2400" b="1" i="1" dirty="0" smtClean="0">
                <a:solidFill>
                  <a:srgbClr val="006666"/>
                </a:solidFill>
              </a:rPr>
              <a:t>support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any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carbon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trading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mechanism</a:t>
            </a:r>
            <a:r>
              <a:rPr lang="fr-FR" sz="2400" b="1" i="1" dirty="0" smtClean="0">
                <a:solidFill>
                  <a:srgbClr val="006666"/>
                </a:solidFill>
              </a:rPr>
              <a:t> and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bottom</a:t>
            </a:r>
            <a:r>
              <a:rPr lang="fr-FR" sz="2400" b="1" i="1" dirty="0" smtClean="0">
                <a:solidFill>
                  <a:srgbClr val="006666"/>
                </a:solidFill>
              </a:rPr>
              <a:t>-up initiatives (</a:t>
            </a:r>
            <a:r>
              <a:rPr lang="fr-FR" sz="2400" dirty="0" err="1" smtClean="0"/>
              <a:t>sectorial</a:t>
            </a:r>
            <a:r>
              <a:rPr lang="fr-FR" sz="2400" dirty="0" smtClean="0"/>
              <a:t> arrangements in the </a:t>
            </a:r>
            <a:r>
              <a:rPr lang="fr-FR" sz="2400" dirty="0" err="1" smtClean="0"/>
              <a:t>industry</a:t>
            </a:r>
            <a:r>
              <a:rPr lang="fr-FR" sz="2400" dirty="0" smtClean="0"/>
              <a:t>, </a:t>
            </a:r>
            <a:r>
              <a:rPr lang="fr-FR" sz="2400" dirty="0" err="1" smtClean="0"/>
              <a:t>cities</a:t>
            </a:r>
            <a:r>
              <a:rPr lang="fr-FR" sz="2400" dirty="0" smtClean="0"/>
              <a:t> </a:t>
            </a:r>
            <a:r>
              <a:rPr lang="fr-FR" sz="2400" dirty="0" err="1" smtClean="0"/>
              <a:t>inititiatives</a:t>
            </a:r>
            <a:r>
              <a:rPr lang="fr-FR" sz="2400" dirty="0" smtClean="0"/>
              <a:t> ….) and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stabilize</a:t>
            </a:r>
            <a:r>
              <a:rPr lang="fr-FR" sz="2400" b="1" i="1" dirty="0" smtClean="0">
                <a:solidFill>
                  <a:srgbClr val="006666"/>
                </a:solidFill>
              </a:rPr>
              <a:t> the ‘business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context</a:t>
            </a:r>
            <a:r>
              <a:rPr lang="fr-FR" sz="2400" b="1" i="1" dirty="0" smtClean="0">
                <a:solidFill>
                  <a:srgbClr val="006666"/>
                </a:solidFill>
              </a:rPr>
              <a:t>’</a:t>
            </a:r>
            <a:endParaRPr kumimoji="0" lang="fr-FR" sz="2400" b="1" i="1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tabLst/>
              <a:defRPr/>
            </a:pPr>
            <a:endParaRPr kumimoji="0" lang="fr-FR" sz="2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endParaRPr lang="fr-FR" sz="260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endParaRPr kumimoji="0" lang="fr-FR" sz="2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endParaRPr lang="fr-FR" sz="2600" baseline="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6666"/>
              </a:buClr>
              <a:buSzTx/>
              <a:buFont typeface="+mj-lt"/>
              <a:buAutoNum type="arabicPeriod"/>
              <a:tabLst/>
              <a:defRPr/>
            </a:pPr>
            <a:endParaRPr kumimoji="0" lang="fr-F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575048" y="785794"/>
            <a:ext cx="8568952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numéro de diapositive 10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8BD916-45E0-49A9-BBD5-1D8568E44FB9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250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8736013" cy="609600"/>
          </a:xfrm>
        </p:spPr>
        <p:txBody>
          <a:bodyPr>
            <a:normAutofit/>
          </a:bodyPr>
          <a:lstStyle/>
          <a:p>
            <a:pPr eaLnBrk="1" hangingPunct="1"/>
            <a:r>
              <a:rPr lang="fr-FR" sz="2400" b="1" dirty="0" err="1" smtClean="0">
                <a:solidFill>
                  <a:srgbClr val="006666"/>
                </a:solidFill>
              </a:rPr>
              <a:t>Lessons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from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Kyoto’s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unfinished</a:t>
            </a:r>
            <a:r>
              <a:rPr lang="fr-FR" sz="2400" b="1" dirty="0" smtClean="0">
                <a:solidFill>
                  <a:srgbClr val="006666"/>
                </a:solidFill>
              </a:rPr>
              <a:t> business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-32" y="785794"/>
            <a:ext cx="9144032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Calibri" pitchFamily="34" charset="0"/>
              </a:rPr>
              <a:t> </a:t>
            </a:r>
            <a:r>
              <a:rPr lang="fr-FR" sz="2400" dirty="0">
                <a:latin typeface="Calibri" pitchFamily="34" charset="0"/>
              </a:rPr>
              <a:t>A</a:t>
            </a:r>
            <a:r>
              <a:rPr lang="fr-FR" sz="2400" dirty="0" smtClean="0">
                <a:latin typeface="Calibri" pitchFamily="34" charset="0"/>
              </a:rPr>
              <a:t> ‘mental </a:t>
            </a:r>
            <a:r>
              <a:rPr lang="fr-FR" sz="2400" dirty="0" err="1" smtClean="0">
                <a:latin typeface="Calibri" pitchFamily="34" charset="0"/>
              </a:rPr>
              <a:t>map</a:t>
            </a:r>
            <a:r>
              <a:rPr lang="fr-FR" sz="2400" dirty="0" smtClean="0">
                <a:latin typeface="Calibri" pitchFamily="34" charset="0"/>
              </a:rPr>
              <a:t>’ </a:t>
            </a:r>
            <a:r>
              <a:rPr lang="fr-FR" sz="2400" dirty="0">
                <a:latin typeface="Calibri" pitchFamily="34" charset="0"/>
              </a:rPr>
              <a:t>(</a:t>
            </a:r>
            <a:r>
              <a:rPr lang="fr-FR" sz="2400" dirty="0" smtClean="0">
                <a:latin typeface="Calibri" pitchFamily="34" charset="0"/>
              </a:rPr>
              <a:t>a world cap and </a:t>
            </a:r>
            <a:r>
              <a:rPr lang="fr-FR" sz="2400" dirty="0" err="1" smtClean="0">
                <a:latin typeface="Calibri" pitchFamily="34" charset="0"/>
              </a:rPr>
              <a:t>trade</a:t>
            </a:r>
            <a:r>
              <a:rPr lang="fr-FR" sz="2400" dirty="0" smtClean="0">
                <a:latin typeface="Calibri" pitchFamily="34" charset="0"/>
              </a:rPr>
              <a:t> system </a:t>
            </a:r>
            <a:r>
              <a:rPr lang="fr-FR" sz="2400" dirty="0" err="1" smtClean="0">
                <a:latin typeface="Calibri" pitchFamily="34" charset="0"/>
              </a:rPr>
              <a:t>with</a:t>
            </a:r>
            <a:r>
              <a:rPr lang="fr-FR" sz="2400" dirty="0" smtClean="0">
                <a:latin typeface="Calibri" pitchFamily="34" charset="0"/>
              </a:rPr>
              <a:t> </a:t>
            </a:r>
            <a:r>
              <a:rPr lang="fr-FR" sz="2400" b="1" i="1" dirty="0" smtClean="0">
                <a:solidFill>
                  <a:srgbClr val="006666"/>
                </a:solidFill>
                <a:latin typeface="Calibri" pitchFamily="34" charset="0"/>
              </a:rPr>
              <a:t>unique </a:t>
            </a:r>
            <a:r>
              <a:rPr lang="fr-FR" sz="2400" b="1" i="1" dirty="0" err="1">
                <a:solidFill>
                  <a:srgbClr val="006666"/>
                </a:solidFill>
                <a:latin typeface="Calibri" pitchFamily="34" charset="0"/>
              </a:rPr>
              <a:t>carbon</a:t>
            </a:r>
            <a:r>
              <a:rPr lang="fr-FR" sz="2400" b="1" i="1" dirty="0">
                <a:solidFill>
                  <a:srgbClr val="006666"/>
                </a:solidFill>
                <a:latin typeface="Calibri" pitchFamily="34" charset="0"/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  <a:latin typeface="Calibri" pitchFamily="34" charset="0"/>
              </a:rPr>
              <a:t>price</a:t>
            </a:r>
            <a:r>
              <a:rPr lang="fr-FR" sz="2400" b="1" i="1" dirty="0" smtClean="0">
                <a:solidFill>
                  <a:srgbClr val="006666"/>
                </a:solidFill>
                <a:latin typeface="Calibri" pitchFamily="34" charset="0"/>
              </a:rPr>
              <a:t> </a:t>
            </a:r>
            <a:r>
              <a:rPr lang="fr-FR" sz="2400" dirty="0" err="1" smtClean="0">
                <a:latin typeface="Calibri" pitchFamily="34" charset="0"/>
              </a:rPr>
              <a:t>through</a:t>
            </a:r>
            <a:r>
              <a:rPr lang="fr-FR" sz="2400" dirty="0" smtClean="0">
                <a:latin typeface="Calibri" pitchFamily="34" charset="0"/>
              </a:rPr>
              <a:t> all </a:t>
            </a:r>
            <a:r>
              <a:rPr lang="fr-FR" sz="2400" dirty="0" err="1" smtClean="0">
                <a:latin typeface="Calibri" pitchFamily="34" charset="0"/>
              </a:rPr>
              <a:t>sectors</a:t>
            </a:r>
            <a:r>
              <a:rPr lang="fr-FR" sz="2400" dirty="0" smtClean="0">
                <a:latin typeface="Calibri" pitchFamily="34" charset="0"/>
              </a:rPr>
              <a:t> and countries </a:t>
            </a:r>
            <a:r>
              <a:rPr lang="fr-FR" sz="2400" dirty="0" err="1" smtClean="0">
                <a:latin typeface="Calibri" pitchFamily="34" charset="0"/>
              </a:rPr>
              <a:t>with</a:t>
            </a:r>
            <a:r>
              <a:rPr lang="fr-FR" sz="2400" dirty="0" smtClean="0">
                <a:latin typeface="Calibri" pitchFamily="34" charset="0"/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  <a:latin typeface="Calibri" pitchFamily="34" charset="0"/>
              </a:rPr>
              <a:t>compensating</a:t>
            </a:r>
            <a:r>
              <a:rPr lang="fr-FR" sz="2400" b="1" i="1" dirty="0" smtClean="0">
                <a:solidFill>
                  <a:srgbClr val="006666"/>
                </a:solidFill>
                <a:latin typeface="Calibri" pitchFamily="34" charset="0"/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  <a:latin typeface="Calibri" pitchFamily="34" charset="0"/>
              </a:rPr>
              <a:t>transfers</a:t>
            </a:r>
            <a:r>
              <a:rPr lang="fr-FR" sz="2400" b="1" i="1" dirty="0" smtClean="0">
                <a:solidFill>
                  <a:srgbClr val="006666"/>
                </a:solidFill>
                <a:latin typeface="Calibri" pitchFamily="34" charset="0"/>
              </a:rPr>
              <a:t>) </a:t>
            </a:r>
            <a:r>
              <a:rPr lang="fr-FR" sz="2400" dirty="0" err="1" smtClean="0">
                <a:latin typeface="Calibri" pitchFamily="34" charset="0"/>
              </a:rPr>
              <a:t>which</a:t>
            </a:r>
            <a:endParaRPr lang="fr-FR" sz="2400" dirty="0" smtClean="0">
              <a:latin typeface="Calibri" pitchFamily="34" charset="0"/>
            </a:endParaRPr>
          </a:p>
          <a:p>
            <a:pPr>
              <a:buFontTx/>
              <a:buChar char="•"/>
            </a:pPr>
            <a:endParaRPr lang="fr-FR" sz="2400" dirty="0" smtClean="0"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fr-FR" sz="2400" dirty="0" smtClean="0">
                <a:latin typeface="Calibri" pitchFamily="34" charset="0"/>
              </a:rPr>
              <a:t> </a:t>
            </a:r>
            <a:r>
              <a:rPr lang="fr-FR" sz="2400" dirty="0" err="1" smtClean="0">
                <a:latin typeface="Calibri" pitchFamily="34" charset="0"/>
              </a:rPr>
              <a:t>does</a:t>
            </a:r>
            <a:r>
              <a:rPr lang="fr-FR" sz="2400" dirty="0" smtClean="0">
                <a:latin typeface="Calibri" pitchFamily="34" charset="0"/>
              </a:rPr>
              <a:t> not </a:t>
            </a:r>
            <a:r>
              <a:rPr lang="fr-FR" sz="2400" dirty="0" err="1" smtClean="0">
                <a:latin typeface="Calibri" pitchFamily="34" charset="0"/>
              </a:rPr>
              <a:t>indicate</a:t>
            </a:r>
            <a:r>
              <a:rPr lang="fr-FR" sz="2400" dirty="0" smtClean="0">
                <a:latin typeface="Calibri" pitchFamily="34" charset="0"/>
              </a:rPr>
              <a:t> </a:t>
            </a:r>
            <a:r>
              <a:rPr lang="fr-FR" sz="2400" dirty="0" err="1" smtClean="0">
                <a:latin typeface="Calibri" pitchFamily="34" charset="0"/>
              </a:rPr>
              <a:t>that</a:t>
            </a:r>
            <a:r>
              <a:rPr lang="fr-FR" sz="2400" dirty="0" smtClean="0">
                <a:latin typeface="Calibri" pitchFamily="34" charset="0"/>
              </a:rPr>
              <a:t> </a:t>
            </a:r>
            <a:r>
              <a:rPr lang="fr-FR" sz="2400" dirty="0" err="1" smtClean="0">
                <a:latin typeface="Calibri" pitchFamily="34" charset="0"/>
              </a:rPr>
              <a:t>significant</a:t>
            </a:r>
            <a:r>
              <a:rPr lang="fr-FR" sz="2400" dirty="0" smtClean="0">
                <a:latin typeface="Calibri" pitchFamily="34" charset="0"/>
              </a:rPr>
              <a:t> </a:t>
            </a:r>
            <a:r>
              <a:rPr lang="fr-FR" sz="2400" dirty="0" err="1" smtClean="0">
                <a:latin typeface="Calibri" pitchFamily="34" charset="0"/>
              </a:rPr>
              <a:t>carbon</a:t>
            </a:r>
            <a:r>
              <a:rPr lang="fr-FR" sz="2400" dirty="0" smtClean="0">
                <a:latin typeface="Calibri" pitchFamily="34" charset="0"/>
              </a:rPr>
              <a:t> </a:t>
            </a:r>
            <a:r>
              <a:rPr lang="fr-FR" sz="2400" dirty="0" err="1" smtClean="0">
                <a:latin typeface="Calibri" pitchFamily="34" charset="0"/>
              </a:rPr>
              <a:t>prices</a:t>
            </a:r>
            <a:r>
              <a:rPr lang="fr-FR" sz="2400" dirty="0" smtClean="0">
                <a:latin typeface="Calibri" pitchFamily="34" charset="0"/>
              </a:rPr>
              <a:t>:</a:t>
            </a:r>
          </a:p>
          <a:p>
            <a:pPr marL="174625" lvl="2" indent="188913">
              <a:buFontTx/>
              <a:buChar char="-"/>
            </a:pPr>
            <a:r>
              <a:rPr lang="fr-FR" sz="2200" b="1" dirty="0" err="1" smtClean="0">
                <a:solidFill>
                  <a:srgbClr val="009999"/>
                </a:solidFill>
                <a:latin typeface="Calibri" pitchFamily="34" charset="0"/>
              </a:rPr>
              <a:t>Hurt</a:t>
            </a:r>
            <a:r>
              <a:rPr lang="fr-FR" sz="2200" b="1" dirty="0" smtClean="0">
                <a:solidFill>
                  <a:srgbClr val="009999"/>
                </a:solidFill>
                <a:latin typeface="Calibri" pitchFamily="34" charset="0"/>
              </a:rPr>
              <a:t> </a:t>
            </a:r>
            <a:r>
              <a:rPr lang="fr-FR" sz="2200" b="1" dirty="0" err="1">
                <a:solidFill>
                  <a:srgbClr val="009999"/>
                </a:solidFill>
                <a:latin typeface="Calibri" pitchFamily="34" charset="0"/>
              </a:rPr>
              <a:t>existing</a:t>
            </a:r>
            <a:r>
              <a:rPr lang="fr-FR" sz="2200" b="1" dirty="0">
                <a:solidFill>
                  <a:srgbClr val="009999"/>
                </a:solidFill>
                <a:latin typeface="Calibri" pitchFamily="34" charset="0"/>
              </a:rPr>
              <a:t> capital </a:t>
            </a:r>
            <a:r>
              <a:rPr lang="fr-FR" sz="2200" b="1" dirty="0" smtClean="0">
                <a:solidFill>
                  <a:srgbClr val="009999"/>
                </a:solidFill>
                <a:latin typeface="Calibri" pitchFamily="34" charset="0"/>
              </a:rPr>
              <a:t>stock </a:t>
            </a:r>
            <a:r>
              <a:rPr lang="fr-FR" sz="2200" dirty="0" smtClean="0">
                <a:latin typeface="Calibri" pitchFamily="34" charset="0"/>
              </a:rPr>
              <a:t>in </a:t>
            </a:r>
            <a:r>
              <a:rPr lang="fr-FR" sz="2200" dirty="0" err="1" smtClean="0">
                <a:latin typeface="Calibri" pitchFamily="34" charset="0"/>
              </a:rPr>
              <a:t>developed</a:t>
            </a:r>
            <a:r>
              <a:rPr lang="fr-FR" sz="2200" dirty="0" smtClean="0">
                <a:latin typeface="Calibri" pitchFamily="34" charset="0"/>
              </a:rPr>
              <a:t> countries and </a:t>
            </a:r>
            <a:r>
              <a:rPr lang="fr-FR" sz="2200" dirty="0" err="1" smtClean="0">
                <a:latin typeface="Calibri" pitchFamily="34" charset="0"/>
              </a:rPr>
              <a:t>mobilize</a:t>
            </a:r>
            <a:r>
              <a:rPr lang="fr-FR" sz="2200" dirty="0" smtClean="0">
                <a:latin typeface="Calibri" pitchFamily="34" charset="0"/>
              </a:rPr>
              <a:t>  </a:t>
            </a:r>
            <a:endParaRPr lang="fr-FR" sz="2200" b="1" dirty="0">
              <a:latin typeface="Calibri" pitchFamily="34" charset="0"/>
            </a:endParaRPr>
          </a:p>
          <a:p>
            <a:pPr marL="174625" lvl="2" indent="188913">
              <a:buFontTx/>
              <a:buChar char="-"/>
            </a:pPr>
            <a:r>
              <a:rPr lang="fr-FR" sz="2200" b="1" dirty="0" err="1" smtClean="0">
                <a:solidFill>
                  <a:srgbClr val="438787"/>
                </a:solidFill>
                <a:latin typeface="Calibri" pitchFamily="34" charset="0"/>
              </a:rPr>
              <a:t>hurt</a:t>
            </a:r>
            <a:r>
              <a:rPr lang="fr-FR" sz="2200" b="1" dirty="0" smtClean="0">
                <a:solidFill>
                  <a:srgbClr val="438787"/>
                </a:solidFill>
                <a:latin typeface="Calibri" pitchFamily="34" charset="0"/>
              </a:rPr>
              <a:t> </a:t>
            </a:r>
            <a:r>
              <a:rPr lang="fr-FR" sz="2200" b="1" dirty="0" err="1" smtClean="0">
                <a:solidFill>
                  <a:srgbClr val="438787"/>
                </a:solidFill>
                <a:latin typeface="Calibri" pitchFamily="34" charset="0"/>
              </a:rPr>
              <a:t>emerging</a:t>
            </a:r>
            <a:r>
              <a:rPr lang="fr-FR" sz="2200" b="1" dirty="0" smtClean="0">
                <a:solidFill>
                  <a:srgbClr val="438787"/>
                </a:solidFill>
                <a:latin typeface="Calibri" pitchFamily="34" charset="0"/>
              </a:rPr>
              <a:t> </a:t>
            </a:r>
            <a:r>
              <a:rPr lang="fr-FR" sz="2200" b="1" dirty="0" err="1" smtClean="0">
                <a:solidFill>
                  <a:srgbClr val="438787"/>
                </a:solidFill>
                <a:latin typeface="Calibri" pitchFamily="34" charset="0"/>
              </a:rPr>
              <a:t>economies</a:t>
            </a:r>
            <a:r>
              <a:rPr lang="fr-FR" sz="2200" b="1" dirty="0" smtClean="0">
                <a:solidFill>
                  <a:srgbClr val="438787"/>
                </a:solidFill>
                <a:latin typeface="Calibri" pitchFamily="34" charset="0"/>
              </a:rPr>
              <a:t> over the short </a:t>
            </a:r>
            <a:r>
              <a:rPr lang="fr-FR" sz="2200" b="1" dirty="0" err="1" smtClean="0">
                <a:solidFill>
                  <a:srgbClr val="438787"/>
                </a:solidFill>
                <a:latin typeface="Calibri" pitchFamily="34" charset="0"/>
              </a:rPr>
              <a:t>run</a:t>
            </a:r>
            <a:r>
              <a:rPr lang="fr-FR" sz="2200" dirty="0" smtClean="0">
                <a:latin typeface="Calibri" pitchFamily="34" charset="0"/>
              </a:rPr>
              <a:t> (</a:t>
            </a:r>
            <a:r>
              <a:rPr lang="fr-FR" sz="2200" dirty="0" err="1" smtClean="0">
                <a:latin typeface="Calibri" pitchFamily="34" charset="0"/>
              </a:rPr>
              <a:t>higher</a:t>
            </a:r>
            <a:r>
              <a:rPr lang="fr-FR" sz="2200" dirty="0" smtClean="0">
                <a:latin typeface="Calibri" pitchFamily="34" charset="0"/>
              </a:rPr>
              <a:t> </a:t>
            </a:r>
            <a:r>
              <a:rPr lang="fr-FR" sz="2200" dirty="0" err="1" smtClean="0">
                <a:latin typeface="Calibri" pitchFamily="34" charset="0"/>
              </a:rPr>
              <a:t>share</a:t>
            </a:r>
            <a:r>
              <a:rPr lang="fr-FR" sz="2200" dirty="0" smtClean="0">
                <a:latin typeface="Calibri" pitchFamily="34" charset="0"/>
              </a:rPr>
              <a:t> of </a:t>
            </a:r>
            <a:r>
              <a:rPr lang="fr-FR" sz="2200" dirty="0" err="1" smtClean="0">
                <a:latin typeface="Calibri" pitchFamily="34" charset="0"/>
              </a:rPr>
              <a:t>energy</a:t>
            </a:r>
            <a:r>
              <a:rPr lang="fr-FR" sz="2200" dirty="0" smtClean="0">
                <a:latin typeface="Calibri" pitchFamily="34" charset="0"/>
              </a:rPr>
              <a:t> </a:t>
            </a:r>
            <a:r>
              <a:rPr lang="fr-FR" sz="2200" dirty="0" err="1" smtClean="0">
                <a:latin typeface="Calibri" pitchFamily="34" charset="0"/>
              </a:rPr>
              <a:t>expenditures</a:t>
            </a:r>
            <a:r>
              <a:rPr lang="fr-FR" sz="2200" dirty="0" smtClean="0">
                <a:latin typeface="Calibri" pitchFamily="34" charset="0"/>
              </a:rPr>
              <a:t> in </a:t>
            </a:r>
            <a:r>
              <a:rPr lang="fr-FR" sz="2200" dirty="0" err="1" smtClean="0">
                <a:latin typeface="Calibri" pitchFamily="34" charset="0"/>
              </a:rPr>
              <a:t>households</a:t>
            </a:r>
            <a:r>
              <a:rPr lang="fr-FR" sz="2200" dirty="0" smtClean="0">
                <a:latin typeface="Calibri" pitchFamily="34" charset="0"/>
              </a:rPr>
              <a:t> budget and in production </a:t>
            </a:r>
            <a:r>
              <a:rPr lang="fr-FR" sz="2200" dirty="0" err="1" smtClean="0">
                <a:latin typeface="Calibri" pitchFamily="34" charset="0"/>
              </a:rPr>
              <a:t>costs</a:t>
            </a:r>
            <a:r>
              <a:rPr lang="fr-FR" sz="2200" dirty="0" smtClean="0">
                <a:latin typeface="Calibri" pitchFamily="34" charset="0"/>
              </a:rPr>
              <a:t>) and do not </a:t>
            </a:r>
            <a:r>
              <a:rPr lang="fr-FR" sz="2200" dirty="0" err="1" smtClean="0">
                <a:latin typeface="Calibri" pitchFamily="34" charset="0"/>
              </a:rPr>
              <a:t>prevent</a:t>
            </a:r>
            <a:r>
              <a:rPr lang="fr-FR" sz="2200" dirty="0" smtClean="0">
                <a:latin typeface="Calibri" pitchFamily="34" charset="0"/>
              </a:rPr>
              <a:t> </a:t>
            </a:r>
            <a:r>
              <a:rPr lang="fr-FR" sz="2200" dirty="0" err="1" smtClean="0">
                <a:latin typeface="Calibri" pitchFamily="34" charset="0"/>
              </a:rPr>
              <a:t>their</a:t>
            </a:r>
            <a:r>
              <a:rPr lang="fr-FR" sz="2200" dirty="0" smtClean="0">
                <a:latin typeface="Calibri" pitchFamily="34" charset="0"/>
              </a:rPr>
              <a:t> </a:t>
            </a:r>
            <a:r>
              <a:rPr lang="fr-FR" sz="2200" b="1" dirty="0" err="1" smtClean="0">
                <a:solidFill>
                  <a:srgbClr val="009999"/>
                </a:solidFill>
                <a:latin typeface="Calibri" pitchFamily="34" charset="0"/>
              </a:rPr>
              <a:t>lock</a:t>
            </a:r>
            <a:r>
              <a:rPr lang="fr-FR" sz="2200" b="1" dirty="0" smtClean="0">
                <a:solidFill>
                  <a:srgbClr val="009999"/>
                </a:solidFill>
                <a:latin typeface="Calibri" pitchFamily="34" charset="0"/>
              </a:rPr>
              <a:t>- in</a:t>
            </a:r>
            <a:r>
              <a:rPr lang="fr-FR" sz="2200" dirty="0" smtClean="0">
                <a:latin typeface="Calibri" pitchFamily="34" charset="0"/>
              </a:rPr>
              <a:t> </a:t>
            </a:r>
            <a:r>
              <a:rPr lang="fr-FR" sz="2200" dirty="0" err="1" smtClean="0">
                <a:latin typeface="Calibri" pitchFamily="34" charset="0"/>
              </a:rPr>
              <a:t>carbon</a:t>
            </a:r>
            <a:r>
              <a:rPr lang="fr-FR" sz="2200" dirty="0" smtClean="0">
                <a:latin typeface="Calibri" pitchFamily="34" charset="0"/>
              </a:rPr>
              <a:t> intensive </a:t>
            </a:r>
            <a:r>
              <a:rPr lang="fr-FR" sz="2200" dirty="0" err="1" smtClean="0">
                <a:latin typeface="Calibri" pitchFamily="34" charset="0"/>
              </a:rPr>
              <a:t>growth</a:t>
            </a:r>
            <a:r>
              <a:rPr lang="fr-FR" sz="2200" dirty="0" smtClean="0">
                <a:latin typeface="Calibri" pitchFamily="34" charset="0"/>
              </a:rPr>
              <a:t> pattern</a:t>
            </a:r>
            <a:endParaRPr lang="fr-FR" sz="2000" dirty="0" smtClean="0">
              <a:latin typeface="Calibri" pitchFamily="34" charset="0"/>
            </a:endParaRPr>
          </a:p>
          <a:p>
            <a:pPr marL="174625" lvl="2" indent="188913">
              <a:buFontTx/>
              <a:buChar char="-"/>
            </a:pPr>
            <a:endParaRPr lang="fr-FR" sz="2000" i="1" dirty="0">
              <a:latin typeface="Calibri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fr-FR" sz="2400" dirty="0" smtClean="0">
                <a:latin typeface="Calibri" pitchFamily="34" charset="0"/>
              </a:rPr>
              <a:t>ignores </a:t>
            </a:r>
            <a:r>
              <a:rPr lang="fr-FR" sz="2400" dirty="0" err="1" smtClean="0">
                <a:latin typeface="Calibri" pitchFamily="34" charset="0"/>
              </a:rPr>
              <a:t>that</a:t>
            </a:r>
            <a:r>
              <a:rPr lang="fr-FR" sz="2400" dirty="0" smtClean="0">
                <a:latin typeface="Calibri" pitchFamily="34" charset="0"/>
              </a:rPr>
              <a:t> technologies are not </a:t>
            </a:r>
            <a:r>
              <a:rPr lang="fr-FR" sz="2400" dirty="0" err="1" smtClean="0">
                <a:latin typeface="Calibri" pitchFamily="34" charset="0"/>
              </a:rPr>
              <a:t>selected</a:t>
            </a:r>
            <a:r>
              <a:rPr lang="fr-FR" sz="2400" dirty="0" smtClean="0">
                <a:latin typeface="Calibri" pitchFamily="34" charset="0"/>
              </a:rPr>
              <a:t> in </a:t>
            </a:r>
            <a:r>
              <a:rPr lang="fr-FR" sz="2400" dirty="0" err="1" smtClean="0">
                <a:latin typeface="Calibri" pitchFamily="34" charset="0"/>
              </a:rPr>
              <a:t>function</a:t>
            </a:r>
            <a:r>
              <a:rPr lang="fr-FR" sz="2400" dirty="0" smtClean="0">
                <a:latin typeface="Calibri" pitchFamily="34" charset="0"/>
              </a:rPr>
              <a:t> of </a:t>
            </a:r>
            <a:r>
              <a:rPr lang="fr-FR" sz="2400" dirty="0" err="1" smtClean="0">
                <a:latin typeface="Calibri" pitchFamily="34" charset="0"/>
              </a:rPr>
              <a:t>their</a:t>
            </a:r>
            <a:r>
              <a:rPr lang="fr-FR" sz="2400" dirty="0" smtClean="0">
                <a:latin typeface="Calibri" pitchFamily="34" charset="0"/>
              </a:rPr>
              <a:t> </a:t>
            </a:r>
            <a:r>
              <a:rPr lang="fr-FR" sz="2400" dirty="0" err="1" smtClean="0">
                <a:latin typeface="Calibri" pitchFamily="34" charset="0"/>
              </a:rPr>
              <a:t>levelized</a:t>
            </a:r>
            <a:r>
              <a:rPr lang="fr-FR" sz="2400" dirty="0" smtClean="0">
                <a:latin typeface="Calibri" pitchFamily="34" charset="0"/>
              </a:rPr>
              <a:t> </a:t>
            </a:r>
            <a:r>
              <a:rPr lang="fr-FR" sz="2400" dirty="0" err="1" smtClean="0">
                <a:latin typeface="Calibri" pitchFamily="34" charset="0"/>
              </a:rPr>
              <a:t>costs</a:t>
            </a:r>
            <a:r>
              <a:rPr lang="fr-FR" sz="2400" dirty="0" smtClean="0">
                <a:latin typeface="Calibri" pitchFamily="34" charset="0"/>
              </a:rPr>
              <a:t> in 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a ‘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shareholder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’ 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regime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 </a:t>
            </a:r>
            <a:r>
              <a:rPr lang="fr-FR" sz="2400" dirty="0" smtClean="0">
                <a:latin typeface="Calibri" pitchFamily="34" charset="0"/>
              </a:rPr>
              <a:t>of </a:t>
            </a:r>
            <a:r>
              <a:rPr lang="fr-FR" sz="2400" dirty="0" err="1" smtClean="0">
                <a:latin typeface="Calibri" pitchFamily="34" charset="0"/>
              </a:rPr>
              <a:t>firm</a:t>
            </a:r>
            <a:r>
              <a:rPr lang="fr-FR" sz="2400" dirty="0" smtClean="0">
                <a:latin typeface="Calibri" pitchFamily="34" charset="0"/>
              </a:rPr>
              <a:t> management</a:t>
            </a:r>
            <a:endParaRPr lang="fr-FR" sz="2400" dirty="0">
              <a:latin typeface="Calibri" pitchFamily="34" charset="0"/>
            </a:endParaRPr>
          </a:p>
          <a:p>
            <a:pPr lvl="1"/>
            <a:endParaRPr lang="fr-FR" sz="2400" dirty="0" smtClean="0"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fr-FR" sz="2400" dirty="0">
                <a:latin typeface="Calibri" pitchFamily="34" charset="0"/>
              </a:rPr>
              <a:t> </a:t>
            </a:r>
            <a:r>
              <a:rPr lang="fr-FR" sz="2400" dirty="0" err="1" smtClean="0">
                <a:latin typeface="Calibri" pitchFamily="34" charset="0"/>
              </a:rPr>
              <a:t>indicates</a:t>
            </a:r>
            <a:r>
              <a:rPr lang="fr-FR" sz="2400" dirty="0" smtClean="0">
                <a:latin typeface="Calibri" pitchFamily="34" charset="0"/>
              </a:rPr>
              <a:t> 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impossible ‘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fair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’ 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compensating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 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transfers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, 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focusses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 on how to 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share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 the 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very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 few 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remains</a:t>
            </a:r>
            <a:endParaRPr lang="fr-FR" sz="2400" b="1" dirty="0" smtClean="0">
              <a:solidFill>
                <a:srgbClr val="009999"/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endParaRPr lang="fr-FR" sz="2400" b="1" dirty="0">
              <a:solidFill>
                <a:srgbClr val="009999"/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 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does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 not 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indicate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 the 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benefits</a:t>
            </a:r>
            <a:r>
              <a:rPr lang="fr-FR" sz="2400" b="1" dirty="0" smtClean="0">
                <a:solidFill>
                  <a:srgbClr val="009999"/>
                </a:solidFill>
                <a:latin typeface="Calibri" pitchFamily="34" charset="0"/>
              </a:rPr>
              <a:t> of </a:t>
            </a:r>
            <a:r>
              <a:rPr lang="fr-FR" sz="2400" b="1" dirty="0" err="1" smtClean="0">
                <a:solidFill>
                  <a:srgbClr val="009999"/>
                </a:solidFill>
                <a:latin typeface="Calibri" pitchFamily="34" charset="0"/>
              </a:rPr>
              <a:t>cooperation</a:t>
            </a:r>
            <a:endParaRPr lang="fr-FR" sz="2400" i="1" dirty="0">
              <a:latin typeface="Calibri" pitchFamily="34" charset="0"/>
            </a:endParaRPr>
          </a:p>
          <a:p>
            <a:pPr lvl="1"/>
            <a:endParaRPr lang="fr-FR" sz="2400" b="1" dirty="0">
              <a:latin typeface="Calibri" pitchFamily="34" charset="0"/>
            </a:endParaRPr>
          </a:p>
          <a:p>
            <a:pPr>
              <a:buFontTx/>
              <a:buChar char="•"/>
            </a:pPr>
            <a:endParaRPr lang="fr-FR" sz="2400" b="1" dirty="0">
              <a:solidFill>
                <a:srgbClr val="009999"/>
              </a:solidFill>
              <a:latin typeface="Calibri" pitchFamily="34" charset="0"/>
            </a:endParaRP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/>
          <a:srcRect b="76700"/>
          <a:stretch>
            <a:fillRect/>
          </a:stretch>
        </p:blipFill>
        <p:spPr bwMode="auto">
          <a:xfrm>
            <a:off x="6086475" y="6376988"/>
            <a:ext cx="23717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250825" y="838200"/>
            <a:ext cx="8424863" cy="0"/>
          </a:xfrm>
          <a:prstGeom prst="line">
            <a:avLst/>
          </a:prstGeom>
          <a:noFill/>
          <a:ln w="31750">
            <a:solidFill>
              <a:srgbClr val="0066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Autofit/>
          </a:bodyPr>
          <a:lstStyle/>
          <a:p>
            <a:r>
              <a:rPr lang="fr-FR" sz="2800" b="1" dirty="0" err="1" smtClean="0">
                <a:solidFill>
                  <a:srgbClr val="006666"/>
                </a:solidFill>
              </a:rPr>
              <a:t>Why</a:t>
            </a:r>
            <a:r>
              <a:rPr lang="fr-FR" sz="2800" b="1" dirty="0" smtClean="0">
                <a:solidFill>
                  <a:srgbClr val="006666"/>
                </a:solidFill>
              </a:rPr>
              <a:t> </a:t>
            </a:r>
            <a:r>
              <a:rPr lang="fr-FR" sz="2800" b="1" dirty="0" err="1" smtClean="0">
                <a:solidFill>
                  <a:srgbClr val="006666"/>
                </a:solidFill>
              </a:rPr>
              <a:t>price-signals</a:t>
            </a:r>
            <a:r>
              <a:rPr lang="fr-FR" sz="2800" b="1" dirty="0" smtClean="0">
                <a:solidFill>
                  <a:srgbClr val="006666"/>
                </a:solidFill>
              </a:rPr>
              <a:t> </a:t>
            </a:r>
            <a:r>
              <a:rPr lang="fr-FR" sz="2800" b="1" dirty="0" err="1" smtClean="0">
                <a:solidFill>
                  <a:srgbClr val="006666"/>
                </a:solidFill>
              </a:rPr>
              <a:t>does</a:t>
            </a:r>
            <a:r>
              <a:rPr lang="fr-FR" sz="2800" b="1" dirty="0" smtClean="0">
                <a:solidFill>
                  <a:srgbClr val="006666"/>
                </a:solidFill>
              </a:rPr>
              <a:t> not </a:t>
            </a:r>
            <a:r>
              <a:rPr lang="fr-FR" sz="2800" b="1" dirty="0" err="1" smtClean="0">
                <a:solidFill>
                  <a:srgbClr val="006666"/>
                </a:solidFill>
              </a:rPr>
              <a:t>suffice</a:t>
            </a:r>
            <a:r>
              <a:rPr lang="fr-FR" sz="2800" b="1" dirty="0">
                <a:solidFill>
                  <a:srgbClr val="006666"/>
                </a:solidFill>
              </a:rPr>
              <a:t>.</a:t>
            </a:r>
            <a:r>
              <a:rPr lang="fr-FR" sz="2800" b="1" dirty="0" smtClean="0">
                <a:solidFill>
                  <a:srgbClr val="006666"/>
                </a:solidFill>
              </a:rPr>
              <a:t> </a:t>
            </a:r>
            <a:r>
              <a:rPr lang="fr-FR" sz="2800" b="1" dirty="0" err="1" smtClean="0">
                <a:solidFill>
                  <a:srgbClr val="006666"/>
                </a:solidFill>
              </a:rPr>
              <a:t>Why</a:t>
            </a:r>
            <a:r>
              <a:rPr lang="fr-FR" sz="2800" b="1" dirty="0" smtClean="0">
                <a:solidFill>
                  <a:srgbClr val="006666"/>
                </a:solidFill>
              </a:rPr>
              <a:t> ‘finance’ </a:t>
            </a:r>
            <a:r>
              <a:rPr lang="fr-FR" sz="2800" b="1" dirty="0" err="1" smtClean="0">
                <a:solidFill>
                  <a:srgbClr val="006666"/>
                </a:solidFill>
              </a:rPr>
              <a:t>matters</a:t>
            </a:r>
            <a:r>
              <a:rPr lang="fr-FR" sz="2800" b="1" dirty="0" smtClean="0">
                <a:solidFill>
                  <a:srgbClr val="006666"/>
                </a:solidFill>
              </a:rPr>
              <a:t>  in an </a:t>
            </a:r>
            <a:r>
              <a:rPr lang="fr-FR" sz="2800" b="1" dirty="0" err="1" smtClean="0">
                <a:solidFill>
                  <a:srgbClr val="006666"/>
                </a:solidFill>
              </a:rPr>
              <a:t>uncertain</a:t>
            </a:r>
            <a:r>
              <a:rPr lang="fr-FR" sz="2800" b="1" dirty="0" smtClean="0">
                <a:solidFill>
                  <a:srgbClr val="006666"/>
                </a:solidFill>
              </a:rPr>
              <a:t> world</a:t>
            </a:r>
            <a:endParaRPr lang="fr-FR" sz="2800" b="1" dirty="0">
              <a:solidFill>
                <a:srgbClr val="006666"/>
              </a:solidFill>
            </a:endParaRPr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1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512" y="1052736"/>
            <a:ext cx="8712968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9654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946356"/>
          </a:xfrm>
        </p:spPr>
        <p:txBody>
          <a:bodyPr>
            <a:noAutofit/>
          </a:bodyPr>
          <a:lstStyle/>
          <a:p>
            <a:r>
              <a:rPr lang="fr-FR" sz="3200" b="1" dirty="0" err="1" smtClean="0">
                <a:solidFill>
                  <a:srgbClr val="006666"/>
                </a:solidFill>
              </a:rPr>
              <a:t>Climate</a:t>
            </a:r>
            <a:r>
              <a:rPr lang="fr-FR" sz="3200" b="1" dirty="0" smtClean="0">
                <a:solidFill>
                  <a:srgbClr val="006666"/>
                </a:solidFill>
              </a:rPr>
              <a:t> Finance </a:t>
            </a:r>
            <a:r>
              <a:rPr lang="fr-FR" sz="3200" b="1" dirty="0" err="1" smtClean="0">
                <a:solidFill>
                  <a:srgbClr val="006666"/>
                </a:solidFill>
              </a:rPr>
              <a:t>at</a:t>
            </a:r>
            <a:r>
              <a:rPr lang="fr-FR" sz="3200" b="1" dirty="0" smtClean="0">
                <a:solidFill>
                  <a:srgbClr val="006666"/>
                </a:solidFill>
              </a:rPr>
              <a:t> </a:t>
            </a:r>
            <a:r>
              <a:rPr lang="fr-FR" sz="3200" b="1" dirty="0" err="1" smtClean="0">
                <a:solidFill>
                  <a:srgbClr val="006666"/>
                </a:solidFill>
              </a:rPr>
              <a:t>risks</a:t>
            </a:r>
            <a:r>
              <a:rPr lang="fr-FR" sz="3200" b="1" dirty="0" smtClean="0">
                <a:solidFill>
                  <a:srgbClr val="006666"/>
                </a:solidFill>
              </a:rPr>
              <a:t> of the </a:t>
            </a:r>
            <a:r>
              <a:rPr lang="fr-FR" sz="3200" b="1" dirty="0" err="1" smtClean="0">
                <a:solidFill>
                  <a:srgbClr val="006666"/>
                </a:solidFill>
              </a:rPr>
              <a:t>distrust</a:t>
            </a:r>
            <a:r>
              <a:rPr lang="fr-FR" sz="3200" b="1" dirty="0" smtClean="0">
                <a:solidFill>
                  <a:srgbClr val="006666"/>
                </a:solidFill>
              </a:rPr>
              <a:t>?</a:t>
            </a:r>
            <a:endParaRPr lang="fr-FR" sz="3200" b="1" dirty="0">
              <a:solidFill>
                <a:srgbClr val="00666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71547"/>
            <a:ext cx="9108504" cy="509375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006666"/>
              </a:buClr>
            </a:pPr>
            <a:r>
              <a:rPr lang="fr-FR" sz="2400" dirty="0" smtClean="0">
                <a:solidFill>
                  <a:srgbClr val="006666"/>
                </a:solidFill>
              </a:rPr>
              <a:t>A</a:t>
            </a:r>
            <a:r>
              <a:rPr lang="fr-FR" sz="2400" dirty="0" smtClean="0"/>
              <a:t> </a:t>
            </a:r>
            <a:r>
              <a:rPr lang="fr-FR" sz="2400" dirty="0" err="1" smtClean="0"/>
              <a:t>context</a:t>
            </a:r>
            <a:r>
              <a:rPr lang="fr-FR" sz="2400" dirty="0" smtClean="0"/>
              <a:t> of </a:t>
            </a:r>
            <a:r>
              <a:rPr lang="fr-FR" sz="2400" b="1" i="1" dirty="0" smtClean="0">
                <a:solidFill>
                  <a:srgbClr val="006666"/>
                </a:solidFill>
              </a:rPr>
              <a:t>’</a:t>
            </a:r>
            <a:r>
              <a:rPr lang="fr-FR" sz="2400" b="1" i="1" dirty="0" err="1" smtClean="0">
                <a:solidFill>
                  <a:srgbClr val="006666"/>
                </a:solidFill>
              </a:rPr>
              <a:t>depression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economics</a:t>
            </a:r>
            <a:r>
              <a:rPr lang="fr-FR" sz="2400" b="1" i="1" dirty="0" smtClean="0">
                <a:solidFill>
                  <a:srgbClr val="006666"/>
                </a:solidFill>
              </a:rPr>
              <a:t>’, ‘public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debts</a:t>
            </a:r>
            <a:r>
              <a:rPr lang="fr-FR" sz="2400" b="1" i="1" dirty="0" smtClean="0">
                <a:solidFill>
                  <a:srgbClr val="006666"/>
                </a:solidFill>
              </a:rPr>
              <a:t>’ </a:t>
            </a:r>
            <a:r>
              <a:rPr lang="fr-FR" sz="2400" dirty="0" smtClean="0"/>
              <a:t>and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rebalancing</a:t>
            </a:r>
            <a:r>
              <a:rPr lang="fr-FR" sz="2400" b="1" i="1" dirty="0" smtClean="0">
                <a:solidFill>
                  <a:srgbClr val="006666"/>
                </a:solidFill>
              </a:rPr>
              <a:t>  of the world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economic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equilibrium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dirty="0" err="1" smtClean="0"/>
              <a:t>can</a:t>
            </a:r>
            <a:r>
              <a:rPr lang="fr-FR" sz="2400" dirty="0" smtClean="0"/>
              <a:t> </a:t>
            </a:r>
            <a:r>
              <a:rPr lang="fr-FR" sz="2400" dirty="0" err="1" smtClean="0"/>
              <a:t>only</a:t>
            </a:r>
            <a:r>
              <a:rPr lang="fr-FR" sz="2400" dirty="0" smtClean="0"/>
              <a:t>:</a:t>
            </a:r>
          </a:p>
          <a:p>
            <a:pPr lvl="1">
              <a:spcBef>
                <a:spcPts val="1200"/>
              </a:spcBef>
              <a:buClr>
                <a:srgbClr val="006666"/>
              </a:buClr>
            </a:pPr>
            <a:r>
              <a:rPr lang="fr-FR" sz="2000" dirty="0" smtClean="0"/>
              <a:t> </a:t>
            </a:r>
            <a:r>
              <a:rPr lang="fr-FR" sz="2200" dirty="0" err="1" smtClean="0"/>
              <a:t>exarcerbate</a:t>
            </a:r>
            <a:r>
              <a:rPr lang="fr-FR" sz="2200" dirty="0" smtClean="0"/>
              <a:t> the </a:t>
            </a:r>
            <a:r>
              <a:rPr lang="fr-FR" sz="2200" b="1" dirty="0" smtClean="0">
                <a:solidFill>
                  <a:srgbClr val="006666"/>
                </a:solidFill>
              </a:rPr>
              <a:t>‘</a:t>
            </a:r>
            <a:r>
              <a:rPr lang="fr-FR" sz="2200" b="1" dirty="0" err="1" smtClean="0">
                <a:solidFill>
                  <a:srgbClr val="006666"/>
                </a:solidFill>
              </a:rPr>
              <a:t>donor</a:t>
            </a:r>
            <a:r>
              <a:rPr lang="fr-FR" sz="2200" b="1" dirty="0" smtClean="0">
                <a:solidFill>
                  <a:srgbClr val="006666"/>
                </a:solidFill>
              </a:rPr>
              <a:t> fatigue’ </a:t>
            </a:r>
            <a:r>
              <a:rPr lang="fr-FR" sz="2200" dirty="0" smtClean="0"/>
              <a:t>in the </a:t>
            </a:r>
            <a:r>
              <a:rPr lang="fr-FR" sz="2200" dirty="0" err="1" smtClean="0"/>
              <a:t>Annex</a:t>
            </a:r>
            <a:r>
              <a:rPr lang="fr-FR" sz="2200" dirty="0" smtClean="0"/>
              <a:t> 1 countries</a:t>
            </a:r>
          </a:p>
          <a:p>
            <a:pPr lvl="1">
              <a:spcBef>
                <a:spcPts val="1200"/>
              </a:spcBef>
              <a:buClr>
                <a:srgbClr val="006666"/>
              </a:buClr>
            </a:pPr>
            <a:r>
              <a:rPr lang="fr-FR" sz="2200" dirty="0" err="1" smtClean="0"/>
              <a:t>Reinforce</a:t>
            </a:r>
            <a:r>
              <a:rPr lang="fr-FR" sz="2200" dirty="0" smtClean="0"/>
              <a:t> the </a:t>
            </a:r>
            <a:r>
              <a:rPr lang="fr-FR" sz="2200" b="1" dirty="0" smtClean="0">
                <a:solidFill>
                  <a:srgbClr val="006666"/>
                </a:solidFill>
              </a:rPr>
              <a:t>social </a:t>
            </a:r>
            <a:r>
              <a:rPr lang="fr-FR" sz="2200" b="1" dirty="0" err="1" smtClean="0">
                <a:solidFill>
                  <a:srgbClr val="006666"/>
                </a:solidFill>
              </a:rPr>
              <a:t>resistance</a:t>
            </a:r>
            <a:r>
              <a:rPr lang="fr-FR" sz="2200" b="1" dirty="0" smtClean="0">
                <a:solidFill>
                  <a:srgbClr val="006666"/>
                </a:solidFill>
              </a:rPr>
              <a:t> </a:t>
            </a:r>
            <a:r>
              <a:rPr lang="fr-FR" sz="2200" dirty="0" smtClean="0"/>
              <a:t>to </a:t>
            </a:r>
            <a:r>
              <a:rPr lang="fr-FR" sz="2200" dirty="0" err="1" smtClean="0"/>
              <a:t>carbon</a:t>
            </a:r>
            <a:r>
              <a:rPr lang="fr-FR" sz="2200" dirty="0" smtClean="0"/>
              <a:t> </a:t>
            </a:r>
            <a:r>
              <a:rPr lang="fr-FR" sz="2200" dirty="0" err="1" smtClean="0"/>
              <a:t>pricing</a:t>
            </a:r>
            <a:r>
              <a:rPr lang="fr-FR" sz="2200" dirty="0" smtClean="0"/>
              <a:t>  (explicit or </a:t>
            </a:r>
            <a:r>
              <a:rPr lang="fr-FR" sz="2200" dirty="0" err="1" smtClean="0"/>
              <a:t>implicit</a:t>
            </a:r>
            <a:r>
              <a:rPr lang="fr-FR" sz="2200" dirty="0" smtClean="0"/>
              <a:t>)</a:t>
            </a:r>
          </a:p>
          <a:p>
            <a:pPr>
              <a:buClr>
                <a:srgbClr val="006666"/>
              </a:buClr>
            </a:pPr>
            <a:endParaRPr lang="fr-FR" sz="2400" dirty="0"/>
          </a:p>
          <a:p>
            <a:pPr>
              <a:buClr>
                <a:srgbClr val="006666"/>
              </a:buClr>
            </a:pPr>
            <a:r>
              <a:rPr lang="fr-FR" sz="2400" dirty="0" smtClean="0"/>
              <a:t>A problem of </a:t>
            </a:r>
            <a:r>
              <a:rPr lang="fr-FR" sz="2400" b="1" dirty="0" smtClean="0">
                <a:solidFill>
                  <a:srgbClr val="006666"/>
                </a:solidFill>
              </a:rPr>
              <a:t>orders of magnitude: a funding gap of </a:t>
            </a:r>
            <a:r>
              <a:rPr lang="fr-FR" sz="2400" b="1" dirty="0" smtClean="0">
                <a:solidFill>
                  <a:srgbClr val="006666"/>
                </a:solidFill>
              </a:rPr>
              <a:t>90% f</a:t>
            </a:r>
            <a:r>
              <a:rPr lang="fr-FR" sz="2400" b="1" dirty="0" smtClean="0">
                <a:solidFill>
                  <a:srgbClr val="006666"/>
                </a:solidFill>
              </a:rPr>
              <a:t>or the Green Climate Fund?????</a:t>
            </a:r>
            <a:endParaRPr lang="fr-FR" sz="2400" b="1" dirty="0" smtClean="0">
              <a:solidFill>
                <a:srgbClr val="006666"/>
              </a:solidFill>
            </a:endParaRPr>
          </a:p>
          <a:p>
            <a:pPr lvl="1">
              <a:buClr>
                <a:srgbClr val="006666"/>
              </a:buClr>
              <a:buFont typeface="Wingdings" pitchFamily="2" charset="2"/>
              <a:buChar char="§"/>
            </a:pPr>
            <a:r>
              <a:rPr lang="fr-FR" sz="2400" b="1" dirty="0" err="1" smtClean="0">
                <a:solidFill>
                  <a:srgbClr val="006666"/>
                </a:solidFill>
              </a:rPr>
              <a:t>leveraged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invest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costs</a:t>
            </a:r>
            <a:r>
              <a:rPr lang="fr-FR" sz="2400" b="1" dirty="0" smtClean="0">
                <a:solidFill>
                  <a:srgbClr val="006666"/>
                </a:solidFill>
              </a:rPr>
              <a:t>&lt; </a:t>
            </a:r>
            <a:r>
              <a:rPr lang="fr-FR" sz="2400" b="1" dirty="0" err="1" smtClean="0">
                <a:solidFill>
                  <a:srgbClr val="006666"/>
                </a:solidFill>
              </a:rPr>
              <a:t>upfront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invest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costs</a:t>
            </a:r>
            <a:r>
              <a:rPr lang="fr-FR" sz="2400" b="1" dirty="0" smtClean="0">
                <a:solidFill>
                  <a:srgbClr val="006666"/>
                </a:solidFill>
              </a:rPr>
              <a:t> &lt; </a:t>
            </a:r>
            <a:r>
              <a:rPr lang="fr-FR" sz="2400" b="1" dirty="0" err="1" smtClean="0">
                <a:solidFill>
                  <a:srgbClr val="006666"/>
                </a:solidFill>
              </a:rPr>
              <a:t>induced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invest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costs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</a:p>
          <a:p>
            <a:pPr lvl="1">
              <a:buClr>
                <a:srgbClr val="006666"/>
              </a:buClr>
              <a:buFont typeface="Wingdings" pitchFamily="2" charset="2"/>
              <a:buChar char="§"/>
            </a:pPr>
            <a:r>
              <a:rPr lang="fr-FR" sz="2400" b="1" dirty="0" err="1" smtClean="0">
                <a:solidFill>
                  <a:srgbClr val="006666"/>
                </a:solidFill>
              </a:rPr>
              <a:t>Redirected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invest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height</a:t>
            </a:r>
            <a:r>
              <a:rPr lang="fr-FR" sz="2400" b="1" dirty="0" smtClean="0">
                <a:solidFill>
                  <a:srgbClr val="006666"/>
                </a:solidFill>
              </a:rPr>
              <a:t> times </a:t>
            </a:r>
            <a:r>
              <a:rPr lang="fr-FR" sz="2400" b="1" dirty="0" err="1" smtClean="0">
                <a:solidFill>
                  <a:srgbClr val="006666"/>
                </a:solidFill>
              </a:rPr>
              <a:t>higher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than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incremental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invest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costs</a:t>
            </a:r>
            <a:endParaRPr lang="fr-FR" sz="2400" b="1" dirty="0" smtClean="0">
              <a:solidFill>
                <a:srgbClr val="006666"/>
              </a:solidFill>
            </a:endParaRPr>
          </a:p>
          <a:p>
            <a:pPr>
              <a:buClr>
                <a:srgbClr val="006666"/>
              </a:buClr>
            </a:pPr>
            <a:endParaRPr lang="fr-FR" sz="2400" dirty="0" smtClean="0"/>
          </a:p>
          <a:p>
            <a:pPr marL="400050">
              <a:buClr>
                <a:srgbClr val="006666"/>
              </a:buClr>
            </a:pPr>
            <a:endParaRPr lang="fr-FR" sz="2400" dirty="0" smtClean="0"/>
          </a:p>
          <a:p>
            <a:pPr lvl="1">
              <a:lnSpc>
                <a:spcPts val="1400"/>
              </a:lnSpc>
              <a:buClr>
                <a:srgbClr val="006666"/>
              </a:buClr>
              <a:buNone/>
            </a:pPr>
            <a:endParaRPr lang="fr-FR" sz="2000" dirty="0" smtClean="0"/>
          </a:p>
          <a:p>
            <a:pPr marL="914400" lvl="1" indent="-457200">
              <a:spcBef>
                <a:spcPts val="1200"/>
              </a:spcBef>
              <a:buClr>
                <a:srgbClr val="006666"/>
              </a:buClr>
              <a:buNone/>
            </a:pPr>
            <a:endParaRPr lang="fr-FR" sz="2000" dirty="0" smtClean="0"/>
          </a:p>
          <a:p>
            <a:endParaRPr lang="fr-FR" sz="2400" dirty="0" smtClean="0"/>
          </a:p>
          <a:p>
            <a:pPr>
              <a:spcBef>
                <a:spcPts val="1200"/>
              </a:spcBef>
              <a:buClr>
                <a:srgbClr val="006666"/>
              </a:buClr>
            </a:pPr>
            <a:endParaRPr lang="fr-FR" sz="2400" dirty="0" smtClean="0"/>
          </a:p>
          <a:p>
            <a:pPr>
              <a:spcBef>
                <a:spcPts val="1200"/>
              </a:spcBef>
              <a:buClr>
                <a:srgbClr val="006666"/>
              </a:buClr>
            </a:pPr>
            <a:endParaRPr lang="fr-FR" sz="2000" dirty="0" smtClean="0"/>
          </a:p>
        </p:txBody>
      </p:sp>
      <p:cxnSp>
        <p:nvCxnSpPr>
          <p:cNvPr id="5" name="Connecteur droit 4"/>
          <p:cNvCxnSpPr/>
          <p:nvPr/>
        </p:nvCxnSpPr>
        <p:spPr>
          <a:xfrm>
            <a:off x="323528" y="1000108"/>
            <a:ext cx="8568952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D916-45E0-49A9-BBD5-1D8568E44FB9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0" y="44450"/>
            <a:ext cx="9144000" cy="641350"/>
          </a:xfrm>
        </p:spPr>
        <p:txBody>
          <a:bodyPr>
            <a:normAutofit/>
          </a:bodyPr>
          <a:lstStyle/>
          <a:p>
            <a:r>
              <a:rPr lang="fr-FR" sz="2600" b="1" dirty="0" err="1" smtClean="0">
                <a:solidFill>
                  <a:srgbClr val="418787"/>
                </a:solidFill>
              </a:rPr>
              <a:t>Turning</a:t>
            </a:r>
            <a:r>
              <a:rPr lang="fr-FR" sz="2600" b="1" dirty="0" smtClean="0">
                <a:solidFill>
                  <a:srgbClr val="418787"/>
                </a:solidFill>
              </a:rPr>
              <a:t> the question </a:t>
            </a:r>
            <a:r>
              <a:rPr lang="fr-FR" sz="2600" b="1" dirty="0" err="1" smtClean="0">
                <a:solidFill>
                  <a:srgbClr val="418787"/>
                </a:solidFill>
              </a:rPr>
              <a:t>upside</a:t>
            </a:r>
            <a:r>
              <a:rPr lang="fr-FR" sz="2600" b="1" dirty="0" smtClean="0">
                <a:solidFill>
                  <a:srgbClr val="418787"/>
                </a:solidFill>
              </a:rPr>
              <a:t>-down</a:t>
            </a:r>
          </a:p>
        </p:txBody>
      </p:sp>
      <p:sp>
        <p:nvSpPr>
          <p:cNvPr id="22531" name="Espace réservé du contenu 2"/>
          <p:cNvSpPr>
            <a:spLocks noGrp="1"/>
          </p:cNvSpPr>
          <p:nvPr>
            <p:ph idx="1"/>
          </p:nvPr>
        </p:nvSpPr>
        <p:spPr>
          <a:xfrm>
            <a:off x="142876" y="857232"/>
            <a:ext cx="9001156" cy="550072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900"/>
              </a:spcAft>
              <a:buClr>
                <a:srgbClr val="006666"/>
              </a:buClr>
              <a:buNone/>
              <a:defRPr/>
            </a:pPr>
            <a:r>
              <a:rPr lang="fr-FR" sz="2200" b="1" dirty="0" smtClean="0">
                <a:solidFill>
                  <a:srgbClr val="006666"/>
                </a:solidFill>
              </a:rPr>
              <a:t>The world </a:t>
            </a:r>
            <a:r>
              <a:rPr lang="fr-FR" sz="2200" b="1" dirty="0" err="1" smtClean="0">
                <a:solidFill>
                  <a:srgbClr val="006666"/>
                </a:solidFill>
              </a:rPr>
              <a:t>economy</a:t>
            </a:r>
            <a:r>
              <a:rPr lang="fr-FR" sz="2200" b="1" dirty="0" smtClean="0">
                <a:solidFill>
                  <a:srgbClr val="006666"/>
                </a:solidFill>
              </a:rPr>
              <a:t> </a:t>
            </a:r>
            <a:r>
              <a:rPr lang="fr-FR" sz="2200" b="1" dirty="0" err="1" smtClean="0">
                <a:solidFill>
                  <a:srgbClr val="006666"/>
                </a:solidFill>
              </a:rPr>
              <a:t>between</a:t>
            </a:r>
            <a:r>
              <a:rPr lang="fr-FR" sz="2200" b="1" dirty="0" smtClean="0">
                <a:solidFill>
                  <a:srgbClr val="006666"/>
                </a:solidFill>
              </a:rPr>
              <a:t> ‘instable </a:t>
            </a:r>
            <a:r>
              <a:rPr lang="fr-FR" sz="2200" b="1" dirty="0" err="1" smtClean="0">
                <a:solidFill>
                  <a:srgbClr val="006666"/>
                </a:solidFill>
              </a:rPr>
              <a:t>growth</a:t>
            </a:r>
            <a:r>
              <a:rPr lang="fr-FR" sz="2200" b="1" dirty="0" smtClean="0">
                <a:solidFill>
                  <a:srgbClr val="006666"/>
                </a:solidFill>
              </a:rPr>
              <a:t>’ and ‘</a:t>
            </a:r>
            <a:r>
              <a:rPr lang="fr-FR" sz="2200" b="1" dirty="0" err="1" smtClean="0">
                <a:solidFill>
                  <a:srgbClr val="006666"/>
                </a:solidFill>
              </a:rPr>
              <a:t>depression</a:t>
            </a:r>
            <a:r>
              <a:rPr lang="fr-FR" sz="2200" b="1" dirty="0" smtClean="0">
                <a:solidFill>
                  <a:srgbClr val="006666"/>
                </a:solidFill>
              </a:rPr>
              <a:t> </a:t>
            </a:r>
            <a:r>
              <a:rPr lang="fr-FR" sz="2200" b="1" dirty="0" err="1" smtClean="0">
                <a:solidFill>
                  <a:srgbClr val="006666"/>
                </a:solidFill>
              </a:rPr>
              <a:t>economics</a:t>
            </a:r>
            <a:r>
              <a:rPr lang="fr-FR" sz="2200" b="1" dirty="0" smtClean="0">
                <a:solidFill>
                  <a:srgbClr val="006666"/>
                </a:solidFill>
              </a:rPr>
              <a:t>’</a:t>
            </a:r>
            <a:endParaRPr lang="fr-FR" sz="2200" dirty="0" smtClean="0"/>
          </a:p>
          <a:p>
            <a:pPr marL="449263" lvl="1" indent="-274638">
              <a:spcBef>
                <a:spcPts val="0"/>
              </a:spcBef>
              <a:spcAft>
                <a:spcPts val="900"/>
              </a:spcAft>
              <a:buClr>
                <a:srgbClr val="006666"/>
              </a:buClr>
              <a:buFont typeface="Arial" charset="0"/>
              <a:buChar char="•"/>
              <a:defRPr/>
            </a:pPr>
            <a:r>
              <a:rPr lang="fr-FR" sz="2000" b="1" i="1" dirty="0" smtClean="0">
                <a:solidFill>
                  <a:srgbClr val="006666"/>
                </a:solidFill>
              </a:rPr>
              <a:t>« </a:t>
            </a:r>
            <a:r>
              <a:rPr lang="fr-FR" sz="2000" b="1" i="1" dirty="0" err="1" smtClean="0">
                <a:solidFill>
                  <a:srgbClr val="006666"/>
                </a:solidFill>
              </a:rPr>
              <a:t>Saving</a:t>
            </a:r>
            <a:r>
              <a:rPr lang="fr-FR" sz="2000" b="1" i="1" dirty="0" smtClean="0">
                <a:solidFill>
                  <a:srgbClr val="006666"/>
                </a:solidFill>
              </a:rPr>
              <a:t> </a:t>
            </a:r>
            <a:r>
              <a:rPr lang="fr-FR" sz="2000" b="1" i="1" dirty="0" err="1" smtClean="0">
                <a:solidFill>
                  <a:srgbClr val="006666"/>
                </a:solidFill>
              </a:rPr>
              <a:t>glut</a:t>
            </a:r>
            <a:r>
              <a:rPr lang="fr-FR" sz="2000" b="1" i="1" dirty="0" smtClean="0">
                <a:solidFill>
                  <a:srgbClr val="006666"/>
                </a:solidFill>
              </a:rPr>
              <a:t> »</a:t>
            </a:r>
            <a:r>
              <a:rPr lang="fr-FR" sz="2000" i="1" dirty="0" smtClean="0"/>
              <a:t> </a:t>
            </a:r>
            <a:r>
              <a:rPr lang="fr-FR" sz="2000" dirty="0" smtClean="0"/>
              <a:t>and </a:t>
            </a:r>
            <a:r>
              <a:rPr lang="fr-FR" sz="2000" i="1" dirty="0" smtClean="0">
                <a:solidFill>
                  <a:srgbClr val="418787"/>
                </a:solidFill>
              </a:rPr>
              <a:t>« </a:t>
            </a:r>
            <a:r>
              <a:rPr lang="fr-FR" sz="2000" b="1" i="1" dirty="0" err="1" smtClean="0">
                <a:solidFill>
                  <a:srgbClr val="418787"/>
                </a:solidFill>
              </a:rPr>
              <a:t>Buridan’s</a:t>
            </a:r>
            <a:r>
              <a:rPr lang="fr-FR" sz="2000" b="1" i="1" dirty="0" smtClean="0">
                <a:solidFill>
                  <a:srgbClr val="418787"/>
                </a:solidFill>
              </a:rPr>
              <a:t> </a:t>
            </a:r>
            <a:r>
              <a:rPr lang="fr-FR" sz="2000" b="1" i="1" dirty="0" err="1" smtClean="0">
                <a:solidFill>
                  <a:srgbClr val="418787"/>
                </a:solidFill>
              </a:rPr>
              <a:t>Donkey</a:t>
            </a:r>
            <a:r>
              <a:rPr lang="fr-FR" sz="2000" b="1" i="1" dirty="0" smtClean="0">
                <a:solidFill>
                  <a:srgbClr val="418787"/>
                </a:solidFill>
              </a:rPr>
              <a:t> »</a:t>
            </a:r>
            <a:r>
              <a:rPr lang="fr-FR" sz="2000" b="1" i="1" dirty="0" smtClean="0"/>
              <a:t> </a:t>
            </a:r>
            <a:r>
              <a:rPr lang="fr-FR" sz="2000" dirty="0" err="1" smtClean="0"/>
              <a:t>dilemma</a:t>
            </a:r>
            <a:r>
              <a:rPr lang="fr-FR" sz="2000" dirty="0" smtClean="0"/>
              <a:t> for </a:t>
            </a:r>
            <a:r>
              <a:rPr lang="fr-FR" sz="2000" dirty="0" err="1" smtClean="0"/>
              <a:t>investors</a:t>
            </a:r>
            <a:endParaRPr lang="fr-FR" sz="2000" dirty="0" smtClean="0"/>
          </a:p>
          <a:p>
            <a:pPr marL="449263" lvl="1" indent="-274638">
              <a:spcBef>
                <a:spcPts val="0"/>
              </a:spcBef>
              <a:spcAft>
                <a:spcPts val="900"/>
              </a:spcAft>
              <a:buClr>
                <a:srgbClr val="006666"/>
              </a:buClr>
              <a:buFont typeface="Arial" charset="0"/>
              <a:buChar char="•"/>
              <a:defRPr/>
            </a:pPr>
            <a:r>
              <a:rPr lang="fr-FR" sz="2000" dirty="0" err="1" smtClean="0"/>
              <a:t>Risks</a:t>
            </a:r>
            <a:r>
              <a:rPr lang="fr-FR" sz="2000" dirty="0" smtClean="0"/>
              <a:t> of </a:t>
            </a:r>
            <a:r>
              <a:rPr lang="fr-FR" sz="2000" b="1" i="1" dirty="0" err="1" smtClean="0"/>
              <a:t>depression</a:t>
            </a:r>
            <a:r>
              <a:rPr lang="fr-FR" sz="2000" b="1" i="1" dirty="0" smtClean="0"/>
              <a:t> </a:t>
            </a:r>
            <a:r>
              <a:rPr lang="fr-FR" sz="2000" dirty="0" smtClean="0"/>
              <a:t>vs </a:t>
            </a:r>
            <a:r>
              <a:rPr lang="fr-FR" sz="2000" dirty="0" err="1" smtClean="0">
                <a:solidFill>
                  <a:srgbClr val="006666"/>
                </a:solidFill>
              </a:rPr>
              <a:t>risks</a:t>
            </a:r>
            <a:r>
              <a:rPr lang="fr-FR" sz="2000" dirty="0" smtClean="0">
                <a:solidFill>
                  <a:srgbClr val="006666"/>
                </a:solidFill>
              </a:rPr>
              <a:t> of </a:t>
            </a:r>
            <a:r>
              <a:rPr lang="fr-FR" sz="2000" b="1" dirty="0" err="1" smtClean="0">
                <a:solidFill>
                  <a:srgbClr val="006666"/>
                </a:solidFill>
              </a:rPr>
              <a:t>re-unleashing</a:t>
            </a:r>
            <a:r>
              <a:rPr lang="fr-FR" sz="2000" b="1" dirty="0" smtClean="0">
                <a:solidFill>
                  <a:srgbClr val="006666"/>
                </a:solidFill>
              </a:rPr>
              <a:t> </a:t>
            </a:r>
            <a:r>
              <a:rPr lang="fr-FR" sz="2000" b="1" dirty="0" err="1" smtClean="0">
                <a:solidFill>
                  <a:srgbClr val="006666"/>
                </a:solidFill>
              </a:rPr>
              <a:t>speculative</a:t>
            </a:r>
            <a:r>
              <a:rPr lang="fr-FR" sz="2000" b="1" dirty="0" smtClean="0">
                <a:solidFill>
                  <a:srgbClr val="006666"/>
                </a:solidFill>
              </a:rPr>
              <a:t> </a:t>
            </a:r>
            <a:r>
              <a:rPr lang="fr-FR" sz="2000" b="1" dirty="0" err="1" smtClean="0">
                <a:solidFill>
                  <a:srgbClr val="006666"/>
                </a:solidFill>
              </a:rPr>
              <a:t>bubbles</a:t>
            </a:r>
            <a:endParaRPr lang="fr-FR" sz="2000" b="1" dirty="0" smtClean="0">
              <a:solidFill>
                <a:srgbClr val="006666"/>
              </a:solidFill>
            </a:endParaRPr>
          </a:p>
          <a:p>
            <a:pPr marL="449263" lvl="1" indent="-274638">
              <a:spcBef>
                <a:spcPts val="0"/>
              </a:spcBef>
              <a:spcAft>
                <a:spcPts val="900"/>
              </a:spcAft>
              <a:buClr>
                <a:srgbClr val="006666"/>
              </a:buClr>
              <a:buFont typeface="Arial" charset="0"/>
              <a:buChar char="•"/>
              <a:defRPr/>
            </a:pPr>
            <a:r>
              <a:rPr lang="fr-FR" sz="2000" b="1" i="1" dirty="0" err="1" smtClean="0">
                <a:solidFill>
                  <a:srgbClr val="006666"/>
                </a:solidFill>
              </a:rPr>
              <a:t>Banking</a:t>
            </a:r>
            <a:r>
              <a:rPr lang="fr-FR" sz="2000" b="1" i="1" dirty="0" smtClean="0">
                <a:solidFill>
                  <a:srgbClr val="006666"/>
                </a:solidFill>
              </a:rPr>
              <a:t> </a:t>
            </a:r>
            <a:r>
              <a:rPr lang="fr-FR" sz="2000" b="1" i="1" dirty="0" err="1" smtClean="0">
                <a:solidFill>
                  <a:srgbClr val="006666"/>
                </a:solidFill>
              </a:rPr>
              <a:t>systems</a:t>
            </a:r>
            <a:r>
              <a:rPr lang="fr-FR" sz="2000" b="1" i="1" dirty="0" smtClean="0">
                <a:solidFill>
                  <a:srgbClr val="006666"/>
                </a:solidFill>
              </a:rPr>
              <a:t> </a:t>
            </a:r>
            <a:r>
              <a:rPr lang="fr-FR" sz="2000" dirty="0" err="1" smtClean="0">
                <a:solidFill>
                  <a:srgbClr val="006666"/>
                </a:solidFill>
              </a:rPr>
              <a:t>still</a:t>
            </a:r>
            <a:r>
              <a:rPr lang="fr-FR" sz="2000" dirty="0" smtClean="0">
                <a:solidFill>
                  <a:srgbClr val="006666"/>
                </a:solidFill>
              </a:rPr>
              <a:t> </a:t>
            </a:r>
            <a:r>
              <a:rPr lang="fr-FR" sz="2000" b="1" i="1" dirty="0" smtClean="0">
                <a:solidFill>
                  <a:srgbClr val="006666"/>
                </a:solidFill>
              </a:rPr>
              <a:t>fragile </a:t>
            </a:r>
            <a:r>
              <a:rPr lang="fr-FR" sz="2000" dirty="0" smtClean="0">
                <a:solidFill>
                  <a:srgbClr val="006666"/>
                </a:solidFill>
              </a:rPr>
              <a:t>and in </a:t>
            </a:r>
            <a:r>
              <a:rPr lang="fr-FR" sz="2000" dirty="0" err="1" smtClean="0">
                <a:solidFill>
                  <a:srgbClr val="006666"/>
                </a:solidFill>
              </a:rPr>
              <a:t>process</a:t>
            </a:r>
            <a:r>
              <a:rPr lang="fr-FR" sz="2000" dirty="0" smtClean="0">
                <a:solidFill>
                  <a:srgbClr val="006666"/>
                </a:solidFill>
              </a:rPr>
              <a:t> of </a:t>
            </a:r>
            <a:r>
              <a:rPr lang="fr-FR" sz="2000" b="1" i="1" dirty="0" err="1" smtClean="0">
                <a:solidFill>
                  <a:srgbClr val="006666"/>
                </a:solidFill>
              </a:rPr>
              <a:t>deleveraging</a:t>
            </a:r>
            <a:endParaRPr lang="fr-FR" sz="2000" dirty="0" smtClean="0"/>
          </a:p>
          <a:p>
            <a:pPr marL="449263" lvl="1" indent="-274638">
              <a:spcBef>
                <a:spcPts val="0"/>
              </a:spcBef>
              <a:spcAft>
                <a:spcPts val="1500"/>
              </a:spcAft>
              <a:buClr>
                <a:srgbClr val="006666"/>
              </a:buClr>
              <a:buFont typeface="Arial" charset="0"/>
              <a:buChar char="•"/>
              <a:defRPr/>
            </a:pPr>
            <a:r>
              <a:rPr lang="fr-FR" sz="2000" dirty="0" smtClean="0"/>
              <a:t>Tensions due to a «</a:t>
            </a:r>
            <a:r>
              <a:rPr lang="fr-FR" sz="2000" dirty="0" smtClean="0">
                <a:solidFill>
                  <a:srgbClr val="006666"/>
                </a:solidFill>
              </a:rPr>
              <a:t> </a:t>
            </a:r>
            <a:r>
              <a:rPr lang="fr-FR" sz="2000" b="1" i="1" dirty="0" err="1" smtClean="0">
                <a:solidFill>
                  <a:srgbClr val="006666"/>
                </a:solidFill>
              </a:rPr>
              <a:t>currency</a:t>
            </a:r>
            <a:r>
              <a:rPr lang="fr-FR" sz="2000" b="1" i="1" dirty="0" smtClean="0">
                <a:solidFill>
                  <a:srgbClr val="006666"/>
                </a:solidFill>
              </a:rPr>
              <a:t> cold </a:t>
            </a:r>
            <a:r>
              <a:rPr lang="fr-FR" sz="2000" b="1" i="1" dirty="0" err="1" smtClean="0">
                <a:solidFill>
                  <a:srgbClr val="006666"/>
                </a:solidFill>
              </a:rPr>
              <a:t>war</a:t>
            </a:r>
            <a:r>
              <a:rPr lang="fr-FR" sz="2000" dirty="0" smtClean="0"/>
              <a:t> »</a:t>
            </a:r>
            <a:endParaRPr lang="fr-FR" sz="2400" b="1" dirty="0" smtClean="0">
              <a:solidFill>
                <a:srgbClr val="006666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Clr>
                <a:srgbClr val="006666"/>
              </a:buClr>
              <a:buNone/>
              <a:defRPr/>
            </a:pPr>
            <a:r>
              <a:rPr lang="fr-FR" sz="2200" b="1" dirty="0" err="1" smtClean="0">
                <a:solidFill>
                  <a:srgbClr val="006666"/>
                </a:solidFill>
              </a:rPr>
              <a:t>Any</a:t>
            </a:r>
            <a:r>
              <a:rPr lang="fr-FR" sz="2200" b="1" dirty="0" smtClean="0">
                <a:solidFill>
                  <a:srgbClr val="006666"/>
                </a:solidFill>
              </a:rPr>
              <a:t> new </a:t>
            </a:r>
            <a:r>
              <a:rPr lang="fr-FR" sz="2200" b="1" dirty="0" err="1" smtClean="0">
                <a:solidFill>
                  <a:srgbClr val="006666"/>
                </a:solidFill>
              </a:rPr>
              <a:t>growth</a:t>
            </a:r>
            <a:r>
              <a:rPr lang="fr-FR" sz="2200" b="1" dirty="0" smtClean="0">
                <a:solidFill>
                  <a:srgbClr val="006666"/>
                </a:solidFill>
              </a:rPr>
              <a:t> </a:t>
            </a:r>
            <a:r>
              <a:rPr lang="fr-FR" sz="2200" b="1" dirty="0" err="1" smtClean="0">
                <a:solidFill>
                  <a:srgbClr val="006666"/>
                </a:solidFill>
              </a:rPr>
              <a:t>regime</a:t>
            </a:r>
            <a:r>
              <a:rPr lang="fr-FR" sz="2200" b="1" dirty="0" smtClean="0">
                <a:solidFill>
                  <a:srgbClr val="006666"/>
                </a:solidFill>
              </a:rPr>
              <a:t> </a:t>
            </a:r>
            <a:r>
              <a:rPr lang="fr-FR" sz="2200" b="1" dirty="0" err="1" smtClean="0">
                <a:solidFill>
                  <a:srgbClr val="006666"/>
                </a:solidFill>
              </a:rPr>
              <a:t>implies</a:t>
            </a:r>
            <a:endParaRPr lang="fr-FR" sz="1800" b="1" dirty="0" smtClean="0">
              <a:solidFill>
                <a:srgbClr val="006666"/>
              </a:solidFill>
            </a:endParaRPr>
          </a:p>
          <a:p>
            <a:pPr marL="540000" lvl="2" indent="-342900">
              <a:spcBef>
                <a:spcPts val="0"/>
              </a:spcBef>
              <a:spcAft>
                <a:spcPts val="900"/>
              </a:spcAft>
              <a:buClr>
                <a:srgbClr val="006666"/>
              </a:buClr>
              <a:defRPr/>
            </a:pPr>
            <a:r>
              <a:rPr lang="fr-FR" sz="2000" dirty="0" smtClean="0"/>
              <a:t>To </a:t>
            </a:r>
            <a:r>
              <a:rPr lang="fr-FR" sz="2000" b="1" dirty="0" err="1" smtClean="0">
                <a:solidFill>
                  <a:srgbClr val="006666"/>
                </a:solidFill>
              </a:rPr>
              <a:t>redirect</a:t>
            </a:r>
            <a:r>
              <a:rPr lang="fr-FR" sz="2000" b="1" dirty="0" smtClean="0">
                <a:solidFill>
                  <a:srgbClr val="006666"/>
                </a:solidFill>
              </a:rPr>
              <a:t> </a:t>
            </a:r>
            <a:r>
              <a:rPr lang="fr-FR" sz="2000" b="1" dirty="0" err="1" smtClean="0">
                <a:solidFill>
                  <a:srgbClr val="006666"/>
                </a:solidFill>
              </a:rPr>
              <a:t>savings</a:t>
            </a:r>
            <a:r>
              <a:rPr lang="fr-FR" sz="2000" b="1" dirty="0" smtClean="0">
                <a:solidFill>
                  <a:srgbClr val="006666"/>
                </a:solidFill>
              </a:rPr>
              <a:t> </a:t>
            </a:r>
            <a:r>
              <a:rPr lang="fr-FR" sz="2000" b="1" dirty="0" err="1" smtClean="0">
                <a:solidFill>
                  <a:srgbClr val="006666"/>
                </a:solidFill>
              </a:rPr>
              <a:t>towards</a:t>
            </a:r>
            <a:r>
              <a:rPr lang="fr-FR" sz="2000" b="1" dirty="0" smtClean="0">
                <a:solidFill>
                  <a:srgbClr val="006666"/>
                </a:solidFill>
              </a:rPr>
              <a:t> infrastructure and </a:t>
            </a:r>
            <a:r>
              <a:rPr lang="fr-FR" sz="2000" b="1" dirty="0" err="1" smtClean="0">
                <a:solidFill>
                  <a:srgbClr val="006666"/>
                </a:solidFill>
              </a:rPr>
              <a:t>industry</a:t>
            </a:r>
            <a:r>
              <a:rPr lang="fr-FR" sz="2000" b="1" dirty="0" smtClean="0">
                <a:solidFill>
                  <a:srgbClr val="006666"/>
                </a:solidFill>
              </a:rPr>
              <a:t> </a:t>
            </a:r>
            <a:r>
              <a:rPr lang="fr-FR" sz="2000" dirty="0" err="1" smtClean="0"/>
              <a:t>instead</a:t>
            </a:r>
            <a:r>
              <a:rPr lang="fr-FR" sz="2000" dirty="0" smtClean="0"/>
              <a:t> of </a:t>
            </a:r>
            <a:r>
              <a:rPr lang="fr-FR" sz="2000" dirty="0" err="1" smtClean="0"/>
              <a:t>speculation</a:t>
            </a:r>
            <a:endParaRPr lang="fr-FR" sz="2000" dirty="0" smtClean="0"/>
          </a:p>
          <a:p>
            <a:pPr marL="540000" lvl="2" indent="-342900">
              <a:spcBef>
                <a:spcPts val="0"/>
              </a:spcBef>
              <a:spcAft>
                <a:spcPts val="900"/>
              </a:spcAft>
              <a:buClr>
                <a:srgbClr val="006666"/>
              </a:buClr>
              <a:defRPr/>
            </a:pPr>
            <a:r>
              <a:rPr lang="fr-FR" sz="2000" dirty="0" smtClean="0"/>
              <a:t>a </a:t>
            </a:r>
            <a:r>
              <a:rPr lang="fr-FR" sz="2000" b="1" dirty="0" smtClean="0">
                <a:solidFill>
                  <a:srgbClr val="006666"/>
                </a:solidFill>
              </a:rPr>
              <a:t>more </a:t>
            </a:r>
            <a:r>
              <a:rPr lang="fr-FR" sz="2000" b="1" dirty="0" err="1" smtClean="0">
                <a:solidFill>
                  <a:srgbClr val="006666"/>
                </a:solidFill>
              </a:rPr>
              <a:t>inward-oriented</a:t>
            </a:r>
            <a:r>
              <a:rPr lang="fr-FR" sz="2000" b="1" dirty="0" smtClean="0">
                <a:solidFill>
                  <a:srgbClr val="006666"/>
                </a:solidFill>
              </a:rPr>
              <a:t>  industrialisation </a:t>
            </a:r>
          </a:p>
          <a:p>
            <a:pPr marL="540000" lvl="2" indent="-342900">
              <a:spcBef>
                <a:spcPts val="0"/>
              </a:spcBef>
              <a:spcAft>
                <a:spcPts val="900"/>
              </a:spcAft>
              <a:buClr>
                <a:srgbClr val="006666"/>
              </a:buClr>
              <a:defRPr/>
            </a:pPr>
            <a:r>
              <a:rPr lang="en-US" sz="2000" dirty="0" smtClean="0"/>
              <a:t>A </a:t>
            </a:r>
            <a:r>
              <a:rPr lang="en-US" sz="2000" b="1" dirty="0" smtClean="0">
                <a:solidFill>
                  <a:srgbClr val="006666"/>
                </a:solidFill>
              </a:rPr>
              <a:t>more resilient financial and monetary order</a:t>
            </a:r>
            <a:endParaRPr lang="fr-FR" sz="2000" b="1" dirty="0" smtClean="0">
              <a:solidFill>
                <a:srgbClr val="006666"/>
              </a:solidFill>
            </a:endParaRPr>
          </a:p>
          <a:p>
            <a:pPr>
              <a:spcBef>
                <a:spcPts val="0"/>
              </a:spcBef>
              <a:spcAft>
                <a:spcPts val="900"/>
              </a:spcAft>
              <a:buClr>
                <a:srgbClr val="006666"/>
              </a:buClr>
              <a:buNone/>
              <a:defRPr/>
            </a:pPr>
            <a:r>
              <a:rPr lang="fr-FR" sz="2200" b="1" dirty="0" err="1" smtClean="0">
                <a:solidFill>
                  <a:srgbClr val="006666"/>
                </a:solidFill>
              </a:rPr>
              <a:t>Low</a:t>
            </a:r>
            <a:r>
              <a:rPr lang="fr-FR" sz="2200" b="1" dirty="0" smtClean="0">
                <a:solidFill>
                  <a:srgbClr val="006666"/>
                </a:solidFill>
              </a:rPr>
              <a:t> </a:t>
            </a:r>
            <a:r>
              <a:rPr lang="fr-FR" sz="2200" b="1" dirty="0" err="1" smtClean="0">
                <a:solidFill>
                  <a:srgbClr val="006666"/>
                </a:solidFill>
              </a:rPr>
              <a:t>carbon</a:t>
            </a:r>
            <a:r>
              <a:rPr lang="fr-FR" sz="2200" b="1" dirty="0" smtClean="0">
                <a:solidFill>
                  <a:srgbClr val="006666"/>
                </a:solidFill>
              </a:rPr>
              <a:t> finance </a:t>
            </a:r>
            <a:r>
              <a:rPr lang="fr-FR" sz="2200" b="1" dirty="0" err="1" smtClean="0">
                <a:solidFill>
                  <a:srgbClr val="006666"/>
                </a:solidFill>
              </a:rPr>
              <a:t>is</a:t>
            </a:r>
            <a:r>
              <a:rPr lang="fr-FR" sz="2200" b="1" dirty="0" smtClean="0">
                <a:solidFill>
                  <a:srgbClr val="006666"/>
                </a:solidFill>
              </a:rPr>
              <a:t> a good candidate to </a:t>
            </a:r>
            <a:r>
              <a:rPr lang="fr-FR" sz="2200" b="1" dirty="0" err="1" smtClean="0">
                <a:solidFill>
                  <a:srgbClr val="006666"/>
                </a:solidFill>
              </a:rPr>
              <a:t>contribute</a:t>
            </a:r>
            <a:r>
              <a:rPr lang="fr-FR" sz="2200" b="1" dirty="0" smtClean="0">
                <a:solidFill>
                  <a:srgbClr val="006666"/>
                </a:solidFill>
              </a:rPr>
              <a:t> to </a:t>
            </a:r>
            <a:r>
              <a:rPr lang="fr-FR" sz="2200" b="1" dirty="0" err="1" smtClean="0">
                <a:solidFill>
                  <a:srgbClr val="006666"/>
                </a:solidFill>
              </a:rPr>
              <a:t>sustainable</a:t>
            </a:r>
            <a:r>
              <a:rPr lang="fr-FR" sz="2200" b="1" dirty="0" smtClean="0">
                <a:solidFill>
                  <a:srgbClr val="006666"/>
                </a:solidFill>
              </a:rPr>
              <a:t> </a:t>
            </a:r>
            <a:r>
              <a:rPr lang="fr-FR" sz="2200" b="1" dirty="0" err="1" smtClean="0">
                <a:solidFill>
                  <a:srgbClr val="006666"/>
                </a:solidFill>
              </a:rPr>
              <a:t>economic</a:t>
            </a:r>
            <a:r>
              <a:rPr lang="fr-FR" sz="2200" b="1" dirty="0" smtClean="0">
                <a:solidFill>
                  <a:srgbClr val="006666"/>
                </a:solidFill>
              </a:rPr>
              <a:t> </a:t>
            </a:r>
            <a:r>
              <a:rPr lang="fr-FR" sz="2200" b="1" dirty="0" err="1" smtClean="0">
                <a:solidFill>
                  <a:srgbClr val="006666"/>
                </a:solidFill>
              </a:rPr>
              <a:t>recovery</a:t>
            </a:r>
            <a:r>
              <a:rPr lang="fr-FR" sz="2200" b="1" dirty="0" smtClean="0">
                <a:solidFill>
                  <a:srgbClr val="006666"/>
                </a:solidFill>
              </a:rPr>
              <a:t> </a:t>
            </a:r>
            <a:r>
              <a:rPr lang="fr-FR" sz="2200" b="1" dirty="0" err="1" smtClean="0">
                <a:solidFill>
                  <a:srgbClr val="006666"/>
                </a:solidFill>
              </a:rPr>
              <a:t>with</a:t>
            </a:r>
            <a:r>
              <a:rPr lang="fr-FR" sz="2200" b="1" dirty="0" smtClean="0">
                <a:solidFill>
                  <a:srgbClr val="006666"/>
                </a:solidFill>
              </a:rPr>
              <a:t> …. </a:t>
            </a:r>
            <a:r>
              <a:rPr lang="fr-FR" sz="2200" b="1" dirty="0" err="1" smtClean="0">
                <a:solidFill>
                  <a:srgbClr val="006666"/>
                </a:solidFill>
              </a:rPr>
              <a:t>less</a:t>
            </a:r>
            <a:r>
              <a:rPr lang="fr-FR" sz="2200" b="1" dirty="0" smtClean="0">
                <a:solidFill>
                  <a:srgbClr val="006666"/>
                </a:solidFill>
              </a:rPr>
              <a:t> « </a:t>
            </a:r>
            <a:r>
              <a:rPr lang="fr-FR" sz="2200" b="1" dirty="0" err="1" smtClean="0">
                <a:solidFill>
                  <a:srgbClr val="006666"/>
                </a:solidFill>
              </a:rPr>
              <a:t>ups</a:t>
            </a:r>
            <a:r>
              <a:rPr lang="fr-FR" sz="2200" b="1" dirty="0" smtClean="0">
                <a:solidFill>
                  <a:srgbClr val="006666"/>
                </a:solidFill>
              </a:rPr>
              <a:t> and </a:t>
            </a:r>
            <a:r>
              <a:rPr lang="fr-FR" sz="2200" b="1" dirty="0" err="1" smtClean="0">
                <a:solidFill>
                  <a:srgbClr val="006666"/>
                </a:solidFill>
              </a:rPr>
              <a:t>downs</a:t>
            </a:r>
            <a:r>
              <a:rPr lang="fr-FR" sz="2200" b="1" dirty="0" smtClean="0">
                <a:solidFill>
                  <a:srgbClr val="006666"/>
                </a:solidFill>
              </a:rPr>
              <a:t> »</a:t>
            </a:r>
          </a:p>
        </p:txBody>
      </p:sp>
      <p:sp>
        <p:nvSpPr>
          <p:cNvPr id="18436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0C0E32-52C1-4C4D-83DC-733C174191D4}" type="slidenum">
              <a:rPr lang="fr-FR" smtClean="0"/>
              <a:pPr/>
              <a:t>6</a:t>
            </a:fld>
            <a:endParaRPr lang="fr-FR" smtClean="0"/>
          </a:p>
        </p:txBody>
      </p:sp>
      <p:cxnSp>
        <p:nvCxnSpPr>
          <p:cNvPr id="10" name="Connecteur droit 9"/>
          <p:cNvCxnSpPr/>
          <p:nvPr/>
        </p:nvCxnSpPr>
        <p:spPr>
          <a:xfrm>
            <a:off x="338138" y="762000"/>
            <a:ext cx="8567737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b="76700"/>
          <a:stretch>
            <a:fillRect/>
          </a:stretch>
        </p:blipFill>
        <p:spPr bwMode="auto">
          <a:xfrm>
            <a:off x="6086475" y="6376988"/>
            <a:ext cx="23717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42852"/>
            <a:ext cx="8929718" cy="642942"/>
          </a:xfrm>
        </p:spPr>
        <p:txBody>
          <a:bodyPr>
            <a:noAutofit/>
          </a:bodyPr>
          <a:lstStyle/>
          <a:p>
            <a:r>
              <a:rPr lang="fr-FR" sz="2800" b="1" dirty="0" smtClean="0">
                <a:solidFill>
                  <a:srgbClr val="006666"/>
                </a:solidFill>
              </a:rPr>
              <a:t>The </a:t>
            </a:r>
            <a:r>
              <a:rPr lang="fr-FR" sz="2800" b="1" dirty="0" smtClean="0">
                <a:solidFill>
                  <a:srgbClr val="006666"/>
                </a:solidFill>
              </a:rPr>
              <a:t>rationale </a:t>
            </a:r>
            <a:r>
              <a:rPr lang="fr-FR" sz="2800" b="1" dirty="0" smtClean="0">
                <a:solidFill>
                  <a:srgbClr val="006666"/>
                </a:solidFill>
              </a:rPr>
              <a:t>for turning the question upside down </a:t>
            </a:r>
            <a:r>
              <a:rPr lang="fr-FR" sz="2800" b="1" dirty="0" smtClean="0">
                <a:solidFill>
                  <a:srgbClr val="006666"/>
                </a:solidFill>
              </a:rPr>
              <a:t> in an adverse economic context</a:t>
            </a:r>
            <a:endParaRPr lang="fr-FR" sz="2800" dirty="0">
              <a:solidFill>
                <a:srgbClr val="00666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715040"/>
          </a:xfrm>
        </p:spPr>
        <p:txBody>
          <a:bodyPr>
            <a:normAutofit lnSpcReduction="10000"/>
          </a:bodyPr>
          <a:lstStyle/>
          <a:p>
            <a:pPr marL="360363" indent="-360363">
              <a:spcBef>
                <a:spcPts val="0"/>
              </a:spcBef>
              <a:buClr>
                <a:srgbClr val="006666"/>
              </a:buClr>
              <a:buNone/>
            </a:pPr>
            <a:r>
              <a:rPr lang="fr-FR" sz="2400" b="1" i="1" dirty="0" smtClean="0">
                <a:solidFill>
                  <a:srgbClr val="006666"/>
                </a:solidFill>
              </a:rPr>
              <a:t>Can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we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afford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climate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policies</a:t>
            </a:r>
            <a:r>
              <a:rPr lang="fr-FR" sz="2400" b="1" i="1" dirty="0" smtClean="0">
                <a:solidFill>
                  <a:srgbClr val="006666"/>
                </a:solidFill>
              </a:rPr>
              <a:t>? &lt;-&gt; No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debt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bailout</a:t>
            </a:r>
            <a:r>
              <a:rPr lang="fr-FR" sz="2400" b="1" i="1" dirty="0" smtClean="0">
                <a:solidFill>
                  <a:srgbClr val="006666"/>
                </a:solidFill>
              </a:rPr>
              <a:t> and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economic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recovery</a:t>
            </a:r>
            <a:r>
              <a:rPr lang="fr-FR" sz="2400" b="1" i="1" dirty="0" smtClean="0">
                <a:solidFill>
                  <a:srgbClr val="006666"/>
                </a:solidFill>
              </a:rPr>
              <a:t> w/o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climate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policy</a:t>
            </a:r>
            <a:r>
              <a:rPr lang="fr-FR" sz="2400" b="1" i="1" dirty="0" smtClean="0">
                <a:solidFill>
                  <a:srgbClr val="006666"/>
                </a:solidFill>
              </a:rPr>
              <a:t>     </a:t>
            </a:r>
          </a:p>
          <a:p>
            <a:pPr>
              <a:spcBef>
                <a:spcPts val="0"/>
              </a:spcBef>
              <a:buClr>
                <a:srgbClr val="006666"/>
              </a:buClr>
              <a:buNone/>
            </a:pPr>
            <a:endParaRPr lang="fr-FR" sz="2400" b="1" i="1" dirty="0" smtClean="0">
              <a:solidFill>
                <a:srgbClr val="006666"/>
              </a:solidFill>
            </a:endParaRPr>
          </a:p>
          <a:p>
            <a:pPr>
              <a:spcBef>
                <a:spcPts val="0"/>
              </a:spcBef>
              <a:buClr>
                <a:srgbClr val="006666"/>
              </a:buClr>
            </a:pPr>
            <a:r>
              <a:rPr lang="fr-FR" sz="2400" b="1" i="1" dirty="0">
                <a:solidFill>
                  <a:srgbClr val="006666"/>
                </a:solidFill>
              </a:rPr>
              <a:t>A shift of less than 1% of the GDP is needed to fund incremental </a:t>
            </a:r>
            <a:r>
              <a:rPr lang="fr-FR" sz="2400" b="1" i="1" dirty="0" smtClean="0">
                <a:solidFill>
                  <a:srgbClr val="006666"/>
                </a:solidFill>
              </a:rPr>
              <a:t>costs (in non energy exporting countries)</a:t>
            </a:r>
            <a:endParaRPr lang="fr-FR" sz="2400" b="1" i="1" dirty="0">
              <a:solidFill>
                <a:srgbClr val="006666"/>
              </a:solidFill>
            </a:endParaRPr>
          </a:p>
          <a:p>
            <a:pPr>
              <a:spcBef>
                <a:spcPts val="0"/>
              </a:spcBef>
              <a:buClr>
                <a:srgbClr val="006666"/>
              </a:buClr>
            </a:pPr>
            <a:endParaRPr lang="fr-FR" sz="2400" b="1" i="1" dirty="0" smtClean="0">
              <a:solidFill>
                <a:srgbClr val="006666"/>
              </a:solidFill>
            </a:endParaRPr>
          </a:p>
          <a:p>
            <a:pPr>
              <a:spcBef>
                <a:spcPts val="0"/>
              </a:spcBef>
              <a:buClr>
                <a:srgbClr val="006666"/>
              </a:buClr>
            </a:pPr>
            <a:r>
              <a:rPr lang="fr-FR" sz="2400" b="1" i="1" dirty="0" smtClean="0">
                <a:solidFill>
                  <a:srgbClr val="006666"/>
                </a:solidFill>
              </a:rPr>
              <a:t>But the </a:t>
            </a:r>
            <a:r>
              <a:rPr lang="fr-FR" sz="2400" b="1" i="1" dirty="0" smtClean="0">
                <a:solidFill>
                  <a:srgbClr val="006666"/>
                </a:solidFill>
              </a:rPr>
              <a:t>redirection of investments concerns about 8-9% of the GCF</a:t>
            </a:r>
          </a:p>
          <a:p>
            <a:pPr>
              <a:spcBef>
                <a:spcPts val="0"/>
              </a:spcBef>
              <a:buClr>
                <a:srgbClr val="006666"/>
              </a:buClr>
            </a:pPr>
            <a:endParaRPr lang="fr-FR" sz="2400" b="1" i="1" dirty="0" smtClean="0">
              <a:solidFill>
                <a:srgbClr val="006666"/>
              </a:solidFill>
            </a:endParaRPr>
          </a:p>
          <a:p>
            <a:pPr>
              <a:spcBef>
                <a:spcPts val="0"/>
              </a:spcBef>
              <a:buClr>
                <a:srgbClr val="006666"/>
              </a:buClr>
            </a:pPr>
            <a:r>
              <a:rPr lang="fr-FR" sz="2400" b="1" i="1" dirty="0" smtClean="0">
                <a:solidFill>
                  <a:srgbClr val="006666"/>
                </a:solidFill>
              </a:rPr>
              <a:t>Concerned </a:t>
            </a:r>
            <a:r>
              <a:rPr lang="fr-FR" sz="2400" b="1" i="1" dirty="0" smtClean="0">
                <a:solidFill>
                  <a:srgbClr val="006666"/>
                </a:solidFill>
              </a:rPr>
              <a:t>sectors represent around 40% of the GCF and some are critical  for inclusive growth</a:t>
            </a:r>
          </a:p>
          <a:p>
            <a:pPr>
              <a:spcBef>
                <a:spcPts val="0"/>
              </a:spcBef>
              <a:buClr>
                <a:srgbClr val="006666"/>
              </a:buClr>
            </a:pPr>
            <a:endParaRPr lang="fr-FR" sz="2200" dirty="0" smtClean="0"/>
          </a:p>
          <a:p>
            <a:pPr>
              <a:spcBef>
                <a:spcPts val="0"/>
              </a:spcBef>
              <a:buClr>
                <a:srgbClr val="006666"/>
              </a:buClr>
            </a:pPr>
            <a:r>
              <a:rPr lang="fr-FR" sz="2400" b="1" i="1" dirty="0" err="1" smtClean="0">
                <a:solidFill>
                  <a:srgbClr val="006666"/>
                </a:solidFill>
              </a:rPr>
              <a:t>Climate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policies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can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contribute</a:t>
            </a:r>
            <a:r>
              <a:rPr lang="fr-FR" sz="2400" b="1" i="1" dirty="0" smtClean="0">
                <a:solidFill>
                  <a:srgbClr val="006666"/>
                </a:solidFill>
              </a:rPr>
              <a:t> to a stimulus for a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sustainable</a:t>
            </a:r>
            <a:r>
              <a:rPr lang="fr-FR" sz="2400" b="1" i="1" dirty="0" smtClean="0">
                <a:solidFill>
                  <a:srgbClr val="006666"/>
                </a:solidFill>
              </a:rPr>
              <a:t> and inclusive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growth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recovery</a:t>
            </a:r>
            <a:r>
              <a:rPr lang="fr-FR" sz="2400" b="1" i="1" dirty="0" smtClean="0">
                <a:solidFill>
                  <a:srgbClr val="006666"/>
                </a:solidFill>
              </a:rPr>
              <a:t> finance </a:t>
            </a:r>
          </a:p>
          <a:p>
            <a:pPr>
              <a:spcBef>
                <a:spcPts val="0"/>
              </a:spcBef>
              <a:buClr>
                <a:srgbClr val="006666"/>
              </a:buClr>
            </a:pPr>
            <a:endParaRPr lang="fr-FR" sz="2400" b="1" i="1" dirty="0">
              <a:solidFill>
                <a:srgbClr val="006666"/>
              </a:solidFill>
            </a:endParaRPr>
          </a:p>
          <a:p>
            <a:pPr>
              <a:spcBef>
                <a:spcPts val="0"/>
              </a:spcBef>
              <a:buClr>
                <a:srgbClr val="006666"/>
              </a:buClr>
            </a:pPr>
            <a:r>
              <a:rPr lang="fr-FR" sz="2400" b="1" i="1" dirty="0" smtClean="0">
                <a:solidFill>
                  <a:srgbClr val="006666"/>
                </a:solidFill>
              </a:rPr>
              <a:t>If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this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is</a:t>
            </a:r>
            <a:r>
              <a:rPr lang="fr-FR" sz="2400" b="1" i="1" dirty="0" smtClean="0">
                <a:solidFill>
                  <a:srgbClr val="006666"/>
                </a:solidFill>
              </a:rPr>
              <a:t> the case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climate</a:t>
            </a:r>
            <a:r>
              <a:rPr lang="fr-FR" sz="2400" b="1" i="1" dirty="0" smtClean="0">
                <a:solidFill>
                  <a:srgbClr val="006666"/>
                </a:solidFill>
              </a:rPr>
              <a:t> finance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should</a:t>
            </a:r>
            <a:r>
              <a:rPr lang="fr-FR" sz="2400" b="1" i="1" dirty="0" smtClean="0">
                <a:solidFill>
                  <a:srgbClr val="006666"/>
                </a:solidFill>
              </a:rPr>
              <a:t> not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remain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dirty="0" smtClean="0"/>
              <a:t>a </a:t>
            </a:r>
            <a:r>
              <a:rPr lang="fr-FR" sz="2400" b="1" i="1" dirty="0" smtClean="0">
                <a:solidFill>
                  <a:srgbClr val="006666"/>
                </a:solidFill>
              </a:rPr>
              <a:t>marginal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department</a:t>
            </a:r>
            <a:r>
              <a:rPr lang="fr-FR" sz="2400" b="1" i="1" dirty="0" smtClean="0">
                <a:solidFill>
                  <a:srgbClr val="006666"/>
                </a:solidFill>
              </a:rPr>
              <a:t> of global finance</a:t>
            </a:r>
          </a:p>
          <a:p>
            <a:pPr>
              <a:spcBef>
                <a:spcPts val="1200"/>
              </a:spcBef>
              <a:buClr>
                <a:srgbClr val="006666"/>
              </a:buClr>
            </a:pPr>
            <a:endParaRPr lang="fr-FR" sz="2400" b="1" dirty="0" smtClean="0">
              <a:solidFill>
                <a:srgbClr val="006666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285720" y="857232"/>
            <a:ext cx="8568952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D916-45E0-49A9-BBD5-1D8568E44FB9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11642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42852"/>
            <a:ext cx="8929718" cy="642942"/>
          </a:xfrm>
        </p:spPr>
        <p:txBody>
          <a:bodyPr>
            <a:noAutofit/>
          </a:bodyPr>
          <a:lstStyle/>
          <a:p>
            <a:r>
              <a:rPr lang="fr-FR" sz="2800" b="1" dirty="0" smtClean="0">
                <a:solidFill>
                  <a:srgbClr val="006666"/>
                </a:solidFill>
              </a:rPr>
              <a:t>A </a:t>
            </a:r>
            <a:r>
              <a:rPr lang="fr-FR" sz="2800" b="1" dirty="0" err="1" smtClean="0">
                <a:solidFill>
                  <a:srgbClr val="006666"/>
                </a:solidFill>
              </a:rPr>
              <a:t>diplomatic</a:t>
            </a:r>
            <a:r>
              <a:rPr lang="fr-FR" sz="2800" b="1" dirty="0" smtClean="0">
                <a:solidFill>
                  <a:srgbClr val="006666"/>
                </a:solidFill>
              </a:rPr>
              <a:t> non starter?</a:t>
            </a:r>
            <a:endParaRPr lang="fr-FR" sz="2800" dirty="0">
              <a:solidFill>
                <a:srgbClr val="00666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71504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006666"/>
              </a:buClr>
            </a:pPr>
            <a:endParaRPr lang="fr-FR" sz="2400" dirty="0" smtClean="0"/>
          </a:p>
          <a:p>
            <a:pPr>
              <a:spcBef>
                <a:spcPts val="0"/>
              </a:spcBef>
              <a:buClr>
                <a:srgbClr val="006666"/>
              </a:buClr>
            </a:pPr>
            <a:r>
              <a:rPr lang="fr-FR" sz="2400" dirty="0" smtClean="0"/>
              <a:t> </a:t>
            </a:r>
            <a:r>
              <a:rPr lang="fr-FR" sz="2400" b="1" dirty="0" smtClean="0">
                <a:solidFill>
                  <a:srgbClr val="006666"/>
                </a:solidFill>
              </a:rPr>
              <a:t>Is </a:t>
            </a:r>
            <a:r>
              <a:rPr lang="fr-FR" sz="2400" dirty="0" err="1" smtClean="0"/>
              <a:t>linking</a:t>
            </a:r>
            <a:r>
              <a:rPr lang="fr-FR" sz="2400" dirty="0" smtClean="0"/>
              <a:t> </a:t>
            </a:r>
            <a:r>
              <a:rPr lang="fr-FR" sz="2400" dirty="0" err="1" smtClean="0"/>
              <a:t>two</a:t>
            </a:r>
            <a:r>
              <a:rPr lang="fr-FR" sz="2400" dirty="0" smtClean="0"/>
              <a:t> sensitive issues  </a:t>
            </a:r>
            <a:r>
              <a:rPr lang="fr-FR" sz="2400" b="1" dirty="0" err="1" smtClean="0">
                <a:solidFill>
                  <a:srgbClr val="006666"/>
                </a:solidFill>
              </a:rPr>
              <a:t>diplomatically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dangerous</a:t>
            </a:r>
            <a:r>
              <a:rPr lang="fr-FR" sz="2400" b="1" dirty="0" smtClean="0">
                <a:solidFill>
                  <a:srgbClr val="006666"/>
                </a:solidFill>
              </a:rPr>
              <a:t>? </a:t>
            </a:r>
          </a:p>
          <a:p>
            <a:pPr>
              <a:spcBef>
                <a:spcPts val="0"/>
              </a:spcBef>
              <a:buClr>
                <a:srgbClr val="006666"/>
              </a:buClr>
            </a:pPr>
            <a:endParaRPr lang="fr-FR" sz="2400" b="1" dirty="0">
              <a:solidFill>
                <a:srgbClr val="006666"/>
              </a:solidFill>
            </a:endParaRPr>
          </a:p>
          <a:p>
            <a:pPr>
              <a:spcBef>
                <a:spcPts val="0"/>
              </a:spcBef>
              <a:buClr>
                <a:srgbClr val="006666"/>
              </a:buClr>
            </a:pPr>
            <a:r>
              <a:rPr lang="fr-FR" sz="2400" dirty="0" err="1" smtClean="0"/>
              <a:t>ignoring</a:t>
            </a:r>
            <a:r>
              <a:rPr lang="fr-FR" sz="2400" dirty="0" smtClean="0"/>
              <a:t> the short </a:t>
            </a:r>
            <a:r>
              <a:rPr lang="fr-FR" sz="2400" dirty="0" err="1" smtClean="0"/>
              <a:t>term</a:t>
            </a:r>
            <a:r>
              <a:rPr lang="fr-FR" sz="2400" dirty="0" smtClean="0"/>
              <a:t> </a:t>
            </a:r>
            <a:r>
              <a:rPr lang="fr-FR" sz="2400" dirty="0" err="1" smtClean="0"/>
              <a:t>economic</a:t>
            </a:r>
            <a:r>
              <a:rPr lang="fr-FR" sz="2400" dirty="0" smtClean="0"/>
              <a:t> and </a:t>
            </a:r>
            <a:r>
              <a:rPr lang="fr-FR" sz="2400" dirty="0" err="1" smtClean="0"/>
              <a:t>political</a:t>
            </a:r>
            <a:r>
              <a:rPr lang="fr-FR" sz="2400" dirty="0" smtClean="0"/>
              <a:t> constraints leads to a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diplomatic</a:t>
            </a:r>
            <a:r>
              <a:rPr lang="fr-FR" sz="2400" b="1" i="1" dirty="0" smtClean="0">
                <a:solidFill>
                  <a:srgbClr val="006666"/>
                </a:solidFill>
              </a:rPr>
              <a:t>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dead</a:t>
            </a:r>
            <a:r>
              <a:rPr lang="fr-FR" sz="2400" b="1" i="1" dirty="0" smtClean="0">
                <a:solidFill>
                  <a:srgbClr val="006666"/>
                </a:solidFill>
              </a:rPr>
              <a:t>-end</a:t>
            </a:r>
          </a:p>
          <a:p>
            <a:pPr>
              <a:spcBef>
                <a:spcPts val="0"/>
              </a:spcBef>
              <a:buClr>
                <a:srgbClr val="006666"/>
              </a:buClr>
            </a:pPr>
            <a:endParaRPr lang="fr-FR" sz="2400" b="1" i="1" dirty="0">
              <a:solidFill>
                <a:srgbClr val="006666"/>
              </a:solidFill>
            </a:endParaRPr>
          </a:p>
          <a:p>
            <a:pPr>
              <a:spcBef>
                <a:spcPts val="0"/>
              </a:spcBef>
              <a:buClr>
                <a:srgbClr val="006666"/>
              </a:buClr>
            </a:pPr>
            <a:r>
              <a:rPr lang="fr-FR" sz="2400" dirty="0" smtClean="0"/>
              <a:t>To go out of the ‘sharing the pie’ </a:t>
            </a:r>
            <a:r>
              <a:rPr lang="fr-FR" sz="2400" dirty="0" err="1" smtClean="0"/>
              <a:t>approach</a:t>
            </a:r>
            <a:r>
              <a:rPr lang="fr-FR" sz="2400" dirty="0" smtClean="0"/>
              <a:t> </a:t>
            </a:r>
            <a:r>
              <a:rPr lang="fr-FR" sz="2400" dirty="0" err="1" smtClean="0"/>
              <a:t>implies</a:t>
            </a:r>
            <a:r>
              <a:rPr lang="fr-FR" sz="2400" dirty="0" smtClean="0"/>
              <a:t> to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link</a:t>
            </a:r>
            <a:r>
              <a:rPr lang="fr-FR" sz="2400" b="1" i="1" dirty="0" smtClean="0">
                <a:solidFill>
                  <a:srgbClr val="006666"/>
                </a:solidFill>
              </a:rPr>
              <a:t> a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diversity</a:t>
            </a:r>
            <a:r>
              <a:rPr lang="fr-FR" sz="2400" b="1" i="1" dirty="0" smtClean="0">
                <a:solidFill>
                  <a:srgbClr val="006666"/>
                </a:solidFill>
              </a:rPr>
              <a:t> of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domestic</a:t>
            </a:r>
            <a:r>
              <a:rPr lang="fr-FR" sz="2400" b="1" i="1" dirty="0" smtClean="0">
                <a:solidFill>
                  <a:srgbClr val="006666"/>
                </a:solidFill>
              </a:rPr>
              <a:t> an international </a:t>
            </a:r>
            <a:r>
              <a:rPr lang="fr-FR" sz="2400" b="1" i="1" dirty="0" err="1" smtClean="0">
                <a:solidFill>
                  <a:srgbClr val="006666"/>
                </a:solidFill>
              </a:rPr>
              <a:t>co-benefits</a:t>
            </a:r>
            <a:endParaRPr lang="fr-FR" sz="2400" b="1" i="1" dirty="0">
              <a:solidFill>
                <a:srgbClr val="006666"/>
              </a:solidFill>
            </a:endParaRPr>
          </a:p>
          <a:p>
            <a:pPr>
              <a:spcBef>
                <a:spcPts val="0"/>
              </a:spcBef>
              <a:buClr>
                <a:srgbClr val="006666"/>
              </a:buClr>
            </a:pPr>
            <a:endParaRPr lang="fr-FR" sz="2400" b="1" i="1" dirty="0" smtClean="0">
              <a:solidFill>
                <a:srgbClr val="006666"/>
              </a:solidFill>
            </a:endParaRPr>
          </a:p>
          <a:p>
            <a:pPr>
              <a:spcBef>
                <a:spcPts val="0"/>
              </a:spcBef>
              <a:buClr>
                <a:srgbClr val="006666"/>
              </a:buClr>
            </a:pPr>
            <a:r>
              <a:rPr lang="fr-FR" sz="2400" b="1" dirty="0" err="1" smtClean="0">
                <a:solidFill>
                  <a:srgbClr val="006666"/>
                </a:solidFill>
              </a:rPr>
              <a:t>Getting</a:t>
            </a:r>
            <a:r>
              <a:rPr lang="fr-FR" sz="2400" b="1" dirty="0" smtClean="0">
                <a:solidFill>
                  <a:srgbClr val="006666"/>
                </a:solidFill>
              </a:rPr>
              <a:t> the support of ‘non </a:t>
            </a:r>
            <a:r>
              <a:rPr lang="fr-FR" sz="2400" b="1" dirty="0" err="1" smtClean="0">
                <a:solidFill>
                  <a:srgbClr val="006666"/>
                </a:solidFill>
              </a:rPr>
              <a:t>climate</a:t>
            </a:r>
            <a:r>
              <a:rPr lang="fr-FR" sz="2400" b="1" dirty="0" smtClean="0">
                <a:solidFill>
                  <a:srgbClr val="006666"/>
                </a:solidFill>
              </a:rPr>
              <a:t> </a:t>
            </a:r>
            <a:r>
              <a:rPr lang="fr-FR" sz="2400" b="1" dirty="0" err="1" smtClean="0">
                <a:solidFill>
                  <a:srgbClr val="006666"/>
                </a:solidFill>
              </a:rPr>
              <a:t>concerned</a:t>
            </a:r>
            <a:r>
              <a:rPr lang="fr-FR" sz="2400" b="1" dirty="0" smtClean="0">
                <a:solidFill>
                  <a:srgbClr val="006666"/>
                </a:solidFill>
              </a:rPr>
              <a:t>’ </a:t>
            </a:r>
            <a:r>
              <a:rPr lang="fr-FR" sz="2400" b="1" dirty="0" err="1" smtClean="0">
                <a:solidFill>
                  <a:srgbClr val="006666"/>
                </a:solidFill>
              </a:rPr>
              <a:t>policy-makers</a:t>
            </a:r>
            <a:r>
              <a:rPr lang="fr-FR" sz="2400" b="1" dirty="0" smtClean="0">
                <a:solidFill>
                  <a:srgbClr val="006666"/>
                </a:solidFill>
              </a:rPr>
              <a:t>: </a:t>
            </a:r>
            <a:r>
              <a:rPr lang="fr-FR" sz="2400" b="1" dirty="0">
                <a:solidFill>
                  <a:srgbClr val="006666"/>
                </a:solidFill>
              </a:rPr>
              <a:t> t</a:t>
            </a:r>
            <a:r>
              <a:rPr lang="fr-FR" sz="2400" b="1" dirty="0" smtClean="0">
                <a:solidFill>
                  <a:srgbClr val="006666"/>
                </a:solidFill>
              </a:rPr>
              <a:t>he </a:t>
            </a:r>
            <a:r>
              <a:rPr lang="fr-FR" sz="2400" b="1" dirty="0" err="1" smtClean="0">
                <a:solidFill>
                  <a:srgbClr val="006666"/>
                </a:solidFill>
              </a:rPr>
              <a:t>European</a:t>
            </a:r>
            <a:r>
              <a:rPr lang="fr-FR" sz="2400" b="1" dirty="0" smtClean="0">
                <a:solidFill>
                  <a:srgbClr val="006666"/>
                </a:solidFill>
              </a:rPr>
              <a:t> Case</a:t>
            </a:r>
            <a:endParaRPr lang="fr-FR" sz="2400" i="1" dirty="0" smtClean="0">
              <a:solidFill>
                <a:srgbClr val="006666"/>
              </a:solidFill>
            </a:endParaRPr>
          </a:p>
          <a:p>
            <a:pPr>
              <a:spcBef>
                <a:spcPts val="1200"/>
              </a:spcBef>
              <a:buClr>
                <a:srgbClr val="006666"/>
              </a:buClr>
            </a:pPr>
            <a:endParaRPr lang="fr-FR" sz="2400" b="1" dirty="0" smtClean="0">
              <a:solidFill>
                <a:srgbClr val="006666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285720" y="857232"/>
            <a:ext cx="8568952" cy="0"/>
          </a:xfrm>
          <a:prstGeom prst="line">
            <a:avLst/>
          </a:prstGeom>
          <a:ln w="317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D916-45E0-49A9-BBD5-1D8568E44FB9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47921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188640"/>
            <a:ext cx="1200150" cy="1379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179512" y="1643050"/>
            <a:ext cx="885698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800" b="1" dirty="0" smtClean="0">
              <a:solidFill>
                <a:srgbClr val="006666"/>
              </a:solidFill>
            </a:endParaRPr>
          </a:p>
          <a:p>
            <a:pPr algn="ctr"/>
            <a:endParaRPr lang="fr-FR" sz="2800" b="1" dirty="0">
              <a:solidFill>
                <a:srgbClr val="006666"/>
              </a:solidFill>
            </a:endParaRPr>
          </a:p>
          <a:p>
            <a:pPr algn="ctr"/>
            <a:endParaRPr lang="fr-FR" sz="2800" b="1" dirty="0" smtClean="0">
              <a:solidFill>
                <a:srgbClr val="006666"/>
              </a:solidFill>
            </a:endParaRPr>
          </a:p>
          <a:p>
            <a:pPr algn="ctr"/>
            <a:r>
              <a:rPr lang="fr-FR" sz="2800" b="1" dirty="0" smtClean="0">
                <a:solidFill>
                  <a:srgbClr val="006666"/>
                </a:solidFill>
              </a:rPr>
              <a:t>A ‘C4’ </a:t>
            </a:r>
            <a:r>
              <a:rPr lang="fr-FR" sz="2800" b="1" dirty="0" err="1" smtClean="0">
                <a:solidFill>
                  <a:srgbClr val="006666"/>
                </a:solidFill>
              </a:rPr>
              <a:t>device</a:t>
            </a:r>
            <a:endParaRPr lang="fr-FR" sz="2400" dirty="0" smtClean="0"/>
          </a:p>
          <a:p>
            <a:pPr algn="r"/>
            <a:endParaRPr lang="fr-FR" sz="2400" dirty="0" smtClean="0"/>
          </a:p>
          <a:p>
            <a:pPr algn="r"/>
            <a:endParaRPr lang="fr-FR" sz="2400" dirty="0" smtClean="0"/>
          </a:p>
          <a:p>
            <a:pPr algn="r"/>
            <a:r>
              <a:rPr lang="fr-FR" sz="2400" i="1" dirty="0" smtClean="0"/>
              <a:t>	</a:t>
            </a:r>
          </a:p>
          <a:p>
            <a:pPr algn="r"/>
            <a:endParaRPr lang="fr-FR" sz="2400" i="1" dirty="0" smtClean="0"/>
          </a:p>
          <a:p>
            <a:pPr algn="ctr"/>
            <a:endParaRPr lang="fr-FR" sz="2400" b="1" i="1" dirty="0" smtClean="0">
              <a:solidFill>
                <a:srgbClr val="006666"/>
              </a:solidFill>
            </a:endParaRPr>
          </a:p>
          <a:p>
            <a:pPr algn="r"/>
            <a:endParaRPr lang="fr-FR" sz="2400" i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7295-ECEA-4477-B763-4AD6E4AFA30F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9139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2051</TotalTime>
  <Words>1361</Words>
  <Application>Microsoft Office PowerPoint</Application>
  <PresentationFormat>Apresentação na tela (4:3)</PresentationFormat>
  <Paragraphs>260</Paragraphs>
  <Slides>28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29" baseType="lpstr">
      <vt:lpstr>Thème Office</vt:lpstr>
      <vt:lpstr>Slide 1</vt:lpstr>
      <vt:lpstr>Slide 2</vt:lpstr>
      <vt:lpstr>Lessons from Kyoto’s unfinished business</vt:lpstr>
      <vt:lpstr>Why price-signals does not suffice. Why ‘finance’ matters  in an uncertain world</vt:lpstr>
      <vt:lpstr>Climate Finance at risks of the distrust?</vt:lpstr>
      <vt:lpstr>Turning the question upside-down</vt:lpstr>
      <vt:lpstr>The rationale for turning the question upside down  in an adverse economic context</vt:lpstr>
      <vt:lpstr>A diplomatic non starter?</vt:lpstr>
      <vt:lpstr>Slide 9</vt:lpstr>
      <vt:lpstr>The agenda</vt:lpstr>
      <vt:lpstr>Sketching a possible mechanism </vt:lpstr>
      <vt:lpstr>The SVC, a notional value not a carbon price </vt:lpstr>
      <vt:lpstr>Slide 13</vt:lpstr>
      <vt:lpstr>Slide 14</vt:lpstr>
      <vt:lpstr>Table 1: Balance sheets at the opening date of the low-carbon loan </vt:lpstr>
      <vt:lpstr>Balance sheets at the end of the payback period of the low-carbon loan before the asset swap </vt:lpstr>
      <vt:lpstr>Balance sheets after the carbon asset swap </vt:lpstr>
      <vt:lpstr>Adressing potential risks of the system</vt:lpstr>
      <vt:lpstr>Slide 19</vt:lpstr>
      <vt:lpstr>Slide 20</vt:lpstr>
      <vt:lpstr>Slide 21</vt:lpstr>
      <vt:lpstr>Slide 22</vt:lpstr>
      <vt:lpstr>Slide 23</vt:lpstr>
      <vt:lpstr>Key Principles for a global architecture </vt:lpstr>
      <vt:lpstr>A Pull-Back force hung on three pillars</vt:lpstr>
      <vt:lpstr>The pivotal role of pledges and Namas</vt:lpstr>
      <vt:lpstr>CBDR and guarantee for multilateral policies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Sony Customer</cp:lastModifiedBy>
  <cp:revision>73</cp:revision>
  <dcterms:created xsi:type="dcterms:W3CDTF">2012-09-17T07:06:43Z</dcterms:created>
  <dcterms:modified xsi:type="dcterms:W3CDTF">2014-08-29T12:26:41Z</dcterms:modified>
</cp:coreProperties>
</file>