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4" ContentType="video/unknown"/>
  <Default Extension="rels" ContentType="application/vnd.openxmlformats-package.relationships+xml"/>
  <Default Extension="vml" ContentType="application/vnd.openxmlformats-officedocument.vmlDrawing"/>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ppt/notesSlides/notesSlide8.xml" ContentType="application/vnd.openxmlformats-officedocument.presentationml.notesSlide+xml"/>
  <Override PartName="/ppt/charts/chart9.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0.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1.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2.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3.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embeddings/oleObject1.bin" ContentType="application/vnd.openxmlformats-officedocument.oleObject"/>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4.xml" ContentType="application/vnd.openxmlformats-officedocument.drawingml.chart+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5.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78"/>
  </p:notesMasterIdLst>
  <p:sldIdLst>
    <p:sldId id="753" r:id="rId3"/>
    <p:sldId id="891" r:id="rId4"/>
    <p:sldId id="724" r:id="rId5"/>
    <p:sldId id="669" r:id="rId6"/>
    <p:sldId id="671" r:id="rId7"/>
    <p:sldId id="848" r:id="rId8"/>
    <p:sldId id="852" r:id="rId9"/>
    <p:sldId id="853" r:id="rId10"/>
    <p:sldId id="854" r:id="rId11"/>
    <p:sldId id="855" r:id="rId12"/>
    <p:sldId id="634" r:id="rId13"/>
    <p:sldId id="470" r:id="rId14"/>
    <p:sldId id="787" r:id="rId15"/>
    <p:sldId id="788" r:id="rId16"/>
    <p:sldId id="789" r:id="rId17"/>
    <p:sldId id="790" r:id="rId18"/>
    <p:sldId id="952" r:id="rId19"/>
    <p:sldId id="385" r:id="rId20"/>
    <p:sldId id="791" r:id="rId21"/>
    <p:sldId id="751" r:id="rId22"/>
    <p:sldId id="764" r:id="rId23"/>
    <p:sldId id="766" r:id="rId24"/>
    <p:sldId id="639" r:id="rId25"/>
    <p:sldId id="1003" r:id="rId26"/>
    <p:sldId id="868" r:id="rId27"/>
    <p:sldId id="829" r:id="rId28"/>
    <p:sldId id="781" r:id="rId29"/>
    <p:sldId id="438" r:id="rId30"/>
    <p:sldId id="839" r:id="rId31"/>
    <p:sldId id="603" r:id="rId32"/>
    <p:sldId id="666" r:id="rId33"/>
    <p:sldId id="849" r:id="rId34"/>
    <p:sldId id="673" r:id="rId35"/>
    <p:sldId id="817" r:id="rId36"/>
    <p:sldId id="683" r:id="rId37"/>
    <p:sldId id="878" r:id="rId38"/>
    <p:sldId id="861" r:id="rId39"/>
    <p:sldId id="841" r:id="rId40"/>
    <p:sldId id="842" r:id="rId41"/>
    <p:sldId id="843" r:id="rId42"/>
    <p:sldId id="844" r:id="rId43"/>
    <p:sldId id="845" r:id="rId44"/>
    <p:sldId id="728" r:id="rId45"/>
    <p:sldId id="1004" r:id="rId46"/>
    <p:sldId id="1005" r:id="rId47"/>
    <p:sldId id="888" r:id="rId48"/>
    <p:sldId id="628" r:id="rId49"/>
    <p:sldId id="886" r:id="rId50"/>
    <p:sldId id="674" r:id="rId51"/>
    <p:sldId id="630" r:id="rId52"/>
    <p:sldId id="749" r:id="rId53"/>
    <p:sldId id="589" r:id="rId54"/>
    <p:sldId id="746" r:id="rId55"/>
    <p:sldId id="588" r:id="rId56"/>
    <p:sldId id="768" r:id="rId57"/>
    <p:sldId id="625" r:id="rId58"/>
    <p:sldId id="1020" r:id="rId59"/>
    <p:sldId id="1008" r:id="rId60"/>
    <p:sldId id="846" r:id="rId61"/>
    <p:sldId id="1026" r:id="rId62"/>
    <p:sldId id="1027" r:id="rId63"/>
    <p:sldId id="1028" r:id="rId64"/>
    <p:sldId id="1029" r:id="rId65"/>
    <p:sldId id="1030" r:id="rId66"/>
    <p:sldId id="1031" r:id="rId67"/>
    <p:sldId id="597" r:id="rId68"/>
    <p:sldId id="818" r:id="rId69"/>
    <p:sldId id="710" r:id="rId70"/>
    <p:sldId id="626" r:id="rId71"/>
    <p:sldId id="734" r:id="rId72"/>
    <p:sldId id="736" r:id="rId73"/>
    <p:sldId id="882" r:id="rId74"/>
    <p:sldId id="303" r:id="rId75"/>
    <p:sldId id="579" r:id="rId76"/>
    <p:sldId id="847" r:id="rId77"/>
  </p:sldIdLst>
  <p:sldSz cx="12192000" cy="6858000"/>
  <p:notesSz cx="6858000" cy="9144000"/>
  <p:defaultTextStyle>
    <a:defPPr>
      <a:defRPr lang="pt-BR"/>
    </a:defPPr>
    <a:lvl1pPr marL="0" algn="l" defTabSz="914241" rtl="0" eaLnBrk="1" latinLnBrk="0" hangingPunct="1">
      <a:defRPr sz="1900" kern="1200">
        <a:solidFill>
          <a:schemeClr val="tx1"/>
        </a:solidFill>
        <a:latin typeface="+mn-lt"/>
        <a:ea typeface="+mn-ea"/>
        <a:cs typeface="+mn-cs"/>
      </a:defRPr>
    </a:lvl1pPr>
    <a:lvl2pPr marL="457119" algn="l" defTabSz="914241" rtl="0" eaLnBrk="1" latinLnBrk="0" hangingPunct="1">
      <a:defRPr sz="1900" kern="1200">
        <a:solidFill>
          <a:schemeClr val="tx1"/>
        </a:solidFill>
        <a:latin typeface="+mn-lt"/>
        <a:ea typeface="+mn-ea"/>
        <a:cs typeface="+mn-cs"/>
      </a:defRPr>
    </a:lvl2pPr>
    <a:lvl3pPr marL="914241" algn="l" defTabSz="914241" rtl="0" eaLnBrk="1" latinLnBrk="0" hangingPunct="1">
      <a:defRPr sz="1900" kern="1200">
        <a:solidFill>
          <a:schemeClr val="tx1"/>
        </a:solidFill>
        <a:latin typeface="+mn-lt"/>
        <a:ea typeface="+mn-ea"/>
        <a:cs typeface="+mn-cs"/>
      </a:defRPr>
    </a:lvl3pPr>
    <a:lvl4pPr marL="1371362" algn="l" defTabSz="914241" rtl="0" eaLnBrk="1" latinLnBrk="0" hangingPunct="1">
      <a:defRPr sz="1900" kern="1200">
        <a:solidFill>
          <a:schemeClr val="tx1"/>
        </a:solidFill>
        <a:latin typeface="+mn-lt"/>
        <a:ea typeface="+mn-ea"/>
        <a:cs typeface="+mn-cs"/>
      </a:defRPr>
    </a:lvl4pPr>
    <a:lvl5pPr marL="1828482" algn="l" defTabSz="914241" rtl="0" eaLnBrk="1" latinLnBrk="0" hangingPunct="1">
      <a:defRPr sz="1900" kern="1200">
        <a:solidFill>
          <a:schemeClr val="tx1"/>
        </a:solidFill>
        <a:latin typeface="+mn-lt"/>
        <a:ea typeface="+mn-ea"/>
        <a:cs typeface="+mn-cs"/>
      </a:defRPr>
    </a:lvl5pPr>
    <a:lvl6pPr marL="2285606" algn="l" defTabSz="914241" rtl="0" eaLnBrk="1" latinLnBrk="0" hangingPunct="1">
      <a:defRPr sz="1900" kern="1200">
        <a:solidFill>
          <a:schemeClr val="tx1"/>
        </a:solidFill>
        <a:latin typeface="+mn-lt"/>
        <a:ea typeface="+mn-ea"/>
        <a:cs typeface="+mn-cs"/>
      </a:defRPr>
    </a:lvl6pPr>
    <a:lvl7pPr marL="2742722" algn="l" defTabSz="914241" rtl="0" eaLnBrk="1" latinLnBrk="0" hangingPunct="1">
      <a:defRPr sz="1900" kern="1200">
        <a:solidFill>
          <a:schemeClr val="tx1"/>
        </a:solidFill>
        <a:latin typeface="+mn-lt"/>
        <a:ea typeface="+mn-ea"/>
        <a:cs typeface="+mn-cs"/>
      </a:defRPr>
    </a:lvl7pPr>
    <a:lvl8pPr marL="3199840" algn="l" defTabSz="914241" rtl="0" eaLnBrk="1" latinLnBrk="0" hangingPunct="1">
      <a:defRPr sz="1900" kern="1200">
        <a:solidFill>
          <a:schemeClr val="tx1"/>
        </a:solidFill>
        <a:latin typeface="+mn-lt"/>
        <a:ea typeface="+mn-ea"/>
        <a:cs typeface="+mn-cs"/>
      </a:defRPr>
    </a:lvl8pPr>
    <a:lvl9pPr marL="3656959" algn="l" defTabSz="914241" rtl="0" eaLnBrk="1" latinLnBrk="0" hangingPunct="1">
      <a:defRPr sz="19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000"/>
    <a:srgbClr val="0000FF"/>
    <a:srgbClr val="DE9910"/>
    <a:srgbClr val="FFCC00"/>
    <a:srgbClr val="D37383"/>
    <a:srgbClr val="717171"/>
    <a:srgbClr val="8E8EDA"/>
    <a:srgbClr val="CCCC00"/>
    <a:srgbClr val="003300"/>
    <a:srgbClr val="E8E1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46" autoAdjust="0"/>
    <p:restoredTop sz="72791" autoAdjust="0"/>
  </p:normalViewPr>
  <p:slideViewPr>
    <p:cSldViewPr>
      <p:cViewPr>
        <p:scale>
          <a:sx n="68" d="100"/>
          <a:sy n="68" d="100"/>
        </p:scale>
        <p:origin x="-1552" y="-328"/>
      </p:cViewPr>
      <p:guideLst>
        <p:guide orient="horz" pos="2160"/>
        <p:guide pos="3840"/>
      </p:guideLst>
    </p:cSldViewPr>
  </p:slideViewPr>
  <p:notesTextViewPr>
    <p:cViewPr>
      <p:scale>
        <a:sx n="3" d="2"/>
        <a:sy n="3" d="2"/>
      </p:scale>
      <p:origin x="0" y="0"/>
    </p:cViewPr>
  </p:notesTextViewPr>
  <p:sorterViewPr>
    <p:cViewPr>
      <p:scale>
        <a:sx n="62" d="100"/>
        <a:sy n="62"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presProps" Target="presProps.xml"/><Relationship Id="rId81" Type="http://schemas.openxmlformats.org/officeDocument/2006/relationships/viewProps" Target="viewProps.xml"/><Relationship Id="rId82" Type="http://schemas.openxmlformats.org/officeDocument/2006/relationships/theme" Target="theme/theme1.xml"/><Relationship Id="rId83" Type="http://schemas.openxmlformats.org/officeDocument/2006/relationships/tableStyles" Target="tableStyles.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notesMaster" Target="notesMasters/notesMaster1.xml"/><Relationship Id="rId79" Type="http://schemas.openxmlformats.org/officeDocument/2006/relationships/printerSettings" Target="printerSettings/printerSettings1.bin"/><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Edu:Users:eduardo:Documents:EB_Master%20folder:PAPERS_BOOKS:Paper_Brondizio_Journal%20RFIEA_Nov%202013:Amazon%20indicators%20great%20acceleration.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CN\desmatamento_amazonia_anual.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Suporte\Dropbox\Proxima_palestra_Carlos\Su&#233;cia_28_29_11_2016\graf_desf.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Windows\Dropbox\CARLOSNOBRE\AULA_Bel&#233;m_14_04_2016\dados_precos_AMZ.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Suporte\Dropbox\Proxima_palestra_Carlos\Su&#233;cia_28_29_11_2016\graf_desf.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CN\dados_desmatamento_historico.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Users\Suporte\Dropbox\Proxima_palestra_Carlos\Su&#233;cia_28_29_11_2016\graf_desf.xlsx"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Edu:Users:eduardo:Documents:EB_Master%20folder:PAPERS_BOOKS:Paper_Brondizio_Journal%20RFIEA_Nov%202013:Amazon%20indicators%20great%20acceleration.xlsx"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Edu:Users:eduardo:Documents:EB_Master%20folder:PAPERS_BOOKS:Paper_Brondizio_Journal%20RFIEA_Nov%202013:Amazon%20indicators%20great%20acceleration.xlsx" TargetMode="External"/></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oleObject" Target="Edu:Users:eduardo:Documents:EB_Master%20folder:PAPERS_BOOKS:Paper_Brondizio_Journal%20RFIEA_Nov%202013:Amazon%20indicators%20great%20acceleration.xlsx" TargetMode="External"/></Relationships>
</file>

<file path=ppt/charts/_rels/chart5.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oleObject" Target="Edu:Users:eduardo:Documents:EB_Master%20folder:PAPERS_BOOKS:Paper_Brondizio_Journal%20RFIEA_Nov%202013:Amazon%20indicators%20great%20acceleration.xlsx" TargetMode="External"/></Relationships>
</file>

<file path=ppt/charts/_rels/chart6.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oleObject" Target="Edu:Users:eduardo:Documents:EB_Master%20folder:PAPERS_BOOKS:Paper_Brondizio_Journal%20RFIEA_Nov%202013:Amazon%20indicators%20great%20acceleration.xlsx" TargetMode="External"/></Relationships>
</file>

<file path=ppt/charts/_rels/chart7.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oleObject" Target="Edu:Users:eduardo:Documents:EB_Master%20folder:PAPERS_BOOKS:Paper_Brondizio_Journal%20RFIEA_Nov%202013:Amazon%20indicators%20great%20acceleration.xlsx" TargetMode="External"/></Relationships>
</file>

<file path=ppt/charts/_rels/chart8.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oleObject" Target="Edu:Users:eduardo:Documents:EB_Master%20folder:PAPERS_BOOKS:BOOK%20COMPLEXITY%20AMAZON%202012:Data:Indicators%20database:indicators.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Pasta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sz="1100" b="1"/>
            </a:pPr>
            <a:r>
              <a:rPr lang="en-US" sz="1100" b="1" dirty="0"/>
              <a:t>Accumulated deforestation [</a:t>
            </a:r>
            <a:r>
              <a:rPr lang="en-US" sz="1100" b="1" dirty="0" err="1"/>
              <a:t>km</a:t>
            </a:r>
            <a:r>
              <a:rPr lang="en-US" sz="1100" b="1" baseline="30000" dirty="0" err="1"/>
              <a:t>2</a:t>
            </a:r>
            <a:r>
              <a:rPr lang="en-US" sz="1100" b="1" dirty="0"/>
              <a:t>]</a:t>
            </a:r>
          </a:p>
        </c:rich>
      </c:tx>
      <c:layout>
        <c:manualLayout>
          <c:xMode val="edge"/>
          <c:yMode val="edge"/>
          <c:x val="0.195644314621963"/>
          <c:y val="0.0"/>
        </c:manualLayout>
      </c:layout>
      <c:overlay val="0"/>
    </c:title>
    <c:autoTitleDeleted val="0"/>
    <c:plotArea>
      <c:layout>
        <c:manualLayout>
          <c:layoutTarget val="inner"/>
          <c:xMode val="edge"/>
          <c:yMode val="edge"/>
          <c:x val="0.174153823189163"/>
          <c:y val="0.150724637681159"/>
          <c:w val="0.754756129417472"/>
          <c:h val="0.63232774164099"/>
        </c:manualLayout>
      </c:layout>
      <c:lineChart>
        <c:grouping val="standard"/>
        <c:varyColors val="0"/>
        <c:ser>
          <c:idx val="0"/>
          <c:order val="0"/>
          <c:tx>
            <c:v>Cummulative Deforestation (km2) - Brazilian Legal Amazon</c:v>
          </c:tx>
          <c:spPr>
            <a:ln>
              <a:solidFill>
                <a:srgbClr val="FF0000"/>
              </a:solidFill>
            </a:ln>
          </c:spPr>
          <c:marker>
            <c:symbol val="none"/>
          </c:marker>
          <c:cat>
            <c:numRef>
              <c:f>Sheet1!$B$3:$J$3</c:f>
              <c:numCache>
                <c:formatCode>General</c:formatCode>
                <c:ptCount val="9"/>
                <c:pt idx="0">
                  <c:v>1900.0</c:v>
                </c:pt>
                <c:pt idx="1">
                  <c:v>1930.0</c:v>
                </c:pt>
                <c:pt idx="2">
                  <c:v>1950.0</c:v>
                </c:pt>
                <c:pt idx="3">
                  <c:v>1960.0</c:v>
                </c:pt>
                <c:pt idx="4">
                  <c:v>1970.0</c:v>
                </c:pt>
                <c:pt idx="5">
                  <c:v>1980.0</c:v>
                </c:pt>
                <c:pt idx="6">
                  <c:v>1990.0</c:v>
                </c:pt>
                <c:pt idx="7">
                  <c:v>2000.0</c:v>
                </c:pt>
                <c:pt idx="8">
                  <c:v>2010.0</c:v>
                </c:pt>
              </c:numCache>
            </c:numRef>
          </c:cat>
          <c:val>
            <c:numRef>
              <c:f>Sheet1!$B$6:$J$6</c:f>
              <c:numCache>
                <c:formatCode>General</c:formatCode>
                <c:ptCount val="9"/>
                <c:pt idx="0">
                  <c:v>100.0</c:v>
                </c:pt>
                <c:pt idx="1">
                  <c:v>100.0</c:v>
                </c:pt>
                <c:pt idx="2">
                  <c:v>110.0</c:v>
                </c:pt>
                <c:pt idx="3">
                  <c:v>130.0</c:v>
                </c:pt>
                <c:pt idx="4">
                  <c:v>21050.0</c:v>
                </c:pt>
                <c:pt idx="5">
                  <c:v>35000.0</c:v>
                </c:pt>
                <c:pt idx="6">
                  <c:v>65000.0</c:v>
                </c:pt>
                <c:pt idx="7">
                  <c:v>205000.0</c:v>
                </c:pt>
                <c:pt idx="8">
                  <c:v>377000.0</c:v>
                </c:pt>
              </c:numCache>
            </c:numRef>
          </c:val>
          <c:smooth val="0"/>
          <c:extLst xmlns:c16r2="http://schemas.microsoft.com/office/drawing/2015/06/chart">
            <c:ext xmlns:c16="http://schemas.microsoft.com/office/drawing/2014/chart" uri="{C3380CC4-5D6E-409C-BE32-E72D297353CC}">
              <c16:uniqueId val="{00000000-FC29-4C21-A089-DC0D9D0ECB9A}"/>
            </c:ext>
          </c:extLst>
        </c:ser>
        <c:dLbls>
          <c:showLegendKey val="0"/>
          <c:showVal val="0"/>
          <c:showCatName val="0"/>
          <c:showSerName val="0"/>
          <c:showPercent val="0"/>
          <c:showBubbleSize val="0"/>
        </c:dLbls>
        <c:marker val="1"/>
        <c:smooth val="0"/>
        <c:axId val="2137909064"/>
        <c:axId val="1949704360"/>
      </c:lineChart>
      <c:catAx>
        <c:axId val="2137909064"/>
        <c:scaling>
          <c:orientation val="minMax"/>
        </c:scaling>
        <c:delete val="0"/>
        <c:axPos val="b"/>
        <c:numFmt formatCode="General" sourceLinked="1"/>
        <c:majorTickMark val="out"/>
        <c:minorTickMark val="none"/>
        <c:tickLblPos val="nextTo"/>
        <c:txPr>
          <a:bodyPr/>
          <a:lstStyle/>
          <a:p>
            <a:pPr>
              <a:defRPr sz="800"/>
            </a:pPr>
            <a:endParaRPr lang="en-US"/>
          </a:p>
        </c:txPr>
        <c:crossAx val="1949704360"/>
        <c:crosses val="autoZero"/>
        <c:auto val="1"/>
        <c:lblAlgn val="ctr"/>
        <c:lblOffset val="100"/>
        <c:tickLblSkip val="2"/>
        <c:noMultiLvlLbl val="0"/>
      </c:catAx>
      <c:valAx>
        <c:axId val="1949704360"/>
        <c:scaling>
          <c:orientation val="minMax"/>
        </c:scaling>
        <c:delete val="0"/>
        <c:axPos val="l"/>
        <c:numFmt formatCode="General" sourceLinked="1"/>
        <c:majorTickMark val="out"/>
        <c:minorTickMark val="none"/>
        <c:tickLblPos val="nextTo"/>
        <c:txPr>
          <a:bodyPr/>
          <a:lstStyle/>
          <a:p>
            <a:pPr>
              <a:defRPr sz="800"/>
            </a:pPr>
            <a:endParaRPr lang="en-US"/>
          </a:p>
        </c:txPr>
        <c:crossAx val="2137909064"/>
        <c:crosses val="autoZero"/>
        <c:crossBetween val="between"/>
      </c:valAx>
    </c:plotArea>
    <c:plotVisOnly val="1"/>
    <c:dispBlanksAs val="gap"/>
    <c:showDLblsOverMax val="0"/>
  </c:chart>
  <c:txPr>
    <a:bodyPr/>
    <a:lstStyle/>
    <a:p>
      <a:pPr>
        <a:defRPr sz="1050"/>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0"/>
    <c:plotArea>
      <c:layout>
        <c:manualLayout>
          <c:layoutTarget val="inner"/>
          <c:xMode val="edge"/>
          <c:yMode val="edge"/>
          <c:x val="0.147023406195178"/>
          <c:y val="0.0489719382092164"/>
          <c:w val="0.837489091121947"/>
          <c:h val="0.693559760253849"/>
        </c:manualLayout>
      </c:layout>
      <c:barChart>
        <c:barDir val="col"/>
        <c:grouping val="clustered"/>
        <c:varyColors val="0"/>
        <c:ser>
          <c:idx val="1"/>
          <c:order val="0"/>
          <c:spPr>
            <a:solidFill>
              <a:schemeClr val="accent6">
                <a:lumMod val="75000"/>
                <a:alpha val="76000"/>
              </a:schemeClr>
            </a:solidFill>
          </c:spPr>
          <c:invertIfNegative val="0"/>
          <c:cat>
            <c:numRef>
              <c:f>Plan1!$D$2:$AD$2</c:f>
              <c:numCache>
                <c:formatCode>General</c:formatCode>
                <c:ptCount val="27"/>
                <c:pt idx="0">
                  <c:v>1988.0</c:v>
                </c:pt>
                <c:pt idx="1">
                  <c:v>1989.0</c:v>
                </c:pt>
                <c:pt idx="2">
                  <c:v>1990.0</c:v>
                </c:pt>
                <c:pt idx="3">
                  <c:v>1991.0</c:v>
                </c:pt>
                <c:pt idx="4">
                  <c:v>1992.0</c:v>
                </c:pt>
                <c:pt idx="5">
                  <c:v>1993.0</c:v>
                </c:pt>
                <c:pt idx="6">
                  <c:v>1994.0</c:v>
                </c:pt>
                <c:pt idx="7">
                  <c:v>1995.0</c:v>
                </c:pt>
                <c:pt idx="8">
                  <c:v>1996.0</c:v>
                </c:pt>
                <c:pt idx="9">
                  <c:v>1997.0</c:v>
                </c:pt>
                <c:pt idx="10">
                  <c:v>1998.0</c:v>
                </c:pt>
                <c:pt idx="11">
                  <c:v>1999.0</c:v>
                </c:pt>
                <c:pt idx="12">
                  <c:v>2000.0</c:v>
                </c:pt>
                <c:pt idx="13">
                  <c:v>2001.0</c:v>
                </c:pt>
                <c:pt idx="14">
                  <c:v>2002.0</c:v>
                </c:pt>
                <c:pt idx="15">
                  <c:v>2003.0</c:v>
                </c:pt>
                <c:pt idx="16">
                  <c:v>2004.0</c:v>
                </c:pt>
                <c:pt idx="17">
                  <c:v>2005.0</c:v>
                </c:pt>
                <c:pt idx="18">
                  <c:v>2006.0</c:v>
                </c:pt>
                <c:pt idx="19">
                  <c:v>2007.0</c:v>
                </c:pt>
                <c:pt idx="20">
                  <c:v>2008.0</c:v>
                </c:pt>
                <c:pt idx="21">
                  <c:v>2009.0</c:v>
                </c:pt>
                <c:pt idx="22">
                  <c:v>2010.0</c:v>
                </c:pt>
                <c:pt idx="23">
                  <c:v>2011.0</c:v>
                </c:pt>
                <c:pt idx="24">
                  <c:v>2012.0</c:v>
                </c:pt>
                <c:pt idx="25">
                  <c:v>2013.0</c:v>
                </c:pt>
                <c:pt idx="26">
                  <c:v>2014.0</c:v>
                </c:pt>
              </c:numCache>
            </c:numRef>
          </c:cat>
          <c:val>
            <c:numRef>
              <c:f>Plan1!$D$3:$AD$3</c:f>
              <c:numCache>
                <c:formatCode>General</c:formatCode>
                <c:ptCount val="27"/>
                <c:pt idx="0">
                  <c:v>21050.0</c:v>
                </c:pt>
                <c:pt idx="1">
                  <c:v>17770.0</c:v>
                </c:pt>
                <c:pt idx="2">
                  <c:v>13730.0</c:v>
                </c:pt>
                <c:pt idx="3">
                  <c:v>11030.0</c:v>
                </c:pt>
                <c:pt idx="4">
                  <c:v>13786.0</c:v>
                </c:pt>
                <c:pt idx="5">
                  <c:v>14896.0</c:v>
                </c:pt>
                <c:pt idx="6">
                  <c:v>14896.0</c:v>
                </c:pt>
                <c:pt idx="7">
                  <c:v>29059.0</c:v>
                </c:pt>
                <c:pt idx="8">
                  <c:v>18161.0</c:v>
                </c:pt>
                <c:pt idx="9">
                  <c:v>13227.0</c:v>
                </c:pt>
                <c:pt idx="10">
                  <c:v>17383.0</c:v>
                </c:pt>
                <c:pt idx="11">
                  <c:v>17259.0</c:v>
                </c:pt>
                <c:pt idx="12">
                  <c:v>18226.0</c:v>
                </c:pt>
                <c:pt idx="13">
                  <c:v>18165.0</c:v>
                </c:pt>
                <c:pt idx="14">
                  <c:v>21651.0</c:v>
                </c:pt>
                <c:pt idx="15">
                  <c:v>25396.0</c:v>
                </c:pt>
                <c:pt idx="16">
                  <c:v>27772.0</c:v>
                </c:pt>
                <c:pt idx="17">
                  <c:v>19014.0</c:v>
                </c:pt>
                <c:pt idx="18">
                  <c:v>14286.0</c:v>
                </c:pt>
                <c:pt idx="19">
                  <c:v>11651.0</c:v>
                </c:pt>
                <c:pt idx="20">
                  <c:v>12911.0</c:v>
                </c:pt>
                <c:pt idx="21">
                  <c:v>7464.0</c:v>
                </c:pt>
                <c:pt idx="22">
                  <c:v>7000.0</c:v>
                </c:pt>
                <c:pt idx="23">
                  <c:v>6418.0</c:v>
                </c:pt>
                <c:pt idx="24">
                  <c:v>4571.0</c:v>
                </c:pt>
                <c:pt idx="25">
                  <c:v>5891.0</c:v>
                </c:pt>
                <c:pt idx="26">
                  <c:v>4848.0</c:v>
                </c:pt>
              </c:numCache>
            </c:numRef>
          </c:val>
          <c:extLst xmlns:c16r2="http://schemas.microsoft.com/office/drawing/2015/06/chart">
            <c:ext xmlns:c16="http://schemas.microsoft.com/office/drawing/2014/chart" uri="{C3380CC4-5D6E-409C-BE32-E72D297353CC}">
              <c16:uniqueId val="{00000000-B04B-4350-BEF5-30FE9DF365CE}"/>
            </c:ext>
          </c:extLst>
        </c:ser>
        <c:dLbls>
          <c:showLegendKey val="0"/>
          <c:showVal val="0"/>
          <c:showCatName val="0"/>
          <c:showSerName val="0"/>
          <c:showPercent val="0"/>
          <c:showBubbleSize val="0"/>
        </c:dLbls>
        <c:gapWidth val="78"/>
        <c:overlap val="11"/>
        <c:axId val="-2004233016"/>
        <c:axId val="-2004227816"/>
      </c:barChart>
      <c:catAx>
        <c:axId val="-2004233016"/>
        <c:scaling>
          <c:orientation val="minMax"/>
        </c:scaling>
        <c:delete val="0"/>
        <c:axPos val="b"/>
        <c:title>
          <c:tx>
            <c:rich>
              <a:bodyPr/>
              <a:lstStyle/>
              <a:p>
                <a:pPr>
                  <a:defRPr/>
                </a:pPr>
                <a:r>
                  <a:rPr lang="en-US"/>
                  <a:t>Years</a:t>
                </a:r>
              </a:p>
            </c:rich>
          </c:tx>
          <c:layout>
            <c:manualLayout>
              <c:xMode val="edge"/>
              <c:yMode val="edge"/>
              <c:x val="0.553412650844162"/>
              <c:y val="0.897821820567884"/>
            </c:manualLayout>
          </c:layout>
          <c:overlay val="0"/>
        </c:title>
        <c:numFmt formatCode="General" sourceLinked="1"/>
        <c:majorTickMark val="in"/>
        <c:minorTickMark val="none"/>
        <c:tickLblPos val="nextTo"/>
        <c:txPr>
          <a:bodyPr rot="-5400000" vert="horz"/>
          <a:lstStyle/>
          <a:p>
            <a:pPr>
              <a:defRPr/>
            </a:pPr>
            <a:endParaRPr lang="en-US"/>
          </a:p>
        </c:txPr>
        <c:crossAx val="-2004227816"/>
        <c:crosses val="autoZero"/>
        <c:auto val="1"/>
        <c:lblAlgn val="ctr"/>
        <c:lblOffset val="100"/>
        <c:noMultiLvlLbl val="0"/>
      </c:catAx>
      <c:valAx>
        <c:axId val="-2004227816"/>
        <c:scaling>
          <c:orientation val="minMax"/>
        </c:scaling>
        <c:delete val="0"/>
        <c:axPos val="l"/>
        <c:title>
          <c:tx>
            <c:rich>
              <a:bodyPr rot="-5400000" vert="horz"/>
              <a:lstStyle/>
              <a:p>
                <a:pPr>
                  <a:defRPr sz="1800"/>
                </a:pPr>
                <a:r>
                  <a:rPr lang="en-US" sz="1800" dirty="0"/>
                  <a:t>Deforestation rates  (km</a:t>
                </a:r>
                <a:r>
                  <a:rPr lang="en-US" sz="1800" baseline="30000" dirty="0"/>
                  <a:t>2</a:t>
                </a:r>
                <a:r>
                  <a:rPr lang="en-US" sz="1800" dirty="0"/>
                  <a:t>/year)</a:t>
                </a:r>
              </a:p>
            </c:rich>
          </c:tx>
          <c:layout>
            <c:manualLayout>
              <c:xMode val="edge"/>
              <c:yMode val="edge"/>
              <c:x val="0.0483984166666667"/>
              <c:y val="0.0162230798179497"/>
            </c:manualLayout>
          </c:layout>
          <c:overlay val="0"/>
        </c:title>
        <c:numFmt formatCode="General" sourceLinked="1"/>
        <c:majorTickMark val="in"/>
        <c:minorTickMark val="none"/>
        <c:tickLblPos val="nextTo"/>
        <c:crossAx val="-2004233016"/>
        <c:crosses val="autoZero"/>
        <c:crossBetween val="between"/>
      </c:valAx>
    </c:plotArea>
    <c:plotVisOnly val="1"/>
    <c:dispBlanksAs val="gap"/>
    <c:showDLblsOverMax val="0"/>
  </c:chart>
  <c:txPr>
    <a:bodyPr/>
    <a:lstStyle/>
    <a:p>
      <a:pPr>
        <a:defRPr sz="1600">
          <a:solidFill>
            <a:schemeClr val="bg1"/>
          </a:solidFill>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994237474235007"/>
          <c:y val="0.0301931101490255"/>
          <c:w val="0.87398320126276"/>
          <c:h val="0.830646345734525"/>
        </c:manualLayout>
      </c:layout>
      <c:barChart>
        <c:barDir val="col"/>
        <c:grouping val="clustered"/>
        <c:varyColors val="0"/>
        <c:ser>
          <c:idx val="0"/>
          <c:order val="0"/>
          <c:spPr>
            <a:solidFill>
              <a:srgbClr val="00B050"/>
            </a:solidFill>
            <a:ln w="28575">
              <a:noFill/>
            </a:ln>
          </c:spPr>
          <c:invertIfNegative val="0"/>
          <c:cat>
            <c:numRef>
              <c:f>Plan2!$A$1:$A$29</c:f>
              <c:numCache>
                <c:formatCode>General</c:formatCode>
                <c:ptCount val="29"/>
                <c:pt idx="0">
                  <c:v>1988.0</c:v>
                </c:pt>
                <c:pt idx="1">
                  <c:v>1989.0</c:v>
                </c:pt>
                <c:pt idx="2">
                  <c:v>1990.0</c:v>
                </c:pt>
                <c:pt idx="3">
                  <c:v>1991.0</c:v>
                </c:pt>
                <c:pt idx="4">
                  <c:v>1992.0</c:v>
                </c:pt>
                <c:pt idx="5">
                  <c:v>1993.0</c:v>
                </c:pt>
                <c:pt idx="6">
                  <c:v>1994.0</c:v>
                </c:pt>
                <c:pt idx="7">
                  <c:v>1995.0</c:v>
                </c:pt>
                <c:pt idx="8">
                  <c:v>1996.0</c:v>
                </c:pt>
                <c:pt idx="9">
                  <c:v>1997.0</c:v>
                </c:pt>
                <c:pt idx="10">
                  <c:v>1998.0</c:v>
                </c:pt>
                <c:pt idx="11">
                  <c:v>1999.0</c:v>
                </c:pt>
                <c:pt idx="12">
                  <c:v>2000.0</c:v>
                </c:pt>
                <c:pt idx="13">
                  <c:v>2001.0</c:v>
                </c:pt>
                <c:pt idx="14">
                  <c:v>2002.0</c:v>
                </c:pt>
                <c:pt idx="15">
                  <c:v>2003.0</c:v>
                </c:pt>
                <c:pt idx="16">
                  <c:v>2004.0</c:v>
                </c:pt>
                <c:pt idx="17">
                  <c:v>2005.0</c:v>
                </c:pt>
                <c:pt idx="18">
                  <c:v>2006.0</c:v>
                </c:pt>
                <c:pt idx="19">
                  <c:v>2007.0</c:v>
                </c:pt>
                <c:pt idx="20">
                  <c:v>2008.0</c:v>
                </c:pt>
                <c:pt idx="21">
                  <c:v>2009.0</c:v>
                </c:pt>
                <c:pt idx="22">
                  <c:v>2010.0</c:v>
                </c:pt>
                <c:pt idx="23">
                  <c:v>2011.0</c:v>
                </c:pt>
                <c:pt idx="24">
                  <c:v>2012.0</c:v>
                </c:pt>
                <c:pt idx="25">
                  <c:v>2013.0</c:v>
                </c:pt>
                <c:pt idx="26">
                  <c:v>2014.0</c:v>
                </c:pt>
                <c:pt idx="27">
                  <c:v>2015.0</c:v>
                </c:pt>
                <c:pt idx="28">
                  <c:v>2016.0</c:v>
                </c:pt>
              </c:numCache>
            </c:numRef>
          </c:cat>
          <c:val>
            <c:numRef>
              <c:f>Plan2!$B$1:$B$29</c:f>
              <c:numCache>
                <c:formatCode>General</c:formatCode>
                <c:ptCount val="29"/>
                <c:pt idx="0">
                  <c:v>21050.0</c:v>
                </c:pt>
                <c:pt idx="1">
                  <c:v>17770.0</c:v>
                </c:pt>
                <c:pt idx="2">
                  <c:v>13730.0</c:v>
                </c:pt>
                <c:pt idx="3">
                  <c:v>11030.0</c:v>
                </c:pt>
                <c:pt idx="4">
                  <c:v>13786.0</c:v>
                </c:pt>
                <c:pt idx="5">
                  <c:v>14896.0</c:v>
                </c:pt>
                <c:pt idx="6">
                  <c:v>14896.0</c:v>
                </c:pt>
                <c:pt idx="7">
                  <c:v>29059.0</c:v>
                </c:pt>
                <c:pt idx="8">
                  <c:v>18161.0</c:v>
                </c:pt>
                <c:pt idx="9">
                  <c:v>13227.0</c:v>
                </c:pt>
                <c:pt idx="10">
                  <c:v>17383.0</c:v>
                </c:pt>
                <c:pt idx="11">
                  <c:v>17259.0</c:v>
                </c:pt>
                <c:pt idx="12">
                  <c:v>18226.0</c:v>
                </c:pt>
                <c:pt idx="13">
                  <c:v>18165.0</c:v>
                </c:pt>
                <c:pt idx="14">
                  <c:v>21651.0</c:v>
                </c:pt>
                <c:pt idx="15">
                  <c:v>25396.0</c:v>
                </c:pt>
                <c:pt idx="16">
                  <c:v>27772.0</c:v>
                </c:pt>
                <c:pt idx="17">
                  <c:v>19014.0</c:v>
                </c:pt>
                <c:pt idx="18">
                  <c:v>14286.0</c:v>
                </c:pt>
                <c:pt idx="19">
                  <c:v>11651.0</c:v>
                </c:pt>
                <c:pt idx="20">
                  <c:v>12911.0</c:v>
                </c:pt>
                <c:pt idx="21">
                  <c:v>7464.0</c:v>
                </c:pt>
                <c:pt idx="22">
                  <c:v>7000.0</c:v>
                </c:pt>
                <c:pt idx="23">
                  <c:v>6418.0</c:v>
                </c:pt>
                <c:pt idx="24">
                  <c:v>4517.0</c:v>
                </c:pt>
                <c:pt idx="25">
                  <c:v>5891.0</c:v>
                </c:pt>
                <c:pt idx="26">
                  <c:v>5012.0</c:v>
                </c:pt>
                <c:pt idx="27">
                  <c:v>5831.0</c:v>
                </c:pt>
                <c:pt idx="28">
                  <c:v>7989.0</c:v>
                </c:pt>
              </c:numCache>
            </c:numRef>
          </c:val>
        </c:ser>
        <c:dLbls>
          <c:showLegendKey val="0"/>
          <c:showVal val="0"/>
          <c:showCatName val="0"/>
          <c:showSerName val="0"/>
          <c:showPercent val="0"/>
          <c:showBubbleSize val="0"/>
        </c:dLbls>
        <c:gapWidth val="76"/>
        <c:axId val="2131284952"/>
        <c:axId val="2131287640"/>
      </c:barChart>
      <c:catAx>
        <c:axId val="2131284952"/>
        <c:scaling>
          <c:orientation val="minMax"/>
        </c:scaling>
        <c:delete val="0"/>
        <c:axPos val="b"/>
        <c:numFmt formatCode="General" sourceLinked="1"/>
        <c:majorTickMark val="out"/>
        <c:minorTickMark val="none"/>
        <c:tickLblPos val="nextTo"/>
        <c:txPr>
          <a:bodyPr rot="-5400000" vert="horz"/>
          <a:lstStyle/>
          <a:p>
            <a:pPr>
              <a:defRPr>
                <a:solidFill>
                  <a:schemeClr val="bg1"/>
                </a:solidFill>
              </a:defRPr>
            </a:pPr>
            <a:endParaRPr lang="en-US"/>
          </a:p>
        </c:txPr>
        <c:crossAx val="2131287640"/>
        <c:crosses val="autoZero"/>
        <c:auto val="1"/>
        <c:lblAlgn val="ctr"/>
        <c:lblOffset val="100"/>
        <c:noMultiLvlLbl val="0"/>
      </c:catAx>
      <c:valAx>
        <c:axId val="2131287640"/>
        <c:scaling>
          <c:orientation val="minMax"/>
        </c:scaling>
        <c:delete val="0"/>
        <c:axPos val="l"/>
        <c:majorGridlines>
          <c:spPr>
            <a:ln>
              <a:prstDash val="sysDash"/>
            </a:ln>
          </c:spPr>
        </c:majorGridlines>
        <c:numFmt formatCode="General" sourceLinked="1"/>
        <c:majorTickMark val="out"/>
        <c:minorTickMark val="none"/>
        <c:tickLblPos val="nextTo"/>
        <c:txPr>
          <a:bodyPr/>
          <a:lstStyle/>
          <a:p>
            <a:pPr>
              <a:defRPr>
                <a:solidFill>
                  <a:schemeClr val="bg1"/>
                </a:solidFill>
              </a:defRPr>
            </a:pPr>
            <a:endParaRPr lang="en-US"/>
          </a:p>
        </c:txPr>
        <c:crossAx val="2131284952"/>
        <c:crosses val="autoZero"/>
        <c:crossBetween val="between"/>
      </c:valAx>
      <c:spPr>
        <a:ln>
          <a:solidFill>
            <a:schemeClr val="tx1">
              <a:tint val="75000"/>
              <a:shade val="95000"/>
              <a:satMod val="105000"/>
            </a:schemeClr>
          </a:solidFill>
        </a:ln>
      </c:spPr>
    </c:plotArea>
    <c:plotVisOnly val="1"/>
    <c:dispBlanksAs val="gap"/>
    <c:showDLblsOverMax val="0"/>
  </c:chart>
  <c:spPr>
    <a:ln>
      <a:noFill/>
    </a:ln>
  </c:sp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solidFill>
              <a:schemeClr val="accent6">
                <a:lumMod val="75000"/>
              </a:schemeClr>
            </a:solidFill>
            <a:ln>
              <a:noFill/>
            </a:ln>
          </c:spPr>
          <c:invertIfNegative val="0"/>
          <c:cat>
            <c:numRef>
              <c:f>Plan1!$K$5:$K$17</c:f>
              <c:numCache>
                <c:formatCode>General</c:formatCode>
                <c:ptCount val="13"/>
                <c:pt idx="0">
                  <c:v>2004.0</c:v>
                </c:pt>
                <c:pt idx="1">
                  <c:v>2005.0</c:v>
                </c:pt>
                <c:pt idx="2">
                  <c:v>2006.0</c:v>
                </c:pt>
                <c:pt idx="3">
                  <c:v>2007.0</c:v>
                </c:pt>
                <c:pt idx="4">
                  <c:v>2008.0</c:v>
                </c:pt>
                <c:pt idx="5">
                  <c:v>2009.0</c:v>
                </c:pt>
                <c:pt idx="6">
                  <c:v>2010.0</c:v>
                </c:pt>
                <c:pt idx="7">
                  <c:v>2011.0</c:v>
                </c:pt>
                <c:pt idx="8">
                  <c:v>2012.0</c:v>
                </c:pt>
                <c:pt idx="9">
                  <c:v>2013.0</c:v>
                </c:pt>
                <c:pt idx="10">
                  <c:v>2014.0</c:v>
                </c:pt>
                <c:pt idx="11">
                  <c:v>2015.0</c:v>
                </c:pt>
                <c:pt idx="12">
                  <c:v>2016.0</c:v>
                </c:pt>
              </c:numCache>
            </c:numRef>
          </c:cat>
          <c:val>
            <c:numRef>
              <c:f>Plan1!$R$5:$R$17</c:f>
              <c:numCache>
                <c:formatCode>General</c:formatCode>
                <c:ptCount val="13"/>
                <c:pt idx="0">
                  <c:v>27772.0</c:v>
                </c:pt>
                <c:pt idx="1">
                  <c:v>19014.0</c:v>
                </c:pt>
                <c:pt idx="2">
                  <c:v>14286.0</c:v>
                </c:pt>
                <c:pt idx="3">
                  <c:v>11651.0</c:v>
                </c:pt>
                <c:pt idx="4">
                  <c:v>12911.0</c:v>
                </c:pt>
                <c:pt idx="5">
                  <c:v>7464.0</c:v>
                </c:pt>
                <c:pt idx="6">
                  <c:v>7000.0</c:v>
                </c:pt>
                <c:pt idx="7">
                  <c:v>6418.0</c:v>
                </c:pt>
                <c:pt idx="8">
                  <c:v>4571.0</c:v>
                </c:pt>
                <c:pt idx="9">
                  <c:v>5891.0</c:v>
                </c:pt>
                <c:pt idx="10">
                  <c:v>5012.0</c:v>
                </c:pt>
                <c:pt idx="11">
                  <c:v>5831.0</c:v>
                </c:pt>
              </c:numCache>
            </c:numRef>
          </c:val>
          <c:extLst xmlns:c16r2="http://schemas.microsoft.com/office/drawing/2015/06/chart">
            <c:ext xmlns:c16="http://schemas.microsoft.com/office/drawing/2014/chart" uri="{C3380CC4-5D6E-409C-BE32-E72D297353CC}">
              <c16:uniqueId val="{00000000-B2E1-413C-A158-F94729A96583}"/>
            </c:ext>
          </c:extLst>
        </c:ser>
        <c:dLbls>
          <c:showLegendKey val="0"/>
          <c:showVal val="0"/>
          <c:showCatName val="0"/>
          <c:showSerName val="0"/>
          <c:showPercent val="0"/>
          <c:showBubbleSize val="0"/>
        </c:dLbls>
        <c:gapWidth val="111"/>
        <c:axId val="2140428696"/>
        <c:axId val="2140423176"/>
      </c:barChart>
      <c:lineChart>
        <c:grouping val="standard"/>
        <c:varyColors val="0"/>
        <c:ser>
          <c:idx val="1"/>
          <c:order val="1"/>
          <c:tx>
            <c:v>Preço Médio Carne </c:v>
          </c:tx>
          <c:spPr>
            <a:ln w="44450">
              <a:solidFill>
                <a:srgbClr val="FF0000"/>
              </a:solidFill>
            </a:ln>
          </c:spPr>
          <c:marker>
            <c:symbol val="none"/>
          </c:marker>
          <c:val>
            <c:numRef>
              <c:f>Plan1!$T$5:$T$17</c:f>
              <c:numCache>
                <c:formatCode>General</c:formatCode>
                <c:ptCount val="13"/>
                <c:pt idx="0">
                  <c:v>45.47525925925925</c:v>
                </c:pt>
                <c:pt idx="1">
                  <c:v>44.09750277777778</c:v>
                </c:pt>
                <c:pt idx="2">
                  <c:v>47.05208055555534</c:v>
                </c:pt>
                <c:pt idx="3">
                  <c:v>59.87080277777778</c:v>
                </c:pt>
                <c:pt idx="4">
                  <c:v>73.16410555555555</c:v>
                </c:pt>
                <c:pt idx="5">
                  <c:v>66.86047777777758</c:v>
                </c:pt>
                <c:pt idx="6">
                  <c:v>75.68852777777775</c:v>
                </c:pt>
                <c:pt idx="7">
                  <c:v>88.84736111111111</c:v>
                </c:pt>
                <c:pt idx="8">
                  <c:v>87.320055555555</c:v>
                </c:pt>
                <c:pt idx="9">
                  <c:v>87.13193333333331</c:v>
                </c:pt>
                <c:pt idx="10">
                  <c:v>94.35024444444444</c:v>
                </c:pt>
                <c:pt idx="11">
                  <c:v>115.524963888889</c:v>
                </c:pt>
                <c:pt idx="12">
                  <c:v>126.8702583333333</c:v>
                </c:pt>
              </c:numCache>
            </c:numRef>
          </c:val>
          <c:smooth val="0"/>
          <c:extLst xmlns:c16r2="http://schemas.microsoft.com/office/drawing/2015/06/chart">
            <c:ext xmlns:c16="http://schemas.microsoft.com/office/drawing/2014/chart" uri="{C3380CC4-5D6E-409C-BE32-E72D297353CC}">
              <c16:uniqueId val="{00000001-B2E1-413C-A158-F94729A96583}"/>
            </c:ext>
          </c:extLst>
        </c:ser>
        <c:ser>
          <c:idx val="2"/>
          <c:order val="2"/>
          <c:tx>
            <c:v>Preço Médio Soja</c:v>
          </c:tx>
          <c:spPr>
            <a:ln w="44450">
              <a:solidFill>
                <a:srgbClr val="92D050"/>
              </a:solidFill>
            </a:ln>
          </c:spPr>
          <c:marker>
            <c:symbol val="none"/>
          </c:marker>
          <c:val>
            <c:numRef>
              <c:f>Plan1!$U$5:$U$17</c:f>
              <c:numCache>
                <c:formatCode>General</c:formatCode>
                <c:ptCount val="13"/>
                <c:pt idx="0">
                  <c:v>25.27061666666667</c:v>
                </c:pt>
                <c:pt idx="1">
                  <c:v>20.87275416666667</c:v>
                </c:pt>
                <c:pt idx="2">
                  <c:v>24.42938333333298</c:v>
                </c:pt>
                <c:pt idx="3">
                  <c:v>36.10210000000001</c:v>
                </c:pt>
                <c:pt idx="4">
                  <c:v>39.48006666666596</c:v>
                </c:pt>
                <c:pt idx="5">
                  <c:v>38.70356250000001</c:v>
                </c:pt>
                <c:pt idx="6">
                  <c:v>33.84292916666618</c:v>
                </c:pt>
                <c:pt idx="7">
                  <c:v>40.30470833333332</c:v>
                </c:pt>
                <c:pt idx="8">
                  <c:v>47.3368125</c:v>
                </c:pt>
                <c:pt idx="9">
                  <c:v>60.34123333333329</c:v>
                </c:pt>
                <c:pt idx="10">
                  <c:v>56.79723333333333</c:v>
                </c:pt>
                <c:pt idx="11">
                  <c:v>55.51235833333333</c:v>
                </c:pt>
                <c:pt idx="12">
                  <c:v>56.3232</c:v>
                </c:pt>
              </c:numCache>
            </c:numRef>
          </c:val>
          <c:smooth val="0"/>
          <c:extLst xmlns:c16r2="http://schemas.microsoft.com/office/drawing/2015/06/chart">
            <c:ext xmlns:c16="http://schemas.microsoft.com/office/drawing/2014/chart" uri="{C3380CC4-5D6E-409C-BE32-E72D297353CC}">
              <c16:uniqueId val="{00000002-B2E1-413C-A158-F94729A96583}"/>
            </c:ext>
          </c:extLst>
        </c:ser>
        <c:dLbls>
          <c:showLegendKey val="0"/>
          <c:showVal val="0"/>
          <c:showCatName val="0"/>
          <c:showSerName val="0"/>
          <c:showPercent val="0"/>
          <c:showBubbleSize val="0"/>
        </c:dLbls>
        <c:marker val="1"/>
        <c:smooth val="0"/>
        <c:axId val="2140411416"/>
        <c:axId val="2140417336"/>
      </c:lineChart>
      <c:catAx>
        <c:axId val="2140428696"/>
        <c:scaling>
          <c:orientation val="minMax"/>
        </c:scaling>
        <c:delete val="0"/>
        <c:axPos val="b"/>
        <c:title>
          <c:tx>
            <c:rich>
              <a:bodyPr/>
              <a:lstStyle/>
              <a:p>
                <a:pPr>
                  <a:defRPr sz="1600" b="0"/>
                </a:pPr>
                <a:r>
                  <a:rPr lang="en-US" sz="1600" b="0" dirty="0">
                    <a:solidFill>
                      <a:schemeClr val="tx1">
                        <a:lumMod val="65000"/>
                        <a:lumOff val="35000"/>
                      </a:schemeClr>
                    </a:solidFill>
                  </a:rPr>
                  <a:t>Year</a:t>
                </a:r>
              </a:p>
            </c:rich>
          </c:tx>
          <c:layout>
            <c:manualLayout>
              <c:xMode val="edge"/>
              <c:yMode val="edge"/>
              <c:x val="0.457667305009857"/>
              <c:y val="0.856340644031894"/>
            </c:manualLayout>
          </c:layout>
          <c:overlay val="0"/>
        </c:title>
        <c:numFmt formatCode="General" sourceLinked="1"/>
        <c:majorTickMark val="cross"/>
        <c:minorTickMark val="none"/>
        <c:tickLblPos val="nextTo"/>
        <c:txPr>
          <a:bodyPr/>
          <a:lstStyle/>
          <a:p>
            <a:pPr>
              <a:defRPr>
                <a:solidFill>
                  <a:schemeClr val="bg1">
                    <a:lumMod val="50000"/>
                  </a:schemeClr>
                </a:solidFill>
              </a:defRPr>
            </a:pPr>
            <a:endParaRPr lang="en-US"/>
          </a:p>
        </c:txPr>
        <c:crossAx val="2140423176"/>
        <c:crosses val="autoZero"/>
        <c:auto val="1"/>
        <c:lblAlgn val="ctr"/>
        <c:lblOffset val="100"/>
        <c:noMultiLvlLbl val="0"/>
      </c:catAx>
      <c:valAx>
        <c:axId val="2140423176"/>
        <c:scaling>
          <c:orientation val="minMax"/>
        </c:scaling>
        <c:delete val="0"/>
        <c:axPos val="l"/>
        <c:numFmt formatCode="General" sourceLinked="1"/>
        <c:majorTickMark val="cross"/>
        <c:minorTickMark val="none"/>
        <c:tickLblPos val="nextTo"/>
        <c:txPr>
          <a:bodyPr/>
          <a:lstStyle/>
          <a:p>
            <a:pPr>
              <a:defRPr>
                <a:solidFill>
                  <a:schemeClr val="bg1">
                    <a:lumMod val="50000"/>
                  </a:schemeClr>
                </a:solidFill>
              </a:defRPr>
            </a:pPr>
            <a:endParaRPr lang="en-US"/>
          </a:p>
        </c:txPr>
        <c:crossAx val="2140428696"/>
        <c:crosses val="autoZero"/>
        <c:crossBetween val="between"/>
        <c:majorUnit val="2000.0"/>
      </c:valAx>
      <c:valAx>
        <c:axId val="2140417336"/>
        <c:scaling>
          <c:orientation val="minMax"/>
        </c:scaling>
        <c:delete val="0"/>
        <c:axPos val="r"/>
        <c:title>
          <c:tx>
            <c:rich>
              <a:bodyPr rot="-5400000" vert="horz"/>
              <a:lstStyle/>
              <a:p>
                <a:pPr>
                  <a:defRPr sz="1600" b="0"/>
                </a:pPr>
                <a:r>
                  <a:rPr lang="en-US" sz="1600" b="0" dirty="0" err="1">
                    <a:solidFill>
                      <a:schemeClr val="tx1">
                        <a:lumMod val="65000"/>
                        <a:lumOff val="35000"/>
                      </a:schemeClr>
                    </a:solidFill>
                  </a:rPr>
                  <a:t>Reais</a:t>
                </a:r>
                <a:endParaRPr lang="en-US" sz="1600" b="0" dirty="0">
                  <a:solidFill>
                    <a:schemeClr val="tx1">
                      <a:lumMod val="65000"/>
                      <a:lumOff val="35000"/>
                    </a:schemeClr>
                  </a:solidFill>
                </a:endParaRPr>
              </a:p>
            </c:rich>
          </c:tx>
          <c:layout/>
          <c:overlay val="0"/>
        </c:title>
        <c:numFmt formatCode="General" sourceLinked="1"/>
        <c:majorTickMark val="cross"/>
        <c:minorTickMark val="none"/>
        <c:tickLblPos val="nextTo"/>
        <c:txPr>
          <a:bodyPr/>
          <a:lstStyle/>
          <a:p>
            <a:pPr>
              <a:defRPr>
                <a:solidFill>
                  <a:schemeClr val="bg1">
                    <a:lumMod val="50000"/>
                  </a:schemeClr>
                </a:solidFill>
              </a:defRPr>
            </a:pPr>
            <a:endParaRPr lang="en-US"/>
          </a:p>
        </c:txPr>
        <c:crossAx val="2140411416"/>
        <c:crosses val="max"/>
        <c:crossBetween val="between"/>
      </c:valAx>
      <c:catAx>
        <c:axId val="2140411416"/>
        <c:scaling>
          <c:orientation val="minMax"/>
        </c:scaling>
        <c:delete val="1"/>
        <c:axPos val="b"/>
        <c:majorTickMark val="out"/>
        <c:minorTickMark val="none"/>
        <c:tickLblPos val="nextTo"/>
        <c:crossAx val="2140417336"/>
        <c:crosses val="autoZero"/>
        <c:auto val="1"/>
        <c:lblAlgn val="ctr"/>
        <c:lblOffset val="100"/>
        <c:noMultiLvlLbl val="0"/>
      </c:catAx>
    </c:plotArea>
    <c:plotVisOnly val="1"/>
    <c:dispBlanksAs val="gap"/>
    <c:showDLblsOverMax val="0"/>
  </c:chart>
  <c:txPr>
    <a:bodyPr/>
    <a:lstStyle/>
    <a:p>
      <a:pPr>
        <a:defRPr sz="14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8571222243619"/>
          <c:y val="0.0548837251704335"/>
          <c:w val="0.805561089961041"/>
          <c:h val="0.69807639780322"/>
        </c:manualLayout>
      </c:layout>
      <c:barChart>
        <c:barDir val="col"/>
        <c:grouping val="clustered"/>
        <c:varyColors val="0"/>
        <c:ser>
          <c:idx val="0"/>
          <c:order val="0"/>
          <c:spPr>
            <a:solidFill>
              <a:srgbClr val="00B0F0"/>
            </a:solidFill>
            <a:ln w="28575">
              <a:noFill/>
            </a:ln>
          </c:spPr>
          <c:invertIfNegative val="0"/>
          <c:cat>
            <c:numRef>
              <c:f>Plan1!$A$2:$A$28</c:f>
              <c:numCache>
                <c:formatCode>General</c:formatCode>
                <c:ptCount val="27"/>
                <c:pt idx="0">
                  <c:v>2004.0</c:v>
                </c:pt>
                <c:pt idx="1">
                  <c:v>2005.0</c:v>
                </c:pt>
                <c:pt idx="2">
                  <c:v>2006.0</c:v>
                </c:pt>
                <c:pt idx="3">
                  <c:v>2007.0</c:v>
                </c:pt>
                <c:pt idx="4">
                  <c:v>2008.0</c:v>
                </c:pt>
                <c:pt idx="5">
                  <c:v>2009.0</c:v>
                </c:pt>
                <c:pt idx="6">
                  <c:v>2010.0</c:v>
                </c:pt>
                <c:pt idx="7">
                  <c:v>2011.0</c:v>
                </c:pt>
                <c:pt idx="8">
                  <c:v>2012.0</c:v>
                </c:pt>
                <c:pt idx="9">
                  <c:v>2013.0</c:v>
                </c:pt>
                <c:pt idx="10">
                  <c:v>2014.0</c:v>
                </c:pt>
                <c:pt idx="11">
                  <c:v>2015.0</c:v>
                </c:pt>
                <c:pt idx="12">
                  <c:v>2016.0</c:v>
                </c:pt>
                <c:pt idx="13">
                  <c:v>2017.0</c:v>
                </c:pt>
                <c:pt idx="14">
                  <c:v>2018.0</c:v>
                </c:pt>
                <c:pt idx="15">
                  <c:v>2019.0</c:v>
                </c:pt>
                <c:pt idx="16">
                  <c:v>2020.0</c:v>
                </c:pt>
                <c:pt idx="17">
                  <c:v>2021.0</c:v>
                </c:pt>
                <c:pt idx="18">
                  <c:v>2022.0</c:v>
                </c:pt>
                <c:pt idx="19">
                  <c:v>2023.0</c:v>
                </c:pt>
                <c:pt idx="20">
                  <c:v>2024.0</c:v>
                </c:pt>
                <c:pt idx="21">
                  <c:v>2025.0</c:v>
                </c:pt>
                <c:pt idx="22">
                  <c:v>2026.0</c:v>
                </c:pt>
                <c:pt idx="23">
                  <c:v>2027.0</c:v>
                </c:pt>
                <c:pt idx="24">
                  <c:v>2028.0</c:v>
                </c:pt>
                <c:pt idx="25">
                  <c:v>2029.0</c:v>
                </c:pt>
                <c:pt idx="26">
                  <c:v>2030.0</c:v>
                </c:pt>
              </c:numCache>
            </c:numRef>
          </c:cat>
          <c:val>
            <c:numRef>
              <c:f>Plan1!$B$2:$B$28</c:f>
              <c:numCache>
                <c:formatCode>General</c:formatCode>
                <c:ptCount val="27"/>
                <c:pt idx="0">
                  <c:v>27772.0</c:v>
                </c:pt>
                <c:pt idx="1">
                  <c:v>19014.0</c:v>
                </c:pt>
                <c:pt idx="2">
                  <c:v>14286.0</c:v>
                </c:pt>
                <c:pt idx="3">
                  <c:v>11651.0</c:v>
                </c:pt>
                <c:pt idx="4">
                  <c:v>12911.0</c:v>
                </c:pt>
                <c:pt idx="5">
                  <c:v>7464.0</c:v>
                </c:pt>
                <c:pt idx="6">
                  <c:v>7000.0</c:v>
                </c:pt>
                <c:pt idx="7">
                  <c:v>6418.0</c:v>
                </c:pt>
                <c:pt idx="8">
                  <c:v>4517.0</c:v>
                </c:pt>
                <c:pt idx="9">
                  <c:v>5891.0</c:v>
                </c:pt>
                <c:pt idx="10">
                  <c:v>5012.0</c:v>
                </c:pt>
                <c:pt idx="11">
                  <c:v>5831.0</c:v>
                </c:pt>
                <c:pt idx="12">
                  <c:v>7989.0</c:v>
                </c:pt>
                <c:pt idx="13">
                  <c:v>0.0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numCache>
            </c:numRef>
          </c:val>
        </c:ser>
        <c:dLbls>
          <c:showLegendKey val="0"/>
          <c:showVal val="0"/>
          <c:showCatName val="0"/>
          <c:showSerName val="0"/>
          <c:showPercent val="0"/>
          <c:showBubbleSize val="0"/>
        </c:dLbls>
        <c:gapWidth val="61"/>
        <c:axId val="2130821848"/>
        <c:axId val="2130799336"/>
      </c:barChart>
      <c:catAx>
        <c:axId val="2130821848"/>
        <c:scaling>
          <c:orientation val="minMax"/>
        </c:scaling>
        <c:delete val="0"/>
        <c:axPos val="b"/>
        <c:title>
          <c:tx>
            <c:rich>
              <a:bodyPr/>
              <a:lstStyle/>
              <a:p>
                <a:pPr>
                  <a:defRPr/>
                </a:pPr>
                <a:r>
                  <a:rPr lang="en-US"/>
                  <a:t>Year</a:t>
                </a:r>
              </a:p>
            </c:rich>
          </c:tx>
          <c:layout/>
          <c:overlay val="0"/>
        </c:title>
        <c:numFmt formatCode="General" sourceLinked="1"/>
        <c:majorTickMark val="cross"/>
        <c:minorTickMark val="none"/>
        <c:tickLblPos val="nextTo"/>
        <c:txPr>
          <a:bodyPr/>
          <a:lstStyle/>
          <a:p>
            <a:pPr>
              <a:defRPr sz="800"/>
            </a:pPr>
            <a:endParaRPr lang="en-US"/>
          </a:p>
        </c:txPr>
        <c:crossAx val="2130799336"/>
        <c:crosses val="autoZero"/>
        <c:auto val="1"/>
        <c:lblAlgn val="ctr"/>
        <c:lblOffset val="1"/>
        <c:noMultiLvlLbl val="0"/>
      </c:catAx>
      <c:valAx>
        <c:axId val="2130799336"/>
        <c:scaling>
          <c:orientation val="minMax"/>
        </c:scaling>
        <c:delete val="0"/>
        <c:axPos val="l"/>
        <c:title>
          <c:tx>
            <c:rich>
              <a:bodyPr/>
              <a:lstStyle/>
              <a:p>
                <a:pPr>
                  <a:defRPr/>
                </a:pPr>
                <a:r>
                  <a:rPr lang="pt-BR"/>
                  <a:t>Km</a:t>
                </a:r>
                <a:r>
                  <a:rPr lang="pt-BR" baseline="30000"/>
                  <a:t>2</a:t>
                </a:r>
                <a:r>
                  <a:rPr lang="pt-BR"/>
                  <a:t>/year</a:t>
                </a:r>
                <a:endParaRPr lang="en-US"/>
              </a:p>
            </c:rich>
          </c:tx>
          <c:layout/>
          <c:overlay val="0"/>
        </c:title>
        <c:numFmt formatCode="General" sourceLinked="1"/>
        <c:majorTickMark val="out"/>
        <c:minorTickMark val="none"/>
        <c:tickLblPos val="nextTo"/>
        <c:txPr>
          <a:bodyPr/>
          <a:lstStyle/>
          <a:p>
            <a:pPr>
              <a:defRPr sz="1100"/>
            </a:pPr>
            <a:endParaRPr lang="en-US"/>
          </a:p>
        </c:txPr>
        <c:crossAx val="2130821848"/>
        <c:crosses val="autoZero"/>
        <c:crossBetween val="between"/>
      </c:valAx>
      <c:spPr>
        <a:noFill/>
        <a:ln w="25400">
          <a:noFill/>
        </a:ln>
      </c:spPr>
    </c:plotArea>
    <c:plotVisOnly val="1"/>
    <c:dispBlanksAs val="gap"/>
    <c:showDLblsOverMax val="0"/>
  </c:chart>
  <c:spPr>
    <a:ln>
      <a:noFill/>
    </a:ln>
  </c:spPr>
  <c:txPr>
    <a:bodyPr/>
    <a:lstStyle/>
    <a:p>
      <a:pPr>
        <a:defRPr sz="12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1"/>
    </mc:Choice>
    <mc:Fallback>
      <c:style val="21"/>
    </mc:Fallback>
  </mc:AlternateContent>
  <c:chart>
    <c:autoTitleDeleted val="0"/>
    <c:plotArea>
      <c:layout>
        <c:manualLayout>
          <c:layoutTarget val="inner"/>
          <c:xMode val="edge"/>
          <c:yMode val="edge"/>
          <c:x val="0.0710882383597981"/>
          <c:y val="0.0563689518038064"/>
          <c:w val="0.928344212731463"/>
          <c:h val="0.879913419657229"/>
        </c:manualLayout>
      </c:layout>
      <c:barChart>
        <c:barDir val="col"/>
        <c:grouping val="clustered"/>
        <c:varyColors val="0"/>
        <c:ser>
          <c:idx val="0"/>
          <c:order val="0"/>
          <c:invertIfNegative val="0"/>
          <c:cat>
            <c:strRef>
              <c:f>Plan1!$G$11:$AH$11</c:f>
              <c:strCache>
                <c:ptCount val="28"/>
                <c:pt idx="0">
                  <c:v>88</c:v>
                </c:pt>
                <c:pt idx="1">
                  <c:v>89</c:v>
                </c:pt>
                <c:pt idx="2">
                  <c:v>90</c:v>
                </c:pt>
                <c:pt idx="3">
                  <c:v>91</c:v>
                </c:pt>
                <c:pt idx="4">
                  <c:v>92</c:v>
                </c:pt>
                <c:pt idx="5">
                  <c:v>93</c:v>
                </c:pt>
                <c:pt idx="6">
                  <c:v>94</c:v>
                </c:pt>
                <c:pt idx="7">
                  <c:v>95</c:v>
                </c:pt>
                <c:pt idx="8">
                  <c:v>96</c:v>
                </c:pt>
                <c:pt idx="9">
                  <c:v>97</c:v>
                </c:pt>
                <c:pt idx="10">
                  <c:v>98</c:v>
                </c:pt>
                <c:pt idx="11">
                  <c:v>99</c:v>
                </c:pt>
                <c:pt idx="12">
                  <c:v>00</c:v>
                </c:pt>
                <c:pt idx="13">
                  <c:v>01</c:v>
                </c:pt>
                <c:pt idx="14">
                  <c:v>02</c:v>
                </c:pt>
                <c:pt idx="15">
                  <c:v>03</c:v>
                </c:pt>
                <c:pt idx="16">
                  <c:v>04</c:v>
                </c:pt>
                <c:pt idx="17">
                  <c:v>05</c:v>
                </c:pt>
                <c:pt idx="18">
                  <c:v>06</c:v>
                </c:pt>
                <c:pt idx="19">
                  <c:v>07</c:v>
                </c:pt>
                <c:pt idx="20">
                  <c:v>08</c:v>
                </c:pt>
                <c:pt idx="21">
                  <c:v>09 </c:v>
                </c:pt>
                <c:pt idx="22">
                  <c:v>10</c:v>
                </c:pt>
                <c:pt idx="23">
                  <c:v>11</c:v>
                </c:pt>
                <c:pt idx="24">
                  <c:v>12</c:v>
                </c:pt>
                <c:pt idx="25">
                  <c:v>13</c:v>
                </c:pt>
                <c:pt idx="26">
                  <c:v>14</c:v>
                </c:pt>
                <c:pt idx="27">
                  <c:v>15</c:v>
                </c:pt>
              </c:strCache>
            </c:strRef>
          </c:cat>
          <c:val>
            <c:numRef>
              <c:f>Plan1!$G$21:$AH$21</c:f>
              <c:numCache>
                <c:formatCode>General</c:formatCode>
                <c:ptCount val="28"/>
                <c:pt idx="0">
                  <c:v>21050.0</c:v>
                </c:pt>
                <c:pt idx="1">
                  <c:v>17770.0</c:v>
                </c:pt>
                <c:pt idx="2">
                  <c:v>13730.0</c:v>
                </c:pt>
                <c:pt idx="3">
                  <c:v>11030.0</c:v>
                </c:pt>
                <c:pt idx="4">
                  <c:v>13786.0</c:v>
                </c:pt>
                <c:pt idx="5">
                  <c:v>14896.0</c:v>
                </c:pt>
                <c:pt idx="6">
                  <c:v>14896.0</c:v>
                </c:pt>
                <c:pt idx="7">
                  <c:v>29059.0</c:v>
                </c:pt>
                <c:pt idx="8">
                  <c:v>18161.0</c:v>
                </c:pt>
                <c:pt idx="9">
                  <c:v>13227.0</c:v>
                </c:pt>
                <c:pt idx="10">
                  <c:v>17383.0</c:v>
                </c:pt>
                <c:pt idx="11">
                  <c:v>17259.0</c:v>
                </c:pt>
                <c:pt idx="12">
                  <c:v>18226.0</c:v>
                </c:pt>
                <c:pt idx="13">
                  <c:v>18165.0</c:v>
                </c:pt>
                <c:pt idx="14">
                  <c:v>21651.0</c:v>
                </c:pt>
                <c:pt idx="15">
                  <c:v>25396.0</c:v>
                </c:pt>
                <c:pt idx="16">
                  <c:v>27772.0</c:v>
                </c:pt>
                <c:pt idx="17">
                  <c:v>19014.0</c:v>
                </c:pt>
                <c:pt idx="18">
                  <c:v>14286.0</c:v>
                </c:pt>
                <c:pt idx="19">
                  <c:v>11651.0</c:v>
                </c:pt>
                <c:pt idx="20">
                  <c:v>12911.0</c:v>
                </c:pt>
                <c:pt idx="21">
                  <c:v>7464.0</c:v>
                </c:pt>
                <c:pt idx="22">
                  <c:v>7000.0</c:v>
                </c:pt>
                <c:pt idx="23">
                  <c:v>6418.0</c:v>
                </c:pt>
                <c:pt idx="24">
                  <c:v>4571.0</c:v>
                </c:pt>
                <c:pt idx="25">
                  <c:v>5891.0</c:v>
                </c:pt>
                <c:pt idx="26">
                  <c:v>5012.0</c:v>
                </c:pt>
                <c:pt idx="27">
                  <c:v>5831.0</c:v>
                </c:pt>
              </c:numCache>
            </c:numRef>
          </c:val>
          <c:extLst xmlns:c16r2="http://schemas.microsoft.com/office/drawing/2015/06/chart">
            <c:ext xmlns:c16="http://schemas.microsoft.com/office/drawing/2014/chart" uri="{C3380CC4-5D6E-409C-BE32-E72D297353CC}">
              <c16:uniqueId val="{00000000-36FA-4F5C-B573-008DEF9C059B}"/>
            </c:ext>
          </c:extLst>
        </c:ser>
        <c:dLbls>
          <c:showLegendKey val="0"/>
          <c:showVal val="0"/>
          <c:showCatName val="0"/>
          <c:showSerName val="0"/>
          <c:showPercent val="0"/>
          <c:showBubbleSize val="0"/>
        </c:dLbls>
        <c:gapWidth val="150"/>
        <c:axId val="-2143624824"/>
        <c:axId val="-2143640952"/>
      </c:barChart>
      <c:catAx>
        <c:axId val="-2143624824"/>
        <c:scaling>
          <c:orientation val="minMax"/>
        </c:scaling>
        <c:delete val="0"/>
        <c:axPos val="b"/>
        <c:numFmt formatCode="General" sourceLinked="0"/>
        <c:majorTickMark val="out"/>
        <c:minorTickMark val="none"/>
        <c:tickLblPos val="nextTo"/>
        <c:crossAx val="-2143640952"/>
        <c:crosses val="autoZero"/>
        <c:auto val="1"/>
        <c:lblAlgn val="ctr"/>
        <c:lblOffset val="100"/>
        <c:noMultiLvlLbl val="0"/>
      </c:catAx>
      <c:valAx>
        <c:axId val="-2143640952"/>
        <c:scaling>
          <c:orientation val="minMax"/>
        </c:scaling>
        <c:delete val="0"/>
        <c:axPos val="l"/>
        <c:numFmt formatCode="General" sourceLinked="1"/>
        <c:majorTickMark val="in"/>
        <c:minorTickMark val="none"/>
        <c:tickLblPos val="nextTo"/>
        <c:crossAx val="-2143624824"/>
        <c:crosses val="autoZero"/>
        <c:crossBetween val="between"/>
      </c:valAx>
    </c:plotArea>
    <c:plotVisOnly val="1"/>
    <c:dispBlanksAs val="gap"/>
    <c:showDLblsOverMax val="0"/>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solidFill>
              <a:srgbClr val="00B050"/>
            </a:solidFill>
            <a:ln w="28575">
              <a:noFill/>
            </a:ln>
          </c:spPr>
          <c:invertIfNegative val="0"/>
          <c:trendline>
            <c:spPr>
              <a:ln w="34925">
                <a:solidFill>
                  <a:srgbClr val="FF0000"/>
                </a:solidFill>
              </a:ln>
            </c:spPr>
            <c:trendlineType val="poly"/>
            <c:order val="4"/>
            <c:dispRSqr val="0"/>
            <c:dispEq val="0"/>
          </c:trendline>
          <c:cat>
            <c:numRef>
              <c:f>Plan2!$A$1:$A$29</c:f>
              <c:numCache>
                <c:formatCode>General</c:formatCode>
                <c:ptCount val="29"/>
                <c:pt idx="0">
                  <c:v>1988.0</c:v>
                </c:pt>
                <c:pt idx="1">
                  <c:v>1989.0</c:v>
                </c:pt>
                <c:pt idx="2">
                  <c:v>1990.0</c:v>
                </c:pt>
                <c:pt idx="3">
                  <c:v>1991.0</c:v>
                </c:pt>
                <c:pt idx="4">
                  <c:v>1992.0</c:v>
                </c:pt>
                <c:pt idx="5">
                  <c:v>1993.0</c:v>
                </c:pt>
                <c:pt idx="6">
                  <c:v>1994.0</c:v>
                </c:pt>
                <c:pt idx="7">
                  <c:v>1995.0</c:v>
                </c:pt>
                <c:pt idx="8">
                  <c:v>1996.0</c:v>
                </c:pt>
                <c:pt idx="9">
                  <c:v>1997.0</c:v>
                </c:pt>
                <c:pt idx="10">
                  <c:v>1998.0</c:v>
                </c:pt>
                <c:pt idx="11">
                  <c:v>1999.0</c:v>
                </c:pt>
                <c:pt idx="12">
                  <c:v>2000.0</c:v>
                </c:pt>
                <c:pt idx="13">
                  <c:v>2001.0</c:v>
                </c:pt>
                <c:pt idx="14">
                  <c:v>2002.0</c:v>
                </c:pt>
                <c:pt idx="15">
                  <c:v>2003.0</c:v>
                </c:pt>
                <c:pt idx="16">
                  <c:v>2004.0</c:v>
                </c:pt>
                <c:pt idx="17">
                  <c:v>2005.0</c:v>
                </c:pt>
                <c:pt idx="18">
                  <c:v>2006.0</c:v>
                </c:pt>
                <c:pt idx="19">
                  <c:v>2007.0</c:v>
                </c:pt>
                <c:pt idx="20">
                  <c:v>2008.0</c:v>
                </c:pt>
                <c:pt idx="21">
                  <c:v>2009.0</c:v>
                </c:pt>
                <c:pt idx="22">
                  <c:v>2010.0</c:v>
                </c:pt>
                <c:pt idx="23">
                  <c:v>2011.0</c:v>
                </c:pt>
                <c:pt idx="24">
                  <c:v>2012.0</c:v>
                </c:pt>
                <c:pt idx="25">
                  <c:v>2013.0</c:v>
                </c:pt>
                <c:pt idx="26">
                  <c:v>2014.0</c:v>
                </c:pt>
                <c:pt idx="27">
                  <c:v>2015.0</c:v>
                </c:pt>
                <c:pt idx="28">
                  <c:v>2016.0</c:v>
                </c:pt>
              </c:numCache>
            </c:numRef>
          </c:cat>
          <c:val>
            <c:numRef>
              <c:f>Plan2!$B$1:$B$29</c:f>
              <c:numCache>
                <c:formatCode>General</c:formatCode>
                <c:ptCount val="29"/>
                <c:pt idx="0">
                  <c:v>21050.0</c:v>
                </c:pt>
                <c:pt idx="1">
                  <c:v>17770.0</c:v>
                </c:pt>
                <c:pt idx="2">
                  <c:v>13730.0</c:v>
                </c:pt>
                <c:pt idx="3">
                  <c:v>11030.0</c:v>
                </c:pt>
                <c:pt idx="4">
                  <c:v>13786.0</c:v>
                </c:pt>
                <c:pt idx="5">
                  <c:v>14896.0</c:v>
                </c:pt>
                <c:pt idx="6">
                  <c:v>14896.0</c:v>
                </c:pt>
                <c:pt idx="7">
                  <c:v>29059.0</c:v>
                </c:pt>
                <c:pt idx="8">
                  <c:v>18161.0</c:v>
                </c:pt>
                <c:pt idx="9">
                  <c:v>13227.0</c:v>
                </c:pt>
                <c:pt idx="10">
                  <c:v>17383.0</c:v>
                </c:pt>
                <c:pt idx="11">
                  <c:v>17259.0</c:v>
                </c:pt>
                <c:pt idx="12">
                  <c:v>18226.0</c:v>
                </c:pt>
                <c:pt idx="13">
                  <c:v>18165.0</c:v>
                </c:pt>
                <c:pt idx="14">
                  <c:v>21651.0</c:v>
                </c:pt>
                <c:pt idx="15">
                  <c:v>25396.0</c:v>
                </c:pt>
                <c:pt idx="16">
                  <c:v>27772.0</c:v>
                </c:pt>
                <c:pt idx="17">
                  <c:v>19014.0</c:v>
                </c:pt>
                <c:pt idx="18">
                  <c:v>14286.0</c:v>
                </c:pt>
                <c:pt idx="19">
                  <c:v>11651.0</c:v>
                </c:pt>
                <c:pt idx="20">
                  <c:v>12911.0</c:v>
                </c:pt>
                <c:pt idx="21">
                  <c:v>7464.0</c:v>
                </c:pt>
                <c:pt idx="22">
                  <c:v>7000.0</c:v>
                </c:pt>
                <c:pt idx="23">
                  <c:v>6418.0</c:v>
                </c:pt>
                <c:pt idx="24">
                  <c:v>4517.0</c:v>
                </c:pt>
                <c:pt idx="25">
                  <c:v>5891.0</c:v>
                </c:pt>
                <c:pt idx="26">
                  <c:v>5012.0</c:v>
                </c:pt>
                <c:pt idx="27">
                  <c:v>5831.0</c:v>
                </c:pt>
                <c:pt idx="28">
                  <c:v>7989.0</c:v>
                </c:pt>
              </c:numCache>
            </c:numRef>
          </c:val>
        </c:ser>
        <c:dLbls>
          <c:showLegendKey val="0"/>
          <c:showVal val="0"/>
          <c:showCatName val="0"/>
          <c:showSerName val="0"/>
          <c:showPercent val="0"/>
          <c:showBubbleSize val="0"/>
        </c:dLbls>
        <c:gapWidth val="150"/>
        <c:axId val="-2143987784"/>
        <c:axId val="-2143880408"/>
      </c:barChart>
      <c:catAx>
        <c:axId val="-2143987784"/>
        <c:scaling>
          <c:orientation val="minMax"/>
        </c:scaling>
        <c:delete val="0"/>
        <c:axPos val="b"/>
        <c:numFmt formatCode="General" sourceLinked="1"/>
        <c:majorTickMark val="out"/>
        <c:minorTickMark val="none"/>
        <c:tickLblPos val="nextTo"/>
        <c:txPr>
          <a:bodyPr rot="-5400000" vert="horz"/>
          <a:lstStyle/>
          <a:p>
            <a:pPr>
              <a:defRPr/>
            </a:pPr>
            <a:endParaRPr lang="en-US"/>
          </a:p>
        </c:txPr>
        <c:crossAx val="-2143880408"/>
        <c:crosses val="autoZero"/>
        <c:auto val="1"/>
        <c:lblAlgn val="ctr"/>
        <c:lblOffset val="100"/>
        <c:noMultiLvlLbl val="0"/>
      </c:catAx>
      <c:valAx>
        <c:axId val="-2143880408"/>
        <c:scaling>
          <c:orientation val="minMax"/>
        </c:scaling>
        <c:delete val="0"/>
        <c:axPos val="l"/>
        <c:majorGridlines>
          <c:spPr>
            <a:ln>
              <a:prstDash val="sysDash"/>
            </a:ln>
          </c:spPr>
        </c:majorGridlines>
        <c:numFmt formatCode="General" sourceLinked="1"/>
        <c:majorTickMark val="out"/>
        <c:minorTickMark val="none"/>
        <c:tickLblPos val="nextTo"/>
        <c:crossAx val="-2143987784"/>
        <c:crosses val="autoZero"/>
        <c:crossBetween val="between"/>
      </c:valAx>
      <c:spPr>
        <a:ln>
          <a:solidFill>
            <a:schemeClr val="tx1">
              <a:tint val="75000"/>
              <a:shade val="95000"/>
              <a:satMod val="105000"/>
            </a:schemeClr>
          </a:solidFill>
        </a:ln>
      </c:spPr>
    </c:plotArea>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sz="1100" b="1"/>
            </a:pPr>
            <a:r>
              <a:rPr lang="pt-BR" sz="1100" b="1" i="0" u="none" strike="noStrike" baseline="0" dirty="0" err="1">
                <a:effectLst/>
              </a:rPr>
              <a:t>Cattle</a:t>
            </a:r>
            <a:r>
              <a:rPr lang="pt-BR" sz="1100" b="1" i="0" u="none" strike="noStrike" baseline="0" dirty="0">
                <a:effectLst/>
              </a:rPr>
              <a:t> </a:t>
            </a:r>
            <a:r>
              <a:rPr lang="pt-BR" sz="1100" b="1" i="0" u="none" strike="noStrike" baseline="0" dirty="0" err="1">
                <a:effectLst/>
              </a:rPr>
              <a:t>herd</a:t>
            </a:r>
            <a:r>
              <a:rPr lang="en-US" sz="1100" b="1" dirty="0"/>
              <a:t> [#]</a:t>
            </a:r>
          </a:p>
        </c:rich>
      </c:tx>
      <c:layout>
        <c:manualLayout>
          <c:xMode val="edge"/>
          <c:yMode val="edge"/>
          <c:x val="0.267941176470588"/>
          <c:y val="0.062992125984252"/>
        </c:manualLayout>
      </c:layout>
      <c:overlay val="0"/>
    </c:title>
    <c:autoTitleDeleted val="0"/>
    <c:plotArea>
      <c:layout>
        <c:manualLayout>
          <c:layoutTarget val="inner"/>
          <c:xMode val="edge"/>
          <c:yMode val="edge"/>
          <c:x val="0.283729735988884"/>
          <c:y val="0.216797900262467"/>
          <c:w val="0.662348695383665"/>
          <c:h val="0.570481327629322"/>
        </c:manualLayout>
      </c:layout>
      <c:lineChart>
        <c:grouping val="standard"/>
        <c:varyColors val="0"/>
        <c:ser>
          <c:idx val="1"/>
          <c:order val="0"/>
          <c:tx>
            <c:v>Cattle herd - Brazilian Legal Amazon</c:v>
          </c:tx>
          <c:spPr>
            <a:ln>
              <a:solidFill>
                <a:srgbClr val="FF0000"/>
              </a:solidFill>
            </a:ln>
          </c:spPr>
          <c:marker>
            <c:symbol val="none"/>
          </c:marker>
          <c:cat>
            <c:numRef>
              <c:f>Cattle!$A$12:$J$12</c:f>
              <c:numCache>
                <c:formatCode>General</c:formatCode>
                <c:ptCount val="10"/>
                <c:pt idx="0">
                  <c:v>1920.0</c:v>
                </c:pt>
                <c:pt idx="1">
                  <c:v>1940.0</c:v>
                </c:pt>
                <c:pt idx="2">
                  <c:v>1950.0</c:v>
                </c:pt>
                <c:pt idx="3">
                  <c:v>1960.0</c:v>
                </c:pt>
                <c:pt idx="4">
                  <c:v>1970.0</c:v>
                </c:pt>
                <c:pt idx="5">
                  <c:v>1975.0</c:v>
                </c:pt>
                <c:pt idx="6">
                  <c:v>1980.0</c:v>
                </c:pt>
                <c:pt idx="7">
                  <c:v>1985.0</c:v>
                </c:pt>
                <c:pt idx="8">
                  <c:v>1995.0</c:v>
                </c:pt>
                <c:pt idx="9">
                  <c:v>2006.0</c:v>
                </c:pt>
              </c:numCache>
            </c:numRef>
          </c:cat>
          <c:val>
            <c:numRef>
              <c:f>Cattle!$A$13:$J$13</c:f>
              <c:numCache>
                <c:formatCode>#,##0</c:formatCode>
                <c:ptCount val="10"/>
                <c:pt idx="0">
                  <c:v>3.4271324E7</c:v>
                </c:pt>
                <c:pt idx="1">
                  <c:v>3.4392419E7</c:v>
                </c:pt>
                <c:pt idx="2">
                  <c:v>4.6891208E7</c:v>
                </c:pt>
                <c:pt idx="3">
                  <c:v>5.6041307E7</c:v>
                </c:pt>
                <c:pt idx="4">
                  <c:v>7.856225E7</c:v>
                </c:pt>
                <c:pt idx="5">
                  <c:v>1.01673753E8</c:v>
                </c:pt>
                <c:pt idx="6">
                  <c:v>1.18085872E8</c:v>
                </c:pt>
                <c:pt idx="7">
                  <c:v>1.28041757E8</c:v>
                </c:pt>
                <c:pt idx="8">
                  <c:v>1.53058275E8</c:v>
                </c:pt>
                <c:pt idx="9">
                  <c:v>1.76147501E8</c:v>
                </c:pt>
              </c:numCache>
            </c:numRef>
          </c:val>
          <c:smooth val="0"/>
          <c:extLst xmlns:c16r2="http://schemas.microsoft.com/office/drawing/2015/06/chart">
            <c:ext xmlns:c16="http://schemas.microsoft.com/office/drawing/2014/chart" uri="{C3380CC4-5D6E-409C-BE32-E72D297353CC}">
              <c16:uniqueId val="{00000000-FFD0-41F8-8318-6648FD34B734}"/>
            </c:ext>
          </c:extLst>
        </c:ser>
        <c:dLbls>
          <c:showLegendKey val="0"/>
          <c:showVal val="0"/>
          <c:showCatName val="0"/>
          <c:showSerName val="0"/>
          <c:showPercent val="0"/>
          <c:showBubbleSize val="0"/>
        </c:dLbls>
        <c:marker val="1"/>
        <c:smooth val="0"/>
        <c:axId val="-2146412968"/>
        <c:axId val="-2146433080"/>
      </c:lineChart>
      <c:catAx>
        <c:axId val="-2146412968"/>
        <c:scaling>
          <c:orientation val="minMax"/>
        </c:scaling>
        <c:delete val="0"/>
        <c:axPos val="b"/>
        <c:numFmt formatCode="General" sourceLinked="1"/>
        <c:majorTickMark val="out"/>
        <c:minorTickMark val="none"/>
        <c:tickLblPos val="nextTo"/>
        <c:txPr>
          <a:bodyPr/>
          <a:lstStyle/>
          <a:p>
            <a:pPr>
              <a:defRPr sz="800"/>
            </a:pPr>
            <a:endParaRPr lang="en-US"/>
          </a:p>
        </c:txPr>
        <c:crossAx val="-2146433080"/>
        <c:crosses val="autoZero"/>
        <c:auto val="1"/>
        <c:lblAlgn val="ctr"/>
        <c:lblOffset val="100"/>
        <c:tickLblSkip val="2"/>
        <c:noMultiLvlLbl val="0"/>
      </c:catAx>
      <c:valAx>
        <c:axId val="-2146433080"/>
        <c:scaling>
          <c:orientation val="minMax"/>
        </c:scaling>
        <c:delete val="0"/>
        <c:axPos val="l"/>
        <c:numFmt formatCode="#,##0" sourceLinked="1"/>
        <c:majorTickMark val="out"/>
        <c:minorTickMark val="none"/>
        <c:tickLblPos val="nextTo"/>
        <c:txPr>
          <a:bodyPr/>
          <a:lstStyle/>
          <a:p>
            <a:pPr>
              <a:defRPr sz="800"/>
            </a:pPr>
            <a:endParaRPr lang="en-US"/>
          </a:p>
        </c:txPr>
        <c:crossAx val="-2146412968"/>
        <c:crosses val="autoZero"/>
        <c:crossBetween val="between"/>
      </c:valAx>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sz="1100" b="1"/>
            </a:pPr>
            <a:r>
              <a:rPr lang="en-US" sz="1100" b="1" dirty="0"/>
              <a:t>Total population [#]</a:t>
            </a:r>
          </a:p>
        </c:rich>
      </c:tx>
      <c:layout>
        <c:manualLayout>
          <c:xMode val="edge"/>
          <c:yMode val="edge"/>
          <c:x val="0.248552315410156"/>
          <c:y val="0.0"/>
        </c:manualLayout>
      </c:layout>
      <c:overlay val="0"/>
    </c:title>
    <c:autoTitleDeleted val="0"/>
    <c:plotArea>
      <c:layout>
        <c:manualLayout>
          <c:layoutTarget val="inner"/>
          <c:xMode val="edge"/>
          <c:yMode val="edge"/>
          <c:x val="0.250289295503084"/>
          <c:y val="0.216231884057971"/>
          <c:w val="0.693501272256441"/>
          <c:h val="0.606821408193541"/>
        </c:manualLayout>
      </c:layout>
      <c:lineChart>
        <c:grouping val="standard"/>
        <c:varyColors val="0"/>
        <c:ser>
          <c:idx val="0"/>
          <c:order val="0"/>
          <c:tx>
            <c:v>Total Population - Brazilian Legal Amazon</c:v>
          </c:tx>
          <c:spPr>
            <a:ln>
              <a:solidFill>
                <a:srgbClr val="FF0000"/>
              </a:solidFill>
            </a:ln>
          </c:spPr>
          <c:marker>
            <c:symbol val="none"/>
          </c:marker>
          <c:cat>
            <c:numRef>
              <c:f>Population!$B$63:$K$63</c:f>
              <c:numCache>
                <c:formatCode>General</c:formatCode>
                <c:ptCount val="10"/>
                <c:pt idx="0">
                  <c:v>1900.0</c:v>
                </c:pt>
                <c:pt idx="1">
                  <c:v>1920.0</c:v>
                </c:pt>
                <c:pt idx="2">
                  <c:v>1940.0</c:v>
                </c:pt>
                <c:pt idx="3">
                  <c:v>1950.0</c:v>
                </c:pt>
                <c:pt idx="4">
                  <c:v>1960.0</c:v>
                </c:pt>
                <c:pt idx="5">
                  <c:v>1970.0</c:v>
                </c:pt>
                <c:pt idx="6">
                  <c:v>1980.0</c:v>
                </c:pt>
                <c:pt idx="7">
                  <c:v>1991.0</c:v>
                </c:pt>
                <c:pt idx="8">
                  <c:v>2000.0</c:v>
                </c:pt>
                <c:pt idx="9">
                  <c:v>2010.0</c:v>
                </c:pt>
              </c:numCache>
            </c:numRef>
          </c:cat>
          <c:val>
            <c:numRef>
              <c:f>Population!$B$73:$K$73</c:f>
              <c:numCache>
                <c:formatCode>General</c:formatCode>
                <c:ptCount val="10"/>
                <c:pt idx="0">
                  <c:v>2.5E6</c:v>
                </c:pt>
                <c:pt idx="1">
                  <c:v>2.6E6</c:v>
                </c:pt>
                <c:pt idx="2">
                  <c:v>3.0E6</c:v>
                </c:pt>
                <c:pt idx="3" formatCode="#,##0">
                  <c:v>3.844593E6</c:v>
                </c:pt>
                <c:pt idx="4" formatCode="#,##0">
                  <c:v>5.752754E6</c:v>
                </c:pt>
                <c:pt idx="5" formatCode="#,##0">
                  <c:v>7.838335E6</c:v>
                </c:pt>
                <c:pt idx="6" formatCode="#,##0">
                  <c:v>1.2034292E7</c:v>
                </c:pt>
                <c:pt idx="7" formatCode="#,##0">
                  <c:v>1.7208819E7</c:v>
                </c:pt>
                <c:pt idx="8" formatCode="#,##0">
                  <c:v>2.1038781E7</c:v>
                </c:pt>
                <c:pt idx="9" formatCode="#,##0">
                  <c:v>2.5474365E7</c:v>
                </c:pt>
              </c:numCache>
            </c:numRef>
          </c:val>
          <c:smooth val="0"/>
          <c:extLst xmlns:c16r2="http://schemas.microsoft.com/office/drawing/2015/06/chart">
            <c:ext xmlns:c16="http://schemas.microsoft.com/office/drawing/2014/chart" uri="{C3380CC4-5D6E-409C-BE32-E72D297353CC}">
              <c16:uniqueId val="{00000000-A5BE-4555-9F1F-E9D5ED47160B}"/>
            </c:ext>
          </c:extLst>
        </c:ser>
        <c:dLbls>
          <c:showLegendKey val="0"/>
          <c:showVal val="0"/>
          <c:showCatName val="0"/>
          <c:showSerName val="0"/>
          <c:showPercent val="0"/>
          <c:showBubbleSize val="0"/>
        </c:dLbls>
        <c:marker val="1"/>
        <c:smooth val="0"/>
        <c:axId val="-2087285544"/>
        <c:axId val="-2086761752"/>
      </c:lineChart>
      <c:catAx>
        <c:axId val="-2087285544"/>
        <c:scaling>
          <c:orientation val="minMax"/>
        </c:scaling>
        <c:delete val="0"/>
        <c:axPos val="b"/>
        <c:numFmt formatCode="General" sourceLinked="1"/>
        <c:majorTickMark val="out"/>
        <c:minorTickMark val="none"/>
        <c:tickLblPos val="nextTo"/>
        <c:txPr>
          <a:bodyPr/>
          <a:lstStyle/>
          <a:p>
            <a:pPr>
              <a:defRPr sz="800"/>
            </a:pPr>
            <a:endParaRPr lang="en-US"/>
          </a:p>
        </c:txPr>
        <c:crossAx val="-2086761752"/>
        <c:crosses val="autoZero"/>
        <c:auto val="1"/>
        <c:lblAlgn val="ctr"/>
        <c:lblOffset val="100"/>
        <c:tickLblSkip val="2"/>
        <c:noMultiLvlLbl val="0"/>
      </c:catAx>
      <c:valAx>
        <c:axId val="-2086761752"/>
        <c:scaling>
          <c:orientation val="minMax"/>
        </c:scaling>
        <c:delete val="0"/>
        <c:axPos val="l"/>
        <c:numFmt formatCode="General" sourceLinked="1"/>
        <c:majorTickMark val="out"/>
        <c:minorTickMark val="none"/>
        <c:tickLblPos val="nextTo"/>
        <c:txPr>
          <a:bodyPr/>
          <a:lstStyle/>
          <a:p>
            <a:pPr>
              <a:defRPr sz="800"/>
            </a:pPr>
            <a:endParaRPr lang="en-US"/>
          </a:p>
        </c:txPr>
        <c:crossAx val="-2087285544"/>
        <c:crosses val="autoZero"/>
        <c:crossBetween val="between"/>
      </c:valAx>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sz="1100" b="1"/>
            </a:pPr>
            <a:r>
              <a:rPr lang="en-US" sz="1100" b="1" dirty="0"/>
              <a:t>Urban population [#] </a:t>
            </a:r>
          </a:p>
        </c:rich>
      </c:tx>
      <c:layout>
        <c:manualLayout>
          <c:xMode val="edge"/>
          <c:yMode val="edge"/>
          <c:x val="0.247802831464249"/>
          <c:y val="0.0"/>
        </c:manualLayout>
      </c:layout>
      <c:overlay val="0"/>
    </c:title>
    <c:autoTitleDeleted val="0"/>
    <c:plotArea>
      <c:layout>
        <c:manualLayout>
          <c:layoutTarget val="inner"/>
          <c:xMode val="edge"/>
          <c:yMode val="edge"/>
          <c:x val="0.247377714149368"/>
          <c:y val="0.229824561403509"/>
          <c:w val="0.697066730295077"/>
          <c:h val="0.591676566744946"/>
        </c:manualLayout>
      </c:layout>
      <c:lineChart>
        <c:grouping val="standard"/>
        <c:varyColors val="0"/>
        <c:ser>
          <c:idx val="0"/>
          <c:order val="0"/>
          <c:tx>
            <c:v>Urban  Population - Brazilian Legal Amazon</c:v>
          </c:tx>
          <c:spPr>
            <a:ln>
              <a:solidFill>
                <a:srgbClr val="FF0000"/>
              </a:solidFill>
            </a:ln>
          </c:spPr>
          <c:marker>
            <c:symbol val="none"/>
          </c:marker>
          <c:cat>
            <c:numRef>
              <c:f>'Urban Population'!$C$10:$L$10</c:f>
              <c:numCache>
                <c:formatCode>General</c:formatCode>
                <c:ptCount val="10"/>
                <c:pt idx="0">
                  <c:v>1900.0</c:v>
                </c:pt>
                <c:pt idx="1">
                  <c:v>1920.0</c:v>
                </c:pt>
                <c:pt idx="2">
                  <c:v>1940.0</c:v>
                </c:pt>
                <c:pt idx="3">
                  <c:v>1950.0</c:v>
                </c:pt>
                <c:pt idx="4">
                  <c:v>1960.0</c:v>
                </c:pt>
                <c:pt idx="5">
                  <c:v>1970.0</c:v>
                </c:pt>
                <c:pt idx="6">
                  <c:v>1980.0</c:v>
                </c:pt>
                <c:pt idx="7">
                  <c:v>1991.0</c:v>
                </c:pt>
                <c:pt idx="8">
                  <c:v>2000.0</c:v>
                </c:pt>
                <c:pt idx="9">
                  <c:v>2010.0</c:v>
                </c:pt>
              </c:numCache>
            </c:numRef>
          </c:cat>
          <c:val>
            <c:numRef>
              <c:f>'Urban Population'!$C$20:$L$20</c:f>
              <c:numCache>
                <c:formatCode>General</c:formatCode>
                <c:ptCount val="10"/>
                <c:pt idx="0">
                  <c:v>700000.0</c:v>
                </c:pt>
                <c:pt idx="1">
                  <c:v>750000.0</c:v>
                </c:pt>
                <c:pt idx="2">
                  <c:v>800000.0</c:v>
                </c:pt>
                <c:pt idx="3" formatCode="#,##0">
                  <c:v>945737.0</c:v>
                </c:pt>
                <c:pt idx="4" formatCode="#,##0">
                  <c:v>1.611638E6</c:v>
                </c:pt>
                <c:pt idx="5" formatCode="#,##0">
                  <c:v>2.795537E6</c:v>
                </c:pt>
                <c:pt idx="6" formatCode="#,##0">
                  <c:v>5.368379E6</c:v>
                </c:pt>
                <c:pt idx="7" formatCode="#,##0">
                  <c:v>9.384648E6</c:v>
                </c:pt>
                <c:pt idx="8" formatCode="#,##0">
                  <c:v>1.434645E7</c:v>
                </c:pt>
                <c:pt idx="9" formatCode="#,##0">
                  <c:v>1.8294459E7</c:v>
                </c:pt>
              </c:numCache>
            </c:numRef>
          </c:val>
          <c:smooth val="0"/>
          <c:extLst xmlns:c16r2="http://schemas.microsoft.com/office/drawing/2015/06/chart">
            <c:ext xmlns:c16="http://schemas.microsoft.com/office/drawing/2014/chart" uri="{C3380CC4-5D6E-409C-BE32-E72D297353CC}">
              <c16:uniqueId val="{00000000-7DD1-4EC2-B0FB-A095BFE24F2A}"/>
            </c:ext>
          </c:extLst>
        </c:ser>
        <c:dLbls>
          <c:showLegendKey val="0"/>
          <c:showVal val="0"/>
          <c:showCatName val="0"/>
          <c:showSerName val="0"/>
          <c:showPercent val="0"/>
          <c:showBubbleSize val="0"/>
        </c:dLbls>
        <c:marker val="1"/>
        <c:smooth val="0"/>
        <c:axId val="-2087215288"/>
        <c:axId val="-2087504024"/>
      </c:lineChart>
      <c:catAx>
        <c:axId val="-2087215288"/>
        <c:scaling>
          <c:orientation val="minMax"/>
        </c:scaling>
        <c:delete val="0"/>
        <c:axPos val="b"/>
        <c:numFmt formatCode="General" sourceLinked="1"/>
        <c:majorTickMark val="out"/>
        <c:minorTickMark val="none"/>
        <c:tickLblPos val="nextTo"/>
        <c:txPr>
          <a:bodyPr/>
          <a:lstStyle/>
          <a:p>
            <a:pPr>
              <a:defRPr sz="800"/>
            </a:pPr>
            <a:endParaRPr lang="en-US"/>
          </a:p>
        </c:txPr>
        <c:crossAx val="-2087504024"/>
        <c:crosses val="autoZero"/>
        <c:auto val="1"/>
        <c:lblAlgn val="ctr"/>
        <c:lblOffset val="100"/>
        <c:tickLblSkip val="2"/>
        <c:noMultiLvlLbl val="0"/>
      </c:catAx>
      <c:valAx>
        <c:axId val="-2087504024"/>
        <c:scaling>
          <c:orientation val="minMax"/>
        </c:scaling>
        <c:delete val="0"/>
        <c:axPos val="l"/>
        <c:numFmt formatCode="General" sourceLinked="1"/>
        <c:majorTickMark val="out"/>
        <c:minorTickMark val="none"/>
        <c:tickLblPos val="nextTo"/>
        <c:txPr>
          <a:bodyPr/>
          <a:lstStyle/>
          <a:p>
            <a:pPr>
              <a:defRPr sz="800"/>
            </a:pPr>
            <a:endParaRPr lang="en-US"/>
          </a:p>
        </c:txPr>
        <c:crossAx val="-2087215288"/>
        <c:crosses val="autoZero"/>
        <c:crossBetween val="between"/>
      </c:valAx>
    </c:plotArea>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sz="1100" b="1"/>
            </a:pPr>
            <a:r>
              <a:rPr lang="en-US" sz="1100" b="1" dirty="0"/>
              <a:t>Towns and Villages[#]</a:t>
            </a:r>
          </a:p>
        </c:rich>
      </c:tx>
      <c:layout>
        <c:manualLayout>
          <c:xMode val="edge"/>
          <c:yMode val="edge"/>
          <c:x val="0.153072916666667"/>
          <c:y val="0.0107399395518993"/>
        </c:manualLayout>
      </c:layout>
      <c:overlay val="0"/>
    </c:title>
    <c:autoTitleDeleted val="0"/>
    <c:plotArea>
      <c:layout>
        <c:manualLayout>
          <c:layoutTarget val="inner"/>
          <c:xMode val="edge"/>
          <c:yMode val="edge"/>
          <c:x val="0.159568159448819"/>
          <c:y val="0.230994152046784"/>
          <c:w val="0.772723507217848"/>
          <c:h val="0.568295805129622"/>
        </c:manualLayout>
      </c:layout>
      <c:lineChart>
        <c:grouping val="standard"/>
        <c:varyColors val="0"/>
        <c:ser>
          <c:idx val="1"/>
          <c:order val="0"/>
          <c:tx>
            <c:v>cities</c:v>
          </c:tx>
          <c:spPr>
            <a:ln>
              <a:solidFill>
                <a:srgbClr val="FF0000"/>
              </a:solidFill>
            </a:ln>
          </c:spPr>
          <c:marker>
            <c:symbol val="none"/>
          </c:marker>
          <c:cat>
            <c:numRef>
              <c:f>Sheet1!$B$3:$J$3</c:f>
              <c:numCache>
                <c:formatCode>General</c:formatCode>
                <c:ptCount val="9"/>
                <c:pt idx="0">
                  <c:v>1900.0</c:v>
                </c:pt>
                <c:pt idx="1">
                  <c:v>1930.0</c:v>
                </c:pt>
                <c:pt idx="2">
                  <c:v>1950.0</c:v>
                </c:pt>
                <c:pt idx="3">
                  <c:v>1960.0</c:v>
                </c:pt>
                <c:pt idx="4">
                  <c:v>1970.0</c:v>
                </c:pt>
                <c:pt idx="5">
                  <c:v>1980.0</c:v>
                </c:pt>
                <c:pt idx="6">
                  <c:v>1990.0</c:v>
                </c:pt>
                <c:pt idx="7">
                  <c:v>2000.0</c:v>
                </c:pt>
                <c:pt idx="8">
                  <c:v>2010.0</c:v>
                </c:pt>
              </c:numCache>
            </c:numRef>
          </c:cat>
          <c:val>
            <c:numRef>
              <c:f>Sheet1!$B$4:$J$4</c:f>
              <c:numCache>
                <c:formatCode>General</c:formatCode>
                <c:ptCount val="9"/>
                <c:pt idx="0">
                  <c:v>70.0</c:v>
                </c:pt>
                <c:pt idx="1">
                  <c:v>100.0</c:v>
                </c:pt>
                <c:pt idx="2">
                  <c:v>200.0</c:v>
                </c:pt>
                <c:pt idx="3">
                  <c:v>273.0</c:v>
                </c:pt>
                <c:pt idx="4">
                  <c:v>359.0</c:v>
                </c:pt>
                <c:pt idx="5">
                  <c:v>388.0</c:v>
                </c:pt>
                <c:pt idx="6">
                  <c:v>529.0</c:v>
                </c:pt>
                <c:pt idx="7">
                  <c:v>792.0</c:v>
                </c:pt>
                <c:pt idx="8">
                  <c:v>807.0</c:v>
                </c:pt>
              </c:numCache>
            </c:numRef>
          </c:val>
          <c:smooth val="0"/>
          <c:extLst xmlns:c16r2="http://schemas.microsoft.com/office/drawing/2015/06/chart">
            <c:ext xmlns:c16="http://schemas.microsoft.com/office/drawing/2014/chart" uri="{C3380CC4-5D6E-409C-BE32-E72D297353CC}">
              <c16:uniqueId val="{00000000-23BD-4836-87DB-522DC0B004B4}"/>
            </c:ext>
          </c:extLst>
        </c:ser>
        <c:dLbls>
          <c:showLegendKey val="0"/>
          <c:showVal val="0"/>
          <c:showCatName val="0"/>
          <c:showSerName val="0"/>
          <c:showPercent val="0"/>
          <c:showBubbleSize val="0"/>
        </c:dLbls>
        <c:marker val="1"/>
        <c:smooth val="0"/>
        <c:axId val="-2087094680"/>
        <c:axId val="-2087452920"/>
      </c:lineChart>
      <c:catAx>
        <c:axId val="-2087094680"/>
        <c:scaling>
          <c:orientation val="minMax"/>
        </c:scaling>
        <c:delete val="0"/>
        <c:axPos val="b"/>
        <c:numFmt formatCode="General" sourceLinked="1"/>
        <c:majorTickMark val="out"/>
        <c:minorTickMark val="none"/>
        <c:tickLblPos val="nextTo"/>
        <c:txPr>
          <a:bodyPr/>
          <a:lstStyle/>
          <a:p>
            <a:pPr>
              <a:defRPr sz="800"/>
            </a:pPr>
            <a:endParaRPr lang="en-US"/>
          </a:p>
        </c:txPr>
        <c:crossAx val="-2087452920"/>
        <c:crosses val="autoZero"/>
        <c:auto val="1"/>
        <c:lblAlgn val="ctr"/>
        <c:lblOffset val="100"/>
        <c:tickLblSkip val="2"/>
        <c:noMultiLvlLbl val="0"/>
      </c:catAx>
      <c:valAx>
        <c:axId val="-2087452920"/>
        <c:scaling>
          <c:orientation val="minMax"/>
        </c:scaling>
        <c:delete val="0"/>
        <c:axPos val="l"/>
        <c:numFmt formatCode="General" sourceLinked="1"/>
        <c:majorTickMark val="out"/>
        <c:minorTickMark val="none"/>
        <c:tickLblPos val="nextTo"/>
        <c:txPr>
          <a:bodyPr/>
          <a:lstStyle/>
          <a:p>
            <a:pPr>
              <a:defRPr sz="800"/>
            </a:pPr>
            <a:endParaRPr lang="en-US"/>
          </a:p>
        </c:txPr>
        <c:crossAx val="-2087094680"/>
        <c:crosses val="autoZero"/>
        <c:crossBetween val="between"/>
      </c:valAx>
    </c:plotArea>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sz="1100" b="1"/>
            </a:pPr>
            <a:r>
              <a:rPr lang="en-US" sz="1100" b="1" dirty="0"/>
              <a:t>Roads [km]</a:t>
            </a:r>
          </a:p>
        </c:rich>
      </c:tx>
      <c:layout>
        <c:manualLayout>
          <c:xMode val="edge"/>
          <c:yMode val="edge"/>
          <c:x val="0.215908396607364"/>
          <c:y val="0.0105780355005535"/>
        </c:manualLayout>
      </c:layout>
      <c:overlay val="0"/>
    </c:title>
    <c:autoTitleDeleted val="0"/>
    <c:plotArea>
      <c:layout>
        <c:manualLayout>
          <c:layoutTarget val="inner"/>
          <c:xMode val="edge"/>
          <c:yMode val="edge"/>
          <c:x val="0.22267104111986"/>
          <c:y val="0.218333333333333"/>
          <c:w val="0.716217847769029"/>
          <c:h val="0.556537182852143"/>
        </c:manualLayout>
      </c:layout>
      <c:lineChart>
        <c:grouping val="standard"/>
        <c:varyColors val="0"/>
        <c:ser>
          <c:idx val="1"/>
          <c:order val="0"/>
          <c:tx>
            <c:v>cities</c:v>
          </c:tx>
          <c:spPr>
            <a:ln>
              <a:solidFill>
                <a:srgbClr val="FF0000"/>
              </a:solidFill>
            </a:ln>
          </c:spPr>
          <c:marker>
            <c:symbol val="none"/>
          </c:marker>
          <c:cat>
            <c:numRef>
              <c:f>Sheet1!$B$3:$J$3</c:f>
              <c:numCache>
                <c:formatCode>General</c:formatCode>
                <c:ptCount val="9"/>
                <c:pt idx="0">
                  <c:v>1900.0</c:v>
                </c:pt>
                <c:pt idx="1">
                  <c:v>1930.0</c:v>
                </c:pt>
                <c:pt idx="2">
                  <c:v>1950.0</c:v>
                </c:pt>
                <c:pt idx="3">
                  <c:v>1960.0</c:v>
                </c:pt>
                <c:pt idx="4">
                  <c:v>1970.0</c:v>
                </c:pt>
                <c:pt idx="5">
                  <c:v>1980.0</c:v>
                </c:pt>
                <c:pt idx="6">
                  <c:v>1990.0</c:v>
                </c:pt>
                <c:pt idx="7">
                  <c:v>2000.0</c:v>
                </c:pt>
                <c:pt idx="8">
                  <c:v>2010.0</c:v>
                </c:pt>
              </c:numCache>
            </c:numRef>
          </c:cat>
          <c:val>
            <c:numRef>
              <c:f>Sheet1!$B$6:$J$6</c:f>
              <c:numCache>
                <c:formatCode>General</c:formatCode>
                <c:ptCount val="9"/>
                <c:pt idx="0">
                  <c:v>200.0</c:v>
                </c:pt>
                <c:pt idx="1">
                  <c:v>200.0</c:v>
                </c:pt>
                <c:pt idx="2">
                  <c:v>200.0</c:v>
                </c:pt>
                <c:pt idx="3">
                  <c:v>500.0</c:v>
                </c:pt>
                <c:pt idx="4">
                  <c:v>1000.0</c:v>
                </c:pt>
                <c:pt idx="5">
                  <c:v>7000.0</c:v>
                </c:pt>
                <c:pt idx="6" formatCode="#,##0">
                  <c:v>18177.0</c:v>
                </c:pt>
                <c:pt idx="7">
                  <c:v>55000.0</c:v>
                </c:pt>
                <c:pt idx="8">
                  <c:v>75000.0</c:v>
                </c:pt>
              </c:numCache>
            </c:numRef>
          </c:val>
          <c:smooth val="0"/>
          <c:extLst xmlns:c16r2="http://schemas.microsoft.com/office/drawing/2015/06/chart">
            <c:ext xmlns:c16="http://schemas.microsoft.com/office/drawing/2014/chart" uri="{C3380CC4-5D6E-409C-BE32-E72D297353CC}">
              <c16:uniqueId val="{00000000-8A46-4F84-9E40-818091B5FE81}"/>
            </c:ext>
          </c:extLst>
        </c:ser>
        <c:dLbls>
          <c:showLegendKey val="0"/>
          <c:showVal val="0"/>
          <c:showCatName val="0"/>
          <c:showSerName val="0"/>
          <c:showPercent val="0"/>
          <c:showBubbleSize val="0"/>
        </c:dLbls>
        <c:marker val="1"/>
        <c:smooth val="0"/>
        <c:axId val="-2086703736"/>
        <c:axId val="-2146366232"/>
      </c:lineChart>
      <c:catAx>
        <c:axId val="-2086703736"/>
        <c:scaling>
          <c:orientation val="minMax"/>
        </c:scaling>
        <c:delete val="0"/>
        <c:axPos val="b"/>
        <c:numFmt formatCode="General" sourceLinked="1"/>
        <c:majorTickMark val="out"/>
        <c:minorTickMark val="none"/>
        <c:tickLblPos val="nextTo"/>
        <c:txPr>
          <a:bodyPr/>
          <a:lstStyle/>
          <a:p>
            <a:pPr>
              <a:defRPr sz="800"/>
            </a:pPr>
            <a:endParaRPr lang="en-US"/>
          </a:p>
        </c:txPr>
        <c:crossAx val="-2146366232"/>
        <c:crosses val="autoZero"/>
        <c:auto val="1"/>
        <c:lblAlgn val="ctr"/>
        <c:lblOffset val="100"/>
        <c:tickLblSkip val="2"/>
        <c:noMultiLvlLbl val="0"/>
      </c:catAx>
      <c:valAx>
        <c:axId val="-2146366232"/>
        <c:scaling>
          <c:orientation val="minMax"/>
        </c:scaling>
        <c:delete val="0"/>
        <c:axPos val="l"/>
        <c:numFmt formatCode="General" sourceLinked="1"/>
        <c:majorTickMark val="out"/>
        <c:minorTickMark val="none"/>
        <c:tickLblPos val="nextTo"/>
        <c:txPr>
          <a:bodyPr/>
          <a:lstStyle/>
          <a:p>
            <a:pPr>
              <a:defRPr sz="800"/>
            </a:pPr>
            <a:endParaRPr lang="en-US"/>
          </a:p>
        </c:txPr>
        <c:crossAx val="-2086703736"/>
        <c:crosses val="autoZero"/>
        <c:crossBetween val="between"/>
      </c:valAx>
    </c:plotArea>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sz="1100" b="1"/>
            </a:pPr>
            <a:r>
              <a:rPr lang="en-US" sz="1100" b="1" dirty="0"/>
              <a:t>Non-official roads [km]</a:t>
            </a:r>
          </a:p>
        </c:rich>
      </c:tx>
      <c:layout/>
      <c:overlay val="0"/>
    </c:title>
    <c:autoTitleDeleted val="0"/>
    <c:plotArea>
      <c:layout>
        <c:manualLayout>
          <c:layoutTarget val="inner"/>
          <c:xMode val="edge"/>
          <c:yMode val="edge"/>
          <c:x val="0.196474448046935"/>
          <c:y val="0.197354497354497"/>
          <c:w val="0.749603983325614"/>
          <c:h val="0.588236470441195"/>
        </c:manualLayout>
      </c:layout>
      <c:lineChart>
        <c:grouping val="standard"/>
        <c:varyColors val="0"/>
        <c:ser>
          <c:idx val="1"/>
          <c:order val="0"/>
          <c:tx>
            <c:v>cities</c:v>
          </c:tx>
          <c:spPr>
            <a:ln>
              <a:solidFill>
                <a:srgbClr val="FF0000"/>
              </a:solidFill>
            </a:ln>
          </c:spPr>
          <c:marker>
            <c:symbol val="none"/>
          </c:marker>
          <c:cat>
            <c:numRef>
              <c:f>Sheet1!$B$3:$J$3</c:f>
              <c:numCache>
                <c:formatCode>General</c:formatCode>
                <c:ptCount val="9"/>
                <c:pt idx="0">
                  <c:v>1900.0</c:v>
                </c:pt>
                <c:pt idx="1">
                  <c:v>1930.0</c:v>
                </c:pt>
                <c:pt idx="2">
                  <c:v>1950.0</c:v>
                </c:pt>
                <c:pt idx="3">
                  <c:v>1960.0</c:v>
                </c:pt>
                <c:pt idx="4">
                  <c:v>1970.0</c:v>
                </c:pt>
                <c:pt idx="5">
                  <c:v>1980.0</c:v>
                </c:pt>
                <c:pt idx="6">
                  <c:v>1990.0</c:v>
                </c:pt>
                <c:pt idx="7">
                  <c:v>2000.0</c:v>
                </c:pt>
                <c:pt idx="8">
                  <c:v>2010.0</c:v>
                </c:pt>
              </c:numCache>
            </c:numRef>
          </c:cat>
          <c:val>
            <c:numRef>
              <c:f>Sheet1!$B$5:$J$5</c:f>
              <c:numCache>
                <c:formatCode>General</c:formatCode>
                <c:ptCount val="9"/>
                <c:pt idx="0">
                  <c:v>100.0</c:v>
                </c:pt>
                <c:pt idx="1">
                  <c:v>100.0</c:v>
                </c:pt>
                <c:pt idx="2">
                  <c:v>200.0</c:v>
                </c:pt>
                <c:pt idx="3">
                  <c:v>300.0</c:v>
                </c:pt>
                <c:pt idx="4">
                  <c:v>5000.0</c:v>
                </c:pt>
                <c:pt idx="5">
                  <c:v>10000.0</c:v>
                </c:pt>
                <c:pt idx="6">
                  <c:v>40000.0</c:v>
                </c:pt>
                <c:pt idx="7">
                  <c:v>100000.0</c:v>
                </c:pt>
                <c:pt idx="8">
                  <c:v>150000.0</c:v>
                </c:pt>
              </c:numCache>
            </c:numRef>
          </c:val>
          <c:smooth val="0"/>
          <c:extLst xmlns:c16r2="http://schemas.microsoft.com/office/drawing/2015/06/chart">
            <c:ext xmlns:c16="http://schemas.microsoft.com/office/drawing/2014/chart" uri="{C3380CC4-5D6E-409C-BE32-E72D297353CC}">
              <c16:uniqueId val="{00000000-FA7F-431D-8D86-9F858A2D1F61}"/>
            </c:ext>
          </c:extLst>
        </c:ser>
        <c:dLbls>
          <c:showLegendKey val="0"/>
          <c:showVal val="0"/>
          <c:showCatName val="0"/>
          <c:showSerName val="0"/>
          <c:showPercent val="0"/>
          <c:showBubbleSize val="0"/>
        </c:dLbls>
        <c:marker val="1"/>
        <c:smooth val="0"/>
        <c:axId val="-2086872648"/>
        <c:axId val="-2086866008"/>
      </c:lineChart>
      <c:catAx>
        <c:axId val="-2086872648"/>
        <c:scaling>
          <c:orientation val="minMax"/>
        </c:scaling>
        <c:delete val="0"/>
        <c:axPos val="b"/>
        <c:numFmt formatCode="General" sourceLinked="1"/>
        <c:majorTickMark val="out"/>
        <c:minorTickMark val="none"/>
        <c:tickLblPos val="nextTo"/>
        <c:txPr>
          <a:bodyPr/>
          <a:lstStyle/>
          <a:p>
            <a:pPr>
              <a:defRPr sz="800"/>
            </a:pPr>
            <a:endParaRPr lang="en-US"/>
          </a:p>
        </c:txPr>
        <c:crossAx val="-2086866008"/>
        <c:crosses val="autoZero"/>
        <c:auto val="1"/>
        <c:lblAlgn val="ctr"/>
        <c:lblOffset val="100"/>
        <c:tickLblSkip val="2"/>
        <c:noMultiLvlLbl val="0"/>
      </c:catAx>
      <c:valAx>
        <c:axId val="-2086866008"/>
        <c:scaling>
          <c:orientation val="minMax"/>
        </c:scaling>
        <c:delete val="0"/>
        <c:axPos val="l"/>
        <c:numFmt formatCode="General" sourceLinked="1"/>
        <c:majorTickMark val="out"/>
        <c:minorTickMark val="none"/>
        <c:tickLblPos val="nextTo"/>
        <c:txPr>
          <a:bodyPr/>
          <a:lstStyle/>
          <a:p>
            <a:pPr>
              <a:defRPr sz="800"/>
            </a:pPr>
            <a:endParaRPr lang="en-US"/>
          </a:p>
        </c:txPr>
        <c:crossAx val="-2086872648"/>
        <c:crosses val="autoZero"/>
        <c:crossBetween val="between"/>
      </c:valAx>
    </c:plotArea>
    <c:plotVisOnly val="1"/>
    <c:dispBlanksAs val="gap"/>
    <c:showDLblsOverMax val="0"/>
  </c:chart>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sz="1100"/>
            </a:pPr>
            <a:r>
              <a:rPr lang="en-US" sz="1100" dirty="0"/>
              <a:t>Indigenous areas / Conservation </a:t>
            </a:r>
            <a:r>
              <a:rPr lang="en-US" sz="1100" baseline="0" dirty="0"/>
              <a:t>[#]</a:t>
            </a:r>
            <a:endParaRPr lang="en-US" sz="1100" dirty="0"/>
          </a:p>
        </c:rich>
      </c:tx>
      <c:layout/>
      <c:overlay val="0"/>
    </c:title>
    <c:autoTitleDeleted val="0"/>
    <c:plotArea>
      <c:layout>
        <c:manualLayout>
          <c:layoutTarget val="inner"/>
          <c:xMode val="edge"/>
          <c:yMode val="edge"/>
          <c:x val="0.177837270341207"/>
          <c:y val="0.258974358974359"/>
          <c:w val="0.769739407574053"/>
          <c:h val="0.538361262534491"/>
        </c:manualLayout>
      </c:layout>
      <c:lineChart>
        <c:grouping val="standard"/>
        <c:varyColors val="0"/>
        <c:ser>
          <c:idx val="3"/>
          <c:order val="0"/>
          <c:tx>
            <c:strRef>
              <c:f>Sheet1!$A$7</c:f>
              <c:strCache>
                <c:ptCount val="1"/>
                <c:pt idx="0">
                  <c:v>UC/TI</c:v>
                </c:pt>
              </c:strCache>
            </c:strRef>
          </c:tx>
          <c:spPr>
            <a:ln>
              <a:solidFill>
                <a:srgbClr val="FF0000"/>
              </a:solidFill>
            </a:ln>
          </c:spPr>
          <c:marker>
            <c:symbol val="none"/>
          </c:marker>
          <c:cat>
            <c:strRef>
              <c:f>Sheet1!$B$1:$J$3</c:f>
              <c:strCache>
                <c:ptCount val="9"/>
                <c:pt idx="0">
                  <c:v>1900</c:v>
                </c:pt>
                <c:pt idx="1">
                  <c:v>1930</c:v>
                </c:pt>
                <c:pt idx="2">
                  <c:v>1950</c:v>
                </c:pt>
                <c:pt idx="3">
                  <c:v>1960</c:v>
                </c:pt>
                <c:pt idx="4">
                  <c:v>1970</c:v>
                </c:pt>
                <c:pt idx="5">
                  <c:v>1980</c:v>
                </c:pt>
                <c:pt idx="6">
                  <c:v>1990</c:v>
                </c:pt>
                <c:pt idx="7">
                  <c:v>2000</c:v>
                </c:pt>
                <c:pt idx="8">
                  <c:v>2010</c:v>
                </c:pt>
              </c:strCache>
            </c:strRef>
          </c:cat>
          <c:val>
            <c:numRef>
              <c:f>Sheet1!$B$7:$J$7</c:f>
              <c:numCache>
                <c:formatCode>General</c:formatCode>
                <c:ptCount val="9"/>
                <c:pt idx="0">
                  <c:v>0.0</c:v>
                </c:pt>
                <c:pt idx="1">
                  <c:v>0.0</c:v>
                </c:pt>
                <c:pt idx="2">
                  <c:v>1.0</c:v>
                </c:pt>
                <c:pt idx="3">
                  <c:v>3.0</c:v>
                </c:pt>
                <c:pt idx="4">
                  <c:v>4.0</c:v>
                </c:pt>
                <c:pt idx="5">
                  <c:v>40.0</c:v>
                </c:pt>
                <c:pt idx="6">
                  <c:v>300.0</c:v>
                </c:pt>
                <c:pt idx="7">
                  <c:v>400.0</c:v>
                </c:pt>
                <c:pt idx="8">
                  <c:v>800.0</c:v>
                </c:pt>
              </c:numCache>
            </c:numRef>
          </c:val>
          <c:smooth val="0"/>
          <c:extLst xmlns:c16r2="http://schemas.microsoft.com/office/drawing/2015/06/chart">
            <c:ext xmlns:c16="http://schemas.microsoft.com/office/drawing/2014/chart" uri="{C3380CC4-5D6E-409C-BE32-E72D297353CC}">
              <c16:uniqueId val="{00000000-63AC-4F3B-8057-99A642C48B2E}"/>
            </c:ext>
          </c:extLst>
        </c:ser>
        <c:dLbls>
          <c:showLegendKey val="0"/>
          <c:showVal val="0"/>
          <c:showCatName val="0"/>
          <c:showSerName val="0"/>
          <c:showPercent val="0"/>
          <c:showBubbleSize val="0"/>
        </c:dLbls>
        <c:marker val="1"/>
        <c:smooth val="0"/>
        <c:axId val="-1206336712"/>
        <c:axId val="-1205972264"/>
      </c:lineChart>
      <c:catAx>
        <c:axId val="-1206336712"/>
        <c:scaling>
          <c:orientation val="minMax"/>
        </c:scaling>
        <c:delete val="0"/>
        <c:axPos val="b"/>
        <c:numFmt formatCode="General" sourceLinked="1"/>
        <c:majorTickMark val="out"/>
        <c:minorTickMark val="none"/>
        <c:tickLblPos val="nextTo"/>
        <c:txPr>
          <a:bodyPr/>
          <a:lstStyle/>
          <a:p>
            <a:pPr>
              <a:defRPr sz="800"/>
            </a:pPr>
            <a:endParaRPr lang="en-US"/>
          </a:p>
        </c:txPr>
        <c:crossAx val="-1205972264"/>
        <c:crosses val="autoZero"/>
        <c:auto val="1"/>
        <c:lblAlgn val="ctr"/>
        <c:lblOffset val="100"/>
        <c:tickLblSkip val="2"/>
        <c:noMultiLvlLbl val="0"/>
      </c:catAx>
      <c:valAx>
        <c:axId val="-1205972264"/>
        <c:scaling>
          <c:orientation val="minMax"/>
        </c:scaling>
        <c:delete val="0"/>
        <c:axPos val="l"/>
        <c:numFmt formatCode="General" sourceLinked="1"/>
        <c:majorTickMark val="out"/>
        <c:minorTickMark val="none"/>
        <c:tickLblPos val="nextTo"/>
        <c:txPr>
          <a:bodyPr/>
          <a:lstStyle/>
          <a:p>
            <a:pPr>
              <a:defRPr sz="800"/>
            </a:pPr>
            <a:endParaRPr lang="en-US"/>
          </a:p>
        </c:txPr>
        <c:crossAx val="-1206336712"/>
        <c:crosses val="autoZero"/>
        <c:crossBetween val="between"/>
      </c:valAx>
    </c:plotArea>
    <c:plotVisOnly val="1"/>
    <c:dispBlanksAs val="gap"/>
    <c:showDLblsOverMax val="0"/>
  </c:chart>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88125581022861"/>
          <c:y val="0.0627081510644503"/>
          <c:w val="0.681318924091897"/>
          <c:h val="0.756319626713328"/>
        </c:manualLayout>
      </c:layout>
      <c:barChart>
        <c:barDir val="col"/>
        <c:grouping val="clustered"/>
        <c:varyColors val="0"/>
        <c:ser>
          <c:idx val="0"/>
          <c:order val="0"/>
          <c:spPr>
            <a:solidFill>
              <a:srgbClr val="002060"/>
            </a:solidFill>
          </c:spPr>
          <c:invertIfNegative val="0"/>
          <c:val>
            <c:numRef>
              <c:f>Plan1!$B$2:$B$3</c:f>
              <c:numCache>
                <c:formatCode>General</c:formatCode>
                <c:ptCount val="2"/>
                <c:pt idx="0">
                  <c:v>21050.0</c:v>
                </c:pt>
                <c:pt idx="1">
                  <c:v>17770.0</c:v>
                </c:pt>
              </c:numCache>
            </c:numRef>
          </c:val>
          <c:extLst xmlns:c16r2="http://schemas.microsoft.com/office/drawing/2015/06/chart">
            <c:ext xmlns:c16="http://schemas.microsoft.com/office/drawing/2014/chart" uri="{C3380CC4-5D6E-409C-BE32-E72D297353CC}">
              <c16:uniqueId val="{00000000-9A50-45B2-ADA7-3A19F44F0D9E}"/>
            </c:ext>
          </c:extLst>
        </c:ser>
        <c:dLbls>
          <c:showLegendKey val="0"/>
          <c:showVal val="0"/>
          <c:showCatName val="0"/>
          <c:showSerName val="0"/>
          <c:showPercent val="0"/>
          <c:showBubbleSize val="0"/>
        </c:dLbls>
        <c:gapWidth val="300"/>
        <c:axId val="-2002268120"/>
        <c:axId val="-2002577832"/>
      </c:barChart>
      <c:catAx>
        <c:axId val="-2002268120"/>
        <c:scaling>
          <c:orientation val="minMax"/>
        </c:scaling>
        <c:delete val="1"/>
        <c:axPos val="b"/>
        <c:majorTickMark val="none"/>
        <c:minorTickMark val="none"/>
        <c:tickLblPos val="nextTo"/>
        <c:crossAx val="-2002577832"/>
        <c:crosses val="autoZero"/>
        <c:auto val="1"/>
        <c:lblAlgn val="ctr"/>
        <c:lblOffset val="100"/>
        <c:noMultiLvlLbl val="0"/>
      </c:catAx>
      <c:valAx>
        <c:axId val="-2002577832"/>
        <c:scaling>
          <c:orientation val="minMax"/>
          <c:max val="25000.0"/>
          <c:min val="0.0"/>
        </c:scaling>
        <c:delete val="0"/>
        <c:axPos val="l"/>
        <c:majorGridlines>
          <c:spPr>
            <a:ln>
              <a:prstDash val="sysDash"/>
            </a:ln>
          </c:spPr>
        </c:majorGridlines>
        <c:numFmt formatCode="General" sourceLinked="1"/>
        <c:majorTickMark val="out"/>
        <c:minorTickMark val="none"/>
        <c:tickLblPos val="nextTo"/>
        <c:txPr>
          <a:bodyPr/>
          <a:lstStyle/>
          <a:p>
            <a:pPr>
              <a:defRPr b="1">
                <a:solidFill>
                  <a:schemeClr val="bg1"/>
                </a:solidFill>
              </a:defRPr>
            </a:pPr>
            <a:endParaRPr lang="en-US"/>
          </a:p>
        </c:txPr>
        <c:crossAx val="-2002268120"/>
        <c:crosses val="autoZero"/>
        <c:crossBetween val="between"/>
        <c:majorUnit val="2500.0"/>
      </c:valAx>
      <c:spPr>
        <a:ln>
          <a:solidFill>
            <a:schemeClr val="tx1"/>
          </a:solidFill>
        </a:ln>
      </c:spPr>
    </c:plotArea>
    <c:plotVisOnly val="1"/>
    <c:dispBlanksAs val="gap"/>
    <c:showDLblsOverMax val="0"/>
  </c:chart>
  <c:spPr>
    <a:solidFill>
      <a:schemeClr val="tx2">
        <a:lumMod val="75000"/>
        <a:alpha val="58000"/>
      </a:schemeClr>
    </a:solidFill>
    <a:ln>
      <a:noFill/>
    </a:ln>
  </c:spPr>
  <c:txPr>
    <a:bodyPr/>
    <a:lstStyle/>
    <a:p>
      <a:pPr>
        <a:defRPr sz="14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1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9D6BEE-8D25-4D17-B6A7-C88390A260F3}" type="datetimeFigureOut">
              <a:rPr lang="pt-BR" smtClean="0"/>
              <a:t>07/12/16</a:t>
            </a:fld>
            <a:endParaRPr lang="pt-BR"/>
          </a:p>
        </p:txBody>
      </p:sp>
      <p:sp>
        <p:nvSpPr>
          <p:cNvPr id="4" name="Espaço Reservado para Imagem de Sli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5B3D52-7870-4AA4-A99B-20B61C26166B}" type="slidenum">
              <a:rPr lang="pt-BR" smtClean="0"/>
              <a:t>‹#›</a:t>
            </a:fld>
            <a:endParaRPr lang="pt-BR"/>
          </a:p>
        </p:txBody>
      </p:sp>
    </p:spTree>
    <p:extLst>
      <p:ext uri="{BB962C8B-B14F-4D97-AF65-F5344CB8AC3E}">
        <p14:creationId xmlns:p14="http://schemas.microsoft.com/office/powerpoint/2010/main" val="1633092767"/>
      </p:ext>
    </p:extLst>
  </p:cSld>
  <p:clrMap bg1="lt1" tx1="dk1" bg2="lt2" tx2="dk2" accent1="accent1" accent2="accent2" accent3="accent3" accent4="accent4" accent5="accent5" accent6="accent6" hlink="hlink" folHlink="folHlink"/>
  <p:notesStyle>
    <a:lvl1pPr marL="0" algn="l" defTabSz="914241" rtl="0" eaLnBrk="1" latinLnBrk="0" hangingPunct="1">
      <a:defRPr sz="1200" kern="1200">
        <a:solidFill>
          <a:schemeClr val="tx1"/>
        </a:solidFill>
        <a:latin typeface="+mn-lt"/>
        <a:ea typeface="+mn-ea"/>
        <a:cs typeface="+mn-cs"/>
      </a:defRPr>
    </a:lvl1pPr>
    <a:lvl2pPr marL="457119" algn="l" defTabSz="914241" rtl="0" eaLnBrk="1" latinLnBrk="0" hangingPunct="1">
      <a:defRPr sz="1200" kern="1200">
        <a:solidFill>
          <a:schemeClr val="tx1"/>
        </a:solidFill>
        <a:latin typeface="+mn-lt"/>
        <a:ea typeface="+mn-ea"/>
        <a:cs typeface="+mn-cs"/>
      </a:defRPr>
    </a:lvl2pPr>
    <a:lvl3pPr marL="914241" algn="l" defTabSz="914241" rtl="0" eaLnBrk="1" latinLnBrk="0" hangingPunct="1">
      <a:defRPr sz="1200" kern="1200">
        <a:solidFill>
          <a:schemeClr val="tx1"/>
        </a:solidFill>
        <a:latin typeface="+mn-lt"/>
        <a:ea typeface="+mn-ea"/>
        <a:cs typeface="+mn-cs"/>
      </a:defRPr>
    </a:lvl3pPr>
    <a:lvl4pPr marL="1371362" algn="l" defTabSz="914241" rtl="0" eaLnBrk="1" latinLnBrk="0" hangingPunct="1">
      <a:defRPr sz="1200" kern="1200">
        <a:solidFill>
          <a:schemeClr val="tx1"/>
        </a:solidFill>
        <a:latin typeface="+mn-lt"/>
        <a:ea typeface="+mn-ea"/>
        <a:cs typeface="+mn-cs"/>
      </a:defRPr>
    </a:lvl4pPr>
    <a:lvl5pPr marL="1828482" algn="l" defTabSz="914241" rtl="0" eaLnBrk="1" latinLnBrk="0" hangingPunct="1">
      <a:defRPr sz="1200" kern="1200">
        <a:solidFill>
          <a:schemeClr val="tx1"/>
        </a:solidFill>
        <a:latin typeface="+mn-lt"/>
        <a:ea typeface="+mn-ea"/>
        <a:cs typeface="+mn-cs"/>
      </a:defRPr>
    </a:lvl5pPr>
    <a:lvl6pPr marL="2285606" algn="l" defTabSz="914241" rtl="0" eaLnBrk="1" latinLnBrk="0" hangingPunct="1">
      <a:defRPr sz="1200" kern="1200">
        <a:solidFill>
          <a:schemeClr val="tx1"/>
        </a:solidFill>
        <a:latin typeface="+mn-lt"/>
        <a:ea typeface="+mn-ea"/>
        <a:cs typeface="+mn-cs"/>
      </a:defRPr>
    </a:lvl6pPr>
    <a:lvl7pPr marL="2742722" algn="l" defTabSz="914241" rtl="0" eaLnBrk="1" latinLnBrk="0" hangingPunct="1">
      <a:defRPr sz="1200" kern="1200">
        <a:solidFill>
          <a:schemeClr val="tx1"/>
        </a:solidFill>
        <a:latin typeface="+mn-lt"/>
        <a:ea typeface="+mn-ea"/>
        <a:cs typeface="+mn-cs"/>
      </a:defRPr>
    </a:lvl7pPr>
    <a:lvl8pPr marL="3199840" algn="l" defTabSz="914241" rtl="0" eaLnBrk="1" latinLnBrk="0" hangingPunct="1">
      <a:defRPr sz="1200" kern="1200">
        <a:solidFill>
          <a:schemeClr val="tx1"/>
        </a:solidFill>
        <a:latin typeface="+mn-lt"/>
        <a:ea typeface="+mn-ea"/>
        <a:cs typeface="+mn-cs"/>
      </a:defRPr>
    </a:lvl8pPr>
    <a:lvl9pPr marL="3656959" algn="l" defTabSz="91424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iiasa.ac.at/Research/LUC/GAEZv3.0/" TargetMode="External"/><Relationship Id="rId4" Type="http://schemas.openxmlformats.org/officeDocument/2006/relationships/hyperlink" Target="http://www.fao.org/nr/gaez/en/" TargetMode="External"/><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a:t>
            </a:r>
          </a:p>
          <a:p>
            <a:endParaRPr lang="pt-BR" dirty="0"/>
          </a:p>
        </p:txBody>
      </p:sp>
      <p:sp>
        <p:nvSpPr>
          <p:cNvPr id="4" name="Espaço Reservado para Número de Slide 3"/>
          <p:cNvSpPr>
            <a:spLocks noGrp="1"/>
          </p:cNvSpPr>
          <p:nvPr>
            <p:ph type="sldNum" sz="quarter" idx="10"/>
          </p:nvPr>
        </p:nvSpPr>
        <p:spPr/>
        <p:txBody>
          <a:bodyPr/>
          <a:lstStyle/>
          <a:p>
            <a:fld id="{6D5B3D52-7870-4AA4-A99B-20B61C26166B}" type="slidenum">
              <a:rPr lang="pt-BR" smtClean="0"/>
              <a:t>1</a:t>
            </a:fld>
            <a:endParaRPr lang="pt-BR"/>
          </a:p>
        </p:txBody>
      </p:sp>
    </p:spTree>
    <p:extLst>
      <p:ext uri="{BB962C8B-B14F-4D97-AF65-F5344CB8AC3E}">
        <p14:creationId xmlns:p14="http://schemas.microsoft.com/office/powerpoint/2010/main" val="2025529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2354" name="Rectangle 2"/>
          <p:cNvSpPr>
            <a:spLocks noGrp="1" noRot="1" noChangeAspect="1" noChangeArrowheads="1" noTextEdit="1"/>
          </p:cNvSpPr>
          <p:nvPr>
            <p:ph type="sldImg"/>
          </p:nvPr>
        </p:nvSpPr>
        <p:spPr>
          <a:xfrm>
            <a:off x="382588" y="685800"/>
            <a:ext cx="6092825" cy="3427413"/>
          </a:xfrm>
          <a:ln/>
        </p:spPr>
      </p:sp>
      <p:sp>
        <p:nvSpPr>
          <p:cNvPr id="3172355" name="Rectangle 3"/>
          <p:cNvSpPr>
            <a:spLocks noGrp="1" noChangeArrowheads="1"/>
          </p:cNvSpPr>
          <p:nvPr>
            <p:ph type="body" idx="1"/>
          </p:nvPr>
        </p:nvSpPr>
        <p:spPr>
          <a:xfrm>
            <a:off x="685800" y="4342621"/>
            <a:ext cx="5486400" cy="4115468"/>
          </a:xfrm>
        </p:spPr>
        <p:txBody>
          <a:bodyPr/>
          <a:lstStyle/>
          <a:p>
            <a:r>
              <a:rPr lang="en-US"/>
              <a:t>This is more to recall that socio-environmental processes are complex and therefore demand detailed and integrative knowledge of many factors and actors</a:t>
            </a:r>
          </a:p>
          <a:p>
            <a:r>
              <a:rPr lang="en-US"/>
              <a:t>SLIDE From Ane Alencar (IPAN)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Espaço Reservado para Imagem de Slide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99331"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pt-BR" dirty="0"/>
              <a:t>#</a:t>
            </a:r>
          </a:p>
          <a:p>
            <a:pPr eaLnBrk="1" hangingPunct="1">
              <a:spcBef>
                <a:spcPct val="0"/>
              </a:spcBef>
            </a:pPr>
            <a:endParaRPr lang="en-US" dirty="0"/>
          </a:p>
        </p:txBody>
      </p:sp>
      <p:sp>
        <p:nvSpPr>
          <p:cNvPr id="76804" name="Espaço Reservado para Número de Slid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BC1DFFB-025A-4A73-B4EA-A8F749979330}" type="slidenum">
              <a:rPr lang="pt-BR" smtClean="0"/>
              <a:pPr fontAlgn="base">
                <a:spcBef>
                  <a:spcPct val="0"/>
                </a:spcBef>
                <a:spcAft>
                  <a:spcPct val="0"/>
                </a:spcAft>
                <a:defRPr/>
              </a:pPr>
              <a:t>26</a:t>
            </a:fld>
            <a:endParaRPr lang="pt-BR"/>
          </a:p>
        </p:txBody>
      </p:sp>
    </p:spTree>
    <p:extLst>
      <p:ext uri="{BB962C8B-B14F-4D97-AF65-F5344CB8AC3E}">
        <p14:creationId xmlns:p14="http://schemas.microsoft.com/office/powerpoint/2010/main" val="511258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a:t>
            </a:r>
          </a:p>
          <a:p>
            <a:endParaRPr lang="pt-BR" dirty="0"/>
          </a:p>
        </p:txBody>
      </p:sp>
      <p:sp>
        <p:nvSpPr>
          <p:cNvPr id="4" name="Espaço Reservado para Número de Slide 3"/>
          <p:cNvSpPr>
            <a:spLocks noGrp="1"/>
          </p:cNvSpPr>
          <p:nvPr>
            <p:ph type="sldNum" sz="quarter" idx="10"/>
          </p:nvPr>
        </p:nvSpPr>
        <p:spPr/>
        <p:txBody>
          <a:bodyPr/>
          <a:lstStyle/>
          <a:p>
            <a:fld id="{6D5B3D52-7870-4AA4-A99B-20B61C26166B}" type="slidenum">
              <a:rPr lang="pt-BR" smtClean="0"/>
              <a:t>28</a:t>
            </a:fld>
            <a:endParaRPr lang="pt-BR"/>
          </a:p>
        </p:txBody>
      </p:sp>
    </p:spTree>
    <p:extLst>
      <p:ext uri="{BB962C8B-B14F-4D97-AF65-F5344CB8AC3E}">
        <p14:creationId xmlns:p14="http://schemas.microsoft.com/office/powerpoint/2010/main" val="1514974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a:t>
            </a:r>
          </a:p>
          <a:p>
            <a:endParaRPr lang="en-US" b="1" noProof="1">
              <a:solidFill>
                <a:srgbClr val="CD0000"/>
              </a:solidFill>
              <a:ea typeface="ＭＳ Ｐゴシック" pitchFamily="84" charset="-128"/>
            </a:endParaRPr>
          </a:p>
          <a:p>
            <a:r>
              <a:rPr lang="en-US" b="1" noProof="1">
                <a:solidFill>
                  <a:srgbClr val="CD0000"/>
                </a:solidFill>
                <a:ea typeface="ＭＳ Ｐゴシック" pitchFamily="84" charset="-128"/>
              </a:rPr>
              <a:t>Figure 10.15:</a:t>
            </a:r>
            <a:r>
              <a:rPr lang="en-US" noProof="1">
                <a:solidFill>
                  <a:srgbClr val="CD0000"/>
                </a:solidFill>
                <a:ea typeface="ＭＳ Ｐゴシック" pitchFamily="84" charset="-128"/>
              </a:rPr>
              <a:t> </a:t>
            </a:r>
            <a:r>
              <a:rPr lang="en-US" b="1" noProof="1">
                <a:solidFill>
                  <a:srgbClr val="CD0000"/>
                </a:solidFill>
                <a:ea typeface="ＭＳ Ｐゴシック" pitchFamily="84" charset="-128"/>
              </a:rPr>
              <a:t>Natural capital degradation. </a:t>
            </a:r>
          </a:p>
          <a:p>
            <a:r>
              <a:rPr lang="en-US" noProof="1">
                <a:solidFill>
                  <a:srgbClr val="000000"/>
                </a:solidFill>
                <a:ea typeface="ＭＳ Ｐゴシック" pitchFamily="84" charset="-128"/>
              </a:rPr>
              <a:t>Large areas of tropical forest in Brazil’s Amazon basin are burned each year to make way for cattle ranches, plantation crops such as soybeans (see Figure 1-6, p. 10), and small</a:t>
            </a:r>
            <a:r>
              <a:rPr lang="en-US" dirty="0">
                <a:solidFill>
                  <a:srgbClr val="000000"/>
                </a:solidFill>
                <a:ea typeface="ＭＳ Ｐゴシック" pitchFamily="84" charset="-128"/>
              </a:rPr>
              <a:t>-</a:t>
            </a:r>
            <a:r>
              <a:rPr lang="en-US" noProof="1">
                <a:solidFill>
                  <a:srgbClr val="000000"/>
                </a:solidFill>
                <a:ea typeface="ＭＳ Ｐゴシック" pitchFamily="84" charset="-128"/>
              </a:rPr>
              <a:t>scale farms. </a:t>
            </a:r>
            <a:r>
              <a:rPr lang="en-US" b="1" noProof="1">
                <a:solidFill>
                  <a:srgbClr val="000000"/>
                </a:solidFill>
                <a:ea typeface="ＭＳ Ｐゴシック" pitchFamily="84" charset="-128"/>
              </a:rPr>
              <a:t>Questions: </a:t>
            </a:r>
            <a:r>
              <a:rPr lang="en-US" noProof="1">
                <a:solidFill>
                  <a:srgbClr val="000000"/>
                </a:solidFill>
                <a:ea typeface="ＭＳ Ｐゴシック" pitchFamily="84" charset="-128"/>
              </a:rPr>
              <a:t>What are three ways in which your lifestyle may be contributing to this process? How, in turn, might this process affect your life?</a:t>
            </a:r>
          </a:p>
          <a:p>
            <a:endParaRPr lang="pt-BR" dirty="0"/>
          </a:p>
        </p:txBody>
      </p:sp>
      <p:sp>
        <p:nvSpPr>
          <p:cNvPr id="4" name="Espaço Reservado para Número de Slide 3"/>
          <p:cNvSpPr>
            <a:spLocks noGrp="1"/>
          </p:cNvSpPr>
          <p:nvPr>
            <p:ph type="sldNum" sz="quarter" idx="10"/>
          </p:nvPr>
        </p:nvSpPr>
        <p:spPr/>
        <p:txBody>
          <a:bodyPr/>
          <a:lstStyle/>
          <a:p>
            <a:fld id="{C67318EC-94C4-45FF-BE94-762452FE2401}" type="slidenum">
              <a:rPr lang="pt-BR" smtClean="0"/>
              <a:t>30</a:t>
            </a:fld>
            <a:endParaRPr lang="pt-BR"/>
          </a:p>
        </p:txBody>
      </p:sp>
    </p:spTree>
    <p:extLst>
      <p:ext uri="{BB962C8B-B14F-4D97-AF65-F5344CB8AC3E}">
        <p14:creationId xmlns:p14="http://schemas.microsoft.com/office/powerpoint/2010/main" val="491433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a:t>
            </a:r>
          </a:p>
          <a:p>
            <a:endParaRPr lang="pt-BR" dirty="0"/>
          </a:p>
        </p:txBody>
      </p:sp>
      <p:sp>
        <p:nvSpPr>
          <p:cNvPr id="4" name="Espaço Reservado para Número de Slide 3"/>
          <p:cNvSpPr>
            <a:spLocks noGrp="1"/>
          </p:cNvSpPr>
          <p:nvPr>
            <p:ph type="sldNum" sz="quarter" idx="10"/>
          </p:nvPr>
        </p:nvSpPr>
        <p:spPr/>
        <p:txBody>
          <a:bodyPr/>
          <a:lstStyle/>
          <a:p>
            <a:fld id="{6D5B3D52-7870-4AA4-A99B-20B61C26166B}" type="slidenum">
              <a:rPr lang="pt-BR" smtClean="0"/>
              <a:t>31</a:t>
            </a:fld>
            <a:endParaRPr lang="pt-BR"/>
          </a:p>
        </p:txBody>
      </p:sp>
    </p:spTree>
    <p:extLst>
      <p:ext uri="{BB962C8B-B14F-4D97-AF65-F5344CB8AC3E}">
        <p14:creationId xmlns:p14="http://schemas.microsoft.com/office/powerpoint/2010/main" val="37086855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dirty="0"/>
              <a:t>#</a:t>
            </a:r>
          </a:p>
        </p:txBody>
      </p:sp>
      <p:sp>
        <p:nvSpPr>
          <p:cNvPr id="4" name="Espaço Reservado para Número de Slide 3"/>
          <p:cNvSpPr>
            <a:spLocks noGrp="1"/>
          </p:cNvSpPr>
          <p:nvPr>
            <p:ph type="sldNum" sz="quarter" idx="10"/>
          </p:nvPr>
        </p:nvSpPr>
        <p:spPr/>
        <p:txBody>
          <a:bodyPr/>
          <a:lstStyle/>
          <a:p>
            <a:fld id="{6D5B3D52-7870-4AA4-A99B-20B61C26166B}" type="slidenum">
              <a:rPr lang="pt-BR" smtClean="0"/>
              <a:t>35</a:t>
            </a:fld>
            <a:endParaRPr lang="pt-BR"/>
          </a:p>
        </p:txBody>
      </p:sp>
    </p:spTree>
    <p:extLst>
      <p:ext uri="{BB962C8B-B14F-4D97-AF65-F5344CB8AC3E}">
        <p14:creationId xmlns:p14="http://schemas.microsoft.com/office/powerpoint/2010/main" val="20928254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dirty="0" smtClean="0"/>
              <a:t>NECESSITA</a:t>
            </a:r>
            <a:r>
              <a:rPr lang="pt-BR" baseline="0" dirty="0" smtClean="0"/>
              <a:t> ATUALIZAÇÃO PARA DESMATAMENTO EM 2015 E 2016</a:t>
            </a:r>
            <a:endParaRPr lang="pt-BR" dirty="0"/>
          </a:p>
        </p:txBody>
      </p:sp>
      <p:sp>
        <p:nvSpPr>
          <p:cNvPr id="4" name="Espaço Reservado para Número de Slide 3"/>
          <p:cNvSpPr>
            <a:spLocks noGrp="1"/>
          </p:cNvSpPr>
          <p:nvPr>
            <p:ph type="sldNum" sz="quarter" idx="10"/>
          </p:nvPr>
        </p:nvSpPr>
        <p:spPr/>
        <p:txBody>
          <a:bodyPr/>
          <a:lstStyle/>
          <a:p>
            <a:fld id="{6D5B3D52-7870-4AA4-A99B-20B61C26166B}" type="slidenum">
              <a:rPr lang="pt-BR" smtClean="0"/>
              <a:t>36</a:t>
            </a:fld>
            <a:endParaRPr lang="pt-BR"/>
          </a:p>
        </p:txBody>
      </p:sp>
    </p:spTree>
    <p:extLst>
      <p:ext uri="{BB962C8B-B14F-4D97-AF65-F5344CB8AC3E}">
        <p14:creationId xmlns:p14="http://schemas.microsoft.com/office/powerpoint/2010/main" val="387336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dirty="0"/>
              <a:t>#</a:t>
            </a:r>
          </a:p>
        </p:txBody>
      </p:sp>
      <p:sp>
        <p:nvSpPr>
          <p:cNvPr id="4" name="Espaço Reservado para Número de Slide 3"/>
          <p:cNvSpPr>
            <a:spLocks noGrp="1"/>
          </p:cNvSpPr>
          <p:nvPr>
            <p:ph type="sldNum" sz="quarter" idx="10"/>
          </p:nvPr>
        </p:nvSpPr>
        <p:spPr/>
        <p:txBody>
          <a:bodyPr/>
          <a:lstStyle/>
          <a:p>
            <a:fld id="{6D5B3D52-7870-4AA4-A99B-20B61C26166B}" type="slidenum">
              <a:rPr lang="pt-BR" smtClean="0">
                <a:solidFill>
                  <a:prstClr val="black"/>
                </a:solidFill>
              </a:rPr>
              <a:pPr/>
              <a:t>37</a:t>
            </a:fld>
            <a:endParaRPr lang="pt-BR">
              <a:solidFill>
                <a:prstClr val="black"/>
              </a:solidFill>
            </a:endParaRPr>
          </a:p>
        </p:txBody>
      </p:sp>
    </p:spTree>
    <p:extLst>
      <p:ext uri="{BB962C8B-B14F-4D97-AF65-F5344CB8AC3E}">
        <p14:creationId xmlns:p14="http://schemas.microsoft.com/office/powerpoint/2010/main" val="38140132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dirty="0"/>
              <a:t>#</a:t>
            </a:r>
          </a:p>
        </p:txBody>
      </p:sp>
      <p:sp>
        <p:nvSpPr>
          <p:cNvPr id="4" name="Espaço Reservado para Número de Slide 3"/>
          <p:cNvSpPr>
            <a:spLocks noGrp="1"/>
          </p:cNvSpPr>
          <p:nvPr>
            <p:ph type="sldNum" sz="quarter" idx="10"/>
          </p:nvPr>
        </p:nvSpPr>
        <p:spPr/>
        <p:txBody>
          <a:bodyPr/>
          <a:lstStyle/>
          <a:p>
            <a:fld id="{6D5B3D52-7870-4AA4-A99B-20B61C26166B}" type="slidenum">
              <a:rPr lang="pt-BR" smtClean="0"/>
              <a:t>38</a:t>
            </a:fld>
            <a:endParaRPr lang="pt-BR"/>
          </a:p>
        </p:txBody>
      </p:sp>
    </p:spTree>
    <p:extLst>
      <p:ext uri="{BB962C8B-B14F-4D97-AF65-F5344CB8AC3E}">
        <p14:creationId xmlns:p14="http://schemas.microsoft.com/office/powerpoint/2010/main" val="38140132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dirty="0"/>
              <a:t>#</a:t>
            </a:r>
          </a:p>
        </p:txBody>
      </p:sp>
      <p:sp>
        <p:nvSpPr>
          <p:cNvPr id="4" name="Espaço Reservado para Número de Slide 3"/>
          <p:cNvSpPr>
            <a:spLocks noGrp="1"/>
          </p:cNvSpPr>
          <p:nvPr>
            <p:ph type="sldNum" sz="quarter" idx="10"/>
          </p:nvPr>
        </p:nvSpPr>
        <p:spPr/>
        <p:txBody>
          <a:bodyPr/>
          <a:lstStyle/>
          <a:p>
            <a:fld id="{6D5B3D52-7870-4AA4-A99B-20B61C26166B}" type="slidenum">
              <a:rPr lang="pt-BR" smtClean="0"/>
              <a:t>39</a:t>
            </a:fld>
            <a:endParaRPr lang="pt-BR"/>
          </a:p>
        </p:txBody>
      </p:sp>
    </p:spTree>
    <p:extLst>
      <p:ext uri="{BB962C8B-B14F-4D97-AF65-F5344CB8AC3E}">
        <p14:creationId xmlns:p14="http://schemas.microsoft.com/office/powerpoint/2010/main" val="197058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a:t>
            </a:r>
          </a:p>
          <a:p>
            <a:endParaRPr lang="pt-BR" dirty="0"/>
          </a:p>
        </p:txBody>
      </p:sp>
      <p:sp>
        <p:nvSpPr>
          <p:cNvPr id="4" name="Espaço Reservado para Número de Slide 3"/>
          <p:cNvSpPr>
            <a:spLocks noGrp="1"/>
          </p:cNvSpPr>
          <p:nvPr>
            <p:ph type="sldNum" sz="quarter" idx="10"/>
          </p:nvPr>
        </p:nvSpPr>
        <p:spPr/>
        <p:txBody>
          <a:bodyPr/>
          <a:lstStyle/>
          <a:p>
            <a:fld id="{6D5B3D52-7870-4AA4-A99B-20B61C26166B}" type="slidenum">
              <a:rPr lang="pt-BR" smtClean="0"/>
              <a:t>2</a:t>
            </a:fld>
            <a:endParaRPr lang="pt-BR"/>
          </a:p>
        </p:txBody>
      </p:sp>
    </p:spTree>
    <p:extLst>
      <p:ext uri="{BB962C8B-B14F-4D97-AF65-F5344CB8AC3E}">
        <p14:creationId xmlns:p14="http://schemas.microsoft.com/office/powerpoint/2010/main" val="14706207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dirty="0"/>
              <a:t>#</a:t>
            </a:r>
          </a:p>
        </p:txBody>
      </p:sp>
      <p:sp>
        <p:nvSpPr>
          <p:cNvPr id="4" name="Espaço Reservado para Número de Slide 3"/>
          <p:cNvSpPr>
            <a:spLocks noGrp="1"/>
          </p:cNvSpPr>
          <p:nvPr>
            <p:ph type="sldNum" sz="quarter" idx="10"/>
          </p:nvPr>
        </p:nvSpPr>
        <p:spPr/>
        <p:txBody>
          <a:bodyPr/>
          <a:lstStyle/>
          <a:p>
            <a:fld id="{6D5B3D52-7870-4AA4-A99B-20B61C26166B}" type="slidenum">
              <a:rPr lang="pt-BR" smtClean="0"/>
              <a:t>40</a:t>
            </a:fld>
            <a:endParaRPr lang="pt-BR"/>
          </a:p>
        </p:txBody>
      </p:sp>
    </p:spTree>
    <p:extLst>
      <p:ext uri="{BB962C8B-B14F-4D97-AF65-F5344CB8AC3E}">
        <p14:creationId xmlns:p14="http://schemas.microsoft.com/office/powerpoint/2010/main" val="3912661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dirty="0"/>
              <a:t>#</a:t>
            </a:r>
          </a:p>
        </p:txBody>
      </p:sp>
      <p:sp>
        <p:nvSpPr>
          <p:cNvPr id="4" name="Espaço Reservado para Número de Slide 3"/>
          <p:cNvSpPr>
            <a:spLocks noGrp="1"/>
          </p:cNvSpPr>
          <p:nvPr>
            <p:ph type="sldNum" sz="quarter" idx="10"/>
          </p:nvPr>
        </p:nvSpPr>
        <p:spPr/>
        <p:txBody>
          <a:bodyPr/>
          <a:lstStyle/>
          <a:p>
            <a:fld id="{6D5B3D52-7870-4AA4-A99B-20B61C26166B}" type="slidenum">
              <a:rPr lang="pt-BR" smtClean="0"/>
              <a:t>41</a:t>
            </a:fld>
            <a:endParaRPr lang="pt-BR"/>
          </a:p>
        </p:txBody>
      </p:sp>
    </p:spTree>
    <p:extLst>
      <p:ext uri="{BB962C8B-B14F-4D97-AF65-F5344CB8AC3E}">
        <p14:creationId xmlns:p14="http://schemas.microsoft.com/office/powerpoint/2010/main" val="42854048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dirty="0"/>
              <a:t>#</a:t>
            </a:r>
          </a:p>
        </p:txBody>
      </p:sp>
      <p:sp>
        <p:nvSpPr>
          <p:cNvPr id="4" name="Espaço Reservado para Número de Slide 3"/>
          <p:cNvSpPr>
            <a:spLocks noGrp="1"/>
          </p:cNvSpPr>
          <p:nvPr>
            <p:ph type="sldNum" sz="quarter" idx="10"/>
          </p:nvPr>
        </p:nvSpPr>
        <p:spPr/>
        <p:txBody>
          <a:bodyPr/>
          <a:lstStyle/>
          <a:p>
            <a:fld id="{6D5B3D52-7870-4AA4-A99B-20B61C26166B}" type="slidenum">
              <a:rPr lang="pt-BR" smtClean="0"/>
              <a:t>42</a:t>
            </a:fld>
            <a:endParaRPr lang="pt-BR"/>
          </a:p>
        </p:txBody>
      </p:sp>
    </p:spTree>
    <p:extLst>
      <p:ext uri="{BB962C8B-B14F-4D97-AF65-F5344CB8AC3E}">
        <p14:creationId xmlns:p14="http://schemas.microsoft.com/office/powerpoint/2010/main" val="29407691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dirty="0" smtClean="0"/>
              <a:t># 7989</a:t>
            </a:r>
            <a:endParaRPr lang="pt-BR" dirty="0"/>
          </a:p>
        </p:txBody>
      </p:sp>
      <p:sp>
        <p:nvSpPr>
          <p:cNvPr id="4" name="Espaço Reservado para Número de Slide 3"/>
          <p:cNvSpPr>
            <a:spLocks noGrp="1"/>
          </p:cNvSpPr>
          <p:nvPr>
            <p:ph type="sldNum" sz="quarter" idx="10"/>
          </p:nvPr>
        </p:nvSpPr>
        <p:spPr/>
        <p:txBody>
          <a:bodyPr/>
          <a:lstStyle/>
          <a:p>
            <a:fld id="{6D5B3D52-7870-4AA4-A99B-20B61C26166B}" type="slidenum">
              <a:rPr lang="pt-BR" smtClean="0">
                <a:solidFill>
                  <a:prstClr val="black"/>
                </a:solidFill>
              </a:rPr>
              <a:pPr/>
              <a:t>46</a:t>
            </a:fld>
            <a:endParaRPr lang="pt-BR">
              <a:solidFill>
                <a:prstClr val="black"/>
              </a:solidFill>
            </a:endParaRPr>
          </a:p>
        </p:txBody>
      </p:sp>
    </p:spTree>
    <p:extLst>
      <p:ext uri="{BB962C8B-B14F-4D97-AF65-F5344CB8AC3E}">
        <p14:creationId xmlns:p14="http://schemas.microsoft.com/office/powerpoint/2010/main" val="5905725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dirty="0"/>
              <a:t>#</a:t>
            </a:r>
          </a:p>
        </p:txBody>
      </p:sp>
      <p:sp>
        <p:nvSpPr>
          <p:cNvPr id="4" name="Espaço Reservado para Número de Slide 3"/>
          <p:cNvSpPr>
            <a:spLocks noGrp="1"/>
          </p:cNvSpPr>
          <p:nvPr>
            <p:ph type="sldNum" sz="quarter" idx="10"/>
          </p:nvPr>
        </p:nvSpPr>
        <p:spPr/>
        <p:txBody>
          <a:bodyPr/>
          <a:lstStyle/>
          <a:p>
            <a:fld id="{6D5B3D52-7870-4AA4-A99B-20B61C26166B}" type="slidenum">
              <a:rPr lang="pt-BR" smtClean="0"/>
              <a:t>47</a:t>
            </a:fld>
            <a:endParaRPr lang="pt-BR"/>
          </a:p>
        </p:txBody>
      </p:sp>
    </p:spTree>
    <p:extLst>
      <p:ext uri="{BB962C8B-B14F-4D97-AF65-F5344CB8AC3E}">
        <p14:creationId xmlns:p14="http://schemas.microsoft.com/office/powerpoint/2010/main" val="25833875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dirty="0" smtClean="0"/>
              <a:t>NECESSITA ATUALIZAÇÃO PARA</a:t>
            </a:r>
            <a:r>
              <a:rPr lang="pt-BR" baseline="0" dirty="0" smtClean="0"/>
              <a:t> DESMATAMENTO EM 2016</a:t>
            </a:r>
          </a:p>
          <a:p>
            <a:endParaRPr lang="pt-BR" dirty="0"/>
          </a:p>
          <a:p>
            <a:r>
              <a:rPr lang="pt-BR" dirty="0"/>
              <a:t>Notas:</a:t>
            </a:r>
          </a:p>
          <a:p>
            <a:endParaRPr lang="pt-BR" dirty="0"/>
          </a:p>
          <a:p>
            <a:r>
              <a:rPr lang="pt-BR" dirty="0"/>
              <a:t>As duas flechas (vermelha e verde) não são apenas para apontar</a:t>
            </a:r>
            <a:r>
              <a:rPr lang="pt-BR" baseline="0" dirty="0"/>
              <a:t> para os cenários possíveis. Elas deveria refletir possíveis trajetórias.</a:t>
            </a:r>
          </a:p>
          <a:p>
            <a:r>
              <a:rPr lang="pt-BR" baseline="0" dirty="0"/>
              <a:t>Primeiro, não é necessário novamente colocar as explicações de políticas públicas de 2004 e 2008. O gráfico em si pode começar em 2004 e extrapolar até, digamos, 2030. as flechas vermelha e verde, na verdade, não são linhas retas. Devem ser </a:t>
            </a:r>
            <a:r>
              <a:rPr lang="pt-BR" baseline="0" dirty="0" err="1"/>
              <a:t>assintotas</a:t>
            </a:r>
            <a:r>
              <a:rPr lang="pt-BR" baseline="0" dirty="0"/>
              <a:t>. A vermelha começa subir a partir do presente e depois sobe um pouco mais rápido perto de 2030. A verde continua a descer a partir do presente e depois </a:t>
            </a:r>
            <a:r>
              <a:rPr lang="pt-BR" baseline="0" dirty="0" err="1"/>
              <a:t>assintoticamente</a:t>
            </a:r>
            <a:r>
              <a:rPr lang="pt-BR" baseline="0" dirty="0"/>
              <a:t> se aproxima de zero. O padrão atual do </a:t>
            </a:r>
            <a:r>
              <a:rPr lang="pt-BR" baseline="0" dirty="0" err="1"/>
              <a:t>paper</a:t>
            </a:r>
            <a:r>
              <a:rPr lang="pt-BR" baseline="0" dirty="0"/>
              <a:t> da Ana Paula Aguiar deve ficar em cima das barrinhas do presente. Estas figuras de cenário podem ficar menores para caber tudo na figura.</a:t>
            </a:r>
            <a:endParaRPr lang="pt-BR" dirty="0"/>
          </a:p>
        </p:txBody>
      </p:sp>
      <p:sp>
        <p:nvSpPr>
          <p:cNvPr id="4" name="Espaço Reservado para Número de Slide 3"/>
          <p:cNvSpPr>
            <a:spLocks noGrp="1"/>
          </p:cNvSpPr>
          <p:nvPr>
            <p:ph type="sldNum" sz="quarter" idx="10"/>
          </p:nvPr>
        </p:nvSpPr>
        <p:spPr/>
        <p:txBody>
          <a:bodyPr/>
          <a:lstStyle/>
          <a:p>
            <a:fld id="{EE07E3B3-5B6C-2046-A844-5EBE09F99A72}"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42829673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dirty="0"/>
              <a:t>#</a:t>
            </a:r>
          </a:p>
          <a:p>
            <a:endParaRPr lang="pt-BR" dirty="0"/>
          </a:p>
        </p:txBody>
      </p:sp>
      <p:sp>
        <p:nvSpPr>
          <p:cNvPr id="4" name="Espaço Reservado para Número de Slide 3"/>
          <p:cNvSpPr>
            <a:spLocks noGrp="1"/>
          </p:cNvSpPr>
          <p:nvPr>
            <p:ph type="sldNum" sz="quarter" idx="10"/>
          </p:nvPr>
        </p:nvSpPr>
        <p:spPr/>
        <p:txBody>
          <a:bodyPr/>
          <a:lstStyle/>
          <a:p>
            <a:fld id="{6D5B3D52-7870-4AA4-A99B-20B61C26166B}" type="slidenum">
              <a:rPr lang="pt-BR" smtClean="0"/>
              <a:t>49</a:t>
            </a:fld>
            <a:endParaRPr lang="pt-BR"/>
          </a:p>
        </p:txBody>
      </p:sp>
    </p:spTree>
    <p:extLst>
      <p:ext uri="{BB962C8B-B14F-4D97-AF65-F5344CB8AC3E}">
        <p14:creationId xmlns:p14="http://schemas.microsoft.com/office/powerpoint/2010/main" val="36894717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dirty="0"/>
              <a:t>#</a:t>
            </a:r>
          </a:p>
          <a:p>
            <a:r>
              <a:rPr lang="pt-BR" dirty="0"/>
              <a:t>GZ: dúvida, esse slide</a:t>
            </a:r>
            <a:r>
              <a:rPr lang="pt-BR" baseline="0" dirty="0"/>
              <a:t> deve ser assim mesmo?</a:t>
            </a:r>
            <a:endParaRPr lang="pt-BR" dirty="0"/>
          </a:p>
        </p:txBody>
      </p:sp>
      <p:sp>
        <p:nvSpPr>
          <p:cNvPr id="4" name="Espaço Reservado para Número de Slide 3"/>
          <p:cNvSpPr>
            <a:spLocks noGrp="1"/>
          </p:cNvSpPr>
          <p:nvPr>
            <p:ph type="sldNum" sz="quarter" idx="10"/>
          </p:nvPr>
        </p:nvSpPr>
        <p:spPr/>
        <p:txBody>
          <a:bodyPr/>
          <a:lstStyle/>
          <a:p>
            <a:fld id="{6D5B3D52-7870-4AA4-A99B-20B61C26166B}" type="slidenum">
              <a:rPr lang="pt-BR" smtClean="0"/>
              <a:t>51</a:t>
            </a:fld>
            <a:endParaRPr lang="pt-BR"/>
          </a:p>
        </p:txBody>
      </p:sp>
    </p:spTree>
    <p:extLst>
      <p:ext uri="{BB962C8B-B14F-4D97-AF65-F5344CB8AC3E}">
        <p14:creationId xmlns:p14="http://schemas.microsoft.com/office/powerpoint/2010/main" val="26163532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a:t>
            </a:r>
          </a:p>
          <a:p>
            <a:endParaRPr lang="pt-BR" dirty="0"/>
          </a:p>
        </p:txBody>
      </p:sp>
      <p:sp>
        <p:nvSpPr>
          <p:cNvPr id="4" name="Espaço Reservado para Número de Slide 3"/>
          <p:cNvSpPr>
            <a:spLocks noGrp="1"/>
          </p:cNvSpPr>
          <p:nvPr>
            <p:ph type="sldNum" sz="quarter" idx="10"/>
          </p:nvPr>
        </p:nvSpPr>
        <p:spPr/>
        <p:txBody>
          <a:bodyPr/>
          <a:lstStyle/>
          <a:p>
            <a:fld id="{6D5B3D52-7870-4AA4-A99B-20B61C26166B}" type="slidenum">
              <a:rPr lang="pt-BR" smtClean="0"/>
              <a:t>52</a:t>
            </a:fld>
            <a:endParaRPr lang="pt-BR"/>
          </a:p>
        </p:txBody>
      </p:sp>
    </p:spTree>
    <p:extLst>
      <p:ext uri="{BB962C8B-B14F-4D97-AF65-F5344CB8AC3E}">
        <p14:creationId xmlns:p14="http://schemas.microsoft.com/office/powerpoint/2010/main" val="14826254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a:t>
            </a:r>
          </a:p>
          <a:p>
            <a:endParaRPr lang="pt-BR" dirty="0"/>
          </a:p>
        </p:txBody>
      </p:sp>
      <p:sp>
        <p:nvSpPr>
          <p:cNvPr id="4" name="Espaço Reservado para Número de Slide 3"/>
          <p:cNvSpPr>
            <a:spLocks noGrp="1"/>
          </p:cNvSpPr>
          <p:nvPr>
            <p:ph type="sldNum" sz="quarter" idx="10"/>
          </p:nvPr>
        </p:nvSpPr>
        <p:spPr/>
        <p:txBody>
          <a:bodyPr/>
          <a:lstStyle/>
          <a:p>
            <a:fld id="{6D5B3D52-7870-4AA4-A99B-20B61C26166B}" type="slidenum">
              <a:rPr lang="pt-BR" smtClean="0">
                <a:solidFill>
                  <a:prstClr val="black"/>
                </a:solidFill>
              </a:rPr>
              <a:pPr/>
              <a:t>53</a:t>
            </a:fld>
            <a:endParaRPr lang="pt-BR">
              <a:solidFill>
                <a:prstClr val="black"/>
              </a:solidFill>
            </a:endParaRPr>
          </a:p>
        </p:txBody>
      </p:sp>
    </p:spTree>
    <p:extLst>
      <p:ext uri="{BB962C8B-B14F-4D97-AF65-F5344CB8AC3E}">
        <p14:creationId xmlns:p14="http://schemas.microsoft.com/office/powerpoint/2010/main" val="379528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a:t>
            </a:r>
          </a:p>
          <a:p>
            <a:endParaRPr lang="pt-BR" dirty="0"/>
          </a:p>
        </p:txBody>
      </p:sp>
      <p:sp>
        <p:nvSpPr>
          <p:cNvPr id="4" name="Espaço Reservado para Número de Slide 3"/>
          <p:cNvSpPr>
            <a:spLocks noGrp="1"/>
          </p:cNvSpPr>
          <p:nvPr>
            <p:ph type="sldNum" sz="quarter" idx="10"/>
          </p:nvPr>
        </p:nvSpPr>
        <p:spPr/>
        <p:txBody>
          <a:bodyPr/>
          <a:lstStyle/>
          <a:p>
            <a:fld id="{6D5B3D52-7870-4AA4-A99B-20B61C26166B}" type="slidenum">
              <a:rPr lang="pt-BR" smtClean="0"/>
              <a:t>3</a:t>
            </a:fld>
            <a:endParaRPr lang="pt-BR"/>
          </a:p>
        </p:txBody>
      </p:sp>
    </p:spTree>
    <p:extLst>
      <p:ext uri="{BB962C8B-B14F-4D97-AF65-F5344CB8AC3E}">
        <p14:creationId xmlns:p14="http://schemas.microsoft.com/office/powerpoint/2010/main" val="42130397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a:t>
            </a:r>
          </a:p>
          <a:p>
            <a:endParaRPr lang="pt-BR" dirty="0"/>
          </a:p>
        </p:txBody>
      </p:sp>
      <p:sp>
        <p:nvSpPr>
          <p:cNvPr id="4" name="Espaço Reservado para Número de Slide 3"/>
          <p:cNvSpPr>
            <a:spLocks noGrp="1"/>
          </p:cNvSpPr>
          <p:nvPr>
            <p:ph type="sldNum" sz="quarter" idx="10"/>
          </p:nvPr>
        </p:nvSpPr>
        <p:spPr/>
        <p:txBody>
          <a:bodyPr/>
          <a:lstStyle/>
          <a:p>
            <a:fld id="{6D5B3D52-7870-4AA4-A99B-20B61C26166B}" type="slidenum">
              <a:rPr lang="pt-BR" smtClean="0"/>
              <a:t>54</a:t>
            </a:fld>
            <a:endParaRPr lang="pt-BR"/>
          </a:p>
        </p:txBody>
      </p:sp>
    </p:spTree>
    <p:extLst>
      <p:ext uri="{BB962C8B-B14F-4D97-AF65-F5344CB8AC3E}">
        <p14:creationId xmlns:p14="http://schemas.microsoft.com/office/powerpoint/2010/main" val="33965988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a:t>
            </a:r>
          </a:p>
          <a:p>
            <a:endParaRPr lang="pt-BR" dirty="0"/>
          </a:p>
        </p:txBody>
      </p:sp>
      <p:sp>
        <p:nvSpPr>
          <p:cNvPr id="4" name="Espaço Reservado para Número de Slide 3"/>
          <p:cNvSpPr>
            <a:spLocks noGrp="1"/>
          </p:cNvSpPr>
          <p:nvPr>
            <p:ph type="sldNum" sz="quarter" idx="10"/>
          </p:nvPr>
        </p:nvSpPr>
        <p:spPr/>
        <p:txBody>
          <a:bodyPr/>
          <a:lstStyle/>
          <a:p>
            <a:fld id="{6D5B3D52-7870-4AA4-A99B-20B61C26166B}" type="slidenum">
              <a:rPr lang="pt-BR" smtClean="0">
                <a:solidFill>
                  <a:prstClr val="black"/>
                </a:solidFill>
              </a:rPr>
              <a:pPr/>
              <a:t>55</a:t>
            </a:fld>
            <a:endParaRPr lang="pt-BR">
              <a:solidFill>
                <a:prstClr val="black"/>
              </a:solidFill>
            </a:endParaRPr>
          </a:p>
        </p:txBody>
      </p:sp>
    </p:spTree>
    <p:extLst>
      <p:ext uri="{BB962C8B-B14F-4D97-AF65-F5344CB8AC3E}">
        <p14:creationId xmlns:p14="http://schemas.microsoft.com/office/powerpoint/2010/main" val="31217286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F404751-2102-470F-92D1-3A5D4829FF40}" type="slidenum">
              <a:rPr lang="en-US" sz="1200"/>
              <a:pPr algn="r"/>
              <a:t>56</a:t>
            </a:fld>
            <a:endParaRPr lang="en-US" sz="1200"/>
          </a:p>
        </p:txBody>
      </p:sp>
      <p:sp>
        <p:nvSpPr>
          <p:cNvPr id="103427"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p:spPr>
      </p:sp>
      <p:sp>
        <p:nvSpPr>
          <p:cNvPr id="1034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pt-BR" dirty="0">
                <a:latin typeface="Arial" pitchFamily="34" charset="0"/>
              </a:rPr>
              <a:t>#</a:t>
            </a:r>
          </a:p>
          <a:p>
            <a:pPr eaLnBrk="1" hangingPunct="1">
              <a:spcBef>
                <a:spcPct val="0"/>
              </a:spcBef>
            </a:pPr>
            <a:r>
              <a:rPr lang="pt-BR" dirty="0">
                <a:latin typeface="Arial" pitchFamily="34" charset="0"/>
              </a:rPr>
              <a:t>Observações: 1) O preço para REDD é baseado num preço médio de US$ 20 por tonelada de carbono, ainda que o preço tenha variado bastante</a:t>
            </a:r>
          </a:p>
          <a:p>
            <a:pPr eaLnBrk="1" hangingPunct="1">
              <a:spcBef>
                <a:spcPct val="0"/>
              </a:spcBef>
            </a:pPr>
            <a:r>
              <a:rPr lang="pt-BR" dirty="0">
                <a:latin typeface="Arial" pitchFamily="34" charset="0"/>
              </a:rPr>
              <a:t>Tanto no mercado de carbono do Protocolo de Kyoto como no do mercado voluntario. Porem, todas as projeções são de que o preço do</a:t>
            </a:r>
          </a:p>
          <a:p>
            <a:pPr eaLnBrk="1" hangingPunct="1">
              <a:spcBef>
                <a:spcPct val="0"/>
              </a:spcBef>
            </a:pPr>
            <a:r>
              <a:rPr lang="pt-BR" dirty="0">
                <a:latin typeface="Arial" pitchFamily="34" charset="0"/>
              </a:rPr>
              <a:t>Carbono subirá significativamente se a COP15 chegar a um acordo sobre limitações de emissões até 2020, podendo o valor no</a:t>
            </a:r>
          </a:p>
          <a:p>
            <a:pPr eaLnBrk="1" hangingPunct="1">
              <a:spcBef>
                <a:spcPct val="0"/>
              </a:spcBef>
            </a:pPr>
            <a:r>
              <a:rPr lang="pt-BR" dirty="0">
                <a:latin typeface="Arial" pitchFamily="34" charset="0"/>
              </a:rPr>
              <a:t>carbono subir acima de US$ 50 dólares por tonelada de carbono; 2) os preços de rentabilidade da pecuária variam de números negativos (prejuízo) até um máximo de US$ 70 dólares por ha por ano, num caso de alta rentabilidade; 3) A rentabilidade da madeira foi calculada assumindo uma retirada</a:t>
            </a:r>
          </a:p>
          <a:p>
            <a:pPr eaLnBrk="1" hangingPunct="1">
              <a:spcBef>
                <a:spcPct val="0"/>
              </a:spcBef>
            </a:pPr>
            <a:r>
              <a:rPr lang="pt-BR" dirty="0">
                <a:latin typeface="Arial" pitchFamily="34" charset="0"/>
              </a:rPr>
              <a:t>média entre de até 10 m3 a 40 m3 a um preço de US$ 10 por m3. A extração seletiva é feita uma única vez, e o retorno pode se dar em 25-30 anos. </a:t>
            </a:r>
          </a:p>
          <a:p>
            <a:pPr eaLnBrk="1" hangingPunct="1">
              <a:spcBef>
                <a:spcPct val="0"/>
              </a:spcBef>
            </a:pPr>
            <a:endParaRPr lang="pt-BR" dirty="0">
              <a:latin typeface="Arial" pitchFamily="34" charset="0"/>
            </a:endParaRPr>
          </a:p>
          <a:p>
            <a:pPr eaLnBrk="1" hangingPunct="1">
              <a:spcBef>
                <a:spcPct val="0"/>
              </a:spcBef>
            </a:pPr>
            <a:r>
              <a:rPr lang="pt-BR" dirty="0">
                <a:latin typeface="Arial" pitchFamily="34" charset="0"/>
              </a:rPr>
              <a:t>Referências.</a:t>
            </a:r>
          </a:p>
          <a:p>
            <a:pPr eaLnBrk="1" hangingPunct="1">
              <a:spcBef>
                <a:spcPct val="0"/>
              </a:spcBef>
            </a:pPr>
            <a:endParaRPr lang="pt-BR" dirty="0">
              <a:latin typeface="Arial" pitchFamily="34" charset="0"/>
            </a:endParaRPr>
          </a:p>
          <a:p>
            <a:pPr eaLnBrk="1" hangingPunct="1">
              <a:spcBef>
                <a:spcPct val="0"/>
              </a:spcBef>
            </a:pPr>
            <a:r>
              <a:rPr lang="en-US" dirty="0">
                <a:latin typeface="Arial" pitchFamily="34" charset="0"/>
              </a:rPr>
              <a:t>Diaz, M. D. C. and Schwartzman, S., 2005. Carbon offsets and land use in the Brazilian Amazon. </a:t>
            </a:r>
            <a:r>
              <a:rPr lang="pt-BR" dirty="0">
                <a:latin typeface="Arial" pitchFamily="34" charset="0"/>
              </a:rPr>
              <a:t>In: Moutinho, P. </a:t>
            </a:r>
            <a:r>
              <a:rPr lang="pt-BR" dirty="0" err="1">
                <a:latin typeface="Arial" pitchFamily="34" charset="0"/>
              </a:rPr>
              <a:t>and</a:t>
            </a:r>
            <a:r>
              <a:rPr lang="pt-BR" dirty="0">
                <a:latin typeface="Arial" pitchFamily="34" charset="0"/>
              </a:rPr>
              <a:t> </a:t>
            </a:r>
            <a:r>
              <a:rPr lang="en-US" dirty="0">
                <a:latin typeface="Arial" pitchFamily="34" charset="0"/>
              </a:rPr>
              <a:t>Schwartzman, S (Eds.), </a:t>
            </a:r>
            <a:r>
              <a:rPr lang="pt-BR" dirty="0">
                <a:latin typeface="Arial" pitchFamily="34" charset="0"/>
              </a:rPr>
              <a:t>Tropical </a:t>
            </a:r>
            <a:r>
              <a:rPr lang="pt-BR" dirty="0" err="1">
                <a:latin typeface="Arial" pitchFamily="34" charset="0"/>
              </a:rPr>
              <a:t>Deforestation</a:t>
            </a:r>
            <a:r>
              <a:rPr lang="pt-BR" dirty="0">
                <a:latin typeface="Arial" pitchFamily="34" charset="0"/>
              </a:rPr>
              <a:t> </a:t>
            </a:r>
            <a:r>
              <a:rPr lang="pt-BR" dirty="0" err="1">
                <a:latin typeface="Arial" pitchFamily="34" charset="0"/>
              </a:rPr>
              <a:t>and</a:t>
            </a:r>
            <a:r>
              <a:rPr lang="pt-BR" dirty="0">
                <a:latin typeface="Arial" pitchFamily="34" charset="0"/>
              </a:rPr>
              <a:t> </a:t>
            </a:r>
            <a:r>
              <a:rPr lang="pt-BR" dirty="0" err="1">
                <a:latin typeface="Arial" pitchFamily="34" charset="0"/>
              </a:rPr>
              <a:t>Climate</a:t>
            </a:r>
            <a:r>
              <a:rPr lang="pt-BR" dirty="0">
                <a:latin typeface="Arial" pitchFamily="34" charset="0"/>
              </a:rPr>
              <a:t> </a:t>
            </a:r>
            <a:r>
              <a:rPr lang="pt-BR" dirty="0" err="1">
                <a:latin typeface="Arial" pitchFamily="34" charset="0"/>
              </a:rPr>
              <a:t>Change</a:t>
            </a:r>
            <a:r>
              <a:rPr lang="pt-BR" dirty="0">
                <a:latin typeface="Arial" pitchFamily="34" charset="0"/>
              </a:rPr>
              <a:t>. </a:t>
            </a:r>
            <a:r>
              <a:rPr lang="en-US" dirty="0">
                <a:latin typeface="Arial" pitchFamily="34" charset="0"/>
              </a:rPr>
              <a:t>Amazon Institute for Environmental Research (IPAM),</a:t>
            </a:r>
            <a:r>
              <a:rPr lang="pt-BR" dirty="0">
                <a:latin typeface="Arial" pitchFamily="34" charset="0"/>
              </a:rPr>
              <a:t> 98 pp.</a:t>
            </a:r>
          </a:p>
          <a:p>
            <a:pPr eaLnBrk="1" hangingPunct="1">
              <a:spcBef>
                <a:spcPct val="0"/>
              </a:spcBef>
            </a:pPr>
            <a:endParaRPr lang="pt-BR" dirty="0">
              <a:latin typeface="Arial" pitchFamily="34" charset="0"/>
            </a:endParaRPr>
          </a:p>
          <a:p>
            <a:pPr eaLnBrk="1" hangingPunct="1">
              <a:spcBef>
                <a:spcPct val="0"/>
              </a:spcBef>
            </a:pPr>
            <a:r>
              <a:rPr lang="pt-BR" dirty="0" err="1">
                <a:latin typeface="Arial" pitchFamily="34" charset="0"/>
              </a:rPr>
              <a:t>Mertens</a:t>
            </a:r>
            <a:r>
              <a:rPr lang="pt-BR" dirty="0">
                <a:latin typeface="Arial" pitchFamily="34" charset="0"/>
              </a:rPr>
              <a:t>, B., </a:t>
            </a:r>
            <a:r>
              <a:rPr lang="pt-BR" i="1" dirty="0">
                <a:latin typeface="Arial" pitchFamily="34" charset="0"/>
              </a:rPr>
              <a:t> </a:t>
            </a:r>
            <a:r>
              <a:rPr lang="pt-BR" i="1" dirty="0" err="1">
                <a:latin typeface="Arial" pitchFamily="34" charset="0"/>
              </a:rPr>
              <a:t>Poccard-Chapuis</a:t>
            </a:r>
            <a:r>
              <a:rPr lang="pt-BR" i="1" dirty="0">
                <a:latin typeface="Arial" pitchFamily="34" charset="0"/>
              </a:rPr>
              <a:t>, R., </a:t>
            </a:r>
            <a:r>
              <a:rPr lang="pt-BR" i="1" dirty="0" err="1">
                <a:latin typeface="Arial" pitchFamily="34" charset="0"/>
              </a:rPr>
              <a:t>Piketty</a:t>
            </a:r>
            <a:r>
              <a:rPr lang="pt-BR" i="1" dirty="0">
                <a:latin typeface="Arial" pitchFamily="34" charset="0"/>
              </a:rPr>
              <a:t> , M –A, </a:t>
            </a:r>
            <a:r>
              <a:rPr lang="pt-BR" i="1" dirty="0" err="1">
                <a:latin typeface="Arial" pitchFamily="34" charset="0"/>
              </a:rPr>
              <a:t>Lacques</a:t>
            </a:r>
            <a:r>
              <a:rPr lang="pt-BR" i="1" dirty="0">
                <a:latin typeface="Arial" pitchFamily="34" charset="0"/>
              </a:rPr>
              <a:t>, A.-E., Venturieri, A. </a:t>
            </a:r>
            <a:r>
              <a:rPr lang="pt-BR" dirty="0">
                <a:latin typeface="Arial" pitchFamily="34" charset="0"/>
              </a:rPr>
              <a:t>, 2002. </a:t>
            </a:r>
            <a:r>
              <a:rPr lang="en-US" dirty="0">
                <a:latin typeface="Arial" pitchFamily="34" charset="0"/>
              </a:rPr>
              <a:t>Crossing spatial analyses and livestock economics to understand</a:t>
            </a:r>
          </a:p>
          <a:p>
            <a:pPr eaLnBrk="1" hangingPunct="1">
              <a:spcBef>
                <a:spcPct val="0"/>
              </a:spcBef>
            </a:pPr>
            <a:r>
              <a:rPr lang="en-US" dirty="0">
                <a:latin typeface="Arial" pitchFamily="34" charset="0"/>
              </a:rPr>
              <a:t>deforestation processes in the Brazilian Amazon: the case of São Félix do </a:t>
            </a:r>
            <a:r>
              <a:rPr lang="en-US" dirty="0" err="1">
                <a:latin typeface="Arial" pitchFamily="34" charset="0"/>
              </a:rPr>
              <a:t>Xingú</a:t>
            </a:r>
            <a:r>
              <a:rPr lang="en-US" dirty="0">
                <a:latin typeface="Arial" pitchFamily="34" charset="0"/>
              </a:rPr>
              <a:t> in South Pará. </a:t>
            </a:r>
            <a:r>
              <a:rPr lang="pt-BR" dirty="0" err="1">
                <a:latin typeface="Arial" pitchFamily="34" charset="0"/>
              </a:rPr>
              <a:t>Agricultural</a:t>
            </a:r>
            <a:r>
              <a:rPr lang="pt-BR" dirty="0">
                <a:latin typeface="Arial" pitchFamily="34" charset="0"/>
              </a:rPr>
              <a:t> </a:t>
            </a:r>
            <a:r>
              <a:rPr lang="pt-BR" dirty="0" err="1">
                <a:latin typeface="Arial" pitchFamily="34" charset="0"/>
              </a:rPr>
              <a:t>Economics</a:t>
            </a:r>
            <a:r>
              <a:rPr lang="pt-BR" dirty="0">
                <a:latin typeface="Arial" pitchFamily="34" charset="0"/>
              </a:rPr>
              <a:t> 27: 269–294.</a:t>
            </a:r>
          </a:p>
          <a:p>
            <a:pPr eaLnBrk="1" hangingPunct="1">
              <a:spcBef>
                <a:spcPct val="0"/>
              </a:spcBef>
            </a:pPr>
            <a:endParaRPr lang="pt-BR" dirty="0">
              <a:latin typeface="Arial" pitchFamily="34" charset="0"/>
            </a:endParaRPr>
          </a:p>
          <a:p>
            <a:pPr eaLnBrk="1" hangingPunct="1">
              <a:spcBef>
                <a:spcPct val="0"/>
              </a:spcBef>
            </a:pPr>
            <a:r>
              <a:rPr lang="pt-BR" dirty="0">
                <a:latin typeface="Arial" pitchFamily="34" charset="0"/>
              </a:rPr>
              <a:t>Rodrigues, A.S. L., R. M. </a:t>
            </a:r>
            <a:r>
              <a:rPr lang="pt-BR" dirty="0" err="1">
                <a:latin typeface="Arial" pitchFamily="34" charset="0"/>
              </a:rPr>
              <a:t>Ewers</a:t>
            </a:r>
            <a:r>
              <a:rPr lang="pt-BR" dirty="0">
                <a:latin typeface="Arial" pitchFamily="34" charset="0"/>
              </a:rPr>
              <a:t>, L. </a:t>
            </a:r>
            <a:r>
              <a:rPr lang="pt-BR" dirty="0" err="1">
                <a:latin typeface="Arial" pitchFamily="34" charset="0"/>
              </a:rPr>
              <a:t>Parry</a:t>
            </a:r>
            <a:r>
              <a:rPr lang="pt-BR" dirty="0">
                <a:latin typeface="Arial" pitchFamily="34" charset="0"/>
              </a:rPr>
              <a:t>, C. Souza Jr., A. Veríssimo, A. </a:t>
            </a:r>
            <a:r>
              <a:rPr lang="pt-BR" dirty="0" err="1">
                <a:latin typeface="Arial" pitchFamily="34" charset="0"/>
              </a:rPr>
              <a:t>Balmford</a:t>
            </a:r>
            <a:r>
              <a:rPr lang="pt-BR" dirty="0">
                <a:latin typeface="Arial" pitchFamily="34" charset="0"/>
              </a:rPr>
              <a:t>, 2009. Boom-</a:t>
            </a:r>
            <a:r>
              <a:rPr lang="pt-BR" dirty="0" err="1">
                <a:latin typeface="Arial" pitchFamily="34" charset="0"/>
              </a:rPr>
              <a:t>and</a:t>
            </a:r>
            <a:r>
              <a:rPr lang="pt-BR" dirty="0">
                <a:latin typeface="Arial" pitchFamily="34" charset="0"/>
              </a:rPr>
              <a:t>-</a:t>
            </a:r>
            <a:r>
              <a:rPr lang="pt-BR" dirty="0" err="1">
                <a:latin typeface="Arial" pitchFamily="34" charset="0"/>
              </a:rPr>
              <a:t>Bust</a:t>
            </a:r>
            <a:r>
              <a:rPr lang="pt-BR" dirty="0">
                <a:latin typeface="Arial" pitchFamily="34" charset="0"/>
              </a:rPr>
              <a:t> </a:t>
            </a:r>
            <a:r>
              <a:rPr lang="pt-BR" dirty="0" err="1">
                <a:latin typeface="Arial" pitchFamily="34" charset="0"/>
              </a:rPr>
              <a:t>Development</a:t>
            </a:r>
            <a:endParaRPr lang="pt-BR" dirty="0">
              <a:latin typeface="Arial" pitchFamily="34" charset="0"/>
            </a:endParaRPr>
          </a:p>
          <a:p>
            <a:pPr eaLnBrk="1" hangingPunct="1">
              <a:spcBef>
                <a:spcPct val="0"/>
              </a:spcBef>
            </a:pPr>
            <a:r>
              <a:rPr lang="pt-BR" dirty="0" err="1">
                <a:latin typeface="Arial" pitchFamily="34" charset="0"/>
              </a:rPr>
              <a:t>Patterns</a:t>
            </a:r>
            <a:r>
              <a:rPr lang="pt-BR" dirty="0">
                <a:latin typeface="Arial" pitchFamily="34" charset="0"/>
              </a:rPr>
              <a:t> </a:t>
            </a:r>
            <a:r>
              <a:rPr lang="pt-BR" dirty="0" err="1">
                <a:latin typeface="Arial" pitchFamily="34" charset="0"/>
              </a:rPr>
              <a:t>across</a:t>
            </a:r>
            <a:r>
              <a:rPr lang="pt-BR" dirty="0">
                <a:latin typeface="Arial" pitchFamily="34" charset="0"/>
              </a:rPr>
              <a:t> </a:t>
            </a:r>
            <a:r>
              <a:rPr lang="pt-BR" dirty="0" err="1">
                <a:latin typeface="Arial" pitchFamily="34" charset="0"/>
              </a:rPr>
              <a:t>the</a:t>
            </a:r>
            <a:r>
              <a:rPr lang="pt-BR" dirty="0">
                <a:latin typeface="Arial" pitchFamily="34" charset="0"/>
              </a:rPr>
              <a:t> </a:t>
            </a:r>
            <a:r>
              <a:rPr lang="pt-BR" dirty="0" err="1">
                <a:latin typeface="Arial" pitchFamily="34" charset="0"/>
              </a:rPr>
              <a:t>Amazon</a:t>
            </a:r>
            <a:r>
              <a:rPr lang="pt-BR" dirty="0">
                <a:latin typeface="Arial" pitchFamily="34" charset="0"/>
              </a:rPr>
              <a:t> </a:t>
            </a:r>
            <a:r>
              <a:rPr lang="pt-BR" dirty="0" err="1">
                <a:latin typeface="Arial" pitchFamily="34" charset="0"/>
              </a:rPr>
              <a:t>Deforestation</a:t>
            </a:r>
            <a:r>
              <a:rPr lang="pt-BR" dirty="0">
                <a:latin typeface="Arial" pitchFamily="34" charset="0"/>
              </a:rPr>
              <a:t> </a:t>
            </a:r>
            <a:r>
              <a:rPr lang="pt-BR" dirty="0" err="1">
                <a:latin typeface="Arial" pitchFamily="34" charset="0"/>
              </a:rPr>
              <a:t>Frontier</a:t>
            </a:r>
            <a:r>
              <a:rPr lang="pt-BR" dirty="0">
                <a:latin typeface="Arial" pitchFamily="34" charset="0"/>
              </a:rPr>
              <a:t>. </a:t>
            </a:r>
            <a:r>
              <a:rPr lang="fr-FR" dirty="0">
                <a:latin typeface="Arial" pitchFamily="34" charset="0"/>
              </a:rPr>
              <a:t>Science,  324: 1435-1437.</a:t>
            </a:r>
          </a:p>
          <a:p>
            <a:pPr eaLnBrk="1" hangingPunct="1">
              <a:spcBef>
                <a:spcPct val="0"/>
              </a:spcBef>
            </a:pPr>
            <a:endParaRPr lang="fr-FR" dirty="0">
              <a:latin typeface="Arial" pitchFamily="34" charset="0"/>
            </a:endParaRPr>
          </a:p>
          <a:p>
            <a:pPr eaLnBrk="1" hangingPunct="1">
              <a:spcBef>
                <a:spcPct val="0"/>
              </a:spcBef>
            </a:pPr>
            <a:r>
              <a:rPr lang="pt-BR" dirty="0" err="1">
                <a:latin typeface="Arial" pitchFamily="34" charset="0"/>
              </a:rPr>
              <a:t>Merry</a:t>
            </a:r>
            <a:r>
              <a:rPr lang="pt-BR" dirty="0">
                <a:latin typeface="Arial" pitchFamily="34" charset="0"/>
              </a:rPr>
              <a:t> F.,  B. Soares-Filho, D. </a:t>
            </a:r>
            <a:r>
              <a:rPr lang="pt-BR" dirty="0" err="1">
                <a:latin typeface="Arial" pitchFamily="34" charset="0"/>
              </a:rPr>
              <a:t>Nepstad</a:t>
            </a:r>
            <a:r>
              <a:rPr lang="pt-BR" dirty="0">
                <a:latin typeface="Arial" pitchFamily="34" charset="0"/>
              </a:rPr>
              <a:t>, G </a:t>
            </a:r>
            <a:r>
              <a:rPr lang="pt-BR" dirty="0" err="1">
                <a:latin typeface="Arial" pitchFamily="34" charset="0"/>
              </a:rPr>
              <a:t>Amacher</a:t>
            </a:r>
            <a:r>
              <a:rPr lang="pt-BR" dirty="0">
                <a:latin typeface="Arial" pitchFamily="34" charset="0"/>
              </a:rPr>
              <a:t>, H. Rodrigues, 2009. </a:t>
            </a:r>
            <a:r>
              <a:rPr lang="en-US" dirty="0">
                <a:latin typeface="Arial" pitchFamily="34" charset="0"/>
              </a:rPr>
              <a:t>Balancing Conservation and Economic Sustainability:</a:t>
            </a:r>
          </a:p>
          <a:p>
            <a:pPr eaLnBrk="1" hangingPunct="1">
              <a:spcBef>
                <a:spcPct val="0"/>
              </a:spcBef>
            </a:pPr>
            <a:r>
              <a:rPr lang="en-US" dirty="0">
                <a:latin typeface="Arial" pitchFamily="34" charset="0"/>
              </a:rPr>
              <a:t>The Future of the Amazon Timber Industry. </a:t>
            </a:r>
            <a:r>
              <a:rPr lang="pt-BR" dirty="0">
                <a:latin typeface="Arial" pitchFamily="34" charset="0"/>
              </a:rPr>
              <a:t>Environmental Management (2009) 44:395–407, DOI 10.1007/s00267-009-9337-1.</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normAutofit fontScale="40000" lnSpcReduction="20000"/>
          </a:bodyPr>
          <a:lstStyle/>
          <a:p>
            <a:r>
              <a:rPr lang="en-US" b="1" dirty="0"/>
              <a:t>Application of GAEZ whose mass of data was recently made available in partnership with FAO</a:t>
            </a:r>
            <a:endParaRPr lang="en-US" dirty="0"/>
          </a:p>
          <a:p>
            <a:pPr hangingPunct="0"/>
            <a:r>
              <a:rPr lang="en-US" dirty="0"/>
              <a:t> </a:t>
            </a:r>
          </a:p>
          <a:p>
            <a:r>
              <a:rPr lang="en-US" dirty="0"/>
              <a:t>Data portal aims to help unlock food production bottlenecks</a:t>
            </a:r>
          </a:p>
          <a:p>
            <a:r>
              <a:rPr lang="en-US" dirty="0"/>
              <a:t>FAO and IIASA launch online Global Agro-ecological Zones Interactive Data Portal</a:t>
            </a:r>
          </a:p>
          <a:p>
            <a:r>
              <a:rPr lang="en-US" b="1" dirty="0"/>
              <a:t>Rome, Italy 25 May 2012 </a:t>
            </a:r>
            <a:r>
              <a:rPr lang="en-US" dirty="0"/>
              <a:t>– A new online data portal developed by the Food and Agriculture Organization of the United Nations (FAO) and the International Institute for Applied Systems Analysis (IIASA) aims to help unlock the planet’s potential to feed a rapidly growing population.</a:t>
            </a:r>
          </a:p>
          <a:p>
            <a:r>
              <a:rPr lang="en-US" dirty="0"/>
              <a:t>The Global Agro-ecological Zones (GAEZ) portal developed by FAO and IIASA is a planning tool designed to help to identify areas for increased global food production while maintaining the natural resources base and facing the challenge of climate change. According to FAO estimates, world food production needs to increase 60 percent by 2050 to feed a world population expected to surpass 9 billion people.</a:t>
            </a:r>
          </a:p>
          <a:p>
            <a:r>
              <a:rPr lang="en-US" dirty="0"/>
              <a:t>Much of the necessary growth will need to be achieved by increasing the amount of food produced on existing agricultural land, as most of the world’s best farmland is already being used.</a:t>
            </a:r>
          </a:p>
          <a:p>
            <a:r>
              <a:rPr lang="en-US" dirty="0"/>
              <a:t>Water scarcity is another limiting factor for area expansion. And intensification of food production will occur within a changing climate, requiring adaptation and mitigation and will have to be sustainable to safeguard future use of the resources. </a:t>
            </a:r>
          </a:p>
          <a:p>
            <a:r>
              <a:rPr lang="en-US" dirty="0"/>
              <a:t>A critical first step in sustainably intensifying food production is to close the “yield gaps” that continue to plague the farming sector in many parts of the world.</a:t>
            </a:r>
          </a:p>
          <a:p>
            <a:r>
              <a:rPr lang="en-US" dirty="0"/>
              <a:t>“GAEZ can help identify where there are ‘bridgeable yield gaps’ and what causes them, allowing for the formulation of appropriate investment policies and the provision of appropriate support to farmers to help them produce more food” says </a:t>
            </a:r>
            <a:r>
              <a:rPr lang="en-US" dirty="0" err="1"/>
              <a:t>Parviz</a:t>
            </a:r>
            <a:r>
              <a:rPr lang="en-US" dirty="0"/>
              <a:t> </a:t>
            </a:r>
            <a:r>
              <a:rPr lang="en-US" dirty="0" err="1"/>
              <a:t>Koohafkan</a:t>
            </a:r>
            <a:r>
              <a:rPr lang="en-US" dirty="0"/>
              <a:t>, Director of FAO’s Land and Water Division.</a:t>
            </a:r>
            <a:br>
              <a:rPr lang="en-US" dirty="0"/>
            </a:br>
            <a:r>
              <a:rPr lang="en-US" dirty="0"/>
              <a:t> </a:t>
            </a:r>
            <a:br>
              <a:rPr lang="en-US" dirty="0"/>
            </a:br>
            <a:r>
              <a:rPr lang="en-US" dirty="0"/>
              <a:t>The term “yield gap” refers to the difference between how much food a farm actually produces and how much food it would be capable of producing if appropriate practices, inputs, technologies and knowledge were applied.</a:t>
            </a:r>
            <a:br>
              <a:rPr lang="en-US" dirty="0"/>
            </a:br>
            <a:r>
              <a:rPr lang="en-US" dirty="0"/>
              <a:t>Such gaps can be quite wide: for example, a recent FAO study found that in some rural areas of Eastern Europe, the Caucasus and Central Asia, crop production by small farmers, especially for cereals, can run as low as low as just 30-40 percent of potential.</a:t>
            </a:r>
            <a:br>
              <a:rPr lang="en-US" dirty="0"/>
            </a:br>
            <a:r>
              <a:rPr lang="en-US" dirty="0"/>
              <a:t>The world region with the highest yield gaps is sub-Saharan Africa. Cereal yields in Africa as a whole have long hovered around 1.2 tons per hectare, compared to an average yield of some 3 tons per hectare in the developing world as a whole.</a:t>
            </a:r>
          </a:p>
          <a:p>
            <a:r>
              <a:rPr lang="en-US" b="1" dirty="0"/>
              <a:t>A wellspring of data, online</a:t>
            </a:r>
            <a:endParaRPr lang="en-US" dirty="0"/>
          </a:p>
          <a:p>
            <a:r>
              <a:rPr lang="en-US" dirty="0"/>
              <a:t>A new online data portal developed by FAO and the International Institute for Applied Systems Analysis (IIASA) seeks to enhance planners’ and decision makers’ capacity to estimate agricultural production potentials and variability under different environmental and management scenarios, including climatic conditions, management regimes, water availability and levels of inputs.</a:t>
            </a:r>
          </a:p>
          <a:p>
            <a:r>
              <a:rPr lang="en-US" dirty="0"/>
              <a:t>The portal -- the Global Agro-Ecological Zones Interactive Data Access Facilities offers access to what IIASA Director/CEO Pavel Kabat calls “the most ambitious global agro-resources assessment ever conducted”. “The objective was to assemble a vast wealth of data information and make this available in a way that is most accessible to land use planners and specialists to help close yield gaps and promote the sustainable intensification of agricultural production,” Kabat says.</a:t>
            </a:r>
          </a:p>
          <a:p>
            <a:r>
              <a:rPr lang="en-US" dirty="0"/>
              <a:t>At the heart of the GAEZ system is an extensive inventory of the world’s agricultural resources and related data, organized around five thematic areas:</a:t>
            </a:r>
          </a:p>
          <a:p>
            <a:r>
              <a:rPr lang="en-US" b="1" i="1" dirty="0"/>
              <a:t>Land and water resources, </a:t>
            </a:r>
            <a:r>
              <a:rPr lang="en-US" dirty="0"/>
              <a:t>including multiple spatial layers of climate, soil, terrain, land cover, irrigation potentials, protected areas, population density, livestock density and accessibility, etc...</a:t>
            </a:r>
          </a:p>
          <a:p>
            <a:r>
              <a:rPr lang="en-US" b="1" i="1" dirty="0"/>
              <a:t>Agro-climatic resources,</a:t>
            </a:r>
            <a:r>
              <a:rPr lang="en-US" dirty="0"/>
              <a:t> providing major climatic indicators important for assessing crop growth, development and yield formation. GAEZ’s spatial agro-climatic inventories of the prevailing thermal and moisture regimes and growing periods are used for estimating crop suitability and potential yields. </a:t>
            </a:r>
          </a:p>
          <a:p>
            <a:r>
              <a:rPr lang="en-US" b="1" i="1" dirty="0"/>
              <a:t>Agricultural suitability and potential yields</a:t>
            </a:r>
            <a:r>
              <a:rPr lang="en-US" dirty="0"/>
              <a:t>, including information on yield constraints, crop calendars, and production potential estimates for 11 major crop groups, 49 major crops and 92 crop types. Productivity estimates are made for rain-fed farming, rain-fed farming with water conservation and gravity, sprinkler and drip irrigation systems.</a:t>
            </a:r>
          </a:p>
          <a:p>
            <a:r>
              <a:rPr lang="en-US" b="1" i="1" dirty="0"/>
              <a:t>Actual yields and production</a:t>
            </a:r>
            <a:r>
              <a:rPr lang="en-US" dirty="0"/>
              <a:t>, consisting of spatially explicit crop production estimates including crop harvested area, yield and production figures for 23 major commodities.</a:t>
            </a:r>
          </a:p>
          <a:p>
            <a:r>
              <a:rPr lang="en-US" b="1" i="1" dirty="0"/>
              <a:t>Yield and production gaps</a:t>
            </a:r>
            <a:r>
              <a:rPr lang="en-US" dirty="0"/>
              <a:t>, which provide important information on locations with differences between actual achieved and potential attainable yield and production under different management scenarios. </a:t>
            </a:r>
          </a:p>
          <a:p>
            <a:r>
              <a:rPr lang="en-US" dirty="0"/>
              <a:t>Being geo-referenced, GAEZ allows a user to identify agricultural zones across the globe that share similar ecological conditions and are producing the same crops using the same kinds of production system, but which do not have the same production levels. This means the reasons underlying lower production – inadequate or inappropriate agricultural practices, policies, institutions, support services and access to markets. – can be pinpointed and dealt with. The potential exists to expand food production efficiently while limiting impacts on other ecosystem values.</a:t>
            </a:r>
          </a:p>
          <a:p>
            <a:r>
              <a:rPr lang="en-US" dirty="0"/>
              <a:t>In particular, given the scarcity of suitable resources in some regions, future demand and expected negative impacts of climate change, GAEZ would allow users to evaluate options for more widespread adoption of sustainable land and water management practices in agricultural systems at risk, recently highlighted in FAO's report </a:t>
            </a:r>
            <a:r>
              <a:rPr lang="en-US" i="1" dirty="0"/>
              <a:t>The State of the World's Land and Water Resources for Food and Agriculture.</a:t>
            </a:r>
            <a:endParaRPr lang="en-US" dirty="0"/>
          </a:p>
          <a:p>
            <a:r>
              <a:rPr lang="en-US" dirty="0"/>
              <a:t>These systems at risk face the threat of progressive breakdown of their productive capacity. They warrant priority attention for remedial action simply because there are no substitutes.</a:t>
            </a:r>
            <a:br>
              <a:rPr lang="en-US" dirty="0"/>
            </a:br>
            <a:r>
              <a:rPr lang="en-US" dirty="0"/>
              <a:t> </a:t>
            </a:r>
            <a:br>
              <a:rPr lang="en-US" dirty="0"/>
            </a:br>
            <a:r>
              <a:rPr lang="en-US" dirty="0"/>
              <a:t>Alexander Mueller, Assistant Director General of the FAO Natural Resources Management and Environment Department, which developed GAEZ in collaboration with IIASA, concludes: “the new GAEZ data portal will provide a global tool to manage natural resources for food and agriculture in a more sustainable way. Natural resources are the basis for food production. In a world already facing today water scarcity and land degradation in many areas and coping with increasing risks from climate change, this is the only way to achieve food security.”</a:t>
            </a:r>
          </a:p>
          <a:p>
            <a:r>
              <a:rPr lang="en-US" dirty="0"/>
              <a:t>The FAO-IIASA GAEZ portal can be found online at: </a:t>
            </a:r>
            <a:r>
              <a:rPr lang="en-US" dirty="0">
                <a:hlinkClick r:id="rId3"/>
              </a:rPr>
              <a:t>http://www.iiasa.ac.at/Research/LUC/GAEZv3.0/</a:t>
            </a:r>
            <a:r>
              <a:rPr lang="en-US" dirty="0"/>
              <a:t> and </a:t>
            </a:r>
            <a:r>
              <a:rPr lang="en-US" dirty="0">
                <a:hlinkClick r:id="rId4"/>
              </a:rPr>
              <a:t>http://www.fao.org/nr/gaez/en/</a:t>
            </a:r>
            <a:endParaRPr lang="en-US" dirty="0"/>
          </a:p>
          <a:p>
            <a:endParaRPr lang="en-US" dirty="0"/>
          </a:p>
        </p:txBody>
      </p:sp>
      <p:sp>
        <p:nvSpPr>
          <p:cNvPr id="4" name="Slide Number Placeholder 3"/>
          <p:cNvSpPr>
            <a:spLocks noGrp="1"/>
          </p:cNvSpPr>
          <p:nvPr>
            <p:ph type="sldNum" sz="quarter" idx="10"/>
          </p:nvPr>
        </p:nvSpPr>
        <p:spPr/>
        <p:txBody>
          <a:bodyPr/>
          <a:lstStyle/>
          <a:p>
            <a:fld id="{E5E971F0-2A35-4987-B5A8-835387C88315}" type="slidenum">
              <a:rPr lang="en-US" smtClean="0">
                <a:solidFill>
                  <a:prstClr val="black"/>
                </a:solidFill>
              </a:rPr>
              <a:pPr/>
              <a:t>57</a:t>
            </a:fld>
            <a:endParaRPr 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dirty="0"/>
              <a:t>#</a:t>
            </a:r>
          </a:p>
        </p:txBody>
      </p:sp>
      <p:sp>
        <p:nvSpPr>
          <p:cNvPr id="4" name="Espaço Reservado para Número de Slide 3"/>
          <p:cNvSpPr>
            <a:spLocks noGrp="1"/>
          </p:cNvSpPr>
          <p:nvPr>
            <p:ph type="sldNum" sz="quarter" idx="10"/>
          </p:nvPr>
        </p:nvSpPr>
        <p:spPr/>
        <p:txBody>
          <a:bodyPr/>
          <a:lstStyle/>
          <a:p>
            <a:fld id="{6D5B3D52-7870-4AA4-A99B-20B61C26166B}" type="slidenum">
              <a:rPr lang="pt-BR" smtClean="0"/>
              <a:t>59</a:t>
            </a:fld>
            <a:endParaRPr lang="pt-BR"/>
          </a:p>
        </p:txBody>
      </p:sp>
    </p:spTree>
    <p:extLst>
      <p:ext uri="{BB962C8B-B14F-4D97-AF65-F5344CB8AC3E}">
        <p14:creationId xmlns:p14="http://schemas.microsoft.com/office/powerpoint/2010/main" val="34565668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CDBFC9-0212-BD4A-9463-5809E73F498A}" type="slidenum">
              <a:rPr lang="en-US" smtClean="0"/>
              <a:t>62</a:t>
            </a:fld>
            <a:endParaRPr lang="en-US"/>
          </a:p>
        </p:txBody>
      </p:sp>
    </p:spTree>
    <p:extLst>
      <p:ext uri="{BB962C8B-B14F-4D97-AF65-F5344CB8AC3E}">
        <p14:creationId xmlns:p14="http://schemas.microsoft.com/office/powerpoint/2010/main" val="25090164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a:t>
            </a:r>
          </a:p>
          <a:p>
            <a:endParaRPr lang="en-US" dirty="0"/>
          </a:p>
        </p:txBody>
      </p:sp>
    </p:spTree>
    <p:extLst>
      <p:ext uri="{BB962C8B-B14F-4D97-AF65-F5344CB8AC3E}">
        <p14:creationId xmlns:p14="http://schemas.microsoft.com/office/powerpoint/2010/main" val="7795296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dirty="0"/>
              <a:t>#</a:t>
            </a:r>
          </a:p>
        </p:txBody>
      </p:sp>
      <p:sp>
        <p:nvSpPr>
          <p:cNvPr id="4" name="Espaço Reservado para Número de Slide 3"/>
          <p:cNvSpPr>
            <a:spLocks noGrp="1"/>
          </p:cNvSpPr>
          <p:nvPr>
            <p:ph type="sldNum" sz="quarter" idx="10"/>
          </p:nvPr>
        </p:nvSpPr>
        <p:spPr/>
        <p:txBody>
          <a:bodyPr/>
          <a:lstStyle/>
          <a:p>
            <a:fld id="{3737870A-DF4F-4560-9FDB-A5A661D9627E}" type="slidenum">
              <a:rPr lang="pt-BR" smtClean="0"/>
              <a:t>69</a:t>
            </a:fld>
            <a:endParaRPr lang="pt-BR"/>
          </a:p>
        </p:txBody>
      </p:sp>
    </p:spTree>
    <p:extLst>
      <p:ext uri="{BB962C8B-B14F-4D97-AF65-F5344CB8AC3E}">
        <p14:creationId xmlns:p14="http://schemas.microsoft.com/office/powerpoint/2010/main" val="7377598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NECESSITA ATUALIZAÇÃO PARA</a:t>
            </a:r>
            <a:r>
              <a:rPr lang="en-US" baseline="0" smtClean="0"/>
              <a:t> DESMATAEMNTO EM 2016</a:t>
            </a:r>
            <a:endParaRPr lang="en-US"/>
          </a:p>
        </p:txBody>
      </p:sp>
      <p:sp>
        <p:nvSpPr>
          <p:cNvPr id="4" name="Slide Number Placeholder 3"/>
          <p:cNvSpPr>
            <a:spLocks noGrp="1"/>
          </p:cNvSpPr>
          <p:nvPr>
            <p:ph type="sldNum" sz="quarter" idx="10"/>
          </p:nvPr>
        </p:nvSpPr>
        <p:spPr/>
        <p:txBody>
          <a:bodyPr/>
          <a:lstStyle/>
          <a:p>
            <a:fld id="{925236D2-3759-AC48-9943-ABC308ECDA22}" type="slidenum">
              <a:rPr lang="en-US" smtClean="0"/>
              <a:t>72</a:t>
            </a:fld>
            <a:endParaRPr lang="en-US"/>
          </a:p>
        </p:txBody>
      </p:sp>
    </p:spTree>
    <p:extLst>
      <p:ext uri="{BB962C8B-B14F-4D97-AF65-F5344CB8AC3E}">
        <p14:creationId xmlns:p14="http://schemas.microsoft.com/office/powerpoint/2010/main" val="1402580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a:t>
            </a:r>
          </a:p>
          <a:p>
            <a:endParaRPr lang="pt-BR" dirty="0"/>
          </a:p>
        </p:txBody>
      </p:sp>
      <p:sp>
        <p:nvSpPr>
          <p:cNvPr id="4" name="Espaço Reservado para Número de Slide 3"/>
          <p:cNvSpPr>
            <a:spLocks noGrp="1"/>
          </p:cNvSpPr>
          <p:nvPr>
            <p:ph type="sldNum" sz="quarter" idx="10"/>
          </p:nvPr>
        </p:nvSpPr>
        <p:spPr/>
        <p:txBody>
          <a:bodyPr/>
          <a:lstStyle/>
          <a:p>
            <a:fld id="{6D5B3D52-7870-4AA4-A99B-20B61C26166B}" type="slidenum">
              <a:rPr lang="pt-BR" smtClean="0"/>
              <a:t>73</a:t>
            </a:fld>
            <a:endParaRPr lang="pt-BR"/>
          </a:p>
        </p:txBody>
      </p:sp>
    </p:spTree>
    <p:extLst>
      <p:ext uri="{BB962C8B-B14F-4D97-AF65-F5344CB8AC3E}">
        <p14:creationId xmlns:p14="http://schemas.microsoft.com/office/powerpoint/2010/main" val="3046594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dirty="0"/>
              <a:t>#</a:t>
            </a:r>
          </a:p>
        </p:txBody>
      </p:sp>
      <p:sp>
        <p:nvSpPr>
          <p:cNvPr id="4" name="Espaço Reservado para Número de Slide 3"/>
          <p:cNvSpPr>
            <a:spLocks noGrp="1"/>
          </p:cNvSpPr>
          <p:nvPr>
            <p:ph type="sldNum" sz="quarter" idx="10"/>
          </p:nvPr>
        </p:nvSpPr>
        <p:spPr/>
        <p:txBody>
          <a:bodyPr/>
          <a:lstStyle/>
          <a:p>
            <a:fld id="{6D5B3D52-7870-4AA4-A99B-20B61C26166B}" type="slidenum">
              <a:rPr lang="pt-BR" smtClean="0"/>
              <a:t>11</a:t>
            </a:fld>
            <a:endParaRPr lang="pt-BR"/>
          </a:p>
        </p:txBody>
      </p:sp>
    </p:spTree>
    <p:extLst>
      <p:ext uri="{BB962C8B-B14F-4D97-AF65-F5344CB8AC3E}">
        <p14:creationId xmlns:p14="http://schemas.microsoft.com/office/powerpoint/2010/main" val="33510318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dirty="0"/>
              <a:t>#</a:t>
            </a:r>
          </a:p>
        </p:txBody>
      </p:sp>
      <p:sp>
        <p:nvSpPr>
          <p:cNvPr id="4" name="Espaço Reservado para Número de Slide 3"/>
          <p:cNvSpPr>
            <a:spLocks noGrp="1"/>
          </p:cNvSpPr>
          <p:nvPr>
            <p:ph type="sldNum" sz="quarter" idx="10"/>
          </p:nvPr>
        </p:nvSpPr>
        <p:spPr/>
        <p:txBody>
          <a:bodyPr/>
          <a:lstStyle/>
          <a:p>
            <a:fld id="{6D5B3D52-7870-4AA4-A99B-20B61C26166B}" type="slidenum">
              <a:rPr lang="pt-BR" smtClean="0"/>
              <a:t>74</a:t>
            </a:fld>
            <a:endParaRPr lang="pt-BR"/>
          </a:p>
        </p:txBody>
      </p:sp>
    </p:spTree>
    <p:extLst>
      <p:ext uri="{BB962C8B-B14F-4D97-AF65-F5344CB8AC3E}">
        <p14:creationId xmlns:p14="http://schemas.microsoft.com/office/powerpoint/2010/main" val="4692801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a:t>
            </a:r>
          </a:p>
          <a:p>
            <a:endParaRPr lang="pt-BR" dirty="0"/>
          </a:p>
        </p:txBody>
      </p:sp>
      <p:sp>
        <p:nvSpPr>
          <p:cNvPr id="4" name="Espaço Reservado para Número de Slide 3"/>
          <p:cNvSpPr>
            <a:spLocks noGrp="1"/>
          </p:cNvSpPr>
          <p:nvPr>
            <p:ph type="sldNum" sz="quarter" idx="10"/>
          </p:nvPr>
        </p:nvSpPr>
        <p:spPr/>
        <p:txBody>
          <a:bodyPr/>
          <a:lstStyle/>
          <a:p>
            <a:fld id="{6D5B3D52-7870-4AA4-A99B-20B61C26166B}" type="slidenum">
              <a:rPr lang="pt-BR" smtClean="0"/>
              <a:t>75</a:t>
            </a:fld>
            <a:endParaRPr lang="pt-BR"/>
          </a:p>
        </p:txBody>
      </p:sp>
    </p:spTree>
    <p:extLst>
      <p:ext uri="{BB962C8B-B14F-4D97-AF65-F5344CB8AC3E}">
        <p14:creationId xmlns:p14="http://schemas.microsoft.com/office/powerpoint/2010/main" val="2806585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a:t>
            </a:r>
          </a:p>
          <a:p>
            <a:endParaRPr lang="pt-BR" dirty="0"/>
          </a:p>
        </p:txBody>
      </p:sp>
      <p:sp>
        <p:nvSpPr>
          <p:cNvPr id="4" name="Espaço Reservado para Número de Slide 3"/>
          <p:cNvSpPr>
            <a:spLocks noGrp="1"/>
          </p:cNvSpPr>
          <p:nvPr>
            <p:ph type="sldNum" sz="quarter" idx="10"/>
          </p:nvPr>
        </p:nvSpPr>
        <p:spPr/>
        <p:txBody>
          <a:bodyPr/>
          <a:lstStyle/>
          <a:p>
            <a:fld id="{6D5B3D52-7870-4AA4-A99B-20B61C26166B}" type="slidenum">
              <a:rPr lang="pt-BR" smtClean="0"/>
              <a:t>12</a:t>
            </a:fld>
            <a:endParaRPr lang="pt-BR"/>
          </a:p>
        </p:txBody>
      </p:sp>
    </p:spTree>
    <p:extLst>
      <p:ext uri="{BB962C8B-B14F-4D97-AF65-F5344CB8AC3E}">
        <p14:creationId xmlns:p14="http://schemas.microsoft.com/office/powerpoint/2010/main" val="977487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a:t>
            </a:r>
          </a:p>
          <a:p>
            <a:endParaRPr lang="pt-BR" dirty="0"/>
          </a:p>
        </p:txBody>
      </p:sp>
      <p:sp>
        <p:nvSpPr>
          <p:cNvPr id="4" name="Espaço Reservado para Número de Slide 3"/>
          <p:cNvSpPr>
            <a:spLocks noGrp="1"/>
          </p:cNvSpPr>
          <p:nvPr>
            <p:ph type="sldNum" sz="quarter" idx="10"/>
          </p:nvPr>
        </p:nvSpPr>
        <p:spPr/>
        <p:txBody>
          <a:bodyPr/>
          <a:lstStyle/>
          <a:p>
            <a:fld id="{6D5B3D52-7870-4AA4-A99B-20B61C26166B}" type="slidenum">
              <a:rPr lang="pt-BR" smtClean="0"/>
              <a:t>18</a:t>
            </a:fld>
            <a:endParaRPr lang="pt-BR"/>
          </a:p>
        </p:txBody>
      </p:sp>
    </p:spTree>
    <p:extLst>
      <p:ext uri="{BB962C8B-B14F-4D97-AF65-F5344CB8AC3E}">
        <p14:creationId xmlns:p14="http://schemas.microsoft.com/office/powerpoint/2010/main" val="2947643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-Total </a:t>
            </a:r>
            <a:r>
              <a:rPr lang="pt-BR" sz="1200" b="0" i="0" kern="1200" dirty="0" err="1">
                <a:solidFill>
                  <a:schemeClr val="tx1"/>
                </a:solidFill>
                <a:effectLst/>
                <a:latin typeface="+mn-lt"/>
                <a:ea typeface="+mn-ea"/>
                <a:cs typeface="+mn-cs"/>
              </a:rPr>
              <a:t>population</a:t>
            </a:r>
            <a:r>
              <a:rPr lang="pt-BR" sz="1200" b="0" i="0" kern="1200" dirty="0">
                <a:solidFill>
                  <a:schemeClr val="tx1"/>
                </a:solidFill>
                <a:effectLst/>
                <a:latin typeface="+mn-lt"/>
                <a:ea typeface="+mn-ea"/>
                <a:cs typeface="+mn-cs"/>
              </a:rPr>
              <a:t>, </a:t>
            </a:r>
            <a:r>
              <a:rPr lang="pt-BR" sz="1200" b="0" i="0" kern="1200" dirty="0" err="1">
                <a:solidFill>
                  <a:schemeClr val="tx1"/>
                </a:solidFill>
                <a:effectLst/>
                <a:latin typeface="+mn-lt"/>
                <a:ea typeface="+mn-ea"/>
                <a:cs typeface="+mn-cs"/>
              </a:rPr>
              <a:t>urban</a:t>
            </a:r>
            <a:r>
              <a:rPr lang="pt-BR" sz="1200" b="0" i="0" kern="1200" dirty="0">
                <a:solidFill>
                  <a:schemeClr val="tx1"/>
                </a:solidFill>
                <a:effectLst/>
                <a:latin typeface="+mn-lt"/>
                <a:ea typeface="+mn-ea"/>
                <a:cs typeface="+mn-cs"/>
              </a:rPr>
              <a:t> </a:t>
            </a:r>
            <a:r>
              <a:rPr lang="pt-BR" sz="1200" b="0" i="0" kern="1200" dirty="0" err="1">
                <a:solidFill>
                  <a:schemeClr val="tx1"/>
                </a:solidFill>
                <a:effectLst/>
                <a:latin typeface="+mn-lt"/>
                <a:ea typeface="+mn-ea"/>
                <a:cs typeface="+mn-cs"/>
              </a:rPr>
              <a:t>population</a:t>
            </a:r>
            <a:r>
              <a:rPr lang="pt-BR" sz="1200" b="0" i="0" kern="1200" dirty="0">
                <a:solidFill>
                  <a:schemeClr val="tx1"/>
                </a:solidFill>
                <a:effectLst/>
                <a:latin typeface="+mn-lt"/>
                <a:ea typeface="+mn-ea"/>
                <a:cs typeface="+mn-cs"/>
              </a:rPr>
              <a:t>, </a:t>
            </a:r>
            <a:r>
              <a:rPr lang="pt-BR" sz="1200" b="0" i="0" kern="1200" dirty="0" err="1">
                <a:solidFill>
                  <a:schemeClr val="tx1"/>
                </a:solidFill>
                <a:effectLst/>
                <a:latin typeface="+mn-lt"/>
                <a:ea typeface="+mn-ea"/>
                <a:cs typeface="+mn-cs"/>
              </a:rPr>
              <a:t>cities</a:t>
            </a:r>
            <a:r>
              <a:rPr lang="pt-BR" sz="1200" b="0" i="0" kern="1200" dirty="0">
                <a:solidFill>
                  <a:schemeClr val="tx1"/>
                </a:solidFill>
                <a:effectLst/>
                <a:latin typeface="+mn-lt"/>
                <a:ea typeface="+mn-ea"/>
                <a:cs typeface="+mn-cs"/>
              </a:rPr>
              <a:t> </a:t>
            </a:r>
            <a:r>
              <a:rPr lang="pt-BR" sz="1200" b="0" i="0" kern="1200" dirty="0" err="1">
                <a:solidFill>
                  <a:schemeClr val="tx1"/>
                </a:solidFill>
                <a:effectLst/>
                <a:latin typeface="+mn-lt"/>
                <a:ea typeface="+mn-ea"/>
                <a:cs typeface="+mn-cs"/>
              </a:rPr>
              <a:t>and</a:t>
            </a:r>
            <a:r>
              <a:rPr lang="pt-BR" sz="1200" b="0" i="0" kern="1200" dirty="0">
                <a:solidFill>
                  <a:schemeClr val="tx1"/>
                </a:solidFill>
                <a:effectLst/>
                <a:latin typeface="+mn-lt"/>
                <a:ea typeface="+mn-ea"/>
                <a:cs typeface="+mn-cs"/>
              </a:rPr>
              <a:t> </a:t>
            </a:r>
            <a:r>
              <a:rPr lang="pt-BR" sz="1200" b="0" i="0" kern="1200" dirty="0" err="1">
                <a:solidFill>
                  <a:schemeClr val="tx1"/>
                </a:solidFill>
                <a:effectLst/>
                <a:latin typeface="+mn-lt"/>
                <a:ea typeface="+mn-ea"/>
                <a:cs typeface="+mn-cs"/>
              </a:rPr>
              <a:t>towns</a:t>
            </a:r>
            <a:r>
              <a:rPr lang="pt-BR" sz="1200" b="0" i="0" kern="1200" dirty="0">
                <a:solidFill>
                  <a:schemeClr val="tx1"/>
                </a:solidFill>
                <a:effectLst/>
                <a:latin typeface="+mn-lt"/>
                <a:ea typeface="+mn-ea"/>
                <a:cs typeface="+mn-cs"/>
              </a:rPr>
              <a:t>=IBGE</a:t>
            </a:r>
          </a:p>
          <a:p>
            <a:r>
              <a:rPr lang="pt-BR" sz="1200" b="0" i="0" kern="1200" dirty="0">
                <a:solidFill>
                  <a:schemeClr val="tx1"/>
                </a:solidFill>
                <a:effectLst/>
                <a:latin typeface="+mn-lt"/>
                <a:ea typeface="+mn-ea"/>
                <a:cs typeface="+mn-cs"/>
              </a:rPr>
              <a:t>-</a:t>
            </a:r>
            <a:r>
              <a:rPr lang="pt-BR" sz="1200" b="0" i="0" kern="1200" dirty="0" err="1">
                <a:solidFill>
                  <a:schemeClr val="tx1"/>
                </a:solidFill>
                <a:effectLst/>
                <a:latin typeface="+mn-lt"/>
                <a:ea typeface="+mn-ea"/>
                <a:cs typeface="+mn-cs"/>
              </a:rPr>
              <a:t>Roads</a:t>
            </a:r>
            <a:r>
              <a:rPr lang="pt-BR" sz="1200" b="0" i="0" kern="1200" dirty="0">
                <a:solidFill>
                  <a:schemeClr val="tx1"/>
                </a:solidFill>
                <a:effectLst/>
                <a:latin typeface="+mn-lt"/>
                <a:ea typeface="+mn-ea"/>
                <a:cs typeface="+mn-cs"/>
              </a:rPr>
              <a:t>, </a:t>
            </a:r>
            <a:r>
              <a:rPr lang="pt-BR" sz="1200" b="0" i="0" kern="1200" dirty="0" err="1">
                <a:solidFill>
                  <a:schemeClr val="tx1"/>
                </a:solidFill>
                <a:effectLst/>
                <a:latin typeface="+mn-lt"/>
                <a:ea typeface="+mn-ea"/>
                <a:cs typeface="+mn-cs"/>
              </a:rPr>
              <a:t>unofficial</a:t>
            </a:r>
            <a:r>
              <a:rPr lang="pt-BR" sz="1200" b="0" i="0" kern="1200" dirty="0">
                <a:solidFill>
                  <a:schemeClr val="tx1"/>
                </a:solidFill>
                <a:effectLst/>
                <a:latin typeface="+mn-lt"/>
                <a:ea typeface="+mn-ea"/>
                <a:cs typeface="+mn-cs"/>
              </a:rPr>
              <a:t> </a:t>
            </a:r>
            <a:r>
              <a:rPr lang="pt-BR" sz="1200" b="0" i="0" kern="1200" dirty="0" err="1">
                <a:solidFill>
                  <a:schemeClr val="tx1"/>
                </a:solidFill>
                <a:effectLst/>
                <a:latin typeface="+mn-lt"/>
                <a:ea typeface="+mn-ea"/>
                <a:cs typeface="+mn-cs"/>
              </a:rPr>
              <a:t>roads</a:t>
            </a:r>
            <a:r>
              <a:rPr lang="pt-BR" sz="1200" b="0" i="0" kern="1200" dirty="0">
                <a:solidFill>
                  <a:schemeClr val="tx1"/>
                </a:solidFill>
                <a:effectLst/>
                <a:latin typeface="+mn-lt"/>
                <a:ea typeface="+mn-ea"/>
                <a:cs typeface="+mn-cs"/>
              </a:rPr>
              <a:t>, </a:t>
            </a:r>
            <a:r>
              <a:rPr lang="pt-BR" sz="1200" b="0" i="0" kern="1200" dirty="0" err="1">
                <a:solidFill>
                  <a:schemeClr val="tx1"/>
                </a:solidFill>
                <a:effectLst/>
                <a:latin typeface="+mn-lt"/>
                <a:ea typeface="+mn-ea"/>
                <a:cs typeface="+mn-cs"/>
              </a:rPr>
              <a:t>cattle</a:t>
            </a:r>
            <a:r>
              <a:rPr lang="pt-BR" sz="1200" b="0" i="0" kern="1200" dirty="0">
                <a:solidFill>
                  <a:schemeClr val="tx1"/>
                </a:solidFill>
                <a:effectLst/>
                <a:latin typeface="+mn-lt"/>
                <a:ea typeface="+mn-ea"/>
                <a:cs typeface="+mn-cs"/>
              </a:rPr>
              <a:t> </a:t>
            </a:r>
            <a:r>
              <a:rPr lang="pt-BR" sz="1200" b="0" i="0" kern="1200" dirty="0" err="1">
                <a:solidFill>
                  <a:schemeClr val="tx1"/>
                </a:solidFill>
                <a:effectLst/>
                <a:latin typeface="+mn-lt"/>
                <a:ea typeface="+mn-ea"/>
                <a:cs typeface="+mn-cs"/>
              </a:rPr>
              <a:t>herd</a:t>
            </a:r>
            <a:r>
              <a:rPr lang="pt-BR" sz="1200" b="0" i="0" kern="1200" dirty="0">
                <a:solidFill>
                  <a:schemeClr val="tx1"/>
                </a:solidFill>
                <a:effectLst/>
                <a:latin typeface="+mn-lt"/>
                <a:ea typeface="+mn-ea"/>
                <a:cs typeface="+mn-cs"/>
              </a:rPr>
              <a:t> = </a:t>
            </a:r>
            <a:r>
              <a:rPr lang="pt-BR" sz="1200" b="0" i="0" kern="1200" dirty="0" err="1">
                <a:solidFill>
                  <a:schemeClr val="tx1"/>
                </a:solidFill>
                <a:effectLst/>
                <a:latin typeface="+mn-lt"/>
                <a:ea typeface="+mn-ea"/>
                <a:cs typeface="+mn-cs"/>
              </a:rPr>
              <a:t>Various</a:t>
            </a:r>
            <a:r>
              <a:rPr lang="pt-BR" sz="1200" b="0" i="0" kern="1200" dirty="0">
                <a:solidFill>
                  <a:schemeClr val="tx1"/>
                </a:solidFill>
                <a:effectLst/>
                <a:latin typeface="+mn-lt"/>
                <a:ea typeface="+mn-ea"/>
                <a:cs typeface="+mn-cs"/>
              </a:rPr>
              <a:t> </a:t>
            </a:r>
            <a:r>
              <a:rPr lang="pt-BR" sz="1200" b="0" i="0" kern="1200" dirty="0" err="1">
                <a:solidFill>
                  <a:schemeClr val="tx1"/>
                </a:solidFill>
                <a:effectLst/>
                <a:latin typeface="+mn-lt"/>
                <a:ea typeface="+mn-ea"/>
                <a:cs typeface="+mn-cs"/>
              </a:rPr>
              <a:t>sources</a:t>
            </a:r>
            <a:r>
              <a:rPr lang="pt-BR" sz="1200" b="0" i="0" kern="1200" dirty="0">
                <a:solidFill>
                  <a:schemeClr val="tx1"/>
                </a:solidFill>
                <a:effectLst/>
                <a:latin typeface="+mn-lt"/>
                <a:ea typeface="+mn-ea"/>
                <a:cs typeface="+mn-cs"/>
              </a:rPr>
              <a:t> </a:t>
            </a:r>
            <a:r>
              <a:rPr lang="pt-BR" sz="1200" b="0" i="0" kern="1200" dirty="0" err="1">
                <a:solidFill>
                  <a:schemeClr val="tx1"/>
                </a:solidFill>
                <a:effectLst/>
                <a:latin typeface="+mn-lt"/>
                <a:ea typeface="+mn-ea"/>
                <a:cs typeface="+mn-cs"/>
              </a:rPr>
              <a:t>literature</a:t>
            </a:r>
            <a:r>
              <a:rPr lang="pt-BR" sz="1200" b="0" i="0" kern="1200">
                <a:solidFill>
                  <a:schemeClr val="tx1"/>
                </a:solidFill>
                <a:effectLst/>
                <a:latin typeface="+mn-lt"/>
                <a:ea typeface="+mn-ea"/>
                <a:cs typeface="+mn-cs"/>
              </a:rPr>
              <a:t>  </a:t>
            </a:r>
            <a:r>
              <a:rPr lang="pt-BR" sz="1200" b="0" i="0" kern="1200" dirty="0">
                <a:solidFill>
                  <a:schemeClr val="tx1"/>
                </a:solidFill>
                <a:effectLst/>
                <a:latin typeface="+mn-lt"/>
                <a:ea typeface="+mn-ea"/>
                <a:cs typeface="+mn-cs"/>
              </a:rPr>
              <a:t>+ IBGE</a:t>
            </a:r>
          </a:p>
          <a:p>
            <a:r>
              <a:rPr lang="pt-BR" sz="1200" b="0" i="0" kern="1200" dirty="0">
                <a:solidFill>
                  <a:schemeClr val="tx1"/>
                </a:solidFill>
                <a:effectLst/>
                <a:latin typeface="+mn-lt"/>
                <a:ea typeface="+mn-ea"/>
                <a:cs typeface="+mn-cs"/>
              </a:rPr>
              <a:t>-</a:t>
            </a:r>
            <a:r>
              <a:rPr lang="pt-BR" sz="1200" b="0" i="0" kern="1200" dirty="0" err="1">
                <a:solidFill>
                  <a:schemeClr val="tx1"/>
                </a:solidFill>
                <a:effectLst/>
                <a:latin typeface="+mn-lt"/>
                <a:ea typeface="+mn-ea"/>
                <a:cs typeface="+mn-cs"/>
              </a:rPr>
              <a:t>Indigenous</a:t>
            </a:r>
            <a:r>
              <a:rPr lang="pt-BR" sz="1200" b="0" i="0" kern="1200" dirty="0">
                <a:solidFill>
                  <a:schemeClr val="tx1"/>
                </a:solidFill>
                <a:effectLst/>
                <a:latin typeface="+mn-lt"/>
                <a:ea typeface="+mn-ea"/>
                <a:cs typeface="+mn-cs"/>
              </a:rPr>
              <a:t>/</a:t>
            </a:r>
            <a:r>
              <a:rPr lang="pt-BR" sz="1200" b="0" i="0" kern="1200" dirty="0" err="1">
                <a:solidFill>
                  <a:schemeClr val="tx1"/>
                </a:solidFill>
                <a:effectLst/>
                <a:latin typeface="+mn-lt"/>
                <a:ea typeface="+mn-ea"/>
                <a:cs typeface="+mn-cs"/>
              </a:rPr>
              <a:t>conservation</a:t>
            </a:r>
            <a:r>
              <a:rPr lang="pt-BR" sz="1200" b="0" i="0" kern="1200" dirty="0">
                <a:solidFill>
                  <a:schemeClr val="tx1"/>
                </a:solidFill>
                <a:effectLst/>
                <a:latin typeface="+mn-lt"/>
                <a:ea typeface="+mn-ea"/>
                <a:cs typeface="+mn-cs"/>
              </a:rPr>
              <a:t> </a:t>
            </a:r>
            <a:r>
              <a:rPr lang="pt-BR" sz="1200" b="0" i="0" kern="1200" dirty="0" err="1">
                <a:solidFill>
                  <a:schemeClr val="tx1"/>
                </a:solidFill>
                <a:effectLst/>
                <a:latin typeface="+mn-lt"/>
                <a:ea typeface="+mn-ea"/>
                <a:cs typeface="+mn-cs"/>
              </a:rPr>
              <a:t>areas</a:t>
            </a:r>
            <a:r>
              <a:rPr lang="pt-BR" sz="1200" b="0" i="0" kern="1200" dirty="0">
                <a:solidFill>
                  <a:schemeClr val="tx1"/>
                </a:solidFill>
                <a:effectLst/>
                <a:latin typeface="+mn-lt"/>
                <a:ea typeface="+mn-ea"/>
                <a:cs typeface="+mn-cs"/>
              </a:rPr>
              <a:t> = IBAMA + IBGE</a:t>
            </a:r>
          </a:p>
          <a:p>
            <a:r>
              <a:rPr lang="pt-BR" sz="1200" b="0" i="0" kern="1200" dirty="0">
                <a:solidFill>
                  <a:schemeClr val="tx1"/>
                </a:solidFill>
                <a:effectLst/>
                <a:latin typeface="+mn-lt"/>
                <a:ea typeface="+mn-ea"/>
                <a:cs typeface="+mn-cs"/>
              </a:rPr>
              <a:t>-</a:t>
            </a:r>
            <a:r>
              <a:rPr lang="pt-BR" sz="1200" b="0" i="0" kern="1200" dirty="0" err="1">
                <a:solidFill>
                  <a:schemeClr val="tx1"/>
                </a:solidFill>
                <a:effectLst/>
                <a:latin typeface="+mn-lt"/>
                <a:ea typeface="+mn-ea"/>
                <a:cs typeface="+mn-cs"/>
              </a:rPr>
              <a:t>Deforestation</a:t>
            </a:r>
            <a:r>
              <a:rPr lang="pt-BR" sz="1200" b="0" i="0" kern="1200" dirty="0">
                <a:solidFill>
                  <a:schemeClr val="tx1"/>
                </a:solidFill>
                <a:effectLst/>
                <a:latin typeface="+mn-lt"/>
                <a:ea typeface="+mn-ea"/>
                <a:cs typeface="+mn-cs"/>
              </a:rPr>
              <a:t> = INPE *[ os dados para desmatamento podem ser diferentes dependendo da fonte; por exemplo tem outras estimativas de desmatamento que mostram um numero bem maior)</a:t>
            </a:r>
          </a:p>
          <a:p>
            <a:endParaRPr lang="pt-BR" dirty="0"/>
          </a:p>
        </p:txBody>
      </p:sp>
      <p:sp>
        <p:nvSpPr>
          <p:cNvPr id="4" name="Espaço Reservado para Número de Slide 3"/>
          <p:cNvSpPr>
            <a:spLocks noGrp="1"/>
          </p:cNvSpPr>
          <p:nvPr>
            <p:ph type="sldNum" sz="quarter" idx="10"/>
          </p:nvPr>
        </p:nvSpPr>
        <p:spPr/>
        <p:txBody>
          <a:bodyPr/>
          <a:lstStyle/>
          <a:p>
            <a:fld id="{6D5B3D52-7870-4AA4-A99B-20B61C26166B}" type="slidenum">
              <a:rPr lang="pt-BR" smtClean="0"/>
              <a:t>19</a:t>
            </a:fld>
            <a:endParaRPr lang="pt-BR"/>
          </a:p>
        </p:txBody>
      </p:sp>
    </p:spTree>
    <p:extLst>
      <p:ext uri="{BB962C8B-B14F-4D97-AF65-F5344CB8AC3E}">
        <p14:creationId xmlns:p14="http://schemas.microsoft.com/office/powerpoint/2010/main" val="4133321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a:t>
            </a:r>
          </a:p>
          <a:p>
            <a:endParaRPr lang="pt-BR" dirty="0"/>
          </a:p>
        </p:txBody>
      </p:sp>
      <p:sp>
        <p:nvSpPr>
          <p:cNvPr id="4" name="Espaço Reservado para Número de Slide 3"/>
          <p:cNvSpPr>
            <a:spLocks noGrp="1"/>
          </p:cNvSpPr>
          <p:nvPr>
            <p:ph type="sldNum" sz="quarter" idx="10"/>
          </p:nvPr>
        </p:nvSpPr>
        <p:spPr/>
        <p:txBody>
          <a:bodyPr/>
          <a:lstStyle/>
          <a:p>
            <a:fld id="{6D5B3D52-7870-4AA4-A99B-20B61C26166B}" type="slidenum">
              <a:rPr lang="pt-BR" smtClean="0"/>
              <a:t>20</a:t>
            </a:fld>
            <a:endParaRPr lang="pt-BR"/>
          </a:p>
        </p:txBody>
      </p:sp>
    </p:spTree>
    <p:extLst>
      <p:ext uri="{BB962C8B-B14F-4D97-AF65-F5344CB8AC3E}">
        <p14:creationId xmlns:p14="http://schemas.microsoft.com/office/powerpoint/2010/main" val="3747042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a:t>
            </a:r>
          </a:p>
          <a:p>
            <a:endParaRPr lang="pt-BR" dirty="0"/>
          </a:p>
        </p:txBody>
      </p:sp>
      <p:sp>
        <p:nvSpPr>
          <p:cNvPr id="4" name="Espaço Reservado para Número de Slide 3"/>
          <p:cNvSpPr>
            <a:spLocks noGrp="1"/>
          </p:cNvSpPr>
          <p:nvPr>
            <p:ph type="sldNum" sz="quarter" idx="10"/>
          </p:nvPr>
        </p:nvSpPr>
        <p:spPr/>
        <p:txBody>
          <a:bodyPr/>
          <a:lstStyle/>
          <a:p>
            <a:fld id="{6D5B3D52-7870-4AA4-A99B-20B61C26166B}" type="slidenum">
              <a:rPr lang="pt-BR" smtClean="0"/>
              <a:t>23</a:t>
            </a:fld>
            <a:endParaRPr lang="pt-BR"/>
          </a:p>
        </p:txBody>
      </p:sp>
    </p:spTree>
    <p:extLst>
      <p:ext uri="{BB962C8B-B14F-4D97-AF65-F5344CB8AC3E}">
        <p14:creationId xmlns:p14="http://schemas.microsoft.com/office/powerpoint/2010/main" val="1033466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eg"/><Relationship Id="rId3" Type="http://schemas.microsoft.com/office/2007/relationships/hdphoto" Target="../media/hdphoto1.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65"/>
            <a:ext cx="10363200" cy="1470025"/>
          </a:xfrm>
        </p:spPr>
        <p:txBody>
          <a:bodyPr/>
          <a:lstStyle/>
          <a:p>
            <a:r>
              <a:rPr lang="pt-BR"/>
              <a:t>Clique para editar o título mestre</a:t>
            </a:r>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19" indent="0" algn="ctr">
              <a:buNone/>
              <a:defRPr>
                <a:solidFill>
                  <a:schemeClr val="tx1">
                    <a:tint val="75000"/>
                  </a:schemeClr>
                </a:solidFill>
              </a:defRPr>
            </a:lvl2pPr>
            <a:lvl3pPr marL="914241" indent="0" algn="ctr">
              <a:buNone/>
              <a:defRPr>
                <a:solidFill>
                  <a:schemeClr val="tx1">
                    <a:tint val="75000"/>
                  </a:schemeClr>
                </a:solidFill>
              </a:defRPr>
            </a:lvl3pPr>
            <a:lvl4pPr marL="1371362" indent="0" algn="ctr">
              <a:buNone/>
              <a:defRPr>
                <a:solidFill>
                  <a:schemeClr val="tx1">
                    <a:tint val="75000"/>
                  </a:schemeClr>
                </a:solidFill>
              </a:defRPr>
            </a:lvl4pPr>
            <a:lvl5pPr marL="1828482" indent="0" algn="ctr">
              <a:buNone/>
              <a:defRPr>
                <a:solidFill>
                  <a:schemeClr val="tx1">
                    <a:tint val="75000"/>
                  </a:schemeClr>
                </a:solidFill>
              </a:defRPr>
            </a:lvl5pPr>
            <a:lvl6pPr marL="2285606" indent="0" algn="ctr">
              <a:buNone/>
              <a:defRPr>
                <a:solidFill>
                  <a:schemeClr val="tx1">
                    <a:tint val="75000"/>
                  </a:schemeClr>
                </a:solidFill>
              </a:defRPr>
            </a:lvl6pPr>
            <a:lvl7pPr marL="2742722" indent="0" algn="ctr">
              <a:buNone/>
              <a:defRPr>
                <a:solidFill>
                  <a:schemeClr val="tx1">
                    <a:tint val="75000"/>
                  </a:schemeClr>
                </a:solidFill>
              </a:defRPr>
            </a:lvl7pPr>
            <a:lvl8pPr marL="3199840" indent="0" algn="ctr">
              <a:buNone/>
              <a:defRPr>
                <a:solidFill>
                  <a:schemeClr val="tx1">
                    <a:tint val="75000"/>
                  </a:schemeClr>
                </a:solidFill>
              </a:defRPr>
            </a:lvl8pPr>
            <a:lvl9pPr marL="3656959"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D50ADF9B-C9CE-431C-931C-FB4DF4A52FF8}" type="datetimeFigureOut">
              <a:rPr lang="pt-BR" smtClean="0"/>
              <a:t>07/12/16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A367AC0-C88D-4AF5-BD83-BD724D92F76A}" type="slidenum">
              <a:rPr lang="pt-BR" smtClean="0"/>
              <a:t>‹#›</a:t>
            </a:fld>
            <a:endParaRPr lang="pt-BR"/>
          </a:p>
        </p:txBody>
      </p:sp>
    </p:spTree>
    <p:extLst>
      <p:ext uri="{BB962C8B-B14F-4D97-AF65-F5344CB8AC3E}">
        <p14:creationId xmlns:p14="http://schemas.microsoft.com/office/powerpoint/2010/main" val="2661668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D50ADF9B-C9CE-431C-931C-FB4DF4A52FF8}" type="datetimeFigureOut">
              <a:rPr lang="pt-BR" smtClean="0"/>
              <a:t>07/12/16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A367AC0-C88D-4AF5-BD83-BD724D92F76A}" type="slidenum">
              <a:rPr lang="pt-BR" smtClean="0"/>
              <a:t>‹#›</a:t>
            </a:fld>
            <a:endParaRPr lang="pt-BR"/>
          </a:p>
        </p:txBody>
      </p:sp>
    </p:spTree>
    <p:extLst>
      <p:ext uri="{BB962C8B-B14F-4D97-AF65-F5344CB8AC3E}">
        <p14:creationId xmlns:p14="http://schemas.microsoft.com/office/powerpoint/2010/main" val="4099615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71"/>
            <a:ext cx="27432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609600" y="274671"/>
            <a:ext cx="80264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D50ADF9B-C9CE-431C-931C-FB4DF4A52FF8}" type="datetimeFigureOut">
              <a:rPr lang="pt-BR" smtClean="0"/>
              <a:t>07/12/16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A367AC0-C88D-4AF5-BD83-BD724D92F76A}" type="slidenum">
              <a:rPr lang="pt-BR" smtClean="0"/>
              <a:t>‹#›</a:t>
            </a:fld>
            <a:endParaRPr lang="pt-BR"/>
          </a:p>
        </p:txBody>
      </p:sp>
    </p:spTree>
    <p:extLst>
      <p:ext uri="{BB962C8B-B14F-4D97-AF65-F5344CB8AC3E}">
        <p14:creationId xmlns:p14="http://schemas.microsoft.com/office/powerpoint/2010/main" val="2081155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17" name="Shape 117"/>
          <p:cNvSpPr>
            <a:spLocks noGrp="1"/>
          </p:cNvSpPr>
          <p:nvPr>
            <p:ph type="title"/>
          </p:nvPr>
        </p:nvSpPr>
        <p:spPr>
          <a:xfrm>
            <a:off x="609630" y="92079"/>
            <a:ext cx="10972801" cy="1508124"/>
          </a:xfrm>
          <a:prstGeom prst="rect">
            <a:avLst/>
          </a:prstGeom>
        </p:spPr>
        <p:txBody>
          <a:bodyPr lIns="45718" tIns="45718" rIns="45718" bIns="45718"/>
          <a:lstStyle>
            <a:lvl1pPr defTabSz="457103">
              <a:defRPr sz="4400">
                <a:latin typeface="Calibri"/>
                <a:ea typeface="Calibri"/>
                <a:cs typeface="Calibri"/>
                <a:sym typeface="Calibri"/>
              </a:defRPr>
            </a:lvl1pPr>
          </a:lstStyle>
          <a:p>
            <a:r>
              <a:t>Title Text</a:t>
            </a:r>
          </a:p>
        </p:txBody>
      </p:sp>
      <p:sp>
        <p:nvSpPr>
          <p:cNvPr id="118" name="Shape 118"/>
          <p:cNvSpPr>
            <a:spLocks noGrp="1"/>
          </p:cNvSpPr>
          <p:nvPr>
            <p:ph type="body" idx="1"/>
          </p:nvPr>
        </p:nvSpPr>
        <p:spPr>
          <a:xfrm>
            <a:off x="609630" y="1600241"/>
            <a:ext cx="10972801" cy="5257801"/>
          </a:xfrm>
          <a:prstGeom prst="rect">
            <a:avLst/>
          </a:prstGeom>
        </p:spPr>
        <p:txBody>
          <a:bodyPr lIns="45718" tIns="45718" rIns="45718" bIns="45718" anchor="t"/>
          <a:lstStyle>
            <a:lvl1pPr marL="331446" indent="-331446" defTabSz="457103">
              <a:spcBef>
                <a:spcPts val="703"/>
              </a:spcBef>
              <a:buSzPct val="100000"/>
              <a:buFont typeface="Arial"/>
              <a:defRPr sz="3100">
                <a:latin typeface="Calibri"/>
                <a:ea typeface="Calibri"/>
                <a:cs typeface="Calibri"/>
                <a:sym typeface="Calibri"/>
              </a:defRPr>
            </a:lvl1pPr>
            <a:lvl2pPr marL="637063" indent="-315661" defTabSz="457103">
              <a:spcBef>
                <a:spcPts val="703"/>
              </a:spcBef>
              <a:buSzPct val="100000"/>
              <a:buFont typeface="Arial"/>
              <a:buChar char="–"/>
              <a:defRPr sz="3100">
                <a:latin typeface="Calibri"/>
                <a:ea typeface="Calibri"/>
                <a:cs typeface="Calibri"/>
                <a:sym typeface="Calibri"/>
              </a:defRPr>
            </a:lvl2pPr>
            <a:lvl3pPr indent="-294615" defTabSz="457103">
              <a:spcBef>
                <a:spcPts val="703"/>
              </a:spcBef>
              <a:buSzPct val="100000"/>
              <a:buFont typeface="Arial"/>
              <a:defRPr sz="3100">
                <a:latin typeface="Calibri"/>
                <a:ea typeface="Calibri"/>
                <a:cs typeface="Calibri"/>
                <a:sym typeface="Calibri"/>
              </a:defRPr>
            </a:lvl3pPr>
            <a:lvl4pPr marL="1317750" indent="-353546" defTabSz="457103">
              <a:spcBef>
                <a:spcPts val="703"/>
              </a:spcBef>
              <a:buSzPct val="100000"/>
              <a:buFont typeface="Arial"/>
              <a:buChar char="–"/>
              <a:defRPr sz="3100">
                <a:latin typeface="Calibri"/>
                <a:ea typeface="Calibri"/>
                <a:cs typeface="Calibri"/>
                <a:sym typeface="Calibri"/>
              </a:defRPr>
            </a:lvl4pPr>
            <a:lvl5pPr marL="1639150" indent="-353546" defTabSz="457103">
              <a:spcBef>
                <a:spcPts val="703"/>
              </a:spcBef>
              <a:buSzPct val="100000"/>
              <a:buFont typeface="Arial"/>
              <a:buChar char="»"/>
              <a:defRPr sz="31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19" name="Shape 119"/>
          <p:cNvSpPr>
            <a:spLocks noGrp="1"/>
          </p:cNvSpPr>
          <p:nvPr>
            <p:ph type="sldNum" sz="quarter" idx="2"/>
          </p:nvPr>
        </p:nvSpPr>
        <p:spPr>
          <a:xfrm>
            <a:off x="8737600" y="6408401"/>
            <a:ext cx="2844800" cy="261105"/>
          </a:xfrm>
          <a:prstGeom prst="rect">
            <a:avLst/>
          </a:prstGeom>
        </p:spPr>
        <p:txBody>
          <a:bodyPr wrap="square" lIns="45718" tIns="45718" rIns="45718" bIns="45718" anchor="ctr"/>
          <a:lstStyle>
            <a:lvl1pPr algn="r" defTabSz="457103">
              <a:defRPr sz="11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599225124"/>
      </p:ext>
    </p:extLst>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Grey Title Center">
    <p:spTree>
      <p:nvGrpSpPr>
        <p:cNvPr id="1" name=""/>
        <p:cNvGrpSpPr/>
        <p:nvPr/>
      </p:nvGrpSpPr>
      <p:grpSpPr>
        <a:xfrm>
          <a:off x="0" y="0"/>
          <a:ext cx="0" cy="0"/>
          <a:chOff x="0" y="0"/>
          <a:chExt cx="0" cy="0"/>
        </a:xfrm>
      </p:grpSpPr>
      <p:sp>
        <p:nvSpPr>
          <p:cNvPr id="24" name="Shape 24"/>
          <p:cNvSpPr/>
          <p:nvPr/>
        </p:nvSpPr>
        <p:spPr>
          <a:xfrm>
            <a:off x="244823" y="255264"/>
            <a:ext cx="11686048" cy="6347472"/>
          </a:xfrm>
          <a:prstGeom prst="rect">
            <a:avLst/>
          </a:prstGeom>
          <a:solidFill>
            <a:srgbClr val="EDEDEE"/>
          </a:solidFill>
          <a:ln w="12700">
            <a:miter lim="400000"/>
          </a:ln>
        </p:spPr>
        <p:txBody>
          <a:bodyPr lIns="25398" tIns="25398" rIns="25398" bIns="25398" anchor="ctr"/>
          <a:lstStyle/>
          <a:p>
            <a:pPr>
              <a:defRPr sz="3200">
                <a:solidFill>
                  <a:srgbClr val="FFFFFF"/>
                </a:solidFill>
              </a:defRPr>
            </a:pPr>
            <a:endParaRPr sz="1600"/>
          </a:p>
        </p:txBody>
      </p:sp>
      <p:sp>
        <p:nvSpPr>
          <p:cNvPr id="25" name="Shape 25"/>
          <p:cNvSpPr>
            <a:spLocks noGrp="1"/>
          </p:cNvSpPr>
          <p:nvPr>
            <p:ph type="title"/>
          </p:nvPr>
        </p:nvSpPr>
        <p:spPr>
          <a:xfrm>
            <a:off x="889000" y="905911"/>
            <a:ext cx="10414000" cy="1014181"/>
          </a:xfrm>
          <a:prstGeom prst="rect">
            <a:avLst/>
          </a:prstGeom>
        </p:spPr>
        <p:txBody>
          <a:bodyPr anchor="t"/>
          <a:lstStyle>
            <a:lvl1pPr algn="ctr">
              <a:lnSpc>
                <a:spcPct val="80000"/>
              </a:lnSpc>
              <a:defRPr sz="3100" cap="none">
                <a:solidFill>
                  <a:schemeClr val="accent4">
                    <a:hueOff val="12478755"/>
                    <a:satOff val="9515"/>
                    <a:lumOff val="-16744"/>
                  </a:schemeClr>
                </a:solidFill>
                <a:latin typeface="NudistaLight"/>
                <a:ea typeface="NudistaLight"/>
                <a:cs typeface="NudistaLight"/>
                <a:sym typeface="NudistaLight"/>
              </a:defRPr>
            </a:lvl1pPr>
          </a:lstStyle>
          <a:p>
            <a:r>
              <a:t>Texto do Título</a:t>
            </a:r>
          </a:p>
        </p:txBody>
      </p:sp>
      <p:sp>
        <p:nvSpPr>
          <p:cNvPr id="27" name="Shape 27"/>
          <p:cNvSpPr>
            <a:spLocks noGrp="1"/>
          </p:cNvSpPr>
          <p:nvPr>
            <p:ph type="sldNum" sz="quarter" idx="2"/>
          </p:nvPr>
        </p:nvSpPr>
        <p:spPr>
          <a:xfrm>
            <a:off x="11635885" y="557828"/>
            <a:ext cx="170879" cy="164275"/>
          </a:xfrm>
          <a:prstGeom prst="rect">
            <a:avLst/>
          </a:prstGeom>
        </p:spPr>
        <p:txBody>
          <a:bodyPr/>
          <a:lstStyle>
            <a:lvl1pPr>
              <a:defRPr>
                <a:solidFill>
                  <a:schemeClr val="accent2">
                    <a:hueOff val="6377751"/>
                    <a:satOff val="-20707"/>
                    <a:lumOff val="8617"/>
                  </a:schemeClr>
                </a:solidFill>
              </a:defRPr>
            </a:lvl1pPr>
          </a:lstStyle>
          <a:p>
            <a:fld id="{86CB4B4D-7CA3-9044-876B-883B54F8677D}" type="slidenum">
              <a:t>‹#›</a:t>
            </a:fld>
            <a:endParaRPr/>
          </a:p>
        </p:txBody>
      </p:sp>
      <p:sp>
        <p:nvSpPr>
          <p:cNvPr id="28" name="Shape 28"/>
          <p:cNvSpPr/>
          <p:nvPr/>
        </p:nvSpPr>
        <p:spPr>
          <a:xfrm>
            <a:off x="11669767" y="722112"/>
            <a:ext cx="522263" cy="1"/>
          </a:xfrm>
          <a:prstGeom prst="line">
            <a:avLst/>
          </a:prstGeom>
          <a:ln w="25400">
            <a:solidFill>
              <a:schemeClr val="accent2">
                <a:hueOff val="6377751"/>
                <a:satOff val="-20707"/>
                <a:lumOff val="8617"/>
              </a:schemeClr>
            </a:solidFill>
            <a:miter lim="400000"/>
          </a:ln>
        </p:spPr>
        <p:txBody>
          <a:bodyPr lIns="25398" tIns="25398" rIns="25398" bIns="25398" anchor="ctr"/>
          <a:lstStyle/>
          <a:p>
            <a:pPr>
              <a:defRPr sz="3200"/>
            </a:pPr>
            <a:endParaRPr sz="1600"/>
          </a:p>
        </p:txBody>
      </p:sp>
    </p:spTree>
    <p:extLst>
      <p:ext uri="{BB962C8B-B14F-4D97-AF65-F5344CB8AC3E}">
        <p14:creationId xmlns:p14="http://schemas.microsoft.com/office/powerpoint/2010/main" val="1799662908"/>
      </p:ext>
    </p:extLst>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664"/>
            <a:ext cx="10363200" cy="1470025"/>
          </a:xfrm>
        </p:spPr>
        <p:txBody>
          <a:bodyPr/>
          <a:lstStyle/>
          <a:p>
            <a:r>
              <a:rPr lang="pt-BR"/>
              <a:t>Clique para editar o título mestre</a:t>
            </a:r>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19" indent="0" algn="ctr">
              <a:buNone/>
              <a:defRPr>
                <a:solidFill>
                  <a:schemeClr val="tx1">
                    <a:tint val="75000"/>
                  </a:schemeClr>
                </a:solidFill>
              </a:defRPr>
            </a:lvl2pPr>
            <a:lvl3pPr marL="914074" indent="0" algn="ctr">
              <a:buNone/>
              <a:defRPr>
                <a:solidFill>
                  <a:schemeClr val="tx1">
                    <a:tint val="75000"/>
                  </a:schemeClr>
                </a:solidFill>
              </a:defRPr>
            </a:lvl3pPr>
            <a:lvl4pPr marL="1371130" indent="0" algn="ctr">
              <a:buNone/>
              <a:defRPr>
                <a:solidFill>
                  <a:schemeClr val="tx1">
                    <a:tint val="75000"/>
                  </a:schemeClr>
                </a:solidFill>
              </a:defRPr>
            </a:lvl4pPr>
            <a:lvl5pPr marL="1828149" indent="0" algn="ctr">
              <a:buNone/>
              <a:defRPr>
                <a:solidFill>
                  <a:schemeClr val="tx1">
                    <a:tint val="75000"/>
                  </a:schemeClr>
                </a:solidFill>
              </a:defRPr>
            </a:lvl5pPr>
            <a:lvl6pPr marL="2285218" indent="0" algn="ctr">
              <a:buNone/>
              <a:defRPr>
                <a:solidFill>
                  <a:schemeClr val="tx1">
                    <a:tint val="75000"/>
                  </a:schemeClr>
                </a:solidFill>
              </a:defRPr>
            </a:lvl6pPr>
            <a:lvl7pPr marL="2742246" indent="0" algn="ctr">
              <a:buNone/>
              <a:defRPr>
                <a:solidFill>
                  <a:schemeClr val="tx1">
                    <a:tint val="75000"/>
                  </a:schemeClr>
                </a:solidFill>
              </a:defRPr>
            </a:lvl7pPr>
            <a:lvl8pPr marL="3199339" indent="0" algn="ctr">
              <a:buNone/>
              <a:defRPr>
                <a:solidFill>
                  <a:schemeClr val="tx1">
                    <a:tint val="75000"/>
                  </a:schemeClr>
                </a:solidFill>
              </a:defRPr>
            </a:lvl8pPr>
            <a:lvl9pPr marL="3656339"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99E38FCD-380E-429B-A48F-C199164176EA}" type="datetimeFigureOut">
              <a:rPr lang="pt-BR" smtClean="0">
                <a:solidFill>
                  <a:prstClr val="black">
                    <a:tint val="75000"/>
                  </a:prstClr>
                </a:solidFill>
              </a:rPr>
              <a:pPr/>
              <a:t>07/12/16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AFA2049A-D19A-47B9-B765-C9A6097D84F4}" type="slidenum">
              <a:rPr lang="pt-BR" smtClean="0">
                <a:solidFill>
                  <a:prstClr val="black">
                    <a:tint val="75000"/>
                  </a:prstClr>
                </a:solidFill>
              </a:rPr>
              <a:pPr/>
              <a:t>‹#›</a:t>
            </a:fld>
            <a:endParaRPr lang="pt-BR">
              <a:solidFill>
                <a:prstClr val="black">
                  <a:tint val="75000"/>
                </a:prstClr>
              </a:solidFill>
            </a:endParaRPr>
          </a:p>
        </p:txBody>
      </p:sp>
    </p:spTree>
    <p:extLst>
      <p:ext uri="{BB962C8B-B14F-4D97-AF65-F5344CB8AC3E}">
        <p14:creationId xmlns:p14="http://schemas.microsoft.com/office/powerpoint/2010/main" val="387451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99E38FCD-380E-429B-A48F-C199164176EA}" type="datetimeFigureOut">
              <a:rPr lang="pt-BR" smtClean="0">
                <a:solidFill>
                  <a:prstClr val="black">
                    <a:tint val="75000"/>
                  </a:prstClr>
                </a:solidFill>
              </a:rPr>
              <a:pPr/>
              <a:t>07/12/16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AFA2049A-D19A-47B9-B765-C9A6097D84F4}" type="slidenum">
              <a:rPr lang="pt-BR" smtClean="0">
                <a:solidFill>
                  <a:prstClr val="black">
                    <a:tint val="75000"/>
                  </a:prstClr>
                </a:solidFill>
              </a:rPr>
              <a:pPr/>
              <a:t>‹#›</a:t>
            </a:fld>
            <a:endParaRPr lang="pt-BR">
              <a:solidFill>
                <a:prstClr val="black">
                  <a:tint val="75000"/>
                </a:prstClr>
              </a:solidFill>
            </a:endParaRPr>
          </a:p>
        </p:txBody>
      </p:sp>
    </p:spTree>
    <p:extLst>
      <p:ext uri="{BB962C8B-B14F-4D97-AF65-F5344CB8AC3E}">
        <p14:creationId xmlns:p14="http://schemas.microsoft.com/office/powerpoint/2010/main" val="3510738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64"/>
            <a:ext cx="103632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963084" y="2906733"/>
            <a:ext cx="10363200" cy="1500187"/>
          </a:xfrm>
        </p:spPr>
        <p:txBody>
          <a:bodyPr anchor="b"/>
          <a:lstStyle>
            <a:lvl1pPr marL="0" indent="0">
              <a:buNone/>
              <a:defRPr sz="2000">
                <a:solidFill>
                  <a:schemeClr val="tx1">
                    <a:tint val="75000"/>
                  </a:schemeClr>
                </a:solidFill>
              </a:defRPr>
            </a:lvl1pPr>
            <a:lvl2pPr marL="457119" indent="0">
              <a:buNone/>
              <a:defRPr sz="1900">
                <a:solidFill>
                  <a:schemeClr val="tx1">
                    <a:tint val="75000"/>
                  </a:schemeClr>
                </a:solidFill>
              </a:defRPr>
            </a:lvl2pPr>
            <a:lvl3pPr marL="914074" indent="0">
              <a:buNone/>
              <a:defRPr sz="1600">
                <a:solidFill>
                  <a:schemeClr val="tx1">
                    <a:tint val="75000"/>
                  </a:schemeClr>
                </a:solidFill>
              </a:defRPr>
            </a:lvl3pPr>
            <a:lvl4pPr marL="1371130" indent="0">
              <a:buNone/>
              <a:defRPr sz="1500">
                <a:solidFill>
                  <a:schemeClr val="tx1">
                    <a:tint val="75000"/>
                  </a:schemeClr>
                </a:solidFill>
              </a:defRPr>
            </a:lvl4pPr>
            <a:lvl5pPr marL="1828149" indent="0">
              <a:buNone/>
              <a:defRPr sz="1500">
                <a:solidFill>
                  <a:schemeClr val="tx1">
                    <a:tint val="75000"/>
                  </a:schemeClr>
                </a:solidFill>
              </a:defRPr>
            </a:lvl5pPr>
            <a:lvl6pPr marL="2285218" indent="0">
              <a:buNone/>
              <a:defRPr sz="1500">
                <a:solidFill>
                  <a:schemeClr val="tx1">
                    <a:tint val="75000"/>
                  </a:schemeClr>
                </a:solidFill>
              </a:defRPr>
            </a:lvl6pPr>
            <a:lvl7pPr marL="2742246" indent="0">
              <a:buNone/>
              <a:defRPr sz="1500">
                <a:solidFill>
                  <a:schemeClr val="tx1">
                    <a:tint val="75000"/>
                  </a:schemeClr>
                </a:solidFill>
              </a:defRPr>
            </a:lvl7pPr>
            <a:lvl8pPr marL="3199339" indent="0">
              <a:buNone/>
              <a:defRPr sz="1500">
                <a:solidFill>
                  <a:schemeClr val="tx1">
                    <a:tint val="75000"/>
                  </a:schemeClr>
                </a:solidFill>
              </a:defRPr>
            </a:lvl8pPr>
            <a:lvl9pPr marL="3656339" indent="0">
              <a:buNone/>
              <a:defRPr sz="15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99E38FCD-380E-429B-A48F-C199164176EA}" type="datetimeFigureOut">
              <a:rPr lang="pt-BR" smtClean="0">
                <a:solidFill>
                  <a:prstClr val="black">
                    <a:tint val="75000"/>
                  </a:prstClr>
                </a:solidFill>
              </a:rPr>
              <a:pPr/>
              <a:t>07/12/16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AFA2049A-D19A-47B9-B765-C9A6097D84F4}" type="slidenum">
              <a:rPr lang="pt-BR" smtClean="0">
                <a:solidFill>
                  <a:prstClr val="black">
                    <a:tint val="75000"/>
                  </a:prstClr>
                </a:solidFill>
              </a:rPr>
              <a:pPr/>
              <a:t>‹#›</a:t>
            </a:fld>
            <a:endParaRPr lang="pt-BR">
              <a:solidFill>
                <a:prstClr val="black">
                  <a:tint val="75000"/>
                </a:prstClr>
              </a:solidFill>
            </a:endParaRPr>
          </a:p>
        </p:txBody>
      </p:sp>
    </p:spTree>
    <p:extLst>
      <p:ext uri="{BB962C8B-B14F-4D97-AF65-F5344CB8AC3E}">
        <p14:creationId xmlns:p14="http://schemas.microsoft.com/office/powerpoint/2010/main" val="1822562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609600" y="1600217"/>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97600" y="1600217"/>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99E38FCD-380E-429B-A48F-C199164176EA}" type="datetimeFigureOut">
              <a:rPr lang="pt-BR" smtClean="0">
                <a:solidFill>
                  <a:prstClr val="black">
                    <a:tint val="75000"/>
                  </a:prstClr>
                </a:solidFill>
              </a:rPr>
              <a:pPr/>
              <a:t>07/12/16</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AFA2049A-D19A-47B9-B765-C9A6097D84F4}" type="slidenum">
              <a:rPr lang="pt-BR" smtClean="0">
                <a:solidFill>
                  <a:prstClr val="black">
                    <a:tint val="75000"/>
                  </a:prstClr>
                </a:solidFill>
              </a:rPr>
              <a:pPr/>
              <a:t>‹#›</a:t>
            </a:fld>
            <a:endParaRPr lang="pt-BR">
              <a:solidFill>
                <a:prstClr val="black">
                  <a:tint val="75000"/>
                </a:prstClr>
              </a:solidFill>
            </a:endParaRPr>
          </a:p>
        </p:txBody>
      </p:sp>
    </p:spTree>
    <p:extLst>
      <p:ext uri="{BB962C8B-B14F-4D97-AF65-F5344CB8AC3E}">
        <p14:creationId xmlns:p14="http://schemas.microsoft.com/office/powerpoint/2010/main" val="12131967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609600" y="1535117"/>
            <a:ext cx="5386917" cy="639763"/>
          </a:xfrm>
        </p:spPr>
        <p:txBody>
          <a:bodyPr anchor="b"/>
          <a:lstStyle>
            <a:lvl1pPr marL="0" indent="0">
              <a:buNone/>
              <a:defRPr sz="2400" b="1"/>
            </a:lvl1pPr>
            <a:lvl2pPr marL="457119" indent="0">
              <a:buNone/>
              <a:defRPr sz="2000" b="1"/>
            </a:lvl2pPr>
            <a:lvl3pPr marL="914074" indent="0">
              <a:buNone/>
              <a:defRPr sz="1900" b="1"/>
            </a:lvl3pPr>
            <a:lvl4pPr marL="1371130" indent="0">
              <a:buNone/>
              <a:defRPr sz="1600" b="1"/>
            </a:lvl4pPr>
            <a:lvl5pPr marL="1828149" indent="0">
              <a:buNone/>
              <a:defRPr sz="1600" b="1"/>
            </a:lvl5pPr>
            <a:lvl6pPr marL="2285218" indent="0">
              <a:buNone/>
              <a:defRPr sz="1600" b="1"/>
            </a:lvl6pPr>
            <a:lvl7pPr marL="2742246" indent="0">
              <a:buNone/>
              <a:defRPr sz="1600" b="1"/>
            </a:lvl7pPr>
            <a:lvl8pPr marL="3199339" indent="0">
              <a:buNone/>
              <a:defRPr sz="1600" b="1"/>
            </a:lvl8pPr>
            <a:lvl9pPr marL="3656339"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93421" y="1535117"/>
            <a:ext cx="5389033" cy="639763"/>
          </a:xfrm>
        </p:spPr>
        <p:txBody>
          <a:bodyPr anchor="b"/>
          <a:lstStyle>
            <a:lvl1pPr marL="0" indent="0">
              <a:buNone/>
              <a:defRPr sz="2400" b="1"/>
            </a:lvl1pPr>
            <a:lvl2pPr marL="457119" indent="0">
              <a:buNone/>
              <a:defRPr sz="2000" b="1"/>
            </a:lvl2pPr>
            <a:lvl3pPr marL="914074" indent="0">
              <a:buNone/>
              <a:defRPr sz="1900" b="1"/>
            </a:lvl3pPr>
            <a:lvl4pPr marL="1371130" indent="0">
              <a:buNone/>
              <a:defRPr sz="1600" b="1"/>
            </a:lvl4pPr>
            <a:lvl5pPr marL="1828149" indent="0">
              <a:buNone/>
              <a:defRPr sz="1600" b="1"/>
            </a:lvl5pPr>
            <a:lvl6pPr marL="2285218" indent="0">
              <a:buNone/>
              <a:defRPr sz="1600" b="1"/>
            </a:lvl6pPr>
            <a:lvl7pPr marL="2742246" indent="0">
              <a:buNone/>
              <a:defRPr sz="1600" b="1"/>
            </a:lvl7pPr>
            <a:lvl8pPr marL="3199339" indent="0">
              <a:buNone/>
              <a:defRPr sz="1600" b="1"/>
            </a:lvl8pPr>
            <a:lvl9pPr marL="3656339"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93421"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99E38FCD-380E-429B-A48F-C199164176EA}" type="datetimeFigureOut">
              <a:rPr lang="pt-BR" smtClean="0">
                <a:solidFill>
                  <a:prstClr val="black">
                    <a:tint val="75000"/>
                  </a:prstClr>
                </a:solidFill>
              </a:rPr>
              <a:pPr/>
              <a:t>07/12/16</a:t>
            </a:fld>
            <a:endParaRPr lang="pt-BR">
              <a:solidFill>
                <a:prstClr val="black">
                  <a:tint val="75000"/>
                </a:prstClr>
              </a:solidFill>
            </a:endParaRPr>
          </a:p>
        </p:txBody>
      </p:sp>
      <p:sp>
        <p:nvSpPr>
          <p:cNvPr id="8" name="Espaço Reservado para Rodapé 7"/>
          <p:cNvSpPr>
            <a:spLocks noGrp="1"/>
          </p:cNvSpPr>
          <p:nvPr>
            <p:ph type="ftr" sz="quarter" idx="11"/>
          </p:nvPr>
        </p:nvSpPr>
        <p:spPr/>
        <p:txBody>
          <a:bodyPr/>
          <a:lstStyle/>
          <a:p>
            <a:endParaRPr lang="pt-BR">
              <a:solidFill>
                <a:prstClr val="black">
                  <a:tint val="75000"/>
                </a:prstClr>
              </a:solidFill>
            </a:endParaRPr>
          </a:p>
        </p:txBody>
      </p:sp>
      <p:sp>
        <p:nvSpPr>
          <p:cNvPr id="9" name="Espaço Reservado para Número de Slide 8"/>
          <p:cNvSpPr>
            <a:spLocks noGrp="1"/>
          </p:cNvSpPr>
          <p:nvPr>
            <p:ph type="sldNum" sz="quarter" idx="12"/>
          </p:nvPr>
        </p:nvSpPr>
        <p:spPr/>
        <p:txBody>
          <a:bodyPr/>
          <a:lstStyle/>
          <a:p>
            <a:fld id="{AFA2049A-D19A-47B9-B765-C9A6097D84F4}" type="slidenum">
              <a:rPr lang="pt-BR" smtClean="0">
                <a:solidFill>
                  <a:prstClr val="black">
                    <a:tint val="75000"/>
                  </a:prstClr>
                </a:solidFill>
              </a:rPr>
              <a:pPr/>
              <a:t>‹#›</a:t>
            </a:fld>
            <a:endParaRPr lang="pt-BR">
              <a:solidFill>
                <a:prstClr val="black">
                  <a:tint val="75000"/>
                </a:prstClr>
              </a:solidFill>
            </a:endParaRPr>
          </a:p>
        </p:txBody>
      </p:sp>
    </p:spTree>
    <p:extLst>
      <p:ext uri="{BB962C8B-B14F-4D97-AF65-F5344CB8AC3E}">
        <p14:creationId xmlns:p14="http://schemas.microsoft.com/office/powerpoint/2010/main" val="15540970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99E38FCD-380E-429B-A48F-C199164176EA}" type="datetimeFigureOut">
              <a:rPr lang="pt-BR" smtClean="0">
                <a:solidFill>
                  <a:prstClr val="black">
                    <a:tint val="75000"/>
                  </a:prstClr>
                </a:solidFill>
              </a:rPr>
              <a:pPr/>
              <a:t>07/12/16</a:t>
            </a:fld>
            <a:endParaRPr lang="pt-BR">
              <a:solidFill>
                <a:prstClr val="black">
                  <a:tint val="75000"/>
                </a:prstClr>
              </a:solidFill>
            </a:endParaRPr>
          </a:p>
        </p:txBody>
      </p:sp>
      <p:sp>
        <p:nvSpPr>
          <p:cNvPr id="4" name="Espaço Reservado para Rodapé 3"/>
          <p:cNvSpPr>
            <a:spLocks noGrp="1"/>
          </p:cNvSpPr>
          <p:nvPr>
            <p:ph type="ftr" sz="quarter" idx="11"/>
          </p:nvPr>
        </p:nvSpPr>
        <p:spPr/>
        <p:txBody>
          <a:bodyPr/>
          <a:lstStyle/>
          <a:p>
            <a:endParaRPr lang="pt-BR">
              <a:solidFill>
                <a:prstClr val="black">
                  <a:tint val="75000"/>
                </a:prstClr>
              </a:solidFill>
            </a:endParaRPr>
          </a:p>
        </p:txBody>
      </p:sp>
      <p:sp>
        <p:nvSpPr>
          <p:cNvPr id="5" name="Espaço Reservado para Número de Slide 4"/>
          <p:cNvSpPr>
            <a:spLocks noGrp="1"/>
          </p:cNvSpPr>
          <p:nvPr>
            <p:ph type="sldNum" sz="quarter" idx="12"/>
          </p:nvPr>
        </p:nvSpPr>
        <p:spPr/>
        <p:txBody>
          <a:bodyPr/>
          <a:lstStyle/>
          <a:p>
            <a:fld id="{AFA2049A-D19A-47B9-B765-C9A6097D84F4}" type="slidenum">
              <a:rPr lang="pt-BR" smtClean="0">
                <a:solidFill>
                  <a:prstClr val="black">
                    <a:tint val="75000"/>
                  </a:prstClr>
                </a:solidFill>
              </a:rPr>
              <a:pPr/>
              <a:t>‹#›</a:t>
            </a:fld>
            <a:endParaRPr lang="pt-BR">
              <a:solidFill>
                <a:prstClr val="black">
                  <a:tint val="75000"/>
                </a:prstClr>
              </a:solidFill>
            </a:endParaRPr>
          </a:p>
        </p:txBody>
      </p:sp>
    </p:spTree>
    <p:extLst>
      <p:ext uri="{BB962C8B-B14F-4D97-AF65-F5344CB8AC3E}">
        <p14:creationId xmlns:p14="http://schemas.microsoft.com/office/powerpoint/2010/main" val="1748460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D50ADF9B-C9CE-431C-931C-FB4DF4A52FF8}" type="datetimeFigureOut">
              <a:rPr lang="pt-BR" smtClean="0"/>
              <a:t>07/12/16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A367AC0-C88D-4AF5-BD83-BD724D92F76A}" type="slidenum">
              <a:rPr lang="pt-BR" smtClean="0"/>
              <a:t>‹#›</a:t>
            </a:fld>
            <a:endParaRPr lang="pt-BR"/>
          </a:p>
        </p:txBody>
      </p:sp>
    </p:spTree>
    <p:extLst>
      <p:ext uri="{BB962C8B-B14F-4D97-AF65-F5344CB8AC3E}">
        <p14:creationId xmlns:p14="http://schemas.microsoft.com/office/powerpoint/2010/main" val="22662578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99E38FCD-380E-429B-A48F-C199164176EA}" type="datetimeFigureOut">
              <a:rPr lang="pt-BR" smtClean="0">
                <a:solidFill>
                  <a:prstClr val="black">
                    <a:tint val="75000"/>
                  </a:prstClr>
                </a:solidFill>
              </a:rPr>
              <a:pPr/>
              <a:t>07/12/16</a:t>
            </a:fld>
            <a:endParaRPr lang="pt-BR">
              <a:solidFill>
                <a:prstClr val="black">
                  <a:tint val="75000"/>
                </a:prstClr>
              </a:solidFill>
            </a:endParaRPr>
          </a:p>
        </p:txBody>
      </p:sp>
      <p:sp>
        <p:nvSpPr>
          <p:cNvPr id="3" name="Espaço Reservado para Rodapé 2"/>
          <p:cNvSpPr>
            <a:spLocks noGrp="1"/>
          </p:cNvSpPr>
          <p:nvPr>
            <p:ph type="ftr" sz="quarter" idx="11"/>
          </p:nvPr>
        </p:nvSpPr>
        <p:spPr/>
        <p:txBody>
          <a:bodyPr/>
          <a:lstStyle/>
          <a:p>
            <a:endParaRPr lang="pt-BR">
              <a:solidFill>
                <a:prstClr val="black">
                  <a:tint val="75000"/>
                </a:prstClr>
              </a:solidFill>
            </a:endParaRPr>
          </a:p>
        </p:txBody>
      </p:sp>
      <p:sp>
        <p:nvSpPr>
          <p:cNvPr id="4" name="Espaço Reservado para Número de Slide 3"/>
          <p:cNvSpPr>
            <a:spLocks noGrp="1"/>
          </p:cNvSpPr>
          <p:nvPr>
            <p:ph type="sldNum" sz="quarter" idx="12"/>
          </p:nvPr>
        </p:nvSpPr>
        <p:spPr/>
        <p:txBody>
          <a:bodyPr/>
          <a:lstStyle/>
          <a:p>
            <a:fld id="{AFA2049A-D19A-47B9-B765-C9A6097D84F4}" type="slidenum">
              <a:rPr lang="pt-BR" smtClean="0">
                <a:solidFill>
                  <a:prstClr val="black">
                    <a:tint val="75000"/>
                  </a:prstClr>
                </a:solidFill>
              </a:rPr>
              <a:pPr/>
              <a:t>‹#›</a:t>
            </a:fld>
            <a:endParaRPr lang="pt-BR">
              <a:solidFill>
                <a:prstClr val="black">
                  <a:tint val="75000"/>
                </a:prstClr>
              </a:solidFill>
            </a:endParaRPr>
          </a:p>
        </p:txBody>
      </p:sp>
    </p:spTree>
    <p:extLst>
      <p:ext uri="{BB962C8B-B14F-4D97-AF65-F5344CB8AC3E}">
        <p14:creationId xmlns:p14="http://schemas.microsoft.com/office/powerpoint/2010/main" val="2752884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3" y="273080"/>
            <a:ext cx="4011084" cy="1162051"/>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4766733" y="27324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609603" y="1435183"/>
            <a:ext cx="4011084" cy="4691063"/>
          </a:xfrm>
        </p:spPr>
        <p:txBody>
          <a:bodyPr/>
          <a:lstStyle>
            <a:lvl1pPr marL="0" indent="0">
              <a:buNone/>
              <a:defRPr sz="1500"/>
            </a:lvl1pPr>
            <a:lvl2pPr marL="457119" indent="0">
              <a:buNone/>
              <a:defRPr sz="1200"/>
            </a:lvl2pPr>
            <a:lvl3pPr marL="914074" indent="0">
              <a:buNone/>
              <a:defRPr sz="1100"/>
            </a:lvl3pPr>
            <a:lvl4pPr marL="1371130" indent="0">
              <a:buNone/>
              <a:defRPr sz="900"/>
            </a:lvl4pPr>
            <a:lvl5pPr marL="1828149" indent="0">
              <a:buNone/>
              <a:defRPr sz="900"/>
            </a:lvl5pPr>
            <a:lvl6pPr marL="2285218" indent="0">
              <a:buNone/>
              <a:defRPr sz="900"/>
            </a:lvl6pPr>
            <a:lvl7pPr marL="2742246" indent="0">
              <a:buNone/>
              <a:defRPr sz="900"/>
            </a:lvl7pPr>
            <a:lvl8pPr marL="3199339" indent="0">
              <a:buNone/>
              <a:defRPr sz="900"/>
            </a:lvl8pPr>
            <a:lvl9pPr marL="3656339"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99E38FCD-380E-429B-A48F-C199164176EA}" type="datetimeFigureOut">
              <a:rPr lang="pt-BR" smtClean="0">
                <a:solidFill>
                  <a:prstClr val="black">
                    <a:tint val="75000"/>
                  </a:prstClr>
                </a:solidFill>
              </a:rPr>
              <a:pPr/>
              <a:t>07/12/16</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AFA2049A-D19A-47B9-B765-C9A6097D84F4}" type="slidenum">
              <a:rPr lang="pt-BR" smtClean="0">
                <a:solidFill>
                  <a:prstClr val="black">
                    <a:tint val="75000"/>
                  </a:prstClr>
                </a:solidFill>
              </a:rPr>
              <a:pPr/>
              <a:t>‹#›</a:t>
            </a:fld>
            <a:endParaRPr lang="pt-BR">
              <a:solidFill>
                <a:prstClr val="black">
                  <a:tint val="75000"/>
                </a:prstClr>
              </a:solidFill>
            </a:endParaRPr>
          </a:p>
        </p:txBody>
      </p:sp>
    </p:spTree>
    <p:extLst>
      <p:ext uri="{BB962C8B-B14F-4D97-AF65-F5344CB8AC3E}">
        <p14:creationId xmlns:p14="http://schemas.microsoft.com/office/powerpoint/2010/main" val="37896804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32"/>
            <a:ext cx="7315200" cy="566739"/>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2389717" y="612775"/>
            <a:ext cx="7315200" cy="4114800"/>
          </a:xfrm>
        </p:spPr>
        <p:txBody>
          <a:bodyPr/>
          <a:lstStyle>
            <a:lvl1pPr marL="0" indent="0">
              <a:buNone/>
              <a:defRPr sz="3200"/>
            </a:lvl1pPr>
            <a:lvl2pPr marL="457119" indent="0">
              <a:buNone/>
              <a:defRPr sz="2800"/>
            </a:lvl2pPr>
            <a:lvl3pPr marL="914074" indent="0">
              <a:buNone/>
              <a:defRPr sz="2400"/>
            </a:lvl3pPr>
            <a:lvl4pPr marL="1371130" indent="0">
              <a:buNone/>
              <a:defRPr sz="2000"/>
            </a:lvl4pPr>
            <a:lvl5pPr marL="1828149" indent="0">
              <a:buNone/>
              <a:defRPr sz="2000"/>
            </a:lvl5pPr>
            <a:lvl6pPr marL="2285218" indent="0">
              <a:buNone/>
              <a:defRPr sz="2000"/>
            </a:lvl6pPr>
            <a:lvl7pPr marL="2742246" indent="0">
              <a:buNone/>
              <a:defRPr sz="2000"/>
            </a:lvl7pPr>
            <a:lvl8pPr marL="3199339" indent="0">
              <a:buNone/>
              <a:defRPr sz="2000"/>
            </a:lvl8pPr>
            <a:lvl9pPr marL="3656339" indent="0">
              <a:buNone/>
              <a:defRPr sz="2000"/>
            </a:lvl9pPr>
          </a:lstStyle>
          <a:p>
            <a:endParaRPr lang="pt-BR"/>
          </a:p>
        </p:txBody>
      </p:sp>
      <p:sp>
        <p:nvSpPr>
          <p:cNvPr id="4" name="Espaço Reservado para Texto 3"/>
          <p:cNvSpPr>
            <a:spLocks noGrp="1"/>
          </p:cNvSpPr>
          <p:nvPr>
            <p:ph type="body" sz="half" idx="2"/>
          </p:nvPr>
        </p:nvSpPr>
        <p:spPr>
          <a:xfrm>
            <a:off x="2389717" y="5367378"/>
            <a:ext cx="7315200" cy="804863"/>
          </a:xfrm>
        </p:spPr>
        <p:txBody>
          <a:bodyPr/>
          <a:lstStyle>
            <a:lvl1pPr marL="0" indent="0">
              <a:buNone/>
              <a:defRPr sz="1500"/>
            </a:lvl1pPr>
            <a:lvl2pPr marL="457119" indent="0">
              <a:buNone/>
              <a:defRPr sz="1200"/>
            </a:lvl2pPr>
            <a:lvl3pPr marL="914074" indent="0">
              <a:buNone/>
              <a:defRPr sz="1100"/>
            </a:lvl3pPr>
            <a:lvl4pPr marL="1371130" indent="0">
              <a:buNone/>
              <a:defRPr sz="900"/>
            </a:lvl4pPr>
            <a:lvl5pPr marL="1828149" indent="0">
              <a:buNone/>
              <a:defRPr sz="900"/>
            </a:lvl5pPr>
            <a:lvl6pPr marL="2285218" indent="0">
              <a:buNone/>
              <a:defRPr sz="900"/>
            </a:lvl6pPr>
            <a:lvl7pPr marL="2742246" indent="0">
              <a:buNone/>
              <a:defRPr sz="900"/>
            </a:lvl7pPr>
            <a:lvl8pPr marL="3199339" indent="0">
              <a:buNone/>
              <a:defRPr sz="900"/>
            </a:lvl8pPr>
            <a:lvl9pPr marL="3656339"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99E38FCD-380E-429B-A48F-C199164176EA}" type="datetimeFigureOut">
              <a:rPr lang="pt-BR" smtClean="0">
                <a:solidFill>
                  <a:prstClr val="black">
                    <a:tint val="75000"/>
                  </a:prstClr>
                </a:solidFill>
              </a:rPr>
              <a:pPr/>
              <a:t>07/12/16</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AFA2049A-D19A-47B9-B765-C9A6097D84F4}" type="slidenum">
              <a:rPr lang="pt-BR" smtClean="0">
                <a:solidFill>
                  <a:prstClr val="black">
                    <a:tint val="75000"/>
                  </a:prstClr>
                </a:solidFill>
              </a:rPr>
              <a:pPr/>
              <a:t>‹#›</a:t>
            </a:fld>
            <a:endParaRPr lang="pt-BR">
              <a:solidFill>
                <a:prstClr val="black">
                  <a:tint val="75000"/>
                </a:prstClr>
              </a:solidFill>
            </a:endParaRPr>
          </a:p>
        </p:txBody>
      </p:sp>
    </p:spTree>
    <p:extLst>
      <p:ext uri="{BB962C8B-B14F-4D97-AF65-F5344CB8AC3E}">
        <p14:creationId xmlns:p14="http://schemas.microsoft.com/office/powerpoint/2010/main" val="3401078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99E38FCD-380E-429B-A48F-C199164176EA}" type="datetimeFigureOut">
              <a:rPr lang="pt-BR" smtClean="0">
                <a:solidFill>
                  <a:prstClr val="black">
                    <a:tint val="75000"/>
                  </a:prstClr>
                </a:solidFill>
              </a:rPr>
              <a:pPr/>
              <a:t>07/12/16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AFA2049A-D19A-47B9-B765-C9A6097D84F4}" type="slidenum">
              <a:rPr lang="pt-BR" smtClean="0">
                <a:solidFill>
                  <a:prstClr val="black">
                    <a:tint val="75000"/>
                  </a:prstClr>
                </a:solidFill>
              </a:rPr>
              <a:pPr/>
              <a:t>‹#›</a:t>
            </a:fld>
            <a:endParaRPr lang="pt-BR">
              <a:solidFill>
                <a:prstClr val="black">
                  <a:tint val="75000"/>
                </a:prstClr>
              </a:solidFill>
            </a:endParaRPr>
          </a:p>
        </p:txBody>
      </p:sp>
    </p:spTree>
    <p:extLst>
      <p:ext uri="{BB962C8B-B14F-4D97-AF65-F5344CB8AC3E}">
        <p14:creationId xmlns:p14="http://schemas.microsoft.com/office/powerpoint/2010/main" val="36387046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827"/>
            <a:ext cx="27432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609600" y="274827"/>
            <a:ext cx="80264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99E38FCD-380E-429B-A48F-C199164176EA}" type="datetimeFigureOut">
              <a:rPr lang="pt-BR" smtClean="0">
                <a:solidFill>
                  <a:prstClr val="black">
                    <a:tint val="75000"/>
                  </a:prstClr>
                </a:solidFill>
              </a:rPr>
              <a:pPr/>
              <a:t>07/12/16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AFA2049A-D19A-47B9-B765-C9A6097D84F4}" type="slidenum">
              <a:rPr lang="pt-BR" smtClean="0">
                <a:solidFill>
                  <a:prstClr val="black">
                    <a:tint val="75000"/>
                  </a:prstClr>
                </a:solidFill>
              </a:rPr>
              <a:pPr/>
              <a:t>‹#›</a:t>
            </a:fld>
            <a:endParaRPr lang="pt-BR">
              <a:solidFill>
                <a:prstClr val="black">
                  <a:tint val="75000"/>
                </a:prstClr>
              </a:solidFill>
            </a:endParaRPr>
          </a:p>
        </p:txBody>
      </p:sp>
    </p:spTree>
    <p:extLst>
      <p:ext uri="{BB962C8B-B14F-4D97-AF65-F5344CB8AC3E}">
        <p14:creationId xmlns:p14="http://schemas.microsoft.com/office/powerpoint/2010/main" val="16198298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2047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Full Image">
    <p:spTree>
      <p:nvGrpSpPr>
        <p:cNvPr id="1" name=""/>
        <p:cNvGrpSpPr/>
        <p:nvPr/>
      </p:nvGrpSpPr>
      <p:grpSpPr>
        <a:xfrm>
          <a:off x="0" y="0"/>
          <a:ext cx="0" cy="0"/>
          <a:chOff x="0" y="0"/>
          <a:chExt cx="0" cy="0"/>
        </a:xfrm>
      </p:grpSpPr>
      <p:sp>
        <p:nvSpPr>
          <p:cNvPr id="8" name="Shape 8"/>
          <p:cNvSpPr>
            <a:spLocks noGrp="1"/>
          </p:cNvSpPr>
          <p:nvPr>
            <p:ph type="title"/>
          </p:nvPr>
        </p:nvSpPr>
        <p:spPr>
          <a:xfrm>
            <a:off x="552501" y="295345"/>
            <a:ext cx="10315575" cy="581025"/>
          </a:xfrm>
          <a:prstGeom prst="rect">
            <a:avLst/>
          </a:prstGeom>
          <a:effectLst>
            <a:outerShdw blurRad="38100" dist="38100" dir="5400000" rotWithShape="0">
              <a:srgbClr val="000000">
                <a:alpha val="90000"/>
              </a:srgbClr>
            </a:outerShdw>
          </a:effectLst>
        </p:spPr>
        <p:txBody>
          <a:bodyPr/>
          <a:lstStyle>
            <a:lvl1pPr>
              <a:lnSpc>
                <a:spcPts val="3403"/>
              </a:lnSpc>
            </a:lvl1pPr>
          </a:lstStyle>
          <a:p>
            <a:pPr lvl="0">
              <a:defRPr sz="1800">
                <a:solidFill>
                  <a:srgbClr val="000000"/>
                </a:solidFill>
              </a:defRPr>
            </a:pPr>
            <a:r>
              <a:rPr sz="2800">
                <a:solidFill>
                  <a:srgbClr val="FFFFFF"/>
                </a:solidFill>
              </a:rPr>
              <a:t>Title Text</a:t>
            </a:r>
          </a:p>
        </p:txBody>
      </p:sp>
      <p:sp>
        <p:nvSpPr>
          <p:cNvPr id="9" name="Shape 9"/>
          <p:cNvSpPr>
            <a:spLocks noGrp="1"/>
          </p:cNvSpPr>
          <p:nvPr>
            <p:ph type="body" idx="1"/>
          </p:nvPr>
        </p:nvSpPr>
        <p:spPr>
          <a:xfrm>
            <a:off x="552501" y="809627"/>
            <a:ext cx="10315575" cy="571500"/>
          </a:xfrm>
          <a:prstGeom prst="rect">
            <a:avLst/>
          </a:prstGeom>
          <a:effectLst>
            <a:outerShdw blurRad="38100" dist="38100" dir="5400000" rotWithShape="0">
              <a:srgbClr val="000000">
                <a:alpha val="90000"/>
              </a:srgbClr>
            </a:outerShdw>
          </a:effectLst>
        </p:spPr>
        <p:txBody>
          <a:bodyPr/>
          <a:lstStyle>
            <a:lvl1pPr>
              <a:spcBef>
                <a:spcPts val="819"/>
              </a:spcBef>
              <a:defRPr sz="1600">
                <a:solidFill>
                  <a:srgbClr val="FFFFFF"/>
                </a:solidFill>
              </a:defRPr>
            </a:lvl1pPr>
            <a:lvl2pPr marL="24002" indent="0">
              <a:spcBef>
                <a:spcPts val="819"/>
              </a:spcBef>
              <a:defRPr sz="1600">
                <a:solidFill>
                  <a:srgbClr val="FFFFFF"/>
                </a:solidFill>
              </a:defRPr>
            </a:lvl2pPr>
            <a:lvl3pPr indent="183994">
              <a:spcBef>
                <a:spcPts val="693"/>
              </a:spcBef>
              <a:defRPr sz="1600">
                <a:solidFill>
                  <a:srgbClr val="FFFFFF"/>
                </a:solidFill>
              </a:defRPr>
            </a:lvl3pPr>
            <a:lvl4pPr indent="387984">
              <a:spcBef>
                <a:spcPts val="567"/>
              </a:spcBef>
              <a:defRPr sz="1600">
                <a:solidFill>
                  <a:srgbClr val="FFFFFF"/>
                </a:solidFill>
              </a:defRPr>
            </a:lvl4pPr>
            <a:lvl5pPr indent="563973">
              <a:spcBef>
                <a:spcPts val="567"/>
              </a:spcBef>
              <a:defRPr sz="1600">
                <a:solidFill>
                  <a:srgbClr val="FFFFFF"/>
                </a:solidFill>
              </a:defRPr>
            </a:lvl5pPr>
          </a:lstStyle>
          <a:p>
            <a:pPr lvl="0">
              <a:defRPr sz="1800">
                <a:solidFill>
                  <a:srgbClr val="000000"/>
                </a:solidFill>
              </a:defRPr>
            </a:pPr>
            <a:r>
              <a:rPr sz="1600">
                <a:solidFill>
                  <a:srgbClr val="FFFFFF"/>
                </a:solidFill>
              </a:rPr>
              <a:t>Body Level One</a:t>
            </a:r>
          </a:p>
          <a:p>
            <a:pPr lvl="1">
              <a:defRPr sz="1800">
                <a:solidFill>
                  <a:srgbClr val="000000"/>
                </a:solidFill>
              </a:defRPr>
            </a:pPr>
            <a:r>
              <a:rPr sz="1600">
                <a:solidFill>
                  <a:srgbClr val="FFFFFF"/>
                </a:solidFill>
              </a:rPr>
              <a:t>Body Level Two</a:t>
            </a:r>
          </a:p>
          <a:p>
            <a:pPr lvl="2">
              <a:defRPr sz="1800">
                <a:solidFill>
                  <a:srgbClr val="000000"/>
                </a:solidFill>
              </a:defRPr>
            </a:pPr>
            <a:r>
              <a:rPr sz="1600">
                <a:solidFill>
                  <a:srgbClr val="FFFFFF"/>
                </a:solidFill>
              </a:rPr>
              <a:t>Body Level Three</a:t>
            </a:r>
          </a:p>
          <a:p>
            <a:pPr lvl="3">
              <a:defRPr sz="1800">
                <a:solidFill>
                  <a:srgbClr val="000000"/>
                </a:solidFill>
              </a:defRPr>
            </a:pPr>
            <a:r>
              <a:rPr sz="1600">
                <a:solidFill>
                  <a:srgbClr val="FFFFFF"/>
                </a:solidFill>
              </a:rPr>
              <a:t>Body Level Four</a:t>
            </a:r>
          </a:p>
          <a:p>
            <a:pPr lvl="4">
              <a:defRPr sz="1800">
                <a:solidFill>
                  <a:srgbClr val="000000"/>
                </a:solidFill>
              </a:defRPr>
            </a:pPr>
            <a:r>
              <a:rPr sz="1600">
                <a:solidFill>
                  <a:srgbClr val="FFFFFF"/>
                </a:solidFill>
              </a:rPr>
              <a:t>Body Level Five</a:t>
            </a:r>
          </a:p>
        </p:txBody>
      </p:sp>
    </p:spTree>
    <p:extLst>
      <p:ext uri="{BB962C8B-B14F-4D97-AF65-F5344CB8AC3E}">
        <p14:creationId xmlns:p14="http://schemas.microsoft.com/office/powerpoint/2010/main" val="714189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44" name="Rectangle 43"/>
          <p:cNvSpPr/>
          <p:nvPr userDrawn="1"/>
        </p:nvSpPr>
        <p:spPr>
          <a:xfrm>
            <a:off x="0" y="67"/>
            <a:ext cx="12192000" cy="92869"/>
          </a:xfrm>
          <a:prstGeom prst="rect">
            <a:avLst/>
          </a:prstGeom>
          <a:solidFill>
            <a:srgbClr val="5492CD"/>
          </a:solidFill>
          <a:ln>
            <a:noFill/>
          </a:ln>
        </p:spPr>
        <p:txBody>
          <a:bodyPr vert="horz" wrap="square" lIns="91426" tIns="45718" rIns="91426" bIns="45718" numCol="1" anchor="t" anchorCtr="0" compatLnSpc="1">
            <a:prstTxWarp prst="textNoShape">
              <a:avLst/>
            </a:prstTxWarp>
          </a:bodyPr>
          <a:lstStyle/>
          <a:p>
            <a:pPr defTabSz="914074"/>
            <a:endParaRPr lang="en-US" sz="1900">
              <a:solidFill>
                <a:prstClr val="black"/>
              </a:solidFill>
            </a:endParaRPr>
          </a:p>
        </p:txBody>
      </p:sp>
      <p:sp>
        <p:nvSpPr>
          <p:cNvPr id="45" name="Rectangle 44"/>
          <p:cNvSpPr/>
          <p:nvPr userDrawn="1"/>
        </p:nvSpPr>
        <p:spPr>
          <a:xfrm>
            <a:off x="0" y="6765199"/>
            <a:ext cx="12192000" cy="92869"/>
          </a:xfrm>
          <a:prstGeom prst="rect">
            <a:avLst/>
          </a:prstGeom>
          <a:solidFill>
            <a:schemeClr val="bg1">
              <a:lumMod val="85000"/>
            </a:schemeClr>
          </a:solidFill>
          <a:ln>
            <a:noFill/>
          </a:ln>
        </p:spPr>
        <p:txBody>
          <a:bodyPr vert="horz" wrap="square" lIns="91426" tIns="45718" rIns="91426" bIns="45718" numCol="1" anchor="t" anchorCtr="0" compatLnSpc="1">
            <a:prstTxWarp prst="textNoShape">
              <a:avLst/>
            </a:prstTxWarp>
          </a:bodyPr>
          <a:lstStyle/>
          <a:p>
            <a:pPr defTabSz="914074"/>
            <a:endParaRPr lang="en-US" sz="1900">
              <a:solidFill>
                <a:prstClr val="black"/>
              </a:solidFill>
            </a:endParaRPr>
          </a:p>
        </p:txBody>
      </p:sp>
    </p:spTree>
    <p:extLst>
      <p:ext uri="{BB962C8B-B14F-4D97-AF65-F5344CB8AC3E}">
        <p14:creationId xmlns:p14="http://schemas.microsoft.com/office/powerpoint/2010/main" val="563772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Slide with Title">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334436" y="260239"/>
            <a:ext cx="11523133" cy="792000"/>
          </a:xfrm>
          <a:prstGeom prst="rect">
            <a:avLst/>
          </a:prstGeom>
        </p:spPr>
        <p:txBody>
          <a:bodyPr lIns="0" tIns="35998" rIns="0" bIns="35998"/>
          <a:lstStyle>
            <a:lvl1pPr algn="l">
              <a:defRPr sz="2400" b="1" baseline="0">
                <a:solidFill>
                  <a:schemeClr val="bg1"/>
                </a:solidFill>
              </a:defRPr>
            </a:lvl1pPr>
          </a:lstStyle>
          <a:p>
            <a:r>
              <a:rPr lang="en-US"/>
              <a:t>Slide Title</a:t>
            </a:r>
            <a:endParaRPr lang="en-GB"/>
          </a:p>
        </p:txBody>
      </p:sp>
    </p:spTree>
    <p:extLst>
      <p:ext uri="{BB962C8B-B14F-4D97-AF65-F5344CB8AC3E}">
        <p14:creationId xmlns:p14="http://schemas.microsoft.com/office/powerpoint/2010/main" val="14652269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Page Break">
    <p:spTree>
      <p:nvGrpSpPr>
        <p:cNvPr id="1" name=""/>
        <p:cNvGrpSpPr/>
        <p:nvPr/>
      </p:nvGrpSpPr>
      <p:grpSpPr>
        <a:xfrm>
          <a:off x="0" y="0"/>
          <a:ext cx="0" cy="0"/>
          <a:chOff x="0" y="0"/>
          <a:chExt cx="0" cy="0"/>
        </a:xfrm>
      </p:grpSpPr>
      <p:pic>
        <p:nvPicPr>
          <p:cNvPr id="4" name="Bild 3" descr="42-25508204_cover-image_large.jpg"/>
          <p:cNvPicPr>
            <a:picLocks noChangeAspect="1"/>
          </p:cNvPicPr>
          <p:nvPr userDrawn="1"/>
        </p:nvPicPr>
        <p:blipFill rotWithShape="1">
          <a:blip r:embed="rId2" cstate="print">
            <a:alphaModFix/>
            <a:duotone>
              <a:prstClr val="black"/>
              <a:schemeClr val="accent2">
                <a:tint val="45000"/>
                <a:satMod val="400000"/>
              </a:schemeClr>
            </a:duotone>
            <a:extLst>
              <a:ext uri="{BEBA8EAE-BF5A-486C-A8C5-ECC9F3942E4B}">
                <a14:imgProps xmlns:a14="http://schemas.microsoft.com/office/drawing/2010/main">
                  <a14:imgLayer r:embed="rId3">
                    <a14:imgEffect>
                      <a14:saturation sat="391000"/>
                    </a14:imgEffect>
                    <a14:imgEffect>
                      <a14:brightnessContrast bright="-20000"/>
                    </a14:imgEffect>
                  </a14:imgLayer>
                </a14:imgProps>
              </a:ext>
              <a:ext uri="{28A0092B-C50C-407E-A947-70E740481C1C}">
                <a14:useLocalDpi xmlns:a14="http://schemas.microsoft.com/office/drawing/2010/main" val="0"/>
              </a:ext>
            </a:extLst>
          </a:blip>
          <a:srcRect l="1267" t="2428" r="3990" b="412"/>
          <a:stretch/>
        </p:blipFill>
        <p:spPr>
          <a:xfrm>
            <a:off x="3" y="0"/>
            <a:ext cx="12189884" cy="6858000"/>
          </a:xfrm>
          <a:prstGeom prst="rect">
            <a:avLst/>
          </a:prstGeom>
        </p:spPr>
      </p:pic>
      <p:sp>
        <p:nvSpPr>
          <p:cNvPr id="6" name="Rechteck 5"/>
          <p:cNvSpPr/>
          <p:nvPr userDrawn="1"/>
        </p:nvSpPr>
        <p:spPr>
          <a:xfrm>
            <a:off x="-14861" y="0"/>
            <a:ext cx="12206860" cy="6021288"/>
          </a:xfrm>
          <a:prstGeom prst="rect">
            <a:avLst/>
          </a:prstGeom>
          <a:gradFill flip="none" rotWithShape="1">
            <a:gsLst>
              <a:gs pos="0">
                <a:schemeClr val="tx2">
                  <a:alpha val="71000"/>
                </a:schemeClr>
              </a:gs>
              <a:gs pos="100000">
                <a:schemeClr val="tx2">
                  <a:alpha val="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lIns="91426" tIns="45718" rIns="91426" bIns="45718" rtlCol="0" anchor="ctr"/>
          <a:lstStyle/>
          <a:p>
            <a:pPr algn="ctr" defTabSz="914074"/>
            <a:endParaRPr lang="de-DE" sz="1900">
              <a:solidFill>
                <a:prstClr val="white"/>
              </a:solidFill>
            </a:endParaRPr>
          </a:p>
        </p:txBody>
      </p:sp>
    </p:spTree>
    <p:extLst>
      <p:ext uri="{BB962C8B-B14F-4D97-AF65-F5344CB8AC3E}">
        <p14:creationId xmlns:p14="http://schemas.microsoft.com/office/powerpoint/2010/main" val="3347456049"/>
      </p:ext>
    </p:extLst>
  </p:cSld>
  <p:clrMapOvr>
    <a:masterClrMapping/>
  </p:clrMapOvr>
  <p:transition xmlns:p14="http://schemas.microsoft.com/office/powerpoint/2010/mai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32"/>
            <a:ext cx="103632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19" indent="0">
              <a:buNone/>
              <a:defRPr sz="1900">
                <a:solidFill>
                  <a:schemeClr val="tx1">
                    <a:tint val="75000"/>
                  </a:schemeClr>
                </a:solidFill>
              </a:defRPr>
            </a:lvl2pPr>
            <a:lvl3pPr marL="914241" indent="0">
              <a:buNone/>
              <a:defRPr sz="1600">
                <a:solidFill>
                  <a:schemeClr val="tx1">
                    <a:tint val="75000"/>
                  </a:schemeClr>
                </a:solidFill>
              </a:defRPr>
            </a:lvl3pPr>
            <a:lvl4pPr marL="1371362" indent="0">
              <a:buNone/>
              <a:defRPr sz="1500">
                <a:solidFill>
                  <a:schemeClr val="tx1">
                    <a:tint val="75000"/>
                  </a:schemeClr>
                </a:solidFill>
              </a:defRPr>
            </a:lvl4pPr>
            <a:lvl5pPr marL="1828482" indent="0">
              <a:buNone/>
              <a:defRPr sz="1500">
                <a:solidFill>
                  <a:schemeClr val="tx1">
                    <a:tint val="75000"/>
                  </a:schemeClr>
                </a:solidFill>
              </a:defRPr>
            </a:lvl5pPr>
            <a:lvl6pPr marL="2285606" indent="0">
              <a:buNone/>
              <a:defRPr sz="1500">
                <a:solidFill>
                  <a:schemeClr val="tx1">
                    <a:tint val="75000"/>
                  </a:schemeClr>
                </a:solidFill>
              </a:defRPr>
            </a:lvl6pPr>
            <a:lvl7pPr marL="2742722" indent="0">
              <a:buNone/>
              <a:defRPr sz="1500">
                <a:solidFill>
                  <a:schemeClr val="tx1">
                    <a:tint val="75000"/>
                  </a:schemeClr>
                </a:solidFill>
              </a:defRPr>
            </a:lvl7pPr>
            <a:lvl8pPr marL="3199840" indent="0">
              <a:buNone/>
              <a:defRPr sz="1500">
                <a:solidFill>
                  <a:schemeClr val="tx1">
                    <a:tint val="75000"/>
                  </a:schemeClr>
                </a:solidFill>
              </a:defRPr>
            </a:lvl8pPr>
            <a:lvl9pPr marL="3656959" indent="0">
              <a:buNone/>
              <a:defRPr sz="15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D50ADF9B-C9CE-431C-931C-FB4DF4A52FF8}" type="datetimeFigureOut">
              <a:rPr lang="pt-BR" smtClean="0"/>
              <a:t>07/12/16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A367AC0-C88D-4AF5-BD83-BD724D92F76A}" type="slidenum">
              <a:rPr lang="pt-BR" smtClean="0"/>
              <a:t>‹#›</a:t>
            </a:fld>
            <a:endParaRPr lang="pt-BR"/>
          </a:p>
        </p:txBody>
      </p:sp>
    </p:spTree>
    <p:extLst>
      <p:ext uri="{BB962C8B-B14F-4D97-AF65-F5344CB8AC3E}">
        <p14:creationId xmlns:p14="http://schemas.microsoft.com/office/powerpoint/2010/main" val="18006953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1_Full Image">
    <p:spTree>
      <p:nvGrpSpPr>
        <p:cNvPr id="1" name=""/>
        <p:cNvGrpSpPr/>
        <p:nvPr/>
      </p:nvGrpSpPr>
      <p:grpSpPr>
        <a:xfrm>
          <a:off x="0" y="0"/>
          <a:ext cx="0" cy="0"/>
          <a:chOff x="0" y="0"/>
          <a:chExt cx="0" cy="0"/>
        </a:xfrm>
      </p:grpSpPr>
      <p:sp>
        <p:nvSpPr>
          <p:cNvPr id="91" name="Shape 91"/>
          <p:cNvSpPr>
            <a:spLocks noGrp="1"/>
          </p:cNvSpPr>
          <p:nvPr>
            <p:ph type="pic" idx="13"/>
          </p:nvPr>
        </p:nvSpPr>
        <p:spPr>
          <a:xfrm>
            <a:off x="244823" y="255264"/>
            <a:ext cx="11686048" cy="6347472"/>
          </a:xfrm>
          <a:prstGeom prst="rect">
            <a:avLst/>
          </a:prstGeom>
        </p:spPr>
        <p:txBody>
          <a:bodyPr lIns="38402" tIns="19202" rIns="38402" bIns="19202">
            <a:noAutofit/>
          </a:bodyPr>
          <a:lstStyle/>
          <a:p>
            <a:endParaRPr/>
          </a:p>
        </p:txBody>
      </p:sp>
      <p:sp>
        <p:nvSpPr>
          <p:cNvPr id="92" name="Shape 92"/>
          <p:cNvSpPr>
            <a:spLocks noGrp="1"/>
          </p:cNvSpPr>
          <p:nvPr>
            <p:ph type="pic" sz="quarter" idx="14"/>
          </p:nvPr>
        </p:nvSpPr>
        <p:spPr>
          <a:xfrm>
            <a:off x="4096356" y="2879878"/>
            <a:ext cx="3999288" cy="1098271"/>
          </a:xfrm>
          <a:prstGeom prst="rect">
            <a:avLst/>
          </a:prstGeom>
        </p:spPr>
        <p:txBody>
          <a:bodyPr lIns="38402" tIns="19202" rIns="38402" bIns="19202">
            <a:noAutofit/>
          </a:bodyPr>
          <a:lstStyle/>
          <a:p>
            <a:endParaRPr/>
          </a:p>
        </p:txBody>
      </p:sp>
      <p:sp>
        <p:nvSpPr>
          <p:cNvPr id="93" name="Shape 93"/>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927399658"/>
      </p:ext>
    </p:extLst>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D50ADF9B-C9CE-431C-931C-FB4DF4A52FF8}" type="datetimeFigureOut">
              <a:rPr lang="pt-BR" smtClean="0"/>
              <a:t>07/12/16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2A367AC0-C88D-4AF5-BD83-BD724D92F76A}" type="slidenum">
              <a:rPr lang="pt-BR" smtClean="0"/>
              <a:t>‹#›</a:t>
            </a:fld>
            <a:endParaRPr lang="pt-BR"/>
          </a:p>
        </p:txBody>
      </p:sp>
    </p:spTree>
    <p:extLst>
      <p:ext uri="{BB962C8B-B14F-4D97-AF65-F5344CB8AC3E}">
        <p14:creationId xmlns:p14="http://schemas.microsoft.com/office/powerpoint/2010/main" val="1196810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609600" y="1535117"/>
            <a:ext cx="5386917" cy="639763"/>
          </a:xfrm>
        </p:spPr>
        <p:txBody>
          <a:bodyPr anchor="b"/>
          <a:lstStyle>
            <a:lvl1pPr marL="0" indent="0">
              <a:buNone/>
              <a:defRPr sz="2400" b="1"/>
            </a:lvl1pPr>
            <a:lvl2pPr marL="457119" indent="0">
              <a:buNone/>
              <a:defRPr sz="2000" b="1"/>
            </a:lvl2pPr>
            <a:lvl3pPr marL="914241" indent="0">
              <a:buNone/>
              <a:defRPr sz="1900" b="1"/>
            </a:lvl3pPr>
            <a:lvl4pPr marL="1371362" indent="0">
              <a:buNone/>
              <a:defRPr sz="1600" b="1"/>
            </a:lvl4pPr>
            <a:lvl5pPr marL="1828482" indent="0">
              <a:buNone/>
              <a:defRPr sz="1600" b="1"/>
            </a:lvl5pPr>
            <a:lvl6pPr marL="2285606" indent="0">
              <a:buNone/>
              <a:defRPr sz="1600" b="1"/>
            </a:lvl6pPr>
            <a:lvl7pPr marL="2742722" indent="0">
              <a:buNone/>
              <a:defRPr sz="1600" b="1"/>
            </a:lvl7pPr>
            <a:lvl8pPr marL="3199840" indent="0">
              <a:buNone/>
              <a:defRPr sz="1600" b="1"/>
            </a:lvl8pPr>
            <a:lvl9pPr marL="3656959"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93397" y="1535117"/>
            <a:ext cx="5389033" cy="639763"/>
          </a:xfrm>
        </p:spPr>
        <p:txBody>
          <a:bodyPr anchor="b"/>
          <a:lstStyle>
            <a:lvl1pPr marL="0" indent="0">
              <a:buNone/>
              <a:defRPr sz="2400" b="1"/>
            </a:lvl1pPr>
            <a:lvl2pPr marL="457119" indent="0">
              <a:buNone/>
              <a:defRPr sz="2000" b="1"/>
            </a:lvl2pPr>
            <a:lvl3pPr marL="914241" indent="0">
              <a:buNone/>
              <a:defRPr sz="1900" b="1"/>
            </a:lvl3pPr>
            <a:lvl4pPr marL="1371362" indent="0">
              <a:buNone/>
              <a:defRPr sz="1600" b="1"/>
            </a:lvl4pPr>
            <a:lvl5pPr marL="1828482" indent="0">
              <a:buNone/>
              <a:defRPr sz="1600" b="1"/>
            </a:lvl5pPr>
            <a:lvl6pPr marL="2285606" indent="0">
              <a:buNone/>
              <a:defRPr sz="1600" b="1"/>
            </a:lvl6pPr>
            <a:lvl7pPr marL="2742722" indent="0">
              <a:buNone/>
              <a:defRPr sz="1600" b="1"/>
            </a:lvl7pPr>
            <a:lvl8pPr marL="3199840" indent="0">
              <a:buNone/>
              <a:defRPr sz="1600" b="1"/>
            </a:lvl8pPr>
            <a:lvl9pPr marL="3656959"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93397"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D50ADF9B-C9CE-431C-931C-FB4DF4A52FF8}" type="datetimeFigureOut">
              <a:rPr lang="pt-BR" smtClean="0"/>
              <a:t>07/12/16</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2A367AC0-C88D-4AF5-BD83-BD724D92F76A}" type="slidenum">
              <a:rPr lang="pt-BR" smtClean="0"/>
              <a:t>‹#›</a:t>
            </a:fld>
            <a:endParaRPr lang="pt-BR"/>
          </a:p>
        </p:txBody>
      </p:sp>
    </p:spTree>
    <p:extLst>
      <p:ext uri="{BB962C8B-B14F-4D97-AF65-F5344CB8AC3E}">
        <p14:creationId xmlns:p14="http://schemas.microsoft.com/office/powerpoint/2010/main" val="2252499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D50ADF9B-C9CE-431C-931C-FB4DF4A52FF8}" type="datetimeFigureOut">
              <a:rPr lang="pt-BR" smtClean="0"/>
              <a:t>07/12/16</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2A367AC0-C88D-4AF5-BD83-BD724D92F76A}" type="slidenum">
              <a:rPr lang="pt-BR" smtClean="0"/>
              <a:t>‹#›</a:t>
            </a:fld>
            <a:endParaRPr lang="pt-BR"/>
          </a:p>
        </p:txBody>
      </p:sp>
    </p:spTree>
    <p:extLst>
      <p:ext uri="{BB962C8B-B14F-4D97-AF65-F5344CB8AC3E}">
        <p14:creationId xmlns:p14="http://schemas.microsoft.com/office/powerpoint/2010/main" val="3770011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D50ADF9B-C9CE-431C-931C-FB4DF4A52FF8}" type="datetimeFigureOut">
              <a:rPr lang="pt-BR" smtClean="0"/>
              <a:t>07/12/16</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2A367AC0-C88D-4AF5-BD83-BD724D92F76A}" type="slidenum">
              <a:rPr lang="pt-BR" smtClean="0"/>
              <a:t>‹#›</a:t>
            </a:fld>
            <a:endParaRPr lang="pt-BR"/>
          </a:p>
        </p:txBody>
      </p:sp>
    </p:spTree>
    <p:extLst>
      <p:ext uri="{BB962C8B-B14F-4D97-AF65-F5344CB8AC3E}">
        <p14:creationId xmlns:p14="http://schemas.microsoft.com/office/powerpoint/2010/main" val="2755257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3" y="273080"/>
            <a:ext cx="4011084" cy="1162051"/>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4766733" y="27309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609603" y="1435104"/>
            <a:ext cx="4011084" cy="4691063"/>
          </a:xfrm>
        </p:spPr>
        <p:txBody>
          <a:bodyPr/>
          <a:lstStyle>
            <a:lvl1pPr marL="0" indent="0">
              <a:buNone/>
              <a:defRPr sz="1500"/>
            </a:lvl1pPr>
            <a:lvl2pPr marL="457119" indent="0">
              <a:buNone/>
              <a:defRPr sz="1200"/>
            </a:lvl2pPr>
            <a:lvl3pPr marL="914241" indent="0">
              <a:buNone/>
              <a:defRPr sz="1100"/>
            </a:lvl3pPr>
            <a:lvl4pPr marL="1371362" indent="0">
              <a:buNone/>
              <a:defRPr sz="900"/>
            </a:lvl4pPr>
            <a:lvl5pPr marL="1828482" indent="0">
              <a:buNone/>
              <a:defRPr sz="900"/>
            </a:lvl5pPr>
            <a:lvl6pPr marL="2285606" indent="0">
              <a:buNone/>
              <a:defRPr sz="900"/>
            </a:lvl6pPr>
            <a:lvl7pPr marL="2742722" indent="0">
              <a:buNone/>
              <a:defRPr sz="900"/>
            </a:lvl7pPr>
            <a:lvl8pPr marL="3199840" indent="0">
              <a:buNone/>
              <a:defRPr sz="900"/>
            </a:lvl8pPr>
            <a:lvl9pPr marL="3656959"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D50ADF9B-C9CE-431C-931C-FB4DF4A52FF8}" type="datetimeFigureOut">
              <a:rPr lang="pt-BR" smtClean="0"/>
              <a:t>07/12/16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2A367AC0-C88D-4AF5-BD83-BD724D92F76A}" type="slidenum">
              <a:rPr lang="pt-BR" smtClean="0"/>
              <a:t>‹#›</a:t>
            </a:fld>
            <a:endParaRPr lang="pt-BR"/>
          </a:p>
        </p:txBody>
      </p:sp>
    </p:spTree>
    <p:extLst>
      <p:ext uri="{BB962C8B-B14F-4D97-AF65-F5344CB8AC3E}">
        <p14:creationId xmlns:p14="http://schemas.microsoft.com/office/powerpoint/2010/main" val="2909993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32"/>
            <a:ext cx="7315200" cy="566739"/>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2389717" y="612775"/>
            <a:ext cx="7315200" cy="4114800"/>
          </a:xfrm>
        </p:spPr>
        <p:txBody>
          <a:bodyPr/>
          <a:lstStyle>
            <a:lvl1pPr marL="0" indent="0">
              <a:buNone/>
              <a:defRPr sz="3200"/>
            </a:lvl1pPr>
            <a:lvl2pPr marL="457119" indent="0">
              <a:buNone/>
              <a:defRPr sz="2800"/>
            </a:lvl2pPr>
            <a:lvl3pPr marL="914241" indent="0">
              <a:buNone/>
              <a:defRPr sz="2400"/>
            </a:lvl3pPr>
            <a:lvl4pPr marL="1371362" indent="0">
              <a:buNone/>
              <a:defRPr sz="2000"/>
            </a:lvl4pPr>
            <a:lvl5pPr marL="1828482" indent="0">
              <a:buNone/>
              <a:defRPr sz="2000"/>
            </a:lvl5pPr>
            <a:lvl6pPr marL="2285606" indent="0">
              <a:buNone/>
              <a:defRPr sz="2000"/>
            </a:lvl6pPr>
            <a:lvl7pPr marL="2742722" indent="0">
              <a:buNone/>
              <a:defRPr sz="2000"/>
            </a:lvl7pPr>
            <a:lvl8pPr marL="3199840" indent="0">
              <a:buNone/>
              <a:defRPr sz="2000"/>
            </a:lvl8pPr>
            <a:lvl9pPr marL="3656959" indent="0">
              <a:buNone/>
              <a:defRPr sz="2000"/>
            </a:lvl9pPr>
          </a:lstStyle>
          <a:p>
            <a:endParaRPr lang="pt-BR"/>
          </a:p>
        </p:txBody>
      </p:sp>
      <p:sp>
        <p:nvSpPr>
          <p:cNvPr id="4" name="Espaço Reservado para Texto 3"/>
          <p:cNvSpPr>
            <a:spLocks noGrp="1"/>
          </p:cNvSpPr>
          <p:nvPr>
            <p:ph type="body" sz="half" idx="2"/>
          </p:nvPr>
        </p:nvSpPr>
        <p:spPr>
          <a:xfrm>
            <a:off x="2389717" y="5367377"/>
            <a:ext cx="7315200" cy="804863"/>
          </a:xfrm>
        </p:spPr>
        <p:txBody>
          <a:bodyPr/>
          <a:lstStyle>
            <a:lvl1pPr marL="0" indent="0">
              <a:buNone/>
              <a:defRPr sz="1500"/>
            </a:lvl1pPr>
            <a:lvl2pPr marL="457119" indent="0">
              <a:buNone/>
              <a:defRPr sz="1200"/>
            </a:lvl2pPr>
            <a:lvl3pPr marL="914241" indent="0">
              <a:buNone/>
              <a:defRPr sz="1100"/>
            </a:lvl3pPr>
            <a:lvl4pPr marL="1371362" indent="0">
              <a:buNone/>
              <a:defRPr sz="900"/>
            </a:lvl4pPr>
            <a:lvl5pPr marL="1828482" indent="0">
              <a:buNone/>
              <a:defRPr sz="900"/>
            </a:lvl5pPr>
            <a:lvl6pPr marL="2285606" indent="0">
              <a:buNone/>
              <a:defRPr sz="900"/>
            </a:lvl6pPr>
            <a:lvl7pPr marL="2742722" indent="0">
              <a:buNone/>
              <a:defRPr sz="900"/>
            </a:lvl7pPr>
            <a:lvl8pPr marL="3199840" indent="0">
              <a:buNone/>
              <a:defRPr sz="900"/>
            </a:lvl8pPr>
            <a:lvl9pPr marL="3656959"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D50ADF9B-C9CE-431C-931C-FB4DF4A52FF8}" type="datetimeFigureOut">
              <a:rPr lang="pt-BR" smtClean="0"/>
              <a:t>07/12/16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2A367AC0-C88D-4AF5-BD83-BD724D92F76A}" type="slidenum">
              <a:rPr lang="pt-BR" smtClean="0"/>
              <a:t>‹#›</a:t>
            </a:fld>
            <a:endParaRPr lang="pt-BR"/>
          </a:p>
        </p:txBody>
      </p:sp>
    </p:spTree>
    <p:extLst>
      <p:ext uri="{BB962C8B-B14F-4D97-AF65-F5344CB8AC3E}">
        <p14:creationId xmlns:p14="http://schemas.microsoft.com/office/powerpoint/2010/main" val="274666794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slideLayout" Target="../slideLayouts/slideLayout27.xml"/><Relationship Id="rId15" Type="http://schemas.openxmlformats.org/officeDocument/2006/relationships/slideLayout" Target="../slideLayouts/slideLayout28.xml"/><Relationship Id="rId16" Type="http://schemas.openxmlformats.org/officeDocument/2006/relationships/slideLayout" Target="../slideLayouts/slideLayout29.xml"/><Relationship Id="rId17" Type="http://schemas.openxmlformats.org/officeDocument/2006/relationships/slideLayout" Target="../slideLayouts/slideLayout30.xml"/><Relationship Id="rId18"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609600" y="274639"/>
            <a:ext cx="10972800" cy="1143000"/>
          </a:xfrm>
          <a:prstGeom prst="rect">
            <a:avLst/>
          </a:prstGeom>
        </p:spPr>
        <p:txBody>
          <a:bodyPr vert="horz" lIns="91426" tIns="45718" rIns="91426" bIns="45718" rtlCol="0" anchor="ctr">
            <a:normAutofit/>
          </a:bodyPr>
          <a:lstStyle/>
          <a:p>
            <a:r>
              <a:rPr lang="pt-BR"/>
              <a:t>Clique para editar o título mestre</a:t>
            </a:r>
          </a:p>
        </p:txBody>
      </p:sp>
      <p:sp>
        <p:nvSpPr>
          <p:cNvPr id="3" name="Espaço Reservado para Texto 2"/>
          <p:cNvSpPr>
            <a:spLocks noGrp="1"/>
          </p:cNvSpPr>
          <p:nvPr>
            <p:ph type="body" idx="1"/>
          </p:nvPr>
        </p:nvSpPr>
        <p:spPr>
          <a:xfrm>
            <a:off x="609600" y="1600206"/>
            <a:ext cx="10972800" cy="4525963"/>
          </a:xfrm>
          <a:prstGeom prst="rect">
            <a:avLst/>
          </a:prstGeom>
        </p:spPr>
        <p:txBody>
          <a:bodyPr vert="horz" lIns="91426" tIns="45718" rIns="91426" bIns="45718"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609600" y="6356383"/>
            <a:ext cx="2844800" cy="365125"/>
          </a:xfrm>
          <a:prstGeom prst="rect">
            <a:avLst/>
          </a:prstGeom>
        </p:spPr>
        <p:txBody>
          <a:bodyPr vert="horz" lIns="91426" tIns="45718" rIns="91426" bIns="45718" rtlCol="0" anchor="ctr"/>
          <a:lstStyle>
            <a:lvl1pPr algn="l">
              <a:defRPr sz="1200">
                <a:solidFill>
                  <a:schemeClr val="tx1">
                    <a:tint val="75000"/>
                  </a:schemeClr>
                </a:solidFill>
              </a:defRPr>
            </a:lvl1pPr>
          </a:lstStyle>
          <a:p>
            <a:fld id="{D50ADF9B-C9CE-431C-931C-FB4DF4A52FF8}" type="datetimeFigureOut">
              <a:rPr lang="pt-BR" smtClean="0"/>
              <a:t>07/12/16</a:t>
            </a:fld>
            <a:endParaRPr lang="pt-BR"/>
          </a:p>
        </p:txBody>
      </p:sp>
      <p:sp>
        <p:nvSpPr>
          <p:cNvPr id="5" name="Espaço Reservado para Rodapé 4"/>
          <p:cNvSpPr>
            <a:spLocks noGrp="1"/>
          </p:cNvSpPr>
          <p:nvPr>
            <p:ph type="ftr" sz="quarter" idx="3"/>
          </p:nvPr>
        </p:nvSpPr>
        <p:spPr>
          <a:xfrm>
            <a:off x="4165600" y="6356383"/>
            <a:ext cx="3860800" cy="365125"/>
          </a:xfrm>
          <a:prstGeom prst="rect">
            <a:avLst/>
          </a:prstGeom>
        </p:spPr>
        <p:txBody>
          <a:bodyPr vert="horz" lIns="91426" tIns="45718" rIns="91426" bIns="45718"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737600" y="6356383"/>
            <a:ext cx="2844800" cy="365125"/>
          </a:xfrm>
          <a:prstGeom prst="rect">
            <a:avLst/>
          </a:prstGeom>
        </p:spPr>
        <p:txBody>
          <a:bodyPr vert="horz" lIns="91426" tIns="45718" rIns="91426" bIns="45718" rtlCol="0" anchor="ctr"/>
          <a:lstStyle>
            <a:lvl1pPr algn="r">
              <a:defRPr sz="1200">
                <a:solidFill>
                  <a:schemeClr val="tx1">
                    <a:tint val="75000"/>
                  </a:schemeClr>
                </a:solidFill>
              </a:defRPr>
            </a:lvl1pPr>
          </a:lstStyle>
          <a:p>
            <a:fld id="{2A367AC0-C88D-4AF5-BD83-BD724D92F76A}" type="slidenum">
              <a:rPr lang="pt-BR" smtClean="0"/>
              <a:t>‹#›</a:t>
            </a:fld>
            <a:endParaRPr lang="pt-BR"/>
          </a:p>
        </p:txBody>
      </p:sp>
    </p:spTree>
    <p:extLst>
      <p:ext uri="{BB962C8B-B14F-4D97-AF65-F5344CB8AC3E}">
        <p14:creationId xmlns:p14="http://schemas.microsoft.com/office/powerpoint/2010/main" val="9957844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84" r:id="rId13"/>
  </p:sldLayoutIdLst>
  <p:txStyles>
    <p:titleStyle>
      <a:lvl1pPr algn="ctr" defTabSz="914241" rtl="0" eaLnBrk="1" latinLnBrk="0" hangingPunct="1">
        <a:spcBef>
          <a:spcPct val="0"/>
        </a:spcBef>
        <a:buNone/>
        <a:defRPr sz="4400" kern="1200">
          <a:solidFill>
            <a:schemeClr val="tx1"/>
          </a:solidFill>
          <a:latin typeface="+mj-lt"/>
          <a:ea typeface="+mj-ea"/>
          <a:cs typeface="+mj-cs"/>
        </a:defRPr>
      </a:lvl1pPr>
    </p:titleStyle>
    <p:bodyStyle>
      <a:lvl1pPr marL="342842" indent="-342842" algn="l" defTabSz="91424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20" indent="-285704" algn="l" defTabSz="914241"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02" indent="-228562" algn="l" defTabSz="91424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20" indent="-228562" algn="l" defTabSz="91424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039" indent="-228562" algn="l" defTabSz="91424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161" indent="-228562" algn="l" defTabSz="91424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82" indent="-228562" algn="l" defTabSz="9142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02" indent="-228562" algn="l" defTabSz="9142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526" indent="-228562" algn="l" defTabSz="91424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241" rtl="0" eaLnBrk="1" latinLnBrk="0" hangingPunct="1">
        <a:defRPr sz="1900" kern="1200">
          <a:solidFill>
            <a:schemeClr val="tx1"/>
          </a:solidFill>
          <a:latin typeface="+mn-lt"/>
          <a:ea typeface="+mn-ea"/>
          <a:cs typeface="+mn-cs"/>
        </a:defRPr>
      </a:lvl1pPr>
      <a:lvl2pPr marL="457119" algn="l" defTabSz="914241" rtl="0" eaLnBrk="1" latinLnBrk="0" hangingPunct="1">
        <a:defRPr sz="1900" kern="1200">
          <a:solidFill>
            <a:schemeClr val="tx1"/>
          </a:solidFill>
          <a:latin typeface="+mn-lt"/>
          <a:ea typeface="+mn-ea"/>
          <a:cs typeface="+mn-cs"/>
        </a:defRPr>
      </a:lvl2pPr>
      <a:lvl3pPr marL="914241" algn="l" defTabSz="914241" rtl="0" eaLnBrk="1" latinLnBrk="0" hangingPunct="1">
        <a:defRPr sz="1900" kern="1200">
          <a:solidFill>
            <a:schemeClr val="tx1"/>
          </a:solidFill>
          <a:latin typeface="+mn-lt"/>
          <a:ea typeface="+mn-ea"/>
          <a:cs typeface="+mn-cs"/>
        </a:defRPr>
      </a:lvl3pPr>
      <a:lvl4pPr marL="1371362" algn="l" defTabSz="914241" rtl="0" eaLnBrk="1" latinLnBrk="0" hangingPunct="1">
        <a:defRPr sz="1900" kern="1200">
          <a:solidFill>
            <a:schemeClr val="tx1"/>
          </a:solidFill>
          <a:latin typeface="+mn-lt"/>
          <a:ea typeface="+mn-ea"/>
          <a:cs typeface="+mn-cs"/>
        </a:defRPr>
      </a:lvl4pPr>
      <a:lvl5pPr marL="1828482" algn="l" defTabSz="914241" rtl="0" eaLnBrk="1" latinLnBrk="0" hangingPunct="1">
        <a:defRPr sz="1900" kern="1200">
          <a:solidFill>
            <a:schemeClr val="tx1"/>
          </a:solidFill>
          <a:latin typeface="+mn-lt"/>
          <a:ea typeface="+mn-ea"/>
          <a:cs typeface="+mn-cs"/>
        </a:defRPr>
      </a:lvl5pPr>
      <a:lvl6pPr marL="2285606" algn="l" defTabSz="914241" rtl="0" eaLnBrk="1" latinLnBrk="0" hangingPunct="1">
        <a:defRPr sz="1900" kern="1200">
          <a:solidFill>
            <a:schemeClr val="tx1"/>
          </a:solidFill>
          <a:latin typeface="+mn-lt"/>
          <a:ea typeface="+mn-ea"/>
          <a:cs typeface="+mn-cs"/>
        </a:defRPr>
      </a:lvl6pPr>
      <a:lvl7pPr marL="2742722" algn="l" defTabSz="914241" rtl="0" eaLnBrk="1" latinLnBrk="0" hangingPunct="1">
        <a:defRPr sz="1900" kern="1200">
          <a:solidFill>
            <a:schemeClr val="tx1"/>
          </a:solidFill>
          <a:latin typeface="+mn-lt"/>
          <a:ea typeface="+mn-ea"/>
          <a:cs typeface="+mn-cs"/>
        </a:defRPr>
      </a:lvl7pPr>
      <a:lvl8pPr marL="3199840" algn="l" defTabSz="914241" rtl="0" eaLnBrk="1" latinLnBrk="0" hangingPunct="1">
        <a:defRPr sz="1900" kern="1200">
          <a:solidFill>
            <a:schemeClr val="tx1"/>
          </a:solidFill>
          <a:latin typeface="+mn-lt"/>
          <a:ea typeface="+mn-ea"/>
          <a:cs typeface="+mn-cs"/>
        </a:defRPr>
      </a:lvl8pPr>
      <a:lvl9pPr marL="3656959" algn="l" defTabSz="914241"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609600" y="274639"/>
            <a:ext cx="10972800" cy="1143000"/>
          </a:xfrm>
          <a:prstGeom prst="rect">
            <a:avLst/>
          </a:prstGeom>
        </p:spPr>
        <p:txBody>
          <a:bodyPr vert="horz" lIns="91426" tIns="45718" rIns="91426" bIns="45718" rtlCol="0" anchor="ctr">
            <a:normAutofit/>
          </a:bodyPr>
          <a:lstStyle/>
          <a:p>
            <a:r>
              <a:rPr lang="pt-BR"/>
              <a:t>Clique para editar o título mestre</a:t>
            </a:r>
          </a:p>
        </p:txBody>
      </p:sp>
      <p:sp>
        <p:nvSpPr>
          <p:cNvPr id="3" name="Espaço Reservado para Texto 2"/>
          <p:cNvSpPr>
            <a:spLocks noGrp="1"/>
          </p:cNvSpPr>
          <p:nvPr>
            <p:ph type="body" idx="1"/>
          </p:nvPr>
        </p:nvSpPr>
        <p:spPr>
          <a:xfrm>
            <a:off x="609600" y="1600217"/>
            <a:ext cx="10972800" cy="4525963"/>
          </a:xfrm>
          <a:prstGeom prst="rect">
            <a:avLst/>
          </a:prstGeom>
        </p:spPr>
        <p:txBody>
          <a:bodyPr vert="horz" lIns="91426" tIns="45718" rIns="91426" bIns="45718"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609600" y="6356579"/>
            <a:ext cx="2844800" cy="365125"/>
          </a:xfrm>
          <a:prstGeom prst="rect">
            <a:avLst/>
          </a:prstGeom>
        </p:spPr>
        <p:txBody>
          <a:bodyPr vert="horz" lIns="91426" tIns="45718" rIns="91426" bIns="45718" rtlCol="0" anchor="ctr"/>
          <a:lstStyle>
            <a:lvl1pPr algn="l">
              <a:defRPr sz="1200">
                <a:solidFill>
                  <a:schemeClr val="tx1">
                    <a:tint val="75000"/>
                  </a:schemeClr>
                </a:solidFill>
              </a:defRPr>
            </a:lvl1pPr>
          </a:lstStyle>
          <a:p>
            <a:pPr defTabSz="914074"/>
            <a:fld id="{99E38FCD-380E-429B-A48F-C199164176EA}" type="datetimeFigureOut">
              <a:rPr lang="pt-BR" smtClean="0">
                <a:solidFill>
                  <a:prstClr val="black">
                    <a:tint val="75000"/>
                  </a:prstClr>
                </a:solidFill>
              </a:rPr>
              <a:pPr defTabSz="914074"/>
              <a:t>07/12/16</a:t>
            </a:fld>
            <a:endParaRPr lang="pt-BR">
              <a:solidFill>
                <a:prstClr val="black">
                  <a:tint val="75000"/>
                </a:prstClr>
              </a:solidFill>
            </a:endParaRPr>
          </a:p>
        </p:txBody>
      </p:sp>
      <p:sp>
        <p:nvSpPr>
          <p:cNvPr id="5" name="Espaço Reservado para Rodapé 4"/>
          <p:cNvSpPr>
            <a:spLocks noGrp="1"/>
          </p:cNvSpPr>
          <p:nvPr>
            <p:ph type="ftr" sz="quarter" idx="3"/>
          </p:nvPr>
        </p:nvSpPr>
        <p:spPr>
          <a:xfrm>
            <a:off x="4165601" y="6356579"/>
            <a:ext cx="3860800" cy="365125"/>
          </a:xfrm>
          <a:prstGeom prst="rect">
            <a:avLst/>
          </a:prstGeom>
        </p:spPr>
        <p:txBody>
          <a:bodyPr vert="horz" lIns="91426" tIns="45718" rIns="91426" bIns="45718" rtlCol="0" anchor="ctr"/>
          <a:lstStyle>
            <a:lvl1pPr algn="ctr">
              <a:defRPr sz="1200">
                <a:solidFill>
                  <a:schemeClr val="tx1">
                    <a:tint val="75000"/>
                  </a:schemeClr>
                </a:solidFill>
              </a:defRPr>
            </a:lvl1pPr>
          </a:lstStyle>
          <a:p>
            <a:pPr defTabSz="914074"/>
            <a:endParaRPr lang="pt-BR">
              <a:solidFill>
                <a:prstClr val="black">
                  <a:tint val="75000"/>
                </a:prstClr>
              </a:solidFill>
            </a:endParaRPr>
          </a:p>
        </p:txBody>
      </p:sp>
      <p:sp>
        <p:nvSpPr>
          <p:cNvPr id="6" name="Espaço Reservado para Número de Slide 5"/>
          <p:cNvSpPr>
            <a:spLocks noGrp="1"/>
          </p:cNvSpPr>
          <p:nvPr>
            <p:ph type="sldNum" sz="quarter" idx="4"/>
          </p:nvPr>
        </p:nvSpPr>
        <p:spPr>
          <a:xfrm>
            <a:off x="8737600" y="6356579"/>
            <a:ext cx="2844800" cy="365125"/>
          </a:xfrm>
          <a:prstGeom prst="rect">
            <a:avLst/>
          </a:prstGeom>
        </p:spPr>
        <p:txBody>
          <a:bodyPr vert="horz" lIns="91426" tIns="45718" rIns="91426" bIns="45718" rtlCol="0" anchor="ctr"/>
          <a:lstStyle>
            <a:lvl1pPr algn="r">
              <a:defRPr sz="1200">
                <a:solidFill>
                  <a:schemeClr val="tx1">
                    <a:tint val="75000"/>
                  </a:schemeClr>
                </a:solidFill>
              </a:defRPr>
            </a:lvl1pPr>
          </a:lstStyle>
          <a:p>
            <a:pPr defTabSz="914074"/>
            <a:fld id="{AFA2049A-D19A-47B9-B765-C9A6097D84F4}" type="slidenum">
              <a:rPr lang="pt-BR" smtClean="0">
                <a:solidFill>
                  <a:prstClr val="black">
                    <a:tint val="75000"/>
                  </a:prstClr>
                </a:solidFill>
              </a:rPr>
              <a:pPr defTabSz="914074"/>
              <a:t>‹#›</a:t>
            </a:fld>
            <a:endParaRPr lang="pt-BR">
              <a:solidFill>
                <a:prstClr val="black">
                  <a:tint val="75000"/>
                </a:prstClr>
              </a:solidFill>
            </a:endParaRPr>
          </a:p>
        </p:txBody>
      </p:sp>
    </p:spTree>
    <p:extLst>
      <p:ext uri="{BB962C8B-B14F-4D97-AF65-F5344CB8AC3E}">
        <p14:creationId xmlns:p14="http://schemas.microsoft.com/office/powerpoint/2010/main" val="144511496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1" r:id="rId17"/>
  </p:sldLayoutIdLst>
  <p:txStyles>
    <p:titleStyle>
      <a:lvl1pPr algn="ctr" defTabSz="914074" rtl="0" eaLnBrk="1" latinLnBrk="0" hangingPunct="1">
        <a:spcBef>
          <a:spcPct val="0"/>
        </a:spcBef>
        <a:buNone/>
        <a:defRPr sz="4400" kern="1200">
          <a:solidFill>
            <a:schemeClr val="tx1"/>
          </a:solidFill>
          <a:latin typeface="+mj-lt"/>
          <a:ea typeface="+mj-ea"/>
          <a:cs typeface="+mj-cs"/>
        </a:defRPr>
      </a:lvl1pPr>
    </p:titleStyle>
    <p:bodyStyle>
      <a:lvl1pPr marL="342842" indent="-342842" algn="l" defTabSz="91407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20" indent="-285704" algn="l" defTabSz="91407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637" indent="-228562" algn="l" defTabSz="91407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635" indent="-228562" algn="l" defTabSz="91407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703" indent="-228562" algn="l" defTabSz="91407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756" indent="-228562" algn="l" defTabSz="91407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780" indent="-228562" algn="l" defTabSz="91407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34" indent="-228562" algn="l" defTabSz="91407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858" indent="-228562" algn="l" defTabSz="91407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074" rtl="0" eaLnBrk="1" latinLnBrk="0" hangingPunct="1">
        <a:defRPr sz="1900" kern="1200">
          <a:solidFill>
            <a:schemeClr val="tx1"/>
          </a:solidFill>
          <a:latin typeface="+mn-lt"/>
          <a:ea typeface="+mn-ea"/>
          <a:cs typeface="+mn-cs"/>
        </a:defRPr>
      </a:lvl1pPr>
      <a:lvl2pPr marL="457119" algn="l" defTabSz="914074" rtl="0" eaLnBrk="1" latinLnBrk="0" hangingPunct="1">
        <a:defRPr sz="1900" kern="1200">
          <a:solidFill>
            <a:schemeClr val="tx1"/>
          </a:solidFill>
          <a:latin typeface="+mn-lt"/>
          <a:ea typeface="+mn-ea"/>
          <a:cs typeface="+mn-cs"/>
        </a:defRPr>
      </a:lvl2pPr>
      <a:lvl3pPr marL="914074" algn="l" defTabSz="914074" rtl="0" eaLnBrk="1" latinLnBrk="0" hangingPunct="1">
        <a:defRPr sz="1900" kern="1200">
          <a:solidFill>
            <a:schemeClr val="tx1"/>
          </a:solidFill>
          <a:latin typeface="+mn-lt"/>
          <a:ea typeface="+mn-ea"/>
          <a:cs typeface="+mn-cs"/>
        </a:defRPr>
      </a:lvl3pPr>
      <a:lvl4pPr marL="1371130" algn="l" defTabSz="914074" rtl="0" eaLnBrk="1" latinLnBrk="0" hangingPunct="1">
        <a:defRPr sz="1900" kern="1200">
          <a:solidFill>
            <a:schemeClr val="tx1"/>
          </a:solidFill>
          <a:latin typeface="+mn-lt"/>
          <a:ea typeface="+mn-ea"/>
          <a:cs typeface="+mn-cs"/>
        </a:defRPr>
      </a:lvl4pPr>
      <a:lvl5pPr marL="1828149" algn="l" defTabSz="914074" rtl="0" eaLnBrk="1" latinLnBrk="0" hangingPunct="1">
        <a:defRPr sz="1900" kern="1200">
          <a:solidFill>
            <a:schemeClr val="tx1"/>
          </a:solidFill>
          <a:latin typeface="+mn-lt"/>
          <a:ea typeface="+mn-ea"/>
          <a:cs typeface="+mn-cs"/>
        </a:defRPr>
      </a:lvl5pPr>
      <a:lvl6pPr marL="2285218" algn="l" defTabSz="914074" rtl="0" eaLnBrk="1" latinLnBrk="0" hangingPunct="1">
        <a:defRPr sz="1900" kern="1200">
          <a:solidFill>
            <a:schemeClr val="tx1"/>
          </a:solidFill>
          <a:latin typeface="+mn-lt"/>
          <a:ea typeface="+mn-ea"/>
          <a:cs typeface="+mn-cs"/>
        </a:defRPr>
      </a:lvl6pPr>
      <a:lvl7pPr marL="2742246" algn="l" defTabSz="914074" rtl="0" eaLnBrk="1" latinLnBrk="0" hangingPunct="1">
        <a:defRPr sz="1900" kern="1200">
          <a:solidFill>
            <a:schemeClr val="tx1"/>
          </a:solidFill>
          <a:latin typeface="+mn-lt"/>
          <a:ea typeface="+mn-ea"/>
          <a:cs typeface="+mn-cs"/>
        </a:defRPr>
      </a:lvl7pPr>
      <a:lvl8pPr marL="3199339" algn="l" defTabSz="914074" rtl="0" eaLnBrk="1" latinLnBrk="0" hangingPunct="1">
        <a:defRPr sz="1900" kern="1200">
          <a:solidFill>
            <a:schemeClr val="tx1"/>
          </a:solidFill>
          <a:latin typeface="+mn-lt"/>
          <a:ea typeface="+mn-ea"/>
          <a:cs typeface="+mn-cs"/>
        </a:defRPr>
      </a:lvl8pPr>
      <a:lvl9pPr marL="3656339" algn="l" defTabSz="91407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png"/><Relationship Id="rId6" Type="http://schemas.openxmlformats.org/officeDocument/2006/relationships/image" Target="../media/image19.jpeg"/><Relationship Id="rId7" Type="http://schemas.openxmlformats.org/officeDocument/2006/relationships/image" Target="../media/image20.jpeg"/><Relationship Id="rId8" Type="http://schemas.openxmlformats.org/officeDocument/2006/relationships/image" Target="../media/image21.jpeg"/><Relationship Id="rId9"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3.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image" Target="../media/image29.jpeg"/><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33.jpeg"/><Relationship Id="rId1" Type="http://schemas.openxmlformats.org/officeDocument/2006/relationships/slideLayout" Target="../slideLayouts/slideLayout7.xml"/><Relationship Id="rId2" Type="http://schemas.openxmlformats.org/officeDocument/2006/relationships/image" Target="../media/image3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jpeg"/><Relationship Id="rId1" Type="http://schemas.openxmlformats.org/officeDocument/2006/relationships/slideLayout" Target="../slideLayouts/slideLayout7.xml"/><Relationship Id="rId2" Type="http://schemas.openxmlformats.org/officeDocument/2006/relationships/image" Target="../media/image3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40.jpg"/></Relationships>
</file>

<file path=ppt/slides/_rels/slide19.xml.rels><?xml version="1.0" encoding="UTF-8" standalone="yes"?>
<Relationships xmlns="http://schemas.openxmlformats.org/package/2006/relationships"><Relationship Id="rId9" Type="http://schemas.openxmlformats.org/officeDocument/2006/relationships/chart" Target="../charts/chart7.xml"/><Relationship Id="rId20" Type="http://schemas.openxmlformats.org/officeDocument/2006/relationships/image" Target="../media/image50.jpeg"/><Relationship Id="rId10" Type="http://schemas.openxmlformats.org/officeDocument/2006/relationships/chart" Target="../charts/chart8.xml"/><Relationship Id="rId11" Type="http://schemas.openxmlformats.org/officeDocument/2006/relationships/image" Target="../media/image41.jpeg"/><Relationship Id="rId12" Type="http://schemas.openxmlformats.org/officeDocument/2006/relationships/image" Target="../media/image42.jpeg"/><Relationship Id="rId13" Type="http://schemas.openxmlformats.org/officeDocument/2006/relationships/image" Target="../media/image43.jpeg"/><Relationship Id="rId14" Type="http://schemas.openxmlformats.org/officeDocument/2006/relationships/image" Target="../media/image44.jpeg"/><Relationship Id="rId15" Type="http://schemas.openxmlformats.org/officeDocument/2006/relationships/image" Target="../media/image45.jpeg"/><Relationship Id="rId16" Type="http://schemas.openxmlformats.org/officeDocument/2006/relationships/image" Target="../media/image46.jpeg"/><Relationship Id="rId17" Type="http://schemas.openxmlformats.org/officeDocument/2006/relationships/image" Target="../media/image47.jpeg"/><Relationship Id="rId18" Type="http://schemas.openxmlformats.org/officeDocument/2006/relationships/image" Target="../media/image48.jpeg"/><Relationship Id="rId19" Type="http://schemas.openxmlformats.org/officeDocument/2006/relationships/image" Target="../media/image49.png"/><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chart" Target="../charts/chart1.xml"/><Relationship Id="rId4" Type="http://schemas.openxmlformats.org/officeDocument/2006/relationships/chart" Target="../charts/chart2.xml"/><Relationship Id="rId5" Type="http://schemas.openxmlformats.org/officeDocument/2006/relationships/chart" Target="../charts/chart3.xml"/><Relationship Id="rId6" Type="http://schemas.openxmlformats.org/officeDocument/2006/relationships/chart" Target="../charts/chart4.xml"/><Relationship Id="rId7" Type="http://schemas.openxmlformats.org/officeDocument/2006/relationships/chart" Target="../charts/chart5.xml"/><Relationship Id="rId8" Type="http://schemas.openxmlformats.org/officeDocument/2006/relationships/chart" Target="../charts/char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png"/><Relationship Id="rId5" Type="http://schemas.openxmlformats.org/officeDocument/2006/relationships/image" Target="../media/image53.jpeg"/><Relationship Id="rId6" Type="http://schemas.openxmlformats.org/officeDocument/2006/relationships/chart" Target="../charts/chart9.xml"/><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4.png"/><Relationship Id="rId1" Type="http://schemas.microsoft.com/office/2007/relationships/media" Target="../media/media1.mp4"/><Relationship Id="rId2" Type="http://schemas.openxmlformats.org/officeDocument/2006/relationships/video" Target="../media/media1.mp4"/></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4.png"/><Relationship Id="rId1" Type="http://schemas.microsoft.com/office/2007/relationships/media" Target="../media/media1.mp4"/><Relationship Id="rId2" Type="http://schemas.openxmlformats.org/officeDocument/2006/relationships/video" Target="../media/media1.mp4"/></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9.xml"/><Relationship Id="rId5" Type="http://schemas.openxmlformats.org/officeDocument/2006/relationships/image" Target="../media/image55.png"/><Relationship Id="rId1" Type="http://schemas.microsoft.com/office/2007/relationships/media" Target="../media/media2.mp4"/><Relationship Id="rId2" Type="http://schemas.openxmlformats.org/officeDocument/2006/relationships/video" Target="../media/media2.mp4"/></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jpeg"/><Relationship Id="rId5" Type="http://schemas.openxmlformats.org/officeDocument/2006/relationships/image" Target="../media/image58.png"/><Relationship Id="rId6" Type="http://schemas.openxmlformats.org/officeDocument/2006/relationships/image" Target="../media/image59.jpe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jpeg"/><Relationship Id="rId5" Type="http://schemas.openxmlformats.org/officeDocument/2006/relationships/image" Target="../media/image63.jpeg"/><Relationship Id="rId6" Type="http://schemas.openxmlformats.org/officeDocument/2006/relationships/image" Target="../media/image64.jpe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 Id="rId3" Type="http://schemas.openxmlformats.org/officeDocument/2006/relationships/image" Target="../media/image66.gif"/></Relationships>
</file>

<file path=ppt/slides/_rels/slide28.xml.rels><?xml version="1.0" encoding="UTF-8" standalone="yes"?>
<Relationships xmlns="http://schemas.openxmlformats.org/package/2006/relationships"><Relationship Id="rId3" Type="http://schemas.openxmlformats.org/officeDocument/2006/relationships/image" Target="../media/image67.gif"/><Relationship Id="rId4" Type="http://schemas.openxmlformats.org/officeDocument/2006/relationships/image" Target="../media/image68.gif"/><Relationship Id="rId5" Type="http://schemas.openxmlformats.org/officeDocument/2006/relationships/image" Target="../media/image69.gif"/><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1.xml"/><Relationship Id="rId2" Type="http://schemas.openxmlformats.org/officeDocument/2006/relationships/image" Target="../media/image7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png"/><Relationship Id="rId5" Type="http://schemas.openxmlformats.org/officeDocument/2006/relationships/image" Target="../media/image75.jpeg"/><Relationship Id="rId6" Type="http://schemas.openxmlformats.org/officeDocument/2006/relationships/image" Target="../media/image76.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31.xml.rels><?xml version="1.0" encoding="UTF-8" standalone="yes"?>
<Relationships xmlns="http://schemas.openxmlformats.org/package/2006/relationships"><Relationship Id="rId3" Type="http://schemas.openxmlformats.org/officeDocument/2006/relationships/image" Target="../media/image77.jpg"/><Relationship Id="rId4" Type="http://schemas.openxmlformats.org/officeDocument/2006/relationships/image" Target="../media/image78.jpg"/><Relationship Id="rId5" Type="http://schemas.openxmlformats.org/officeDocument/2006/relationships/image" Target="../media/image79.jpg"/><Relationship Id="rId6" Type="http://schemas.openxmlformats.org/officeDocument/2006/relationships/image" Target="../media/image80.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jpg"/><Relationship Id="rId3" Type="http://schemas.openxmlformats.org/officeDocument/2006/relationships/image" Target="../media/image8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g"/></Relationships>
</file>

<file path=ppt/slides/_rels/slide34.xml.rels><?xml version="1.0" encoding="UTF-8" standalone="yes"?>
<Relationships xmlns="http://schemas.openxmlformats.org/package/2006/relationships"><Relationship Id="rId3" Type="http://schemas.openxmlformats.org/officeDocument/2006/relationships/chart" Target="../charts/chart10.xml"/><Relationship Id="rId4" Type="http://schemas.openxmlformats.org/officeDocument/2006/relationships/image" Target="../media/image52.png"/><Relationship Id="rId1" Type="http://schemas.openxmlformats.org/officeDocument/2006/relationships/slideLayout" Target="../slideLayouts/slideLayout7.xml"/><Relationship Id="rId2" Type="http://schemas.openxmlformats.org/officeDocument/2006/relationships/image" Target="../media/image83.jpg"/></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png"/><Relationship Id="rId7" Type="http://schemas.openxmlformats.org/officeDocument/2006/relationships/image" Target="../media/image88.png"/><Relationship Id="rId8" Type="http://schemas.openxmlformats.org/officeDocument/2006/relationships/image" Target="../media/image89.png"/><Relationship Id="rId9" Type="http://schemas.openxmlformats.org/officeDocument/2006/relationships/image" Target="../media/image90.jpe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36.xml.rels><?xml version="1.0" encoding="UTF-8" standalone="yes"?>
<Relationships xmlns="http://schemas.openxmlformats.org/package/2006/relationships"><Relationship Id="rId3" Type="http://schemas.openxmlformats.org/officeDocument/2006/relationships/image" Target="../media/image83.jpg"/><Relationship Id="rId4" Type="http://schemas.openxmlformats.org/officeDocument/2006/relationships/image" Target="../media/image91.jpeg"/><Relationship Id="rId5" Type="http://schemas.openxmlformats.org/officeDocument/2006/relationships/chart" Target="../charts/chart11.xml"/><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37.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png"/><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38.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png"/><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39.xml.rels><?xml version="1.0" encoding="UTF-8" standalone="yes"?>
<Relationships xmlns="http://schemas.openxmlformats.org/package/2006/relationships"><Relationship Id="rId3" Type="http://schemas.openxmlformats.org/officeDocument/2006/relationships/image" Target="../media/image94.jpeg"/><Relationship Id="rId4" Type="http://schemas.openxmlformats.org/officeDocument/2006/relationships/image" Target="../media/image93.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40.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3.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41.xml.rels><?xml version="1.0" encoding="UTF-8" standalone="yes"?>
<Relationships xmlns="http://schemas.openxmlformats.org/package/2006/relationships"><Relationship Id="rId3" Type="http://schemas.openxmlformats.org/officeDocument/2006/relationships/image" Target="../media/image96.jpeg"/><Relationship Id="rId4" Type="http://schemas.openxmlformats.org/officeDocument/2006/relationships/image" Target="../media/image93.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42.xml.rels><?xml version="1.0" encoding="UTF-8" standalone="yes"?>
<Relationships xmlns="http://schemas.openxmlformats.org/package/2006/relationships"><Relationship Id="rId3" Type="http://schemas.openxmlformats.org/officeDocument/2006/relationships/image" Target="../media/image97.jpeg"/><Relationship Id="rId4" Type="http://schemas.openxmlformats.org/officeDocument/2006/relationships/image" Target="../media/image98.png"/><Relationship Id="rId5" Type="http://schemas.openxmlformats.org/officeDocument/2006/relationships/image" Target="../media/image93.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chart" Target="../charts/char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02.JPG"/></Relationships>
</file>

<file path=ppt/slides/_rels/slide48.xml.rels><?xml version="1.0" encoding="UTF-8" standalone="yes"?>
<Relationships xmlns="http://schemas.openxmlformats.org/package/2006/relationships"><Relationship Id="rId3" Type="http://schemas.openxmlformats.org/officeDocument/2006/relationships/chart" Target="../charts/chart13.xml"/><Relationship Id="rId4" Type="http://schemas.openxmlformats.org/officeDocument/2006/relationships/image" Target="../media/image103.png"/><Relationship Id="rId5" Type="http://schemas.openxmlformats.org/officeDocument/2006/relationships/image" Target="../media/image104.png"/><Relationship Id="rId6" Type="http://schemas.openxmlformats.org/officeDocument/2006/relationships/image" Target="../media/image105.png"/><Relationship Id="rId7" Type="http://schemas.openxmlformats.org/officeDocument/2006/relationships/image" Target="../media/image106.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0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50.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5" Type="http://schemas.openxmlformats.org/officeDocument/2006/relationships/image" Target="../media/image111.png"/><Relationship Id="rId6" Type="http://schemas.openxmlformats.org/officeDocument/2006/relationships/image" Target="../media/image112.png"/><Relationship Id="rId7" Type="http://schemas.openxmlformats.org/officeDocument/2006/relationships/image" Target="../media/image113.jpeg"/><Relationship Id="rId1" Type="http://schemas.openxmlformats.org/officeDocument/2006/relationships/slideLayout" Target="../slideLayouts/slideLayout7.xml"/><Relationship Id="rId2" Type="http://schemas.openxmlformats.org/officeDocument/2006/relationships/image" Target="../media/image108.png"/></Relationships>
</file>

<file path=ppt/slides/_rels/slide51.xml.rels><?xml version="1.0" encoding="UTF-8" standalone="yes"?>
<Relationships xmlns="http://schemas.openxmlformats.org/package/2006/relationships"><Relationship Id="rId3" Type="http://schemas.openxmlformats.org/officeDocument/2006/relationships/image" Target="../media/image97.jpeg"/><Relationship Id="rId4" Type="http://schemas.openxmlformats.org/officeDocument/2006/relationships/image" Target="../media/image98.png"/><Relationship Id="rId5" Type="http://schemas.openxmlformats.org/officeDocument/2006/relationships/image" Target="../media/image93.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11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115.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116.png"/></Relationships>
</file>

<file path=ppt/slides/_rels/slide55.xml.rels><?xml version="1.0" encoding="UTF-8" standalone="yes"?>
<Relationships xmlns="http://schemas.openxmlformats.org/package/2006/relationships"><Relationship Id="rId3" Type="http://schemas.openxmlformats.org/officeDocument/2006/relationships/image" Target="../media/image117.jpg"/><Relationship Id="rId4" Type="http://schemas.openxmlformats.org/officeDocument/2006/relationships/image" Target="../media/image118.jpeg"/><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image" Target="../media/image120.jpg"/><Relationship Id="rId5" Type="http://schemas.openxmlformats.org/officeDocument/2006/relationships/image" Target="../media/image121.jpeg"/><Relationship Id="rId6" Type="http://schemas.openxmlformats.org/officeDocument/2006/relationships/oleObject" Target="../embeddings/oleObject1.bin"/><Relationship Id="rId7" Type="http://schemas.openxmlformats.org/officeDocument/2006/relationships/image" Target="../media/image119.png"/><Relationship Id="rId8" Type="http://schemas.openxmlformats.org/officeDocument/2006/relationships/image" Target="../media/image2.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12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1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g"/><Relationship Id="rId3" Type="http://schemas.openxmlformats.org/officeDocument/2006/relationships/image" Target="../media/image6.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4.jpeg"/></Relationships>
</file>

<file path=ppt/slides/_rels/slide61.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27.emf"/><Relationship Id="rId5" Type="http://schemas.openxmlformats.org/officeDocument/2006/relationships/image" Target="../media/image128.png"/><Relationship Id="rId1" Type="http://schemas.openxmlformats.org/officeDocument/2006/relationships/slideLayout" Target="../slideLayouts/slideLayout12.xml"/><Relationship Id="rId2" Type="http://schemas.openxmlformats.org/officeDocument/2006/relationships/image" Target="../media/image125.png"/></Relationships>
</file>

<file path=ppt/slides/_rels/slide62.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128.png"/><Relationship Id="rId5" Type="http://schemas.openxmlformats.org/officeDocument/2006/relationships/image" Target="../media/image126.png"/><Relationship Id="rId6" Type="http://schemas.openxmlformats.org/officeDocument/2006/relationships/image" Target="../media/image127.emf"/><Relationship Id="rId1" Type="http://schemas.openxmlformats.org/officeDocument/2006/relationships/slideLayout" Target="../slideLayouts/slideLayout12.xml"/><Relationship Id="rId2" Type="http://schemas.openxmlformats.org/officeDocument/2006/relationships/notesSlide" Target="../notesSlides/notesSlide3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9.jpeg"/><Relationship Id="rId3" Type="http://schemas.openxmlformats.org/officeDocument/2006/relationships/image" Target="../media/image13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2.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6.xml"/><Relationship Id="rId3" Type="http://schemas.openxmlformats.org/officeDocument/2006/relationships/image" Target="../media/image113.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3.emf"/></Relationships>
</file>

<file path=ppt/slides/_rels/slide69.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35.png"/><Relationship Id="rId5" Type="http://schemas.openxmlformats.org/officeDocument/2006/relationships/image" Target="../media/image136.png"/><Relationship Id="rId6" Type="http://schemas.openxmlformats.org/officeDocument/2006/relationships/image" Target="../media/image137.jpeg"/><Relationship Id="rId7" Type="http://schemas.openxmlformats.org/officeDocument/2006/relationships/image" Target="../media/image138.jpeg"/><Relationship Id="rId8" Type="http://schemas.openxmlformats.org/officeDocument/2006/relationships/image" Target="../media/image139.jpe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40.e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41.e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8.xml"/><Relationship Id="rId3" Type="http://schemas.openxmlformats.org/officeDocument/2006/relationships/chart" Target="../charts/chart1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142.jpeg"/></Relationships>
</file>

<file path=ppt/slides/_rels/slide74.xml.rels><?xml version="1.0" encoding="UTF-8" standalone="yes"?>
<Relationships xmlns="http://schemas.openxmlformats.org/package/2006/relationships"><Relationship Id="rId3" Type="http://schemas.openxmlformats.org/officeDocument/2006/relationships/image" Target="../media/image143.jpg"/><Relationship Id="rId4" Type="http://schemas.openxmlformats.org/officeDocument/2006/relationships/image" Target="../media/image144.jpeg"/><Relationship Id="rId5" Type="http://schemas.openxmlformats.org/officeDocument/2006/relationships/image" Target="../media/image145.jpg"/><Relationship Id="rId6" Type="http://schemas.openxmlformats.org/officeDocument/2006/relationships/image" Target="../media/image146.jp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14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7.xml"/><Relationship Id="rId2"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3" cstate="email">
            <a:extLst>
              <a:ext uri="{28A0092B-C50C-407E-A947-70E740481C1C}">
                <a14:useLocalDpi xmlns:a14="http://schemas.microsoft.com/office/drawing/2010/main" val="0"/>
              </a:ext>
            </a:extLst>
          </a:blip>
          <a:srcRect t="16912"/>
          <a:stretch/>
        </p:blipFill>
        <p:spPr>
          <a:xfrm>
            <a:off x="-11666" y="10"/>
            <a:ext cx="12203668" cy="6888137"/>
          </a:xfrm>
          <a:prstGeom prst="rect">
            <a:avLst/>
          </a:prstGeom>
        </p:spPr>
      </p:pic>
    </p:spTree>
    <p:extLst>
      <p:ext uri="{BB962C8B-B14F-4D97-AF65-F5344CB8AC3E}">
        <p14:creationId xmlns:p14="http://schemas.microsoft.com/office/powerpoint/2010/main" val="2641316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1027" descr="C:\user\nobre\viagem Amsterda\UNB_n2abril 01\pag49_peq.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9" y="-7072"/>
            <a:ext cx="3615676" cy="4272459"/>
          </a:xfrm>
          <a:prstGeom prst="rect">
            <a:avLst/>
          </a:prstGeom>
          <a:noFill/>
          <a:extLst>
            <a:ext uri="{909E8E84-426E-40dd-AFC4-6F175D3DCCD1}">
              <a14:hiddenFill xmlns:a14="http://schemas.microsoft.com/office/drawing/2010/main">
                <a:solidFill>
                  <a:srgbClr val="FFFFFF"/>
                </a:solidFill>
              </a14:hiddenFill>
            </a:ext>
          </a:extLst>
        </p:spPr>
      </p:pic>
      <p:pic>
        <p:nvPicPr>
          <p:cNvPr id="20489" name="Picture 1033" descr="C:\user\nobre\viagem Amsterda\IGBP -DONATO\Cat4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8465" y="9"/>
            <a:ext cx="5484163" cy="3428999"/>
          </a:xfrm>
          <a:prstGeom prst="rect">
            <a:avLst/>
          </a:prstGeom>
          <a:noFill/>
          <a:extLst>
            <a:ext uri="{909E8E84-426E-40dd-AFC4-6F175D3DCCD1}">
              <a14:hiddenFill xmlns:a14="http://schemas.microsoft.com/office/drawing/2010/main">
                <a:solidFill>
                  <a:srgbClr val="FFFFFF"/>
                </a:solidFill>
              </a14:hiddenFill>
            </a:ext>
          </a:extLst>
        </p:spPr>
      </p:pic>
      <p:pic>
        <p:nvPicPr>
          <p:cNvPr id="20491" name="Picture 1035" descr="C:\user\nobre\viagem Amsterda\IGBP -DONATO\besouro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2428" y="4068798"/>
            <a:ext cx="2082800" cy="2789239"/>
          </a:xfrm>
          <a:prstGeom prst="rect">
            <a:avLst/>
          </a:prstGeom>
          <a:noFill/>
          <a:extLst>
            <a:ext uri="{909E8E84-426E-40dd-AFC4-6F175D3DCCD1}">
              <a14:hiddenFill xmlns:a14="http://schemas.microsoft.com/office/drawing/2010/main">
                <a:solidFill>
                  <a:srgbClr val="FFFFFF"/>
                </a:solidFill>
              </a14:hiddenFill>
            </a:ext>
          </a:extLst>
        </p:spPr>
      </p:pic>
      <p:sp>
        <p:nvSpPr>
          <p:cNvPr id="20492" name="Text Box 1036"/>
          <p:cNvSpPr txBox="1">
            <a:spLocks noChangeArrowheads="1"/>
          </p:cNvSpPr>
          <p:nvPr/>
        </p:nvSpPr>
        <p:spPr bwMode="auto">
          <a:xfrm>
            <a:off x="5299589" y="5443943"/>
            <a:ext cx="415474" cy="461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8" tIns="45718" rIns="91428" bIns="45718">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eaLnBrk="0" fontAlgn="base" hangingPunct="0">
              <a:spcBef>
                <a:spcPct val="0"/>
              </a:spcBef>
              <a:spcAft>
                <a:spcPct val="0"/>
              </a:spcAft>
              <a:defRPr sz="2400">
                <a:solidFill>
                  <a:schemeClr val="tx1"/>
                </a:solidFill>
                <a:latin typeface="Times New Roman" charset="0"/>
                <a:ea typeface="ＭＳ Ｐゴシック" charset="0"/>
              </a:defRPr>
            </a:lvl6pPr>
            <a:lvl7pPr marL="3200400" defTabSz="762000" eaLnBrk="0" fontAlgn="base" hangingPunct="0">
              <a:spcBef>
                <a:spcPct val="0"/>
              </a:spcBef>
              <a:spcAft>
                <a:spcPct val="0"/>
              </a:spcAft>
              <a:defRPr sz="2400">
                <a:solidFill>
                  <a:schemeClr val="tx1"/>
                </a:solidFill>
                <a:latin typeface="Times New Roman" charset="0"/>
                <a:ea typeface="ＭＳ Ｐゴシック" charset="0"/>
              </a:defRPr>
            </a:lvl7pPr>
            <a:lvl8pPr marL="3657600" defTabSz="762000" eaLnBrk="0" fontAlgn="base" hangingPunct="0">
              <a:spcBef>
                <a:spcPct val="0"/>
              </a:spcBef>
              <a:spcAft>
                <a:spcPct val="0"/>
              </a:spcAft>
              <a:defRPr sz="2400">
                <a:solidFill>
                  <a:schemeClr val="tx1"/>
                </a:solidFill>
                <a:latin typeface="Times New Roman" charset="0"/>
                <a:ea typeface="ＭＳ Ｐゴシック" charset="0"/>
              </a:defRPr>
            </a:lvl8pPr>
            <a:lvl9pPr marL="4114800" defTabSz="7620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dirty="0"/>
              <a:t>...</a:t>
            </a:r>
          </a:p>
        </p:txBody>
      </p:sp>
      <p:pic>
        <p:nvPicPr>
          <p:cNvPr id="20494" name="Picture 1038" descr="C:\user\nobre\viagem Amsterda\IGBP -DONATO\insects.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4048156"/>
            <a:ext cx="4926011" cy="2809875"/>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1026" descr="C:\user\nobre\viagem Amsterda\UNB_n2abril 01\pag44_peq.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4114" y="38"/>
            <a:ext cx="3164199" cy="4653135"/>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Resultado de imagem para peixes amazonicos"/>
          <p:cNvPicPr>
            <a:picLocks noChangeAspect="1" noChangeArrowheads="1"/>
          </p:cNvPicPr>
          <p:nvPr/>
        </p:nvPicPr>
        <p:blipFill rotWithShape="1">
          <a:blip r:embed="rId7">
            <a:extLst>
              <a:ext uri="{28A0092B-C50C-407E-A947-70E740481C1C}">
                <a14:useLocalDpi xmlns:a14="http://schemas.microsoft.com/office/drawing/2010/main" val="0"/>
              </a:ext>
            </a:extLst>
          </a:blip>
          <a:srcRect l="-271" t="955" b="1"/>
          <a:stretch/>
        </p:blipFill>
        <p:spPr bwMode="auto">
          <a:xfrm>
            <a:off x="6639209" y="3429038"/>
            <a:ext cx="5633259" cy="3484263"/>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2"/>
          <p:cNvSpPr/>
          <p:nvPr/>
        </p:nvSpPr>
        <p:spPr>
          <a:xfrm>
            <a:off x="8704906" y="5589278"/>
            <a:ext cx="3621095" cy="1093415"/>
          </a:xfrm>
          <a:prstGeom prst="roundRect">
            <a:avLst/>
          </a:prstGeom>
          <a:noFill/>
          <a:effectLst>
            <a:outerShdw blurRad="50800" dist="38100" dir="8100000" algn="tr" rotWithShape="0">
              <a:prstClr val="black">
                <a:alpha val="40000"/>
              </a:prstClr>
            </a:outerShdw>
          </a:effectLst>
        </p:spPr>
        <p:txBody>
          <a:bodyPr vert="horz" lIns="91426" tIns="45718" rIns="91426" bIns="45718" rtlCol="0" anchor="ctr">
            <a:normAutofit fontScale="97500"/>
          </a:bodyPr>
          <a:lstStyle/>
          <a:p>
            <a:pPr algn="ctr">
              <a:spcBef>
                <a:spcPct val="0"/>
              </a:spcBef>
            </a:pPr>
            <a:r>
              <a:rPr lang="en-US" sz="3600" b="1" dirty="0">
                <a:solidFill>
                  <a:schemeClr val="bg1"/>
                </a:solidFill>
                <a:latin typeface="+mj-lt"/>
                <a:ea typeface="+mj-ea"/>
                <a:cs typeface="+mj-cs"/>
              </a:rPr>
              <a:t>Biodiversity…</a:t>
            </a:r>
          </a:p>
        </p:txBody>
      </p:sp>
      <p:pic>
        <p:nvPicPr>
          <p:cNvPr id="20493" name="Picture 1037" descr="C:\user\nobre\viagem Amsterda\IGBP -DONATO\Img0030.jpg"/>
          <p:cNvPicPr>
            <a:picLocks noChangeAspect="1" noChangeArrowheads="1"/>
          </p:cNvPicPr>
          <p:nvPr/>
        </p:nvPicPr>
        <p:blipFill rotWithShape="1">
          <a:blip r:embed="rId8">
            <a:extLst>
              <a:ext uri="{28A0092B-C50C-407E-A947-70E740481C1C}">
                <a14:useLocalDpi xmlns:a14="http://schemas.microsoft.com/office/drawing/2010/main" val="0"/>
              </a:ext>
            </a:extLst>
          </a:blip>
          <a:srcRect l="19402" t="12122" r="14270" b="16659"/>
          <a:stretch/>
        </p:blipFill>
        <p:spPr bwMode="auto">
          <a:xfrm>
            <a:off x="1631533" y="38"/>
            <a:ext cx="1982583" cy="2326567"/>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1028" descr="C:\user\nobre\viagem Amsterda\UNB_n2abril 01\pag57_peq.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8" y="2122676"/>
            <a:ext cx="1807839" cy="1925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84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0" y="1"/>
            <a:ext cx="12191999" cy="6885384"/>
          </a:xfrm>
          <a:prstGeom prst="rect">
            <a:avLst/>
          </a:prstGeom>
        </p:spPr>
      </p:pic>
      <p:sp>
        <p:nvSpPr>
          <p:cNvPr id="4" name="Retângulo 3"/>
          <p:cNvSpPr/>
          <p:nvPr/>
        </p:nvSpPr>
        <p:spPr>
          <a:xfrm>
            <a:off x="0" y="0"/>
            <a:ext cx="12192000" cy="6858000"/>
          </a:xfrm>
          <a:prstGeom prst="rect">
            <a:avLst/>
          </a:prstGeom>
          <a:gradFill flip="none" rotWithShape="1">
            <a:gsLst>
              <a:gs pos="0">
                <a:schemeClr val="tx1">
                  <a:lumMod val="95000"/>
                  <a:lumOff val="5000"/>
                  <a:alpha val="62000"/>
                </a:schemeClr>
              </a:gs>
              <a:gs pos="100000">
                <a:schemeClr val="tx1">
                  <a:lumMod val="95000"/>
                  <a:lumOff val="5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a:endParaRPr lang="pt-BR" dirty="0"/>
          </a:p>
        </p:txBody>
      </p:sp>
      <p:sp>
        <p:nvSpPr>
          <p:cNvPr id="5" name="TextBox 4"/>
          <p:cNvSpPr txBox="1"/>
          <p:nvPr/>
        </p:nvSpPr>
        <p:spPr>
          <a:xfrm>
            <a:off x="10416480" y="6597384"/>
            <a:ext cx="1684872" cy="235963"/>
          </a:xfrm>
          <a:prstGeom prst="rect">
            <a:avLst/>
          </a:prstGeom>
          <a:noFill/>
        </p:spPr>
        <p:txBody>
          <a:bodyPr wrap="square" lIns="91426" tIns="45718" rIns="91426" bIns="45718" rtlCol="0">
            <a:spAutoFit/>
          </a:bodyPr>
          <a:lstStyle/>
          <a:p>
            <a:pPr algn="r"/>
            <a:r>
              <a:rPr lang="en-US" sz="900" dirty="0">
                <a:solidFill>
                  <a:srgbClr val="FFFFFF"/>
                </a:solidFill>
              </a:rPr>
              <a:t>© Celestia</a:t>
            </a:r>
          </a:p>
        </p:txBody>
      </p:sp>
      <p:sp>
        <p:nvSpPr>
          <p:cNvPr id="9" name="Rounded Rectangle 2"/>
          <p:cNvSpPr/>
          <p:nvPr/>
        </p:nvSpPr>
        <p:spPr>
          <a:xfrm>
            <a:off x="458713" y="44665"/>
            <a:ext cx="11274633" cy="1093415"/>
          </a:xfrm>
          <a:prstGeom prst="roundRect">
            <a:avLst/>
          </a:prstGeom>
          <a:noFill/>
          <a:effectLst>
            <a:outerShdw blurRad="50800" dist="38100" dir="8100000" algn="tr" rotWithShape="0">
              <a:prstClr val="black">
                <a:alpha val="40000"/>
              </a:prstClr>
            </a:outerShdw>
          </a:effectLst>
        </p:spPr>
        <p:txBody>
          <a:bodyPr vert="horz" lIns="91426" tIns="45718" rIns="91426" bIns="45718" rtlCol="0" anchor="ctr">
            <a:normAutofit fontScale="97500"/>
          </a:bodyPr>
          <a:lstStyle/>
          <a:p>
            <a:pPr algn="ctr">
              <a:spcBef>
                <a:spcPct val="0"/>
              </a:spcBef>
            </a:pPr>
            <a:r>
              <a:rPr lang="en-US" sz="3600" b="1" dirty="0">
                <a:solidFill>
                  <a:schemeClr val="bg1"/>
                </a:solidFill>
                <a:latin typeface="+mj-lt"/>
                <a:ea typeface="+mj-ea"/>
                <a:cs typeface="+mj-cs"/>
              </a:rPr>
              <a:t>AMAZON ECOSYSTEMS AT A GLANCE</a:t>
            </a:r>
          </a:p>
        </p:txBody>
      </p:sp>
      <p:sp>
        <p:nvSpPr>
          <p:cNvPr id="10" name="Rectangle 3"/>
          <p:cNvSpPr/>
          <p:nvPr/>
        </p:nvSpPr>
        <p:spPr>
          <a:xfrm>
            <a:off x="407368" y="1646180"/>
            <a:ext cx="6984776" cy="214289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91426" tIns="45718" rIns="91426" bIns="45718" rtlCol="0" anchor="ctr"/>
          <a:lstStyle/>
          <a:p>
            <a:pPr>
              <a:lnSpc>
                <a:spcPct val="150000"/>
              </a:lnSpc>
            </a:pPr>
            <a:r>
              <a:rPr lang="en-US" sz="2800" dirty="0"/>
              <a:t>Maintenance of global carbon cycle</a:t>
            </a:r>
          </a:p>
          <a:p>
            <a:pPr marL="342842" indent="-342842">
              <a:lnSpc>
                <a:spcPct val="150000"/>
              </a:lnSpc>
              <a:buFont typeface="Arial" panose="020B0604020202020204" pitchFamily="34" charset="0"/>
              <a:buChar char="•"/>
            </a:pPr>
            <a:r>
              <a:rPr lang="en-US" dirty="0"/>
              <a:t>15% of global  NPP and a </a:t>
            </a:r>
            <a:r>
              <a:rPr lang="en-US" dirty="0" smtClean="0"/>
              <a:t>key carbon </a:t>
            </a:r>
            <a:r>
              <a:rPr lang="en-US" dirty="0"/>
              <a:t>sink for anthropogenic CO</a:t>
            </a:r>
            <a:r>
              <a:rPr lang="en-US" baseline="-25000" dirty="0"/>
              <a:t>2</a:t>
            </a:r>
            <a:endParaRPr lang="en-US" dirty="0"/>
          </a:p>
          <a:p>
            <a:pPr marL="342842" indent="-342842">
              <a:lnSpc>
                <a:spcPct val="150000"/>
              </a:lnSpc>
              <a:buFont typeface="Arial" panose="020B0604020202020204" pitchFamily="34" charset="0"/>
              <a:buChar char="•"/>
            </a:pPr>
            <a:r>
              <a:rPr lang="en-US" dirty="0"/>
              <a:t>Stores between 100 to 120 </a:t>
            </a:r>
            <a:r>
              <a:rPr lang="en-US" dirty="0" smtClean="0"/>
              <a:t>billion ton </a:t>
            </a:r>
            <a:r>
              <a:rPr lang="en-US" dirty="0"/>
              <a:t>of carbon in the biomass</a:t>
            </a:r>
          </a:p>
          <a:p>
            <a:pPr marL="285704" indent="-285704">
              <a:lnSpc>
                <a:spcPct val="150000"/>
              </a:lnSpc>
              <a:buFont typeface="Arial"/>
              <a:buChar char="•"/>
            </a:pPr>
            <a:endParaRPr lang="en-US" sz="2000" dirty="0"/>
          </a:p>
        </p:txBody>
      </p:sp>
      <p:sp>
        <p:nvSpPr>
          <p:cNvPr id="11" name="Rectangle 3"/>
          <p:cNvSpPr/>
          <p:nvPr/>
        </p:nvSpPr>
        <p:spPr>
          <a:xfrm>
            <a:off x="407368" y="3357024"/>
            <a:ext cx="6840760" cy="214289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91426" tIns="45718" rIns="91426" bIns="45718" rtlCol="0" anchor="ctr"/>
          <a:lstStyle/>
          <a:p>
            <a:pPr>
              <a:lnSpc>
                <a:spcPct val="150000"/>
              </a:lnSpc>
            </a:pPr>
            <a:r>
              <a:rPr lang="en-US" sz="2800" dirty="0"/>
              <a:t>Powerful hydrology </a:t>
            </a:r>
          </a:p>
          <a:p>
            <a:pPr marL="342842" indent="-342842">
              <a:lnSpc>
                <a:spcPct val="150000"/>
              </a:lnSpc>
              <a:buFont typeface="Arial" panose="020B0604020202020204" pitchFamily="34" charset="0"/>
              <a:buChar char="•"/>
            </a:pPr>
            <a:r>
              <a:rPr lang="en-US" dirty="0" smtClean="0"/>
              <a:t>18% </a:t>
            </a:r>
            <a:r>
              <a:rPr lang="en-US" dirty="0"/>
              <a:t>of fresh water flow into the global oceans</a:t>
            </a:r>
          </a:p>
          <a:p>
            <a:pPr marL="342842" indent="-342842">
              <a:lnSpc>
                <a:spcPct val="150000"/>
              </a:lnSpc>
              <a:buFont typeface="Arial" panose="020B0604020202020204" pitchFamily="34" charset="0"/>
              <a:buChar char="•"/>
            </a:pPr>
            <a:r>
              <a:rPr lang="en-US" dirty="0"/>
              <a:t>Amazon river discharge of 220,000 m</a:t>
            </a:r>
            <a:r>
              <a:rPr lang="en-US" baseline="30000" dirty="0"/>
              <a:t>3</a:t>
            </a:r>
            <a:r>
              <a:rPr lang="en-US" dirty="0"/>
              <a:t>/s</a:t>
            </a:r>
          </a:p>
          <a:p>
            <a:pPr marL="285704" indent="-285704">
              <a:lnSpc>
                <a:spcPct val="150000"/>
              </a:lnSpc>
              <a:buFont typeface="Arial"/>
              <a:buChar char="•"/>
            </a:pPr>
            <a:endParaRPr lang="en-US" sz="2000" dirty="0"/>
          </a:p>
        </p:txBody>
      </p:sp>
      <p:sp>
        <p:nvSpPr>
          <p:cNvPr id="14" name="Rectangle 3"/>
          <p:cNvSpPr/>
          <p:nvPr/>
        </p:nvSpPr>
        <p:spPr>
          <a:xfrm>
            <a:off x="407368" y="5085225"/>
            <a:ext cx="6840760" cy="165577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91426" tIns="45718" rIns="91426" bIns="45718" rtlCol="0" anchor="ctr"/>
          <a:lstStyle/>
          <a:p>
            <a:pPr>
              <a:lnSpc>
                <a:spcPct val="150000"/>
              </a:lnSpc>
            </a:pPr>
            <a:r>
              <a:rPr lang="en-US" sz="2800" dirty="0"/>
              <a:t>Biodiversity richness</a:t>
            </a:r>
          </a:p>
          <a:p>
            <a:pPr marL="342842" indent="-342842">
              <a:lnSpc>
                <a:spcPct val="150000"/>
              </a:lnSpc>
              <a:buFont typeface="Arial" panose="020B0604020202020204" pitchFamily="34" charset="0"/>
              <a:buChar char="•"/>
            </a:pPr>
            <a:r>
              <a:rPr lang="en-US" dirty="0"/>
              <a:t>&gt; 10% of species</a:t>
            </a:r>
          </a:p>
          <a:p>
            <a:pPr marL="285704" indent="-285704">
              <a:lnSpc>
                <a:spcPct val="150000"/>
              </a:lnSpc>
              <a:buFont typeface="Arial"/>
              <a:buChar char="•"/>
            </a:pPr>
            <a:endParaRPr lang="en-US" sz="2000" dirty="0"/>
          </a:p>
        </p:txBody>
      </p:sp>
      <p:sp>
        <p:nvSpPr>
          <p:cNvPr id="15" name="Rectangle 3"/>
          <p:cNvSpPr/>
          <p:nvPr/>
        </p:nvSpPr>
        <p:spPr>
          <a:xfrm>
            <a:off x="7464181" y="1628832"/>
            <a:ext cx="4341031" cy="214289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91426" tIns="45718" rIns="91426" bIns="45718" rtlCol="0" anchor="ctr"/>
          <a:lstStyle/>
          <a:p>
            <a:pPr>
              <a:lnSpc>
                <a:spcPct val="150000"/>
              </a:lnSpc>
            </a:pPr>
            <a:r>
              <a:rPr lang="en-US" sz="2800" dirty="0"/>
              <a:t>Climate stabilization</a:t>
            </a:r>
          </a:p>
          <a:p>
            <a:pPr marL="342842" indent="-342842">
              <a:lnSpc>
                <a:spcPct val="150000"/>
              </a:lnSpc>
              <a:buFont typeface="Arial" panose="020B0604020202020204" pitchFamily="34" charset="0"/>
              <a:buChar char="•"/>
            </a:pPr>
            <a:r>
              <a:rPr lang="en-US" dirty="0"/>
              <a:t>Key heat source for the atmosphere</a:t>
            </a:r>
          </a:p>
          <a:p>
            <a:pPr marL="342842" indent="-342842">
              <a:lnSpc>
                <a:spcPct val="150000"/>
              </a:lnSpc>
              <a:buFont typeface="Arial" panose="020B0604020202020204" pitchFamily="34" charset="0"/>
              <a:buChar char="•"/>
            </a:pPr>
            <a:r>
              <a:rPr lang="en-US" dirty="0"/>
              <a:t>Annual rainfall = 2400 mm</a:t>
            </a:r>
          </a:p>
          <a:p>
            <a:pPr marL="285704" indent="-285704">
              <a:lnSpc>
                <a:spcPct val="150000"/>
              </a:lnSpc>
              <a:buFont typeface="Arial"/>
              <a:buChar char="•"/>
            </a:pPr>
            <a:endParaRPr lang="en-US" sz="2000" dirty="0"/>
          </a:p>
        </p:txBody>
      </p:sp>
      <p:sp>
        <p:nvSpPr>
          <p:cNvPr id="16" name="Rectangle 3"/>
          <p:cNvSpPr/>
          <p:nvPr/>
        </p:nvSpPr>
        <p:spPr>
          <a:xfrm>
            <a:off x="7464181" y="3717063"/>
            <a:ext cx="4341031" cy="214289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91426" tIns="45718" rIns="91426" bIns="45718" rtlCol="0" anchor="ctr"/>
          <a:lstStyle/>
          <a:p>
            <a:r>
              <a:rPr lang="en-US" sz="2800" dirty="0"/>
              <a:t>Helps to maintain cultural and ethnic diversity</a:t>
            </a:r>
          </a:p>
          <a:p>
            <a:pPr marL="342842" indent="-342842">
              <a:lnSpc>
                <a:spcPct val="150000"/>
              </a:lnSpc>
              <a:buFont typeface="Arial" panose="020B0604020202020204" pitchFamily="34" charset="0"/>
              <a:buChar char="•"/>
            </a:pPr>
            <a:r>
              <a:rPr lang="en-US" dirty="0"/>
              <a:t>Over 300 indigenous populations, language diversity</a:t>
            </a:r>
          </a:p>
        </p:txBody>
      </p:sp>
    </p:spTree>
    <p:extLst>
      <p:ext uri="{BB962C8B-B14F-4D97-AF65-F5344CB8AC3E}">
        <p14:creationId xmlns:p14="http://schemas.microsoft.com/office/powerpoint/2010/main" val="296354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p:bldP spid="11" grpId="0"/>
      <p:bldP spid="14"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https://andreadip.files.wordpress.com/2009/10/fog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 y="14"/>
            <a:ext cx="12191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Elipse 2"/>
          <p:cNvSpPr/>
          <p:nvPr/>
        </p:nvSpPr>
        <p:spPr>
          <a:xfrm>
            <a:off x="3215709" y="980728"/>
            <a:ext cx="6768753" cy="5112568"/>
          </a:xfrm>
          <a:prstGeom prst="ellipse">
            <a:avLst/>
          </a:prstGeom>
          <a:gradFill flip="none" rotWithShape="1">
            <a:gsLst>
              <a:gs pos="0">
                <a:schemeClr val="bg1"/>
              </a:gs>
              <a:gs pos="5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a:endParaRPr lang="pt-BR" dirty="0"/>
          </a:p>
        </p:txBody>
      </p:sp>
      <p:sp>
        <p:nvSpPr>
          <p:cNvPr id="9" name="Elipse 8"/>
          <p:cNvSpPr/>
          <p:nvPr/>
        </p:nvSpPr>
        <p:spPr>
          <a:xfrm>
            <a:off x="5855669" y="980728"/>
            <a:ext cx="6768753" cy="5112568"/>
          </a:xfrm>
          <a:prstGeom prst="ellipse">
            <a:avLst/>
          </a:prstGeom>
          <a:gradFill flip="none" rotWithShape="1">
            <a:gsLst>
              <a:gs pos="0">
                <a:schemeClr val="bg1"/>
              </a:gs>
              <a:gs pos="58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a:endParaRPr lang="pt-BR" dirty="0"/>
          </a:p>
        </p:txBody>
      </p:sp>
      <p:sp>
        <p:nvSpPr>
          <p:cNvPr id="7" name="Rounded Rectangle 2"/>
          <p:cNvSpPr/>
          <p:nvPr/>
        </p:nvSpPr>
        <p:spPr>
          <a:xfrm>
            <a:off x="3071694" y="2983672"/>
            <a:ext cx="8772127" cy="1093415"/>
          </a:xfrm>
          <a:prstGeom prst="roundRect">
            <a:avLst/>
          </a:prstGeom>
          <a:noFill/>
          <a:effectLst>
            <a:outerShdw blurRad="127000" dir="9900000" algn="tr" rotWithShape="0">
              <a:schemeClr val="bg1">
                <a:alpha val="91000"/>
              </a:schemeClr>
            </a:outerShdw>
          </a:effectLst>
        </p:spPr>
        <p:txBody>
          <a:bodyPr vert="horz" lIns="91426" tIns="45718" rIns="91426" bIns="45718" rtlCol="0" anchor="ctr">
            <a:normAutofit fontScale="90000" lnSpcReduction="10000"/>
          </a:bodyPr>
          <a:lstStyle/>
          <a:p>
            <a:pPr algn="r">
              <a:spcBef>
                <a:spcPct val="0"/>
              </a:spcBef>
            </a:pPr>
            <a:r>
              <a:rPr lang="en-US" sz="3600" b="1" dirty="0">
                <a:solidFill>
                  <a:schemeClr val="tx1">
                    <a:lumMod val="85000"/>
                    <a:lumOff val="15000"/>
                  </a:schemeClr>
                </a:solidFill>
                <a:latin typeface="+mj-lt"/>
                <a:ea typeface="+mj-ea"/>
                <a:cs typeface="+mj-cs"/>
              </a:rPr>
              <a:t>But, the reality of agricultural expansion in the Amazon is one of fire and forest destruction </a:t>
            </a:r>
          </a:p>
        </p:txBody>
      </p:sp>
    </p:spTree>
    <p:extLst>
      <p:ext uri="{BB962C8B-B14F-4D97-AF65-F5344CB8AC3E}">
        <p14:creationId xmlns:p14="http://schemas.microsoft.com/office/powerpoint/2010/main" val="3570711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17762"/>
                                        </p:tgtEl>
                                        <p:attrNameLst>
                                          <p:attrName>style.visibility</p:attrName>
                                        </p:attrNameLst>
                                      </p:cBhvr>
                                      <p:to>
                                        <p:strVal val="visible"/>
                                      </p:to>
                                    </p:set>
                                    <p:animEffect transition="in" filter="fade">
                                      <p:cBhvr>
                                        <p:cTn id="7" dur="2000"/>
                                        <p:tgtEl>
                                          <p:spTgt spid="1177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3" name="Picture 7" descr="C:\user\nobre\viagem Amsterda\UNB_n2abril 01\pag30_peq.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
            <a:ext cx="6303747" cy="3879625"/>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nobre\viagem Amsterda\UNB_n2abril 01\pag28_peq.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3748" y="10"/>
            <a:ext cx="5888253" cy="3847711"/>
          </a:xfrm>
          <a:prstGeom prst="rect">
            <a:avLst/>
          </a:prstGeom>
          <a:noFill/>
          <a:extLst>
            <a:ext uri="{909E8E84-426E-40dd-AFC4-6F175D3DCCD1}">
              <a14:hiddenFill xmlns:a14="http://schemas.microsoft.com/office/drawing/2010/main">
                <a:solidFill>
                  <a:srgbClr val="FFFFFF"/>
                </a:solidFill>
              </a14:hiddenFill>
            </a:ext>
          </a:extLst>
        </p:spPr>
      </p:pic>
      <p:pic>
        <p:nvPicPr>
          <p:cNvPr id="14349" name="Picture 13" descr="C:\user\nobre\viagem Amsterda\IGBP -DONATO\fumaca reduz chuv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68700"/>
            <a:ext cx="6384925" cy="3989331"/>
          </a:xfrm>
          <a:prstGeom prst="rect">
            <a:avLst/>
          </a:prstGeom>
          <a:noFill/>
          <a:extLst>
            <a:ext uri="{909E8E84-426E-40dd-AFC4-6F175D3DCCD1}">
              <a14:hiddenFill xmlns:a14="http://schemas.microsoft.com/office/drawing/2010/main">
                <a:solidFill>
                  <a:srgbClr val="FFFFFF"/>
                </a:solidFill>
              </a14:hiddenFill>
            </a:ext>
          </a:extLst>
        </p:spPr>
      </p:pic>
      <p:pic>
        <p:nvPicPr>
          <p:cNvPr id="14345" name="Picture 9" descr="C:\user\nobre\viagem Amsterda\UNB_n2abril 01\pag46_peq.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2732" y="3731917"/>
            <a:ext cx="5864317" cy="3126121"/>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C:\user\nobre\viagem Amsterda\IGBP -DONATO\ci28050120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1805" y="2154334"/>
            <a:ext cx="2991999" cy="1831103"/>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2"/>
          <p:cNvSpPr/>
          <p:nvPr/>
        </p:nvSpPr>
        <p:spPr>
          <a:xfrm>
            <a:off x="8704906" y="6008030"/>
            <a:ext cx="3621095" cy="1093415"/>
          </a:xfrm>
          <a:prstGeom prst="roundRect">
            <a:avLst/>
          </a:prstGeom>
          <a:noFill/>
          <a:effectLst>
            <a:outerShdw blurRad="50800" dist="38100" dir="8100000" algn="tr" rotWithShape="0">
              <a:prstClr val="black">
                <a:alpha val="40000"/>
              </a:prstClr>
            </a:outerShdw>
          </a:effectLst>
        </p:spPr>
        <p:txBody>
          <a:bodyPr vert="horz" lIns="91426" tIns="45718" rIns="91426" bIns="45718" rtlCol="0" anchor="ctr">
            <a:normAutofit fontScale="97500"/>
          </a:bodyPr>
          <a:lstStyle/>
          <a:p>
            <a:pPr algn="ctr">
              <a:spcBef>
                <a:spcPct val="0"/>
              </a:spcBef>
            </a:pPr>
            <a:r>
              <a:rPr lang="en-US" sz="3600" b="1" dirty="0">
                <a:solidFill>
                  <a:srgbClr val="FFC000"/>
                </a:solidFill>
                <a:latin typeface="+mj-lt"/>
                <a:ea typeface="+mj-ea"/>
                <a:cs typeface="+mj-cs"/>
              </a:rPr>
              <a:t>Deforestation…</a:t>
            </a:r>
          </a:p>
        </p:txBody>
      </p:sp>
    </p:spTree>
    <p:extLst>
      <p:ext uri="{BB962C8B-B14F-4D97-AF65-F5344CB8AC3E}">
        <p14:creationId xmlns:p14="http://schemas.microsoft.com/office/powerpoint/2010/main" val="2006120939"/>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descr="C:\user\nobre\viagem Amsterda\IGBP -DONATO\01incendi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1" y="-1"/>
            <a:ext cx="609600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45060" name="Picture 4" descr="C:\user\nobre\viagem Amsterda\IGBP -DONATO\amazonia6Modifica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
            <a:ext cx="6096000" cy="4616451"/>
          </a:xfrm>
          <a:prstGeom prst="rect">
            <a:avLst/>
          </a:prstGeom>
          <a:noFill/>
          <a:extLst>
            <a:ext uri="{909E8E84-426E-40dd-AFC4-6F175D3DCCD1}">
              <a14:hiddenFill xmlns:a14="http://schemas.microsoft.com/office/drawing/2010/main">
                <a:solidFill>
                  <a:srgbClr val="FFFFFF"/>
                </a:solidFill>
              </a14:hiddenFill>
            </a:ext>
          </a:extLst>
        </p:spPr>
      </p:pic>
      <p:pic>
        <p:nvPicPr>
          <p:cNvPr id="45061" name="Picture 5" descr="C:\user\nobre\viagem Amsterda\IGBP -DONATO\ap_rainforest0203_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38"/>
            <a:ext cx="6096000" cy="3442639"/>
          </a:xfrm>
          <a:prstGeom prst="rect">
            <a:avLst/>
          </a:prstGeom>
          <a:noFill/>
          <a:extLst>
            <a:ext uri="{909E8E84-426E-40dd-AFC4-6F175D3DCCD1}">
              <a14:hiddenFill xmlns:a14="http://schemas.microsoft.com/office/drawing/2010/main">
                <a:solidFill>
                  <a:srgbClr val="FFFFFF"/>
                </a:solidFill>
              </a14:hiddenFill>
            </a:ext>
          </a:extLst>
        </p:spPr>
      </p:pic>
      <p:pic>
        <p:nvPicPr>
          <p:cNvPr id="45064" name="Picture 8" descr="C:\user\nobre\viagem Amsterda\IGBP -DONATO\Rondonia burning1_peq.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1" y="3429038"/>
            <a:ext cx="6122987" cy="344263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2"/>
          <p:cNvSpPr/>
          <p:nvPr/>
        </p:nvSpPr>
        <p:spPr>
          <a:xfrm>
            <a:off x="8704906" y="5589278"/>
            <a:ext cx="3621095" cy="1093415"/>
          </a:xfrm>
          <a:prstGeom prst="roundRect">
            <a:avLst/>
          </a:prstGeom>
          <a:noFill/>
          <a:effectLst>
            <a:outerShdw blurRad="50800" dist="38100" dir="8100000" algn="tr" rotWithShape="0">
              <a:prstClr val="black">
                <a:alpha val="40000"/>
              </a:prstClr>
            </a:outerShdw>
          </a:effectLst>
        </p:spPr>
        <p:txBody>
          <a:bodyPr vert="horz" lIns="91426" tIns="45718" rIns="91426" bIns="45718" rtlCol="0" anchor="ctr">
            <a:normAutofit fontScale="97500"/>
          </a:bodyPr>
          <a:lstStyle/>
          <a:p>
            <a:pPr algn="ctr">
              <a:spcBef>
                <a:spcPct val="0"/>
              </a:spcBef>
            </a:pPr>
            <a:r>
              <a:rPr lang="en-US" sz="3600" b="1" dirty="0">
                <a:solidFill>
                  <a:srgbClr val="FFC000"/>
                </a:solidFill>
                <a:latin typeface="+mj-lt"/>
                <a:ea typeface="+mj-ea"/>
                <a:cs typeface="+mj-cs"/>
              </a:rPr>
              <a:t>Fire…</a:t>
            </a:r>
          </a:p>
        </p:txBody>
      </p:sp>
    </p:spTree>
    <p:extLst>
      <p:ext uri="{BB962C8B-B14F-4D97-AF65-F5344CB8AC3E}">
        <p14:creationId xmlns:p14="http://schemas.microsoft.com/office/powerpoint/2010/main" val="2493815758"/>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descr="C:\user\nobre\viagem Amsterda\IGBP -DONATO\Fogo e Cinzas_peq.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 y="14"/>
            <a:ext cx="12191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2"/>
          <p:cNvSpPr/>
          <p:nvPr/>
        </p:nvSpPr>
        <p:spPr>
          <a:xfrm>
            <a:off x="8704906" y="5589278"/>
            <a:ext cx="3621095" cy="1093415"/>
          </a:xfrm>
          <a:prstGeom prst="roundRect">
            <a:avLst/>
          </a:prstGeom>
          <a:noFill/>
          <a:effectLst>
            <a:outerShdw blurRad="50800" dist="38100" dir="8100000" algn="tr" rotWithShape="0">
              <a:prstClr val="black">
                <a:alpha val="40000"/>
              </a:prstClr>
            </a:outerShdw>
          </a:effectLst>
        </p:spPr>
        <p:txBody>
          <a:bodyPr vert="horz" lIns="91426" tIns="45718" rIns="91426" bIns="45718" rtlCol="0" anchor="ctr">
            <a:normAutofit fontScale="97500"/>
          </a:bodyPr>
          <a:lstStyle/>
          <a:p>
            <a:pPr algn="ctr">
              <a:spcBef>
                <a:spcPct val="0"/>
              </a:spcBef>
            </a:pPr>
            <a:r>
              <a:rPr lang="en-US" sz="3600" b="1" dirty="0">
                <a:solidFill>
                  <a:srgbClr val="FFC000"/>
                </a:solidFill>
                <a:latin typeface="+mj-lt"/>
                <a:ea typeface="+mj-ea"/>
                <a:cs typeface="+mj-cs"/>
              </a:rPr>
              <a:t>Fire…</a:t>
            </a:r>
          </a:p>
        </p:txBody>
      </p:sp>
    </p:spTree>
    <p:extLst>
      <p:ext uri="{BB962C8B-B14F-4D97-AF65-F5344CB8AC3E}">
        <p14:creationId xmlns:p14="http://schemas.microsoft.com/office/powerpoint/2010/main" val="3845749671"/>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user\nobre\viagem Amsterda\UNB_n2abril 01\pag67_peq.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51" y="4"/>
            <a:ext cx="4452067" cy="6859023"/>
          </a:xfrm>
          <a:prstGeom prst="rect">
            <a:avLst/>
          </a:prstGeom>
          <a:noFill/>
          <a:extLst>
            <a:ext uri="{909E8E84-426E-40dd-AFC4-6F175D3DCCD1}">
              <a14:hiddenFill xmlns:a14="http://schemas.microsoft.com/office/drawing/2010/main">
                <a:solidFill>
                  <a:srgbClr val="FFFFFF"/>
                </a:solidFill>
              </a14:hiddenFill>
            </a:ext>
          </a:extLst>
        </p:spPr>
      </p:pic>
      <p:pic>
        <p:nvPicPr>
          <p:cNvPr id="44035" name="Picture 3" descr="C:\user\nobre\viagem Amsterda\IGBP -DONATO\ci22100220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9956" y="4"/>
            <a:ext cx="3208213" cy="3589339"/>
          </a:xfrm>
          <a:prstGeom prst="rect">
            <a:avLst/>
          </a:prstGeom>
          <a:noFill/>
          <a:extLst>
            <a:ext uri="{909E8E84-426E-40dd-AFC4-6F175D3DCCD1}">
              <a14:hiddenFill xmlns:a14="http://schemas.microsoft.com/office/drawing/2010/main">
                <a:solidFill>
                  <a:srgbClr val="FFFFFF"/>
                </a:solidFill>
              </a14:hiddenFill>
            </a:ext>
          </a:extLst>
        </p:spPr>
      </p:pic>
      <p:pic>
        <p:nvPicPr>
          <p:cNvPr id="44037" name="Picture 5" descr="C:\user\nobre\viagem Amsterda\UNB_n2abril 01\pag69_peq.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8508" y="3589374"/>
            <a:ext cx="3219689" cy="3268663"/>
          </a:xfrm>
          <a:prstGeom prst="rect">
            <a:avLst/>
          </a:prstGeom>
          <a:noFill/>
          <a:extLst>
            <a:ext uri="{909E8E84-426E-40dd-AFC4-6F175D3DCCD1}">
              <a14:hiddenFill xmlns:a14="http://schemas.microsoft.com/office/drawing/2010/main">
                <a:solidFill>
                  <a:srgbClr val="FFFFFF"/>
                </a:solidFill>
              </a14:hiddenFill>
            </a:ext>
          </a:extLst>
        </p:spPr>
      </p:pic>
      <p:pic>
        <p:nvPicPr>
          <p:cNvPr id="44038" name="Picture 6" descr="C:\user\nobre\viagem Amsterda\IGBP -DONATO\SCANN~16_peq.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6161" y="0"/>
            <a:ext cx="465584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2"/>
          <p:cNvSpPr/>
          <p:nvPr/>
        </p:nvSpPr>
        <p:spPr>
          <a:xfrm>
            <a:off x="8523605" y="5589278"/>
            <a:ext cx="3621095" cy="1093415"/>
          </a:xfrm>
          <a:prstGeom prst="roundRect">
            <a:avLst/>
          </a:prstGeom>
          <a:noFill/>
          <a:effectLst>
            <a:outerShdw blurRad="50800" dist="38100" dir="8100000" algn="tr" rotWithShape="0">
              <a:prstClr val="black">
                <a:alpha val="40000"/>
              </a:prstClr>
            </a:outerShdw>
          </a:effectLst>
        </p:spPr>
        <p:txBody>
          <a:bodyPr vert="horz" lIns="91426" tIns="45718" rIns="91426" bIns="45718" rtlCol="0" anchor="ctr">
            <a:normAutofit fontScale="90000"/>
          </a:bodyPr>
          <a:lstStyle/>
          <a:p>
            <a:pPr algn="ctr">
              <a:spcBef>
                <a:spcPct val="0"/>
              </a:spcBef>
            </a:pPr>
            <a:r>
              <a:rPr lang="en-US" sz="3600" b="1" dirty="0">
                <a:solidFill>
                  <a:srgbClr val="FFC000"/>
                </a:solidFill>
                <a:latin typeface="+mj-lt"/>
                <a:ea typeface="+mj-ea"/>
                <a:cs typeface="+mj-cs"/>
              </a:rPr>
              <a:t>Selective logging…</a:t>
            </a:r>
          </a:p>
        </p:txBody>
      </p:sp>
    </p:spTree>
    <p:extLst>
      <p:ext uri="{BB962C8B-B14F-4D97-AF65-F5344CB8AC3E}">
        <p14:creationId xmlns:p14="http://schemas.microsoft.com/office/powerpoint/2010/main" val="731902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l="4323" r="7483" b="2574"/>
          <a:stretch>
            <a:fillRect/>
          </a:stretch>
        </p:blipFill>
        <p:spPr bwMode="auto">
          <a:xfrm>
            <a:off x="1809751" y="928688"/>
            <a:ext cx="8752416" cy="542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ângulo 4"/>
          <p:cNvSpPr/>
          <p:nvPr/>
        </p:nvSpPr>
        <p:spPr>
          <a:xfrm>
            <a:off x="0" y="0"/>
            <a:ext cx="12192000" cy="461963"/>
          </a:xfrm>
          <a:prstGeom prst="rect">
            <a:avLst/>
          </a:prstGeom>
          <a:solidFill>
            <a:schemeClr val="accent1">
              <a:lumMod val="40000"/>
              <a:lumOff val="60000"/>
            </a:schemeClr>
          </a:solidFill>
        </p:spPr>
        <p:txBody>
          <a:bodyPr lIns="91438" tIns="45719" rIns="91438" bIns="45719">
            <a:spAutoFit/>
          </a:bodyPr>
          <a:lstStyle/>
          <a:p>
            <a:r>
              <a:rPr lang="pt-BR" sz="2400" b="1">
                <a:solidFill>
                  <a:schemeClr val="bg1"/>
                </a:solidFill>
                <a:latin typeface="Calibri" charset="0"/>
              </a:rPr>
              <a:t>Land use change – observed logging and deforestation </a:t>
            </a:r>
          </a:p>
        </p:txBody>
      </p:sp>
    </p:spTree>
    <p:extLst>
      <p:ext uri="{BB962C8B-B14F-4D97-AF65-F5344CB8AC3E}">
        <p14:creationId xmlns:p14="http://schemas.microsoft.com/office/powerpoint/2010/main" val="32390591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rotWithShape="1">
          <a:blip r:embed="rId3">
            <a:extLst>
              <a:ext uri="{28A0092B-C50C-407E-A947-70E740481C1C}">
                <a14:useLocalDpi xmlns:a14="http://schemas.microsoft.com/office/drawing/2010/main" val="0"/>
              </a:ext>
            </a:extLst>
          </a:blip>
          <a:srcRect t="14404"/>
          <a:stretch/>
        </p:blipFill>
        <p:spPr>
          <a:xfrm>
            <a:off x="-3" y="1"/>
            <a:ext cx="12192003" cy="6858000"/>
          </a:xfrm>
          <a:prstGeom prst="rect">
            <a:avLst/>
          </a:prstGeom>
        </p:spPr>
      </p:pic>
      <p:sp>
        <p:nvSpPr>
          <p:cNvPr id="8" name="Retângulo 7"/>
          <p:cNvSpPr/>
          <p:nvPr/>
        </p:nvSpPr>
        <p:spPr>
          <a:xfrm>
            <a:off x="0" y="0"/>
            <a:ext cx="12192000" cy="6885384"/>
          </a:xfrm>
          <a:prstGeom prst="rect">
            <a:avLst/>
          </a:prstGeom>
          <a:gradFill flip="none" rotWithShape="1">
            <a:gsLst>
              <a:gs pos="0">
                <a:schemeClr val="tx1">
                  <a:lumMod val="95000"/>
                  <a:lumOff val="5000"/>
                  <a:alpha val="36000"/>
                </a:schemeClr>
              </a:gs>
              <a:gs pos="100000">
                <a:schemeClr val="tx1">
                  <a:lumMod val="95000"/>
                  <a:lumOff val="5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a:endParaRPr lang="pt-BR" dirty="0"/>
          </a:p>
        </p:txBody>
      </p:sp>
      <p:sp>
        <p:nvSpPr>
          <p:cNvPr id="4" name="Rectangle 3"/>
          <p:cNvSpPr/>
          <p:nvPr/>
        </p:nvSpPr>
        <p:spPr>
          <a:xfrm>
            <a:off x="5519965" y="1856371"/>
            <a:ext cx="5825761" cy="12241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91426" tIns="45718" rIns="91426" bIns="45718" rtlCol="0" anchor="t"/>
          <a:lstStyle/>
          <a:p>
            <a:pPr algn="r"/>
            <a:r>
              <a:rPr lang="en-US" sz="3200" dirty="0"/>
              <a:t>The Amazon is a key regional component of the Earth system.</a:t>
            </a:r>
          </a:p>
          <a:p>
            <a:pPr algn="r"/>
            <a:endParaRPr lang="en-US" sz="3200" dirty="0"/>
          </a:p>
        </p:txBody>
      </p:sp>
      <p:sp>
        <p:nvSpPr>
          <p:cNvPr id="3" name="Rounded Rectangle 2"/>
          <p:cNvSpPr/>
          <p:nvPr/>
        </p:nvSpPr>
        <p:spPr>
          <a:xfrm>
            <a:off x="458713" y="31369"/>
            <a:ext cx="11274633" cy="1093415"/>
          </a:xfrm>
          <a:prstGeom prst="roundRect">
            <a:avLst/>
          </a:prstGeom>
          <a:noFill/>
          <a:effectLst>
            <a:outerShdw blurRad="50800" dist="38100" dir="8100000" algn="tr" rotWithShape="0">
              <a:prstClr val="black">
                <a:alpha val="40000"/>
              </a:prstClr>
            </a:outerShdw>
          </a:effectLst>
        </p:spPr>
        <p:txBody>
          <a:bodyPr vert="horz" lIns="91426" tIns="45718" rIns="91426" bIns="45718" rtlCol="0" anchor="ctr">
            <a:normAutofit fontScale="97500"/>
          </a:bodyPr>
          <a:lstStyle/>
          <a:p>
            <a:pPr algn="ctr">
              <a:spcBef>
                <a:spcPct val="0"/>
              </a:spcBef>
            </a:pPr>
            <a:r>
              <a:rPr lang="en-US" sz="3600" b="1" dirty="0">
                <a:solidFill>
                  <a:schemeClr val="bg1"/>
                </a:solidFill>
                <a:latin typeface="+mj-lt"/>
                <a:ea typeface="+mj-ea"/>
                <a:cs typeface="+mj-cs"/>
              </a:rPr>
              <a:t>RISKS TO THE NATURAL SYSTEM IN THE AMAZON</a:t>
            </a:r>
          </a:p>
        </p:txBody>
      </p:sp>
      <p:sp>
        <p:nvSpPr>
          <p:cNvPr id="5" name="Rectangle 3"/>
          <p:cNvSpPr/>
          <p:nvPr/>
        </p:nvSpPr>
        <p:spPr>
          <a:xfrm>
            <a:off x="463613" y="2276872"/>
            <a:ext cx="11393027" cy="230425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91426" tIns="45718" rIns="91426" bIns="45718" rtlCol="0" anchor="ctr"/>
          <a:lstStyle/>
          <a:p>
            <a:pPr algn="ctr"/>
            <a:endParaRPr lang="en-US" sz="3600" dirty="0"/>
          </a:p>
        </p:txBody>
      </p:sp>
      <p:sp>
        <p:nvSpPr>
          <p:cNvPr id="9" name="Rectangle 3"/>
          <p:cNvSpPr/>
          <p:nvPr/>
        </p:nvSpPr>
        <p:spPr>
          <a:xfrm>
            <a:off x="2847789" y="4640841"/>
            <a:ext cx="6624735" cy="181273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91426" tIns="45718" rIns="91426" bIns="45718" rtlCol="0" anchor="t"/>
          <a:lstStyle/>
          <a:p>
            <a:r>
              <a:rPr lang="en-US" sz="3200" dirty="0"/>
              <a:t>Does the “great acceleration” globally and regionally pose a risk to the functioning of Amazon ecosystems? </a:t>
            </a:r>
          </a:p>
        </p:txBody>
      </p:sp>
    </p:spTree>
    <p:extLst>
      <p:ext uri="{BB962C8B-B14F-4D97-AF65-F5344CB8AC3E}">
        <p14:creationId xmlns:p14="http://schemas.microsoft.com/office/powerpoint/2010/main" val="3474839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100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10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3" name="TextBox 1"/>
          <p:cNvSpPr txBox="1">
            <a:spLocks noChangeArrowheads="1"/>
          </p:cNvSpPr>
          <p:nvPr/>
        </p:nvSpPr>
        <p:spPr bwMode="auto">
          <a:xfrm>
            <a:off x="0" y="-9355"/>
            <a:ext cx="12192000" cy="1031031"/>
          </a:xfrm>
          <a:prstGeom prst="rect">
            <a:avLst/>
          </a:prstGeom>
          <a:noFill/>
          <a:ln>
            <a:noFill/>
          </a:ln>
          <a:extLst/>
        </p:spPr>
        <p:style>
          <a:lnRef idx="2">
            <a:schemeClr val="accent2">
              <a:shade val="50000"/>
            </a:schemeClr>
          </a:lnRef>
          <a:fillRef idx="1">
            <a:schemeClr val="accent2"/>
          </a:fillRef>
          <a:effectRef idx="0">
            <a:schemeClr val="accent2"/>
          </a:effectRef>
          <a:fontRef idx="minor">
            <a:schemeClr val="lt1"/>
          </a:fontRef>
        </p:style>
        <p:txBody>
          <a:bodyPr wrap="square" lIns="121901" tIns="60950" rIns="121901" bIns="60950">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spcBef>
                <a:spcPct val="0"/>
              </a:spcBef>
              <a:buFontTx/>
              <a:buNone/>
            </a:pPr>
            <a:r>
              <a:rPr lang="pt-BR" altLang="pt-BR" b="1" dirty="0" smtClean="0">
                <a:solidFill>
                  <a:srgbClr val="008000"/>
                </a:solidFill>
                <a:latin typeface="+mn-lt"/>
              </a:rPr>
              <a:t>THE AMAZON IN THE ANTHROPOCENE </a:t>
            </a:r>
          </a:p>
          <a:p>
            <a:pPr algn="ctr" eaLnBrk="1" hangingPunct="1">
              <a:spcBef>
                <a:spcPct val="0"/>
              </a:spcBef>
              <a:buFontTx/>
              <a:buNone/>
            </a:pPr>
            <a:r>
              <a:rPr lang="pt-BR" altLang="pt-BR" sz="2700" b="1" dirty="0">
                <a:solidFill>
                  <a:schemeClr val="bg1">
                    <a:lumMod val="50000"/>
                  </a:schemeClr>
                </a:solidFill>
                <a:latin typeface="+mn-lt"/>
              </a:rPr>
              <a:t>The “</a:t>
            </a:r>
            <a:r>
              <a:rPr lang="pt-BR" altLang="pt-BR" sz="2700" b="1" dirty="0" err="1">
                <a:solidFill>
                  <a:schemeClr val="bg1">
                    <a:lumMod val="50000"/>
                  </a:schemeClr>
                </a:solidFill>
                <a:latin typeface="+mn-lt"/>
              </a:rPr>
              <a:t>Great</a:t>
            </a:r>
            <a:r>
              <a:rPr lang="pt-BR" altLang="pt-BR" sz="2700" b="1" dirty="0">
                <a:solidFill>
                  <a:schemeClr val="bg1">
                    <a:lumMod val="50000"/>
                  </a:schemeClr>
                </a:solidFill>
                <a:latin typeface="+mn-lt"/>
              </a:rPr>
              <a:t> </a:t>
            </a:r>
            <a:r>
              <a:rPr lang="pt-BR" altLang="pt-BR" sz="2700" b="1" dirty="0" err="1">
                <a:solidFill>
                  <a:schemeClr val="bg1">
                    <a:lumMod val="50000"/>
                  </a:schemeClr>
                </a:solidFill>
                <a:latin typeface="+mn-lt"/>
              </a:rPr>
              <a:t>Amazon</a:t>
            </a:r>
            <a:r>
              <a:rPr lang="pt-BR" altLang="pt-BR" sz="2700" b="1" dirty="0">
                <a:solidFill>
                  <a:schemeClr val="bg1">
                    <a:lumMod val="50000"/>
                  </a:schemeClr>
                </a:solidFill>
                <a:latin typeface="+mn-lt"/>
              </a:rPr>
              <a:t> </a:t>
            </a:r>
            <a:r>
              <a:rPr lang="pt-BR" altLang="pt-BR" sz="2700" b="1" dirty="0" err="1">
                <a:solidFill>
                  <a:schemeClr val="bg1">
                    <a:lumMod val="50000"/>
                  </a:schemeClr>
                </a:solidFill>
                <a:latin typeface="+mn-lt"/>
              </a:rPr>
              <a:t>Acceleration</a:t>
            </a:r>
            <a:r>
              <a:rPr lang="pt-BR" altLang="pt-BR" sz="2700" b="1" dirty="0">
                <a:solidFill>
                  <a:schemeClr val="bg1">
                    <a:lumMod val="50000"/>
                  </a:schemeClr>
                </a:solidFill>
                <a:latin typeface="+mn-lt"/>
              </a:rPr>
              <a:t>”  </a:t>
            </a:r>
            <a:r>
              <a:rPr lang="pt-BR" altLang="pt-BR" sz="2700" b="1" dirty="0" err="1">
                <a:solidFill>
                  <a:schemeClr val="bg1">
                    <a:lumMod val="50000"/>
                  </a:schemeClr>
                </a:solidFill>
                <a:latin typeface="+mn-lt"/>
              </a:rPr>
              <a:t>takes</a:t>
            </a:r>
            <a:r>
              <a:rPr lang="pt-BR" altLang="pt-BR" sz="2700" b="1" dirty="0">
                <a:solidFill>
                  <a:schemeClr val="bg1">
                    <a:lumMod val="50000"/>
                  </a:schemeClr>
                </a:solidFill>
                <a:latin typeface="+mn-lt"/>
              </a:rPr>
              <a:t> off in </a:t>
            </a:r>
            <a:r>
              <a:rPr lang="pt-BR" altLang="pt-BR" sz="2700" b="1" dirty="0" err="1">
                <a:solidFill>
                  <a:schemeClr val="bg1">
                    <a:lumMod val="50000"/>
                  </a:schemeClr>
                </a:solidFill>
                <a:latin typeface="+mn-lt"/>
              </a:rPr>
              <a:t>the</a:t>
            </a:r>
            <a:r>
              <a:rPr lang="pt-BR" altLang="pt-BR" sz="2700" b="1" dirty="0">
                <a:solidFill>
                  <a:schemeClr val="bg1">
                    <a:lumMod val="50000"/>
                  </a:schemeClr>
                </a:solidFill>
                <a:latin typeface="+mn-lt"/>
              </a:rPr>
              <a:t> 1970’s</a:t>
            </a:r>
            <a:endParaRPr lang="en-US" altLang="pt-BR" sz="2700" b="1" dirty="0">
              <a:solidFill>
                <a:schemeClr val="bg1">
                  <a:lumMod val="50000"/>
                </a:schemeClr>
              </a:solidFill>
              <a:latin typeface="+mn-lt"/>
            </a:endParaRPr>
          </a:p>
        </p:txBody>
      </p:sp>
      <p:sp>
        <p:nvSpPr>
          <p:cNvPr id="4104" name="TextBox 11"/>
          <p:cNvSpPr txBox="1">
            <a:spLocks noChangeArrowheads="1"/>
          </p:cNvSpPr>
          <p:nvPr/>
        </p:nvSpPr>
        <p:spPr bwMode="auto">
          <a:xfrm>
            <a:off x="10279605" y="6539249"/>
            <a:ext cx="1888691" cy="30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01" tIns="60950" rIns="121901" bIns="60950">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n-US" altLang="pt-BR" sz="1200" dirty="0"/>
              <a:t>Source: </a:t>
            </a:r>
            <a:r>
              <a:rPr lang="en-US" altLang="pt-BR" sz="1200" dirty="0" err="1"/>
              <a:t>Brondizio</a:t>
            </a:r>
            <a:r>
              <a:rPr lang="en-US" altLang="pt-BR" sz="1200" dirty="0"/>
              <a:t>, 2013</a:t>
            </a:r>
          </a:p>
        </p:txBody>
      </p:sp>
      <p:graphicFrame>
        <p:nvGraphicFramePr>
          <p:cNvPr id="6" name="Chart 5"/>
          <p:cNvGraphicFramePr>
            <a:graphicFrameLocks/>
          </p:cNvGraphicFramePr>
          <p:nvPr>
            <p:extLst/>
          </p:nvPr>
        </p:nvGraphicFramePr>
        <p:xfrm>
          <a:off x="8789581" y="3270899"/>
          <a:ext cx="3402419" cy="14605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nvPr>
        </p:nvGraphicFramePr>
        <p:xfrm>
          <a:off x="4419600" y="5234119"/>
          <a:ext cx="3454400" cy="16129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a:graphicFrameLocks/>
          </p:cNvGraphicFramePr>
          <p:nvPr>
            <p:extLst/>
          </p:nvPr>
        </p:nvGraphicFramePr>
        <p:xfrm>
          <a:off x="0" y="1220703"/>
          <a:ext cx="3313797" cy="14605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hart 10"/>
          <p:cNvGraphicFramePr>
            <a:graphicFrameLocks/>
          </p:cNvGraphicFramePr>
          <p:nvPr>
            <p:extLst/>
          </p:nvPr>
        </p:nvGraphicFramePr>
        <p:xfrm>
          <a:off x="4419600" y="1220703"/>
          <a:ext cx="3352800" cy="155064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3" name="Chart 12"/>
          <p:cNvGraphicFramePr>
            <a:graphicFrameLocks/>
          </p:cNvGraphicFramePr>
          <p:nvPr>
            <p:extLst/>
          </p:nvPr>
        </p:nvGraphicFramePr>
        <p:xfrm>
          <a:off x="8911267" y="1199201"/>
          <a:ext cx="3251200" cy="1576669"/>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4" name="Chart 13"/>
          <p:cNvGraphicFramePr>
            <a:graphicFrameLocks/>
          </p:cNvGraphicFramePr>
          <p:nvPr>
            <p:extLst/>
          </p:nvPr>
        </p:nvGraphicFramePr>
        <p:xfrm>
          <a:off x="1" y="3130611"/>
          <a:ext cx="3360691" cy="1600801"/>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5" name="Chart 14"/>
          <p:cNvGraphicFramePr>
            <a:graphicFrameLocks/>
          </p:cNvGraphicFramePr>
          <p:nvPr>
            <p:extLst/>
          </p:nvPr>
        </p:nvGraphicFramePr>
        <p:xfrm>
          <a:off x="0" y="5276649"/>
          <a:ext cx="3454400" cy="160020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2" name="Chart 31"/>
          <p:cNvGraphicFramePr>
            <a:graphicFrameLocks/>
          </p:cNvGraphicFramePr>
          <p:nvPr>
            <p:extLst>
              <p:ext uri="{D42A27DB-BD31-4B8C-83A1-F6EECF244321}">
                <p14:modId xmlns:p14="http://schemas.microsoft.com/office/powerpoint/2010/main" val="2215489362"/>
              </p:ext>
            </p:extLst>
          </p:nvPr>
        </p:nvGraphicFramePr>
        <p:xfrm>
          <a:off x="8636000" y="4867588"/>
          <a:ext cx="3556000" cy="1716515"/>
        </p:xfrm>
        <a:graphic>
          <a:graphicData uri="http://schemas.openxmlformats.org/drawingml/2006/chart">
            <c:chart xmlns:c="http://schemas.openxmlformats.org/drawingml/2006/chart" xmlns:r="http://schemas.openxmlformats.org/officeDocument/2006/relationships" r:id="rId10"/>
          </a:graphicData>
        </a:graphic>
      </p:graphicFrame>
      <p:grpSp>
        <p:nvGrpSpPr>
          <p:cNvPr id="2" name="Agrupar 1"/>
          <p:cNvGrpSpPr/>
          <p:nvPr/>
        </p:nvGrpSpPr>
        <p:grpSpPr>
          <a:xfrm>
            <a:off x="4223812" y="2852460"/>
            <a:ext cx="3883263" cy="2160723"/>
            <a:chOff x="4830473" y="2969825"/>
            <a:chExt cx="3276581" cy="1823153"/>
          </a:xfrm>
        </p:grpSpPr>
        <p:pic>
          <p:nvPicPr>
            <p:cNvPr id="4110" name="Picture 6" descr="1.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44921" y="3818595"/>
              <a:ext cx="959644" cy="535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5" descr="cidade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90114" y="2974353"/>
              <a:ext cx="1155679" cy="593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Picture 3" descr="amazonian indians.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30473" y="2984052"/>
              <a:ext cx="959641" cy="485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4" name="Picture 4" descr="amazon cattle.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945792" y="2969825"/>
              <a:ext cx="1161261" cy="485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11" descr="farmer soy amazon.jp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840292" y="3457813"/>
              <a:ext cx="949821" cy="377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 name="Picture 9" descr="01"/>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942807" y="3457812"/>
              <a:ext cx="1164247" cy="647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7" name="Picture 26" descr="porto cargill santarem.jp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6941221" y="4038022"/>
              <a:ext cx="1165833" cy="754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8" name="Picture 4" descr="cidade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846550" y="4277970"/>
              <a:ext cx="2094669" cy="510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0" name="Picture 28"/>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5784651" y="3469380"/>
              <a:ext cx="1161141" cy="49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2" descr="ceiba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784650" y="3849937"/>
              <a:ext cx="1156569" cy="42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4426444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000"/>
                                        <p:tgtEl>
                                          <p:spTgt spid="11"/>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1000"/>
                                        <p:tgtEl>
                                          <p:spTgt spid="13"/>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1000"/>
                                        <p:tgtEl>
                                          <p:spTgt spid="6"/>
                                        </p:tgtEl>
                                      </p:cBhvr>
                                    </p:animEffect>
                                  </p:childTnLst>
                                </p:cTn>
                              </p:par>
                            </p:childTnLst>
                          </p:cTn>
                        </p:par>
                        <p:par>
                          <p:cTn id="20" fill="hold">
                            <p:stCondLst>
                              <p:cond delay="4000"/>
                            </p:stCondLst>
                            <p:childTnLst>
                              <p:par>
                                <p:cTn id="21" presetID="22" presetClass="entr" presetSubtype="8" fill="hold" grpId="0"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left)">
                                      <p:cBhvr>
                                        <p:cTn id="23" dur="1000"/>
                                        <p:tgtEl>
                                          <p:spTgt spid="32"/>
                                        </p:tgtEl>
                                      </p:cBhvr>
                                    </p:animEffect>
                                  </p:childTnLst>
                                </p:cTn>
                              </p:par>
                            </p:childTnLst>
                          </p:cTn>
                        </p:par>
                        <p:par>
                          <p:cTn id="24" fill="hold">
                            <p:stCondLst>
                              <p:cond delay="5000"/>
                            </p:stCondLst>
                            <p:childTnLst>
                              <p:par>
                                <p:cTn id="25" presetID="22" presetClass="entr" presetSubtype="8"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1000"/>
                                        <p:tgtEl>
                                          <p:spTgt spid="7"/>
                                        </p:tgtEl>
                                      </p:cBhvr>
                                    </p:animEffect>
                                  </p:childTnLst>
                                </p:cTn>
                              </p:par>
                            </p:childTnLst>
                          </p:cTn>
                        </p:par>
                        <p:par>
                          <p:cTn id="28" fill="hold">
                            <p:stCondLst>
                              <p:cond delay="6000"/>
                            </p:stCondLst>
                            <p:childTnLst>
                              <p:par>
                                <p:cTn id="29" presetID="22" presetClass="entr" presetSubtype="8"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1000"/>
                                        <p:tgtEl>
                                          <p:spTgt spid="15"/>
                                        </p:tgtEl>
                                      </p:cBhvr>
                                    </p:animEffect>
                                  </p:childTnLst>
                                </p:cTn>
                              </p:par>
                            </p:childTnLst>
                          </p:cTn>
                        </p:par>
                        <p:par>
                          <p:cTn id="32" fill="hold">
                            <p:stCondLst>
                              <p:cond delay="7000"/>
                            </p:stCondLst>
                            <p:childTnLst>
                              <p:par>
                                <p:cTn id="33" presetID="22" presetClass="entr" presetSubtype="8"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Graphic spid="8" grpId="0">
        <p:bldAsOne/>
      </p:bldGraphic>
      <p:bldGraphic spid="11" grpId="0">
        <p:bldAsOne/>
      </p:bldGraphic>
      <p:bldGraphic spid="13" grpId="0">
        <p:bldAsOne/>
      </p:bldGraphic>
      <p:bldGraphic spid="14" grpId="0">
        <p:bldAsOne/>
      </p:bldGraphic>
      <p:bldGraphic spid="15" grpId="0">
        <p:bldAsOne/>
      </p:bldGraphic>
      <p:bldGraphic spid="32"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3" cstate="email">
            <a:extLst>
              <a:ext uri="{28A0092B-C50C-407E-A947-70E740481C1C}">
                <a14:useLocalDpi xmlns:a14="http://schemas.microsoft.com/office/drawing/2010/main" val="0"/>
              </a:ext>
            </a:extLst>
          </a:blip>
          <a:srcRect t="16912"/>
          <a:stretch/>
        </p:blipFill>
        <p:spPr>
          <a:xfrm>
            <a:off x="-11666" y="10"/>
            <a:ext cx="12203668" cy="6888137"/>
          </a:xfrm>
          <a:prstGeom prst="rect">
            <a:avLst/>
          </a:prstGeom>
        </p:spPr>
      </p:pic>
      <p:sp>
        <p:nvSpPr>
          <p:cNvPr id="5" name="Título 1"/>
          <p:cNvSpPr txBox="1">
            <a:spLocks/>
          </p:cNvSpPr>
          <p:nvPr/>
        </p:nvSpPr>
        <p:spPr>
          <a:xfrm>
            <a:off x="0" y="2492937"/>
            <a:ext cx="12192000" cy="1470025"/>
          </a:xfrm>
          <a:prstGeom prst="rect">
            <a:avLst/>
          </a:prstGeom>
          <a:noFill/>
          <a:effectLst>
            <a:outerShdw blurRad="50800" dist="38100" dir="8100000" algn="tr" rotWithShape="0">
              <a:prstClr val="black">
                <a:alpha val="40000"/>
              </a:prstClr>
            </a:outerShdw>
          </a:effectLst>
        </p:spPr>
        <p:txBody>
          <a:bodyPr vert="horz" lIns="91426" tIns="45718" rIns="91426" bIns="45718"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900" b="1" dirty="0" smtClean="0">
                <a:solidFill>
                  <a:schemeClr val="bg1"/>
                </a:solidFill>
              </a:rPr>
              <a:t>O FUTURO DA AMAZ</a:t>
            </a:r>
            <a:r>
              <a:rPr lang="en-US" sz="4900" b="1" dirty="0" smtClean="0">
                <a:solidFill>
                  <a:schemeClr val="bg1"/>
                </a:solidFill>
              </a:rPr>
              <a:t>ÔNIA </a:t>
            </a:r>
            <a:r>
              <a:rPr lang="en-US" sz="4900" b="1" dirty="0" err="1" smtClean="0">
                <a:solidFill>
                  <a:schemeClr val="bg1"/>
                </a:solidFill>
              </a:rPr>
              <a:t>É</a:t>
            </a:r>
            <a:r>
              <a:rPr lang="en-US" sz="4900" b="1" dirty="0" smtClean="0">
                <a:solidFill>
                  <a:schemeClr val="bg1"/>
                </a:solidFill>
              </a:rPr>
              <a:t> SUSTENTÁVEL? </a:t>
            </a:r>
            <a:endParaRPr lang="en-US" sz="2500" i="1" dirty="0">
              <a:solidFill>
                <a:schemeClr val="bg1">
                  <a:lumMod val="85000"/>
                </a:schemeClr>
              </a:solidFill>
            </a:endParaRPr>
          </a:p>
        </p:txBody>
      </p:sp>
      <p:sp>
        <p:nvSpPr>
          <p:cNvPr id="7" name="Retângulo 9"/>
          <p:cNvSpPr/>
          <p:nvPr/>
        </p:nvSpPr>
        <p:spPr>
          <a:xfrm>
            <a:off x="2711624" y="5838402"/>
            <a:ext cx="6984776" cy="871903"/>
          </a:xfrm>
          <a:prstGeom prst="rect">
            <a:avLst/>
          </a:prstGeom>
          <a:effectLst>
            <a:outerShdw blurRad="50800" dist="38100" dir="8100000" algn="tr" rotWithShape="0">
              <a:prstClr val="black">
                <a:alpha val="40000"/>
              </a:prstClr>
            </a:outerShdw>
          </a:effectLst>
        </p:spPr>
        <p:txBody>
          <a:bodyPr wrap="square" lIns="91426" tIns="45718" rIns="91426" bIns="45718">
            <a:spAutoFit/>
          </a:bodyPr>
          <a:lstStyle/>
          <a:p>
            <a:pPr algn="ctr"/>
            <a:r>
              <a:rPr lang="pt-BR" sz="2500" b="1" dirty="0" smtClean="0">
                <a:solidFill>
                  <a:schemeClr val="bg1"/>
                </a:solidFill>
              </a:rPr>
              <a:t>Senado Federal, Bras</a:t>
            </a:r>
            <a:r>
              <a:rPr lang="pt-BR" sz="2500" b="1" dirty="0" smtClean="0">
                <a:solidFill>
                  <a:schemeClr val="bg1"/>
                </a:solidFill>
              </a:rPr>
              <a:t>ília, DF</a:t>
            </a:r>
            <a:endParaRPr lang="pt-BR" sz="2500" b="1" dirty="0">
              <a:solidFill>
                <a:schemeClr val="bg1"/>
              </a:solidFill>
            </a:endParaRPr>
          </a:p>
          <a:p>
            <a:pPr algn="ctr"/>
            <a:r>
              <a:rPr lang="pt-BR" sz="2500" b="1" dirty="0" smtClean="0">
                <a:solidFill>
                  <a:schemeClr val="bg1"/>
                </a:solidFill>
              </a:rPr>
              <a:t>08</a:t>
            </a:r>
            <a:r>
              <a:rPr lang="pt-BR" sz="2500" b="1" dirty="0" smtClean="0">
                <a:solidFill>
                  <a:schemeClr val="bg1"/>
                </a:solidFill>
              </a:rPr>
              <a:t> de Dezembro de </a:t>
            </a:r>
            <a:r>
              <a:rPr lang="pt-BR" sz="2500" b="1" dirty="0">
                <a:solidFill>
                  <a:schemeClr val="bg1"/>
                </a:solidFill>
              </a:rPr>
              <a:t>2016</a:t>
            </a:r>
            <a:endParaRPr lang="en-US" sz="1500" b="1" dirty="0">
              <a:solidFill>
                <a:schemeClr val="bg1"/>
              </a:solidFill>
            </a:endParaRPr>
          </a:p>
        </p:txBody>
      </p:sp>
      <p:sp>
        <p:nvSpPr>
          <p:cNvPr id="8" name="Rounded Rectangle 2"/>
          <p:cNvSpPr/>
          <p:nvPr/>
        </p:nvSpPr>
        <p:spPr>
          <a:xfrm>
            <a:off x="458714" y="31344"/>
            <a:ext cx="11274633" cy="1843361"/>
          </a:xfrm>
          <a:prstGeom prst="roundRect">
            <a:avLst/>
          </a:prstGeom>
          <a:noFill/>
          <a:effectLst>
            <a:outerShdw blurRad="50800" dist="38100" dir="8100000" algn="tr" rotWithShape="0">
              <a:prstClr val="black">
                <a:alpha val="40000"/>
              </a:prstClr>
            </a:outerShdw>
          </a:effectLst>
        </p:spPr>
        <p:txBody>
          <a:bodyPr vert="horz" lIns="91426" tIns="45718" rIns="91426" bIns="45718" rtlCol="0" anchor="ctr">
            <a:normAutofit fontScale="97500" lnSpcReduction="10000"/>
          </a:bodyPr>
          <a:lstStyle/>
          <a:p>
            <a:pPr algn="ctr">
              <a:spcBef>
                <a:spcPct val="0"/>
              </a:spcBef>
            </a:pPr>
            <a:r>
              <a:rPr lang="en-US" sz="3600" b="1" dirty="0" smtClean="0">
                <a:solidFill>
                  <a:schemeClr val="bg1"/>
                </a:solidFill>
                <a:latin typeface="+mj-lt"/>
                <a:ea typeface="+mj-ea"/>
                <a:cs typeface="+mj-cs"/>
              </a:rPr>
              <a:t>CONGRESSO DO FUTURO</a:t>
            </a:r>
            <a:endParaRPr lang="en-US" sz="3600" b="1" dirty="0">
              <a:solidFill>
                <a:schemeClr val="bg1"/>
              </a:solidFill>
              <a:latin typeface="+mj-lt"/>
              <a:ea typeface="+mj-ea"/>
              <a:cs typeface="+mj-cs"/>
            </a:endParaRPr>
          </a:p>
          <a:p>
            <a:pPr algn="ctr">
              <a:spcBef>
                <a:spcPct val="0"/>
              </a:spcBef>
            </a:pPr>
            <a:r>
              <a:rPr lang="en-US" sz="3600" b="1" dirty="0" err="1" smtClean="0">
                <a:solidFill>
                  <a:schemeClr val="bg1"/>
                </a:solidFill>
                <a:latin typeface="+mj-lt"/>
                <a:ea typeface="+mj-ea"/>
                <a:cs typeface="+mj-cs"/>
              </a:rPr>
              <a:t>Desenvolvimento</a:t>
            </a:r>
            <a:r>
              <a:rPr lang="en-US" sz="3600" b="1" dirty="0" smtClean="0">
                <a:solidFill>
                  <a:schemeClr val="bg1"/>
                </a:solidFill>
                <a:latin typeface="+mj-lt"/>
                <a:ea typeface="+mj-ea"/>
                <a:cs typeface="+mj-cs"/>
              </a:rPr>
              <a:t> </a:t>
            </a:r>
            <a:r>
              <a:rPr lang="en-US" sz="3600" b="1" dirty="0" err="1" smtClean="0">
                <a:solidFill>
                  <a:schemeClr val="bg1"/>
                </a:solidFill>
                <a:latin typeface="+mj-lt"/>
                <a:ea typeface="+mj-ea"/>
                <a:cs typeface="+mj-cs"/>
              </a:rPr>
              <a:t>Sustent</a:t>
            </a:r>
            <a:r>
              <a:rPr lang="en-US" sz="3600" b="1" dirty="0" err="1" smtClean="0">
                <a:solidFill>
                  <a:schemeClr val="bg1"/>
                </a:solidFill>
                <a:latin typeface="+mj-lt"/>
                <a:ea typeface="+mj-ea"/>
                <a:cs typeface="+mj-cs"/>
              </a:rPr>
              <a:t>ável</a:t>
            </a:r>
            <a:r>
              <a:rPr lang="en-US" sz="3600" b="1" dirty="0" smtClean="0">
                <a:solidFill>
                  <a:schemeClr val="bg1"/>
                </a:solidFill>
                <a:latin typeface="+mj-lt"/>
                <a:ea typeface="+mj-ea"/>
                <a:cs typeface="+mj-cs"/>
              </a:rPr>
              <a:t> </a:t>
            </a:r>
            <a:r>
              <a:rPr lang="en-US" sz="3600" b="1" dirty="0" err="1" smtClean="0">
                <a:solidFill>
                  <a:schemeClr val="bg1"/>
                </a:solidFill>
                <a:latin typeface="+mj-lt"/>
                <a:ea typeface="+mj-ea"/>
                <a:cs typeface="+mj-cs"/>
              </a:rPr>
              <a:t>na</a:t>
            </a:r>
            <a:r>
              <a:rPr lang="en-US" sz="3600" b="1" dirty="0" smtClean="0">
                <a:solidFill>
                  <a:schemeClr val="bg1"/>
                </a:solidFill>
                <a:latin typeface="+mj-lt"/>
                <a:ea typeface="+mj-ea"/>
                <a:cs typeface="+mj-cs"/>
              </a:rPr>
              <a:t> </a:t>
            </a:r>
            <a:r>
              <a:rPr lang="en-US" sz="3600" b="1" dirty="0" err="1" smtClean="0">
                <a:solidFill>
                  <a:schemeClr val="bg1"/>
                </a:solidFill>
                <a:latin typeface="+mj-lt"/>
                <a:ea typeface="+mj-ea"/>
                <a:cs typeface="+mj-cs"/>
              </a:rPr>
              <a:t>América</a:t>
            </a:r>
            <a:r>
              <a:rPr lang="en-US" sz="3600" b="1" dirty="0" smtClean="0">
                <a:solidFill>
                  <a:schemeClr val="bg1"/>
                </a:solidFill>
                <a:latin typeface="+mj-lt"/>
                <a:ea typeface="+mj-ea"/>
                <a:cs typeface="+mj-cs"/>
              </a:rPr>
              <a:t> Latina</a:t>
            </a:r>
            <a:r>
              <a:rPr lang="en-US" sz="3600" b="1" dirty="0" smtClean="0">
                <a:solidFill>
                  <a:schemeClr val="bg1"/>
                </a:solidFill>
                <a:latin typeface="+mj-lt"/>
                <a:ea typeface="+mj-ea"/>
                <a:cs typeface="+mj-cs"/>
              </a:rPr>
              <a:t> </a:t>
            </a:r>
            <a:r>
              <a:rPr lang="en-US" sz="3600" b="1" dirty="0" err="1" smtClean="0">
                <a:solidFill>
                  <a:schemeClr val="bg1"/>
                </a:solidFill>
                <a:latin typeface="+mj-lt"/>
                <a:ea typeface="+mj-ea"/>
                <a:cs typeface="+mj-cs"/>
              </a:rPr>
              <a:t>Sustentabilidade</a:t>
            </a:r>
            <a:r>
              <a:rPr lang="en-US" sz="3600" b="1" dirty="0" smtClean="0">
                <a:solidFill>
                  <a:schemeClr val="bg1"/>
                </a:solidFill>
                <a:latin typeface="+mj-lt"/>
                <a:ea typeface="+mj-ea"/>
                <a:cs typeface="+mj-cs"/>
              </a:rPr>
              <a:t> e a Agenda 2030</a:t>
            </a:r>
            <a:endParaRPr lang="en-US" sz="3600" b="1" dirty="0">
              <a:solidFill>
                <a:schemeClr val="bg1"/>
              </a:solidFill>
              <a:latin typeface="+mj-lt"/>
              <a:ea typeface="+mj-ea"/>
              <a:cs typeface="+mj-cs"/>
            </a:endParaRPr>
          </a:p>
        </p:txBody>
      </p:sp>
      <p:sp>
        <p:nvSpPr>
          <p:cNvPr id="9" name="Retângulo 8"/>
          <p:cNvSpPr/>
          <p:nvPr/>
        </p:nvSpPr>
        <p:spPr>
          <a:xfrm>
            <a:off x="2688724" y="4581128"/>
            <a:ext cx="6984776" cy="923328"/>
          </a:xfrm>
          <a:prstGeom prst="rect">
            <a:avLst/>
          </a:prstGeom>
          <a:effectLst>
            <a:outerShdw blurRad="50800" dist="38100" dir="8100000" algn="tr" rotWithShape="0">
              <a:prstClr val="black">
                <a:alpha val="40000"/>
              </a:prstClr>
            </a:outerShdw>
          </a:effectLst>
        </p:spPr>
        <p:txBody>
          <a:bodyPr wrap="square" lIns="91426" tIns="45718" rIns="91426" bIns="45718">
            <a:spAutoFit/>
          </a:bodyPr>
          <a:lstStyle/>
          <a:p>
            <a:pPr algn="ctr"/>
            <a:r>
              <a:rPr lang="pt-BR" sz="2400" b="1" dirty="0">
                <a:solidFill>
                  <a:schemeClr val="bg1"/>
                </a:solidFill>
              </a:rPr>
              <a:t>Carlos A. Nobre </a:t>
            </a:r>
          </a:p>
          <a:p>
            <a:pPr algn="ctr"/>
            <a:r>
              <a:rPr lang="en-US" sz="1500" b="1" dirty="0" smtClean="0">
                <a:solidFill>
                  <a:schemeClr val="bg1"/>
                </a:solidFill>
              </a:rPr>
              <a:t> </a:t>
            </a:r>
            <a:r>
              <a:rPr lang="en-US" sz="1500" b="1" dirty="0" err="1" smtClean="0">
                <a:solidFill>
                  <a:schemeClr val="bg1"/>
                </a:solidFill>
              </a:rPr>
              <a:t>Instituto</a:t>
            </a:r>
            <a:r>
              <a:rPr lang="en-US" sz="1500" b="1" dirty="0" smtClean="0">
                <a:solidFill>
                  <a:schemeClr val="bg1"/>
                </a:solidFill>
              </a:rPr>
              <a:t> de C&amp;T </a:t>
            </a:r>
            <a:r>
              <a:rPr lang="en-US" sz="1500" b="1" dirty="0" err="1" smtClean="0">
                <a:solidFill>
                  <a:schemeClr val="bg1"/>
                </a:solidFill>
              </a:rPr>
              <a:t>para</a:t>
            </a:r>
            <a:r>
              <a:rPr lang="en-US" sz="1500" b="1" dirty="0" smtClean="0">
                <a:solidFill>
                  <a:schemeClr val="bg1"/>
                </a:solidFill>
              </a:rPr>
              <a:t> </a:t>
            </a:r>
            <a:r>
              <a:rPr lang="en-US" sz="1500" b="1" dirty="0" err="1" smtClean="0">
                <a:solidFill>
                  <a:schemeClr val="bg1"/>
                </a:solidFill>
              </a:rPr>
              <a:t>Mudan</a:t>
            </a:r>
            <a:r>
              <a:rPr lang="en-US" sz="1500" b="1" dirty="0" err="1" smtClean="0">
                <a:solidFill>
                  <a:schemeClr val="bg1"/>
                </a:solidFill>
              </a:rPr>
              <a:t>ças</a:t>
            </a:r>
            <a:r>
              <a:rPr lang="en-US" sz="1500" b="1" dirty="0" smtClean="0">
                <a:solidFill>
                  <a:schemeClr val="bg1"/>
                </a:solidFill>
              </a:rPr>
              <a:t> </a:t>
            </a:r>
            <a:r>
              <a:rPr lang="en-US" sz="1500" b="1" dirty="0" err="1" smtClean="0">
                <a:solidFill>
                  <a:schemeClr val="bg1"/>
                </a:solidFill>
              </a:rPr>
              <a:t>Climáticas</a:t>
            </a:r>
            <a:r>
              <a:rPr lang="en-US" sz="1500" b="1" dirty="0" smtClean="0">
                <a:solidFill>
                  <a:schemeClr val="bg1"/>
                </a:solidFill>
              </a:rPr>
              <a:t> </a:t>
            </a:r>
            <a:endParaRPr lang="en-US" sz="1500" b="1" dirty="0">
              <a:solidFill>
                <a:schemeClr val="bg1"/>
              </a:solidFill>
            </a:endParaRPr>
          </a:p>
          <a:p>
            <a:pPr algn="ctr"/>
            <a:r>
              <a:rPr lang="en-US" sz="1500" b="1" dirty="0">
                <a:solidFill>
                  <a:schemeClr val="bg1"/>
                </a:solidFill>
              </a:rPr>
              <a:t>São José dos Campos, </a:t>
            </a:r>
            <a:r>
              <a:rPr lang="en-US" sz="1500" b="1" dirty="0" smtClean="0">
                <a:solidFill>
                  <a:schemeClr val="bg1"/>
                </a:solidFill>
              </a:rPr>
              <a:t>SP</a:t>
            </a:r>
            <a:endParaRPr lang="en-US" sz="1500" b="1" dirty="0">
              <a:solidFill>
                <a:schemeClr val="bg1"/>
              </a:solidFill>
            </a:endParaRPr>
          </a:p>
        </p:txBody>
      </p:sp>
    </p:spTree>
    <p:extLst>
      <p:ext uri="{BB962C8B-B14F-4D97-AF65-F5344CB8AC3E}">
        <p14:creationId xmlns:p14="http://schemas.microsoft.com/office/powerpoint/2010/main" val="41830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par>
                          <p:cTn id="16" fill="hold">
                            <p:stCondLst>
                              <p:cond delay="50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sultado de imagem para amazon forest fi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1"/>
            <a:ext cx="12192000" cy="68570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27598" r="17972"/>
          <a:stretch/>
        </p:blipFill>
        <p:spPr bwMode="auto">
          <a:xfrm>
            <a:off x="54989" y="2098722"/>
            <a:ext cx="2261395" cy="2932761"/>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upo 18"/>
          <p:cNvGrpSpPr/>
          <p:nvPr/>
        </p:nvGrpSpPr>
        <p:grpSpPr>
          <a:xfrm>
            <a:off x="1158191" y="2182938"/>
            <a:ext cx="1246808" cy="2770215"/>
            <a:chOff x="868643" y="1637195"/>
            <a:chExt cx="935106" cy="2077661"/>
          </a:xfrm>
        </p:grpSpPr>
        <p:cxnSp>
          <p:nvCxnSpPr>
            <p:cNvPr id="16" name="Conector reto 15"/>
            <p:cNvCxnSpPr/>
            <p:nvPr/>
          </p:nvCxnSpPr>
          <p:spPr>
            <a:xfrm flipV="1">
              <a:off x="868643" y="1637195"/>
              <a:ext cx="935106" cy="277986"/>
            </a:xfrm>
            <a:prstGeom prst="line">
              <a:avLst/>
            </a:prstGeom>
            <a:ln>
              <a:solidFill>
                <a:schemeClr val="bg1">
                  <a:lumMod val="6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8" name="Conector reto 17"/>
            <p:cNvCxnSpPr/>
            <p:nvPr/>
          </p:nvCxnSpPr>
          <p:spPr>
            <a:xfrm>
              <a:off x="889263" y="2599785"/>
              <a:ext cx="914485" cy="1115071"/>
            </a:xfrm>
            <a:prstGeom prst="line">
              <a:avLst/>
            </a:prstGeom>
            <a:ln>
              <a:solidFill>
                <a:schemeClr val="bg1">
                  <a:lumMod val="65000"/>
                </a:schemeClr>
              </a:solidFill>
              <a:prstDash val="sysDot"/>
            </a:ln>
          </p:spPr>
          <p:style>
            <a:lnRef idx="2">
              <a:schemeClr val="accent1"/>
            </a:lnRef>
            <a:fillRef idx="0">
              <a:schemeClr val="accent1"/>
            </a:fillRef>
            <a:effectRef idx="1">
              <a:schemeClr val="accent1"/>
            </a:effectRef>
            <a:fontRef idx="minor">
              <a:schemeClr val="tx1"/>
            </a:fontRef>
          </p:style>
        </p:cxnSp>
      </p:grpSp>
      <p:pic>
        <p:nvPicPr>
          <p:cNvPr id="1026" name="Picture 2" descr="TIME Magazine Cover: Saving the Rain Forest -- Sep. 18, 198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6231" y="1043281"/>
            <a:ext cx="3913631" cy="5156209"/>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3" y="6242477"/>
            <a:ext cx="4090363" cy="584771"/>
          </a:xfrm>
          <a:prstGeom prst="rect">
            <a:avLst/>
          </a:prstGeom>
          <a:noFill/>
        </p:spPr>
        <p:txBody>
          <a:bodyPr wrap="none" lIns="91428" tIns="45718" rIns="91428" bIns="45718" rtlCol="0">
            <a:spAutoFit/>
          </a:bodyPr>
          <a:lstStyle/>
          <a:p>
            <a:r>
              <a:rPr lang="pt-BR" sz="1600" dirty="0" err="1">
                <a:solidFill>
                  <a:prstClr val="white"/>
                </a:solidFill>
              </a:rPr>
              <a:t>Images</a:t>
            </a:r>
            <a:r>
              <a:rPr lang="pt-BR" sz="1600" dirty="0">
                <a:solidFill>
                  <a:prstClr val="white"/>
                </a:solidFill>
              </a:rPr>
              <a:t>: </a:t>
            </a:r>
            <a:r>
              <a:rPr lang="pt-BR" sz="1600" dirty="0" err="1">
                <a:solidFill>
                  <a:prstClr val="white"/>
                </a:solidFill>
              </a:rPr>
              <a:t>http</a:t>
            </a:r>
            <a:r>
              <a:rPr lang="pt-BR" sz="1600" dirty="0">
                <a:solidFill>
                  <a:prstClr val="white"/>
                </a:solidFill>
              </a:rPr>
              <a:t>://</a:t>
            </a:r>
            <a:r>
              <a:rPr lang="pt-BR" sz="1600" dirty="0" err="1">
                <a:solidFill>
                  <a:prstClr val="white"/>
                </a:solidFill>
              </a:rPr>
              <a:t>content.time.com</a:t>
            </a:r>
            <a:r>
              <a:rPr lang="pt-BR" sz="1600" dirty="0">
                <a:solidFill>
                  <a:prstClr val="white"/>
                </a:solidFill>
              </a:rPr>
              <a:t>/time/covers/</a:t>
            </a:r>
          </a:p>
          <a:p>
            <a:r>
              <a:rPr lang="pt-BR" sz="1600" dirty="0">
                <a:solidFill>
                  <a:prstClr val="white"/>
                </a:solidFill>
              </a:rPr>
              <a:t>NASA Earth </a:t>
            </a:r>
            <a:r>
              <a:rPr lang="pt-BR" sz="1600" dirty="0" err="1">
                <a:solidFill>
                  <a:prstClr val="white"/>
                </a:solidFill>
              </a:rPr>
              <a:t>Observatory</a:t>
            </a:r>
            <a:r>
              <a:rPr lang="pt-BR" sz="1600" dirty="0">
                <a:solidFill>
                  <a:prstClr val="white"/>
                </a:solidFill>
              </a:rPr>
              <a:t>, </a:t>
            </a:r>
            <a:r>
              <a:rPr lang="pt-BR" sz="1600" dirty="0" err="1">
                <a:solidFill>
                  <a:prstClr val="white"/>
                </a:solidFill>
              </a:rPr>
              <a:t>PRODES</a:t>
            </a:r>
            <a:r>
              <a:rPr lang="pt-BR" sz="1600" dirty="0">
                <a:solidFill>
                  <a:prstClr val="white"/>
                </a:solidFill>
              </a:rPr>
              <a:t>-INPE</a:t>
            </a:r>
          </a:p>
        </p:txBody>
      </p:sp>
      <p:sp>
        <p:nvSpPr>
          <p:cNvPr id="7" name="CaixaDeTexto 6"/>
          <p:cNvSpPr txBox="1"/>
          <p:nvPr/>
        </p:nvSpPr>
        <p:spPr>
          <a:xfrm>
            <a:off x="522536" y="12957"/>
            <a:ext cx="11287319" cy="998640"/>
          </a:xfrm>
          <a:prstGeom prst="rect">
            <a:avLst/>
          </a:prstGeom>
          <a:noFill/>
          <a:effectLst>
            <a:outerShdw blurRad="50800" dist="38100" dir="8100000" algn="tr" rotWithShape="0">
              <a:prstClr val="black">
                <a:alpha val="40000"/>
              </a:prstClr>
            </a:outerShdw>
          </a:effectLst>
        </p:spPr>
        <p:txBody>
          <a:bodyPr vert="horz" lIns="121904" tIns="60952" rIns="121904" bIns="60952" rtlCol="0" anchor="ctr">
            <a:noAutofit/>
          </a:bodyPr>
          <a:lstStyle>
            <a:defPPr>
              <a:defRPr lang="pt-BR"/>
            </a:defPPr>
            <a:lvl1pPr algn="ctr">
              <a:spcBef>
                <a:spcPct val="0"/>
              </a:spcBef>
              <a:buNone/>
              <a:defRPr sz="4900" b="1">
                <a:solidFill>
                  <a:schemeClr val="bg1"/>
                </a:solidFill>
                <a:latin typeface="+mj-lt"/>
                <a:ea typeface="+mj-ea"/>
                <a:cs typeface="+mj-cs"/>
              </a:defRPr>
            </a:lvl1pPr>
          </a:lstStyle>
          <a:p>
            <a:pPr fontAlgn="base">
              <a:spcAft>
                <a:spcPct val="0"/>
              </a:spcAft>
            </a:pPr>
            <a:r>
              <a:rPr lang="en-US" altLang="en-US" sz="29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By the end of 1980’s, Amazon deforestation and forest fires became an issue of global concern</a:t>
            </a:r>
            <a:r>
              <a:rPr lang="mr-IN" altLang="en-US" sz="29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a:t>
            </a:r>
            <a:r>
              <a:rPr lang="en-US" altLang="en-US" sz="2900" dirty="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p>
        </p:txBody>
      </p:sp>
      <p:sp>
        <p:nvSpPr>
          <p:cNvPr id="8" name="CaixaDeTexto 7"/>
          <p:cNvSpPr txBox="1"/>
          <p:nvPr/>
        </p:nvSpPr>
        <p:spPr>
          <a:xfrm>
            <a:off x="7568561" y="6119644"/>
            <a:ext cx="4557969" cy="430611"/>
          </a:xfrm>
          <a:prstGeom prst="rect">
            <a:avLst/>
          </a:prstGeom>
          <a:noFill/>
          <a:effectLst>
            <a:outerShdw blurRad="50800" dist="38100" dir="8100000" algn="tr" rotWithShape="0">
              <a:prstClr val="black">
                <a:alpha val="40000"/>
              </a:prstClr>
            </a:outerShdw>
          </a:effectLst>
        </p:spPr>
        <p:txBody>
          <a:bodyPr vert="horz" lIns="121904" tIns="60952" rIns="121904" bIns="60952" rtlCol="0" anchor="ctr">
            <a:normAutofit fontScale="97500"/>
          </a:bodyPr>
          <a:lstStyle>
            <a:defPPr>
              <a:defRPr lang="pt-BR"/>
            </a:defPPr>
            <a:lvl1pPr algn="ctr">
              <a:spcBef>
                <a:spcPct val="0"/>
              </a:spcBef>
              <a:buNone/>
              <a:defRPr sz="4900" b="1">
                <a:solidFill>
                  <a:schemeClr val="bg1"/>
                </a:solidFill>
                <a:latin typeface="+mj-lt"/>
                <a:ea typeface="+mj-ea"/>
                <a:cs typeface="+mj-cs"/>
              </a:defRPr>
            </a:lvl1pPr>
          </a:lstStyle>
          <a:p>
            <a:r>
              <a:rPr lang="en-US" sz="1700" dirty="0">
                <a:solidFill>
                  <a:prstClr val="white">
                    <a:lumMod val="85000"/>
                  </a:prst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a:t>
            </a:r>
            <a:r>
              <a:rPr lang="en-US" sz="1700" dirty="0">
                <a:effectLst>
                  <a:outerShdw blurRad="38100" dist="38100" dir="2700000" algn="tl">
                    <a:srgbClr val="000000">
                      <a:alpha val="43137"/>
                    </a:srgbClr>
                  </a:outerShdw>
                </a:effectLst>
                <a:latin typeface="Verdana" pitchFamily="34" charset="0"/>
                <a:ea typeface="Verdana" pitchFamily="34" charset="0"/>
                <a:cs typeface="Verdana" pitchFamily="34" charset="0"/>
              </a:rPr>
              <a:t>Time Magazine (Sep. 18, 1989)</a:t>
            </a:r>
            <a:endParaRPr lang="pt-BR" sz="1700" dirty="0">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grpSp>
        <p:nvGrpSpPr>
          <p:cNvPr id="27" name="Grupo 26"/>
          <p:cNvGrpSpPr/>
          <p:nvPr/>
        </p:nvGrpSpPr>
        <p:grpSpPr>
          <a:xfrm>
            <a:off x="2405005" y="1280802"/>
            <a:ext cx="5311037" cy="3750711"/>
            <a:chOff x="1803747" y="996198"/>
            <a:chExt cx="3983278" cy="2813033"/>
          </a:xfrm>
        </p:grpSpPr>
        <p:sp>
          <p:nvSpPr>
            <p:cNvPr id="3" name="Retângulo 2"/>
            <p:cNvSpPr/>
            <p:nvPr/>
          </p:nvSpPr>
          <p:spPr>
            <a:xfrm>
              <a:off x="1803747" y="996198"/>
              <a:ext cx="3983277" cy="530914"/>
            </a:xfrm>
            <a:prstGeom prst="rect">
              <a:avLst/>
            </a:prstGeom>
            <a:solidFill>
              <a:schemeClr val="tx2">
                <a:lumMod val="75000"/>
                <a:alpha val="73000"/>
              </a:schemeClr>
            </a:solidFill>
          </p:spPr>
          <p:txBody>
            <a:bodyPr wrap="square">
              <a:spAutoFit/>
            </a:bodyPr>
            <a:lstStyle/>
            <a:p>
              <a:pPr algn="ct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Brazilian Amazon Deforestation in 1988 and 1989 (</a:t>
              </a:r>
              <a:r>
                <a:rPr lang="en-US" sz="2000" b="1" i="1" dirty="0" err="1">
                  <a:solidFill>
                    <a:schemeClr val="bg1"/>
                  </a:solidFill>
                  <a:latin typeface="Verdana" panose="020B0604030504040204" pitchFamily="34" charset="0"/>
                  <a:ea typeface="Verdana" panose="020B0604030504040204" pitchFamily="34" charset="0"/>
                  <a:cs typeface="Verdana" panose="020B0604030504040204" pitchFamily="34" charset="0"/>
                </a:rPr>
                <a:t>PRODES</a:t>
              </a:r>
              <a:r>
                <a:rPr lang="en-US" sz="2000" b="1" dirty="0" err="1">
                  <a:solidFill>
                    <a:schemeClr val="bg1"/>
                  </a:solidFill>
                  <a:latin typeface="Verdana" panose="020B0604030504040204" pitchFamily="34" charset="0"/>
                  <a:ea typeface="Verdana" panose="020B0604030504040204" pitchFamily="34" charset="0"/>
                  <a:cs typeface="Verdana" panose="020B0604030504040204" pitchFamily="34" charset="0"/>
                </a:rPr>
                <a:t>-INPE</a:t>
              </a: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pt-BR" sz="2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12" name="Gráfico 11"/>
            <p:cNvGraphicFramePr>
              <a:graphicFrameLocks/>
            </p:cNvGraphicFramePr>
            <p:nvPr>
              <p:extLst/>
            </p:nvPr>
          </p:nvGraphicFramePr>
          <p:xfrm>
            <a:off x="1803748" y="1609660"/>
            <a:ext cx="3983277" cy="2199571"/>
          </p:xfrm>
          <a:graphic>
            <a:graphicData uri="http://schemas.openxmlformats.org/drawingml/2006/chart">
              <c:chart xmlns:c="http://schemas.openxmlformats.org/drawingml/2006/chart" xmlns:r="http://schemas.openxmlformats.org/officeDocument/2006/relationships" r:id="rId6"/>
            </a:graphicData>
          </a:graphic>
        </p:graphicFrame>
        <p:sp>
          <p:nvSpPr>
            <p:cNvPr id="5" name="CaixaDeTexto 4"/>
            <p:cNvSpPr txBox="1"/>
            <p:nvPr/>
          </p:nvSpPr>
          <p:spPr>
            <a:xfrm>
              <a:off x="3370832" y="3442704"/>
              <a:ext cx="508981" cy="288541"/>
            </a:xfrm>
            <a:prstGeom prst="rect">
              <a:avLst/>
            </a:prstGeom>
            <a:noFill/>
          </p:spPr>
          <p:txBody>
            <a:bodyPr wrap="none" rtlCol="0">
              <a:spAutoFit/>
            </a:bodyPr>
            <a:lstStyle/>
            <a:p>
              <a:r>
                <a:rPr lang="pt-BR" b="1" dirty="0">
                  <a:solidFill>
                    <a:schemeClr val="bg1"/>
                  </a:solidFill>
                </a:rPr>
                <a:t>1988</a:t>
              </a:r>
            </a:p>
          </p:txBody>
        </p:sp>
        <p:sp>
          <p:nvSpPr>
            <p:cNvPr id="14" name="CaixaDeTexto 13"/>
            <p:cNvSpPr txBox="1"/>
            <p:nvPr/>
          </p:nvSpPr>
          <p:spPr>
            <a:xfrm>
              <a:off x="4723153" y="3442703"/>
              <a:ext cx="508981" cy="288541"/>
            </a:xfrm>
            <a:prstGeom prst="rect">
              <a:avLst/>
            </a:prstGeom>
            <a:noFill/>
          </p:spPr>
          <p:txBody>
            <a:bodyPr wrap="none" rtlCol="0">
              <a:spAutoFit/>
            </a:bodyPr>
            <a:lstStyle/>
            <a:p>
              <a:r>
                <a:rPr lang="pt-BR" b="1" dirty="0">
                  <a:solidFill>
                    <a:schemeClr val="bg1"/>
                  </a:solidFill>
                </a:rPr>
                <a:t>1989</a:t>
              </a:r>
            </a:p>
          </p:txBody>
        </p:sp>
        <p:sp>
          <p:nvSpPr>
            <p:cNvPr id="26" name="Retângulo 25"/>
            <p:cNvSpPr/>
            <p:nvPr/>
          </p:nvSpPr>
          <p:spPr>
            <a:xfrm rot="16200000">
              <a:off x="1297568" y="2357413"/>
              <a:ext cx="1535582" cy="484748"/>
            </a:xfrm>
            <a:prstGeom prst="rect">
              <a:avLst/>
            </a:prstGeom>
          </p:spPr>
          <p:txBody>
            <a:bodyPr wrap="none">
              <a:spAutoFit/>
            </a:bodyPr>
            <a:lstStyle/>
            <a:p>
              <a:pPr algn="ctr">
                <a:defRPr sz="1800" b="1" i="0" u="none" strike="noStrike" kern="1200" baseline="0">
                  <a:solidFill>
                    <a:srgbClr val="FF0000"/>
                  </a:solidFill>
                  <a:latin typeface="+mn-lt"/>
                  <a:ea typeface="+mn-ea"/>
                  <a:cs typeface="+mn-cs"/>
                </a:defRPr>
              </a:pPr>
              <a:r>
                <a:rPr lang="en-US" dirty="0">
                  <a:solidFill>
                    <a:schemeClr val="bg1"/>
                  </a:solidFill>
                </a:rPr>
                <a:t>Deforestation rates  </a:t>
              </a:r>
            </a:p>
            <a:p>
              <a:pPr algn="ctr">
                <a:defRPr sz="1800" b="1" i="0" u="none" strike="noStrike" kern="1200" baseline="0">
                  <a:solidFill>
                    <a:srgbClr val="FF0000"/>
                  </a:solidFill>
                  <a:latin typeface="+mn-lt"/>
                  <a:ea typeface="+mn-ea"/>
                  <a:cs typeface="+mn-cs"/>
                </a:defRPr>
              </a:pPr>
              <a:r>
                <a:rPr lang="en-US" dirty="0">
                  <a:solidFill>
                    <a:schemeClr val="bg1"/>
                  </a:solidFill>
                </a:rPr>
                <a:t>(</a:t>
              </a:r>
              <a:r>
                <a:rPr lang="en-US" dirty="0" err="1">
                  <a:solidFill>
                    <a:schemeClr val="bg1"/>
                  </a:solidFill>
                </a:rPr>
                <a:t>km</a:t>
              </a:r>
              <a:r>
                <a:rPr lang="en-US" baseline="30000" dirty="0" err="1">
                  <a:solidFill>
                    <a:schemeClr val="bg1"/>
                  </a:solidFill>
                </a:rPr>
                <a:t>2</a:t>
              </a:r>
              <a:r>
                <a:rPr lang="en-US" dirty="0">
                  <a:solidFill>
                    <a:schemeClr val="bg1"/>
                  </a:solidFill>
                </a:rPr>
                <a:t>/year)</a:t>
              </a:r>
            </a:p>
          </p:txBody>
        </p:sp>
      </p:grpSp>
      <p:sp>
        <p:nvSpPr>
          <p:cNvPr id="4" name="TextBox 3"/>
          <p:cNvSpPr txBox="1"/>
          <p:nvPr/>
        </p:nvSpPr>
        <p:spPr>
          <a:xfrm>
            <a:off x="2405026" y="5221506"/>
            <a:ext cx="5311033" cy="892549"/>
          </a:xfrm>
          <a:prstGeom prst="rect">
            <a:avLst/>
          </a:prstGeom>
          <a:solidFill>
            <a:schemeClr val="tx2">
              <a:lumMod val="75000"/>
              <a:alpha val="37000"/>
            </a:schemeClr>
          </a:solidFill>
          <a:effectLst>
            <a:outerShdw blurRad="50800" dist="38100" dir="8100000" algn="tr" rotWithShape="0">
              <a:prstClr val="black">
                <a:alpha val="40000"/>
              </a:prstClr>
            </a:outerShdw>
          </a:effectLst>
        </p:spPr>
        <p:txBody>
          <a:bodyPr wrap="square" lIns="91428" tIns="45718" rIns="91428" bIns="45718" rtlCol="0">
            <a:spAutoFit/>
          </a:bodyPr>
          <a:lstStyle/>
          <a:p>
            <a:pPr algn="ctr"/>
            <a:r>
              <a:rPr lang="en-US" sz="1700" b="1" dirty="0">
                <a:solidFill>
                  <a:schemeClr val="bg1"/>
                </a:solidFill>
                <a:latin typeface="Verdana" panose="020B0604030504040204" pitchFamily="34" charset="0"/>
                <a:ea typeface="Verdana" panose="020B0604030504040204" pitchFamily="34" charset="0"/>
                <a:cs typeface="Verdana" panose="020B0604030504040204" pitchFamily="34" charset="0"/>
              </a:rPr>
              <a:t>Brazil’s Space Research Institute (INPE)</a:t>
            </a:r>
          </a:p>
          <a:p>
            <a:pPr algn="ctr"/>
            <a:r>
              <a:rPr lang="en-US" sz="1700" b="1" dirty="0">
                <a:solidFill>
                  <a:schemeClr val="bg1"/>
                </a:solidFill>
                <a:latin typeface="Verdana" panose="020B0604030504040204" pitchFamily="34" charset="0"/>
                <a:ea typeface="Verdana" panose="020B0604030504040204" pitchFamily="34" charset="0"/>
                <a:cs typeface="Verdana" panose="020B0604030504040204" pitchFamily="34" charset="0"/>
              </a:rPr>
              <a:t>Starts producing in 1988 annual </a:t>
            </a:r>
          </a:p>
          <a:p>
            <a:pPr algn="ctr"/>
            <a:r>
              <a:rPr lang="en-US" sz="1700" b="1" dirty="0">
                <a:solidFill>
                  <a:schemeClr val="bg1"/>
                </a:solidFill>
                <a:latin typeface="Verdana" panose="020B0604030504040204" pitchFamily="34" charset="0"/>
                <a:ea typeface="Verdana" panose="020B0604030504040204" pitchFamily="34" charset="0"/>
                <a:cs typeface="Verdana" panose="020B0604030504040204" pitchFamily="34" charset="0"/>
              </a:rPr>
              <a:t>deforestation rates</a:t>
            </a:r>
          </a:p>
        </p:txBody>
      </p:sp>
    </p:spTree>
    <p:extLst>
      <p:ext uri="{BB962C8B-B14F-4D97-AF65-F5344CB8AC3E}">
        <p14:creationId xmlns:p14="http://schemas.microsoft.com/office/powerpoint/2010/main" val="5884852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childTnLst>
                                </p:cTn>
                              </p:par>
                            </p:childTnLst>
                          </p:cTn>
                        </p:par>
                        <p:par>
                          <p:cTn id="8" fill="hold">
                            <p:stCondLst>
                              <p:cond delay="1250"/>
                            </p:stCondLst>
                            <p:childTnLst>
                              <p:par>
                                <p:cTn id="9" presetID="10" presetClass="entr" presetSubtype="0" fill="hold" grpId="0"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500"/>
                                        <p:tgtEl>
                                          <p:spTgt spid="7"/>
                                        </p:tgtEl>
                                      </p:cBhvr>
                                    </p:animEffect>
                                  </p:childTnLst>
                                </p:cTn>
                              </p:par>
                            </p:childTnLst>
                          </p:cTn>
                        </p:par>
                        <p:par>
                          <p:cTn id="12" fill="hold">
                            <p:stCondLst>
                              <p:cond delay="3250"/>
                            </p:stCondLst>
                            <p:childTnLst>
                              <p:par>
                                <p:cTn id="13" presetID="14" presetClass="entr" presetSubtype="10" fill="hold" nodeType="afterEffect">
                                  <p:stCondLst>
                                    <p:cond delay="100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1500"/>
                                        <p:tgtEl>
                                          <p:spTgt spid="10"/>
                                        </p:tgtEl>
                                      </p:cBhvr>
                                    </p:animEffect>
                                  </p:childTnLst>
                                </p:cTn>
                              </p:par>
                            </p:childTnLst>
                          </p:cTn>
                        </p:par>
                        <p:par>
                          <p:cTn id="16" fill="hold">
                            <p:stCondLst>
                              <p:cond delay="5750"/>
                            </p:stCondLst>
                            <p:childTnLst>
                              <p:par>
                                <p:cTn id="17" presetID="22" presetClass="entr" presetSubtype="8"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1000"/>
                                        <p:tgtEl>
                                          <p:spTgt spid="19"/>
                                        </p:tgtEl>
                                      </p:cBhvr>
                                    </p:animEffect>
                                  </p:childTnLst>
                                </p:cTn>
                              </p:par>
                            </p:childTnLst>
                          </p:cTn>
                        </p:par>
                        <p:par>
                          <p:cTn id="20" fill="hold">
                            <p:stCondLst>
                              <p:cond delay="6750"/>
                            </p:stCondLst>
                            <p:childTnLst>
                              <p:par>
                                <p:cTn id="21" presetID="22" presetClass="entr" presetSubtype="8"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left)">
                                      <p:cBhvr>
                                        <p:cTn id="23" dur="2500"/>
                                        <p:tgtEl>
                                          <p:spTgt spid="2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childTnLst>
                                </p:cTn>
                              </p:par>
                            </p:childTnLst>
                          </p:cTn>
                        </p:par>
                        <p:par>
                          <p:cTn id="27" fill="hold">
                            <p:stCondLst>
                              <p:cond delay="9250"/>
                            </p:stCondLst>
                            <p:childTnLst>
                              <p:par>
                                <p:cTn id="28" presetID="31" presetClass="entr" presetSubtype="0" fill="hold" nodeType="afterEffect">
                                  <p:stCondLst>
                                    <p:cond delay="1000"/>
                                  </p:stCondLst>
                                  <p:childTnLst>
                                    <p:set>
                                      <p:cBhvr>
                                        <p:cTn id="29" dur="1" fill="hold">
                                          <p:stCondLst>
                                            <p:cond delay="0"/>
                                          </p:stCondLst>
                                        </p:cTn>
                                        <p:tgtEl>
                                          <p:spTgt spid="1026"/>
                                        </p:tgtEl>
                                        <p:attrNameLst>
                                          <p:attrName>style.visibility</p:attrName>
                                        </p:attrNameLst>
                                      </p:cBhvr>
                                      <p:to>
                                        <p:strVal val="visible"/>
                                      </p:to>
                                    </p:set>
                                    <p:anim calcmode="lin" valueType="num">
                                      <p:cBhvr>
                                        <p:cTn id="30" dur="2000" fill="hold"/>
                                        <p:tgtEl>
                                          <p:spTgt spid="1026"/>
                                        </p:tgtEl>
                                        <p:attrNameLst>
                                          <p:attrName>ppt_w</p:attrName>
                                        </p:attrNameLst>
                                      </p:cBhvr>
                                      <p:tavLst>
                                        <p:tav tm="0">
                                          <p:val>
                                            <p:fltVal val="0"/>
                                          </p:val>
                                        </p:tav>
                                        <p:tav tm="100000">
                                          <p:val>
                                            <p:strVal val="#ppt_w"/>
                                          </p:val>
                                        </p:tav>
                                      </p:tavLst>
                                    </p:anim>
                                    <p:anim calcmode="lin" valueType="num">
                                      <p:cBhvr>
                                        <p:cTn id="31" dur="2000" fill="hold"/>
                                        <p:tgtEl>
                                          <p:spTgt spid="1026"/>
                                        </p:tgtEl>
                                        <p:attrNameLst>
                                          <p:attrName>ppt_h</p:attrName>
                                        </p:attrNameLst>
                                      </p:cBhvr>
                                      <p:tavLst>
                                        <p:tav tm="0">
                                          <p:val>
                                            <p:fltVal val="0"/>
                                          </p:val>
                                        </p:tav>
                                        <p:tav tm="100000">
                                          <p:val>
                                            <p:strVal val="#ppt_h"/>
                                          </p:val>
                                        </p:tav>
                                      </p:tavLst>
                                    </p:anim>
                                    <p:anim calcmode="lin" valueType="num">
                                      <p:cBhvr>
                                        <p:cTn id="32" dur="2000" fill="hold"/>
                                        <p:tgtEl>
                                          <p:spTgt spid="1026"/>
                                        </p:tgtEl>
                                        <p:attrNameLst>
                                          <p:attrName>style.rotation</p:attrName>
                                        </p:attrNameLst>
                                      </p:cBhvr>
                                      <p:tavLst>
                                        <p:tav tm="0">
                                          <p:val>
                                            <p:fltVal val="90"/>
                                          </p:val>
                                        </p:tav>
                                        <p:tav tm="100000">
                                          <p:val>
                                            <p:fltVal val="0"/>
                                          </p:val>
                                        </p:tav>
                                      </p:tavLst>
                                    </p:anim>
                                    <p:animEffect transition="in" filter="fade">
                                      <p:cBhvr>
                                        <p:cTn id="33" dur="2000"/>
                                        <p:tgtEl>
                                          <p:spTgt spid="1026"/>
                                        </p:tgtEl>
                                      </p:cBhvr>
                                    </p:animEffect>
                                  </p:childTnLst>
                                </p:cTn>
                              </p:par>
                            </p:childTnLst>
                          </p:cTn>
                        </p:par>
                        <p:par>
                          <p:cTn id="34" fill="hold">
                            <p:stCondLst>
                              <p:cond delay="12250"/>
                            </p:stCondLst>
                            <p:childTnLst>
                              <p:par>
                                <p:cTn id="35" presetID="10" presetClass="entr" presetSubtype="0"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par>
                          <p:cTn id="38" fill="hold">
                            <p:stCondLst>
                              <p:cond delay="12750"/>
                            </p:stCondLst>
                            <p:childTnLst>
                              <p:par>
                                <p:cTn id="39" presetID="10" presetClass="entr" presetSubtype="0"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esm_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4513"/>
            <a:ext cx="12217803" cy="6872513"/>
          </a:xfrm>
          <a:prstGeom prst="rect">
            <a:avLst/>
          </a:prstGeom>
        </p:spPr>
      </p:pic>
      <p:sp>
        <p:nvSpPr>
          <p:cNvPr id="4" name="Content Placeholder 2"/>
          <p:cNvSpPr txBox="1">
            <a:spLocks/>
          </p:cNvSpPr>
          <p:nvPr/>
        </p:nvSpPr>
        <p:spPr>
          <a:xfrm>
            <a:off x="1487488" y="260648"/>
            <a:ext cx="6480720" cy="4464496"/>
          </a:xfrm>
          <a:prstGeom prst="rect">
            <a:avLst/>
          </a:prstGeom>
          <a:effectLst>
            <a:outerShdw blurRad="50800" dist="38100" dir="8100000" algn="tr" rotWithShape="0">
              <a:prstClr val="black">
                <a:alpha val="40000"/>
              </a:prstClr>
            </a:outerShdw>
          </a:effectLst>
        </p:spPr>
        <p:txBody>
          <a:bodyPr vert="horz" lIns="91426" tIns="45718" rIns="91426" bIns="45718"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buNone/>
            </a:pPr>
            <a:r>
              <a:rPr lang="en-US" sz="3100" b="1" dirty="0">
                <a:solidFill>
                  <a:schemeClr val="bg1"/>
                </a:solidFill>
              </a:rPr>
              <a:t>In the early 1970's the Brazilian military government starts the ‘geopolitical’ occupation of the Amazon</a:t>
            </a:r>
            <a:r>
              <a:rPr lang="pt-BR" sz="3100" b="1" dirty="0">
                <a:solidFill>
                  <a:schemeClr val="bg1"/>
                </a:solidFill>
              </a:rPr>
              <a:t>: incentives </a:t>
            </a:r>
            <a:r>
              <a:rPr lang="pt-BR" sz="3100" b="1" dirty="0" err="1">
                <a:solidFill>
                  <a:schemeClr val="bg1"/>
                </a:solidFill>
              </a:rPr>
              <a:t>to</a:t>
            </a:r>
            <a:r>
              <a:rPr lang="pt-BR" sz="3100" b="1" dirty="0">
                <a:solidFill>
                  <a:schemeClr val="bg1"/>
                </a:solidFill>
              </a:rPr>
              <a:t> </a:t>
            </a:r>
            <a:r>
              <a:rPr lang="pt-BR" sz="3100" b="1" dirty="0" err="1">
                <a:solidFill>
                  <a:schemeClr val="bg1"/>
                </a:solidFill>
              </a:rPr>
              <a:t>hundreds</a:t>
            </a:r>
            <a:r>
              <a:rPr lang="pt-BR" sz="3100" b="1" dirty="0">
                <a:solidFill>
                  <a:schemeClr val="bg1"/>
                </a:solidFill>
              </a:rPr>
              <a:t> </a:t>
            </a:r>
            <a:r>
              <a:rPr lang="pt-BR" sz="3100" b="1" dirty="0" err="1">
                <a:solidFill>
                  <a:schemeClr val="bg1"/>
                </a:solidFill>
              </a:rPr>
              <a:t>of</a:t>
            </a:r>
            <a:r>
              <a:rPr lang="pt-BR" sz="3100" b="1" dirty="0">
                <a:solidFill>
                  <a:schemeClr val="bg1"/>
                </a:solidFill>
              </a:rPr>
              <a:t> </a:t>
            </a:r>
            <a:r>
              <a:rPr lang="pt-BR" sz="3100" b="1" dirty="0" err="1">
                <a:solidFill>
                  <a:schemeClr val="bg1"/>
                </a:solidFill>
              </a:rPr>
              <a:t>thousands</a:t>
            </a:r>
            <a:r>
              <a:rPr lang="pt-BR" sz="3100" b="1" dirty="0">
                <a:solidFill>
                  <a:schemeClr val="bg1"/>
                </a:solidFill>
              </a:rPr>
              <a:t> </a:t>
            </a:r>
            <a:r>
              <a:rPr lang="pt-BR" sz="3100" b="1" dirty="0" err="1">
                <a:solidFill>
                  <a:schemeClr val="bg1"/>
                </a:solidFill>
              </a:rPr>
              <a:t>of</a:t>
            </a:r>
            <a:r>
              <a:rPr lang="pt-BR" sz="3100" b="1" dirty="0">
                <a:solidFill>
                  <a:schemeClr val="bg1"/>
                </a:solidFill>
              </a:rPr>
              <a:t> </a:t>
            </a:r>
            <a:r>
              <a:rPr lang="pt-BR" sz="3100" b="1" dirty="0" err="1">
                <a:solidFill>
                  <a:schemeClr val="bg1"/>
                </a:solidFill>
              </a:rPr>
              <a:t>migrants</a:t>
            </a:r>
            <a:r>
              <a:rPr lang="pt-BR" sz="3100" b="1" dirty="0">
                <a:solidFill>
                  <a:schemeClr val="bg1"/>
                </a:solidFill>
              </a:rPr>
              <a:t>, </a:t>
            </a:r>
            <a:r>
              <a:rPr lang="pt-BR" sz="3100" b="1" dirty="0" err="1">
                <a:solidFill>
                  <a:schemeClr val="bg1"/>
                </a:solidFill>
              </a:rPr>
              <a:t>subsidized</a:t>
            </a:r>
            <a:r>
              <a:rPr lang="pt-BR" sz="3100" b="1" dirty="0">
                <a:solidFill>
                  <a:schemeClr val="bg1"/>
                </a:solidFill>
              </a:rPr>
              <a:t> </a:t>
            </a:r>
            <a:r>
              <a:rPr lang="pt-BR" sz="3100" b="1" dirty="0" err="1">
                <a:solidFill>
                  <a:schemeClr val="bg1"/>
                </a:solidFill>
              </a:rPr>
              <a:t>large</a:t>
            </a:r>
            <a:r>
              <a:rPr lang="pt-BR" sz="3100" b="1" dirty="0">
                <a:solidFill>
                  <a:schemeClr val="bg1"/>
                </a:solidFill>
              </a:rPr>
              <a:t> </a:t>
            </a:r>
            <a:r>
              <a:rPr lang="pt-BR" sz="3100" b="1" dirty="0" err="1">
                <a:solidFill>
                  <a:schemeClr val="bg1"/>
                </a:solidFill>
              </a:rPr>
              <a:t>cattle</a:t>
            </a:r>
            <a:r>
              <a:rPr lang="pt-BR" sz="3100" b="1" dirty="0">
                <a:solidFill>
                  <a:schemeClr val="bg1"/>
                </a:solidFill>
              </a:rPr>
              <a:t> </a:t>
            </a:r>
            <a:r>
              <a:rPr lang="pt-BR" sz="3100" b="1" dirty="0" err="1">
                <a:solidFill>
                  <a:schemeClr val="bg1"/>
                </a:solidFill>
              </a:rPr>
              <a:t>ranches</a:t>
            </a:r>
            <a:r>
              <a:rPr lang="pt-BR" sz="3100" b="1" dirty="0">
                <a:solidFill>
                  <a:schemeClr val="bg1"/>
                </a:solidFill>
              </a:rPr>
              <a:t>, </a:t>
            </a:r>
            <a:r>
              <a:rPr lang="pt-BR" sz="3100" b="1" dirty="0" err="1">
                <a:solidFill>
                  <a:schemeClr val="bg1"/>
                </a:solidFill>
              </a:rPr>
              <a:t>and</a:t>
            </a:r>
            <a:r>
              <a:rPr lang="pt-BR" sz="3100" b="1" dirty="0">
                <a:solidFill>
                  <a:schemeClr val="bg1"/>
                </a:solidFill>
              </a:rPr>
              <a:t> </a:t>
            </a:r>
            <a:r>
              <a:rPr lang="pt-BR" sz="3100" b="1" dirty="0" err="1">
                <a:solidFill>
                  <a:schemeClr val="bg1"/>
                </a:solidFill>
              </a:rPr>
              <a:t>roads</a:t>
            </a:r>
            <a:r>
              <a:rPr lang="pt-BR" sz="3100" b="1" dirty="0">
                <a:solidFill>
                  <a:schemeClr val="bg1"/>
                </a:solidFill>
              </a:rPr>
              <a:t> </a:t>
            </a:r>
            <a:r>
              <a:rPr lang="pt-BR" sz="3100" b="1" dirty="0" err="1">
                <a:solidFill>
                  <a:schemeClr val="bg1"/>
                </a:solidFill>
              </a:rPr>
              <a:t>crisscrossing</a:t>
            </a:r>
            <a:r>
              <a:rPr lang="pt-BR" sz="3100" b="1" dirty="0">
                <a:solidFill>
                  <a:schemeClr val="bg1"/>
                </a:solidFill>
              </a:rPr>
              <a:t> </a:t>
            </a:r>
            <a:r>
              <a:rPr lang="pt-BR" sz="3100" b="1" dirty="0" err="1">
                <a:solidFill>
                  <a:schemeClr val="bg1"/>
                </a:solidFill>
              </a:rPr>
              <a:t>the</a:t>
            </a:r>
            <a:r>
              <a:rPr lang="pt-BR" sz="3100" b="1" dirty="0">
                <a:solidFill>
                  <a:schemeClr val="bg1"/>
                </a:solidFill>
              </a:rPr>
              <a:t> region.</a:t>
            </a:r>
            <a:r>
              <a:rPr lang="en-US" sz="3100" b="1" dirty="0">
                <a:solidFill>
                  <a:schemeClr val="bg1"/>
                </a:solidFill>
              </a:rPr>
              <a:t>  </a:t>
            </a:r>
            <a:r>
              <a:rPr lang="en-US" sz="4800" b="1" dirty="0">
                <a:solidFill>
                  <a:schemeClr val="bg1"/>
                </a:solidFill>
              </a:rPr>
              <a:t/>
            </a:r>
            <a:br>
              <a:rPr lang="en-US" sz="4800" b="1" dirty="0">
                <a:solidFill>
                  <a:schemeClr val="bg1"/>
                </a:solidFill>
              </a:rPr>
            </a:br>
            <a:r>
              <a:rPr lang="en-US" sz="4800" b="1" dirty="0">
                <a:solidFill>
                  <a:schemeClr val="bg1"/>
                </a:solidFill>
              </a:rPr>
              <a:t/>
            </a:r>
            <a:br>
              <a:rPr lang="en-US" sz="4800" b="1" dirty="0">
                <a:solidFill>
                  <a:schemeClr val="bg1"/>
                </a:solidFill>
              </a:rPr>
            </a:br>
            <a:r>
              <a:rPr lang="en-US" sz="4000" dirty="0"/>
              <a:t/>
            </a:r>
            <a:br>
              <a:rPr lang="en-US" sz="4000" dirty="0"/>
            </a:br>
            <a:r>
              <a:rPr lang="en-US" sz="4000" dirty="0"/>
              <a:t/>
            </a:r>
            <a:br>
              <a:rPr lang="en-US" sz="4000" dirty="0"/>
            </a:br>
            <a:endParaRPr lang="en-US" sz="4000" dirty="0"/>
          </a:p>
        </p:txBody>
      </p:sp>
    </p:spTree>
    <p:extLst>
      <p:ext uri="{BB962C8B-B14F-4D97-AF65-F5344CB8AC3E}">
        <p14:creationId xmlns:p14="http://schemas.microsoft.com/office/powerpoint/2010/main" val="230909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repeatCount="indefinite"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esm_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4513"/>
            <a:ext cx="12217803" cy="6872513"/>
          </a:xfrm>
          <a:prstGeom prst="rect">
            <a:avLst/>
          </a:prstGeom>
        </p:spPr>
      </p:pic>
    </p:spTree>
    <p:extLst>
      <p:ext uri="{BB962C8B-B14F-4D97-AF65-F5344CB8AC3E}">
        <p14:creationId xmlns:p14="http://schemas.microsoft.com/office/powerpoint/2010/main" val="42463037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woc_AmazonDeforestation_0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2" name="TextBox 1"/>
          <p:cNvSpPr txBox="1"/>
          <p:nvPr/>
        </p:nvSpPr>
        <p:spPr>
          <a:xfrm>
            <a:off x="3939444" y="6197278"/>
            <a:ext cx="4920768" cy="400105"/>
          </a:xfrm>
          <a:prstGeom prst="rect">
            <a:avLst/>
          </a:prstGeom>
          <a:noFill/>
        </p:spPr>
        <p:txBody>
          <a:bodyPr wrap="none" lIns="91428" tIns="45718" rIns="91428" bIns="45718" rtlCol="0">
            <a:spAutoFit/>
          </a:bodyPr>
          <a:lstStyle/>
          <a:p>
            <a:r>
              <a:rPr lang="en-US" sz="2000" dirty="0" err="1">
                <a:solidFill>
                  <a:schemeClr val="bg1"/>
                </a:solidFill>
              </a:rPr>
              <a:t>Rondonia</a:t>
            </a:r>
            <a:r>
              <a:rPr lang="en-US" sz="2000" dirty="0">
                <a:solidFill>
                  <a:schemeClr val="bg1"/>
                </a:solidFill>
              </a:rPr>
              <a:t>, SW Amazon, deforestation pattern</a:t>
            </a:r>
          </a:p>
        </p:txBody>
      </p:sp>
      <p:sp>
        <p:nvSpPr>
          <p:cNvPr id="4" name="TextBox 3"/>
          <p:cNvSpPr txBox="1"/>
          <p:nvPr/>
        </p:nvSpPr>
        <p:spPr>
          <a:xfrm>
            <a:off x="10233721" y="6474822"/>
            <a:ext cx="1838945" cy="338551"/>
          </a:xfrm>
          <a:prstGeom prst="rect">
            <a:avLst/>
          </a:prstGeom>
          <a:noFill/>
        </p:spPr>
        <p:txBody>
          <a:bodyPr wrap="none" lIns="91428" tIns="45718" rIns="91428" bIns="45718" rtlCol="0">
            <a:spAutoFit/>
          </a:bodyPr>
          <a:lstStyle/>
          <a:p>
            <a:r>
              <a:rPr lang="en-US" sz="1600" dirty="0">
                <a:solidFill>
                  <a:schemeClr val="bg1"/>
                </a:solidFill>
              </a:rPr>
              <a:t>Source: NASA/GSFC </a:t>
            </a:r>
          </a:p>
        </p:txBody>
      </p:sp>
    </p:spTree>
    <p:extLst>
      <p:ext uri="{BB962C8B-B14F-4D97-AF65-F5344CB8AC3E}">
        <p14:creationId xmlns:p14="http://schemas.microsoft.com/office/powerpoint/2010/main" val="19061286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1330" name="Rectangle 2"/>
          <p:cNvSpPr>
            <a:spLocks noGrp="1" noChangeArrowheads="1"/>
          </p:cNvSpPr>
          <p:nvPr>
            <p:ph type="title"/>
          </p:nvPr>
        </p:nvSpPr>
        <p:spPr>
          <a:xfrm>
            <a:off x="609600" y="0"/>
            <a:ext cx="11176000" cy="1143000"/>
          </a:xfrm>
        </p:spPr>
        <p:txBody>
          <a:bodyPr/>
          <a:lstStyle/>
          <a:p>
            <a:r>
              <a:rPr lang="en-US" sz="4000" b="1" dirty="0">
                <a:solidFill>
                  <a:srgbClr val="0033CC"/>
                </a:solidFill>
              </a:rPr>
              <a:t>Traditional model is unsustainable!</a:t>
            </a:r>
            <a:endParaRPr lang="pt-BR" sz="4000" b="1" dirty="0">
              <a:solidFill>
                <a:srgbClr val="0033CC"/>
              </a:solidFill>
            </a:endParaRPr>
          </a:p>
        </p:txBody>
      </p:sp>
      <p:pic>
        <p:nvPicPr>
          <p:cNvPr id="3171331" name="Picture 3"/>
          <p:cNvPicPr>
            <a:picLocks noGrp="1" noChangeAspect="1" noChangeArrowheads="1"/>
          </p:cNvPicPr>
          <p:nvPr>
            <p:ph sz="quarter" idx="4294967295"/>
          </p:nvPr>
        </p:nvPicPr>
        <p:blipFill>
          <a:blip r:embed="rId3" cstate="print">
            <a:lum bright="42000" contrast="-70000"/>
          </a:blip>
          <a:srcRect/>
          <a:stretch>
            <a:fillRect/>
          </a:stretch>
        </p:blipFill>
        <p:spPr>
          <a:xfrm>
            <a:off x="1415480" y="980728"/>
            <a:ext cx="9986433" cy="5702300"/>
          </a:xfrm>
          <a:noFill/>
          <a:ln/>
        </p:spPr>
      </p:pic>
      <p:pic>
        <p:nvPicPr>
          <p:cNvPr id="3171332" name="Picture 4" descr="foto9"/>
          <p:cNvPicPr>
            <a:picLocks noGrp="1" noChangeAspect="1" noChangeArrowheads="1"/>
          </p:cNvPicPr>
          <p:nvPr>
            <p:ph sz="quarter" idx="4294967295"/>
          </p:nvPr>
        </p:nvPicPr>
        <p:blipFill>
          <a:blip r:embed="rId4" cstate="print"/>
          <a:srcRect/>
          <a:stretch>
            <a:fillRect/>
          </a:stretch>
        </p:blipFill>
        <p:spPr>
          <a:xfrm>
            <a:off x="1703512" y="4485357"/>
            <a:ext cx="2218267" cy="1031875"/>
          </a:xfrm>
          <a:ln w="57150">
            <a:solidFill>
              <a:schemeClr val="tx1"/>
            </a:solidFill>
          </a:ln>
        </p:spPr>
      </p:pic>
      <p:sp>
        <p:nvSpPr>
          <p:cNvPr id="3171333" name="Text Box 5"/>
          <p:cNvSpPr txBox="1">
            <a:spLocks noChangeArrowheads="1"/>
          </p:cNvSpPr>
          <p:nvPr/>
        </p:nvSpPr>
        <p:spPr bwMode="auto">
          <a:xfrm>
            <a:off x="2279576" y="5132513"/>
            <a:ext cx="933715" cy="384719"/>
          </a:xfrm>
          <a:prstGeom prst="rect">
            <a:avLst/>
          </a:prstGeom>
          <a:noFill/>
          <a:ln w="9525">
            <a:noFill/>
            <a:miter lim="800000"/>
            <a:headEnd/>
            <a:tailEnd/>
          </a:ln>
          <a:effectLst/>
        </p:spPr>
        <p:txBody>
          <a:bodyPr wrap="none" lIns="91438" tIns="45719" rIns="91438" bIns="45719">
            <a:spAutoFit/>
          </a:bodyPr>
          <a:lstStyle/>
          <a:p>
            <a:pPr eaLnBrk="1" hangingPunct="1"/>
            <a:r>
              <a:rPr lang="pt-BR" dirty="0" err="1">
                <a:solidFill>
                  <a:srgbClr val="FF8000"/>
                </a:solidFill>
                <a:latin typeface="Arial" charset="0"/>
              </a:rPr>
              <a:t>Timber</a:t>
            </a:r>
            <a:endParaRPr lang="en-US" dirty="0">
              <a:solidFill>
                <a:srgbClr val="FF8000"/>
              </a:solidFill>
              <a:latin typeface="Arial" charset="0"/>
            </a:endParaRPr>
          </a:p>
        </p:txBody>
      </p:sp>
      <p:sp>
        <p:nvSpPr>
          <p:cNvPr id="3171334" name="Text Box 6"/>
          <p:cNvSpPr txBox="1">
            <a:spLocks noChangeArrowheads="1"/>
          </p:cNvSpPr>
          <p:nvPr/>
        </p:nvSpPr>
        <p:spPr bwMode="auto">
          <a:xfrm>
            <a:off x="4388745" y="4052393"/>
            <a:ext cx="3507455" cy="384719"/>
          </a:xfrm>
          <a:prstGeom prst="rect">
            <a:avLst/>
          </a:prstGeom>
          <a:solidFill>
            <a:schemeClr val="tx1">
              <a:alpha val="48000"/>
            </a:schemeClr>
          </a:solidFill>
          <a:ln w="9525">
            <a:solidFill>
              <a:schemeClr val="tx1"/>
            </a:solidFill>
            <a:miter lim="800000"/>
            <a:headEnd/>
            <a:tailEnd/>
          </a:ln>
          <a:effectLst/>
        </p:spPr>
        <p:txBody>
          <a:bodyPr wrap="none" lIns="91438" tIns="45719" rIns="91438" bIns="45719">
            <a:spAutoFit/>
          </a:bodyPr>
          <a:lstStyle/>
          <a:p>
            <a:pPr eaLnBrk="1" hangingPunct="1"/>
            <a:r>
              <a:rPr lang="pt-BR" dirty="0" err="1">
                <a:solidFill>
                  <a:srgbClr val="FFFFFF"/>
                </a:solidFill>
                <a:latin typeface="Arial" charset="0"/>
              </a:rPr>
              <a:t>Traditional</a:t>
            </a:r>
            <a:r>
              <a:rPr lang="pt-BR" dirty="0">
                <a:solidFill>
                  <a:srgbClr val="FFFFFF"/>
                </a:solidFill>
                <a:latin typeface="Arial" charset="0"/>
              </a:rPr>
              <a:t> </a:t>
            </a:r>
            <a:r>
              <a:rPr lang="pt-BR" dirty="0" err="1">
                <a:solidFill>
                  <a:srgbClr val="FFFFFF"/>
                </a:solidFill>
                <a:latin typeface="Arial" charset="0"/>
              </a:rPr>
              <a:t>development</a:t>
            </a:r>
            <a:r>
              <a:rPr lang="pt-BR" dirty="0">
                <a:solidFill>
                  <a:srgbClr val="FFFFFF"/>
                </a:solidFill>
                <a:latin typeface="Arial" charset="0"/>
              </a:rPr>
              <a:t> </a:t>
            </a:r>
            <a:r>
              <a:rPr lang="pt-BR" dirty="0" err="1">
                <a:solidFill>
                  <a:srgbClr val="FFFFFF"/>
                </a:solidFill>
                <a:latin typeface="Arial" charset="0"/>
              </a:rPr>
              <a:t>model</a:t>
            </a:r>
            <a:endParaRPr lang="en-US" dirty="0">
              <a:solidFill>
                <a:srgbClr val="FFFFFF"/>
              </a:solidFill>
              <a:latin typeface="Arial" charset="0"/>
            </a:endParaRPr>
          </a:p>
        </p:txBody>
      </p:sp>
      <p:grpSp>
        <p:nvGrpSpPr>
          <p:cNvPr id="2" name="Group 7"/>
          <p:cNvGrpSpPr>
            <a:grpSpLocks/>
          </p:cNvGrpSpPr>
          <p:nvPr/>
        </p:nvGrpSpPr>
        <p:grpSpPr bwMode="auto">
          <a:xfrm>
            <a:off x="5012969" y="4783416"/>
            <a:ext cx="2307167" cy="1093856"/>
            <a:chOff x="1156" y="1045"/>
            <a:chExt cx="1406" cy="897"/>
          </a:xfrm>
        </p:grpSpPr>
        <p:pic>
          <p:nvPicPr>
            <p:cNvPr id="3171336" name="Picture 8"/>
            <p:cNvPicPr>
              <a:picLocks noChangeAspect="1" noChangeArrowheads="1"/>
            </p:cNvPicPr>
            <p:nvPr/>
          </p:nvPicPr>
          <p:blipFill>
            <a:blip r:embed="rId5" cstate="print"/>
            <a:srcRect/>
            <a:stretch>
              <a:fillRect/>
            </a:stretch>
          </p:blipFill>
          <p:spPr bwMode="auto">
            <a:xfrm>
              <a:off x="1156" y="1045"/>
              <a:ext cx="1406" cy="897"/>
            </a:xfrm>
            <a:prstGeom prst="rect">
              <a:avLst/>
            </a:prstGeom>
            <a:noFill/>
            <a:ln w="57150">
              <a:solidFill>
                <a:schemeClr val="tx1"/>
              </a:solidFill>
              <a:miter lim="800000"/>
              <a:headEnd/>
              <a:tailEnd/>
            </a:ln>
            <a:effectLst/>
          </p:spPr>
        </p:pic>
        <p:sp>
          <p:nvSpPr>
            <p:cNvPr id="3171337" name="Text Box 9"/>
            <p:cNvSpPr txBox="1">
              <a:spLocks noChangeArrowheads="1"/>
            </p:cNvSpPr>
            <p:nvPr/>
          </p:nvSpPr>
          <p:spPr bwMode="auto">
            <a:xfrm>
              <a:off x="1248" y="1616"/>
              <a:ext cx="476" cy="315"/>
            </a:xfrm>
            <a:prstGeom prst="rect">
              <a:avLst/>
            </a:prstGeom>
            <a:noFill/>
            <a:ln w="9525">
              <a:noFill/>
              <a:miter lim="800000"/>
              <a:headEnd/>
              <a:tailEnd/>
            </a:ln>
            <a:effectLst/>
          </p:spPr>
          <p:txBody>
            <a:bodyPr wrap="none">
              <a:spAutoFit/>
            </a:bodyPr>
            <a:lstStyle/>
            <a:p>
              <a:pPr eaLnBrk="1" hangingPunct="1"/>
              <a:r>
                <a:rPr lang="pt-BR" dirty="0" err="1">
                  <a:solidFill>
                    <a:srgbClr val="FFCC00"/>
                  </a:solidFill>
                  <a:latin typeface="Arial" charset="0"/>
                </a:rPr>
                <a:t>Grain</a:t>
              </a:r>
              <a:endParaRPr lang="en-US" dirty="0">
                <a:solidFill>
                  <a:srgbClr val="FFCC00"/>
                </a:solidFill>
                <a:latin typeface="Arial" charset="0"/>
              </a:endParaRPr>
            </a:p>
          </p:txBody>
        </p:sp>
      </p:grpSp>
      <p:grpSp>
        <p:nvGrpSpPr>
          <p:cNvPr id="3" name="Group 12"/>
          <p:cNvGrpSpPr>
            <a:grpSpLocks/>
          </p:cNvGrpSpPr>
          <p:nvPr/>
        </p:nvGrpSpPr>
        <p:grpSpPr bwMode="auto">
          <a:xfrm>
            <a:off x="8286257" y="4513932"/>
            <a:ext cx="2084080" cy="1003300"/>
            <a:chOff x="3876" y="2193"/>
            <a:chExt cx="1374" cy="835"/>
          </a:xfrm>
        </p:grpSpPr>
        <p:pic>
          <p:nvPicPr>
            <p:cNvPr id="3171341" name="Picture 13" descr="Goias-MatoGrosso 030"/>
            <p:cNvPicPr>
              <a:picLocks noChangeAspect="1" noChangeArrowheads="1"/>
            </p:cNvPicPr>
            <p:nvPr/>
          </p:nvPicPr>
          <p:blipFill>
            <a:blip r:embed="rId6" cstate="print"/>
            <a:srcRect/>
            <a:stretch>
              <a:fillRect/>
            </a:stretch>
          </p:blipFill>
          <p:spPr bwMode="auto">
            <a:xfrm>
              <a:off x="3876" y="2193"/>
              <a:ext cx="1374" cy="835"/>
            </a:xfrm>
            <a:prstGeom prst="rect">
              <a:avLst/>
            </a:prstGeom>
            <a:noFill/>
            <a:ln w="57150" cmpd="sng">
              <a:solidFill>
                <a:schemeClr val="tx1"/>
              </a:solidFill>
              <a:miter lim="800000"/>
              <a:headEnd/>
              <a:tailEnd/>
            </a:ln>
            <a:effectLst/>
          </p:spPr>
        </p:pic>
        <p:sp>
          <p:nvSpPr>
            <p:cNvPr id="3171342" name="Text Box 14"/>
            <p:cNvSpPr txBox="1">
              <a:spLocks noChangeArrowheads="1"/>
            </p:cNvSpPr>
            <p:nvPr/>
          </p:nvSpPr>
          <p:spPr bwMode="auto">
            <a:xfrm>
              <a:off x="4016" y="2655"/>
              <a:ext cx="479" cy="320"/>
            </a:xfrm>
            <a:prstGeom prst="rect">
              <a:avLst/>
            </a:prstGeom>
            <a:noFill/>
            <a:ln w="9525">
              <a:noFill/>
              <a:miter lim="800000"/>
              <a:headEnd/>
              <a:tailEnd/>
            </a:ln>
            <a:effectLst/>
          </p:spPr>
          <p:txBody>
            <a:bodyPr wrap="none">
              <a:spAutoFit/>
            </a:bodyPr>
            <a:lstStyle/>
            <a:p>
              <a:pPr eaLnBrk="1" hangingPunct="1"/>
              <a:r>
                <a:rPr lang="pt-BR" dirty="0" err="1">
                  <a:solidFill>
                    <a:srgbClr val="FFCC00"/>
                  </a:solidFill>
                  <a:latin typeface="Arial" charset="0"/>
                </a:rPr>
                <a:t>Meat</a:t>
              </a:r>
              <a:endParaRPr lang="en-US" dirty="0">
                <a:solidFill>
                  <a:srgbClr val="FFCC00"/>
                </a:solidFill>
                <a:latin typeface="Arial" charset="0"/>
              </a:endParaRPr>
            </a:p>
          </p:txBody>
        </p:sp>
      </p:grpSp>
      <p:sp>
        <p:nvSpPr>
          <p:cNvPr id="3171344" name="Text Box 16"/>
          <p:cNvSpPr txBox="1">
            <a:spLocks noChangeArrowheads="1"/>
          </p:cNvSpPr>
          <p:nvPr/>
        </p:nvSpPr>
        <p:spPr bwMode="auto">
          <a:xfrm>
            <a:off x="1415480" y="1196752"/>
            <a:ext cx="7213600" cy="2677654"/>
          </a:xfrm>
          <a:prstGeom prst="rect">
            <a:avLst/>
          </a:prstGeom>
          <a:noFill/>
          <a:ln w="12700">
            <a:noFill/>
            <a:miter lim="800000"/>
            <a:headEnd/>
            <a:tailEnd/>
          </a:ln>
          <a:effectLst/>
        </p:spPr>
        <p:txBody>
          <a:bodyPr lIns="91438" tIns="45719" rIns="91438" bIns="45719">
            <a:spAutoFit/>
          </a:bodyPr>
          <a:lstStyle/>
          <a:p>
            <a:pPr>
              <a:buFontTx/>
              <a:buChar char="•"/>
            </a:pPr>
            <a:r>
              <a:rPr lang="en-US" sz="2400" b="1" dirty="0">
                <a:solidFill>
                  <a:schemeClr val="hlink"/>
                </a:solidFill>
              </a:rPr>
              <a:t> </a:t>
            </a:r>
            <a:r>
              <a:rPr lang="en-US" sz="2400" b="1" dirty="0" smtClean="0">
                <a:solidFill>
                  <a:schemeClr val="hlink"/>
                </a:solidFill>
              </a:rPr>
              <a:t>5-27- thousand km</a:t>
            </a:r>
            <a:r>
              <a:rPr lang="en-US" sz="2400" b="1" baseline="30000" dirty="0" smtClean="0">
                <a:solidFill>
                  <a:schemeClr val="hlink"/>
                </a:solidFill>
              </a:rPr>
              <a:t>2</a:t>
            </a:r>
            <a:r>
              <a:rPr lang="en-US" sz="2400" b="1" dirty="0" smtClean="0">
                <a:solidFill>
                  <a:schemeClr val="hlink"/>
                </a:solidFill>
              </a:rPr>
              <a:t>/year of deforestation</a:t>
            </a:r>
            <a:endParaRPr lang="en-US" sz="2400" b="1" dirty="0">
              <a:solidFill>
                <a:schemeClr val="hlink"/>
              </a:solidFill>
            </a:endParaRPr>
          </a:p>
          <a:p>
            <a:pPr>
              <a:buFontTx/>
              <a:buChar char="•"/>
            </a:pPr>
            <a:r>
              <a:rPr lang="en-US" sz="2400" b="1" dirty="0">
                <a:solidFill>
                  <a:schemeClr val="hlink"/>
                </a:solidFill>
              </a:rPr>
              <a:t> </a:t>
            </a:r>
            <a:r>
              <a:rPr lang="en-US" sz="2400" b="1" dirty="0" smtClean="0">
                <a:solidFill>
                  <a:schemeClr val="hlink"/>
                </a:solidFill>
              </a:rPr>
              <a:t>780 thousand </a:t>
            </a:r>
            <a:r>
              <a:rPr lang="en-US" sz="2400" b="1" dirty="0">
                <a:solidFill>
                  <a:schemeClr val="hlink"/>
                </a:solidFill>
              </a:rPr>
              <a:t>km</a:t>
            </a:r>
            <a:r>
              <a:rPr lang="en-US" sz="2400" b="1" baseline="30000" dirty="0">
                <a:solidFill>
                  <a:schemeClr val="hlink"/>
                </a:solidFill>
              </a:rPr>
              <a:t>2</a:t>
            </a:r>
            <a:r>
              <a:rPr lang="en-US" sz="2400" b="1" dirty="0">
                <a:solidFill>
                  <a:schemeClr val="hlink"/>
                </a:solidFill>
              </a:rPr>
              <a:t> </a:t>
            </a:r>
            <a:r>
              <a:rPr lang="en-US" sz="2400" b="1" dirty="0" smtClean="0">
                <a:solidFill>
                  <a:schemeClr val="hlink"/>
                </a:solidFill>
              </a:rPr>
              <a:t>already deforested</a:t>
            </a:r>
            <a:endParaRPr lang="en-US" sz="2400" b="1" dirty="0">
              <a:solidFill>
                <a:schemeClr val="hlink"/>
              </a:solidFill>
            </a:endParaRPr>
          </a:p>
          <a:p>
            <a:pPr>
              <a:buFontTx/>
              <a:buChar char="•"/>
            </a:pPr>
            <a:r>
              <a:rPr lang="en-US" sz="2400" b="1" dirty="0">
                <a:solidFill>
                  <a:schemeClr val="hlink"/>
                </a:solidFill>
              </a:rPr>
              <a:t> </a:t>
            </a:r>
            <a:r>
              <a:rPr lang="en-US" sz="2400" b="1" dirty="0" smtClean="0">
                <a:solidFill>
                  <a:schemeClr val="hlink"/>
                </a:solidFill>
              </a:rPr>
              <a:t>&gt; 200 </a:t>
            </a:r>
            <a:r>
              <a:rPr lang="en-US" sz="2400" b="1" dirty="0">
                <a:solidFill>
                  <a:schemeClr val="hlink"/>
                </a:solidFill>
              </a:rPr>
              <a:t>mil km</a:t>
            </a:r>
            <a:r>
              <a:rPr lang="en-US" sz="2400" b="1" baseline="30000" dirty="0">
                <a:solidFill>
                  <a:schemeClr val="hlink"/>
                </a:solidFill>
              </a:rPr>
              <a:t>2</a:t>
            </a:r>
            <a:r>
              <a:rPr lang="en-US" sz="2400" b="1" dirty="0">
                <a:solidFill>
                  <a:schemeClr val="hlink"/>
                </a:solidFill>
              </a:rPr>
              <a:t> </a:t>
            </a:r>
            <a:r>
              <a:rPr lang="en-US" sz="2400" b="1" dirty="0" smtClean="0">
                <a:solidFill>
                  <a:schemeClr val="hlink"/>
                </a:solidFill>
              </a:rPr>
              <a:t>abandoned</a:t>
            </a:r>
          </a:p>
          <a:p>
            <a:pPr>
              <a:buFontTx/>
              <a:buChar char="•"/>
            </a:pPr>
            <a:r>
              <a:rPr lang="en-US" sz="2400" b="1" dirty="0">
                <a:solidFill>
                  <a:schemeClr val="hlink"/>
                </a:solidFill>
              </a:rPr>
              <a:t> </a:t>
            </a:r>
            <a:r>
              <a:rPr lang="en-US" sz="2400" b="1" dirty="0" smtClean="0">
                <a:solidFill>
                  <a:schemeClr val="hlink"/>
                </a:solidFill>
              </a:rPr>
              <a:t>close to 1 million km</a:t>
            </a:r>
            <a:r>
              <a:rPr lang="en-US" sz="2400" b="1" baseline="30000" dirty="0" smtClean="0">
                <a:solidFill>
                  <a:schemeClr val="hlink"/>
                </a:solidFill>
              </a:rPr>
              <a:t>2</a:t>
            </a:r>
            <a:r>
              <a:rPr lang="en-US" sz="2400" b="1" dirty="0" smtClean="0">
                <a:solidFill>
                  <a:schemeClr val="hlink"/>
                </a:solidFill>
              </a:rPr>
              <a:t> under selective </a:t>
            </a:r>
            <a:r>
              <a:rPr lang="en-US" sz="2400" b="1" dirty="0" smtClean="0">
                <a:solidFill>
                  <a:schemeClr val="hlink"/>
                </a:solidFill>
              </a:rPr>
              <a:t>logging</a:t>
            </a:r>
            <a:endParaRPr lang="en-US" sz="2400" b="1" dirty="0" smtClean="0">
              <a:solidFill>
                <a:schemeClr val="hlink"/>
              </a:solidFill>
            </a:endParaRPr>
          </a:p>
          <a:p>
            <a:pPr>
              <a:buFontTx/>
              <a:buChar char="•"/>
            </a:pPr>
            <a:r>
              <a:rPr lang="en-US" sz="2400" b="1" dirty="0" smtClean="0">
                <a:solidFill>
                  <a:schemeClr val="hlink"/>
                </a:solidFill>
              </a:rPr>
              <a:t> &gt; 50% of Brazil’s GHG emissions</a:t>
            </a:r>
          </a:p>
          <a:p>
            <a:pPr>
              <a:buFontTx/>
              <a:buChar char="•"/>
            </a:pPr>
            <a:r>
              <a:rPr lang="en-US" sz="2400" b="1" dirty="0">
                <a:solidFill>
                  <a:schemeClr val="hlink"/>
                </a:solidFill>
              </a:rPr>
              <a:t> </a:t>
            </a:r>
            <a:r>
              <a:rPr lang="en-US" sz="2400" b="1" dirty="0" smtClean="0">
                <a:solidFill>
                  <a:schemeClr val="hlink"/>
                </a:solidFill>
              </a:rPr>
              <a:t>unknown number of species extinct</a:t>
            </a:r>
          </a:p>
          <a:p>
            <a:pPr>
              <a:buFontTx/>
              <a:buChar char="•"/>
            </a:pPr>
            <a:r>
              <a:rPr lang="en-US" sz="2400" b="1" dirty="0" smtClean="0">
                <a:solidFill>
                  <a:schemeClr val="hlink"/>
                </a:solidFill>
              </a:rPr>
              <a:t> production of raw materials without added-value</a:t>
            </a:r>
            <a:endParaRPr lang="en-US" sz="2400" b="1" dirty="0">
              <a:solidFill>
                <a:schemeClr val="hlink"/>
              </a:solidFill>
            </a:endParaRPr>
          </a:p>
        </p:txBody>
      </p:sp>
      <p:sp>
        <p:nvSpPr>
          <p:cNvPr id="3171345" name="Text Box 17"/>
          <p:cNvSpPr txBox="1">
            <a:spLocks noChangeArrowheads="1"/>
          </p:cNvSpPr>
          <p:nvPr/>
        </p:nvSpPr>
        <p:spPr bwMode="auto">
          <a:xfrm>
            <a:off x="7536161" y="1916832"/>
            <a:ext cx="3023949" cy="384719"/>
          </a:xfrm>
          <a:prstGeom prst="rect">
            <a:avLst/>
          </a:prstGeom>
          <a:noFill/>
          <a:ln w="12700">
            <a:noFill/>
            <a:miter lim="800000"/>
            <a:headEnd/>
            <a:tailEnd/>
          </a:ln>
          <a:effectLst/>
        </p:spPr>
        <p:txBody>
          <a:bodyPr wrap="none" lIns="91438" tIns="45719" rIns="91438" bIns="45719">
            <a:spAutoFit/>
          </a:bodyPr>
          <a:lstStyle/>
          <a:p>
            <a:r>
              <a:rPr lang="en-US" dirty="0" smtClean="0">
                <a:sym typeface="Wingdings" pitchFamily="2" charset="2"/>
              </a:rPr>
              <a:t>        </a:t>
            </a:r>
            <a:r>
              <a:rPr lang="en-US" b="1" dirty="0">
                <a:solidFill>
                  <a:srgbClr val="0000FF"/>
                </a:solidFill>
                <a:sym typeface="Wingdings" pitchFamily="2" charset="2"/>
              </a:rPr>
              <a:t>&lt; </a:t>
            </a:r>
            <a:r>
              <a:rPr lang="en-US" b="1" dirty="0" smtClean="0">
                <a:solidFill>
                  <a:srgbClr val="0000FF"/>
                </a:solidFill>
                <a:sym typeface="Wingdings" pitchFamily="2" charset="2"/>
              </a:rPr>
              <a:t>0,64% of Brazil’s GDP!</a:t>
            </a:r>
            <a:endParaRPr lang="en-US" b="1" dirty="0">
              <a:solidFill>
                <a:srgbClr val="0000FF"/>
              </a:solidFill>
            </a:endParaRPr>
          </a:p>
        </p:txBody>
      </p:sp>
      <p:cxnSp>
        <p:nvCxnSpPr>
          <p:cNvPr id="5" name="Straight Arrow Connector 4"/>
          <p:cNvCxnSpPr/>
          <p:nvPr/>
        </p:nvCxnSpPr>
        <p:spPr>
          <a:xfrm>
            <a:off x="6672064" y="2132856"/>
            <a:ext cx="1152128" cy="1"/>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094059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l="-624" t="10417" b="14479"/>
          <a:stretch>
            <a:fillRect/>
          </a:stretch>
        </p:blipFill>
        <p:spPr bwMode="auto">
          <a:xfrm>
            <a:off x="-190498" y="-11112"/>
            <a:ext cx="12382500" cy="6953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2"/>
          <p:cNvSpPr txBox="1">
            <a:spLocks/>
          </p:cNvSpPr>
          <p:nvPr/>
        </p:nvSpPr>
        <p:spPr>
          <a:xfrm>
            <a:off x="240704" y="1772816"/>
            <a:ext cx="12192000" cy="1944215"/>
          </a:xfrm>
          <a:prstGeom prst="rect">
            <a:avLst/>
          </a:prstGeom>
          <a:effectLst>
            <a:outerShdw blurRad="50800" dist="38100" dir="8100000" algn="tr" rotWithShape="0">
              <a:prstClr val="black">
                <a:alpha val="40000"/>
              </a:prstClr>
            </a:outerShdw>
          </a:effectLst>
        </p:spPr>
        <p:txBody>
          <a:bodyPr vert="horz" lIns="91426" tIns="45718" rIns="91426" bIns="45718"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800" b="1" dirty="0" smtClean="0">
                <a:solidFill>
                  <a:schemeClr val="bg1"/>
                </a:solidFill>
              </a:rPr>
              <a:t>2. </a:t>
            </a:r>
            <a:r>
              <a:rPr lang="en-US" sz="4800" b="1" dirty="0" smtClean="0">
                <a:solidFill>
                  <a:schemeClr val="bg1"/>
                </a:solidFill>
              </a:rPr>
              <a:t>RISCOS </a:t>
            </a:r>
            <a:r>
              <a:rPr lang="en-US" sz="4800" b="1" dirty="0" err="1" smtClean="0">
                <a:solidFill>
                  <a:schemeClr val="bg1"/>
                </a:solidFill>
              </a:rPr>
              <a:t>À</a:t>
            </a:r>
            <a:r>
              <a:rPr lang="en-US" sz="4800" b="1" dirty="0" smtClean="0">
                <a:solidFill>
                  <a:schemeClr val="bg1"/>
                </a:solidFill>
              </a:rPr>
              <a:t> FLORESTA AMAZÔNICA PELOS DESMATAMENTOS E MUDANÇAS CLIMÁTICAS </a:t>
            </a:r>
          </a:p>
          <a:p>
            <a:pPr marL="0" indent="0" algn="ctr">
              <a:lnSpc>
                <a:spcPct val="120000"/>
              </a:lnSpc>
              <a:buNone/>
            </a:pPr>
            <a:r>
              <a:rPr lang="en-US" sz="4800" b="1" dirty="0" smtClean="0">
                <a:solidFill>
                  <a:schemeClr val="bg1"/>
                </a:solidFill>
              </a:rPr>
              <a:t/>
            </a:r>
            <a:br>
              <a:rPr lang="en-US" sz="4800" b="1" dirty="0" smtClean="0">
                <a:solidFill>
                  <a:schemeClr val="bg1"/>
                </a:solidFill>
              </a:rPr>
            </a:br>
            <a:r>
              <a:rPr lang="en-US" sz="4800" b="1" dirty="0" smtClean="0">
                <a:solidFill>
                  <a:schemeClr val="bg1"/>
                </a:solidFill>
              </a:rPr>
              <a:t/>
            </a:r>
            <a:br>
              <a:rPr lang="en-US" sz="4800" b="1" dirty="0" smtClean="0">
                <a:solidFill>
                  <a:schemeClr val="bg1"/>
                </a:solidFill>
              </a:rPr>
            </a:br>
            <a:r>
              <a:rPr lang="en-US" sz="4000" dirty="0" smtClean="0"/>
              <a:t/>
            </a:r>
            <a:br>
              <a:rPr lang="en-US" sz="4000" dirty="0" smtClean="0"/>
            </a:br>
            <a:r>
              <a:rPr lang="en-US" sz="4000" dirty="0" smtClean="0"/>
              <a:t/>
            </a:r>
            <a:br>
              <a:rPr lang="en-US" sz="4000" dirty="0" smtClean="0"/>
            </a:br>
            <a:endParaRPr lang="en-US" sz="4000" dirty="0"/>
          </a:p>
        </p:txBody>
      </p:sp>
    </p:spTree>
    <p:extLst>
      <p:ext uri="{BB962C8B-B14F-4D97-AF65-F5344CB8AC3E}">
        <p14:creationId xmlns:p14="http://schemas.microsoft.com/office/powerpoint/2010/main" val="20401160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o 25"/>
          <p:cNvGrpSpPr/>
          <p:nvPr/>
        </p:nvGrpSpPr>
        <p:grpSpPr>
          <a:xfrm>
            <a:off x="-48683" y="711576"/>
            <a:ext cx="12240683" cy="6317824"/>
            <a:chOff x="-36512" y="425669"/>
            <a:chExt cx="9180512" cy="4738368"/>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766" t="-1797" r="1064" b="23180"/>
            <a:stretch/>
          </p:blipFill>
          <p:spPr bwMode="auto">
            <a:xfrm>
              <a:off x="-36512" y="425669"/>
              <a:ext cx="9180512" cy="4738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tângulo de cantos arredondados 19"/>
            <p:cNvSpPr/>
            <p:nvPr/>
          </p:nvSpPr>
          <p:spPr>
            <a:xfrm>
              <a:off x="54360" y="1264444"/>
              <a:ext cx="1853344" cy="1451322"/>
            </a:xfrm>
            <a:prstGeom prst="roundRect">
              <a:avLst/>
            </a:prstGeom>
            <a:solidFill>
              <a:srgbClr val="C00000">
                <a:alpha val="5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r>
                <a:rPr lang="en-US" b="1" dirty="0">
                  <a:solidFill>
                    <a:prstClr val="white"/>
                  </a:solidFill>
                </a:rPr>
                <a:t>ELEVATED CO</a:t>
              </a:r>
              <a:r>
                <a:rPr lang="en-US" b="1" baseline="-25000" dirty="0">
                  <a:solidFill>
                    <a:prstClr val="white"/>
                  </a:solidFill>
                </a:rPr>
                <a:t>2 </a:t>
              </a:r>
            </a:p>
            <a:p>
              <a:pPr algn="ctr" eaLnBrk="0" hangingPunct="0"/>
              <a:r>
                <a:rPr lang="en-US" b="1" dirty="0">
                  <a:solidFill>
                    <a:prstClr val="black"/>
                  </a:solidFill>
                </a:rPr>
                <a:t>CO</a:t>
              </a:r>
              <a:r>
                <a:rPr lang="en-US" b="1" baseline="-25000" dirty="0">
                  <a:solidFill>
                    <a:prstClr val="black"/>
                  </a:solidFill>
                </a:rPr>
                <a:t>2</a:t>
              </a:r>
              <a:r>
                <a:rPr lang="en-US" b="1" dirty="0">
                  <a:solidFill>
                    <a:prstClr val="black"/>
                  </a:solidFill>
                </a:rPr>
                <a:t> concentrations reached 405 ppm in May 2016</a:t>
              </a:r>
            </a:p>
          </p:txBody>
        </p:sp>
      </p:grpSp>
      <p:grpSp>
        <p:nvGrpSpPr>
          <p:cNvPr id="27" name="Grupo 26"/>
          <p:cNvGrpSpPr/>
          <p:nvPr/>
        </p:nvGrpSpPr>
        <p:grpSpPr>
          <a:xfrm>
            <a:off x="2819536" y="896335"/>
            <a:ext cx="9372464" cy="6133068"/>
            <a:chOff x="2339752" y="5797795"/>
            <a:chExt cx="7029348" cy="4599801"/>
          </a:xfrm>
        </p:grpSpPr>
        <p:pic>
          <p:nvPicPr>
            <p:cNvPr id="1028" name="Picture 4" descr="Resultado de imagem para global warming south america rcp 8.5"/>
            <p:cNvPicPr>
              <a:picLocks noChangeAspect="1" noChangeArrowheads="1"/>
            </p:cNvPicPr>
            <p:nvPr/>
          </p:nvPicPr>
          <p:blipFill rotWithShape="1">
            <a:blip r:embed="rId4">
              <a:extLst>
                <a:ext uri="{28A0092B-C50C-407E-A947-70E740481C1C}">
                  <a14:useLocalDpi xmlns:a14="http://schemas.microsoft.com/office/drawing/2010/main" val="0"/>
                </a:ext>
              </a:extLst>
            </a:blip>
            <a:srcRect l="24543" t="1500" r="11929" b="35893"/>
            <a:stretch/>
          </p:blipFill>
          <p:spPr bwMode="auto">
            <a:xfrm>
              <a:off x="2339752" y="5797795"/>
              <a:ext cx="7029348" cy="4599801"/>
            </a:xfrm>
            <a:prstGeom prst="rect">
              <a:avLst/>
            </a:prstGeom>
            <a:noFill/>
            <a:extLst>
              <a:ext uri="{909E8E84-426E-40dd-AFC4-6F175D3DCCD1}">
                <a14:hiddenFill xmlns:a14="http://schemas.microsoft.com/office/drawing/2010/main">
                  <a:solidFill>
                    <a:srgbClr val="FFFFFF"/>
                  </a:solidFill>
                </a14:hiddenFill>
              </a:ext>
            </a:extLst>
          </p:spPr>
        </p:pic>
        <p:sp>
          <p:nvSpPr>
            <p:cNvPr id="36" name="Retângulo de cantos arredondados 35"/>
            <p:cNvSpPr/>
            <p:nvPr/>
          </p:nvSpPr>
          <p:spPr>
            <a:xfrm>
              <a:off x="2578498" y="6443996"/>
              <a:ext cx="1858562" cy="1451322"/>
            </a:xfrm>
            <a:prstGeom prst="roundRect">
              <a:avLst/>
            </a:prstGeom>
            <a:solidFill>
              <a:srgbClr val="C00000">
                <a:alpha val="5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r>
                <a:rPr lang="en-US" b="1" dirty="0">
                  <a:solidFill>
                    <a:schemeClr val="bg1"/>
                  </a:solidFill>
                </a:rPr>
                <a:t>GLOBAL WARMING</a:t>
              </a:r>
            </a:p>
            <a:p>
              <a:pPr algn="ctr" eaLnBrk="0" hangingPunct="0"/>
              <a:r>
                <a:rPr lang="en-US" dirty="0">
                  <a:solidFill>
                    <a:schemeClr val="tx1"/>
                  </a:solidFill>
                </a:rPr>
                <a:t>Warming  of 1.1°C in </a:t>
              </a:r>
              <a:r>
                <a:rPr lang="en-US" dirty="0" smtClean="0">
                  <a:solidFill>
                    <a:schemeClr val="tx1"/>
                  </a:solidFill>
                </a:rPr>
                <a:t>Amazonia, 2014  </a:t>
              </a:r>
            </a:p>
            <a:p>
              <a:pPr algn="ctr" eaLnBrk="0" hangingPunct="0"/>
              <a:r>
                <a:rPr lang="en-US" dirty="0" smtClean="0">
                  <a:solidFill>
                    <a:schemeClr val="tx1"/>
                  </a:solidFill>
                </a:rPr>
                <a:t>3°C to 4</a:t>
              </a:r>
              <a:r>
                <a:rPr lang="en-US" dirty="0">
                  <a:solidFill>
                    <a:schemeClr val="tx1"/>
                  </a:solidFill>
                </a:rPr>
                <a:t>°C by 2100 </a:t>
              </a:r>
              <a:endParaRPr lang="en-US" dirty="0" smtClean="0">
                <a:solidFill>
                  <a:schemeClr val="tx1"/>
                </a:solidFill>
              </a:endParaRPr>
            </a:p>
            <a:p>
              <a:pPr algn="ctr" eaLnBrk="0" hangingPunct="0"/>
              <a:r>
                <a:rPr lang="en-US" dirty="0" smtClean="0">
                  <a:solidFill>
                    <a:schemeClr val="tx1"/>
                  </a:solidFill>
                </a:rPr>
                <a:t>(</a:t>
              </a:r>
              <a:r>
                <a:rPr lang="en-US" dirty="0">
                  <a:solidFill>
                    <a:schemeClr val="tx1"/>
                  </a:solidFill>
                </a:rPr>
                <a:t>IPCC AR5)</a:t>
              </a:r>
              <a:endParaRPr lang="en-US" b="1" dirty="0">
                <a:solidFill>
                  <a:schemeClr val="tx1"/>
                </a:solidFill>
              </a:endParaRPr>
            </a:p>
          </p:txBody>
        </p:sp>
      </p:grpSp>
      <p:sp>
        <p:nvSpPr>
          <p:cNvPr id="15" name="Retângulo 14"/>
          <p:cNvSpPr/>
          <p:nvPr/>
        </p:nvSpPr>
        <p:spPr>
          <a:xfrm>
            <a:off x="0" y="-27384"/>
            <a:ext cx="12072664" cy="1415759"/>
          </a:xfrm>
          <a:prstGeom prst="rect">
            <a:avLst/>
          </a:prstGeom>
        </p:spPr>
        <p:txBody>
          <a:bodyPr wrap="square" lIns="121904" tIns="60952" rIns="121904" bIns="60952">
            <a:spAutoFit/>
          </a:bodyPr>
          <a:lstStyle/>
          <a:p>
            <a:pPr algn="ctr"/>
            <a:r>
              <a:rPr lang="en-US" altLang="pt-BR" sz="2800" b="1" dirty="0">
                <a:solidFill>
                  <a:srgbClr val="008000"/>
                </a:solidFill>
              </a:rPr>
              <a:t>WHAT ARE THE SYNERGISTIC EFFECTS OF ANTHROPOGENIC DRIVERS OF </a:t>
            </a:r>
          </a:p>
          <a:p>
            <a:pPr algn="ctr"/>
            <a:r>
              <a:rPr lang="en-US" altLang="pt-BR" sz="2800" b="1" dirty="0">
                <a:solidFill>
                  <a:srgbClr val="008000"/>
                </a:solidFill>
              </a:rPr>
              <a:t>ENVIRONMENTAL CHANGE IN THE AMAZON?</a:t>
            </a:r>
          </a:p>
          <a:p>
            <a:pPr lvl="0" algn="ctr"/>
            <a:r>
              <a:rPr lang="en-US" sz="2800" b="1" dirty="0">
                <a:solidFill>
                  <a:srgbClr val="C00000"/>
                </a:solidFill>
              </a:rPr>
              <a:t> </a:t>
            </a:r>
            <a:endParaRPr lang="pt-BR" sz="2800" b="1" dirty="0">
              <a:solidFill>
                <a:srgbClr val="C00000"/>
              </a:solidFill>
            </a:endParaRPr>
          </a:p>
        </p:txBody>
      </p:sp>
      <p:sp>
        <p:nvSpPr>
          <p:cNvPr id="22" name="Retângulo 21"/>
          <p:cNvSpPr/>
          <p:nvPr/>
        </p:nvSpPr>
        <p:spPr>
          <a:xfrm>
            <a:off x="2543629" y="2094311"/>
            <a:ext cx="552767" cy="861760"/>
          </a:xfrm>
          <a:prstGeom prst="rect">
            <a:avLst/>
          </a:prstGeom>
        </p:spPr>
        <p:txBody>
          <a:bodyPr wrap="none" lIns="121904" tIns="60952" rIns="121904" bIns="60952">
            <a:spAutoFit/>
          </a:bodyPr>
          <a:lstStyle/>
          <a:p>
            <a:r>
              <a:rPr lang="en-US" sz="4800" b="1" dirty="0">
                <a:solidFill>
                  <a:srgbClr val="C00000"/>
                </a:solidFill>
              </a:rPr>
              <a:t>+</a:t>
            </a:r>
            <a:endParaRPr lang="pt-BR" sz="4800" dirty="0">
              <a:solidFill>
                <a:srgbClr val="C00000"/>
              </a:solidFill>
            </a:endParaRPr>
          </a:p>
        </p:txBody>
      </p:sp>
      <p:grpSp>
        <p:nvGrpSpPr>
          <p:cNvPr id="30" name="Grupo 29"/>
          <p:cNvGrpSpPr/>
          <p:nvPr/>
        </p:nvGrpSpPr>
        <p:grpSpPr>
          <a:xfrm>
            <a:off x="5897826" y="859380"/>
            <a:ext cx="6294201" cy="6170027"/>
            <a:chOff x="1568243" y="5304307"/>
            <a:chExt cx="4720651" cy="4627520"/>
          </a:xfrm>
        </p:grpSpPr>
        <p:pic>
          <p:nvPicPr>
            <p:cNvPr id="1036" name="Picture 12" descr="Resultado de imagem para global map deforestation"/>
            <p:cNvPicPr>
              <a:picLocks noChangeAspect="1" noChangeArrowheads="1"/>
            </p:cNvPicPr>
            <p:nvPr/>
          </p:nvPicPr>
          <p:blipFill rotWithShape="1">
            <a:blip r:embed="rId5">
              <a:extLst>
                <a:ext uri="{28A0092B-C50C-407E-A947-70E740481C1C}">
                  <a14:useLocalDpi xmlns:a14="http://schemas.microsoft.com/office/drawing/2010/main" val="0"/>
                </a:ext>
              </a:extLst>
            </a:blip>
            <a:srcRect l="21704" t="14690" r="35493" b="29052"/>
            <a:stretch/>
          </p:blipFill>
          <p:spPr bwMode="auto">
            <a:xfrm>
              <a:off x="1568243" y="5304307"/>
              <a:ext cx="4720651" cy="4627520"/>
            </a:xfrm>
            <a:prstGeom prst="rect">
              <a:avLst/>
            </a:prstGeom>
            <a:noFill/>
            <a:extLst>
              <a:ext uri="{909E8E84-426E-40dd-AFC4-6F175D3DCCD1}">
                <a14:hiddenFill xmlns:a14="http://schemas.microsoft.com/office/drawing/2010/main">
                  <a:solidFill>
                    <a:srgbClr val="FFFFFF"/>
                  </a:solidFill>
                </a14:hiddenFill>
              </a:ext>
            </a:extLst>
          </p:spPr>
        </p:pic>
        <p:sp>
          <p:nvSpPr>
            <p:cNvPr id="40" name="Retângulo de cantos arredondados 39"/>
            <p:cNvSpPr/>
            <p:nvPr/>
          </p:nvSpPr>
          <p:spPr>
            <a:xfrm>
              <a:off x="1788902" y="5996229"/>
              <a:ext cx="1858562" cy="1451322"/>
            </a:xfrm>
            <a:prstGeom prst="roundRect">
              <a:avLst/>
            </a:prstGeom>
            <a:solidFill>
              <a:srgbClr val="C00000">
                <a:alpha val="5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r>
                <a:rPr lang="en-US" b="1" dirty="0">
                  <a:solidFill>
                    <a:schemeClr val="bg1"/>
                  </a:solidFill>
                </a:rPr>
                <a:t>DEFORESTATION</a:t>
              </a:r>
              <a:endParaRPr lang="pt-PT" sz="2000" b="1" dirty="0">
                <a:solidFill>
                  <a:schemeClr val="bg1"/>
                </a:solidFill>
              </a:endParaRPr>
            </a:p>
            <a:p>
              <a:pPr algn="ctr"/>
              <a:r>
                <a:rPr lang="en-US" dirty="0">
                  <a:solidFill>
                    <a:schemeClr val="tx1"/>
                  </a:solidFill>
                </a:rPr>
                <a:t>Total deforested area (clear-cutting) is 770,000 </a:t>
              </a:r>
              <a:r>
                <a:rPr lang="en-US" dirty="0" err="1">
                  <a:solidFill>
                    <a:schemeClr val="tx1"/>
                  </a:solidFill>
                </a:rPr>
                <a:t>km</a:t>
              </a:r>
              <a:r>
                <a:rPr lang="en-US" baseline="30000" dirty="0" err="1">
                  <a:solidFill>
                    <a:schemeClr val="tx1"/>
                  </a:solidFill>
                </a:rPr>
                <a:t>2</a:t>
              </a:r>
              <a:r>
                <a:rPr lang="en-US" dirty="0">
                  <a:solidFill>
                    <a:schemeClr val="tx1"/>
                  </a:solidFill>
                </a:rPr>
                <a:t> in  Brazilian Amazon (20%) </a:t>
              </a:r>
            </a:p>
          </p:txBody>
        </p:sp>
      </p:grpSp>
      <p:sp>
        <p:nvSpPr>
          <p:cNvPr id="39" name="Retângulo 38"/>
          <p:cNvSpPr/>
          <p:nvPr/>
        </p:nvSpPr>
        <p:spPr>
          <a:xfrm>
            <a:off x="5640173" y="2100428"/>
            <a:ext cx="552767" cy="861760"/>
          </a:xfrm>
          <a:prstGeom prst="rect">
            <a:avLst/>
          </a:prstGeom>
        </p:spPr>
        <p:txBody>
          <a:bodyPr wrap="none" lIns="121904" tIns="60952" rIns="121904" bIns="60952">
            <a:spAutoFit/>
          </a:bodyPr>
          <a:lstStyle/>
          <a:p>
            <a:r>
              <a:rPr lang="en-US" sz="4800" b="1" dirty="0">
                <a:solidFill>
                  <a:srgbClr val="C00000"/>
                </a:solidFill>
              </a:rPr>
              <a:t>+</a:t>
            </a:r>
            <a:endParaRPr lang="pt-BR" sz="4800" dirty="0">
              <a:solidFill>
                <a:srgbClr val="C00000"/>
              </a:solidFill>
            </a:endParaRPr>
          </a:p>
        </p:txBody>
      </p:sp>
      <p:grpSp>
        <p:nvGrpSpPr>
          <p:cNvPr id="35" name="Grupo 34"/>
          <p:cNvGrpSpPr/>
          <p:nvPr/>
        </p:nvGrpSpPr>
        <p:grpSpPr>
          <a:xfrm>
            <a:off x="8889499" y="859380"/>
            <a:ext cx="3302527" cy="6170027"/>
            <a:chOff x="5346812" y="5396592"/>
            <a:chExt cx="2476895" cy="4627520"/>
          </a:xfrm>
        </p:grpSpPr>
        <p:pic>
          <p:nvPicPr>
            <p:cNvPr id="1034" name="Picture 10" descr="Resultado de imagem para amazon  fire focus detected map hd"/>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509" r="55090" b="10389"/>
            <a:stretch/>
          </p:blipFill>
          <p:spPr bwMode="auto">
            <a:xfrm>
              <a:off x="5346812" y="5396592"/>
              <a:ext cx="2476895" cy="4627520"/>
            </a:xfrm>
            <a:prstGeom prst="rect">
              <a:avLst/>
            </a:prstGeom>
            <a:noFill/>
            <a:extLst>
              <a:ext uri="{909E8E84-426E-40dd-AFC4-6F175D3DCCD1}">
                <a14:hiddenFill xmlns:a14="http://schemas.microsoft.com/office/drawing/2010/main">
                  <a:solidFill>
                    <a:srgbClr val="FFFFFF"/>
                  </a:solidFill>
                </a14:hiddenFill>
              </a:ext>
            </a:extLst>
          </p:spPr>
        </p:pic>
        <p:sp>
          <p:nvSpPr>
            <p:cNvPr id="42" name="Retângulo de cantos arredondados 41"/>
            <p:cNvSpPr/>
            <p:nvPr/>
          </p:nvSpPr>
          <p:spPr>
            <a:xfrm>
              <a:off x="5569610" y="6081674"/>
              <a:ext cx="1948570" cy="1451322"/>
            </a:xfrm>
            <a:prstGeom prst="roundRect">
              <a:avLst/>
            </a:prstGeom>
            <a:solidFill>
              <a:srgbClr val="C00000">
                <a:alpha val="5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defRPr/>
              </a:pPr>
              <a:r>
                <a:rPr lang="en-US" b="1" dirty="0">
                  <a:solidFill>
                    <a:schemeClr val="bg1"/>
                  </a:solidFill>
                </a:rPr>
                <a:t>FOREST FIRES</a:t>
              </a:r>
            </a:p>
            <a:p>
              <a:pPr algn="ctr" eaLnBrk="0" hangingPunct="0">
                <a:defRPr/>
              </a:pPr>
              <a:r>
                <a:rPr lang="en-US" dirty="0">
                  <a:solidFill>
                    <a:schemeClr val="tx1"/>
                  </a:solidFill>
                  <a:latin typeface="Calibri" pitchFamily="34" charset="0"/>
                </a:rPr>
                <a:t>Forest fire </a:t>
              </a:r>
              <a:r>
                <a:rPr lang="en-US" dirty="0" smtClean="0">
                  <a:solidFill>
                    <a:schemeClr val="tx1"/>
                  </a:solidFill>
                  <a:latin typeface="Calibri" pitchFamily="34" charset="0"/>
                </a:rPr>
                <a:t>frequency </a:t>
              </a:r>
              <a:r>
                <a:rPr lang="en-US" b="1" dirty="0" smtClean="0">
                  <a:solidFill>
                    <a:schemeClr val="tx1"/>
                  </a:solidFill>
                  <a:latin typeface="Calibri" pitchFamily="34" charset="0"/>
                </a:rPr>
                <a:t>↑</a:t>
              </a:r>
              <a:r>
                <a:rPr lang="en-US" dirty="0" smtClean="0">
                  <a:solidFill>
                    <a:schemeClr val="tx1"/>
                  </a:solidFill>
                  <a:latin typeface="Calibri" pitchFamily="34" charset="0"/>
                </a:rPr>
                <a:t> </a:t>
              </a:r>
              <a:r>
                <a:rPr lang="en-US" sz="1500" dirty="0">
                  <a:solidFill>
                    <a:schemeClr val="tx1"/>
                  </a:solidFill>
                  <a:latin typeface="Calibri" pitchFamily="34" charset="0"/>
                </a:rPr>
                <a:t>(Nepstad et al., 2006)</a:t>
              </a:r>
            </a:p>
          </p:txBody>
        </p:sp>
      </p:grpSp>
      <p:sp>
        <p:nvSpPr>
          <p:cNvPr id="43" name="Retângulo 42"/>
          <p:cNvSpPr/>
          <p:nvPr/>
        </p:nvSpPr>
        <p:spPr>
          <a:xfrm>
            <a:off x="8616501" y="2100428"/>
            <a:ext cx="552767" cy="861760"/>
          </a:xfrm>
          <a:prstGeom prst="rect">
            <a:avLst/>
          </a:prstGeom>
        </p:spPr>
        <p:txBody>
          <a:bodyPr wrap="none" lIns="121904" tIns="60952" rIns="121904" bIns="60952">
            <a:spAutoFit/>
          </a:bodyPr>
          <a:lstStyle/>
          <a:p>
            <a:r>
              <a:rPr lang="en-US" sz="4800" b="1" dirty="0">
                <a:solidFill>
                  <a:srgbClr val="C00000"/>
                </a:solidFill>
              </a:rPr>
              <a:t>+</a:t>
            </a:r>
            <a:endParaRPr lang="pt-BR" sz="4800" dirty="0">
              <a:solidFill>
                <a:srgbClr val="C00000"/>
              </a:solidFill>
            </a:endParaRPr>
          </a:p>
        </p:txBody>
      </p:sp>
      <p:sp>
        <p:nvSpPr>
          <p:cNvPr id="37" name="CaixaDeTexto 36"/>
          <p:cNvSpPr txBox="1"/>
          <p:nvPr/>
        </p:nvSpPr>
        <p:spPr>
          <a:xfrm>
            <a:off x="11726171" y="2084851"/>
            <a:ext cx="561139" cy="938704"/>
          </a:xfrm>
          <a:prstGeom prst="rect">
            <a:avLst/>
          </a:prstGeom>
          <a:noFill/>
        </p:spPr>
        <p:txBody>
          <a:bodyPr wrap="none" lIns="121904" tIns="60952" rIns="121904" bIns="60952" rtlCol="0">
            <a:spAutoFit/>
          </a:bodyPr>
          <a:lstStyle/>
          <a:p>
            <a:r>
              <a:rPr lang="pt-BR" sz="5300" b="1" dirty="0">
                <a:solidFill>
                  <a:srgbClr val="C00000"/>
                </a:solidFill>
              </a:rPr>
              <a:t>?</a:t>
            </a:r>
          </a:p>
        </p:txBody>
      </p:sp>
    </p:spTree>
    <p:extLst>
      <p:ext uri="{BB962C8B-B14F-4D97-AF65-F5344CB8AC3E}">
        <p14:creationId xmlns:p14="http://schemas.microsoft.com/office/powerpoint/2010/main" val="2684931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5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2000"/>
                                        <p:tgtEl>
                                          <p:spTgt spid="26"/>
                                        </p:tgtEl>
                                      </p:cBhvr>
                                    </p:animEffect>
                                  </p:childTnLst>
                                </p:cTn>
                              </p:par>
                            </p:childTnLst>
                          </p:cTn>
                        </p:par>
                        <p:par>
                          <p:cTn id="8" fill="hold">
                            <p:stCondLst>
                              <p:cond delay="225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2000"/>
                                        <p:tgtEl>
                                          <p:spTgt spid="22"/>
                                        </p:tgtEl>
                                      </p:cBhvr>
                                    </p:animEffect>
                                  </p:childTnLst>
                                </p:cTn>
                              </p:par>
                            </p:childTnLst>
                          </p:cTn>
                        </p:par>
                        <p:par>
                          <p:cTn id="12" fill="hold">
                            <p:stCondLst>
                              <p:cond delay="4250"/>
                            </p:stCondLst>
                            <p:childTnLst>
                              <p:par>
                                <p:cTn id="13" presetID="22" presetClass="entr" presetSubtype="8"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1750"/>
                                        <p:tgtEl>
                                          <p:spTgt spid="27"/>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2000"/>
                                        <p:tgtEl>
                                          <p:spTgt spid="39"/>
                                        </p:tgtEl>
                                      </p:cBhvr>
                                    </p:animEffect>
                                  </p:childTnLst>
                                </p:cTn>
                              </p:par>
                            </p:childTnLst>
                          </p:cTn>
                        </p:par>
                        <p:par>
                          <p:cTn id="20" fill="hold">
                            <p:stCondLst>
                              <p:cond delay="8000"/>
                            </p:stCondLst>
                            <p:childTnLst>
                              <p:par>
                                <p:cTn id="21" presetID="22" presetClass="entr" presetSubtype="8"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1750"/>
                                        <p:tgtEl>
                                          <p:spTgt spid="30"/>
                                        </p:tgtEl>
                                      </p:cBhvr>
                                    </p:animEffect>
                                  </p:childTnLst>
                                </p:cTn>
                              </p:par>
                            </p:childTnLst>
                          </p:cTn>
                        </p:par>
                        <p:par>
                          <p:cTn id="24" fill="hold">
                            <p:stCondLst>
                              <p:cond delay="9750"/>
                            </p:stCondLst>
                            <p:childTnLst>
                              <p:par>
                                <p:cTn id="25" presetID="10" presetClass="entr" presetSubtype="0" fill="hold" grpId="0" nodeType="after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2000"/>
                                        <p:tgtEl>
                                          <p:spTgt spid="43"/>
                                        </p:tgtEl>
                                      </p:cBhvr>
                                    </p:animEffect>
                                  </p:childTnLst>
                                </p:cTn>
                              </p:par>
                            </p:childTnLst>
                          </p:cTn>
                        </p:par>
                        <p:par>
                          <p:cTn id="28" fill="hold">
                            <p:stCondLst>
                              <p:cond delay="11750"/>
                            </p:stCondLst>
                            <p:childTnLst>
                              <p:par>
                                <p:cTn id="29" presetID="22" presetClass="entr" presetSubtype="8"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left)">
                                      <p:cBhvr>
                                        <p:cTn id="31" dur="1250"/>
                                        <p:tgtEl>
                                          <p:spTgt spid="35"/>
                                        </p:tgtEl>
                                      </p:cBhvr>
                                    </p:animEffect>
                                  </p:childTnLst>
                                </p:cTn>
                              </p:par>
                            </p:childTnLst>
                          </p:cTn>
                        </p:par>
                        <p:par>
                          <p:cTn id="32" fill="hold">
                            <p:stCondLst>
                              <p:cond delay="13000"/>
                            </p:stCondLst>
                            <p:childTnLst>
                              <p:par>
                                <p:cTn id="33" presetID="10" presetClass="entr" presetSubtype="0" fill="hold" grpId="0" nodeType="after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9" grpId="0"/>
      <p:bldP spid="43" grpId="0"/>
      <p:bldP spid="3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stretch>
            <a:fillRect/>
          </a:stretch>
        </p:blipFill>
        <p:spPr>
          <a:xfrm>
            <a:off x="623420" y="1250058"/>
            <a:ext cx="10825713" cy="5375505"/>
          </a:xfrm>
          <a:prstGeom prst="rect">
            <a:avLst/>
          </a:prstGeom>
        </p:spPr>
      </p:pic>
      <p:sp>
        <p:nvSpPr>
          <p:cNvPr id="4" name="Rectangle 3"/>
          <p:cNvSpPr/>
          <p:nvPr/>
        </p:nvSpPr>
        <p:spPr>
          <a:xfrm>
            <a:off x="4222205" y="1304336"/>
            <a:ext cx="3704584" cy="20145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28" tIns="45718" rIns="91428" bIns="45718" rtlCol="0" anchor="ctr"/>
          <a:lstStyle/>
          <a:p>
            <a:pPr algn="ctr"/>
            <a:endParaRPr lang="pt-BR"/>
          </a:p>
        </p:txBody>
      </p:sp>
      <p:sp>
        <p:nvSpPr>
          <p:cNvPr id="6" name="Chave esquerda 42"/>
          <p:cNvSpPr/>
          <p:nvPr/>
        </p:nvSpPr>
        <p:spPr>
          <a:xfrm rot="16200000">
            <a:off x="4655477" y="5783603"/>
            <a:ext cx="233719" cy="1383056"/>
          </a:xfrm>
          <a:prstGeom prst="lef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lIns="91428" tIns="45718" rIns="91428" bIns="45718" anchor="ctr"/>
          <a:lstStyle/>
          <a:p>
            <a:pPr algn="ctr">
              <a:defRPr/>
            </a:pPr>
            <a:endParaRPr lang="pt-BR"/>
          </a:p>
        </p:txBody>
      </p:sp>
      <p:sp>
        <p:nvSpPr>
          <p:cNvPr id="7" name="Chave esquerda 42"/>
          <p:cNvSpPr/>
          <p:nvPr/>
        </p:nvSpPr>
        <p:spPr>
          <a:xfrm rot="16200000">
            <a:off x="7724515" y="4268335"/>
            <a:ext cx="233720" cy="4413636"/>
          </a:xfrm>
          <a:prstGeom prst="lef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lIns="91428" tIns="45718" rIns="91428" bIns="45718" anchor="ctr"/>
          <a:lstStyle/>
          <a:p>
            <a:pPr algn="ctr">
              <a:defRPr/>
            </a:pPr>
            <a:endParaRPr lang="pt-BR"/>
          </a:p>
        </p:txBody>
      </p:sp>
      <p:sp>
        <p:nvSpPr>
          <p:cNvPr id="8" name="Chave esquerda 42"/>
          <p:cNvSpPr/>
          <p:nvPr/>
        </p:nvSpPr>
        <p:spPr>
          <a:xfrm rot="16200000">
            <a:off x="2781499" y="6177005"/>
            <a:ext cx="233719" cy="596299"/>
          </a:xfrm>
          <a:prstGeom prst="lef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lIns="91428" tIns="45718" rIns="91428" bIns="45718" anchor="ctr"/>
          <a:lstStyle/>
          <a:p>
            <a:pPr algn="ctr">
              <a:defRPr/>
            </a:pPr>
            <a:endParaRPr lang="pt-BR"/>
          </a:p>
        </p:txBody>
      </p:sp>
      <p:sp>
        <p:nvSpPr>
          <p:cNvPr id="9" name="Chave esquerda 42"/>
          <p:cNvSpPr/>
          <p:nvPr/>
        </p:nvSpPr>
        <p:spPr>
          <a:xfrm rot="16200000">
            <a:off x="3534348" y="6168878"/>
            <a:ext cx="233719" cy="612583"/>
          </a:xfrm>
          <a:prstGeom prst="lef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lIns="91428" tIns="45718" rIns="91428" bIns="45718" anchor="ctr"/>
          <a:lstStyle/>
          <a:p>
            <a:pPr algn="ctr">
              <a:defRPr/>
            </a:pPr>
            <a:endParaRPr lang="pt-BR"/>
          </a:p>
        </p:txBody>
      </p:sp>
      <p:sp>
        <p:nvSpPr>
          <p:cNvPr id="10" name="TextBox 9"/>
          <p:cNvSpPr txBox="1"/>
          <p:nvPr/>
        </p:nvSpPr>
        <p:spPr>
          <a:xfrm>
            <a:off x="2537438" y="6516669"/>
            <a:ext cx="715833" cy="323161"/>
          </a:xfrm>
          <a:prstGeom prst="rect">
            <a:avLst/>
          </a:prstGeom>
          <a:noFill/>
        </p:spPr>
        <p:txBody>
          <a:bodyPr wrap="square" lIns="91428" tIns="45718" rIns="91428" bIns="45718" rtlCol="0">
            <a:spAutoFit/>
          </a:bodyPr>
          <a:lstStyle/>
          <a:p>
            <a:r>
              <a:rPr lang="pt-BR" sz="1500" b="1" dirty="0"/>
              <a:t>2025</a:t>
            </a:r>
          </a:p>
        </p:txBody>
      </p:sp>
      <p:sp>
        <p:nvSpPr>
          <p:cNvPr id="11" name="TextBox 10"/>
          <p:cNvSpPr txBox="1"/>
          <p:nvPr/>
        </p:nvSpPr>
        <p:spPr>
          <a:xfrm>
            <a:off x="4418636" y="6516669"/>
            <a:ext cx="715833" cy="323161"/>
          </a:xfrm>
          <a:prstGeom prst="rect">
            <a:avLst/>
          </a:prstGeom>
          <a:noFill/>
        </p:spPr>
        <p:txBody>
          <a:bodyPr wrap="square" lIns="91428" tIns="45718" rIns="91428" bIns="45718" rtlCol="0">
            <a:spAutoFit/>
          </a:bodyPr>
          <a:lstStyle/>
          <a:p>
            <a:r>
              <a:rPr lang="pt-BR" sz="1500" b="1" dirty="0"/>
              <a:t>2025</a:t>
            </a:r>
          </a:p>
        </p:txBody>
      </p:sp>
      <p:sp>
        <p:nvSpPr>
          <p:cNvPr id="12" name="TextBox 11"/>
          <p:cNvSpPr txBox="1"/>
          <p:nvPr/>
        </p:nvSpPr>
        <p:spPr>
          <a:xfrm>
            <a:off x="3294702" y="6516669"/>
            <a:ext cx="715833" cy="323161"/>
          </a:xfrm>
          <a:prstGeom prst="rect">
            <a:avLst/>
          </a:prstGeom>
          <a:noFill/>
        </p:spPr>
        <p:txBody>
          <a:bodyPr wrap="square" lIns="91428" tIns="45718" rIns="91428" bIns="45718" rtlCol="0">
            <a:spAutoFit/>
          </a:bodyPr>
          <a:lstStyle/>
          <a:p>
            <a:r>
              <a:rPr lang="pt-BR" sz="1500" b="1" dirty="0"/>
              <a:t>2050</a:t>
            </a:r>
          </a:p>
        </p:txBody>
      </p:sp>
      <p:sp>
        <p:nvSpPr>
          <p:cNvPr id="13" name="TextBox 12"/>
          <p:cNvSpPr txBox="1"/>
          <p:nvPr/>
        </p:nvSpPr>
        <p:spPr>
          <a:xfrm>
            <a:off x="7493180" y="6516669"/>
            <a:ext cx="715833" cy="323161"/>
          </a:xfrm>
          <a:prstGeom prst="rect">
            <a:avLst/>
          </a:prstGeom>
          <a:noFill/>
        </p:spPr>
        <p:txBody>
          <a:bodyPr wrap="square" lIns="91428" tIns="45718" rIns="91428" bIns="45718" rtlCol="0">
            <a:spAutoFit/>
          </a:bodyPr>
          <a:lstStyle/>
          <a:p>
            <a:r>
              <a:rPr lang="pt-BR" sz="1500" b="1" dirty="0"/>
              <a:t>2050</a:t>
            </a:r>
          </a:p>
        </p:txBody>
      </p:sp>
      <p:pic>
        <p:nvPicPr>
          <p:cNvPr id="14" name="Picture 13" descr="mapa_Amz.gif"/>
          <p:cNvPicPr>
            <a:picLocks noChangeAspect="1"/>
          </p:cNvPicPr>
          <p:nvPr/>
        </p:nvPicPr>
        <p:blipFill>
          <a:blip r:embed="rId3"/>
          <a:srcRect l="22315" t="3827" r="24167" b="6296"/>
          <a:stretch>
            <a:fillRect/>
          </a:stretch>
        </p:blipFill>
        <p:spPr>
          <a:xfrm>
            <a:off x="8606244" y="1327080"/>
            <a:ext cx="1541373" cy="1335789"/>
          </a:xfrm>
          <a:prstGeom prst="rect">
            <a:avLst/>
          </a:prstGeom>
        </p:spPr>
      </p:pic>
      <p:sp>
        <p:nvSpPr>
          <p:cNvPr id="2" name="TextBox 1"/>
          <p:cNvSpPr txBox="1"/>
          <p:nvPr/>
        </p:nvSpPr>
        <p:spPr>
          <a:xfrm rot="16200000">
            <a:off x="1125117" y="2303153"/>
            <a:ext cx="517144" cy="323161"/>
          </a:xfrm>
          <a:prstGeom prst="rect">
            <a:avLst/>
          </a:prstGeom>
          <a:noFill/>
        </p:spPr>
        <p:txBody>
          <a:bodyPr wrap="none" lIns="91428" tIns="45718" rIns="91428" bIns="45718" rtlCol="0">
            <a:spAutoFit/>
          </a:bodyPr>
          <a:lstStyle/>
          <a:p>
            <a:r>
              <a:rPr lang="en-US" sz="1500" dirty="0"/>
              <a:t>20%</a:t>
            </a:r>
          </a:p>
        </p:txBody>
      </p:sp>
      <p:sp>
        <p:nvSpPr>
          <p:cNvPr id="16" name="TextBox 15"/>
          <p:cNvSpPr txBox="1"/>
          <p:nvPr/>
        </p:nvSpPr>
        <p:spPr>
          <a:xfrm rot="16200000">
            <a:off x="1323955" y="3264677"/>
            <a:ext cx="517144" cy="323161"/>
          </a:xfrm>
          <a:prstGeom prst="rect">
            <a:avLst/>
          </a:prstGeom>
          <a:noFill/>
        </p:spPr>
        <p:txBody>
          <a:bodyPr wrap="none" lIns="91428" tIns="45718" rIns="91428" bIns="45718" rtlCol="0">
            <a:spAutoFit/>
          </a:bodyPr>
          <a:lstStyle/>
          <a:p>
            <a:r>
              <a:rPr lang="en-US" sz="1500" dirty="0"/>
              <a:t>40%</a:t>
            </a:r>
          </a:p>
        </p:txBody>
      </p:sp>
      <p:sp>
        <p:nvSpPr>
          <p:cNvPr id="17" name="TextBox 16"/>
          <p:cNvSpPr txBox="1"/>
          <p:nvPr/>
        </p:nvSpPr>
        <p:spPr>
          <a:xfrm rot="16200000">
            <a:off x="1540425" y="3644027"/>
            <a:ext cx="517144" cy="323161"/>
          </a:xfrm>
          <a:prstGeom prst="rect">
            <a:avLst/>
          </a:prstGeom>
          <a:noFill/>
        </p:spPr>
        <p:txBody>
          <a:bodyPr wrap="none" lIns="91428" tIns="45718" rIns="91428" bIns="45718" rtlCol="0">
            <a:spAutoFit/>
          </a:bodyPr>
          <a:lstStyle/>
          <a:p>
            <a:r>
              <a:rPr lang="en-US" sz="1500" dirty="0"/>
              <a:t>50%</a:t>
            </a:r>
          </a:p>
        </p:txBody>
      </p:sp>
      <p:sp>
        <p:nvSpPr>
          <p:cNvPr id="18" name="TextBox 17"/>
          <p:cNvSpPr txBox="1"/>
          <p:nvPr/>
        </p:nvSpPr>
        <p:spPr>
          <a:xfrm>
            <a:off x="1323059" y="1583367"/>
            <a:ext cx="920612" cy="677104"/>
          </a:xfrm>
          <a:prstGeom prst="rect">
            <a:avLst/>
          </a:prstGeom>
          <a:noFill/>
        </p:spPr>
        <p:txBody>
          <a:bodyPr wrap="none" lIns="91428" tIns="45718" rIns="91428" bIns="45718" rtlCol="0">
            <a:spAutoFit/>
          </a:bodyPr>
          <a:lstStyle/>
          <a:p>
            <a:r>
              <a:rPr lang="en-US" dirty="0"/>
              <a:t>DEFOR.</a:t>
            </a:r>
          </a:p>
          <a:p>
            <a:r>
              <a:rPr lang="en-US" dirty="0"/>
              <a:t>ONLY</a:t>
            </a:r>
          </a:p>
        </p:txBody>
      </p:sp>
      <p:sp>
        <p:nvSpPr>
          <p:cNvPr id="19" name="TextBox 18"/>
          <p:cNvSpPr txBox="1"/>
          <p:nvPr/>
        </p:nvSpPr>
        <p:spPr>
          <a:xfrm>
            <a:off x="3167161" y="1611022"/>
            <a:ext cx="859411" cy="553995"/>
          </a:xfrm>
          <a:prstGeom prst="rect">
            <a:avLst/>
          </a:prstGeom>
          <a:noFill/>
        </p:spPr>
        <p:txBody>
          <a:bodyPr wrap="none" lIns="91428" tIns="45718" rIns="91428" bIns="45718" rtlCol="0">
            <a:spAutoFit/>
          </a:bodyPr>
          <a:lstStyle/>
          <a:p>
            <a:pPr algn="ctr"/>
            <a:r>
              <a:rPr lang="en-US" sz="1500" dirty="0"/>
              <a:t>CC ONLY</a:t>
            </a:r>
          </a:p>
          <a:p>
            <a:pPr algn="ctr"/>
            <a:r>
              <a:rPr lang="en-US" sz="1500" dirty="0">
                <a:solidFill>
                  <a:srgbClr val="953735"/>
                </a:solidFill>
              </a:rPr>
              <a:t>2050</a:t>
            </a:r>
          </a:p>
        </p:txBody>
      </p:sp>
      <p:sp>
        <p:nvSpPr>
          <p:cNvPr id="20" name="TextBox 19"/>
          <p:cNvSpPr txBox="1"/>
          <p:nvPr/>
        </p:nvSpPr>
        <p:spPr>
          <a:xfrm rot="16200000">
            <a:off x="3067719" y="2247604"/>
            <a:ext cx="659385" cy="276995"/>
          </a:xfrm>
          <a:prstGeom prst="rect">
            <a:avLst/>
          </a:prstGeom>
          <a:noFill/>
        </p:spPr>
        <p:txBody>
          <a:bodyPr wrap="none" lIns="91428" tIns="45718" rIns="91428" bIns="45718" rtlCol="0">
            <a:spAutoFit/>
          </a:bodyPr>
          <a:lstStyle/>
          <a:p>
            <a:r>
              <a:rPr lang="en-US" sz="1200" dirty="0"/>
              <a:t>RCP 2.6</a:t>
            </a:r>
          </a:p>
        </p:txBody>
      </p:sp>
      <p:sp>
        <p:nvSpPr>
          <p:cNvPr id="21" name="TextBox 20"/>
          <p:cNvSpPr txBox="1"/>
          <p:nvPr/>
        </p:nvSpPr>
        <p:spPr>
          <a:xfrm rot="16200000">
            <a:off x="3306328" y="2502985"/>
            <a:ext cx="659385" cy="276995"/>
          </a:xfrm>
          <a:prstGeom prst="rect">
            <a:avLst/>
          </a:prstGeom>
          <a:noFill/>
        </p:spPr>
        <p:txBody>
          <a:bodyPr wrap="none" lIns="91428" tIns="45718" rIns="91428" bIns="45718" rtlCol="0">
            <a:spAutoFit/>
          </a:bodyPr>
          <a:lstStyle/>
          <a:p>
            <a:r>
              <a:rPr lang="en-US" sz="1200" dirty="0"/>
              <a:t>RCP 4.5</a:t>
            </a:r>
          </a:p>
        </p:txBody>
      </p:sp>
      <p:sp>
        <p:nvSpPr>
          <p:cNvPr id="22" name="TextBox 21"/>
          <p:cNvSpPr txBox="1"/>
          <p:nvPr/>
        </p:nvSpPr>
        <p:spPr>
          <a:xfrm rot="16200000">
            <a:off x="3505159" y="2813092"/>
            <a:ext cx="659385" cy="276995"/>
          </a:xfrm>
          <a:prstGeom prst="rect">
            <a:avLst/>
          </a:prstGeom>
          <a:noFill/>
        </p:spPr>
        <p:txBody>
          <a:bodyPr wrap="none" lIns="91428" tIns="45718" rIns="91428" bIns="45718" rtlCol="0">
            <a:spAutoFit/>
          </a:bodyPr>
          <a:lstStyle/>
          <a:p>
            <a:r>
              <a:rPr lang="en-US" sz="1200" dirty="0"/>
              <a:t>RCP 8.5</a:t>
            </a:r>
          </a:p>
        </p:txBody>
      </p:sp>
      <p:sp>
        <p:nvSpPr>
          <p:cNvPr id="23" name="TextBox 22"/>
          <p:cNvSpPr txBox="1"/>
          <p:nvPr/>
        </p:nvSpPr>
        <p:spPr>
          <a:xfrm>
            <a:off x="5832072" y="2420347"/>
            <a:ext cx="1745225" cy="553995"/>
          </a:xfrm>
          <a:prstGeom prst="rect">
            <a:avLst/>
          </a:prstGeom>
          <a:noFill/>
        </p:spPr>
        <p:txBody>
          <a:bodyPr wrap="none" lIns="91428" tIns="45718" rIns="91428" bIns="45718" rtlCol="0">
            <a:spAutoFit/>
          </a:bodyPr>
          <a:lstStyle/>
          <a:p>
            <a:pPr algn="ctr"/>
            <a:r>
              <a:rPr lang="en-US" sz="1500" dirty="0"/>
              <a:t>CC</a:t>
            </a:r>
            <a:r>
              <a:rPr lang="en-US" sz="1500" dirty="0">
                <a:solidFill>
                  <a:srgbClr val="FF6600"/>
                </a:solidFill>
              </a:rPr>
              <a:t>+</a:t>
            </a:r>
            <a:r>
              <a:rPr lang="en-US" sz="1500" b="1" dirty="0">
                <a:solidFill>
                  <a:srgbClr val="0000FF"/>
                </a:solidFill>
              </a:rPr>
              <a:t>20%</a:t>
            </a:r>
            <a:r>
              <a:rPr lang="en-US" sz="1500" dirty="0"/>
              <a:t> </a:t>
            </a:r>
            <a:r>
              <a:rPr lang="en-US" sz="1500" dirty="0" err="1"/>
              <a:t>Defor</a:t>
            </a:r>
            <a:r>
              <a:rPr lang="en-US" sz="1500" dirty="0"/>
              <a:t>.</a:t>
            </a:r>
            <a:r>
              <a:rPr lang="en-US" sz="1500" dirty="0">
                <a:solidFill>
                  <a:srgbClr val="FF6600"/>
                </a:solidFill>
              </a:rPr>
              <a:t>+</a:t>
            </a:r>
            <a:r>
              <a:rPr lang="en-US" sz="1500" dirty="0"/>
              <a:t>Fire</a:t>
            </a:r>
          </a:p>
          <a:p>
            <a:pPr algn="ctr"/>
            <a:r>
              <a:rPr lang="en-US" sz="1500" dirty="0">
                <a:solidFill>
                  <a:srgbClr val="953735"/>
                </a:solidFill>
              </a:rPr>
              <a:t>2050</a:t>
            </a:r>
          </a:p>
        </p:txBody>
      </p:sp>
      <p:sp>
        <p:nvSpPr>
          <p:cNvPr id="25" name="TextBox 24"/>
          <p:cNvSpPr txBox="1"/>
          <p:nvPr/>
        </p:nvSpPr>
        <p:spPr>
          <a:xfrm rot="16200000">
            <a:off x="6182460" y="3060073"/>
            <a:ext cx="659385" cy="276995"/>
          </a:xfrm>
          <a:prstGeom prst="rect">
            <a:avLst/>
          </a:prstGeom>
          <a:noFill/>
        </p:spPr>
        <p:txBody>
          <a:bodyPr wrap="none" lIns="91428" tIns="45718" rIns="91428" bIns="45718" rtlCol="0">
            <a:spAutoFit/>
          </a:bodyPr>
          <a:lstStyle/>
          <a:p>
            <a:r>
              <a:rPr lang="en-US" sz="1200" dirty="0"/>
              <a:t>RCP 2.6</a:t>
            </a:r>
          </a:p>
        </p:txBody>
      </p:sp>
      <p:sp>
        <p:nvSpPr>
          <p:cNvPr id="26" name="TextBox 25"/>
          <p:cNvSpPr txBox="1"/>
          <p:nvPr/>
        </p:nvSpPr>
        <p:spPr>
          <a:xfrm rot="16200000">
            <a:off x="6363160" y="3231755"/>
            <a:ext cx="659385" cy="276995"/>
          </a:xfrm>
          <a:prstGeom prst="rect">
            <a:avLst/>
          </a:prstGeom>
          <a:noFill/>
        </p:spPr>
        <p:txBody>
          <a:bodyPr wrap="none" lIns="91428" tIns="45718" rIns="91428" bIns="45718" rtlCol="0">
            <a:spAutoFit/>
          </a:bodyPr>
          <a:lstStyle/>
          <a:p>
            <a:r>
              <a:rPr lang="en-US" sz="1200" dirty="0"/>
              <a:t>RCP 4.5</a:t>
            </a:r>
          </a:p>
        </p:txBody>
      </p:sp>
      <p:sp>
        <p:nvSpPr>
          <p:cNvPr id="27" name="TextBox 26"/>
          <p:cNvSpPr txBox="1"/>
          <p:nvPr/>
        </p:nvSpPr>
        <p:spPr>
          <a:xfrm rot="16200000">
            <a:off x="6543864" y="3593334"/>
            <a:ext cx="659385" cy="276995"/>
          </a:xfrm>
          <a:prstGeom prst="rect">
            <a:avLst/>
          </a:prstGeom>
          <a:noFill/>
        </p:spPr>
        <p:txBody>
          <a:bodyPr wrap="none" lIns="91428" tIns="45718" rIns="91428" bIns="45718" rtlCol="0">
            <a:spAutoFit/>
          </a:bodyPr>
          <a:lstStyle/>
          <a:p>
            <a:r>
              <a:rPr lang="en-US" sz="1200" dirty="0"/>
              <a:t>RCP 8.5</a:t>
            </a:r>
          </a:p>
        </p:txBody>
      </p:sp>
      <p:sp>
        <p:nvSpPr>
          <p:cNvPr id="28" name="Oval 27"/>
          <p:cNvSpPr/>
          <p:nvPr/>
        </p:nvSpPr>
        <p:spPr>
          <a:xfrm rot="19549541">
            <a:off x="6217057" y="3880400"/>
            <a:ext cx="905219" cy="848891"/>
          </a:xfrm>
          <a:prstGeom prst="ellipse">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lIns="91428" tIns="45718" rIns="91428" bIns="45718" rtlCol="0" anchor="ctr"/>
          <a:lstStyle/>
          <a:p>
            <a:pPr algn="ctr"/>
            <a:endParaRPr lang="en-US"/>
          </a:p>
        </p:txBody>
      </p:sp>
      <p:sp>
        <p:nvSpPr>
          <p:cNvPr id="30" name="TextBox 29"/>
          <p:cNvSpPr txBox="1"/>
          <p:nvPr/>
        </p:nvSpPr>
        <p:spPr>
          <a:xfrm>
            <a:off x="9868131" y="6625555"/>
            <a:ext cx="1729396" cy="261607"/>
          </a:xfrm>
          <a:prstGeom prst="rect">
            <a:avLst/>
          </a:prstGeom>
          <a:noFill/>
        </p:spPr>
        <p:txBody>
          <a:bodyPr wrap="none" lIns="91428" tIns="45718" rIns="91428" bIns="45718" rtlCol="0">
            <a:spAutoFit/>
          </a:bodyPr>
          <a:lstStyle/>
          <a:p>
            <a:pPr fontAlgn="base">
              <a:spcBef>
                <a:spcPct val="0"/>
              </a:spcBef>
              <a:spcAft>
                <a:spcPct val="0"/>
              </a:spcAft>
            </a:pPr>
            <a:r>
              <a:rPr lang="pt-BR" sz="1100" dirty="0">
                <a:solidFill>
                  <a:prstClr val="black"/>
                </a:solidFill>
                <a:latin typeface="Arial" charset="0"/>
                <a:ea typeface="MS PGothic" charset="0"/>
                <a:cs typeface="Arial" charset="0"/>
              </a:rPr>
              <a:t>Nobre et al., 2016 </a:t>
            </a:r>
            <a:r>
              <a:rPr lang="pt-BR" sz="1100" dirty="0" err="1">
                <a:solidFill>
                  <a:prstClr val="black"/>
                </a:solidFill>
                <a:latin typeface="Arial" charset="0"/>
                <a:ea typeface="MS PGothic" charset="0"/>
                <a:cs typeface="Arial" charset="0"/>
              </a:rPr>
              <a:t>PNAS</a:t>
            </a:r>
            <a:endParaRPr lang="pt-BR" sz="1100" dirty="0">
              <a:solidFill>
                <a:prstClr val="black"/>
              </a:solidFill>
              <a:latin typeface="Arial" charset="0"/>
              <a:ea typeface="MS PGothic" charset="0"/>
              <a:cs typeface="Arial" charset="0"/>
            </a:endParaRPr>
          </a:p>
        </p:txBody>
      </p:sp>
      <p:sp>
        <p:nvSpPr>
          <p:cNvPr id="32" name="TextBox 31"/>
          <p:cNvSpPr txBox="1"/>
          <p:nvPr/>
        </p:nvSpPr>
        <p:spPr>
          <a:xfrm>
            <a:off x="9296354" y="2612743"/>
            <a:ext cx="674471" cy="1246491"/>
          </a:xfrm>
          <a:prstGeom prst="rect">
            <a:avLst/>
          </a:prstGeom>
          <a:noFill/>
        </p:spPr>
        <p:txBody>
          <a:bodyPr wrap="none" lIns="91428" tIns="45718" rIns="91428" bIns="45718" rtlCol="0">
            <a:spAutoFit/>
          </a:bodyPr>
          <a:lstStyle/>
          <a:p>
            <a:pPr algn="ctr"/>
            <a:r>
              <a:rPr lang="en-US" sz="1500" dirty="0"/>
              <a:t>CC</a:t>
            </a:r>
            <a:r>
              <a:rPr lang="en-US" sz="1500" dirty="0">
                <a:solidFill>
                  <a:srgbClr val="FF6600"/>
                </a:solidFill>
              </a:rPr>
              <a:t>+</a:t>
            </a:r>
          </a:p>
          <a:p>
            <a:pPr algn="ctr"/>
            <a:r>
              <a:rPr lang="en-US" sz="1500" b="1" dirty="0">
                <a:solidFill>
                  <a:srgbClr val="0000FF"/>
                </a:solidFill>
              </a:rPr>
              <a:t>50%</a:t>
            </a:r>
            <a:r>
              <a:rPr lang="en-US" sz="1500" dirty="0"/>
              <a:t> </a:t>
            </a:r>
          </a:p>
          <a:p>
            <a:pPr algn="ctr"/>
            <a:r>
              <a:rPr lang="en-US" sz="1500" dirty="0" err="1"/>
              <a:t>Defor</a:t>
            </a:r>
            <a:r>
              <a:rPr lang="en-US" sz="1500" dirty="0"/>
              <a:t>.</a:t>
            </a:r>
          </a:p>
          <a:p>
            <a:pPr algn="ctr"/>
            <a:r>
              <a:rPr lang="en-US" sz="1500" dirty="0">
                <a:solidFill>
                  <a:srgbClr val="FF6600"/>
                </a:solidFill>
              </a:rPr>
              <a:t>+</a:t>
            </a:r>
            <a:r>
              <a:rPr lang="en-US" sz="1500" dirty="0"/>
              <a:t>Fire</a:t>
            </a:r>
          </a:p>
          <a:p>
            <a:pPr algn="ctr"/>
            <a:r>
              <a:rPr lang="en-US" sz="1500" dirty="0">
                <a:solidFill>
                  <a:schemeClr val="accent2">
                    <a:lumMod val="75000"/>
                  </a:schemeClr>
                </a:solidFill>
              </a:rPr>
              <a:t>2050</a:t>
            </a:r>
          </a:p>
        </p:txBody>
      </p:sp>
      <p:sp>
        <p:nvSpPr>
          <p:cNvPr id="34" name="TextBox 33"/>
          <p:cNvSpPr txBox="1"/>
          <p:nvPr/>
        </p:nvSpPr>
        <p:spPr>
          <a:xfrm rot="16200000">
            <a:off x="9155464" y="3998433"/>
            <a:ext cx="659385" cy="276995"/>
          </a:xfrm>
          <a:prstGeom prst="rect">
            <a:avLst/>
          </a:prstGeom>
          <a:noFill/>
        </p:spPr>
        <p:txBody>
          <a:bodyPr wrap="none" lIns="91428" tIns="45718" rIns="91428" bIns="45718" rtlCol="0">
            <a:spAutoFit/>
          </a:bodyPr>
          <a:lstStyle/>
          <a:p>
            <a:r>
              <a:rPr lang="en-US" sz="1200" dirty="0"/>
              <a:t>RCP 2.6</a:t>
            </a:r>
          </a:p>
        </p:txBody>
      </p:sp>
      <p:sp>
        <p:nvSpPr>
          <p:cNvPr id="35" name="TextBox 34"/>
          <p:cNvSpPr txBox="1"/>
          <p:nvPr/>
        </p:nvSpPr>
        <p:spPr>
          <a:xfrm rot="16200000">
            <a:off x="9343364" y="4063080"/>
            <a:ext cx="659385" cy="276995"/>
          </a:xfrm>
          <a:prstGeom prst="rect">
            <a:avLst/>
          </a:prstGeom>
          <a:noFill/>
        </p:spPr>
        <p:txBody>
          <a:bodyPr wrap="none" lIns="91428" tIns="45718" rIns="91428" bIns="45718" rtlCol="0">
            <a:spAutoFit/>
          </a:bodyPr>
          <a:lstStyle/>
          <a:p>
            <a:r>
              <a:rPr lang="en-US" sz="1200" dirty="0"/>
              <a:t>RCP 4.5</a:t>
            </a:r>
          </a:p>
        </p:txBody>
      </p:sp>
      <p:sp>
        <p:nvSpPr>
          <p:cNvPr id="36" name="TextBox 35"/>
          <p:cNvSpPr txBox="1"/>
          <p:nvPr/>
        </p:nvSpPr>
        <p:spPr>
          <a:xfrm rot="16200000">
            <a:off x="9531264" y="4127724"/>
            <a:ext cx="659385" cy="276995"/>
          </a:xfrm>
          <a:prstGeom prst="rect">
            <a:avLst/>
          </a:prstGeom>
          <a:noFill/>
        </p:spPr>
        <p:txBody>
          <a:bodyPr wrap="none" lIns="91428" tIns="45718" rIns="91428" bIns="45718" rtlCol="0">
            <a:spAutoFit/>
          </a:bodyPr>
          <a:lstStyle/>
          <a:p>
            <a:r>
              <a:rPr lang="en-US" sz="1200" dirty="0"/>
              <a:t>RCP 8.5</a:t>
            </a:r>
          </a:p>
        </p:txBody>
      </p:sp>
      <p:sp>
        <p:nvSpPr>
          <p:cNvPr id="37" name="TextBox 36"/>
          <p:cNvSpPr txBox="1"/>
          <p:nvPr/>
        </p:nvSpPr>
        <p:spPr>
          <a:xfrm rot="16200000">
            <a:off x="1741207" y="4080505"/>
            <a:ext cx="517144" cy="323161"/>
          </a:xfrm>
          <a:prstGeom prst="rect">
            <a:avLst/>
          </a:prstGeom>
          <a:noFill/>
        </p:spPr>
        <p:txBody>
          <a:bodyPr wrap="none" lIns="91428" tIns="45718" rIns="91428" bIns="45718" rtlCol="0">
            <a:spAutoFit/>
          </a:bodyPr>
          <a:lstStyle/>
          <a:p>
            <a:r>
              <a:rPr lang="en-US" sz="1500" dirty="0"/>
              <a:t>60%</a:t>
            </a:r>
          </a:p>
        </p:txBody>
      </p:sp>
      <p:sp>
        <p:nvSpPr>
          <p:cNvPr id="38" name="TextBox 37"/>
          <p:cNvSpPr txBox="1"/>
          <p:nvPr/>
        </p:nvSpPr>
        <p:spPr>
          <a:xfrm rot="16200000">
            <a:off x="1933929" y="4601065"/>
            <a:ext cx="517144" cy="323161"/>
          </a:xfrm>
          <a:prstGeom prst="rect">
            <a:avLst/>
          </a:prstGeom>
          <a:noFill/>
        </p:spPr>
        <p:txBody>
          <a:bodyPr wrap="none" lIns="91428" tIns="45718" rIns="91428" bIns="45718" rtlCol="0">
            <a:spAutoFit/>
          </a:bodyPr>
          <a:lstStyle/>
          <a:p>
            <a:r>
              <a:rPr lang="en-US" sz="1500" dirty="0"/>
              <a:t>80%</a:t>
            </a:r>
          </a:p>
        </p:txBody>
      </p:sp>
      <p:sp>
        <p:nvSpPr>
          <p:cNvPr id="39" name="TextBox 38"/>
          <p:cNvSpPr txBox="1"/>
          <p:nvPr/>
        </p:nvSpPr>
        <p:spPr>
          <a:xfrm rot="16200000">
            <a:off x="2092107" y="4894213"/>
            <a:ext cx="614639" cy="323161"/>
          </a:xfrm>
          <a:prstGeom prst="rect">
            <a:avLst/>
          </a:prstGeom>
          <a:noFill/>
        </p:spPr>
        <p:txBody>
          <a:bodyPr wrap="none" lIns="91428" tIns="45718" rIns="91428" bIns="45718" rtlCol="0">
            <a:spAutoFit/>
          </a:bodyPr>
          <a:lstStyle/>
          <a:p>
            <a:r>
              <a:rPr lang="en-US" sz="1500" dirty="0"/>
              <a:t>100%</a:t>
            </a:r>
          </a:p>
        </p:txBody>
      </p:sp>
      <p:sp>
        <p:nvSpPr>
          <p:cNvPr id="33" name="Rectangle 32"/>
          <p:cNvSpPr/>
          <p:nvPr/>
        </p:nvSpPr>
        <p:spPr>
          <a:xfrm>
            <a:off x="4222205" y="1444292"/>
            <a:ext cx="3704584" cy="1667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8" tIns="45718" rIns="91428" bIns="45718" rtlCol="0" anchor="ctr"/>
          <a:lstStyle/>
          <a:p>
            <a:pPr algn="ctr"/>
            <a:endParaRPr lang="en-US"/>
          </a:p>
        </p:txBody>
      </p:sp>
      <p:sp>
        <p:nvSpPr>
          <p:cNvPr id="29" name="Rectangle 28"/>
          <p:cNvSpPr/>
          <p:nvPr/>
        </p:nvSpPr>
        <p:spPr>
          <a:xfrm>
            <a:off x="4982712" y="1513785"/>
            <a:ext cx="2547541" cy="873923"/>
          </a:xfrm>
          <a:prstGeom prst="rect">
            <a:avLst/>
          </a:prstGeom>
        </p:spPr>
        <p:style>
          <a:lnRef idx="1">
            <a:schemeClr val="accent1"/>
          </a:lnRef>
          <a:fillRef idx="3">
            <a:schemeClr val="accent1"/>
          </a:fillRef>
          <a:effectRef idx="2">
            <a:schemeClr val="accent1"/>
          </a:effectRef>
          <a:fontRef idx="minor">
            <a:schemeClr val="lt1"/>
          </a:fontRef>
        </p:style>
        <p:txBody>
          <a:bodyPr lIns="91428" tIns="45718" rIns="91428" bIns="45718" rtlCol="0" anchor="ctr"/>
          <a:lstStyle/>
          <a:p>
            <a:pPr algn="ctr"/>
            <a:r>
              <a:rPr lang="en-US" sz="1500" dirty="0"/>
              <a:t>Projected reductions of </a:t>
            </a:r>
            <a:r>
              <a:rPr lang="en-US" sz="1500" b="1" dirty="0"/>
              <a:t>50%</a:t>
            </a:r>
            <a:r>
              <a:rPr lang="en-US" sz="1500" dirty="0"/>
              <a:t> or more of forest cover!</a:t>
            </a:r>
          </a:p>
        </p:txBody>
      </p:sp>
      <p:sp>
        <p:nvSpPr>
          <p:cNvPr id="40" name="Rectangle 2"/>
          <p:cNvSpPr txBox="1">
            <a:spLocks noChangeArrowheads="1"/>
          </p:cNvSpPr>
          <p:nvPr/>
        </p:nvSpPr>
        <p:spPr>
          <a:xfrm>
            <a:off x="407368" y="246112"/>
            <a:ext cx="11449272" cy="1008923"/>
          </a:xfrm>
          <a:prstGeom prst="rect">
            <a:avLst/>
          </a:prstGeom>
          <a:noFill/>
          <a:effectLst/>
        </p:spPr>
        <p:txBody>
          <a:bodyPr vert="horz" lIns="91426" tIns="45718" rIns="91426" bIns="4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pt-BR" sz="2800" b="1" dirty="0">
                <a:solidFill>
                  <a:schemeClr val="accent3">
                    <a:lumMod val="75000"/>
                  </a:schemeClr>
                </a:solidFill>
              </a:rPr>
              <a:t>FRACTION OF THE REMAINING FOREST AREA FOR THE ENTIRE AMAZONIA</a:t>
            </a:r>
          </a:p>
          <a:p>
            <a:r>
              <a:rPr lang="en-US" altLang="pt-BR" sz="2800" b="1" dirty="0">
                <a:solidFill>
                  <a:schemeClr val="accent3">
                    <a:lumMod val="75000"/>
                  </a:schemeClr>
                </a:solidFill>
              </a:rPr>
              <a:t>CLIMATE CHANGE PROJECTIONS – CMIP5 – 9 EARTH SYSTEM MODELS (ESM)</a:t>
            </a:r>
          </a:p>
        </p:txBody>
      </p:sp>
      <p:sp>
        <p:nvSpPr>
          <p:cNvPr id="3" name="Rectangle 2"/>
          <p:cNvSpPr/>
          <p:nvPr/>
        </p:nvSpPr>
        <p:spPr>
          <a:xfrm>
            <a:off x="623392" y="1484784"/>
            <a:ext cx="504056" cy="360040"/>
          </a:xfrm>
          <a:prstGeom prst="rect">
            <a:avLst/>
          </a:prstGeom>
          <a:ln>
            <a:noFill/>
          </a:ln>
        </p:spPr>
        <p:style>
          <a:lnRef idx="2">
            <a:schemeClr val="accent6"/>
          </a:lnRef>
          <a:fillRef idx="1">
            <a:schemeClr val="lt1"/>
          </a:fillRef>
          <a:effectRef idx="0">
            <a:schemeClr val="accent6"/>
          </a:effectRef>
          <a:fontRef idx="minor">
            <a:schemeClr val="dk1"/>
          </a:fontRef>
        </p:style>
        <p:txBody>
          <a:bodyPr lIns="91436" tIns="45718" rIns="91436" bIns="45718" rtlCol="0" anchor="ctr"/>
          <a:lstStyle/>
          <a:p>
            <a:pPr algn="ctr"/>
            <a:r>
              <a:rPr lang="en-US" sz="900" dirty="0"/>
              <a:t>100%</a:t>
            </a:r>
          </a:p>
        </p:txBody>
      </p:sp>
      <p:sp>
        <p:nvSpPr>
          <p:cNvPr id="41" name="Rectangle 40"/>
          <p:cNvSpPr/>
          <p:nvPr/>
        </p:nvSpPr>
        <p:spPr>
          <a:xfrm>
            <a:off x="623392" y="1988840"/>
            <a:ext cx="504056" cy="360040"/>
          </a:xfrm>
          <a:prstGeom prst="rect">
            <a:avLst/>
          </a:prstGeom>
          <a:ln>
            <a:noFill/>
          </a:ln>
        </p:spPr>
        <p:style>
          <a:lnRef idx="2">
            <a:schemeClr val="accent6"/>
          </a:lnRef>
          <a:fillRef idx="1">
            <a:schemeClr val="lt1"/>
          </a:fillRef>
          <a:effectRef idx="0">
            <a:schemeClr val="accent6"/>
          </a:effectRef>
          <a:fontRef idx="minor">
            <a:schemeClr val="dk1"/>
          </a:fontRef>
        </p:style>
        <p:txBody>
          <a:bodyPr lIns="91436" tIns="45718" rIns="91436" bIns="45718" rtlCol="0" anchor="ctr"/>
          <a:lstStyle/>
          <a:p>
            <a:pPr algn="ctr"/>
            <a:r>
              <a:rPr lang="en-US" sz="900" dirty="0"/>
              <a:t>90%</a:t>
            </a:r>
          </a:p>
        </p:txBody>
      </p:sp>
      <p:sp>
        <p:nvSpPr>
          <p:cNvPr id="42" name="Rectangle 41"/>
          <p:cNvSpPr/>
          <p:nvPr/>
        </p:nvSpPr>
        <p:spPr>
          <a:xfrm>
            <a:off x="695400" y="6165304"/>
            <a:ext cx="432048" cy="360040"/>
          </a:xfrm>
          <a:prstGeom prst="rect">
            <a:avLst/>
          </a:prstGeom>
          <a:ln>
            <a:noFill/>
          </a:ln>
        </p:spPr>
        <p:style>
          <a:lnRef idx="2">
            <a:schemeClr val="accent6"/>
          </a:lnRef>
          <a:fillRef idx="1">
            <a:schemeClr val="lt1"/>
          </a:fillRef>
          <a:effectRef idx="0">
            <a:schemeClr val="accent6"/>
          </a:effectRef>
          <a:fontRef idx="minor">
            <a:schemeClr val="dk1"/>
          </a:fontRef>
        </p:style>
        <p:txBody>
          <a:bodyPr lIns="91436" tIns="45718" rIns="91436" bIns="45718" rtlCol="0" anchor="ctr"/>
          <a:lstStyle/>
          <a:p>
            <a:pPr algn="ctr"/>
            <a:r>
              <a:rPr lang="en-US" sz="900" dirty="0"/>
              <a:t>0%</a:t>
            </a:r>
          </a:p>
        </p:txBody>
      </p:sp>
      <p:sp>
        <p:nvSpPr>
          <p:cNvPr id="43" name="Rectangle 42"/>
          <p:cNvSpPr/>
          <p:nvPr/>
        </p:nvSpPr>
        <p:spPr>
          <a:xfrm>
            <a:off x="623392" y="2420888"/>
            <a:ext cx="504056" cy="360040"/>
          </a:xfrm>
          <a:prstGeom prst="rect">
            <a:avLst/>
          </a:prstGeom>
          <a:ln>
            <a:noFill/>
          </a:ln>
        </p:spPr>
        <p:style>
          <a:lnRef idx="2">
            <a:schemeClr val="accent6"/>
          </a:lnRef>
          <a:fillRef idx="1">
            <a:schemeClr val="lt1"/>
          </a:fillRef>
          <a:effectRef idx="0">
            <a:schemeClr val="accent6"/>
          </a:effectRef>
          <a:fontRef idx="minor">
            <a:schemeClr val="dk1"/>
          </a:fontRef>
        </p:style>
        <p:txBody>
          <a:bodyPr lIns="91436" tIns="45718" rIns="91436" bIns="45718" rtlCol="0" anchor="ctr"/>
          <a:lstStyle/>
          <a:p>
            <a:pPr algn="ctr"/>
            <a:r>
              <a:rPr lang="en-US" sz="900" dirty="0"/>
              <a:t>80%</a:t>
            </a:r>
          </a:p>
        </p:txBody>
      </p:sp>
      <p:sp>
        <p:nvSpPr>
          <p:cNvPr id="44" name="Rectangle 43"/>
          <p:cNvSpPr/>
          <p:nvPr/>
        </p:nvSpPr>
        <p:spPr>
          <a:xfrm>
            <a:off x="623392" y="2924944"/>
            <a:ext cx="504056" cy="360040"/>
          </a:xfrm>
          <a:prstGeom prst="rect">
            <a:avLst/>
          </a:prstGeom>
          <a:ln>
            <a:noFill/>
          </a:ln>
        </p:spPr>
        <p:style>
          <a:lnRef idx="2">
            <a:schemeClr val="accent6"/>
          </a:lnRef>
          <a:fillRef idx="1">
            <a:schemeClr val="lt1"/>
          </a:fillRef>
          <a:effectRef idx="0">
            <a:schemeClr val="accent6"/>
          </a:effectRef>
          <a:fontRef idx="minor">
            <a:schemeClr val="dk1"/>
          </a:fontRef>
        </p:style>
        <p:txBody>
          <a:bodyPr lIns="91436" tIns="45718" rIns="91436" bIns="45718" rtlCol="0" anchor="ctr"/>
          <a:lstStyle/>
          <a:p>
            <a:pPr algn="ctr"/>
            <a:r>
              <a:rPr lang="en-US" sz="900" dirty="0"/>
              <a:t>70%</a:t>
            </a:r>
          </a:p>
        </p:txBody>
      </p:sp>
      <p:sp>
        <p:nvSpPr>
          <p:cNvPr id="45" name="Rectangle 44"/>
          <p:cNvSpPr/>
          <p:nvPr/>
        </p:nvSpPr>
        <p:spPr>
          <a:xfrm>
            <a:off x="623392" y="3356992"/>
            <a:ext cx="504056" cy="360040"/>
          </a:xfrm>
          <a:prstGeom prst="rect">
            <a:avLst/>
          </a:prstGeom>
          <a:ln>
            <a:noFill/>
          </a:ln>
        </p:spPr>
        <p:style>
          <a:lnRef idx="2">
            <a:schemeClr val="accent6"/>
          </a:lnRef>
          <a:fillRef idx="1">
            <a:schemeClr val="lt1"/>
          </a:fillRef>
          <a:effectRef idx="0">
            <a:schemeClr val="accent6"/>
          </a:effectRef>
          <a:fontRef idx="minor">
            <a:schemeClr val="dk1"/>
          </a:fontRef>
        </p:style>
        <p:txBody>
          <a:bodyPr lIns="91436" tIns="45718" rIns="91436" bIns="45718" rtlCol="0" anchor="ctr"/>
          <a:lstStyle/>
          <a:p>
            <a:pPr algn="ctr"/>
            <a:r>
              <a:rPr lang="en-US" sz="900" dirty="0"/>
              <a:t>60%</a:t>
            </a:r>
          </a:p>
        </p:txBody>
      </p:sp>
      <p:sp>
        <p:nvSpPr>
          <p:cNvPr id="46" name="Rectangle 45"/>
          <p:cNvSpPr/>
          <p:nvPr/>
        </p:nvSpPr>
        <p:spPr>
          <a:xfrm>
            <a:off x="623392" y="3861048"/>
            <a:ext cx="504056" cy="360040"/>
          </a:xfrm>
          <a:prstGeom prst="rect">
            <a:avLst/>
          </a:prstGeom>
          <a:ln>
            <a:noFill/>
          </a:ln>
        </p:spPr>
        <p:style>
          <a:lnRef idx="2">
            <a:schemeClr val="accent6"/>
          </a:lnRef>
          <a:fillRef idx="1">
            <a:schemeClr val="lt1"/>
          </a:fillRef>
          <a:effectRef idx="0">
            <a:schemeClr val="accent6"/>
          </a:effectRef>
          <a:fontRef idx="minor">
            <a:schemeClr val="dk1"/>
          </a:fontRef>
        </p:style>
        <p:txBody>
          <a:bodyPr lIns="91436" tIns="45718" rIns="91436" bIns="45718" rtlCol="0" anchor="ctr"/>
          <a:lstStyle/>
          <a:p>
            <a:pPr algn="ctr"/>
            <a:r>
              <a:rPr lang="en-US" sz="900" dirty="0"/>
              <a:t>50%</a:t>
            </a:r>
          </a:p>
        </p:txBody>
      </p:sp>
      <p:sp>
        <p:nvSpPr>
          <p:cNvPr id="47" name="Rectangle 46"/>
          <p:cNvSpPr/>
          <p:nvPr/>
        </p:nvSpPr>
        <p:spPr>
          <a:xfrm>
            <a:off x="623392" y="4365104"/>
            <a:ext cx="504056" cy="360040"/>
          </a:xfrm>
          <a:prstGeom prst="rect">
            <a:avLst/>
          </a:prstGeom>
          <a:ln>
            <a:noFill/>
          </a:ln>
        </p:spPr>
        <p:style>
          <a:lnRef idx="2">
            <a:schemeClr val="accent6"/>
          </a:lnRef>
          <a:fillRef idx="1">
            <a:schemeClr val="lt1"/>
          </a:fillRef>
          <a:effectRef idx="0">
            <a:schemeClr val="accent6"/>
          </a:effectRef>
          <a:fontRef idx="minor">
            <a:schemeClr val="dk1"/>
          </a:fontRef>
        </p:style>
        <p:txBody>
          <a:bodyPr lIns="91436" tIns="45718" rIns="91436" bIns="45718" rtlCol="0" anchor="ctr"/>
          <a:lstStyle/>
          <a:p>
            <a:pPr algn="ctr"/>
            <a:r>
              <a:rPr lang="en-US" sz="900" dirty="0"/>
              <a:t>40%</a:t>
            </a:r>
          </a:p>
        </p:txBody>
      </p:sp>
      <p:sp>
        <p:nvSpPr>
          <p:cNvPr id="48" name="Rectangle 47"/>
          <p:cNvSpPr/>
          <p:nvPr/>
        </p:nvSpPr>
        <p:spPr>
          <a:xfrm>
            <a:off x="623392" y="4797152"/>
            <a:ext cx="504056" cy="360040"/>
          </a:xfrm>
          <a:prstGeom prst="rect">
            <a:avLst/>
          </a:prstGeom>
          <a:ln>
            <a:noFill/>
          </a:ln>
        </p:spPr>
        <p:style>
          <a:lnRef idx="2">
            <a:schemeClr val="accent6"/>
          </a:lnRef>
          <a:fillRef idx="1">
            <a:schemeClr val="lt1"/>
          </a:fillRef>
          <a:effectRef idx="0">
            <a:schemeClr val="accent6"/>
          </a:effectRef>
          <a:fontRef idx="minor">
            <a:schemeClr val="dk1"/>
          </a:fontRef>
        </p:style>
        <p:txBody>
          <a:bodyPr lIns="91436" tIns="45718" rIns="91436" bIns="45718" rtlCol="0" anchor="ctr"/>
          <a:lstStyle/>
          <a:p>
            <a:pPr algn="ctr"/>
            <a:r>
              <a:rPr lang="en-US" sz="900" dirty="0"/>
              <a:t>30%</a:t>
            </a:r>
          </a:p>
        </p:txBody>
      </p:sp>
      <p:sp>
        <p:nvSpPr>
          <p:cNvPr id="49" name="Rectangle 48"/>
          <p:cNvSpPr/>
          <p:nvPr/>
        </p:nvSpPr>
        <p:spPr>
          <a:xfrm>
            <a:off x="623392" y="5229200"/>
            <a:ext cx="504056" cy="360040"/>
          </a:xfrm>
          <a:prstGeom prst="rect">
            <a:avLst/>
          </a:prstGeom>
          <a:ln>
            <a:noFill/>
          </a:ln>
        </p:spPr>
        <p:style>
          <a:lnRef idx="2">
            <a:schemeClr val="accent6"/>
          </a:lnRef>
          <a:fillRef idx="1">
            <a:schemeClr val="lt1"/>
          </a:fillRef>
          <a:effectRef idx="0">
            <a:schemeClr val="accent6"/>
          </a:effectRef>
          <a:fontRef idx="minor">
            <a:schemeClr val="dk1"/>
          </a:fontRef>
        </p:style>
        <p:txBody>
          <a:bodyPr lIns="91436" tIns="45718" rIns="91436" bIns="45718" rtlCol="0" anchor="ctr"/>
          <a:lstStyle/>
          <a:p>
            <a:pPr algn="ctr"/>
            <a:r>
              <a:rPr lang="en-US" sz="900" dirty="0"/>
              <a:t>20%</a:t>
            </a:r>
          </a:p>
        </p:txBody>
      </p:sp>
      <p:sp>
        <p:nvSpPr>
          <p:cNvPr id="50" name="Rectangle 49"/>
          <p:cNvSpPr/>
          <p:nvPr/>
        </p:nvSpPr>
        <p:spPr>
          <a:xfrm>
            <a:off x="623392" y="5733256"/>
            <a:ext cx="504056" cy="360040"/>
          </a:xfrm>
          <a:prstGeom prst="rect">
            <a:avLst/>
          </a:prstGeom>
          <a:ln>
            <a:noFill/>
          </a:ln>
        </p:spPr>
        <p:style>
          <a:lnRef idx="2">
            <a:schemeClr val="accent6"/>
          </a:lnRef>
          <a:fillRef idx="1">
            <a:schemeClr val="lt1"/>
          </a:fillRef>
          <a:effectRef idx="0">
            <a:schemeClr val="accent6"/>
          </a:effectRef>
          <a:fontRef idx="minor">
            <a:schemeClr val="dk1"/>
          </a:fontRef>
        </p:style>
        <p:txBody>
          <a:bodyPr lIns="91436" tIns="45718" rIns="91436" bIns="45718" rtlCol="0" anchor="ctr"/>
          <a:lstStyle/>
          <a:p>
            <a:pPr algn="ctr"/>
            <a:r>
              <a:rPr lang="en-US" sz="900" dirty="0"/>
              <a:t>10%</a:t>
            </a:r>
          </a:p>
        </p:txBody>
      </p:sp>
      <p:sp>
        <p:nvSpPr>
          <p:cNvPr id="5" name="TextBox 4"/>
          <p:cNvSpPr txBox="1"/>
          <p:nvPr/>
        </p:nvSpPr>
        <p:spPr>
          <a:xfrm rot="16200000">
            <a:off x="-1890943" y="3855111"/>
            <a:ext cx="4549301" cy="384719"/>
          </a:xfrm>
          <a:prstGeom prst="rect">
            <a:avLst/>
          </a:prstGeom>
          <a:noFill/>
        </p:spPr>
        <p:txBody>
          <a:bodyPr wrap="none" lIns="91436" tIns="45718" rIns="91436" bIns="45718" rtlCol="0">
            <a:spAutoFit/>
          </a:bodyPr>
          <a:lstStyle/>
          <a:p>
            <a:r>
              <a:rPr lang="en-US" dirty="0" smtClean="0"/>
              <a:t>FRACTION OF REMAINING FOREST AREA (%)</a:t>
            </a:r>
            <a:endParaRPr lang="en-US" dirty="0"/>
          </a:p>
        </p:txBody>
      </p:sp>
      <p:sp>
        <p:nvSpPr>
          <p:cNvPr id="51" name="Rectangle 50"/>
          <p:cNvSpPr/>
          <p:nvPr/>
        </p:nvSpPr>
        <p:spPr>
          <a:xfrm>
            <a:off x="623392" y="3645024"/>
            <a:ext cx="432048" cy="216024"/>
          </a:xfrm>
          <a:prstGeom prst="rect">
            <a:avLst/>
          </a:prstGeom>
          <a:ln>
            <a:noFill/>
          </a:ln>
        </p:spPr>
        <p:style>
          <a:lnRef idx="2">
            <a:schemeClr val="accent6"/>
          </a:lnRef>
          <a:fillRef idx="1">
            <a:schemeClr val="lt1"/>
          </a:fillRef>
          <a:effectRef idx="0">
            <a:schemeClr val="accent6"/>
          </a:effectRef>
          <a:fontRef idx="minor">
            <a:schemeClr val="dk1"/>
          </a:fontRef>
        </p:style>
        <p:txBody>
          <a:bodyPr lIns="91436" tIns="45718" rIns="91436" bIns="45718" rtlCol="0" anchor="ctr"/>
          <a:lstStyle/>
          <a:p>
            <a:pPr algn="ctr"/>
            <a:endParaRPr lang="en-US" sz="900" dirty="0"/>
          </a:p>
        </p:txBody>
      </p:sp>
      <p:sp>
        <p:nvSpPr>
          <p:cNvPr id="52" name="Rectangle 51"/>
          <p:cNvSpPr/>
          <p:nvPr/>
        </p:nvSpPr>
        <p:spPr>
          <a:xfrm>
            <a:off x="623392" y="4149080"/>
            <a:ext cx="432048" cy="216024"/>
          </a:xfrm>
          <a:prstGeom prst="rect">
            <a:avLst/>
          </a:prstGeom>
          <a:ln>
            <a:noFill/>
          </a:ln>
        </p:spPr>
        <p:style>
          <a:lnRef idx="2">
            <a:schemeClr val="accent6"/>
          </a:lnRef>
          <a:fillRef idx="1">
            <a:schemeClr val="lt1"/>
          </a:fillRef>
          <a:effectRef idx="0">
            <a:schemeClr val="accent6"/>
          </a:effectRef>
          <a:fontRef idx="minor">
            <a:schemeClr val="dk1"/>
          </a:fontRef>
        </p:style>
        <p:txBody>
          <a:bodyPr lIns="91436" tIns="45718" rIns="91436" bIns="45718" rtlCol="0" anchor="ctr"/>
          <a:lstStyle/>
          <a:p>
            <a:pPr algn="ctr"/>
            <a:endParaRPr lang="en-US" sz="900" dirty="0"/>
          </a:p>
        </p:txBody>
      </p:sp>
      <p:sp>
        <p:nvSpPr>
          <p:cNvPr id="53" name="Rectangle 52"/>
          <p:cNvSpPr/>
          <p:nvPr/>
        </p:nvSpPr>
        <p:spPr>
          <a:xfrm>
            <a:off x="623392" y="4293096"/>
            <a:ext cx="432048" cy="144016"/>
          </a:xfrm>
          <a:prstGeom prst="rect">
            <a:avLst/>
          </a:prstGeom>
          <a:ln>
            <a:noFill/>
          </a:ln>
        </p:spPr>
        <p:style>
          <a:lnRef idx="2">
            <a:schemeClr val="accent6"/>
          </a:lnRef>
          <a:fillRef idx="1">
            <a:schemeClr val="lt1"/>
          </a:fillRef>
          <a:effectRef idx="0">
            <a:schemeClr val="accent6"/>
          </a:effectRef>
          <a:fontRef idx="minor">
            <a:schemeClr val="dk1"/>
          </a:fontRef>
        </p:style>
        <p:txBody>
          <a:bodyPr lIns="91436" tIns="45718" rIns="91436" bIns="45718" rtlCol="0" anchor="ctr"/>
          <a:lstStyle/>
          <a:p>
            <a:pPr algn="ctr"/>
            <a:endParaRPr lang="en-US" sz="900" dirty="0"/>
          </a:p>
        </p:txBody>
      </p:sp>
    </p:spTree>
    <p:extLst>
      <p:ext uri="{BB962C8B-B14F-4D97-AF65-F5344CB8AC3E}">
        <p14:creationId xmlns:p14="http://schemas.microsoft.com/office/powerpoint/2010/main" val="4165148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ioria_AR5F_20_RCP8_2050.gif"/>
          <p:cNvPicPr>
            <a:picLocks noChangeAspect="1"/>
          </p:cNvPicPr>
          <p:nvPr/>
        </p:nvPicPr>
        <p:blipFill>
          <a:blip r:embed="rId3"/>
          <a:srcRect l="10138" t="3650" r="13015" b="6185"/>
          <a:stretch>
            <a:fillRect/>
          </a:stretch>
        </p:blipFill>
        <p:spPr>
          <a:xfrm>
            <a:off x="7266845" y="4077104"/>
            <a:ext cx="2717587" cy="2391419"/>
          </a:xfrm>
          <a:prstGeom prst="rect">
            <a:avLst/>
          </a:prstGeom>
        </p:spPr>
      </p:pic>
      <p:pic>
        <p:nvPicPr>
          <p:cNvPr id="11" name="Picture 10" descr="maioria_AR5F_50_RCP8_2050.gif"/>
          <p:cNvPicPr>
            <a:picLocks noChangeAspect="1"/>
          </p:cNvPicPr>
          <p:nvPr/>
        </p:nvPicPr>
        <p:blipFill>
          <a:blip r:embed="rId4"/>
          <a:srcRect l="92211" t="41184" r="5588" b="40906"/>
          <a:stretch>
            <a:fillRect/>
          </a:stretch>
        </p:blipFill>
        <p:spPr>
          <a:xfrm>
            <a:off x="495790" y="4994816"/>
            <a:ext cx="105783" cy="633953"/>
          </a:xfrm>
          <a:prstGeom prst="rect">
            <a:avLst/>
          </a:prstGeom>
        </p:spPr>
      </p:pic>
      <p:sp>
        <p:nvSpPr>
          <p:cNvPr id="12" name="TextBox 11"/>
          <p:cNvSpPr txBox="1"/>
          <p:nvPr/>
        </p:nvSpPr>
        <p:spPr>
          <a:xfrm>
            <a:off x="601542" y="5013185"/>
            <a:ext cx="1405074" cy="661716"/>
          </a:xfrm>
          <a:prstGeom prst="rect">
            <a:avLst/>
          </a:prstGeom>
          <a:noFill/>
        </p:spPr>
        <p:txBody>
          <a:bodyPr wrap="none" lIns="91426" tIns="45718" rIns="91426" bIns="45718" rtlCol="0">
            <a:spAutoFit/>
          </a:bodyPr>
          <a:lstStyle/>
          <a:p>
            <a:pPr>
              <a:spcAft>
                <a:spcPts val="600"/>
              </a:spcAft>
            </a:pPr>
            <a:r>
              <a:rPr lang="en-GB" sz="900" b="1" dirty="0"/>
              <a:t>Tropical Seasonal Forest</a:t>
            </a:r>
          </a:p>
          <a:p>
            <a:pPr>
              <a:spcAft>
                <a:spcPts val="600"/>
              </a:spcAft>
            </a:pPr>
            <a:r>
              <a:rPr lang="en-GB" sz="900" b="1" dirty="0"/>
              <a:t>Savannah</a:t>
            </a:r>
          </a:p>
          <a:p>
            <a:pPr>
              <a:spcAft>
                <a:spcPts val="600"/>
              </a:spcAft>
            </a:pPr>
            <a:r>
              <a:rPr lang="en-GB" sz="900" b="1" dirty="0"/>
              <a:t>Tropical Evergreen Forest</a:t>
            </a:r>
          </a:p>
        </p:txBody>
      </p:sp>
      <p:sp>
        <p:nvSpPr>
          <p:cNvPr id="17" name="TextBox 16"/>
          <p:cNvSpPr txBox="1"/>
          <p:nvPr/>
        </p:nvSpPr>
        <p:spPr>
          <a:xfrm>
            <a:off x="10531759" y="6611781"/>
            <a:ext cx="1807776" cy="261607"/>
          </a:xfrm>
          <a:prstGeom prst="rect">
            <a:avLst/>
          </a:prstGeom>
          <a:noFill/>
        </p:spPr>
        <p:txBody>
          <a:bodyPr wrap="none" lIns="91426" tIns="45718" rIns="91426" bIns="45718" rtlCol="0">
            <a:spAutoFit/>
          </a:bodyPr>
          <a:lstStyle/>
          <a:p>
            <a:pPr fontAlgn="base">
              <a:spcBef>
                <a:spcPct val="0"/>
              </a:spcBef>
              <a:spcAft>
                <a:spcPct val="0"/>
              </a:spcAft>
            </a:pPr>
            <a:r>
              <a:rPr lang="pt-BR" sz="1100" dirty="0">
                <a:solidFill>
                  <a:schemeClr val="tx1">
                    <a:lumMod val="65000"/>
                    <a:lumOff val="35000"/>
                  </a:schemeClr>
                </a:solidFill>
                <a:latin typeface="Arial" charset="0"/>
                <a:ea typeface="MS PGothic" charset="0"/>
                <a:cs typeface="Arial" charset="0"/>
              </a:rPr>
              <a:t>Nobre et al., 2016 PNAS .</a:t>
            </a:r>
          </a:p>
        </p:txBody>
      </p:sp>
      <p:sp>
        <p:nvSpPr>
          <p:cNvPr id="13" name="Retângulo 12"/>
          <p:cNvSpPr/>
          <p:nvPr/>
        </p:nvSpPr>
        <p:spPr>
          <a:xfrm>
            <a:off x="695400" y="836720"/>
            <a:ext cx="10801200" cy="323161"/>
          </a:xfrm>
          <a:prstGeom prst="rect">
            <a:avLst/>
          </a:prstGeom>
        </p:spPr>
        <p:txBody>
          <a:bodyPr wrap="square" lIns="91426" tIns="45718" rIns="91426" bIns="45718">
            <a:spAutoFit/>
          </a:bodyPr>
          <a:lstStyle/>
          <a:p>
            <a:pPr algn="ctr"/>
            <a:r>
              <a:rPr lang="en-US" sz="1500" dirty="0">
                <a:solidFill>
                  <a:srgbClr val="000000"/>
                </a:solidFill>
              </a:rPr>
              <a:t>More than 2/3 of the models used (≥ 6 models) coincide for</a:t>
            </a:r>
            <a:r>
              <a:rPr lang="en-US" sz="1500" dirty="0">
                <a:solidFill>
                  <a:srgbClr val="002060"/>
                </a:solidFill>
              </a:rPr>
              <a:t> 2050 </a:t>
            </a:r>
            <a:r>
              <a:rPr lang="en-US" sz="1500" dirty="0">
                <a:solidFill>
                  <a:srgbClr val="000000"/>
                </a:solidFill>
              </a:rPr>
              <a:t>from 9 Earth System Models </a:t>
            </a:r>
            <a:r>
              <a:rPr lang="en-US" sz="1500" dirty="0"/>
              <a:t>for the </a:t>
            </a:r>
            <a:r>
              <a:rPr lang="en-US" sz="1500" dirty="0">
                <a:solidFill>
                  <a:srgbClr val="FF0000"/>
                </a:solidFill>
              </a:rPr>
              <a:t>RCP 8.5 </a:t>
            </a:r>
            <a:r>
              <a:rPr lang="en-US" sz="1500" dirty="0"/>
              <a:t>emission scenarios</a:t>
            </a:r>
          </a:p>
        </p:txBody>
      </p:sp>
      <p:sp>
        <p:nvSpPr>
          <p:cNvPr id="20" name="Rectangle 7"/>
          <p:cNvSpPr/>
          <p:nvPr/>
        </p:nvSpPr>
        <p:spPr>
          <a:xfrm>
            <a:off x="3647731" y="3563736"/>
            <a:ext cx="5732112" cy="384717"/>
          </a:xfrm>
          <a:prstGeom prst="rect">
            <a:avLst/>
          </a:prstGeom>
          <a:noFill/>
          <a:ln>
            <a:noFill/>
          </a:ln>
          <a:effectLst/>
        </p:spPr>
        <p:style>
          <a:lnRef idx="0">
            <a:schemeClr val="accent6"/>
          </a:lnRef>
          <a:fillRef idx="3">
            <a:schemeClr val="accent6"/>
          </a:fillRef>
          <a:effectRef idx="3">
            <a:schemeClr val="accent6"/>
          </a:effectRef>
          <a:fontRef idx="minor">
            <a:schemeClr val="lt1"/>
          </a:fontRef>
        </p:style>
        <p:txBody>
          <a:bodyPr wrap="square" lIns="91426" tIns="45718" rIns="91426" bIns="45718">
            <a:spAutoFit/>
          </a:bodyPr>
          <a:lstStyle/>
          <a:p>
            <a:pPr algn="ctr" fontAlgn="base">
              <a:spcBef>
                <a:spcPct val="0"/>
              </a:spcBef>
              <a:spcAft>
                <a:spcPct val="0"/>
              </a:spcAft>
            </a:pPr>
            <a:r>
              <a:rPr lang="pt-BR" b="1" dirty="0" err="1">
                <a:solidFill>
                  <a:schemeClr val="tx1">
                    <a:lumMod val="75000"/>
                    <a:lumOff val="25000"/>
                  </a:schemeClr>
                </a:solidFill>
                <a:latin typeface="+mj-lt"/>
                <a:ea typeface="Arial Narrow" charset="0"/>
                <a:cs typeface="Arial Narrow" charset="0"/>
              </a:rPr>
              <a:t>Climate</a:t>
            </a:r>
            <a:r>
              <a:rPr lang="pt-BR" b="1" dirty="0">
                <a:solidFill>
                  <a:schemeClr val="tx1">
                    <a:lumMod val="75000"/>
                    <a:lumOff val="25000"/>
                  </a:schemeClr>
                </a:solidFill>
                <a:latin typeface="+mj-lt"/>
                <a:ea typeface="Arial Narrow" charset="0"/>
                <a:cs typeface="Arial Narrow" charset="0"/>
              </a:rPr>
              <a:t> </a:t>
            </a:r>
            <a:r>
              <a:rPr lang="pt-BR" b="1" dirty="0" err="1">
                <a:solidFill>
                  <a:schemeClr val="tx1">
                    <a:lumMod val="75000"/>
                    <a:lumOff val="25000"/>
                  </a:schemeClr>
                </a:solidFill>
                <a:latin typeface="+mj-lt"/>
                <a:ea typeface="Arial Narrow" charset="0"/>
                <a:cs typeface="Arial Narrow" charset="0"/>
              </a:rPr>
              <a:t>Change</a:t>
            </a:r>
            <a:r>
              <a:rPr lang="pt-BR" b="1" dirty="0">
                <a:solidFill>
                  <a:schemeClr val="tx1">
                    <a:lumMod val="75000"/>
                    <a:lumOff val="25000"/>
                  </a:schemeClr>
                </a:solidFill>
                <a:latin typeface="+mj-lt"/>
                <a:ea typeface="Arial Narrow" charset="0"/>
                <a:cs typeface="Arial Narrow" charset="0"/>
              </a:rPr>
              <a:t> </a:t>
            </a:r>
            <a:r>
              <a:rPr lang="pt-BR" b="1" dirty="0" err="1">
                <a:solidFill>
                  <a:schemeClr val="tx1">
                    <a:lumMod val="75000"/>
                    <a:lumOff val="25000"/>
                  </a:schemeClr>
                </a:solidFill>
                <a:latin typeface="+mj-lt"/>
                <a:ea typeface="Arial Narrow" charset="0"/>
                <a:cs typeface="Arial Narrow" charset="0"/>
              </a:rPr>
              <a:t>Scenario</a:t>
            </a:r>
            <a:r>
              <a:rPr lang="pt-BR" b="1" dirty="0">
                <a:solidFill>
                  <a:schemeClr val="tx1">
                    <a:lumMod val="75000"/>
                    <a:lumOff val="25000"/>
                  </a:schemeClr>
                </a:solidFill>
                <a:latin typeface="+mj-lt"/>
                <a:ea typeface="Arial Narrow" charset="0"/>
                <a:cs typeface="Arial Narrow" charset="0"/>
              </a:rPr>
              <a:t> </a:t>
            </a:r>
            <a:r>
              <a:rPr lang="pt-BR" b="1" dirty="0" err="1">
                <a:solidFill>
                  <a:schemeClr val="tx1">
                    <a:lumMod val="75000"/>
                    <a:lumOff val="25000"/>
                  </a:schemeClr>
                </a:solidFill>
                <a:latin typeface="+mj-lt"/>
                <a:ea typeface="Arial Narrow" charset="0"/>
                <a:cs typeface="Arial Narrow" charset="0"/>
              </a:rPr>
              <a:t>of</a:t>
            </a:r>
            <a:r>
              <a:rPr lang="pt-BR" b="1" dirty="0">
                <a:solidFill>
                  <a:schemeClr val="tx1">
                    <a:lumMod val="75000"/>
                    <a:lumOff val="25000"/>
                  </a:schemeClr>
                </a:solidFill>
                <a:latin typeface="+mj-lt"/>
                <a:ea typeface="Arial Narrow" charset="0"/>
                <a:cs typeface="Arial Narrow" charset="0"/>
              </a:rPr>
              <a:t> IPCC AR5 (RCP8.5) in 2050</a:t>
            </a:r>
            <a:endParaRPr lang="pt-BR" b="1" dirty="0">
              <a:solidFill>
                <a:schemeClr val="tx1">
                  <a:lumMod val="75000"/>
                  <a:lumOff val="25000"/>
                </a:schemeClr>
              </a:solidFill>
              <a:latin typeface="+mj-lt"/>
              <a:ea typeface="MS PGothic" charset="0"/>
              <a:cs typeface="Arial" charset="0"/>
            </a:endParaRPr>
          </a:p>
        </p:txBody>
      </p:sp>
      <p:sp>
        <p:nvSpPr>
          <p:cNvPr id="21" name="Retângulo 20"/>
          <p:cNvSpPr/>
          <p:nvPr/>
        </p:nvSpPr>
        <p:spPr>
          <a:xfrm>
            <a:off x="2297845" y="1857798"/>
            <a:ext cx="7182531" cy="995140"/>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square" lIns="91426" tIns="45718" rIns="91426" bIns="45718">
            <a:spAutoFit/>
          </a:bodyPr>
          <a:lstStyle/>
          <a:p>
            <a:pPr algn="ctr">
              <a:lnSpc>
                <a:spcPct val="150000"/>
              </a:lnSpc>
            </a:pPr>
            <a:r>
              <a:rPr lang="pt-BR" sz="2400" b="1" dirty="0">
                <a:solidFill>
                  <a:schemeClr val="tx1">
                    <a:lumMod val="75000"/>
                    <a:lumOff val="25000"/>
                  </a:schemeClr>
                </a:solidFill>
              </a:rPr>
              <a:t>COMBINED EFFECTS</a:t>
            </a:r>
            <a:r>
              <a:rPr lang="en-US" sz="2400" b="1" dirty="0">
                <a:solidFill>
                  <a:schemeClr val="tx1">
                    <a:lumMod val="75000"/>
                    <a:lumOff val="25000"/>
                  </a:schemeClr>
                </a:solidFill>
              </a:rPr>
              <a:t> </a:t>
            </a:r>
          </a:p>
          <a:p>
            <a:pPr algn="ctr">
              <a:lnSpc>
                <a:spcPct val="150000"/>
              </a:lnSpc>
            </a:pPr>
            <a:r>
              <a:rPr lang="en-US" sz="1600" b="1" dirty="0">
                <a:solidFill>
                  <a:schemeClr val="tx1">
                    <a:lumMod val="75000"/>
                    <a:lumOff val="25000"/>
                  </a:schemeClr>
                </a:solidFill>
              </a:rPr>
              <a:t>Climate Change (RCP8.5) + Deforestation(20%)  + Fire +  CO</a:t>
            </a:r>
            <a:r>
              <a:rPr lang="en-US" sz="1600" b="1" baseline="-25000" dirty="0">
                <a:solidFill>
                  <a:schemeClr val="tx1">
                    <a:lumMod val="75000"/>
                    <a:lumOff val="25000"/>
                  </a:schemeClr>
                </a:solidFill>
              </a:rPr>
              <a:t>2</a:t>
            </a:r>
            <a:r>
              <a:rPr lang="en-US" sz="1600" b="1" dirty="0">
                <a:solidFill>
                  <a:schemeClr val="tx1">
                    <a:lumMod val="75000"/>
                    <a:lumOff val="25000"/>
                  </a:schemeClr>
                </a:solidFill>
              </a:rPr>
              <a:t> ‘Fertilization’ effect</a:t>
            </a:r>
          </a:p>
        </p:txBody>
      </p:sp>
      <p:pic>
        <p:nvPicPr>
          <p:cNvPr id="18" name="Picture 18" descr="veg_pot_PVM2.gif"/>
          <p:cNvPicPr>
            <a:picLocks noChangeAspect="1"/>
          </p:cNvPicPr>
          <p:nvPr/>
        </p:nvPicPr>
        <p:blipFill>
          <a:blip r:embed="rId5"/>
          <a:srcRect l="10278" t="3704" r="13148" b="6173"/>
          <a:stretch>
            <a:fillRect/>
          </a:stretch>
        </p:blipFill>
        <p:spPr>
          <a:xfrm>
            <a:off x="2999656" y="4221121"/>
            <a:ext cx="2592288" cy="2160239"/>
          </a:xfrm>
          <a:prstGeom prst="rect">
            <a:avLst/>
          </a:prstGeom>
          <a:ln w="22225" cap="sq">
            <a:solidFill>
              <a:schemeClr val="bg2">
                <a:lumMod val="25000"/>
              </a:schemeClr>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3575742" y="5157226"/>
            <a:ext cx="793073" cy="276999"/>
          </a:xfrm>
          <a:prstGeom prst="rect">
            <a:avLst/>
          </a:prstGeom>
          <a:noFill/>
        </p:spPr>
        <p:txBody>
          <a:bodyPr wrap="square" lIns="91426" tIns="45718" rIns="91426" bIns="45718" rtlCol="0">
            <a:spAutoFit/>
          </a:bodyPr>
          <a:lstStyle/>
          <a:p>
            <a:r>
              <a:rPr lang="en-US" sz="1200" b="1" dirty="0">
                <a:solidFill>
                  <a:schemeClr val="bg1"/>
                </a:solidFill>
              </a:rPr>
              <a:t>Forest</a:t>
            </a:r>
            <a:endParaRPr lang="en-US" b="1" dirty="0">
              <a:solidFill>
                <a:schemeClr val="bg1"/>
              </a:solidFill>
            </a:endParaRPr>
          </a:p>
        </p:txBody>
      </p:sp>
      <p:sp>
        <p:nvSpPr>
          <p:cNvPr id="19" name="TextBox 18"/>
          <p:cNvSpPr txBox="1"/>
          <p:nvPr/>
        </p:nvSpPr>
        <p:spPr>
          <a:xfrm>
            <a:off x="4502141" y="5877306"/>
            <a:ext cx="1089803" cy="276999"/>
          </a:xfrm>
          <a:prstGeom prst="rect">
            <a:avLst/>
          </a:prstGeom>
          <a:noFill/>
        </p:spPr>
        <p:txBody>
          <a:bodyPr wrap="square" lIns="91426" tIns="45718" rIns="91426" bIns="45718" rtlCol="0">
            <a:spAutoFit/>
          </a:bodyPr>
          <a:lstStyle/>
          <a:p>
            <a:r>
              <a:rPr lang="en-US" sz="1200" b="1" dirty="0">
                <a:solidFill>
                  <a:schemeClr val="tx1">
                    <a:lumMod val="85000"/>
                    <a:lumOff val="15000"/>
                  </a:schemeClr>
                </a:solidFill>
              </a:rPr>
              <a:t>Savanna</a:t>
            </a:r>
            <a:endParaRPr lang="en-US" sz="1600" b="1" dirty="0">
              <a:solidFill>
                <a:schemeClr val="tx1">
                  <a:lumMod val="85000"/>
                  <a:lumOff val="15000"/>
                </a:schemeClr>
              </a:solidFill>
            </a:endParaRPr>
          </a:p>
        </p:txBody>
      </p:sp>
      <p:sp>
        <p:nvSpPr>
          <p:cNvPr id="6" name="Rectangle 5"/>
          <p:cNvSpPr/>
          <p:nvPr/>
        </p:nvSpPr>
        <p:spPr>
          <a:xfrm>
            <a:off x="9070032" y="4218599"/>
            <a:ext cx="914400" cy="432048"/>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lIns="91426" tIns="45718" rIns="91426" bIns="45718" rtlCol="0" anchor="ctr"/>
          <a:lstStyle/>
          <a:p>
            <a:pPr algn="ctr"/>
            <a:r>
              <a:rPr lang="en-US" sz="1200" dirty="0"/>
              <a:t>20% Def.+ Fire</a:t>
            </a:r>
          </a:p>
        </p:txBody>
      </p:sp>
      <p:sp>
        <p:nvSpPr>
          <p:cNvPr id="24" name="Rectangle 2"/>
          <p:cNvSpPr txBox="1">
            <a:spLocks noChangeArrowheads="1"/>
          </p:cNvSpPr>
          <p:nvPr/>
        </p:nvSpPr>
        <p:spPr>
          <a:xfrm>
            <a:off x="-30932" y="-162272"/>
            <a:ext cx="12192000" cy="1143000"/>
          </a:xfrm>
          <a:prstGeom prst="rect">
            <a:avLst/>
          </a:prstGeom>
          <a:noFill/>
          <a:effectLst/>
        </p:spPr>
        <p:txBody>
          <a:bodyPr vert="horz" lIns="91426" tIns="45718" rIns="91426" bIns="45718"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pt-BR" sz="3200" b="1" dirty="0">
                <a:solidFill>
                  <a:schemeClr val="accent3">
                    <a:lumMod val="75000"/>
                  </a:schemeClr>
                </a:solidFill>
              </a:rPr>
              <a:t>PROJECTED DISTRIBUTION OF NATURAL BIOMES IN SOUTH AMERICA</a:t>
            </a:r>
          </a:p>
        </p:txBody>
      </p:sp>
      <p:sp>
        <p:nvSpPr>
          <p:cNvPr id="15" name="Retângulo 14"/>
          <p:cNvSpPr/>
          <p:nvPr/>
        </p:nvSpPr>
        <p:spPr>
          <a:xfrm>
            <a:off x="3575745" y="2750168"/>
            <a:ext cx="4424825" cy="338555"/>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lIns="91436" tIns="45718" rIns="91436" bIns="45718">
            <a:spAutoFit/>
          </a:bodyPr>
          <a:lstStyle/>
          <a:p>
            <a:pPr algn="ctr"/>
            <a:endParaRPr lang="en-US" sz="1600" b="1" dirty="0">
              <a:solidFill>
                <a:schemeClr val="tx1">
                  <a:lumMod val="75000"/>
                  <a:lumOff val="25000"/>
                </a:schemeClr>
              </a:solidFill>
            </a:endParaRPr>
          </a:p>
        </p:txBody>
      </p:sp>
      <p:sp>
        <p:nvSpPr>
          <p:cNvPr id="25" name="Retângulo: Cantos Arredondados 24"/>
          <p:cNvSpPr/>
          <p:nvPr/>
        </p:nvSpPr>
        <p:spPr>
          <a:xfrm>
            <a:off x="1559496" y="1576536"/>
            <a:ext cx="8496944" cy="1564432"/>
          </a:xfrm>
          <a:prstGeom prst="roundRect">
            <a:avLst>
              <a:gd name="adj" fmla="val 8892"/>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a:endParaRPr lang="pt-BR"/>
          </a:p>
        </p:txBody>
      </p:sp>
      <p:sp>
        <p:nvSpPr>
          <p:cNvPr id="2" name="TextBox 1"/>
          <p:cNvSpPr txBox="1"/>
          <p:nvPr/>
        </p:nvSpPr>
        <p:spPr>
          <a:xfrm>
            <a:off x="3359718" y="6453369"/>
            <a:ext cx="2032549" cy="384719"/>
          </a:xfrm>
          <a:prstGeom prst="rect">
            <a:avLst/>
          </a:prstGeom>
          <a:noFill/>
        </p:spPr>
        <p:txBody>
          <a:bodyPr wrap="none" lIns="91436" tIns="45718" rIns="91436" bIns="45718" rtlCol="0">
            <a:spAutoFit/>
          </a:bodyPr>
          <a:lstStyle/>
          <a:p>
            <a:r>
              <a:rPr lang="en-US" dirty="0" smtClean="0"/>
              <a:t>Control Simulation</a:t>
            </a:r>
            <a:endParaRPr lang="en-US" dirty="0"/>
          </a:p>
        </p:txBody>
      </p:sp>
    </p:spTree>
    <p:extLst>
      <p:ext uri="{BB962C8B-B14F-4D97-AF65-F5344CB8AC3E}">
        <p14:creationId xmlns:p14="http://schemas.microsoft.com/office/powerpoint/2010/main" val="100213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P spid="21" grpId="0"/>
      <p:bldP spid="6" grpId="0" animBg="1"/>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3188"/>
          <a:stretch/>
        </p:blipFill>
        <p:spPr bwMode="auto">
          <a:xfrm>
            <a:off x="4359943" y="2712503"/>
            <a:ext cx="2844048" cy="1959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50148"/>
          <a:stretch/>
        </p:blipFill>
        <p:spPr bwMode="auto">
          <a:xfrm>
            <a:off x="6235661" y="2978287"/>
            <a:ext cx="2252315" cy="1765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7675"/>
          <a:stretch/>
        </p:blipFill>
        <p:spPr bwMode="auto">
          <a:xfrm>
            <a:off x="11296840" y="2843039"/>
            <a:ext cx="819605" cy="1959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7675"/>
          <a:stretch/>
        </p:blipFill>
        <p:spPr bwMode="auto">
          <a:xfrm>
            <a:off x="10153458" y="2792895"/>
            <a:ext cx="1143407" cy="1959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5273"/>
          <a:stretch/>
        </p:blipFill>
        <p:spPr bwMode="auto">
          <a:xfrm>
            <a:off x="8139335" y="2841475"/>
            <a:ext cx="2042056" cy="1959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Conector reto 8"/>
          <p:cNvCxnSpPr>
            <a:cxnSpLocks noChangeAspect="1"/>
          </p:cNvCxnSpPr>
          <p:nvPr/>
        </p:nvCxnSpPr>
        <p:spPr bwMode="auto">
          <a:xfrm flipV="1">
            <a:off x="11686123" y="6885399"/>
            <a:ext cx="0" cy="1"/>
          </a:xfrm>
          <a:prstGeom prst="line">
            <a:avLst/>
          </a:prstGeom>
          <a:ln w="6350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Conector reto 9"/>
          <p:cNvCxnSpPr/>
          <p:nvPr/>
        </p:nvCxnSpPr>
        <p:spPr bwMode="auto">
          <a:xfrm flipH="1">
            <a:off x="4338775" y="4723855"/>
            <a:ext cx="3681192" cy="3896"/>
          </a:xfrm>
          <a:prstGeom prst="line">
            <a:avLst/>
          </a:prstGeom>
          <a:ln w="6350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Conector reto 10"/>
          <p:cNvCxnSpPr/>
          <p:nvPr/>
        </p:nvCxnSpPr>
        <p:spPr bwMode="auto">
          <a:xfrm rot="5400000">
            <a:off x="3448719" y="3844046"/>
            <a:ext cx="1739900" cy="2116"/>
          </a:xfrm>
          <a:prstGeom prst="line">
            <a:avLst/>
          </a:prstGeom>
          <a:ln w="6350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Conector de seta reta 11"/>
          <p:cNvCxnSpPr/>
          <p:nvPr/>
        </p:nvCxnSpPr>
        <p:spPr bwMode="auto">
          <a:xfrm>
            <a:off x="5807051" y="4380619"/>
            <a:ext cx="857249" cy="2116"/>
          </a:xfrm>
          <a:prstGeom prst="straightConnector1">
            <a:avLst/>
          </a:prstGeom>
          <a:ln w="88900">
            <a:solidFill>
              <a:srgbClr val="C00000"/>
            </a:solidFill>
            <a:headEnd type="none"/>
            <a:tailEnd type="stealth"/>
          </a:ln>
        </p:spPr>
        <p:style>
          <a:lnRef idx="1">
            <a:schemeClr val="accent1"/>
          </a:lnRef>
          <a:fillRef idx="0">
            <a:schemeClr val="accent1"/>
          </a:fillRef>
          <a:effectRef idx="0">
            <a:schemeClr val="accent1"/>
          </a:effectRef>
          <a:fontRef idx="minor">
            <a:schemeClr val="tx1"/>
          </a:fontRef>
        </p:style>
      </p:cxnSp>
      <p:cxnSp>
        <p:nvCxnSpPr>
          <p:cNvPr id="13" name="Conector reto 12"/>
          <p:cNvCxnSpPr/>
          <p:nvPr/>
        </p:nvCxnSpPr>
        <p:spPr bwMode="auto">
          <a:xfrm flipH="1">
            <a:off x="6286093" y="2972706"/>
            <a:ext cx="25400" cy="1761067"/>
          </a:xfrm>
          <a:prstGeom prst="line">
            <a:avLst/>
          </a:prstGeom>
          <a:ln w="25400">
            <a:solidFill>
              <a:srgbClr val="C00000"/>
            </a:solidFill>
            <a:prstDash val="sysDash"/>
          </a:ln>
        </p:spPr>
        <p:style>
          <a:lnRef idx="1">
            <a:schemeClr val="accent1"/>
          </a:lnRef>
          <a:fillRef idx="0">
            <a:schemeClr val="accent1"/>
          </a:fillRef>
          <a:effectRef idx="0">
            <a:schemeClr val="accent1"/>
          </a:effectRef>
          <a:fontRef idx="minor">
            <a:schemeClr val="tx1"/>
          </a:fontRef>
        </p:style>
      </p:cxnSp>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248" y="2767629"/>
            <a:ext cx="3702965" cy="1956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 name="Conector reto 14"/>
          <p:cNvCxnSpPr>
            <a:cxnSpLocks noChangeAspect="1"/>
          </p:cNvCxnSpPr>
          <p:nvPr/>
        </p:nvCxnSpPr>
        <p:spPr bwMode="auto">
          <a:xfrm flipH="1">
            <a:off x="557017" y="4722893"/>
            <a:ext cx="3621467" cy="0"/>
          </a:xfrm>
          <a:prstGeom prst="line">
            <a:avLst/>
          </a:prstGeom>
          <a:ln w="6350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Conector reto 15"/>
          <p:cNvCxnSpPr>
            <a:cxnSpLocks noChangeAspect="1"/>
          </p:cNvCxnSpPr>
          <p:nvPr/>
        </p:nvCxnSpPr>
        <p:spPr bwMode="auto">
          <a:xfrm>
            <a:off x="527532" y="2944403"/>
            <a:ext cx="0" cy="1753588"/>
          </a:xfrm>
          <a:prstGeom prst="line">
            <a:avLst/>
          </a:prstGeom>
          <a:ln w="6350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Conector reto 16"/>
          <p:cNvCxnSpPr/>
          <p:nvPr/>
        </p:nvCxnSpPr>
        <p:spPr bwMode="auto">
          <a:xfrm flipH="1" flipV="1">
            <a:off x="8149925" y="4738571"/>
            <a:ext cx="3956199" cy="684"/>
          </a:xfrm>
          <a:prstGeom prst="line">
            <a:avLst/>
          </a:prstGeom>
          <a:ln w="6350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Conector reto 17"/>
          <p:cNvCxnSpPr/>
          <p:nvPr/>
        </p:nvCxnSpPr>
        <p:spPr bwMode="auto">
          <a:xfrm rot="5400000">
            <a:off x="7271504" y="3853807"/>
            <a:ext cx="1737783" cy="2116"/>
          </a:xfrm>
          <a:prstGeom prst="line">
            <a:avLst/>
          </a:prstGeom>
          <a:ln w="6350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Conector reto 18"/>
          <p:cNvCxnSpPr/>
          <p:nvPr/>
        </p:nvCxnSpPr>
        <p:spPr bwMode="auto">
          <a:xfrm flipH="1">
            <a:off x="10155989" y="2985975"/>
            <a:ext cx="25400" cy="1763183"/>
          </a:xfrm>
          <a:prstGeom prst="line">
            <a:avLst/>
          </a:prstGeom>
          <a:ln w="254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20" name="Forma livre 19"/>
          <p:cNvSpPr/>
          <p:nvPr/>
        </p:nvSpPr>
        <p:spPr bwMode="auto">
          <a:xfrm>
            <a:off x="8130849" y="2920991"/>
            <a:ext cx="3960896" cy="901700"/>
          </a:xfrm>
          <a:custGeom>
            <a:avLst/>
            <a:gdLst>
              <a:gd name="connsiteX0" fmla="*/ 0 w 4462818"/>
              <a:gd name="connsiteY0" fmla="*/ 50042 h 925772"/>
              <a:gd name="connsiteX1" fmla="*/ 1132764 w 4462818"/>
              <a:gd name="connsiteY1" fmla="*/ 923498 h 925772"/>
              <a:gd name="connsiteX2" fmla="*/ 2374710 w 4462818"/>
              <a:gd name="connsiteY2" fmla="*/ 63689 h 925772"/>
              <a:gd name="connsiteX3" fmla="*/ 3466531 w 4462818"/>
              <a:gd name="connsiteY3" fmla="*/ 541361 h 925772"/>
              <a:gd name="connsiteX4" fmla="*/ 4462818 w 4462818"/>
              <a:gd name="connsiteY4" fmla="*/ 63689 h 925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2818" h="925772">
                <a:moveTo>
                  <a:pt x="0" y="50042"/>
                </a:moveTo>
                <a:cubicBezTo>
                  <a:pt x="368489" y="485633"/>
                  <a:pt x="736979" y="921224"/>
                  <a:pt x="1132764" y="923498"/>
                </a:cubicBezTo>
                <a:cubicBezTo>
                  <a:pt x="1528549" y="925772"/>
                  <a:pt x="1985749" y="127379"/>
                  <a:pt x="2374710" y="63689"/>
                </a:cubicBezTo>
                <a:cubicBezTo>
                  <a:pt x="2763671" y="0"/>
                  <a:pt x="3118513" y="541361"/>
                  <a:pt x="3466531" y="541361"/>
                </a:cubicBezTo>
                <a:cubicBezTo>
                  <a:pt x="3814549" y="541361"/>
                  <a:pt x="4138683" y="302525"/>
                  <a:pt x="4462818" y="63689"/>
                </a:cubicBezTo>
              </a:path>
            </a:pathLst>
          </a:custGeom>
          <a:ln w="63500" cap="rnd">
            <a:solidFill>
              <a:srgbClr val="00B050">
                <a:alpha val="65000"/>
              </a:srgbClr>
            </a:solidFill>
            <a:prstDash val="dash"/>
          </a:ln>
        </p:spPr>
        <p:style>
          <a:lnRef idx="1">
            <a:schemeClr val="accent1"/>
          </a:lnRef>
          <a:fillRef idx="0">
            <a:schemeClr val="accent1"/>
          </a:fillRef>
          <a:effectRef idx="0">
            <a:schemeClr val="accent1"/>
          </a:effectRef>
          <a:fontRef idx="minor">
            <a:schemeClr val="tx1"/>
          </a:fontRef>
        </p:style>
        <p:txBody>
          <a:bodyPr lIns="121906" tIns="60953" rIns="121906" bIns="60953" anchor="ctr"/>
          <a:lstStyle/>
          <a:p>
            <a:pPr algn="ctr" defTabSz="609523">
              <a:defRPr/>
            </a:pPr>
            <a:endParaRPr lang="en-US">
              <a:solidFill>
                <a:prstClr val="black"/>
              </a:solidFill>
            </a:endParaRPr>
          </a:p>
        </p:txBody>
      </p:sp>
      <p:cxnSp>
        <p:nvCxnSpPr>
          <p:cNvPr id="21" name="Conector de seta reta 20"/>
          <p:cNvCxnSpPr/>
          <p:nvPr/>
        </p:nvCxnSpPr>
        <p:spPr bwMode="auto">
          <a:xfrm>
            <a:off x="9749336" y="4463403"/>
            <a:ext cx="857249" cy="2116"/>
          </a:xfrm>
          <a:prstGeom prst="straightConnector1">
            <a:avLst/>
          </a:prstGeom>
          <a:ln w="88900">
            <a:solidFill>
              <a:srgbClr val="C00000"/>
            </a:solidFill>
            <a:headEnd type="none"/>
            <a:tailEnd type="stealth"/>
          </a:ln>
        </p:spPr>
        <p:style>
          <a:lnRef idx="1">
            <a:schemeClr val="accent1"/>
          </a:lnRef>
          <a:fillRef idx="0">
            <a:schemeClr val="accent1"/>
          </a:fillRef>
          <a:effectRef idx="0">
            <a:schemeClr val="accent1"/>
          </a:effectRef>
          <a:fontRef idx="minor">
            <a:schemeClr val="tx1"/>
          </a:fontRef>
        </p:style>
      </p:cxnSp>
      <p:sp>
        <p:nvSpPr>
          <p:cNvPr id="22" name="Elipse 21"/>
          <p:cNvSpPr/>
          <p:nvPr/>
        </p:nvSpPr>
        <p:spPr bwMode="auto">
          <a:xfrm>
            <a:off x="4369647" y="2772719"/>
            <a:ext cx="342900" cy="347133"/>
          </a:xfrm>
          <a:prstGeom prst="ellipse">
            <a:avLst/>
          </a:prstGeom>
          <a:solidFill>
            <a:srgbClr val="00B050">
              <a:alpha val="80000"/>
            </a:srgbClr>
          </a:solidFill>
          <a:ln w="158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21906" tIns="60953" rIns="121906" bIns="60953" anchor="ctr"/>
          <a:lstStyle/>
          <a:p>
            <a:pPr algn="ctr" defTabSz="609523">
              <a:defRPr/>
            </a:pPr>
            <a:endParaRPr lang="en-US">
              <a:solidFill>
                <a:prstClr val="white"/>
              </a:solidFill>
            </a:endParaRPr>
          </a:p>
        </p:txBody>
      </p:sp>
      <p:sp>
        <p:nvSpPr>
          <p:cNvPr id="23" name="Elipse 22"/>
          <p:cNvSpPr/>
          <p:nvPr/>
        </p:nvSpPr>
        <p:spPr bwMode="auto">
          <a:xfrm>
            <a:off x="6469855" y="2697503"/>
            <a:ext cx="342900" cy="347133"/>
          </a:xfrm>
          <a:prstGeom prst="ellipse">
            <a:avLst/>
          </a:prstGeom>
          <a:solidFill>
            <a:srgbClr val="FF0000">
              <a:alpha val="80000"/>
            </a:srgbClr>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21906" tIns="60953" rIns="121906" bIns="60953" anchor="ctr"/>
          <a:lstStyle/>
          <a:p>
            <a:pPr algn="ctr" defTabSz="609523">
              <a:defRPr/>
            </a:pPr>
            <a:endParaRPr lang="en-US">
              <a:solidFill>
                <a:srgbClr val="F79646">
                  <a:lumMod val="75000"/>
                </a:srgbClr>
              </a:solidFill>
            </a:endParaRPr>
          </a:p>
        </p:txBody>
      </p:sp>
      <p:sp>
        <p:nvSpPr>
          <p:cNvPr id="24" name="Elipse 23"/>
          <p:cNvSpPr/>
          <p:nvPr/>
        </p:nvSpPr>
        <p:spPr bwMode="auto">
          <a:xfrm>
            <a:off x="8239575" y="2765927"/>
            <a:ext cx="342900" cy="347133"/>
          </a:xfrm>
          <a:prstGeom prst="ellipse">
            <a:avLst/>
          </a:prstGeom>
          <a:solidFill>
            <a:srgbClr val="00B050">
              <a:alpha val="80000"/>
            </a:srgbClr>
          </a:solidFill>
          <a:ln w="158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21906" tIns="60953" rIns="121906" bIns="60953" anchor="ctr"/>
          <a:lstStyle/>
          <a:p>
            <a:pPr algn="ctr" defTabSz="609523">
              <a:defRPr/>
            </a:pPr>
            <a:endParaRPr lang="en-US">
              <a:solidFill>
                <a:prstClr val="white"/>
              </a:solidFill>
            </a:endParaRPr>
          </a:p>
        </p:txBody>
      </p:sp>
      <p:sp>
        <p:nvSpPr>
          <p:cNvPr id="25" name="Elipse 24"/>
          <p:cNvSpPr/>
          <p:nvPr/>
        </p:nvSpPr>
        <p:spPr bwMode="auto">
          <a:xfrm>
            <a:off x="10636211" y="3064435"/>
            <a:ext cx="342900" cy="347133"/>
          </a:xfrm>
          <a:prstGeom prst="ellipse">
            <a:avLst/>
          </a:prstGeom>
          <a:solidFill>
            <a:srgbClr val="FF0000">
              <a:alpha val="80000"/>
            </a:srgbClr>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21906" tIns="60953" rIns="121906" bIns="60953" anchor="ctr"/>
          <a:lstStyle/>
          <a:p>
            <a:pPr algn="ctr" defTabSz="609523">
              <a:defRPr/>
            </a:pPr>
            <a:endParaRPr lang="en-US">
              <a:solidFill>
                <a:prstClr val="white"/>
              </a:solidFill>
            </a:endParaRPr>
          </a:p>
        </p:txBody>
      </p:sp>
      <p:cxnSp>
        <p:nvCxnSpPr>
          <p:cNvPr id="26" name="Conector reto 25"/>
          <p:cNvCxnSpPr>
            <a:stCxn id="32" idx="6"/>
          </p:cNvCxnSpPr>
          <p:nvPr/>
        </p:nvCxnSpPr>
        <p:spPr>
          <a:xfrm>
            <a:off x="4178483" y="3168347"/>
            <a:ext cx="0" cy="1548048"/>
          </a:xfrm>
          <a:prstGeom prst="line">
            <a:avLst/>
          </a:prstGeom>
          <a:ln w="63500"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 name="Conector reto 26"/>
          <p:cNvCxnSpPr>
            <a:cxnSpLocks noChangeAspect="1"/>
          </p:cNvCxnSpPr>
          <p:nvPr/>
        </p:nvCxnSpPr>
        <p:spPr bwMode="auto">
          <a:xfrm flipH="1">
            <a:off x="2308080" y="801071"/>
            <a:ext cx="1" cy="0"/>
          </a:xfrm>
          <a:prstGeom prst="line">
            <a:avLst/>
          </a:prstGeom>
          <a:ln w="63500" cap="rnd">
            <a:solidFill>
              <a:srgbClr val="00B050"/>
            </a:solidFill>
          </a:ln>
        </p:spPr>
        <p:style>
          <a:lnRef idx="1">
            <a:schemeClr val="accent1"/>
          </a:lnRef>
          <a:fillRef idx="0">
            <a:schemeClr val="accent1"/>
          </a:fillRef>
          <a:effectRef idx="0">
            <a:schemeClr val="accent1"/>
          </a:effectRef>
          <a:fontRef idx="minor">
            <a:schemeClr val="tx1"/>
          </a:fontRef>
        </p:style>
      </p:cxnSp>
      <p:sp>
        <p:nvSpPr>
          <p:cNvPr id="28" name="Retângulo 27"/>
          <p:cNvSpPr/>
          <p:nvPr/>
        </p:nvSpPr>
        <p:spPr>
          <a:xfrm>
            <a:off x="3974609" y="718450"/>
            <a:ext cx="4228803" cy="584763"/>
          </a:xfrm>
          <a:prstGeom prst="rect">
            <a:avLst/>
          </a:prstGeom>
        </p:spPr>
        <p:txBody>
          <a:bodyPr wrap="square" lIns="121906" tIns="60953" rIns="121906" bIns="60953">
            <a:spAutoFit/>
          </a:bodyPr>
          <a:lstStyle/>
          <a:p>
            <a:pPr algn="ctr" defTabSz="609523"/>
            <a:r>
              <a:rPr lang="pt-BR" sz="1500" dirty="0">
                <a:solidFill>
                  <a:prstClr val="black"/>
                </a:solidFill>
                <a:latin typeface="Arial Rounded MT Bold" pitchFamily="34" charset="0"/>
              </a:rPr>
              <a:t>B) Savanna </a:t>
            </a:r>
            <a:r>
              <a:rPr lang="pt-BR" sz="1500" dirty="0" err="1">
                <a:solidFill>
                  <a:prstClr val="black"/>
                </a:solidFill>
                <a:latin typeface="Arial Rounded MT Bold" pitchFamily="34" charset="0"/>
              </a:rPr>
              <a:t>state</a:t>
            </a:r>
            <a:r>
              <a:rPr lang="pt-BR" sz="1500" dirty="0">
                <a:solidFill>
                  <a:prstClr val="black"/>
                </a:solidFill>
                <a:latin typeface="Arial Rounded MT Bold" pitchFamily="34" charset="0"/>
              </a:rPr>
              <a:t> </a:t>
            </a:r>
            <a:r>
              <a:rPr lang="pt-BR" sz="1500" dirty="0" err="1">
                <a:solidFill>
                  <a:prstClr val="black"/>
                </a:solidFill>
                <a:latin typeface="Arial Rounded MT Bold" pitchFamily="34" charset="0"/>
              </a:rPr>
              <a:t>triggered</a:t>
            </a:r>
            <a:r>
              <a:rPr lang="pt-BR" sz="1500" dirty="0">
                <a:solidFill>
                  <a:prstClr val="black"/>
                </a:solidFill>
                <a:latin typeface="Arial Rounded MT Bold" pitchFamily="34" charset="0"/>
              </a:rPr>
              <a:t> </a:t>
            </a:r>
            <a:r>
              <a:rPr lang="pt-BR" sz="1500" dirty="0" err="1">
                <a:solidFill>
                  <a:prstClr val="black"/>
                </a:solidFill>
                <a:latin typeface="Arial Rounded MT Bold" pitchFamily="34" charset="0"/>
              </a:rPr>
              <a:t>by</a:t>
            </a:r>
            <a:r>
              <a:rPr lang="pt-BR" sz="1500" dirty="0">
                <a:solidFill>
                  <a:prstClr val="black"/>
                </a:solidFill>
                <a:latin typeface="Arial Rounded MT Bold" pitchFamily="34" charset="0"/>
              </a:rPr>
              <a:t> climate change and/</a:t>
            </a:r>
            <a:r>
              <a:rPr lang="pt-BR" sz="1500" dirty="0" err="1">
                <a:solidFill>
                  <a:prstClr val="black"/>
                </a:solidFill>
                <a:latin typeface="Arial Rounded MT Bold" pitchFamily="34" charset="0"/>
              </a:rPr>
              <a:t>or</a:t>
            </a:r>
            <a:r>
              <a:rPr lang="pt-BR" sz="1500" dirty="0">
                <a:solidFill>
                  <a:prstClr val="black"/>
                </a:solidFill>
                <a:latin typeface="Arial Rounded MT Bold" pitchFamily="34" charset="0"/>
              </a:rPr>
              <a:t> </a:t>
            </a:r>
            <a:r>
              <a:rPr lang="pt-BR" sz="1500" dirty="0" err="1">
                <a:solidFill>
                  <a:prstClr val="black"/>
                </a:solidFill>
                <a:latin typeface="Arial Rounded MT Bold" pitchFamily="34" charset="0"/>
              </a:rPr>
              <a:t>deforestation</a:t>
            </a:r>
            <a:endParaRPr lang="en-US" sz="1500" dirty="0">
              <a:solidFill>
                <a:prstClr val="black"/>
              </a:solidFill>
            </a:endParaRPr>
          </a:p>
        </p:txBody>
      </p:sp>
      <p:sp>
        <p:nvSpPr>
          <p:cNvPr id="29" name="Retângulo 28"/>
          <p:cNvSpPr/>
          <p:nvPr/>
        </p:nvSpPr>
        <p:spPr>
          <a:xfrm>
            <a:off x="8182269" y="718472"/>
            <a:ext cx="3923855" cy="353931"/>
          </a:xfrm>
          <a:prstGeom prst="rect">
            <a:avLst/>
          </a:prstGeom>
        </p:spPr>
        <p:txBody>
          <a:bodyPr wrap="square" lIns="121906" tIns="60953" rIns="121906" bIns="60953">
            <a:spAutoFit/>
          </a:bodyPr>
          <a:lstStyle/>
          <a:p>
            <a:pPr algn="ctr" defTabSz="609523"/>
            <a:r>
              <a:rPr lang="pt-BR" sz="1500" dirty="0">
                <a:solidFill>
                  <a:prstClr val="black"/>
                </a:solidFill>
                <a:latin typeface="Arial Rounded MT Bold" pitchFamily="34" charset="0"/>
              </a:rPr>
              <a:t>C) </a:t>
            </a:r>
            <a:r>
              <a:rPr lang="pt-BR" sz="1500" dirty="0" err="1">
                <a:solidFill>
                  <a:prstClr val="black"/>
                </a:solidFill>
                <a:latin typeface="Arial Rounded MT Bold" pitchFamily="34" charset="0"/>
              </a:rPr>
              <a:t>Stability</a:t>
            </a:r>
            <a:r>
              <a:rPr lang="pt-BR" sz="1500" dirty="0">
                <a:solidFill>
                  <a:prstClr val="black"/>
                </a:solidFill>
                <a:latin typeface="Arial Rounded MT Bold" pitchFamily="34" charset="0"/>
              </a:rPr>
              <a:t> of </a:t>
            </a:r>
            <a:r>
              <a:rPr lang="pt-BR" sz="1500" dirty="0" err="1">
                <a:solidFill>
                  <a:srgbClr val="FF0000"/>
                </a:solidFill>
                <a:latin typeface="Arial Rounded MT Bold" pitchFamily="34" charset="0"/>
              </a:rPr>
              <a:t>second</a:t>
            </a:r>
            <a:r>
              <a:rPr lang="pt-BR" sz="1500" dirty="0">
                <a:solidFill>
                  <a:srgbClr val="FF0000"/>
                </a:solidFill>
                <a:latin typeface="Arial Rounded MT Bold" pitchFamily="34" charset="0"/>
              </a:rPr>
              <a:t> </a:t>
            </a:r>
            <a:r>
              <a:rPr lang="pt-BR" sz="1500" dirty="0" err="1">
                <a:solidFill>
                  <a:srgbClr val="FF0000"/>
                </a:solidFill>
                <a:latin typeface="Arial Rounded MT Bold" pitchFamily="34" charset="0"/>
              </a:rPr>
              <a:t>equilibrium</a:t>
            </a:r>
            <a:r>
              <a:rPr lang="pt-BR" sz="1500" dirty="0">
                <a:solidFill>
                  <a:srgbClr val="FF0000"/>
                </a:solidFill>
                <a:latin typeface="Arial Rounded MT Bold" pitchFamily="34" charset="0"/>
              </a:rPr>
              <a:t> </a:t>
            </a:r>
            <a:r>
              <a:rPr lang="pt-BR" sz="1500" dirty="0" err="1">
                <a:solidFill>
                  <a:srgbClr val="FF0000"/>
                </a:solidFill>
                <a:latin typeface="Arial Rounded MT Bold" pitchFamily="34" charset="0"/>
              </a:rPr>
              <a:t>state</a:t>
            </a:r>
            <a:r>
              <a:rPr lang="pt-BR" sz="1500" dirty="0">
                <a:solidFill>
                  <a:srgbClr val="FF0000"/>
                </a:solidFill>
                <a:latin typeface="Arial Rounded MT Bold" pitchFamily="34" charset="0"/>
              </a:rPr>
              <a:t> </a:t>
            </a:r>
            <a:endParaRPr lang="en-US" sz="1500" dirty="0">
              <a:solidFill>
                <a:prstClr val="black"/>
              </a:solidFill>
            </a:endParaRPr>
          </a:p>
        </p:txBody>
      </p:sp>
      <p:sp>
        <p:nvSpPr>
          <p:cNvPr id="30" name="Retângulo 29"/>
          <p:cNvSpPr/>
          <p:nvPr/>
        </p:nvSpPr>
        <p:spPr>
          <a:xfrm>
            <a:off x="8167308" y="1743407"/>
            <a:ext cx="3977365" cy="533468"/>
          </a:xfrm>
          <a:prstGeom prst="rect">
            <a:avLst/>
          </a:prstGeom>
        </p:spPr>
        <p:txBody>
          <a:bodyPr wrap="square" lIns="121906" tIns="60953" rIns="121906" bIns="60953">
            <a:spAutoFit/>
          </a:bodyPr>
          <a:lstStyle/>
          <a:p>
            <a:pPr algn="ctr" defTabSz="609523"/>
            <a:r>
              <a:rPr lang="pt-BR" sz="1300" dirty="0">
                <a:solidFill>
                  <a:srgbClr val="FF0000"/>
                </a:solidFill>
                <a:latin typeface="Arial Rounded MT Bold" pitchFamily="34" charset="0"/>
              </a:rPr>
              <a:t>Savanna </a:t>
            </a:r>
            <a:r>
              <a:rPr lang="pt-BR" sz="1300" dirty="0" err="1">
                <a:solidFill>
                  <a:srgbClr val="FF0000"/>
                </a:solidFill>
                <a:latin typeface="Arial Rounded MT Bold" pitchFamily="34" charset="0"/>
              </a:rPr>
              <a:t>enhanced</a:t>
            </a:r>
            <a:r>
              <a:rPr lang="pt-BR" sz="1300" dirty="0">
                <a:solidFill>
                  <a:srgbClr val="FF0000"/>
                </a:solidFill>
                <a:latin typeface="Arial Rounded MT Bold" pitchFamily="34" charset="0"/>
              </a:rPr>
              <a:t> </a:t>
            </a:r>
            <a:r>
              <a:rPr lang="pt-BR" sz="1300" dirty="0" err="1">
                <a:solidFill>
                  <a:srgbClr val="FF0000"/>
                </a:solidFill>
                <a:latin typeface="Arial Rounded MT Bold" pitchFamily="34" charset="0"/>
              </a:rPr>
              <a:t>by</a:t>
            </a:r>
            <a:r>
              <a:rPr lang="pt-BR" sz="1300" dirty="0">
                <a:solidFill>
                  <a:srgbClr val="FF0000"/>
                </a:solidFill>
                <a:latin typeface="Arial Rounded MT Bold" pitchFamily="34" charset="0"/>
              </a:rPr>
              <a:t> </a:t>
            </a:r>
            <a:r>
              <a:rPr lang="pt-BR" sz="1300" dirty="0" err="1">
                <a:solidFill>
                  <a:srgbClr val="FF0000"/>
                </a:solidFill>
                <a:latin typeface="Arial Rounded MT Bold" pitchFamily="34" charset="0"/>
              </a:rPr>
              <a:t>increased</a:t>
            </a:r>
            <a:r>
              <a:rPr lang="pt-BR" sz="1300" dirty="0">
                <a:solidFill>
                  <a:srgbClr val="FF0000"/>
                </a:solidFill>
                <a:latin typeface="Arial Rounded MT Bold" pitchFamily="34" charset="0"/>
              </a:rPr>
              <a:t> </a:t>
            </a:r>
            <a:r>
              <a:rPr lang="pt-BR" sz="1300" dirty="0" err="1">
                <a:solidFill>
                  <a:srgbClr val="FF0000"/>
                </a:solidFill>
                <a:latin typeface="Arial Rounded MT Bold" pitchFamily="34" charset="0"/>
              </a:rPr>
              <a:t>frequency</a:t>
            </a:r>
            <a:r>
              <a:rPr lang="pt-BR" sz="1300" dirty="0">
                <a:solidFill>
                  <a:srgbClr val="FF0000"/>
                </a:solidFill>
                <a:latin typeface="Arial Rounded MT Bold" pitchFamily="34" charset="0"/>
              </a:rPr>
              <a:t> of </a:t>
            </a:r>
            <a:r>
              <a:rPr lang="pt-BR" sz="1300" dirty="0" err="1">
                <a:solidFill>
                  <a:srgbClr val="FF0000"/>
                </a:solidFill>
                <a:latin typeface="Arial Rounded MT Bold" pitchFamily="34" charset="0"/>
              </a:rPr>
              <a:t>droughts</a:t>
            </a:r>
            <a:r>
              <a:rPr lang="pt-BR" sz="1300" dirty="0">
                <a:solidFill>
                  <a:srgbClr val="FF0000"/>
                </a:solidFill>
                <a:latin typeface="Arial Rounded MT Bold" pitchFamily="34" charset="0"/>
              </a:rPr>
              <a:t> and </a:t>
            </a:r>
            <a:r>
              <a:rPr lang="pt-BR" sz="1300" dirty="0" err="1">
                <a:solidFill>
                  <a:srgbClr val="FF0000"/>
                </a:solidFill>
                <a:latin typeface="Arial Rounded MT Bold" pitchFamily="34" charset="0"/>
              </a:rPr>
              <a:t>forest</a:t>
            </a:r>
            <a:r>
              <a:rPr lang="pt-BR" sz="1300" dirty="0">
                <a:solidFill>
                  <a:srgbClr val="FF0000"/>
                </a:solidFill>
                <a:latin typeface="Arial Rounded MT Bold" pitchFamily="34" charset="0"/>
              </a:rPr>
              <a:t> </a:t>
            </a:r>
            <a:r>
              <a:rPr lang="pt-BR" sz="1300" dirty="0" err="1">
                <a:solidFill>
                  <a:srgbClr val="FF0000"/>
                </a:solidFill>
                <a:latin typeface="Arial Rounded MT Bold" pitchFamily="34" charset="0"/>
              </a:rPr>
              <a:t>fires</a:t>
            </a:r>
            <a:endParaRPr lang="pt-BR" sz="1300" dirty="0">
              <a:solidFill>
                <a:srgbClr val="FF0000"/>
              </a:solidFill>
              <a:latin typeface="Arial Rounded MT Bold" pitchFamily="34" charset="0"/>
            </a:endParaRPr>
          </a:p>
        </p:txBody>
      </p:sp>
      <p:sp>
        <p:nvSpPr>
          <p:cNvPr id="31" name="Elipse 30"/>
          <p:cNvSpPr/>
          <p:nvPr/>
        </p:nvSpPr>
        <p:spPr bwMode="auto">
          <a:xfrm>
            <a:off x="586659" y="2742607"/>
            <a:ext cx="342900" cy="347133"/>
          </a:xfrm>
          <a:prstGeom prst="ellipse">
            <a:avLst/>
          </a:prstGeom>
          <a:solidFill>
            <a:srgbClr val="00B050">
              <a:alpha val="80000"/>
            </a:srgbClr>
          </a:solidFill>
          <a:ln w="158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21906" tIns="60953" rIns="121906" bIns="60953" anchor="ctr"/>
          <a:lstStyle/>
          <a:p>
            <a:pPr algn="ctr" defTabSz="609523">
              <a:defRPr/>
            </a:pPr>
            <a:endParaRPr lang="en-US">
              <a:solidFill>
                <a:prstClr val="white"/>
              </a:solidFill>
            </a:endParaRPr>
          </a:p>
        </p:txBody>
      </p:sp>
      <p:sp>
        <p:nvSpPr>
          <p:cNvPr id="32" name="Forma livre 31"/>
          <p:cNvSpPr/>
          <p:nvPr/>
        </p:nvSpPr>
        <p:spPr>
          <a:xfrm>
            <a:off x="527536" y="2865985"/>
            <a:ext cx="3650949" cy="959032"/>
          </a:xfrm>
          <a:custGeom>
            <a:avLst/>
            <a:gdLst>
              <a:gd name="connsiteX0" fmla="*/ 0 w 3087014"/>
              <a:gd name="connsiteY0" fmla="*/ 0 h 719274"/>
              <a:gd name="connsiteX1" fmla="*/ 117043 w 3087014"/>
              <a:gd name="connsiteY1" fmla="*/ 314553 h 719274"/>
              <a:gd name="connsiteX2" fmla="*/ 373075 w 3087014"/>
              <a:gd name="connsiteY2" fmla="*/ 577901 h 719274"/>
              <a:gd name="connsiteX3" fmla="*/ 665683 w 3087014"/>
              <a:gd name="connsiteY3" fmla="*/ 702259 h 719274"/>
              <a:gd name="connsiteX4" fmla="*/ 1119226 w 3087014"/>
              <a:gd name="connsiteY4" fmla="*/ 709574 h 719274"/>
              <a:gd name="connsiteX5" fmla="*/ 1645920 w 3087014"/>
              <a:gd name="connsiteY5" fmla="*/ 621792 h 719274"/>
              <a:gd name="connsiteX6" fmla="*/ 3087014 w 3087014"/>
              <a:gd name="connsiteY6" fmla="*/ 226771 h 7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7014" h="719274">
                <a:moveTo>
                  <a:pt x="0" y="0"/>
                </a:moveTo>
                <a:cubicBezTo>
                  <a:pt x="27432" y="109118"/>
                  <a:pt x="54864" y="218236"/>
                  <a:pt x="117043" y="314553"/>
                </a:cubicBezTo>
                <a:cubicBezTo>
                  <a:pt x="179222" y="410870"/>
                  <a:pt x="281635" y="513283"/>
                  <a:pt x="373075" y="577901"/>
                </a:cubicBezTo>
                <a:cubicBezTo>
                  <a:pt x="464515" y="642519"/>
                  <a:pt x="541325" y="680314"/>
                  <a:pt x="665683" y="702259"/>
                </a:cubicBezTo>
                <a:cubicBezTo>
                  <a:pt x="790042" y="724205"/>
                  <a:pt x="955853" y="722985"/>
                  <a:pt x="1119226" y="709574"/>
                </a:cubicBezTo>
                <a:cubicBezTo>
                  <a:pt x="1282599" y="696163"/>
                  <a:pt x="1317955" y="702259"/>
                  <a:pt x="1645920" y="621792"/>
                </a:cubicBezTo>
                <a:cubicBezTo>
                  <a:pt x="1973885" y="541325"/>
                  <a:pt x="2530449" y="384048"/>
                  <a:pt x="3087014" y="226771"/>
                </a:cubicBezTo>
              </a:path>
            </a:pathLst>
          </a:custGeom>
          <a:ln w="63500">
            <a:solidFill>
              <a:srgbClr val="00B050"/>
            </a:solidFill>
          </a:ln>
        </p:spPr>
        <p:style>
          <a:lnRef idx="1">
            <a:schemeClr val="accent1"/>
          </a:lnRef>
          <a:fillRef idx="0">
            <a:schemeClr val="accent1"/>
          </a:fillRef>
          <a:effectRef idx="0">
            <a:schemeClr val="accent1"/>
          </a:effectRef>
          <a:fontRef idx="minor">
            <a:schemeClr val="tx1"/>
          </a:fontRef>
        </p:style>
        <p:txBody>
          <a:bodyPr lIns="121906" tIns="60953" rIns="121906" bIns="60953" rtlCol="0" anchor="ctr"/>
          <a:lstStyle/>
          <a:p>
            <a:pPr algn="ctr" defTabSz="609523"/>
            <a:endParaRPr lang="en-US">
              <a:solidFill>
                <a:prstClr val="black"/>
              </a:solidFill>
            </a:endParaRPr>
          </a:p>
        </p:txBody>
      </p:sp>
      <p:sp>
        <p:nvSpPr>
          <p:cNvPr id="33" name="Text Box 9"/>
          <p:cNvSpPr txBox="1">
            <a:spLocks noChangeArrowheads="1"/>
          </p:cNvSpPr>
          <p:nvPr/>
        </p:nvSpPr>
        <p:spPr bwMode="auto">
          <a:xfrm>
            <a:off x="359829" y="735433"/>
            <a:ext cx="3547219" cy="584763"/>
          </a:xfrm>
          <a:prstGeom prst="rect">
            <a:avLst/>
          </a:prstGeom>
          <a:noFill/>
          <a:ln w="9525">
            <a:noFill/>
            <a:miter lim="800000"/>
            <a:headEnd/>
            <a:tailEnd/>
          </a:ln>
        </p:spPr>
        <p:txBody>
          <a:bodyPr wrap="square" lIns="121906" tIns="60953" rIns="121906" bIns="60953">
            <a:spAutoFit/>
          </a:bodyPr>
          <a:lstStyle/>
          <a:p>
            <a:pPr algn="ctr" defTabSz="609523"/>
            <a:r>
              <a:rPr lang="pt-BR" sz="1500" dirty="0">
                <a:solidFill>
                  <a:prstClr val="black"/>
                </a:solidFill>
                <a:latin typeface="Arial Rounded MT Bold" pitchFamily="34" charset="0"/>
              </a:rPr>
              <a:t>A) Tropical </a:t>
            </a:r>
            <a:r>
              <a:rPr lang="pt-BR" sz="1500" dirty="0" err="1">
                <a:solidFill>
                  <a:prstClr val="black"/>
                </a:solidFill>
                <a:latin typeface="Arial Rounded MT Bold" pitchFamily="34" charset="0"/>
              </a:rPr>
              <a:t>forest</a:t>
            </a:r>
            <a:r>
              <a:rPr lang="pt-BR" sz="1500" dirty="0">
                <a:solidFill>
                  <a:prstClr val="black"/>
                </a:solidFill>
                <a:latin typeface="Arial Rounded MT Bold" pitchFamily="34" charset="0"/>
              </a:rPr>
              <a:t> in </a:t>
            </a:r>
            <a:r>
              <a:rPr lang="pt-BR" sz="1500" dirty="0" err="1">
                <a:solidFill>
                  <a:prstClr val="black"/>
                </a:solidFill>
                <a:latin typeface="Arial Rounded MT Bold" pitchFamily="34" charset="0"/>
              </a:rPr>
              <a:t>equilibrium</a:t>
            </a:r>
            <a:r>
              <a:rPr lang="pt-BR" sz="1500" dirty="0">
                <a:solidFill>
                  <a:prstClr val="black"/>
                </a:solidFill>
                <a:latin typeface="Arial Rounded MT Bold" pitchFamily="34" charset="0"/>
              </a:rPr>
              <a:t> </a:t>
            </a:r>
            <a:r>
              <a:rPr lang="pt-BR" sz="1500" dirty="0" err="1">
                <a:solidFill>
                  <a:prstClr val="black"/>
                </a:solidFill>
                <a:latin typeface="Arial Rounded MT Bold" pitchFamily="34" charset="0"/>
              </a:rPr>
              <a:t>with</a:t>
            </a:r>
            <a:r>
              <a:rPr lang="pt-BR" sz="1500" dirty="0">
                <a:solidFill>
                  <a:prstClr val="black"/>
                </a:solidFill>
                <a:latin typeface="Arial Rounded MT Bold" pitchFamily="34" charset="0"/>
              </a:rPr>
              <a:t> </a:t>
            </a:r>
            <a:r>
              <a:rPr lang="pt-BR" sz="1500" dirty="0" err="1">
                <a:solidFill>
                  <a:prstClr val="black"/>
                </a:solidFill>
                <a:latin typeface="Arial Rounded MT Bold" pitchFamily="34" charset="0"/>
              </a:rPr>
              <a:t>current</a:t>
            </a:r>
            <a:r>
              <a:rPr lang="pt-BR" sz="1500" dirty="0">
                <a:solidFill>
                  <a:prstClr val="black"/>
                </a:solidFill>
                <a:latin typeface="Arial Rounded MT Bold" pitchFamily="34" charset="0"/>
              </a:rPr>
              <a:t> climate</a:t>
            </a:r>
            <a:endParaRPr lang="pt-BR" sz="1500" dirty="0">
              <a:solidFill>
                <a:srgbClr val="008000"/>
              </a:solidFill>
              <a:latin typeface="Arial Rounded MT Bold" pitchFamily="34" charset="0"/>
            </a:endParaRPr>
          </a:p>
        </p:txBody>
      </p:sp>
      <p:grpSp>
        <p:nvGrpSpPr>
          <p:cNvPr id="34" name="Grupo 33"/>
          <p:cNvGrpSpPr/>
          <p:nvPr/>
        </p:nvGrpSpPr>
        <p:grpSpPr>
          <a:xfrm>
            <a:off x="481169" y="1283350"/>
            <a:ext cx="3799531" cy="1149626"/>
            <a:chOff x="33767" y="4018376"/>
            <a:chExt cx="2849648" cy="862220"/>
          </a:xfrm>
        </p:grpSpPr>
        <p:sp>
          <p:nvSpPr>
            <p:cNvPr id="35" name="Retângulo 34"/>
            <p:cNvSpPr/>
            <p:nvPr/>
          </p:nvSpPr>
          <p:spPr>
            <a:xfrm>
              <a:off x="33767" y="4661305"/>
              <a:ext cx="2849648" cy="219291"/>
            </a:xfrm>
            <a:prstGeom prst="rect">
              <a:avLst/>
            </a:prstGeom>
          </p:spPr>
          <p:txBody>
            <a:bodyPr wrap="square">
              <a:spAutoFit/>
            </a:bodyPr>
            <a:lstStyle/>
            <a:p>
              <a:pPr algn="ctr" defTabSz="609523"/>
              <a:r>
                <a:rPr lang="pt-BR" sz="1300" dirty="0" err="1">
                  <a:solidFill>
                    <a:srgbClr val="008000"/>
                  </a:solidFill>
                  <a:latin typeface="Arial Rounded MT Bold" pitchFamily="34" charset="0"/>
                </a:rPr>
                <a:t>Amazon</a:t>
              </a:r>
              <a:r>
                <a:rPr lang="pt-BR" sz="1300" dirty="0">
                  <a:solidFill>
                    <a:srgbClr val="008000"/>
                  </a:solidFill>
                  <a:latin typeface="Arial Rounded MT Bold" pitchFamily="34" charset="0"/>
                </a:rPr>
                <a:t> </a:t>
              </a:r>
              <a:r>
                <a:rPr lang="pt-BR" sz="1300" dirty="0" err="1">
                  <a:solidFill>
                    <a:srgbClr val="008000"/>
                  </a:solidFill>
                  <a:latin typeface="Arial Rounded MT Bold" pitchFamily="34" charset="0"/>
                </a:rPr>
                <a:t>covered</a:t>
              </a:r>
              <a:r>
                <a:rPr lang="pt-BR" sz="1300" dirty="0">
                  <a:solidFill>
                    <a:srgbClr val="008000"/>
                  </a:solidFill>
                  <a:latin typeface="Arial Rounded MT Bold" pitchFamily="34" charset="0"/>
                </a:rPr>
                <a:t> </a:t>
              </a:r>
              <a:r>
                <a:rPr lang="pt-BR" sz="1300" dirty="0" err="1">
                  <a:solidFill>
                    <a:srgbClr val="008000"/>
                  </a:solidFill>
                  <a:latin typeface="Arial Rounded MT Bold" pitchFamily="34" charset="0"/>
                </a:rPr>
                <a:t>mostly</a:t>
              </a:r>
              <a:r>
                <a:rPr lang="pt-BR" sz="1300" dirty="0">
                  <a:solidFill>
                    <a:srgbClr val="008000"/>
                  </a:solidFill>
                  <a:latin typeface="Arial Rounded MT Bold" pitchFamily="34" charset="0"/>
                </a:rPr>
                <a:t> </a:t>
              </a:r>
              <a:r>
                <a:rPr lang="pt-BR" sz="1300" dirty="0" err="1">
                  <a:solidFill>
                    <a:srgbClr val="008000"/>
                  </a:solidFill>
                  <a:latin typeface="Arial Rounded MT Bold" pitchFamily="34" charset="0"/>
                </a:rPr>
                <a:t>by</a:t>
              </a:r>
              <a:r>
                <a:rPr lang="pt-BR" sz="1300" dirty="0">
                  <a:solidFill>
                    <a:srgbClr val="008000"/>
                  </a:solidFill>
                  <a:latin typeface="Arial Rounded MT Bold" pitchFamily="34" charset="0"/>
                </a:rPr>
                <a:t> </a:t>
              </a:r>
              <a:r>
                <a:rPr lang="pt-BR" sz="1300" dirty="0" err="1">
                  <a:solidFill>
                    <a:srgbClr val="008000"/>
                  </a:solidFill>
                  <a:latin typeface="Arial Rounded MT Bold" pitchFamily="34" charset="0"/>
                </a:rPr>
                <a:t>forests</a:t>
              </a:r>
              <a:r>
                <a:rPr lang="pt-BR" sz="1300" dirty="0">
                  <a:solidFill>
                    <a:srgbClr val="008000"/>
                  </a:solidFill>
                  <a:latin typeface="Arial Rounded MT Bold" pitchFamily="34" charset="0"/>
                </a:rPr>
                <a:t>   </a:t>
              </a:r>
            </a:p>
          </p:txBody>
        </p:sp>
        <p:sp>
          <p:nvSpPr>
            <p:cNvPr id="36" name="Retângulo 35"/>
            <p:cNvSpPr/>
            <p:nvPr/>
          </p:nvSpPr>
          <p:spPr>
            <a:xfrm>
              <a:off x="105944" y="4018376"/>
              <a:ext cx="2675874" cy="219291"/>
            </a:xfrm>
            <a:prstGeom prst="rect">
              <a:avLst/>
            </a:prstGeom>
          </p:spPr>
          <p:txBody>
            <a:bodyPr wrap="square">
              <a:spAutoFit/>
            </a:bodyPr>
            <a:lstStyle/>
            <a:p>
              <a:pPr algn="ctr" defTabSz="609523"/>
              <a:r>
                <a:rPr lang="pt-BR" sz="1300" dirty="0" err="1">
                  <a:solidFill>
                    <a:srgbClr val="0070C0"/>
                  </a:solidFill>
                  <a:latin typeface="Arial Rounded MT Bold" pitchFamily="34" charset="0"/>
                </a:rPr>
                <a:t>One</a:t>
              </a:r>
              <a:r>
                <a:rPr lang="pt-BR" sz="1300" dirty="0">
                  <a:solidFill>
                    <a:srgbClr val="0070C0"/>
                  </a:solidFill>
                  <a:latin typeface="Arial Rounded MT Bold" pitchFamily="34" charset="0"/>
                </a:rPr>
                <a:t> </a:t>
              </a:r>
              <a:r>
                <a:rPr lang="pt-BR" sz="1300" dirty="0" err="1">
                  <a:solidFill>
                    <a:srgbClr val="0070C0"/>
                  </a:solidFill>
                  <a:latin typeface="Arial Rounded MT Bold" pitchFamily="34" charset="0"/>
                </a:rPr>
                <a:t>stable</a:t>
              </a:r>
              <a:r>
                <a:rPr lang="pt-BR" sz="1300" dirty="0">
                  <a:solidFill>
                    <a:srgbClr val="0070C0"/>
                  </a:solidFill>
                  <a:latin typeface="Arial Rounded MT Bold" pitchFamily="34" charset="0"/>
                </a:rPr>
                <a:t> </a:t>
              </a:r>
              <a:r>
                <a:rPr lang="pt-BR" sz="1300" dirty="0" err="1">
                  <a:solidFill>
                    <a:srgbClr val="0070C0"/>
                  </a:solidFill>
                  <a:latin typeface="Arial Rounded MT Bold" pitchFamily="34" charset="0"/>
                </a:rPr>
                <a:t>equilibrium</a:t>
              </a:r>
              <a:r>
                <a:rPr lang="pt-BR" sz="1300" dirty="0">
                  <a:solidFill>
                    <a:srgbClr val="0070C0"/>
                  </a:solidFill>
                  <a:latin typeface="Arial Rounded MT Bold" pitchFamily="34" charset="0"/>
                </a:rPr>
                <a:t> </a:t>
              </a:r>
              <a:r>
                <a:rPr lang="pt-BR" sz="1300" dirty="0" err="1">
                  <a:solidFill>
                    <a:srgbClr val="0070C0"/>
                  </a:solidFill>
                  <a:latin typeface="Arial Rounded MT Bold" pitchFamily="34" charset="0"/>
                </a:rPr>
                <a:t>state</a:t>
              </a:r>
              <a:r>
                <a:rPr lang="pt-BR" sz="1300" dirty="0">
                  <a:solidFill>
                    <a:srgbClr val="0070C0"/>
                  </a:solidFill>
                  <a:latin typeface="Arial Rounded MT Bold" pitchFamily="34" charset="0"/>
                </a:rPr>
                <a:t>          </a:t>
              </a:r>
            </a:p>
          </p:txBody>
        </p:sp>
        <p:sp>
          <p:nvSpPr>
            <p:cNvPr id="37" name="Seta para baixo 36"/>
            <p:cNvSpPr/>
            <p:nvPr/>
          </p:nvSpPr>
          <p:spPr>
            <a:xfrm>
              <a:off x="1240582" y="4259454"/>
              <a:ext cx="383741" cy="379477"/>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609523"/>
              <a:endParaRPr lang="en-US" sz="1300">
                <a:solidFill>
                  <a:prstClr val="white"/>
                </a:solidFill>
              </a:endParaRPr>
            </a:p>
          </p:txBody>
        </p:sp>
      </p:grpSp>
      <p:grpSp>
        <p:nvGrpSpPr>
          <p:cNvPr id="38" name="Grupo 37"/>
          <p:cNvGrpSpPr/>
          <p:nvPr/>
        </p:nvGrpSpPr>
        <p:grpSpPr>
          <a:xfrm>
            <a:off x="4190749" y="1277554"/>
            <a:ext cx="4034971" cy="1342335"/>
            <a:chOff x="3020385" y="4215558"/>
            <a:chExt cx="3026228" cy="1006751"/>
          </a:xfrm>
        </p:grpSpPr>
        <p:sp>
          <p:nvSpPr>
            <p:cNvPr id="39" name="Retângulo 38"/>
            <p:cNvSpPr/>
            <p:nvPr/>
          </p:nvSpPr>
          <p:spPr>
            <a:xfrm>
              <a:off x="3020385" y="4215558"/>
              <a:ext cx="3026228" cy="219291"/>
            </a:xfrm>
            <a:prstGeom prst="rect">
              <a:avLst/>
            </a:prstGeom>
          </p:spPr>
          <p:txBody>
            <a:bodyPr wrap="square">
              <a:spAutoFit/>
            </a:bodyPr>
            <a:lstStyle/>
            <a:p>
              <a:pPr algn="ctr" defTabSz="609523"/>
              <a:r>
                <a:rPr lang="pt-BR" sz="1300" dirty="0" err="1">
                  <a:solidFill>
                    <a:srgbClr val="0070C0"/>
                  </a:solidFill>
                  <a:latin typeface="Arial Rounded MT Bold" pitchFamily="34" charset="0"/>
                </a:rPr>
                <a:t>Two</a:t>
              </a:r>
              <a:r>
                <a:rPr lang="pt-BR" sz="1300" dirty="0">
                  <a:solidFill>
                    <a:srgbClr val="0070C0"/>
                  </a:solidFill>
                  <a:latin typeface="Arial Rounded MT Bold" pitchFamily="34" charset="0"/>
                </a:rPr>
                <a:t> </a:t>
              </a:r>
              <a:r>
                <a:rPr lang="pt-BR" sz="1300" dirty="0" err="1">
                  <a:solidFill>
                    <a:srgbClr val="0070C0"/>
                  </a:solidFill>
                  <a:latin typeface="Arial Rounded MT Bold" pitchFamily="34" charset="0"/>
                </a:rPr>
                <a:t>stable</a:t>
              </a:r>
              <a:r>
                <a:rPr lang="pt-BR" sz="1300" dirty="0">
                  <a:solidFill>
                    <a:srgbClr val="0070C0"/>
                  </a:solidFill>
                  <a:latin typeface="Arial Rounded MT Bold" pitchFamily="34" charset="0"/>
                </a:rPr>
                <a:t> </a:t>
              </a:r>
              <a:r>
                <a:rPr lang="pt-BR" sz="1300" dirty="0" err="1">
                  <a:solidFill>
                    <a:srgbClr val="0070C0"/>
                  </a:solidFill>
                  <a:latin typeface="Arial Rounded MT Bold" pitchFamily="34" charset="0"/>
                </a:rPr>
                <a:t>equilibrium</a:t>
              </a:r>
              <a:r>
                <a:rPr lang="pt-BR" sz="1300" dirty="0">
                  <a:solidFill>
                    <a:srgbClr val="0070C0"/>
                  </a:solidFill>
                  <a:latin typeface="Arial Rounded MT Bold" pitchFamily="34" charset="0"/>
                </a:rPr>
                <a:t> </a:t>
              </a:r>
              <a:r>
                <a:rPr lang="pt-BR" sz="1300" dirty="0" err="1">
                  <a:solidFill>
                    <a:srgbClr val="0070C0"/>
                  </a:solidFill>
                  <a:latin typeface="Arial Rounded MT Bold" pitchFamily="34" charset="0"/>
                </a:rPr>
                <a:t>states</a:t>
              </a:r>
              <a:endParaRPr lang="en-US" sz="1300" dirty="0">
                <a:solidFill>
                  <a:srgbClr val="0070C0"/>
                </a:solidFill>
              </a:endParaRPr>
            </a:p>
          </p:txBody>
        </p:sp>
        <p:sp>
          <p:nvSpPr>
            <p:cNvPr id="40" name="Retângulo 39"/>
            <p:cNvSpPr/>
            <p:nvPr/>
          </p:nvSpPr>
          <p:spPr>
            <a:xfrm>
              <a:off x="3400360" y="4852977"/>
              <a:ext cx="888766" cy="369332"/>
            </a:xfrm>
            <a:prstGeom prst="rect">
              <a:avLst/>
            </a:prstGeom>
          </p:spPr>
          <p:txBody>
            <a:bodyPr wrap="none">
              <a:spAutoFit/>
            </a:bodyPr>
            <a:lstStyle/>
            <a:p>
              <a:pPr algn="ctr" defTabSz="609523"/>
              <a:r>
                <a:rPr lang="pt-BR" sz="1300" dirty="0">
                  <a:solidFill>
                    <a:srgbClr val="008000"/>
                  </a:solidFill>
                  <a:latin typeface="Arial Rounded MT Bold" pitchFamily="34" charset="0"/>
                </a:rPr>
                <a:t>Forest in the</a:t>
              </a:r>
            </a:p>
            <a:p>
              <a:pPr algn="ctr" defTabSz="609523"/>
              <a:r>
                <a:rPr lang="pt-BR" sz="1300" dirty="0">
                  <a:solidFill>
                    <a:srgbClr val="008000"/>
                  </a:solidFill>
                  <a:latin typeface="Arial Rounded MT Bold" pitchFamily="34" charset="0"/>
                </a:rPr>
                <a:t> West </a:t>
              </a:r>
              <a:endParaRPr lang="en-US" sz="1300" dirty="0">
                <a:solidFill>
                  <a:prstClr val="black"/>
                </a:solidFill>
              </a:endParaRPr>
            </a:p>
          </p:txBody>
        </p:sp>
        <p:sp>
          <p:nvSpPr>
            <p:cNvPr id="41" name="Retângulo 40"/>
            <p:cNvSpPr/>
            <p:nvPr/>
          </p:nvSpPr>
          <p:spPr>
            <a:xfrm>
              <a:off x="4533404" y="4821039"/>
              <a:ext cx="1071447" cy="369332"/>
            </a:xfrm>
            <a:prstGeom prst="rect">
              <a:avLst/>
            </a:prstGeom>
          </p:spPr>
          <p:txBody>
            <a:bodyPr wrap="none">
              <a:spAutoFit/>
            </a:bodyPr>
            <a:lstStyle/>
            <a:p>
              <a:pPr defTabSz="609523"/>
              <a:r>
                <a:rPr lang="pt-BR" sz="1300" dirty="0">
                  <a:solidFill>
                    <a:srgbClr val="FF0000"/>
                  </a:solidFill>
                  <a:latin typeface="Arial Rounded MT Bold" pitchFamily="34" charset="0"/>
                </a:rPr>
                <a:t>Savanna in the </a:t>
              </a:r>
            </a:p>
            <a:p>
              <a:pPr defTabSz="609523"/>
              <a:r>
                <a:rPr lang="pt-BR" sz="1300" dirty="0" err="1">
                  <a:solidFill>
                    <a:srgbClr val="FF0000"/>
                  </a:solidFill>
                  <a:latin typeface="Arial Rounded MT Bold" pitchFamily="34" charset="0"/>
                </a:rPr>
                <a:t>East-Southeast</a:t>
              </a:r>
              <a:r>
                <a:rPr lang="pt-BR" sz="1300" dirty="0">
                  <a:solidFill>
                    <a:srgbClr val="FF0000"/>
                  </a:solidFill>
                  <a:latin typeface="Arial Rounded MT Bold" pitchFamily="34" charset="0"/>
                </a:rPr>
                <a:t> </a:t>
              </a:r>
              <a:endParaRPr lang="en-US" sz="1300" dirty="0">
                <a:solidFill>
                  <a:srgbClr val="FF0000"/>
                </a:solidFill>
              </a:endParaRPr>
            </a:p>
          </p:txBody>
        </p:sp>
        <p:sp>
          <p:nvSpPr>
            <p:cNvPr id="42" name="Seta para baixo 41"/>
            <p:cNvSpPr/>
            <p:nvPr/>
          </p:nvSpPr>
          <p:spPr>
            <a:xfrm>
              <a:off x="3652874" y="4460999"/>
              <a:ext cx="383741" cy="379477"/>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609523"/>
              <a:endParaRPr lang="en-US" sz="1300">
                <a:solidFill>
                  <a:prstClr val="white"/>
                </a:solidFill>
              </a:endParaRPr>
            </a:p>
          </p:txBody>
        </p:sp>
        <p:sp>
          <p:nvSpPr>
            <p:cNvPr id="43" name="Seta para baixo 42"/>
            <p:cNvSpPr/>
            <p:nvPr/>
          </p:nvSpPr>
          <p:spPr>
            <a:xfrm>
              <a:off x="4809364" y="4460999"/>
              <a:ext cx="383741" cy="379477"/>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609523"/>
              <a:endParaRPr lang="en-US" sz="1300">
                <a:solidFill>
                  <a:prstClr val="white"/>
                </a:solidFill>
              </a:endParaRPr>
            </a:p>
          </p:txBody>
        </p:sp>
      </p:grpSp>
      <p:sp>
        <p:nvSpPr>
          <p:cNvPr id="44" name="Text Box 9"/>
          <p:cNvSpPr txBox="1">
            <a:spLocks noChangeArrowheads="1"/>
          </p:cNvSpPr>
          <p:nvPr/>
        </p:nvSpPr>
        <p:spPr bwMode="auto">
          <a:xfrm rot="16200000">
            <a:off x="-949479" y="3606703"/>
            <a:ext cx="2208245" cy="389840"/>
          </a:xfrm>
          <a:prstGeom prst="rect">
            <a:avLst/>
          </a:prstGeom>
          <a:noFill/>
          <a:ln w="9525">
            <a:noFill/>
            <a:miter lim="800000"/>
            <a:headEnd/>
            <a:tailEnd/>
          </a:ln>
        </p:spPr>
        <p:txBody>
          <a:bodyPr wrap="square" lIns="121906" tIns="60953" rIns="121906" bIns="60953">
            <a:spAutoFit/>
          </a:bodyPr>
          <a:lstStyle/>
          <a:p>
            <a:pPr defTabSz="609523"/>
            <a:r>
              <a:rPr lang="pt-BR" sz="1700" dirty="0" err="1">
                <a:solidFill>
                  <a:schemeClr val="bg1">
                    <a:lumMod val="50000"/>
                  </a:schemeClr>
                </a:solidFill>
                <a:latin typeface="Arial Rounded MT Bold" pitchFamily="34" charset="0"/>
              </a:rPr>
              <a:t>Equilibrium</a:t>
            </a:r>
            <a:r>
              <a:rPr lang="pt-BR" sz="1700" dirty="0">
                <a:solidFill>
                  <a:schemeClr val="bg1">
                    <a:lumMod val="50000"/>
                  </a:schemeClr>
                </a:solidFill>
                <a:latin typeface="Arial Rounded MT Bold" pitchFamily="34" charset="0"/>
              </a:rPr>
              <a:t> </a:t>
            </a:r>
            <a:r>
              <a:rPr lang="pt-BR" sz="1700" dirty="0" err="1">
                <a:solidFill>
                  <a:schemeClr val="bg1">
                    <a:lumMod val="50000"/>
                  </a:schemeClr>
                </a:solidFill>
                <a:latin typeface="Arial Rounded MT Bold" pitchFamily="34" charset="0"/>
              </a:rPr>
              <a:t>states</a:t>
            </a:r>
            <a:endParaRPr lang="pt-BR" sz="1700" dirty="0">
              <a:solidFill>
                <a:schemeClr val="bg1">
                  <a:lumMod val="50000"/>
                </a:schemeClr>
              </a:solidFill>
              <a:latin typeface="Arial Rounded MT Bold" pitchFamily="34" charset="0"/>
            </a:endParaRPr>
          </a:p>
        </p:txBody>
      </p:sp>
      <p:grpSp>
        <p:nvGrpSpPr>
          <p:cNvPr id="45" name="Grupo 44"/>
          <p:cNvGrpSpPr/>
          <p:nvPr/>
        </p:nvGrpSpPr>
        <p:grpSpPr>
          <a:xfrm>
            <a:off x="598519" y="4897880"/>
            <a:ext cx="3430183" cy="338555"/>
            <a:chOff x="494414" y="5413685"/>
            <a:chExt cx="2572637" cy="253916"/>
          </a:xfrm>
        </p:grpSpPr>
        <p:cxnSp>
          <p:nvCxnSpPr>
            <p:cNvPr id="46" name="Straight Arrow Connector 3"/>
            <p:cNvCxnSpPr/>
            <p:nvPr/>
          </p:nvCxnSpPr>
          <p:spPr>
            <a:xfrm>
              <a:off x="589751" y="5413685"/>
              <a:ext cx="2396499" cy="0"/>
            </a:xfrm>
            <a:prstGeom prst="straightConnector1">
              <a:avLst/>
            </a:prstGeom>
            <a:ln w="38100">
              <a:solidFill>
                <a:schemeClr val="bg1">
                  <a:lumMod val="50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Text Box 9"/>
            <p:cNvSpPr txBox="1">
              <a:spLocks noChangeArrowheads="1"/>
            </p:cNvSpPr>
            <p:nvPr/>
          </p:nvSpPr>
          <p:spPr bwMode="auto">
            <a:xfrm>
              <a:off x="494414" y="5413685"/>
              <a:ext cx="2572637" cy="253916"/>
            </a:xfrm>
            <a:prstGeom prst="rect">
              <a:avLst/>
            </a:prstGeom>
            <a:noFill/>
            <a:ln w="9525">
              <a:noFill/>
              <a:miter lim="800000"/>
              <a:headEnd/>
              <a:tailEnd/>
            </a:ln>
          </p:spPr>
          <p:txBody>
            <a:bodyPr wrap="square">
              <a:spAutoFit/>
            </a:bodyPr>
            <a:lstStyle/>
            <a:p>
              <a:pPr algn="ctr" defTabSz="609523"/>
              <a:r>
                <a:rPr lang="pt-BR" sz="1600" dirty="0" err="1">
                  <a:solidFill>
                    <a:schemeClr val="bg1">
                      <a:lumMod val="50000"/>
                    </a:schemeClr>
                  </a:solidFill>
                  <a:latin typeface="Arial Rounded MT Bold" pitchFamily="34" charset="0"/>
                </a:rPr>
                <a:t>Biome</a:t>
              </a:r>
              <a:r>
                <a:rPr lang="pt-BR" sz="1600" dirty="0">
                  <a:solidFill>
                    <a:schemeClr val="bg1">
                      <a:lumMod val="50000"/>
                    </a:schemeClr>
                  </a:solidFill>
                  <a:latin typeface="Arial Rounded MT Bold" pitchFamily="34" charset="0"/>
                </a:rPr>
                <a:t> </a:t>
              </a:r>
              <a:r>
                <a:rPr lang="pt-BR" sz="1600" dirty="0" err="1">
                  <a:solidFill>
                    <a:schemeClr val="bg1">
                      <a:lumMod val="50000"/>
                    </a:schemeClr>
                  </a:solidFill>
                  <a:latin typeface="Arial Rounded MT Bold" pitchFamily="34" charset="0"/>
                </a:rPr>
                <a:t>distribution</a:t>
              </a:r>
              <a:endParaRPr lang="pt-BR" sz="1600" dirty="0">
                <a:solidFill>
                  <a:schemeClr val="bg1">
                    <a:lumMod val="50000"/>
                  </a:schemeClr>
                </a:solidFill>
                <a:latin typeface="Arial Rounded MT Bold" pitchFamily="34" charset="0"/>
              </a:endParaRPr>
            </a:p>
          </p:txBody>
        </p:sp>
      </p:grpSp>
      <p:cxnSp>
        <p:nvCxnSpPr>
          <p:cNvPr id="48" name="Straight Arrow Connector 3"/>
          <p:cNvCxnSpPr/>
          <p:nvPr/>
        </p:nvCxnSpPr>
        <p:spPr>
          <a:xfrm>
            <a:off x="400865" y="2767621"/>
            <a:ext cx="0" cy="1930368"/>
          </a:xfrm>
          <a:prstGeom prst="straightConnector1">
            <a:avLst/>
          </a:prstGeom>
          <a:ln w="38100">
            <a:solidFill>
              <a:schemeClr val="bg1">
                <a:lumMod val="50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49" name="Grupo 48"/>
          <p:cNvGrpSpPr/>
          <p:nvPr/>
        </p:nvGrpSpPr>
        <p:grpSpPr>
          <a:xfrm>
            <a:off x="8384089" y="4897880"/>
            <a:ext cx="3430183" cy="338555"/>
            <a:chOff x="494414" y="5413685"/>
            <a:chExt cx="2572637" cy="253916"/>
          </a:xfrm>
        </p:grpSpPr>
        <p:cxnSp>
          <p:nvCxnSpPr>
            <p:cNvPr id="50" name="Straight Arrow Connector 3"/>
            <p:cNvCxnSpPr/>
            <p:nvPr/>
          </p:nvCxnSpPr>
          <p:spPr>
            <a:xfrm>
              <a:off x="589751" y="5413685"/>
              <a:ext cx="2396499" cy="0"/>
            </a:xfrm>
            <a:prstGeom prst="straightConnector1">
              <a:avLst/>
            </a:prstGeom>
            <a:ln w="38100">
              <a:solidFill>
                <a:schemeClr val="bg1">
                  <a:lumMod val="50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51" name="Text Box 9"/>
            <p:cNvSpPr txBox="1">
              <a:spLocks noChangeArrowheads="1"/>
            </p:cNvSpPr>
            <p:nvPr/>
          </p:nvSpPr>
          <p:spPr bwMode="auto">
            <a:xfrm>
              <a:off x="494414" y="5413685"/>
              <a:ext cx="2572637" cy="253916"/>
            </a:xfrm>
            <a:prstGeom prst="rect">
              <a:avLst/>
            </a:prstGeom>
            <a:noFill/>
            <a:ln w="9525">
              <a:noFill/>
              <a:miter lim="800000"/>
              <a:headEnd/>
              <a:tailEnd/>
            </a:ln>
          </p:spPr>
          <p:txBody>
            <a:bodyPr wrap="square">
              <a:spAutoFit/>
            </a:bodyPr>
            <a:lstStyle/>
            <a:p>
              <a:pPr algn="ctr" defTabSz="609523"/>
              <a:r>
                <a:rPr lang="pt-BR" sz="1600" dirty="0" err="1">
                  <a:solidFill>
                    <a:schemeClr val="bg1">
                      <a:lumMod val="50000"/>
                    </a:schemeClr>
                  </a:solidFill>
                  <a:latin typeface="Arial Rounded MT Bold" pitchFamily="34" charset="0"/>
                </a:rPr>
                <a:t>Biome</a:t>
              </a:r>
              <a:r>
                <a:rPr lang="pt-BR" sz="1600" dirty="0">
                  <a:solidFill>
                    <a:schemeClr val="bg1">
                      <a:lumMod val="50000"/>
                    </a:schemeClr>
                  </a:solidFill>
                  <a:latin typeface="Arial Rounded MT Bold" pitchFamily="34" charset="0"/>
                </a:rPr>
                <a:t> </a:t>
              </a:r>
              <a:r>
                <a:rPr lang="pt-BR" sz="1600" dirty="0" err="1">
                  <a:solidFill>
                    <a:schemeClr val="bg1">
                      <a:lumMod val="50000"/>
                    </a:schemeClr>
                  </a:solidFill>
                  <a:latin typeface="Arial Rounded MT Bold" pitchFamily="34" charset="0"/>
                </a:rPr>
                <a:t>distribution</a:t>
              </a:r>
              <a:endParaRPr lang="pt-BR" sz="1600" dirty="0">
                <a:solidFill>
                  <a:schemeClr val="bg1">
                    <a:lumMod val="50000"/>
                  </a:schemeClr>
                </a:solidFill>
                <a:latin typeface="Arial Rounded MT Bold" pitchFamily="34" charset="0"/>
              </a:endParaRPr>
            </a:p>
          </p:txBody>
        </p:sp>
      </p:grpSp>
      <p:grpSp>
        <p:nvGrpSpPr>
          <p:cNvPr id="52" name="Grupo 51"/>
          <p:cNvGrpSpPr/>
          <p:nvPr/>
        </p:nvGrpSpPr>
        <p:grpSpPr>
          <a:xfrm>
            <a:off x="4463546" y="4897880"/>
            <a:ext cx="3430183" cy="338555"/>
            <a:chOff x="494414" y="5413685"/>
            <a:chExt cx="2572637" cy="253916"/>
          </a:xfrm>
        </p:grpSpPr>
        <p:cxnSp>
          <p:nvCxnSpPr>
            <p:cNvPr id="53" name="Straight Arrow Connector 3"/>
            <p:cNvCxnSpPr/>
            <p:nvPr/>
          </p:nvCxnSpPr>
          <p:spPr>
            <a:xfrm>
              <a:off x="589751" y="5413685"/>
              <a:ext cx="2396499" cy="0"/>
            </a:xfrm>
            <a:prstGeom prst="straightConnector1">
              <a:avLst/>
            </a:prstGeom>
            <a:ln w="38100">
              <a:solidFill>
                <a:schemeClr val="bg1">
                  <a:lumMod val="50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Text Box 9"/>
            <p:cNvSpPr txBox="1">
              <a:spLocks noChangeArrowheads="1"/>
            </p:cNvSpPr>
            <p:nvPr/>
          </p:nvSpPr>
          <p:spPr bwMode="auto">
            <a:xfrm>
              <a:off x="494414" y="5413685"/>
              <a:ext cx="2572637" cy="253916"/>
            </a:xfrm>
            <a:prstGeom prst="rect">
              <a:avLst/>
            </a:prstGeom>
            <a:noFill/>
            <a:ln w="9525">
              <a:noFill/>
              <a:miter lim="800000"/>
              <a:headEnd/>
              <a:tailEnd/>
            </a:ln>
          </p:spPr>
          <p:txBody>
            <a:bodyPr wrap="square">
              <a:spAutoFit/>
            </a:bodyPr>
            <a:lstStyle/>
            <a:p>
              <a:pPr algn="ctr" defTabSz="609523"/>
              <a:r>
                <a:rPr lang="pt-BR" sz="1600" dirty="0" err="1">
                  <a:solidFill>
                    <a:schemeClr val="bg1">
                      <a:lumMod val="50000"/>
                    </a:schemeClr>
                  </a:solidFill>
                  <a:latin typeface="Arial Rounded MT Bold" pitchFamily="34" charset="0"/>
                </a:rPr>
                <a:t>Biome</a:t>
              </a:r>
              <a:r>
                <a:rPr lang="pt-BR" sz="1600" dirty="0">
                  <a:solidFill>
                    <a:schemeClr val="bg1">
                      <a:lumMod val="50000"/>
                    </a:schemeClr>
                  </a:solidFill>
                  <a:latin typeface="Arial Rounded MT Bold" pitchFamily="34" charset="0"/>
                </a:rPr>
                <a:t> </a:t>
              </a:r>
              <a:r>
                <a:rPr lang="pt-BR" sz="1600" dirty="0" err="1">
                  <a:solidFill>
                    <a:schemeClr val="bg1">
                      <a:lumMod val="50000"/>
                    </a:schemeClr>
                  </a:solidFill>
                  <a:latin typeface="Arial Rounded MT Bold" pitchFamily="34" charset="0"/>
                </a:rPr>
                <a:t>distribution</a:t>
              </a:r>
              <a:endParaRPr lang="pt-BR" sz="1600" dirty="0">
                <a:solidFill>
                  <a:schemeClr val="bg1">
                    <a:lumMod val="50000"/>
                  </a:schemeClr>
                </a:solidFill>
                <a:latin typeface="Arial Rounded MT Bold" pitchFamily="34" charset="0"/>
              </a:endParaRPr>
            </a:p>
          </p:txBody>
        </p:sp>
      </p:grpSp>
      <p:sp>
        <p:nvSpPr>
          <p:cNvPr id="55" name="Forma livre 54"/>
          <p:cNvSpPr/>
          <p:nvPr/>
        </p:nvSpPr>
        <p:spPr bwMode="auto">
          <a:xfrm>
            <a:off x="4326075" y="2931987"/>
            <a:ext cx="3693892" cy="901700"/>
          </a:xfrm>
          <a:custGeom>
            <a:avLst/>
            <a:gdLst>
              <a:gd name="connsiteX0" fmla="*/ 0 w 4462818"/>
              <a:gd name="connsiteY0" fmla="*/ 50042 h 925772"/>
              <a:gd name="connsiteX1" fmla="*/ 1132764 w 4462818"/>
              <a:gd name="connsiteY1" fmla="*/ 923498 h 925772"/>
              <a:gd name="connsiteX2" fmla="*/ 2374710 w 4462818"/>
              <a:gd name="connsiteY2" fmla="*/ 63689 h 925772"/>
              <a:gd name="connsiteX3" fmla="*/ 3466531 w 4462818"/>
              <a:gd name="connsiteY3" fmla="*/ 541361 h 925772"/>
              <a:gd name="connsiteX4" fmla="*/ 4462818 w 4462818"/>
              <a:gd name="connsiteY4" fmla="*/ 63689 h 925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2818" h="925772">
                <a:moveTo>
                  <a:pt x="0" y="50042"/>
                </a:moveTo>
                <a:cubicBezTo>
                  <a:pt x="368489" y="485633"/>
                  <a:pt x="736979" y="921224"/>
                  <a:pt x="1132764" y="923498"/>
                </a:cubicBezTo>
                <a:cubicBezTo>
                  <a:pt x="1528549" y="925772"/>
                  <a:pt x="1985749" y="127379"/>
                  <a:pt x="2374710" y="63689"/>
                </a:cubicBezTo>
                <a:cubicBezTo>
                  <a:pt x="2763671" y="0"/>
                  <a:pt x="3118513" y="541361"/>
                  <a:pt x="3466531" y="541361"/>
                </a:cubicBezTo>
                <a:cubicBezTo>
                  <a:pt x="3814549" y="541361"/>
                  <a:pt x="4138683" y="302525"/>
                  <a:pt x="4462818" y="63689"/>
                </a:cubicBezTo>
              </a:path>
            </a:pathLst>
          </a:custGeom>
          <a:ln w="63500" cap="rnd">
            <a:solidFill>
              <a:srgbClr val="00B050"/>
            </a:solidFill>
          </a:ln>
        </p:spPr>
        <p:style>
          <a:lnRef idx="1">
            <a:schemeClr val="accent1"/>
          </a:lnRef>
          <a:fillRef idx="0">
            <a:schemeClr val="accent1"/>
          </a:fillRef>
          <a:effectRef idx="0">
            <a:schemeClr val="accent1"/>
          </a:effectRef>
          <a:fontRef idx="minor">
            <a:schemeClr val="tx1"/>
          </a:fontRef>
        </p:style>
        <p:txBody>
          <a:bodyPr lIns="121906" tIns="60953" rIns="121906" bIns="60953" anchor="ctr"/>
          <a:lstStyle/>
          <a:p>
            <a:pPr algn="ctr" defTabSz="609523">
              <a:defRPr/>
            </a:pPr>
            <a:endParaRPr lang="en-US">
              <a:solidFill>
                <a:prstClr val="black"/>
              </a:solidFill>
            </a:endParaRPr>
          </a:p>
        </p:txBody>
      </p:sp>
      <p:cxnSp>
        <p:nvCxnSpPr>
          <p:cNvPr id="56" name="Conector reto 55"/>
          <p:cNvCxnSpPr/>
          <p:nvPr/>
        </p:nvCxnSpPr>
        <p:spPr bwMode="auto">
          <a:xfrm rot="5400000">
            <a:off x="7151075" y="3858859"/>
            <a:ext cx="1737784" cy="0"/>
          </a:xfrm>
          <a:prstGeom prst="line">
            <a:avLst/>
          </a:prstGeom>
          <a:ln w="63500" cap="rnd">
            <a:solidFill>
              <a:srgbClr val="00B050"/>
            </a:solidFill>
          </a:ln>
        </p:spPr>
        <p:style>
          <a:lnRef idx="1">
            <a:schemeClr val="accent1"/>
          </a:lnRef>
          <a:fillRef idx="0">
            <a:schemeClr val="accent1"/>
          </a:fillRef>
          <a:effectRef idx="0">
            <a:schemeClr val="accent1"/>
          </a:effectRef>
          <a:fontRef idx="minor">
            <a:schemeClr val="tx1"/>
          </a:fontRef>
        </p:style>
      </p:cxnSp>
      <p:sp>
        <p:nvSpPr>
          <p:cNvPr id="57" name="Forma livre 56"/>
          <p:cNvSpPr/>
          <p:nvPr/>
        </p:nvSpPr>
        <p:spPr bwMode="auto">
          <a:xfrm>
            <a:off x="8130849" y="2792901"/>
            <a:ext cx="3975248" cy="1496483"/>
          </a:xfrm>
          <a:custGeom>
            <a:avLst/>
            <a:gdLst>
              <a:gd name="connsiteX0" fmla="*/ 0 w 4477407"/>
              <a:gd name="connsiteY0" fmla="*/ 152400 h 1587062"/>
              <a:gd name="connsiteX1" fmla="*/ 1166648 w 4477407"/>
              <a:gd name="connsiteY1" fmla="*/ 672662 h 1587062"/>
              <a:gd name="connsiteX2" fmla="*/ 2412124 w 4477407"/>
              <a:gd name="connsiteY2" fmla="*/ 152400 h 1587062"/>
              <a:gd name="connsiteX3" fmla="*/ 3515710 w 4477407"/>
              <a:gd name="connsiteY3" fmla="*/ 1587062 h 1587062"/>
              <a:gd name="connsiteX4" fmla="*/ 4477407 w 4477407"/>
              <a:gd name="connsiteY4" fmla="*/ 152400 h 1587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7407" h="1587062">
                <a:moveTo>
                  <a:pt x="0" y="152400"/>
                </a:moveTo>
                <a:cubicBezTo>
                  <a:pt x="382313" y="412531"/>
                  <a:pt x="764627" y="672662"/>
                  <a:pt x="1166648" y="672662"/>
                </a:cubicBezTo>
                <a:cubicBezTo>
                  <a:pt x="1568669" y="672662"/>
                  <a:pt x="2020614" y="0"/>
                  <a:pt x="2412124" y="152400"/>
                </a:cubicBezTo>
                <a:cubicBezTo>
                  <a:pt x="2803634" y="304800"/>
                  <a:pt x="3171496" y="1587062"/>
                  <a:pt x="3515710" y="1587062"/>
                </a:cubicBezTo>
                <a:cubicBezTo>
                  <a:pt x="3859924" y="1587062"/>
                  <a:pt x="4168665" y="869731"/>
                  <a:pt x="4477407" y="152400"/>
                </a:cubicBezTo>
              </a:path>
            </a:pathLst>
          </a:custGeom>
          <a:ln w="63500" cap="rnd">
            <a:solidFill>
              <a:srgbClr val="00B050"/>
            </a:solidFill>
          </a:ln>
        </p:spPr>
        <p:style>
          <a:lnRef idx="1">
            <a:schemeClr val="accent1"/>
          </a:lnRef>
          <a:fillRef idx="0">
            <a:schemeClr val="accent1"/>
          </a:fillRef>
          <a:effectRef idx="0">
            <a:schemeClr val="accent1"/>
          </a:effectRef>
          <a:fontRef idx="minor">
            <a:schemeClr val="tx1"/>
          </a:fontRef>
        </p:style>
        <p:txBody>
          <a:bodyPr lIns="121906" tIns="60953" rIns="121906" bIns="60953" anchor="ctr"/>
          <a:lstStyle/>
          <a:p>
            <a:pPr algn="ctr" defTabSz="609523">
              <a:defRPr/>
            </a:pPr>
            <a:endParaRPr lang="en-US">
              <a:solidFill>
                <a:prstClr val="black"/>
              </a:solidFill>
            </a:endParaRPr>
          </a:p>
        </p:txBody>
      </p:sp>
      <p:cxnSp>
        <p:nvCxnSpPr>
          <p:cNvPr id="58" name="Conector reto 57"/>
          <p:cNvCxnSpPr/>
          <p:nvPr/>
        </p:nvCxnSpPr>
        <p:spPr bwMode="auto">
          <a:xfrm rot="5400000">
            <a:off x="11234381" y="3854860"/>
            <a:ext cx="1737783" cy="0"/>
          </a:xfrm>
          <a:prstGeom prst="line">
            <a:avLst/>
          </a:prstGeom>
          <a:ln w="63500" cap="rnd">
            <a:solidFill>
              <a:srgbClr val="00B050"/>
            </a:solidFill>
          </a:ln>
        </p:spPr>
        <p:style>
          <a:lnRef idx="1">
            <a:schemeClr val="accent1"/>
          </a:lnRef>
          <a:fillRef idx="0">
            <a:schemeClr val="accent1"/>
          </a:fillRef>
          <a:effectRef idx="0">
            <a:schemeClr val="accent1"/>
          </a:effectRef>
          <a:fontRef idx="minor">
            <a:schemeClr val="tx1"/>
          </a:fontRef>
        </p:style>
      </p:cxnSp>
      <p:sp>
        <p:nvSpPr>
          <p:cNvPr id="60" name="Retângulo 59"/>
          <p:cNvSpPr/>
          <p:nvPr/>
        </p:nvSpPr>
        <p:spPr>
          <a:xfrm>
            <a:off x="0" y="20"/>
            <a:ext cx="12192000" cy="615541"/>
          </a:xfrm>
          <a:prstGeom prst="rect">
            <a:avLst/>
          </a:prstGeom>
        </p:spPr>
        <p:txBody>
          <a:bodyPr wrap="square" lIns="121906" tIns="60953" rIns="121906" bIns="60953">
            <a:spAutoFit/>
          </a:bodyPr>
          <a:lstStyle/>
          <a:p>
            <a:pPr algn="ctr"/>
            <a:r>
              <a:rPr lang="en-US" altLang="pt-BR" sz="3200" b="1" dirty="0">
                <a:solidFill>
                  <a:schemeClr val="accent3">
                    <a:lumMod val="75000"/>
                  </a:schemeClr>
                </a:solidFill>
              </a:rPr>
              <a:t>‘TIPPING POINTS’ OF FOREST-CLIMATE EQUILIBRIUM IN AMAZON</a:t>
            </a:r>
          </a:p>
        </p:txBody>
      </p:sp>
      <p:sp>
        <p:nvSpPr>
          <p:cNvPr id="63" name="TextBox 16"/>
          <p:cNvSpPr txBox="1"/>
          <p:nvPr/>
        </p:nvSpPr>
        <p:spPr>
          <a:xfrm>
            <a:off x="4275202" y="6529737"/>
            <a:ext cx="7916819" cy="328284"/>
          </a:xfrm>
          <a:prstGeom prst="rect">
            <a:avLst/>
          </a:prstGeom>
          <a:noFill/>
        </p:spPr>
        <p:txBody>
          <a:bodyPr wrap="none" lIns="121906" tIns="60953" rIns="121906" bIns="60953" rtlCol="0">
            <a:spAutoFit/>
          </a:bodyPr>
          <a:lstStyle/>
          <a:p>
            <a:pPr algn="r" fontAlgn="base">
              <a:spcBef>
                <a:spcPct val="0"/>
              </a:spcBef>
              <a:spcAft>
                <a:spcPct val="0"/>
              </a:spcAft>
            </a:pPr>
            <a:r>
              <a:rPr lang="pt-BR" sz="1300" dirty="0" err="1">
                <a:solidFill>
                  <a:schemeClr val="tx1">
                    <a:lumMod val="65000"/>
                    <a:lumOff val="35000"/>
                  </a:schemeClr>
                </a:solidFill>
                <a:latin typeface="Arial" charset="0"/>
                <a:ea typeface="MS PGothic" charset="0"/>
                <a:cs typeface="Arial" charset="0"/>
              </a:rPr>
              <a:t>Adapted</a:t>
            </a:r>
            <a:r>
              <a:rPr lang="pt-BR" sz="1300" dirty="0">
                <a:solidFill>
                  <a:schemeClr val="tx1">
                    <a:lumMod val="65000"/>
                    <a:lumOff val="35000"/>
                  </a:schemeClr>
                </a:solidFill>
                <a:latin typeface="Arial" charset="0"/>
                <a:ea typeface="MS PGothic" charset="0"/>
                <a:cs typeface="Arial" charset="0"/>
              </a:rPr>
              <a:t> </a:t>
            </a:r>
            <a:r>
              <a:rPr lang="pt-BR" sz="1300" dirty="0" err="1">
                <a:solidFill>
                  <a:schemeClr val="tx1">
                    <a:lumMod val="65000"/>
                    <a:lumOff val="35000"/>
                  </a:schemeClr>
                </a:solidFill>
                <a:latin typeface="Arial" charset="0"/>
                <a:ea typeface="MS PGothic" charset="0"/>
                <a:cs typeface="Arial" charset="0"/>
              </a:rPr>
              <a:t>from</a:t>
            </a:r>
            <a:r>
              <a:rPr lang="pt-BR" sz="1300" dirty="0">
                <a:solidFill>
                  <a:schemeClr val="tx1">
                    <a:lumMod val="65000"/>
                    <a:lumOff val="35000"/>
                  </a:schemeClr>
                </a:solidFill>
                <a:latin typeface="Arial" charset="0"/>
                <a:ea typeface="MS PGothic" charset="0"/>
                <a:cs typeface="Arial" charset="0"/>
              </a:rPr>
              <a:t> Cardoso </a:t>
            </a:r>
            <a:r>
              <a:rPr lang="pt-BR" sz="1300" dirty="0" err="1">
                <a:solidFill>
                  <a:schemeClr val="tx1">
                    <a:lumMod val="65000"/>
                    <a:lumOff val="35000"/>
                  </a:schemeClr>
                </a:solidFill>
                <a:latin typeface="Arial" charset="0"/>
                <a:ea typeface="MS PGothic" charset="0"/>
                <a:cs typeface="Arial" charset="0"/>
              </a:rPr>
              <a:t>and</a:t>
            </a:r>
            <a:r>
              <a:rPr lang="pt-BR" sz="1300" dirty="0">
                <a:solidFill>
                  <a:schemeClr val="tx1">
                    <a:lumMod val="65000"/>
                    <a:lumOff val="35000"/>
                  </a:schemeClr>
                </a:solidFill>
                <a:latin typeface="Arial" charset="0"/>
                <a:ea typeface="MS PGothic" charset="0"/>
                <a:cs typeface="Arial" charset="0"/>
              </a:rPr>
              <a:t> </a:t>
            </a:r>
            <a:r>
              <a:rPr lang="pt-BR" sz="1300" dirty="0" err="1">
                <a:solidFill>
                  <a:schemeClr val="tx1">
                    <a:lumMod val="65000"/>
                    <a:lumOff val="35000"/>
                  </a:schemeClr>
                </a:solidFill>
                <a:latin typeface="Arial" charset="0"/>
                <a:ea typeface="MS PGothic" charset="0"/>
                <a:cs typeface="Arial" charset="0"/>
              </a:rPr>
              <a:t>Borma</a:t>
            </a:r>
            <a:r>
              <a:rPr lang="pt-BR" sz="1300" dirty="0">
                <a:solidFill>
                  <a:schemeClr val="tx1">
                    <a:lumMod val="65000"/>
                    <a:lumOff val="35000"/>
                  </a:schemeClr>
                </a:solidFill>
                <a:latin typeface="Arial" charset="0"/>
                <a:ea typeface="MS PGothic" charset="0"/>
                <a:cs typeface="Arial" charset="0"/>
              </a:rPr>
              <a:t>, 2010; </a:t>
            </a:r>
            <a:r>
              <a:rPr lang="pt-BR" sz="1300" dirty="0" err="1">
                <a:solidFill>
                  <a:schemeClr val="tx1">
                    <a:lumMod val="65000"/>
                    <a:lumOff val="35000"/>
                  </a:schemeClr>
                </a:solidFill>
                <a:latin typeface="Arial" charset="0"/>
                <a:ea typeface="MS PGothic" charset="0"/>
                <a:cs typeface="Arial" charset="0"/>
              </a:rPr>
              <a:t>Borma</a:t>
            </a:r>
            <a:r>
              <a:rPr lang="pt-BR" sz="1300" dirty="0">
                <a:solidFill>
                  <a:schemeClr val="tx1">
                    <a:lumMod val="65000"/>
                    <a:lumOff val="35000"/>
                  </a:schemeClr>
                </a:solidFill>
                <a:latin typeface="Arial" charset="0"/>
                <a:ea typeface="MS PGothic" charset="0"/>
                <a:cs typeface="Arial" charset="0"/>
              </a:rPr>
              <a:t>, Nobre </a:t>
            </a:r>
            <a:r>
              <a:rPr lang="pt-BR" sz="1300" dirty="0" err="1">
                <a:solidFill>
                  <a:schemeClr val="tx1">
                    <a:lumMod val="65000"/>
                    <a:lumOff val="35000"/>
                  </a:schemeClr>
                </a:solidFill>
                <a:latin typeface="Arial" charset="0"/>
                <a:ea typeface="MS PGothic" charset="0"/>
                <a:cs typeface="Arial" charset="0"/>
              </a:rPr>
              <a:t>and</a:t>
            </a:r>
            <a:r>
              <a:rPr lang="pt-BR" sz="1300" dirty="0">
                <a:solidFill>
                  <a:schemeClr val="tx1">
                    <a:lumMod val="65000"/>
                    <a:lumOff val="35000"/>
                  </a:schemeClr>
                </a:solidFill>
                <a:latin typeface="Arial" charset="0"/>
                <a:ea typeface="MS PGothic" charset="0"/>
                <a:cs typeface="Arial" charset="0"/>
              </a:rPr>
              <a:t> Cardoso, 2013, Nobre </a:t>
            </a:r>
            <a:r>
              <a:rPr lang="pt-BR" sz="1300" dirty="0" err="1">
                <a:solidFill>
                  <a:schemeClr val="tx1">
                    <a:lumMod val="65000"/>
                    <a:lumOff val="35000"/>
                  </a:schemeClr>
                </a:solidFill>
                <a:latin typeface="Arial" charset="0"/>
                <a:ea typeface="MS PGothic" charset="0"/>
                <a:cs typeface="Arial" charset="0"/>
              </a:rPr>
              <a:t>at</a:t>
            </a:r>
            <a:r>
              <a:rPr lang="pt-BR" sz="1300" dirty="0">
                <a:solidFill>
                  <a:schemeClr val="tx1">
                    <a:lumMod val="65000"/>
                    <a:lumOff val="35000"/>
                  </a:schemeClr>
                </a:solidFill>
                <a:latin typeface="Arial" charset="0"/>
                <a:ea typeface="MS PGothic" charset="0"/>
                <a:cs typeface="Arial" charset="0"/>
              </a:rPr>
              <a:t> al., 2015, 2016</a:t>
            </a:r>
          </a:p>
        </p:txBody>
      </p:sp>
      <p:sp>
        <p:nvSpPr>
          <p:cNvPr id="59" name="Retângulo 58"/>
          <p:cNvSpPr/>
          <p:nvPr/>
        </p:nvSpPr>
        <p:spPr>
          <a:xfrm>
            <a:off x="6201247" y="5297357"/>
            <a:ext cx="5175340" cy="1354203"/>
          </a:xfrm>
          <a:prstGeom prst="rect">
            <a:avLst/>
          </a:prstGeom>
        </p:spPr>
        <p:txBody>
          <a:bodyPr wrap="square" lIns="121904" tIns="60952" rIns="121904" bIns="60952">
            <a:spAutoFit/>
          </a:bodyPr>
          <a:lstStyle/>
          <a:p>
            <a:pPr marL="457131" indent="-457131">
              <a:buFont typeface="Wingdings" pitchFamily="2" charset="2"/>
              <a:buChar char="Ø"/>
            </a:pPr>
            <a:r>
              <a:rPr lang="en-US" sz="1600" b="1" dirty="0"/>
              <a:t>Observations: ΔT ≈ 1.1</a:t>
            </a:r>
            <a:r>
              <a:rPr lang="en-US" sz="1600" b="1" baseline="30000" dirty="0"/>
              <a:t>o</a:t>
            </a:r>
            <a:r>
              <a:rPr lang="en-US" sz="1600" b="1" dirty="0"/>
              <a:t>C</a:t>
            </a:r>
          </a:p>
          <a:p>
            <a:pPr marL="457131" indent="-457131">
              <a:buFont typeface="Wingdings" pitchFamily="2" charset="2"/>
              <a:buChar char="Ø"/>
            </a:pPr>
            <a:r>
              <a:rPr lang="en-US" sz="1600" b="1" dirty="0"/>
              <a:t>Deforestation: ≈ 20%</a:t>
            </a:r>
          </a:p>
          <a:p>
            <a:pPr marL="457131" indent="-457131">
              <a:buFont typeface="Wingdings" pitchFamily="2" charset="2"/>
              <a:buChar char="Ø"/>
            </a:pPr>
            <a:r>
              <a:rPr lang="en-US" sz="1600" b="1" dirty="0">
                <a:solidFill>
                  <a:srgbClr val="FF0000"/>
                </a:solidFill>
              </a:rPr>
              <a:t>Fire (?)</a:t>
            </a:r>
          </a:p>
          <a:p>
            <a:pPr marL="457131" indent="-457131">
              <a:buFont typeface="Wingdings" pitchFamily="2" charset="2"/>
              <a:buChar char="Ø"/>
            </a:pPr>
            <a:r>
              <a:rPr lang="en-US" sz="1600" b="1" dirty="0">
                <a:solidFill>
                  <a:srgbClr val="FF0000"/>
                </a:solidFill>
              </a:rPr>
              <a:t>Lengthening of dry season (?)</a:t>
            </a:r>
          </a:p>
          <a:p>
            <a:pPr marL="457131" indent="-457131">
              <a:buFont typeface="Wingdings" pitchFamily="2" charset="2"/>
              <a:buChar char="Ø"/>
            </a:pPr>
            <a:r>
              <a:rPr lang="en-US" sz="1600" b="1" dirty="0">
                <a:solidFill>
                  <a:srgbClr val="FF0000"/>
                </a:solidFill>
              </a:rPr>
              <a:t>Increase in the frequency and intensity of extremes?</a:t>
            </a:r>
          </a:p>
        </p:txBody>
      </p:sp>
      <p:sp>
        <p:nvSpPr>
          <p:cNvPr id="61" name="Seta para a direita 60"/>
          <p:cNvSpPr/>
          <p:nvPr/>
        </p:nvSpPr>
        <p:spPr>
          <a:xfrm>
            <a:off x="1391504" y="5359546"/>
            <a:ext cx="4512625" cy="1141831"/>
          </a:xfrm>
          <a:prstGeom prst="rightArrow">
            <a:avLst>
              <a:gd name="adj1" fmla="val 66967"/>
              <a:gd name="adj2" fmla="val 38217"/>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lIns="121904" tIns="60952" rIns="121904" bIns="60952" rtlCol="0" anchor="ctr"/>
          <a:lstStyle/>
          <a:p>
            <a:pPr algn="ctr" defTabSz="609507"/>
            <a:r>
              <a:rPr lang="en-US" sz="1500" b="1" dirty="0">
                <a:solidFill>
                  <a:schemeClr val="tx1"/>
                </a:solidFill>
              </a:rPr>
              <a:t>Thresholds for tipping </a:t>
            </a:r>
          </a:p>
          <a:p>
            <a:pPr algn="ctr" defTabSz="609507"/>
            <a:r>
              <a:rPr lang="en-US" sz="1500" b="1" dirty="0">
                <a:solidFill>
                  <a:schemeClr val="tx1"/>
                </a:solidFill>
              </a:rPr>
              <a:t>from </a:t>
            </a:r>
            <a:r>
              <a:rPr lang="en-US" sz="1500" b="1" dirty="0">
                <a:solidFill>
                  <a:srgbClr val="FF0000"/>
                </a:solidFill>
              </a:rPr>
              <a:t>state A to state B </a:t>
            </a:r>
            <a:r>
              <a:rPr lang="en-US" sz="1500" b="1" dirty="0">
                <a:solidFill>
                  <a:schemeClr val="tx1"/>
                </a:solidFill>
              </a:rPr>
              <a:t>≈ </a:t>
            </a:r>
            <a:r>
              <a:rPr lang="en-US" sz="1500" b="1" dirty="0" err="1">
                <a:solidFill>
                  <a:schemeClr val="tx1"/>
                </a:solidFill>
              </a:rPr>
              <a:t>4</a:t>
            </a:r>
            <a:r>
              <a:rPr lang="en-US" sz="1500" b="1" baseline="30000" dirty="0" err="1">
                <a:solidFill>
                  <a:schemeClr val="tx1"/>
                </a:solidFill>
              </a:rPr>
              <a:t>o</a:t>
            </a:r>
            <a:r>
              <a:rPr lang="en-US" sz="1500" b="1" dirty="0" err="1">
                <a:solidFill>
                  <a:schemeClr val="tx1"/>
                </a:solidFill>
              </a:rPr>
              <a:t>C</a:t>
            </a:r>
            <a:r>
              <a:rPr lang="en-US" sz="1500" b="1" dirty="0">
                <a:solidFill>
                  <a:schemeClr val="tx1"/>
                </a:solidFill>
              </a:rPr>
              <a:t> warming    or </a:t>
            </a:r>
          </a:p>
          <a:p>
            <a:pPr algn="ctr" defTabSz="609507"/>
            <a:r>
              <a:rPr lang="en-US" sz="1500" b="1" dirty="0">
                <a:solidFill>
                  <a:schemeClr val="tx1"/>
                </a:solidFill>
              </a:rPr>
              <a:t>≈ 40% of total deforested area</a:t>
            </a:r>
          </a:p>
        </p:txBody>
      </p:sp>
    </p:spTree>
    <p:extLst>
      <p:ext uri="{BB962C8B-B14F-4D97-AF65-F5344CB8AC3E}">
        <p14:creationId xmlns:p14="http://schemas.microsoft.com/office/powerpoint/2010/main" val="40489750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43000" decel="57000" autoRev="1" fill="hold" grpId="0" nodeType="withEffect">
                                  <p:stCondLst>
                                    <p:cond delay="0"/>
                                  </p:stCondLst>
                                  <p:endCondLst>
                                    <p:cond evt="onNext" delay="0">
                                      <p:tgtEl>
                                        <p:sldTgt/>
                                      </p:tgtEl>
                                    </p:cond>
                                  </p:endCondLst>
                                  <p:childTnLst>
                                    <p:animMotion origin="layout" path="M -2.77778E-6 0.0287 L 0.00747 0.05278 L 0.01441 0.07037 L 0.02292 0.0858 L 0.03629 0.1 L 0.05104 0.10679 L 0.06788 0.10988 L 0.09584 0.10617 L 0.11788 0.09907 L 0.15382 0.08426 L 0.18976 0.06574 L 0.26667 0.02222 L 0.1665 0.07747 L 0.13559 0.09321 L 0.09323 0.10772 L 0.06979 0.10957 L 0.04757 0.10648 L 0.02431 0.08673 L 0.00799 0.05062 L 0.01441 0.07161 L 0.0283 0.09043 L 0.05104 0.10803 L 0.07917 0.10988 L 0.10973 0.10278 L 0.17275 0.07469 L 0.20382 0.05926 L 0.1665 0.0784 L 0.1382 0.09198 L 0.10417 0.10463 L 0.08681 0.10833 L 0.06788 0.10988 L 0.04896 0.10494 L 0.02986 0.09414 L 0.01025 0.05988 L -2.77778E-6 0.0287 Z " pathEditMode="relative" rAng="-168082" ptsTypes="AAAAAAAAAAAAAAAAAAAAAAAAAAAAAAAAAAA">
                                      <p:cBhvr>
                                        <p:cTn id="6" dur="10000" fill="hold"/>
                                        <p:tgtEl>
                                          <p:spTgt spid="31"/>
                                        </p:tgtEl>
                                        <p:attrNameLst>
                                          <p:attrName>ppt_x</p:attrName>
                                          <p:attrName>ppt_y</p:attrName>
                                        </p:attrNameLst>
                                      </p:cBhvr>
                                      <p:rCtr x="13420" y="3210"/>
                                    </p:animMotion>
                                  </p:childTnLst>
                                </p:cTn>
                              </p:par>
                              <p:par>
                                <p:cTn id="7" presetID="0" presetClass="path" presetSubtype="0" repeatCount="indefinite" accel="50000" decel="50000" autoRev="1" fill="hold" grpId="0" nodeType="withEffect">
                                  <p:stCondLst>
                                    <p:cond delay="0"/>
                                  </p:stCondLst>
                                  <p:endCondLst>
                                    <p:cond evt="onNext" delay="0">
                                      <p:tgtEl>
                                        <p:sldTgt/>
                                      </p:tgtEl>
                                    </p:cond>
                                  </p:endCondLst>
                                  <p:childTnLst>
                                    <p:animMotion origin="layout" path="M 1.38889E-6 -4.19753E-6 L 0.00642 0.02099 L 0.01545 0.0392 L 0.02569 0.06204 L 0.03715 0.07778 L 0.04861 0.09229 L 0.06094 0.09815 L 0.06927 0.09445 L 0.08073 0.0821 L 0.09809 0.05062 L 0.11042 0.02099 L 0.1158 0.00926 " pathEditMode="relative" rAng="0" ptsTypes="AAAAAAAAAAAA">
                                      <p:cBhvr>
                                        <p:cTn id="8" dur="2000" fill="hold"/>
                                        <p:tgtEl>
                                          <p:spTgt spid="22"/>
                                        </p:tgtEl>
                                        <p:attrNameLst>
                                          <p:attrName>ppt_x</p:attrName>
                                          <p:attrName>ppt_y</p:attrName>
                                        </p:attrNameLst>
                                      </p:cBhvr>
                                      <p:rCtr x="5781" y="4907"/>
                                    </p:animMotion>
                                  </p:childTnLst>
                                </p:cTn>
                              </p:par>
                              <p:par>
                                <p:cTn id="9" presetID="0" presetClass="path" presetSubtype="0" repeatCount="indefinite" accel="50000" decel="50000" autoRev="1" fill="hold" grpId="0" nodeType="withEffect">
                                  <p:stCondLst>
                                    <p:cond delay="0"/>
                                  </p:stCondLst>
                                  <p:endCondLst>
                                    <p:cond evt="onNext" delay="0">
                                      <p:tgtEl>
                                        <p:sldTgt/>
                                      </p:tgtEl>
                                    </p:cond>
                                  </p:endCondLst>
                                  <p:childTnLst>
                                    <p:animMotion origin="layout" path="M 0.00868 0.01296 L 0.01684 0.02469 L 0.02413 0.03272 L 0.02934 0.03858 L 0.03472 0.04444 L 0.03854 0.04846 L 0.04514 0.05123 L 0.05087 0.05278 L 0.05816 0.04938 L 0.06563 0.04537 L 0.07361 0.03858 L 0.07986 0.0321 L 0.08681 0.02376 L 0.09323 0.01821 " pathEditMode="relative" rAng="0" ptsTypes="AAAAAAAAAAAAAA">
                                      <p:cBhvr>
                                        <p:cTn id="10" dur="3000" fill="hold"/>
                                        <p:tgtEl>
                                          <p:spTgt spid="23"/>
                                        </p:tgtEl>
                                        <p:attrNameLst>
                                          <p:attrName>ppt_x</p:attrName>
                                          <p:attrName>ppt_y</p:attrName>
                                        </p:attrNameLst>
                                      </p:cBhvr>
                                      <p:rCtr x="4219" y="1975"/>
                                    </p:animMotion>
                                  </p:childTnLst>
                                </p:cTn>
                              </p:par>
                              <p:par>
                                <p:cTn id="11" presetID="0" presetClass="path" presetSubtype="0" repeatCount="indefinite" accel="50000" decel="50000" autoRev="1" fill="hold" grpId="0" nodeType="withEffect">
                                  <p:stCondLst>
                                    <p:cond delay="1500"/>
                                  </p:stCondLst>
                                  <p:childTnLst>
                                    <p:animMotion origin="layout" path="M 0.00035 -0.0003 L 0.00833 0.01173 L 0.01597 0.02068 L 0.02274 0.0284 L 0.02986 0.03334 L 0.04323 0.04074 L 0.05434 0.04815 L 0.06597 0.04692 L 0.07951 0.03673 L 0.09462 0.01791 L 0.10938 -0.00216 L 0.11997 -0.01512 " pathEditMode="relative" rAng="293112" ptsTypes="AAAAAAAAAAAA">
                                      <p:cBhvr>
                                        <p:cTn id="12" dur="2750" fill="hold"/>
                                        <p:tgtEl>
                                          <p:spTgt spid="24"/>
                                        </p:tgtEl>
                                        <p:attrNameLst>
                                          <p:attrName>ppt_x</p:attrName>
                                          <p:attrName>ppt_y</p:attrName>
                                        </p:attrNameLst>
                                      </p:cBhvr>
                                      <p:rCtr x="5885" y="1265"/>
                                    </p:animMotion>
                                  </p:childTnLst>
                                </p:cTn>
                              </p:par>
                              <p:par>
                                <p:cTn id="13" presetID="0" presetClass="path" presetSubtype="0" repeatCount="indefinite" accel="50000" decel="50000" autoRev="1" fill="hold" grpId="0" nodeType="withEffect">
                                  <p:stCondLst>
                                    <p:cond delay="1000"/>
                                  </p:stCondLst>
                                  <p:childTnLst>
                                    <p:animMotion origin="layout" path="M -3.61111E-6 4.93827E-6 L 0.00573 0.03456 L 0.01233 0.06481 L 0.01875 0.0929 L 0.02639 0.11172 L 0.03438 0.12345 L 0.0408 0.1216 L 0.04896 0.1108 L 0.05799 0.08796 L 0.06875 0.04907 L 0.07691 0.00092 " pathEditMode="relative" rAng="0" ptsTypes="AAAAAAAAAAA">
                                      <p:cBhvr>
                                        <p:cTn id="14" dur="3000" fill="hold"/>
                                        <p:tgtEl>
                                          <p:spTgt spid="25"/>
                                        </p:tgtEl>
                                        <p:attrNameLst>
                                          <p:attrName>ppt_x</p:attrName>
                                          <p:attrName>ppt_y</p:attrName>
                                        </p:attrNameLst>
                                      </p:cBhvr>
                                      <p:rCtr x="3837" y="6173"/>
                                    </p:animMotion>
                                  </p:childTnLst>
                                </p:cTn>
                              </p:par>
                              <p:par>
                                <p:cTn id="15" presetID="22" presetClass="entr" presetSubtype="8" fill="hold" grpId="0" nodeType="withEffect">
                                  <p:stCondLst>
                                    <p:cond delay="1000"/>
                                  </p:stCondLst>
                                  <p:childTnLst>
                                    <p:set>
                                      <p:cBhvr>
                                        <p:cTn id="16" dur="1" fill="hold">
                                          <p:stCondLst>
                                            <p:cond delay="0"/>
                                          </p:stCondLst>
                                        </p:cTn>
                                        <p:tgtEl>
                                          <p:spTgt spid="61"/>
                                        </p:tgtEl>
                                        <p:attrNameLst>
                                          <p:attrName>style.visibility</p:attrName>
                                        </p:attrNameLst>
                                      </p:cBhvr>
                                      <p:to>
                                        <p:strVal val="visible"/>
                                      </p:to>
                                    </p:set>
                                    <p:animEffect transition="in" filter="wipe(left)">
                                      <p:cBhvr>
                                        <p:cTn id="17" dur="2000"/>
                                        <p:tgtEl>
                                          <p:spTgt spid="61"/>
                                        </p:tgtEl>
                                      </p:cBhvr>
                                    </p:animEffect>
                                  </p:childTnLst>
                                </p:cTn>
                              </p:par>
                              <p:par>
                                <p:cTn id="18" presetID="26" presetClass="emph" presetSubtype="0" repeatCount="2000" fill="hold" grpId="1" nodeType="withEffect">
                                  <p:stCondLst>
                                    <p:cond delay="2500"/>
                                  </p:stCondLst>
                                  <p:childTnLst>
                                    <p:animEffect transition="out" filter="fade">
                                      <p:cBhvr>
                                        <p:cTn id="19" dur="500" tmFilter="0, 0; .2, .5; .8, .5; 1, 0"/>
                                        <p:tgtEl>
                                          <p:spTgt spid="61"/>
                                        </p:tgtEl>
                                      </p:cBhvr>
                                    </p:animEffect>
                                    <p:animScale>
                                      <p:cBhvr>
                                        <p:cTn id="20" dur="250" autoRev="1" fill="hold"/>
                                        <p:tgtEl>
                                          <p:spTgt spid="61"/>
                                        </p:tgtEl>
                                      </p:cBhvr>
                                      <p:by x="105000" y="105000"/>
                                    </p:animScale>
                                  </p:childTnLst>
                                </p:cTn>
                              </p:par>
                              <p:par>
                                <p:cTn id="21" presetID="22" presetClass="entr" presetSubtype="1" fill="hold" grpId="0" nodeType="withEffect">
                                  <p:stCondLst>
                                    <p:cond delay="3500"/>
                                  </p:stCondLst>
                                  <p:childTnLst>
                                    <p:set>
                                      <p:cBhvr>
                                        <p:cTn id="22" dur="1" fill="hold">
                                          <p:stCondLst>
                                            <p:cond delay="0"/>
                                          </p:stCondLst>
                                        </p:cTn>
                                        <p:tgtEl>
                                          <p:spTgt spid="59"/>
                                        </p:tgtEl>
                                        <p:attrNameLst>
                                          <p:attrName>style.visibility</p:attrName>
                                        </p:attrNameLst>
                                      </p:cBhvr>
                                      <p:to>
                                        <p:strVal val="visible"/>
                                      </p:to>
                                    </p:set>
                                    <p:animEffect transition="in" filter="wipe(up)">
                                      <p:cBhvr>
                                        <p:cTn id="23"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31" grpId="0" animBg="1"/>
      <p:bldP spid="59" grpId="0"/>
      <p:bldP spid="61" grpId="0" animBg="1"/>
      <p:bldP spid="61"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3" cstate="email">
            <a:extLst>
              <a:ext uri="{28A0092B-C50C-407E-A947-70E740481C1C}">
                <a14:useLocalDpi xmlns:a14="http://schemas.microsoft.com/office/drawing/2010/main" val="0"/>
              </a:ext>
            </a:extLst>
          </a:blip>
          <a:srcRect t="16912"/>
          <a:stretch/>
        </p:blipFill>
        <p:spPr>
          <a:xfrm>
            <a:off x="0" y="40"/>
            <a:ext cx="12192000" cy="6856369"/>
          </a:xfrm>
          <a:prstGeom prst="rect">
            <a:avLst/>
          </a:prstGeom>
        </p:spPr>
      </p:pic>
      <p:sp>
        <p:nvSpPr>
          <p:cNvPr id="6" name="Retângulo 5"/>
          <p:cNvSpPr/>
          <p:nvPr/>
        </p:nvSpPr>
        <p:spPr>
          <a:xfrm rot="10800000">
            <a:off x="0" y="0"/>
            <a:ext cx="12192000" cy="6885384"/>
          </a:xfrm>
          <a:prstGeom prst="rect">
            <a:avLst/>
          </a:prstGeom>
          <a:gradFill flip="none" rotWithShape="1">
            <a:gsLst>
              <a:gs pos="0">
                <a:schemeClr val="tx1">
                  <a:lumMod val="95000"/>
                  <a:lumOff val="5000"/>
                  <a:alpha val="0"/>
                </a:schemeClr>
              </a:gs>
              <a:gs pos="50000">
                <a:schemeClr val="tx1">
                  <a:lumMod val="95000"/>
                  <a:lumOff val="5000"/>
                  <a:alpha val="19000"/>
                </a:schemeClr>
              </a:gs>
              <a:gs pos="100000">
                <a:schemeClr val="tx1">
                  <a:lumMod val="95000"/>
                  <a:lumOff val="5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a:endParaRPr lang="pt-BR" dirty="0"/>
          </a:p>
        </p:txBody>
      </p:sp>
      <p:sp>
        <p:nvSpPr>
          <p:cNvPr id="5" name="Título 1"/>
          <p:cNvSpPr txBox="1">
            <a:spLocks/>
          </p:cNvSpPr>
          <p:nvPr/>
        </p:nvSpPr>
        <p:spPr>
          <a:xfrm>
            <a:off x="2808504" y="2096039"/>
            <a:ext cx="6563288" cy="2917140"/>
          </a:xfrm>
          <a:prstGeom prst="rect">
            <a:avLst/>
          </a:prstGeom>
          <a:noFill/>
          <a:effectLst>
            <a:outerShdw blurRad="50800" dist="38100" dir="8100000" algn="tr" rotWithShape="0">
              <a:prstClr val="black">
                <a:alpha val="40000"/>
              </a:prstClr>
            </a:outerShdw>
          </a:effectLst>
        </p:spPr>
        <p:txBody>
          <a:bodyPr vert="horz" lIns="91426" tIns="45718" rIns="91426" bIns="45718"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rPr>
              <a:t>AGRADECIMENTOS</a:t>
            </a:r>
            <a:endParaRPr lang="en-US" sz="4000" b="1" dirty="0">
              <a:solidFill>
                <a:schemeClr val="bg1"/>
              </a:solidFill>
            </a:endParaRPr>
          </a:p>
          <a:p>
            <a:endParaRPr lang="en-US" sz="4000" b="1" dirty="0">
              <a:solidFill>
                <a:schemeClr val="bg1"/>
              </a:solidFill>
            </a:endParaRPr>
          </a:p>
          <a:p>
            <a:r>
              <a:rPr lang="en-US" sz="2500" i="1" dirty="0" err="1" smtClean="0">
                <a:solidFill>
                  <a:schemeClr val="bg1"/>
                </a:solidFill>
              </a:rPr>
              <a:t>Meus</a:t>
            </a:r>
            <a:r>
              <a:rPr lang="en-US" sz="2500" i="1" dirty="0" smtClean="0">
                <a:solidFill>
                  <a:schemeClr val="bg1"/>
                </a:solidFill>
              </a:rPr>
              <a:t> </a:t>
            </a:r>
            <a:r>
              <a:rPr lang="en-US" sz="2500" i="1" dirty="0" err="1" smtClean="0">
                <a:solidFill>
                  <a:schemeClr val="bg1"/>
                </a:solidFill>
              </a:rPr>
              <a:t>agradecimentos</a:t>
            </a:r>
            <a:r>
              <a:rPr lang="en-US" sz="2500" i="1" dirty="0" smtClean="0">
                <a:solidFill>
                  <a:schemeClr val="bg1"/>
                </a:solidFill>
              </a:rPr>
              <a:t> as </a:t>
            </a:r>
            <a:r>
              <a:rPr lang="en-US" sz="2500" i="1" dirty="0" err="1" smtClean="0">
                <a:solidFill>
                  <a:schemeClr val="bg1"/>
                </a:solidFill>
              </a:rPr>
              <a:t>meus</a:t>
            </a:r>
            <a:r>
              <a:rPr lang="en-US" sz="2500" i="1" dirty="0" smtClean="0">
                <a:solidFill>
                  <a:schemeClr val="bg1"/>
                </a:solidFill>
              </a:rPr>
              <a:t> </a:t>
            </a:r>
            <a:r>
              <a:rPr lang="en-US" sz="2500" i="1" dirty="0" err="1" smtClean="0">
                <a:solidFill>
                  <a:schemeClr val="bg1"/>
                </a:solidFill>
              </a:rPr>
              <a:t>muitos</a:t>
            </a:r>
            <a:r>
              <a:rPr lang="en-US" sz="2500" i="1" dirty="0" smtClean="0">
                <a:solidFill>
                  <a:schemeClr val="bg1"/>
                </a:solidFill>
              </a:rPr>
              <a:t> </a:t>
            </a:r>
            <a:r>
              <a:rPr lang="en-US" sz="2500" i="1" dirty="0" err="1" smtClean="0">
                <a:solidFill>
                  <a:schemeClr val="bg1"/>
                </a:solidFill>
              </a:rPr>
              <a:t>estudantes</a:t>
            </a:r>
            <a:r>
              <a:rPr lang="en-US" sz="2500" i="1" dirty="0" smtClean="0">
                <a:solidFill>
                  <a:schemeClr val="bg1"/>
                </a:solidFill>
              </a:rPr>
              <a:t> e </a:t>
            </a:r>
            <a:r>
              <a:rPr lang="en-US" sz="2500" i="1" dirty="0" err="1" smtClean="0">
                <a:solidFill>
                  <a:schemeClr val="bg1"/>
                </a:solidFill>
              </a:rPr>
              <a:t>colaboradores</a:t>
            </a:r>
            <a:endParaRPr lang="en-US" sz="2500" i="1" dirty="0">
              <a:solidFill>
                <a:schemeClr val="bg1"/>
              </a:solidFill>
            </a:endParaRPr>
          </a:p>
          <a:p>
            <a:r>
              <a:rPr lang="en-US" sz="2500" i="1" dirty="0">
                <a:solidFill>
                  <a:schemeClr val="bg1"/>
                </a:solidFill>
              </a:rPr>
              <a:t> </a:t>
            </a:r>
          </a:p>
          <a:p>
            <a:r>
              <a:rPr lang="en-US" sz="2500" i="1" dirty="0" smtClean="0">
                <a:solidFill>
                  <a:schemeClr val="bg1"/>
                </a:solidFill>
              </a:rPr>
              <a:t>e </a:t>
            </a:r>
            <a:r>
              <a:rPr lang="en-US" sz="2500" i="1" dirty="0" err="1" smtClean="0">
                <a:solidFill>
                  <a:schemeClr val="bg1"/>
                </a:solidFill>
              </a:rPr>
              <a:t>agradecimentos</a:t>
            </a:r>
            <a:r>
              <a:rPr lang="en-US" sz="2500" i="1" dirty="0" smtClean="0">
                <a:solidFill>
                  <a:schemeClr val="bg1"/>
                </a:solidFill>
              </a:rPr>
              <a:t> </a:t>
            </a:r>
            <a:r>
              <a:rPr lang="en-US" sz="2500" i="1" dirty="0" err="1" smtClean="0">
                <a:solidFill>
                  <a:schemeClr val="bg1"/>
                </a:solidFill>
              </a:rPr>
              <a:t>especiais</a:t>
            </a:r>
            <a:r>
              <a:rPr lang="en-US" sz="2500" i="1" dirty="0" smtClean="0">
                <a:solidFill>
                  <a:schemeClr val="bg1"/>
                </a:solidFill>
              </a:rPr>
              <a:t> a </a:t>
            </a:r>
          </a:p>
          <a:p>
            <a:endParaRPr lang="en-US" sz="2500" i="1" dirty="0">
              <a:solidFill>
                <a:schemeClr val="bg1"/>
              </a:solidFill>
            </a:endParaRPr>
          </a:p>
          <a:p>
            <a:r>
              <a:rPr lang="en-US" sz="2500" i="1" dirty="0">
                <a:solidFill>
                  <a:schemeClr val="bg1"/>
                </a:solidFill>
              </a:rPr>
              <a:t>W. Soares, A. P. Cunha, G. </a:t>
            </a:r>
            <a:r>
              <a:rPr lang="en-US" sz="2500" i="1" dirty="0" err="1">
                <a:solidFill>
                  <a:schemeClr val="bg1"/>
                </a:solidFill>
              </a:rPr>
              <a:t>Sampaio</a:t>
            </a:r>
            <a:r>
              <a:rPr lang="en-US" sz="2500" i="1" dirty="0">
                <a:solidFill>
                  <a:schemeClr val="bg1"/>
                </a:solidFill>
              </a:rPr>
              <a:t>, M. </a:t>
            </a:r>
            <a:r>
              <a:rPr lang="en-US" sz="2500" i="1" dirty="0" err="1">
                <a:solidFill>
                  <a:schemeClr val="bg1"/>
                </a:solidFill>
              </a:rPr>
              <a:t>Oyama</a:t>
            </a:r>
            <a:r>
              <a:rPr lang="en-US" sz="2500" i="1" dirty="0">
                <a:solidFill>
                  <a:schemeClr val="bg1"/>
                </a:solidFill>
              </a:rPr>
              <a:t>, M. Cardoso, D. </a:t>
            </a:r>
            <a:r>
              <a:rPr lang="en-US" sz="2500" i="1" dirty="0" err="1">
                <a:solidFill>
                  <a:schemeClr val="bg1"/>
                </a:solidFill>
              </a:rPr>
              <a:t>Lapola</a:t>
            </a:r>
            <a:r>
              <a:rPr lang="en-US" sz="2500" i="1" dirty="0">
                <a:solidFill>
                  <a:schemeClr val="bg1"/>
                </a:solidFill>
              </a:rPr>
              <a:t>, P. </a:t>
            </a:r>
            <a:r>
              <a:rPr lang="en-US" sz="2500" i="1" dirty="0" err="1">
                <a:solidFill>
                  <a:schemeClr val="bg1"/>
                </a:solidFill>
              </a:rPr>
              <a:t>Moutinho</a:t>
            </a:r>
            <a:r>
              <a:rPr lang="en-US" sz="2500" i="1" dirty="0">
                <a:solidFill>
                  <a:schemeClr val="bg1"/>
                </a:solidFill>
              </a:rPr>
              <a:t>, M. </a:t>
            </a:r>
            <a:r>
              <a:rPr lang="en-US" sz="2500" i="1" dirty="0" err="1">
                <a:solidFill>
                  <a:schemeClr val="bg1"/>
                </a:solidFill>
              </a:rPr>
              <a:t>Hirota</a:t>
            </a:r>
            <a:r>
              <a:rPr lang="en-US" sz="2500" i="1" dirty="0">
                <a:solidFill>
                  <a:schemeClr val="bg1"/>
                </a:solidFill>
              </a:rPr>
              <a:t>, </a:t>
            </a:r>
            <a:r>
              <a:rPr lang="en-US" sz="2500" i="1" dirty="0" smtClean="0">
                <a:solidFill>
                  <a:schemeClr val="bg1"/>
                </a:solidFill>
              </a:rPr>
              <a:t>J. C. </a:t>
            </a:r>
            <a:r>
              <a:rPr lang="en-US" sz="2500" i="1" dirty="0" err="1" smtClean="0">
                <a:solidFill>
                  <a:schemeClr val="bg1"/>
                </a:solidFill>
              </a:rPr>
              <a:t>Castilla</a:t>
            </a:r>
            <a:r>
              <a:rPr lang="en-US" sz="2500" i="1" dirty="0" smtClean="0">
                <a:solidFill>
                  <a:schemeClr val="bg1"/>
                </a:solidFill>
              </a:rPr>
              <a:t>-Rubio e </a:t>
            </a:r>
            <a:r>
              <a:rPr lang="en-US" sz="2500" i="1" dirty="0" smtClean="0">
                <a:solidFill>
                  <a:schemeClr val="bg1"/>
                </a:solidFill>
              </a:rPr>
              <a:t> </a:t>
            </a:r>
            <a:r>
              <a:rPr lang="en-US" sz="2500" i="1" dirty="0">
                <a:solidFill>
                  <a:schemeClr val="bg1"/>
                </a:solidFill>
              </a:rPr>
              <a:t>A. D. Nobre </a:t>
            </a:r>
          </a:p>
          <a:p>
            <a:endParaRPr lang="en-US" sz="2500" i="1" dirty="0">
              <a:solidFill>
                <a:schemeClr val="bg1"/>
              </a:solidFill>
            </a:endParaRPr>
          </a:p>
          <a:p>
            <a:r>
              <a:rPr lang="en-US" sz="2500" i="1" dirty="0" err="1" smtClean="0">
                <a:solidFill>
                  <a:schemeClr val="bg1"/>
                </a:solidFill>
              </a:rPr>
              <a:t>Pelo</a:t>
            </a:r>
            <a:r>
              <a:rPr lang="en-US" sz="2500" i="1" dirty="0" smtClean="0">
                <a:solidFill>
                  <a:schemeClr val="bg1"/>
                </a:solidFill>
              </a:rPr>
              <a:t> </a:t>
            </a:r>
            <a:r>
              <a:rPr lang="en-US" sz="2500" i="1" dirty="0" err="1" smtClean="0">
                <a:solidFill>
                  <a:schemeClr val="bg1"/>
                </a:solidFill>
              </a:rPr>
              <a:t>fornecimento</a:t>
            </a:r>
            <a:r>
              <a:rPr lang="en-US" sz="2500" i="1" dirty="0" smtClean="0">
                <a:solidFill>
                  <a:schemeClr val="bg1"/>
                </a:solidFill>
              </a:rPr>
              <a:t> de </a:t>
            </a:r>
            <a:r>
              <a:rPr lang="en-US" sz="2500" i="1" dirty="0" err="1" smtClean="0">
                <a:solidFill>
                  <a:schemeClr val="bg1"/>
                </a:solidFill>
              </a:rPr>
              <a:t>informa</a:t>
            </a:r>
            <a:r>
              <a:rPr lang="en-US" sz="2500" i="1" dirty="0" err="1" smtClean="0">
                <a:solidFill>
                  <a:schemeClr val="bg1"/>
                </a:solidFill>
              </a:rPr>
              <a:t>ções</a:t>
            </a:r>
            <a:r>
              <a:rPr lang="en-US" sz="2500" i="1" dirty="0" smtClean="0">
                <a:solidFill>
                  <a:schemeClr val="bg1"/>
                </a:solidFill>
              </a:rPr>
              <a:t> </a:t>
            </a:r>
            <a:r>
              <a:rPr lang="en-US" sz="2500" i="1" dirty="0" err="1" smtClean="0">
                <a:solidFill>
                  <a:schemeClr val="bg1"/>
                </a:solidFill>
              </a:rPr>
              <a:t>para</a:t>
            </a:r>
            <a:r>
              <a:rPr lang="en-US" sz="2500" i="1" dirty="0" smtClean="0">
                <a:solidFill>
                  <a:schemeClr val="bg1"/>
                </a:solidFill>
              </a:rPr>
              <a:t> </a:t>
            </a:r>
            <a:r>
              <a:rPr lang="en-US" sz="2500" i="1" dirty="0" err="1" smtClean="0">
                <a:solidFill>
                  <a:schemeClr val="bg1"/>
                </a:solidFill>
              </a:rPr>
              <a:t>esta</a:t>
            </a:r>
            <a:r>
              <a:rPr lang="en-US" sz="2500" i="1" dirty="0" smtClean="0">
                <a:solidFill>
                  <a:schemeClr val="bg1"/>
                </a:solidFill>
              </a:rPr>
              <a:t> </a:t>
            </a:r>
            <a:r>
              <a:rPr lang="en-US" sz="2500" i="1" dirty="0" err="1" smtClean="0">
                <a:solidFill>
                  <a:schemeClr val="bg1"/>
                </a:solidFill>
              </a:rPr>
              <a:t>apresentação</a:t>
            </a:r>
            <a:endParaRPr lang="en-US" sz="2500" i="1" dirty="0">
              <a:solidFill>
                <a:schemeClr val="bg1"/>
              </a:solidFill>
            </a:endParaRPr>
          </a:p>
        </p:txBody>
      </p:sp>
    </p:spTree>
    <p:extLst>
      <p:ext uri="{BB962C8B-B14F-4D97-AF65-F5344CB8AC3E}">
        <p14:creationId xmlns:p14="http://schemas.microsoft.com/office/powerpoint/2010/main" val="266572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p:cNvGrpSpPr/>
          <p:nvPr/>
        </p:nvGrpSpPr>
        <p:grpSpPr>
          <a:xfrm>
            <a:off x="2075769" y="1426859"/>
            <a:ext cx="8040521" cy="5177473"/>
            <a:chOff x="-11113" y="1138237"/>
            <a:chExt cx="9166228" cy="5902351"/>
          </a:xfrm>
        </p:grpSpPr>
        <p:pic>
          <p:nvPicPr>
            <p:cNvPr id="4" name="Picture 4"/>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4669726" y="3827463"/>
              <a:ext cx="4485389" cy="3205161"/>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5" name="Group 32"/>
            <p:cNvGrpSpPr>
              <a:grpSpLocks/>
            </p:cNvGrpSpPr>
            <p:nvPr/>
          </p:nvGrpSpPr>
          <p:grpSpPr bwMode="auto">
            <a:xfrm>
              <a:off x="3590925" y="1138237"/>
              <a:ext cx="5563894" cy="2917825"/>
              <a:chOff x="2180" y="765"/>
              <a:chExt cx="3588" cy="1838"/>
            </a:xfrm>
          </p:grpSpPr>
          <p:pic>
            <p:nvPicPr>
              <p:cNvPr id="6" name="Picture 27"/>
              <p:cNvPicPr>
                <a:picLocks noChangeAspect="1" noChangeArrowheads="1"/>
              </p:cNvPicPr>
              <p:nvPr/>
            </p:nvPicPr>
            <p:blipFill>
              <a:blip r:embed="rId4">
                <a:lum bright="10000" contrast="40000"/>
                <a:extLst>
                  <a:ext uri="{28A0092B-C50C-407E-A947-70E740481C1C}">
                    <a14:useLocalDpi xmlns:a14="http://schemas.microsoft.com/office/drawing/2010/main" val="0"/>
                  </a:ext>
                </a:extLst>
              </a:blip>
              <a:srcRect l="-1299" b="18509"/>
              <a:stretch>
                <a:fillRect/>
              </a:stretch>
            </p:blipFill>
            <p:spPr bwMode="auto">
              <a:xfrm>
                <a:off x="2180" y="765"/>
                <a:ext cx="3588" cy="1837"/>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31"/>
              <p:cNvSpPr txBox="1">
                <a:spLocks noChangeArrowheads="1"/>
              </p:cNvSpPr>
              <p:nvPr/>
            </p:nvSpPr>
            <p:spPr bwMode="auto">
              <a:xfrm>
                <a:off x="2869" y="2360"/>
                <a:ext cx="2898" cy="243"/>
              </a:xfrm>
              <a:prstGeom prst="rect">
                <a:avLst/>
              </a:prstGeom>
              <a:solidFill>
                <a:schemeClr val="bg2">
                  <a:lumMod val="10000"/>
                  <a:alpha val="76000"/>
                </a:schemeClr>
              </a:solidFill>
              <a:ln w="9525">
                <a:noFill/>
                <a:miter lim="800000"/>
                <a:headEnd/>
                <a:tailEnd/>
              </a:ln>
            </p:spPr>
            <p:txBody>
              <a:bodyPr wrap="square">
                <a:spAutoFit/>
              </a:bodyPr>
              <a:lstStyle/>
              <a:p>
                <a:pPr algn="ctr">
                  <a:defRPr/>
                </a:pPr>
                <a:r>
                  <a:rPr lang="pt-BR" sz="1600" b="1" dirty="0" err="1">
                    <a:solidFill>
                      <a:schemeClr val="bg1"/>
                    </a:solidFill>
                    <a:latin typeface="+mj-lt"/>
                  </a:rPr>
                  <a:t>Under-canopy</a:t>
                </a:r>
                <a:r>
                  <a:rPr lang="pt-BR" sz="1600" b="1" dirty="0">
                    <a:solidFill>
                      <a:schemeClr val="bg1"/>
                    </a:solidFill>
                    <a:latin typeface="+mj-lt"/>
                  </a:rPr>
                  <a:t> </a:t>
                </a:r>
                <a:r>
                  <a:rPr lang="pt-BR" sz="1600" b="1" dirty="0" err="1">
                    <a:solidFill>
                      <a:schemeClr val="bg1"/>
                    </a:solidFill>
                    <a:latin typeface="+mj-lt"/>
                  </a:rPr>
                  <a:t>loss</a:t>
                </a:r>
                <a:endParaRPr lang="pt-BR" sz="1600" b="1" dirty="0">
                  <a:solidFill>
                    <a:schemeClr val="bg1"/>
                  </a:solidFill>
                  <a:latin typeface="+mj-lt"/>
                </a:endParaRPr>
              </a:p>
            </p:txBody>
          </p:sp>
        </p:grpSp>
        <p:grpSp>
          <p:nvGrpSpPr>
            <p:cNvPr id="8" name="Group 22"/>
            <p:cNvGrpSpPr>
              <a:grpSpLocks/>
            </p:cNvGrpSpPr>
            <p:nvPr/>
          </p:nvGrpSpPr>
          <p:grpSpPr bwMode="auto">
            <a:xfrm>
              <a:off x="-11113" y="1138238"/>
              <a:ext cx="4641850" cy="2994025"/>
              <a:chOff x="-7" y="717"/>
              <a:chExt cx="2924" cy="1886"/>
            </a:xfrm>
          </p:grpSpPr>
          <p:pic>
            <p:nvPicPr>
              <p:cNvPr id="9" name="Picture 13"/>
              <p:cNvPicPr>
                <a:picLocks noChangeAspect="1" noChangeArrowheads="1"/>
              </p:cNvPicPr>
              <p:nvPr/>
            </p:nvPicPr>
            <p:blipFill>
              <a:blip r:embed="rId5">
                <a:lum bright="10000" contrast="30000"/>
                <a:extLst>
                  <a:ext uri="{28A0092B-C50C-407E-A947-70E740481C1C}">
                    <a14:useLocalDpi xmlns:a14="http://schemas.microsoft.com/office/drawing/2010/main" val="0"/>
                  </a:ext>
                </a:extLst>
              </a:blip>
              <a:srcRect l="6061" t="9869" r="4546" b="27621"/>
              <a:stretch>
                <a:fillRect/>
              </a:stretch>
            </p:blipFill>
            <p:spPr bwMode="auto">
              <a:xfrm>
                <a:off x="-7" y="717"/>
                <a:ext cx="2924" cy="1886"/>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0" name="Text Box 17"/>
              <p:cNvSpPr txBox="1">
                <a:spLocks noChangeArrowheads="1"/>
              </p:cNvSpPr>
              <p:nvPr/>
            </p:nvSpPr>
            <p:spPr bwMode="auto">
              <a:xfrm>
                <a:off x="0" y="2308"/>
                <a:ext cx="2917" cy="243"/>
              </a:xfrm>
              <a:prstGeom prst="rect">
                <a:avLst/>
              </a:prstGeom>
              <a:solidFill>
                <a:schemeClr val="bg2">
                  <a:lumMod val="10000"/>
                  <a:alpha val="76000"/>
                </a:schemeClr>
              </a:solidFill>
              <a:ln w="9525">
                <a:noFill/>
                <a:miter lim="800000"/>
                <a:headEnd/>
                <a:tailEnd/>
              </a:ln>
            </p:spPr>
            <p:txBody>
              <a:bodyPr wrap="square" anchor="ctr">
                <a:spAutoFit/>
              </a:bodyPr>
              <a:lstStyle/>
              <a:p>
                <a:pPr algn="ctr">
                  <a:defRPr/>
                </a:pPr>
                <a:r>
                  <a:rPr lang="pt-BR" sz="1600" b="1" dirty="0" err="1">
                    <a:solidFill>
                      <a:schemeClr val="bg1"/>
                    </a:solidFill>
                    <a:latin typeface="+mj-lt"/>
                  </a:rPr>
                  <a:t>Selective</a:t>
                </a:r>
                <a:r>
                  <a:rPr lang="pt-BR" sz="1600" b="1" dirty="0">
                    <a:solidFill>
                      <a:schemeClr val="bg1"/>
                    </a:solidFill>
                    <a:latin typeface="+mj-lt"/>
                  </a:rPr>
                  <a:t> </a:t>
                </a:r>
                <a:r>
                  <a:rPr lang="pt-BR" sz="1600" b="1" dirty="0" err="1">
                    <a:solidFill>
                      <a:schemeClr val="bg1"/>
                    </a:solidFill>
                    <a:latin typeface="+mj-lt"/>
                  </a:rPr>
                  <a:t>logging</a:t>
                </a:r>
                <a:endParaRPr lang="pt-BR" sz="1600" b="1" dirty="0">
                  <a:solidFill>
                    <a:schemeClr val="bg1"/>
                  </a:solidFill>
                  <a:latin typeface="+mj-lt"/>
                </a:endParaRPr>
              </a:p>
            </p:txBody>
          </p:sp>
        </p:grpSp>
        <p:grpSp>
          <p:nvGrpSpPr>
            <p:cNvPr id="11" name="Group 35"/>
            <p:cNvGrpSpPr>
              <a:grpSpLocks/>
            </p:cNvGrpSpPr>
            <p:nvPr/>
          </p:nvGrpSpPr>
          <p:grpSpPr bwMode="auto">
            <a:xfrm>
              <a:off x="0" y="4114817"/>
              <a:ext cx="9155115" cy="2925771"/>
              <a:chOff x="0" y="2592"/>
              <a:chExt cx="5767" cy="1843"/>
            </a:xfrm>
          </p:grpSpPr>
          <p:pic>
            <p:nvPicPr>
              <p:cNvPr id="12" name="Picture 2"/>
              <p:cNvPicPr>
                <a:picLocks noChangeAspect="1" noChangeArrowheads="1"/>
              </p:cNvPicPr>
              <p:nvPr/>
            </p:nvPicPr>
            <p:blipFill>
              <a:blip r:embed="rId6">
                <a:lum bright="10000" contrast="10000"/>
                <a:extLst>
                  <a:ext uri="{28A0092B-C50C-407E-A947-70E740481C1C}">
                    <a14:useLocalDpi xmlns:a14="http://schemas.microsoft.com/office/drawing/2010/main" val="0"/>
                  </a:ext>
                </a:extLst>
              </a:blip>
              <a:srcRect b="7005"/>
              <a:stretch>
                <a:fillRect/>
              </a:stretch>
            </p:blipFill>
            <p:spPr bwMode="auto">
              <a:xfrm>
                <a:off x="0" y="2592"/>
                <a:ext cx="2917" cy="1832"/>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3" name="Text Box 18"/>
              <p:cNvSpPr txBox="1">
                <a:spLocks noChangeArrowheads="1"/>
              </p:cNvSpPr>
              <p:nvPr/>
            </p:nvSpPr>
            <p:spPr bwMode="auto">
              <a:xfrm>
                <a:off x="0" y="4191"/>
                <a:ext cx="2917" cy="243"/>
              </a:xfrm>
              <a:prstGeom prst="rect">
                <a:avLst/>
              </a:prstGeom>
              <a:solidFill>
                <a:schemeClr val="bg2">
                  <a:lumMod val="10000"/>
                  <a:alpha val="76000"/>
                </a:schemeClr>
              </a:solidFill>
              <a:ln w="9525">
                <a:noFill/>
                <a:miter lim="800000"/>
                <a:headEnd/>
                <a:tailEnd/>
              </a:ln>
            </p:spPr>
            <p:txBody>
              <a:bodyPr wrap="square">
                <a:spAutoFit/>
              </a:bodyPr>
              <a:lstStyle/>
              <a:p>
                <a:pPr algn="ctr">
                  <a:defRPr/>
                </a:pPr>
                <a:r>
                  <a:rPr lang="pt-BR" sz="1600" b="1" dirty="0" err="1">
                    <a:solidFill>
                      <a:schemeClr val="bg1"/>
                    </a:solidFill>
                    <a:latin typeface="+mj-lt"/>
                  </a:rPr>
                  <a:t>Loss</a:t>
                </a:r>
                <a:r>
                  <a:rPr lang="pt-BR" sz="1600" b="1" dirty="0">
                    <a:solidFill>
                      <a:schemeClr val="bg1"/>
                    </a:solidFill>
                    <a:latin typeface="+mj-lt"/>
                  </a:rPr>
                  <a:t>&gt; 50% of </a:t>
                </a:r>
                <a:r>
                  <a:rPr lang="pt-BR" sz="1600" b="1" dirty="0" err="1">
                    <a:solidFill>
                      <a:schemeClr val="bg1"/>
                    </a:solidFill>
                    <a:latin typeface="+mj-lt"/>
                  </a:rPr>
                  <a:t>canopy</a:t>
                </a:r>
                <a:endParaRPr lang="pt-BR" sz="1600" b="1" dirty="0">
                  <a:solidFill>
                    <a:schemeClr val="bg1"/>
                  </a:solidFill>
                  <a:latin typeface="+mj-lt"/>
                </a:endParaRPr>
              </a:p>
            </p:txBody>
          </p:sp>
          <p:sp>
            <p:nvSpPr>
              <p:cNvPr id="14" name="Text Box 18"/>
              <p:cNvSpPr txBox="1">
                <a:spLocks noChangeArrowheads="1"/>
              </p:cNvSpPr>
              <p:nvPr/>
            </p:nvSpPr>
            <p:spPr bwMode="auto">
              <a:xfrm>
                <a:off x="2962" y="4192"/>
                <a:ext cx="2805" cy="243"/>
              </a:xfrm>
              <a:prstGeom prst="rect">
                <a:avLst/>
              </a:prstGeom>
              <a:solidFill>
                <a:schemeClr val="bg2">
                  <a:lumMod val="10000"/>
                  <a:alpha val="76000"/>
                </a:schemeClr>
              </a:solidFill>
              <a:ln w="9525">
                <a:noFill/>
                <a:miter lim="800000"/>
                <a:headEnd/>
                <a:tailEnd/>
              </a:ln>
            </p:spPr>
            <p:txBody>
              <a:bodyPr wrap="square">
                <a:spAutoFit/>
              </a:bodyPr>
              <a:lstStyle/>
              <a:p>
                <a:pPr algn="ctr">
                  <a:defRPr/>
                </a:pPr>
                <a:r>
                  <a:rPr lang="pt-BR" sz="1600" b="1" dirty="0" err="1">
                    <a:solidFill>
                      <a:schemeClr val="bg1"/>
                    </a:solidFill>
                    <a:latin typeface="+mj-lt"/>
                  </a:rPr>
                  <a:t>Loss</a:t>
                </a:r>
                <a:r>
                  <a:rPr lang="pt-BR" sz="1600" b="1" dirty="0">
                    <a:solidFill>
                      <a:schemeClr val="bg1"/>
                    </a:solidFill>
                    <a:latin typeface="+mj-lt"/>
                  </a:rPr>
                  <a:t>&gt; 90% of </a:t>
                </a:r>
                <a:r>
                  <a:rPr lang="pt-BR" sz="1600" b="1" dirty="0" err="1">
                    <a:solidFill>
                      <a:schemeClr val="bg1"/>
                    </a:solidFill>
                    <a:latin typeface="+mj-lt"/>
                  </a:rPr>
                  <a:t>canopy</a:t>
                </a:r>
                <a:endParaRPr lang="pt-BR" sz="1600" b="1" dirty="0">
                  <a:solidFill>
                    <a:schemeClr val="bg1"/>
                  </a:solidFill>
                  <a:latin typeface="+mj-lt"/>
                </a:endParaRPr>
              </a:p>
            </p:txBody>
          </p:sp>
        </p:grpSp>
      </p:grpSp>
      <p:sp>
        <p:nvSpPr>
          <p:cNvPr id="16" name="CaixaDeTexto 15"/>
          <p:cNvSpPr txBox="1"/>
          <p:nvPr/>
        </p:nvSpPr>
        <p:spPr>
          <a:xfrm>
            <a:off x="263352" y="244425"/>
            <a:ext cx="11665296" cy="1168391"/>
          </a:xfrm>
          <a:prstGeom prst="rect">
            <a:avLst/>
          </a:prstGeom>
          <a:noFill/>
          <a:effectLst/>
        </p:spPr>
        <p:txBody>
          <a:bodyPr vert="horz" lIns="91426" tIns="45718" rIns="91426" bIns="45718" rtlCol="0" anchor="ctr">
            <a:normAutofit fontScale="75000" lnSpcReduction="20000"/>
          </a:bodyPr>
          <a:lstStyle>
            <a:defPPr>
              <a:defRPr lang="pt-BR"/>
            </a:defPPr>
            <a:lvl1pPr algn="ctr">
              <a:spcBef>
                <a:spcPct val="0"/>
              </a:spcBef>
              <a:buNone/>
              <a:defRPr sz="4900" b="1">
                <a:solidFill>
                  <a:schemeClr val="bg1"/>
                </a:solidFill>
                <a:latin typeface="+mj-lt"/>
                <a:ea typeface="+mj-ea"/>
                <a:cs typeface="+mj-cs"/>
              </a:defRPr>
            </a:lvl1pPr>
          </a:lstStyle>
          <a:p>
            <a:pPr fontAlgn="base">
              <a:spcAft>
                <a:spcPct val="0"/>
              </a:spcAft>
            </a:pPr>
            <a:r>
              <a:rPr lang="en-US" altLang="en-US" sz="4100" dirty="0">
                <a:solidFill>
                  <a:schemeClr val="accent3">
                    <a:lumMod val="75000"/>
                  </a:schemeClr>
                </a:solidFill>
                <a:cs typeface="Arial" charset="0"/>
              </a:rPr>
              <a:t>EXAMPLE OF TROPICAL FOREST AREAS IN THE BRAZILIAN AMAZON PROGRESSIVELY DECLINING DUE TO DEFORESTATION AND FIRE</a:t>
            </a:r>
          </a:p>
          <a:p>
            <a:pPr fontAlgn="base">
              <a:spcAft>
                <a:spcPct val="0"/>
              </a:spcAft>
            </a:pPr>
            <a:endParaRPr lang="en-US" altLang="en-US" sz="3600" dirty="0">
              <a:solidFill>
                <a:schemeClr val="accent3">
                  <a:lumMod val="75000"/>
                </a:schemeClr>
              </a:solidFill>
              <a:cs typeface="Arial" charset="0"/>
            </a:endParaRPr>
          </a:p>
        </p:txBody>
      </p:sp>
    </p:spTree>
    <p:extLst>
      <p:ext uri="{BB962C8B-B14F-4D97-AF65-F5344CB8AC3E}">
        <p14:creationId xmlns:p14="http://schemas.microsoft.com/office/powerpoint/2010/main" val="2553242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p:cNvGrpSpPr/>
          <p:nvPr/>
        </p:nvGrpSpPr>
        <p:grpSpPr>
          <a:xfrm>
            <a:off x="0" y="-27384"/>
            <a:ext cx="12192000" cy="6885383"/>
            <a:chOff x="0" y="-27384"/>
            <a:chExt cx="12192000" cy="6885383"/>
          </a:xfrm>
        </p:grpSpPr>
        <p:pic>
          <p:nvPicPr>
            <p:cNvPr id="8" name="Imagem 7"/>
            <p:cNvPicPr>
              <a:picLocks noChangeAspect="1"/>
            </p:cNvPicPr>
            <p:nvPr/>
          </p:nvPicPr>
          <p:blipFill rotWithShape="1">
            <a:blip r:embed="rId3">
              <a:extLst>
                <a:ext uri="{28A0092B-C50C-407E-A947-70E740481C1C}">
                  <a14:useLocalDpi xmlns:a14="http://schemas.microsoft.com/office/drawing/2010/main" val="0"/>
                </a:ext>
              </a:extLst>
            </a:blip>
            <a:srcRect t="2" b="23828"/>
            <a:stretch/>
          </p:blipFill>
          <p:spPr>
            <a:xfrm>
              <a:off x="0" y="-27384"/>
              <a:ext cx="12192000" cy="6885383"/>
            </a:xfrm>
            <a:prstGeom prst="rect">
              <a:avLst/>
            </a:prstGeom>
            <a:ln w="76200">
              <a:noFill/>
            </a:ln>
          </p:spPr>
        </p:pic>
        <p:sp>
          <p:nvSpPr>
            <p:cNvPr id="15" name="Retângulo 14"/>
            <p:cNvSpPr/>
            <p:nvPr/>
          </p:nvSpPr>
          <p:spPr>
            <a:xfrm>
              <a:off x="608799" y="4573578"/>
              <a:ext cx="1806144" cy="1046440"/>
            </a:xfrm>
            <a:prstGeom prst="rect">
              <a:avLst/>
            </a:prstGeom>
            <a:noFill/>
          </p:spPr>
          <p:txBody>
            <a:bodyPr wrap="none">
              <a:spAutoFit/>
            </a:bodyPr>
            <a:lstStyle/>
            <a:p>
              <a:r>
                <a:rPr lang="pt-BR" sz="6000" b="1" dirty="0">
                  <a:solidFill>
                    <a:schemeClr val="bg1"/>
                  </a:solidFill>
                </a:rPr>
                <a:t>2005</a:t>
              </a:r>
            </a:p>
          </p:txBody>
        </p:sp>
      </p:grpSp>
      <p:grpSp>
        <p:nvGrpSpPr>
          <p:cNvPr id="6" name="Agrupar 5"/>
          <p:cNvGrpSpPr/>
          <p:nvPr/>
        </p:nvGrpSpPr>
        <p:grpSpPr>
          <a:xfrm>
            <a:off x="1524003" y="-27384"/>
            <a:ext cx="10704204" cy="6885383"/>
            <a:chOff x="1524000" y="-27384"/>
            <a:chExt cx="10704204" cy="6885383"/>
          </a:xfrm>
        </p:grpSpPr>
        <p:grpSp>
          <p:nvGrpSpPr>
            <p:cNvPr id="3" name="Agrupar 2"/>
            <p:cNvGrpSpPr/>
            <p:nvPr/>
          </p:nvGrpSpPr>
          <p:grpSpPr>
            <a:xfrm>
              <a:off x="3143672" y="1742"/>
              <a:ext cx="9084532" cy="6856257"/>
              <a:chOff x="3143672" y="1742"/>
              <a:chExt cx="9084532" cy="6856257"/>
            </a:xfrm>
          </p:grpSpPr>
          <p:pic>
            <p:nvPicPr>
              <p:cNvPr id="9" name="Imagem 8"/>
              <p:cNvPicPr>
                <a:picLocks noChangeAspect="1"/>
              </p:cNvPicPr>
              <p:nvPr/>
            </p:nvPicPr>
            <p:blipFill rotWithShape="1">
              <a:blip r:embed="rId4">
                <a:extLst>
                  <a:ext uri="{28A0092B-C50C-407E-A947-70E740481C1C}">
                    <a14:useLocalDpi xmlns:a14="http://schemas.microsoft.com/office/drawing/2010/main" val="0"/>
                  </a:ext>
                </a:extLst>
              </a:blip>
              <a:srcRect l="8280" r="5011" b="11553"/>
              <a:stretch/>
            </p:blipFill>
            <p:spPr>
              <a:xfrm>
                <a:off x="3143672" y="1742"/>
                <a:ext cx="9084532" cy="6856257"/>
              </a:xfrm>
              <a:prstGeom prst="rect">
                <a:avLst/>
              </a:prstGeom>
              <a:ln w="57150">
                <a:noFill/>
              </a:ln>
            </p:spPr>
          </p:pic>
          <p:sp>
            <p:nvSpPr>
              <p:cNvPr id="16" name="Retângulo 15"/>
              <p:cNvSpPr/>
              <p:nvPr/>
            </p:nvSpPr>
            <p:spPr>
              <a:xfrm>
                <a:off x="3809048" y="4573576"/>
                <a:ext cx="1806144" cy="1046440"/>
              </a:xfrm>
              <a:prstGeom prst="rect">
                <a:avLst/>
              </a:prstGeom>
              <a:noFill/>
            </p:spPr>
            <p:txBody>
              <a:bodyPr wrap="none">
                <a:spAutoFit/>
              </a:bodyPr>
              <a:lstStyle/>
              <a:p>
                <a:r>
                  <a:rPr lang="pt-BR" sz="6000" b="1" dirty="0">
                    <a:solidFill>
                      <a:schemeClr val="bg1"/>
                    </a:solidFill>
                  </a:rPr>
                  <a:t>2010</a:t>
                </a:r>
              </a:p>
            </p:txBody>
          </p:sp>
        </p:grpSp>
        <p:sp>
          <p:nvSpPr>
            <p:cNvPr id="23" name="Retângulo 22"/>
            <p:cNvSpPr/>
            <p:nvPr/>
          </p:nvSpPr>
          <p:spPr>
            <a:xfrm rot="5400000" flipV="1">
              <a:off x="-1107956" y="2604572"/>
              <a:ext cx="6883584" cy="1619672"/>
            </a:xfrm>
            <a:prstGeom prst="rect">
              <a:avLst/>
            </a:prstGeom>
            <a:gradFill flip="none" rotWithShape="1">
              <a:gsLst>
                <a:gs pos="0">
                  <a:schemeClr val="tx1">
                    <a:lumMod val="95000"/>
                    <a:lumOff val="5000"/>
                    <a:alpha val="36000"/>
                  </a:schemeClr>
                </a:gs>
                <a:gs pos="100000">
                  <a:schemeClr val="tx1">
                    <a:lumMod val="95000"/>
                    <a:lumOff val="5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grpSp>
        <p:nvGrpSpPr>
          <p:cNvPr id="11" name="Agrupar 10"/>
          <p:cNvGrpSpPr/>
          <p:nvPr/>
        </p:nvGrpSpPr>
        <p:grpSpPr>
          <a:xfrm>
            <a:off x="4476329" y="-27383"/>
            <a:ext cx="7751875" cy="6912768"/>
            <a:chOff x="4476329" y="-27383"/>
            <a:chExt cx="7751875" cy="6912768"/>
          </a:xfrm>
        </p:grpSpPr>
        <p:grpSp>
          <p:nvGrpSpPr>
            <p:cNvPr id="4" name="Agrupar 3"/>
            <p:cNvGrpSpPr/>
            <p:nvPr/>
          </p:nvGrpSpPr>
          <p:grpSpPr>
            <a:xfrm>
              <a:off x="6096000" y="-60"/>
              <a:ext cx="6132204" cy="6856257"/>
              <a:chOff x="6096000" y="-60"/>
              <a:chExt cx="6132204" cy="6856257"/>
            </a:xfrm>
          </p:grpSpPr>
          <p:pic>
            <p:nvPicPr>
              <p:cNvPr id="10" name="Imagem 9"/>
              <p:cNvPicPr>
                <a:picLocks noChangeAspect="1"/>
              </p:cNvPicPr>
              <p:nvPr/>
            </p:nvPicPr>
            <p:blipFill rotWithShape="1">
              <a:blip r:embed="rId5">
                <a:extLst>
                  <a:ext uri="{28A0092B-C50C-407E-A947-70E740481C1C}">
                    <a14:useLocalDpi xmlns:a14="http://schemas.microsoft.com/office/drawing/2010/main" val="0"/>
                  </a:ext>
                </a:extLst>
              </a:blip>
              <a:srcRect l="18658" r="4835" b="10639"/>
              <a:stretch/>
            </p:blipFill>
            <p:spPr>
              <a:xfrm>
                <a:off x="6096000" y="-60"/>
                <a:ext cx="6132204" cy="6856257"/>
              </a:xfrm>
              <a:prstGeom prst="rect">
                <a:avLst/>
              </a:prstGeom>
              <a:ln w="76200">
                <a:noFill/>
              </a:ln>
            </p:spPr>
          </p:pic>
          <p:sp>
            <p:nvSpPr>
              <p:cNvPr id="18" name="Retângulo 17"/>
              <p:cNvSpPr/>
              <p:nvPr/>
            </p:nvSpPr>
            <p:spPr>
              <a:xfrm>
                <a:off x="6564533" y="4573576"/>
                <a:ext cx="2133672" cy="1046440"/>
              </a:xfrm>
              <a:prstGeom prst="rect">
                <a:avLst/>
              </a:prstGeom>
              <a:noFill/>
            </p:spPr>
            <p:txBody>
              <a:bodyPr wrap="square">
                <a:spAutoFit/>
              </a:bodyPr>
              <a:lstStyle/>
              <a:p>
                <a:pPr algn="ctr"/>
                <a:r>
                  <a:rPr lang="pt-BR" sz="6000" b="1" dirty="0">
                    <a:solidFill>
                      <a:schemeClr val="bg1"/>
                    </a:solidFill>
                  </a:rPr>
                  <a:t>2012</a:t>
                </a:r>
              </a:p>
            </p:txBody>
          </p:sp>
        </p:grpSp>
        <p:sp>
          <p:nvSpPr>
            <p:cNvPr id="24" name="Retângulo 23"/>
            <p:cNvSpPr/>
            <p:nvPr/>
          </p:nvSpPr>
          <p:spPr>
            <a:xfrm rot="5400000" flipV="1">
              <a:off x="1829781" y="2619165"/>
              <a:ext cx="6912768" cy="1619672"/>
            </a:xfrm>
            <a:prstGeom prst="rect">
              <a:avLst/>
            </a:prstGeom>
            <a:gradFill flip="none" rotWithShape="1">
              <a:gsLst>
                <a:gs pos="0">
                  <a:schemeClr val="tx1">
                    <a:lumMod val="95000"/>
                    <a:lumOff val="5000"/>
                    <a:alpha val="36000"/>
                  </a:schemeClr>
                </a:gs>
                <a:gs pos="100000">
                  <a:schemeClr val="tx1">
                    <a:lumMod val="95000"/>
                    <a:lumOff val="5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2" name="Retângulo 11"/>
          <p:cNvSpPr/>
          <p:nvPr/>
        </p:nvSpPr>
        <p:spPr>
          <a:xfrm>
            <a:off x="1524000" y="1776"/>
            <a:ext cx="9144000" cy="762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a:endParaRPr lang="pt-BR" sz="2400" dirty="0">
              <a:solidFill>
                <a:srgbClr val="002060"/>
              </a:solidFill>
            </a:endParaRPr>
          </a:p>
        </p:txBody>
      </p:sp>
      <p:sp>
        <p:nvSpPr>
          <p:cNvPr id="17" name="Retângulo 16"/>
          <p:cNvSpPr/>
          <p:nvPr/>
        </p:nvSpPr>
        <p:spPr>
          <a:xfrm>
            <a:off x="15600093" y="8549659"/>
            <a:ext cx="915611" cy="523216"/>
          </a:xfrm>
          <a:prstGeom prst="rect">
            <a:avLst/>
          </a:prstGeom>
          <a:noFill/>
        </p:spPr>
        <p:txBody>
          <a:bodyPr wrap="none" lIns="91426" tIns="45718" rIns="91426" bIns="45718">
            <a:spAutoFit/>
          </a:bodyPr>
          <a:lstStyle/>
          <a:p>
            <a:r>
              <a:rPr lang="pt-BR" sz="2800" b="1" dirty="0">
                <a:solidFill>
                  <a:schemeClr val="bg1"/>
                </a:solidFill>
              </a:rPr>
              <a:t>2014</a:t>
            </a:r>
          </a:p>
        </p:txBody>
      </p:sp>
      <p:sp>
        <p:nvSpPr>
          <p:cNvPr id="22" name="Retângulo 21"/>
          <p:cNvSpPr/>
          <p:nvPr/>
        </p:nvSpPr>
        <p:spPr>
          <a:xfrm rot="10800000">
            <a:off x="-8398" y="-27380"/>
            <a:ext cx="12236604" cy="3434519"/>
          </a:xfrm>
          <a:prstGeom prst="rect">
            <a:avLst/>
          </a:prstGeom>
          <a:gradFill flip="none" rotWithShape="1">
            <a:gsLst>
              <a:gs pos="0">
                <a:schemeClr val="tx1">
                  <a:lumMod val="95000"/>
                  <a:lumOff val="5000"/>
                  <a:alpha val="36000"/>
                </a:schemeClr>
              </a:gs>
              <a:gs pos="100000">
                <a:schemeClr val="tx1">
                  <a:lumMod val="95000"/>
                  <a:lumOff val="5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a:endParaRPr lang="pt-BR" dirty="0"/>
          </a:p>
        </p:txBody>
      </p:sp>
      <p:grpSp>
        <p:nvGrpSpPr>
          <p:cNvPr id="13" name="Agrupar 12"/>
          <p:cNvGrpSpPr/>
          <p:nvPr/>
        </p:nvGrpSpPr>
        <p:grpSpPr>
          <a:xfrm>
            <a:off x="7635274" y="10"/>
            <a:ext cx="4592959" cy="6885383"/>
            <a:chOff x="7635245" y="1"/>
            <a:chExt cx="4592959" cy="6885383"/>
          </a:xfrm>
        </p:grpSpPr>
        <p:pic>
          <p:nvPicPr>
            <p:cNvPr id="7" name="Picture 8"/>
            <p:cNvPicPr>
              <a:picLocks noChangeAspect="1"/>
            </p:cNvPicPr>
            <p:nvPr/>
          </p:nvPicPr>
          <p:blipFill rotWithShape="1">
            <a:blip r:embed="rId6"/>
            <a:srcRect l="67775" t="12239" r="5101"/>
            <a:stretch/>
          </p:blipFill>
          <p:spPr>
            <a:xfrm>
              <a:off x="9239672" y="2361"/>
              <a:ext cx="2988532" cy="6857935"/>
            </a:xfrm>
            <a:prstGeom prst="rect">
              <a:avLst/>
            </a:prstGeom>
            <a:ln w="57150">
              <a:noFill/>
            </a:ln>
          </p:spPr>
        </p:pic>
        <p:sp>
          <p:nvSpPr>
            <p:cNvPr id="21" name="Retângulo 20"/>
            <p:cNvSpPr/>
            <p:nvPr/>
          </p:nvSpPr>
          <p:spPr>
            <a:xfrm>
              <a:off x="9650960" y="4573575"/>
              <a:ext cx="2133672" cy="1046440"/>
            </a:xfrm>
            <a:prstGeom prst="rect">
              <a:avLst/>
            </a:prstGeom>
            <a:noFill/>
            <a:effectLst>
              <a:glow rad="228600">
                <a:schemeClr val="accent1">
                  <a:satMod val="175000"/>
                  <a:alpha val="40000"/>
                </a:schemeClr>
              </a:glow>
            </a:effectLst>
          </p:spPr>
          <p:txBody>
            <a:bodyPr wrap="square">
              <a:spAutoFit/>
            </a:bodyPr>
            <a:lstStyle/>
            <a:p>
              <a:pPr algn="ctr"/>
              <a:r>
                <a:rPr lang="pt-BR" sz="6000" b="1" dirty="0">
                  <a:solidFill>
                    <a:schemeClr val="bg1"/>
                  </a:solidFill>
                </a:rPr>
                <a:t>2014</a:t>
              </a:r>
            </a:p>
          </p:txBody>
        </p:sp>
        <p:sp>
          <p:nvSpPr>
            <p:cNvPr id="25" name="Retângulo 24"/>
            <p:cNvSpPr/>
            <p:nvPr/>
          </p:nvSpPr>
          <p:spPr>
            <a:xfrm rot="5400000" flipV="1">
              <a:off x="5002389" y="2632857"/>
              <a:ext cx="6885383" cy="1619672"/>
            </a:xfrm>
            <a:prstGeom prst="rect">
              <a:avLst/>
            </a:prstGeom>
            <a:gradFill flip="none" rotWithShape="1">
              <a:gsLst>
                <a:gs pos="0">
                  <a:schemeClr val="tx1">
                    <a:lumMod val="95000"/>
                    <a:lumOff val="5000"/>
                    <a:alpha val="36000"/>
                  </a:schemeClr>
                </a:gs>
                <a:gs pos="100000">
                  <a:schemeClr val="tx1">
                    <a:lumMod val="95000"/>
                    <a:lumOff val="5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19" name="CaixaDeTexto 18"/>
          <p:cNvSpPr txBox="1"/>
          <p:nvPr/>
        </p:nvSpPr>
        <p:spPr>
          <a:xfrm>
            <a:off x="875420" y="244422"/>
            <a:ext cx="10441160" cy="1168391"/>
          </a:xfrm>
          <a:prstGeom prst="rect">
            <a:avLst/>
          </a:prstGeom>
          <a:noFill/>
          <a:effectLst>
            <a:outerShdw blurRad="50800" dist="38100" dir="2700000" algn="tl" rotWithShape="0">
              <a:prstClr val="black">
                <a:alpha val="40000"/>
              </a:prstClr>
            </a:outerShdw>
          </a:effectLst>
        </p:spPr>
        <p:txBody>
          <a:bodyPr vert="horz" lIns="91426" tIns="45718" rIns="91426" bIns="45718" rtlCol="0" anchor="ctr">
            <a:noAutofit/>
          </a:bodyPr>
          <a:lstStyle>
            <a:defPPr>
              <a:defRPr lang="pt-BR"/>
            </a:defPPr>
            <a:lvl1pPr algn="ctr">
              <a:spcBef>
                <a:spcPct val="0"/>
              </a:spcBef>
              <a:buNone/>
              <a:defRPr sz="4900" b="1">
                <a:solidFill>
                  <a:schemeClr val="bg1"/>
                </a:solidFill>
                <a:latin typeface="+mj-lt"/>
                <a:ea typeface="+mj-ea"/>
                <a:cs typeface="+mj-cs"/>
              </a:defRPr>
            </a:lvl1pPr>
          </a:lstStyle>
          <a:p>
            <a:pPr fontAlgn="base">
              <a:spcAft>
                <a:spcPct val="0"/>
              </a:spcAft>
            </a:pPr>
            <a:r>
              <a:rPr lang="en-US" altLang="en-US" sz="3600" dirty="0">
                <a:cs typeface="Arial" charset="0"/>
              </a:rPr>
              <a:t>WHAT IS GOING ON RIGHT NOW IN TERMS OF CLIMATE VARIABILITY AND CHANGE IN THE AMAZON?</a:t>
            </a:r>
          </a:p>
        </p:txBody>
      </p:sp>
      <p:sp>
        <p:nvSpPr>
          <p:cNvPr id="20" name="CaixaDeTexto 19"/>
          <p:cNvSpPr txBox="1"/>
          <p:nvPr/>
        </p:nvSpPr>
        <p:spPr>
          <a:xfrm>
            <a:off x="3" y="5679546"/>
            <a:ext cx="12228204" cy="1200324"/>
          </a:xfrm>
          <a:prstGeom prst="rect">
            <a:avLst/>
          </a:prstGeom>
          <a:solidFill>
            <a:schemeClr val="tx1">
              <a:alpha val="83000"/>
            </a:schemeClr>
          </a:solidFill>
        </p:spPr>
        <p:txBody>
          <a:bodyPr wrap="square" lIns="91426" tIns="45718" rIns="91426" bIns="45718" rtlCol="0">
            <a:spAutoFit/>
          </a:bodyPr>
          <a:lstStyle/>
          <a:p>
            <a:pPr algn="ctr"/>
            <a:endParaRPr lang="en-US" sz="2000" dirty="0">
              <a:solidFill>
                <a:schemeClr val="bg1"/>
              </a:solidFill>
            </a:endParaRPr>
          </a:p>
          <a:p>
            <a:pPr algn="ctr"/>
            <a:r>
              <a:rPr lang="en-US" sz="2000" dirty="0">
                <a:solidFill>
                  <a:schemeClr val="bg1"/>
                </a:solidFill>
              </a:rPr>
              <a:t>Record-breaking droughts (2005, 2010, 2016-16)  and floods (2009, 2012, 2014)</a:t>
            </a:r>
            <a:endParaRPr lang="pt-BR" sz="1600" dirty="0">
              <a:solidFill>
                <a:srgbClr val="FFFF00"/>
              </a:solidFill>
            </a:endParaRPr>
          </a:p>
          <a:p>
            <a:pPr algn="ctr"/>
            <a:r>
              <a:rPr lang="en-US" sz="1600" dirty="0">
                <a:solidFill>
                  <a:schemeClr val="bg1"/>
                </a:solidFill>
              </a:rPr>
              <a:t>Changes in extreme flow in Amazon River (</a:t>
            </a:r>
            <a:r>
              <a:rPr lang="en-US" sz="1600" i="1" dirty="0">
                <a:solidFill>
                  <a:schemeClr val="bg1"/>
                </a:solidFill>
              </a:rPr>
              <a:t>medium confidence</a:t>
            </a:r>
            <a:r>
              <a:rPr lang="en-US" sz="1600" dirty="0">
                <a:solidFill>
                  <a:schemeClr val="bg1"/>
                </a:solidFill>
              </a:rPr>
              <a:t>, major contribution from climate change) (IPCC/ WGIIAR5, 2014)</a:t>
            </a:r>
          </a:p>
          <a:p>
            <a:pPr algn="ctr"/>
            <a:endParaRPr lang="pt-BR" sz="1600" dirty="0">
              <a:solidFill>
                <a:srgbClr val="FFFF00"/>
              </a:solidFill>
            </a:endParaRPr>
          </a:p>
        </p:txBody>
      </p:sp>
    </p:spTree>
    <p:extLst>
      <p:ext uri="{BB962C8B-B14F-4D97-AF65-F5344CB8AC3E}">
        <p14:creationId xmlns:p14="http://schemas.microsoft.com/office/powerpoint/2010/main" val="42121086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1000"/>
                            </p:stCondLst>
                            <p:childTnLst>
                              <p:par>
                                <p:cTn id="14" presetID="10" presetClass="entr" presetSubtype="0" fill="hold" nodeType="afterEffect">
                                  <p:stCondLst>
                                    <p:cond delay="20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3500"/>
                            </p:stCondLst>
                            <p:childTnLst>
                              <p:par>
                                <p:cTn id="18" presetID="10" presetClass="entr" presetSubtype="0" fill="hold" nodeType="afterEffect">
                                  <p:stCondLst>
                                    <p:cond delay="200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par>
                          <p:cTn id="21" fill="hold">
                            <p:stCondLst>
                              <p:cond delay="6000"/>
                            </p:stCondLst>
                            <p:childTnLst>
                              <p:par>
                                <p:cTn id="22" presetID="10" presetClass="entr" presetSubtype="0" fill="hold" nodeType="afterEffect">
                                  <p:stCondLst>
                                    <p:cond delay="200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659395" y="191953"/>
            <a:ext cx="11532604" cy="1143000"/>
          </a:xfrm>
          <a:prstGeom prst="rect">
            <a:avLst/>
          </a:prstGeom>
          <a:noFill/>
          <a:effectLst/>
        </p:spPr>
        <p:txBody>
          <a:bodyPr vert="horz" lIns="91424" tIns="45718" rIns="91424" bIns="4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pt-BR" sz="3600" b="1" dirty="0">
                <a:solidFill>
                  <a:schemeClr val="accent3">
                    <a:lumMod val="75000"/>
                  </a:schemeClr>
                </a:solidFill>
              </a:rPr>
              <a:t>THE AMAZON CLIMATE SYSTEM HAS BEEN OSCILLATING BETWEEN TWO EXTREMES IN THE  LAST 10 YEARS</a:t>
            </a:r>
          </a:p>
        </p:txBody>
      </p:sp>
      <p:grpSp>
        <p:nvGrpSpPr>
          <p:cNvPr id="17613" name="Grupo 17612"/>
          <p:cNvGrpSpPr/>
          <p:nvPr/>
        </p:nvGrpSpPr>
        <p:grpSpPr>
          <a:xfrm>
            <a:off x="4078576" y="1530711"/>
            <a:ext cx="4572000" cy="2337461"/>
            <a:chOff x="4078576" y="1700808"/>
            <a:chExt cx="4572000" cy="2337461"/>
          </a:xfrm>
        </p:grpSpPr>
        <p:sp>
          <p:nvSpPr>
            <p:cNvPr id="2" name="Forma livre 1"/>
            <p:cNvSpPr/>
            <p:nvPr/>
          </p:nvSpPr>
          <p:spPr>
            <a:xfrm>
              <a:off x="4078576" y="1700808"/>
              <a:ext cx="4572000" cy="2337461"/>
            </a:xfrm>
            <a:custGeom>
              <a:avLst/>
              <a:gdLst>
                <a:gd name="connsiteX0" fmla="*/ 0 w 4572000"/>
                <a:gd name="connsiteY0" fmla="*/ 2274399 h 2337461"/>
                <a:gd name="connsiteX1" fmla="*/ 457200 w 4572000"/>
                <a:gd name="connsiteY1" fmla="*/ 1769902 h 2337461"/>
                <a:gd name="connsiteX2" fmla="*/ 930165 w 4572000"/>
                <a:gd name="connsiteY2" fmla="*/ 918564 h 2337461"/>
                <a:gd name="connsiteX3" fmla="*/ 1529255 w 4572000"/>
                <a:gd name="connsiteY3" fmla="*/ 240647 h 2337461"/>
                <a:gd name="connsiteX4" fmla="*/ 2049517 w 4572000"/>
                <a:gd name="connsiteY4" fmla="*/ 19930 h 2337461"/>
                <a:gd name="connsiteX5" fmla="*/ 2601310 w 4572000"/>
                <a:gd name="connsiteY5" fmla="*/ 51461 h 2337461"/>
                <a:gd name="connsiteX6" fmla="*/ 3153103 w 4572000"/>
                <a:gd name="connsiteY6" fmla="*/ 382537 h 2337461"/>
                <a:gd name="connsiteX7" fmla="*/ 3736427 w 4572000"/>
                <a:gd name="connsiteY7" fmla="*/ 1186578 h 2337461"/>
                <a:gd name="connsiteX8" fmla="*/ 4051738 w 4572000"/>
                <a:gd name="connsiteY8" fmla="*/ 1769902 h 2337461"/>
                <a:gd name="connsiteX9" fmla="*/ 4430110 w 4572000"/>
                <a:gd name="connsiteY9" fmla="*/ 2211337 h 2337461"/>
                <a:gd name="connsiteX10" fmla="*/ 4572000 w 4572000"/>
                <a:gd name="connsiteY10" fmla="*/ 2337461 h 233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72000" h="2337461">
                  <a:moveTo>
                    <a:pt x="0" y="2274399"/>
                  </a:moveTo>
                  <a:cubicBezTo>
                    <a:pt x="151086" y="2135137"/>
                    <a:pt x="302172" y="1995875"/>
                    <a:pt x="457200" y="1769902"/>
                  </a:cubicBezTo>
                  <a:cubicBezTo>
                    <a:pt x="612228" y="1543929"/>
                    <a:pt x="751489" y="1173440"/>
                    <a:pt x="930165" y="918564"/>
                  </a:cubicBezTo>
                  <a:cubicBezTo>
                    <a:pt x="1108841" y="663688"/>
                    <a:pt x="1342696" y="390419"/>
                    <a:pt x="1529255" y="240647"/>
                  </a:cubicBezTo>
                  <a:cubicBezTo>
                    <a:pt x="1715814" y="90875"/>
                    <a:pt x="1870841" y="51461"/>
                    <a:pt x="2049517" y="19930"/>
                  </a:cubicBezTo>
                  <a:cubicBezTo>
                    <a:pt x="2228193" y="-11601"/>
                    <a:pt x="2417379" y="-8973"/>
                    <a:pt x="2601310" y="51461"/>
                  </a:cubicBezTo>
                  <a:cubicBezTo>
                    <a:pt x="2785241" y="111895"/>
                    <a:pt x="2963917" y="193351"/>
                    <a:pt x="3153103" y="382537"/>
                  </a:cubicBezTo>
                  <a:cubicBezTo>
                    <a:pt x="3342289" y="571723"/>
                    <a:pt x="3586655" y="955350"/>
                    <a:pt x="3736427" y="1186578"/>
                  </a:cubicBezTo>
                  <a:cubicBezTo>
                    <a:pt x="3886200" y="1417805"/>
                    <a:pt x="3936124" y="1599109"/>
                    <a:pt x="4051738" y="1769902"/>
                  </a:cubicBezTo>
                  <a:cubicBezTo>
                    <a:pt x="4167352" y="1940695"/>
                    <a:pt x="4343400" y="2116744"/>
                    <a:pt x="4430110" y="2211337"/>
                  </a:cubicBezTo>
                  <a:cubicBezTo>
                    <a:pt x="4516820" y="2305930"/>
                    <a:pt x="4544410" y="2321695"/>
                    <a:pt x="4572000" y="2337461"/>
                  </a:cubicBezTo>
                </a:path>
              </a:pathLst>
            </a:custGeom>
            <a:noFill/>
            <a:ln w="63500">
              <a:gradFill flip="none" rotWithShape="1">
                <a:gsLst>
                  <a:gs pos="0">
                    <a:srgbClr val="FF0000"/>
                  </a:gs>
                  <a:gs pos="100000">
                    <a:srgbClr val="0070C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p:cNvSpPr txBox="1"/>
            <p:nvPr/>
          </p:nvSpPr>
          <p:spPr>
            <a:xfrm>
              <a:off x="5360595" y="1983243"/>
              <a:ext cx="1976829" cy="697627"/>
            </a:xfrm>
            <a:prstGeom prst="rect">
              <a:avLst/>
            </a:prstGeom>
            <a:noFill/>
          </p:spPr>
          <p:txBody>
            <a:bodyPr wrap="none" rtlCol="0">
              <a:spAutoFit/>
            </a:bodyPr>
            <a:lstStyle/>
            <a:p>
              <a:pPr algn="ctr"/>
              <a:r>
                <a:rPr lang="pt-BR" b="1" dirty="0" smtClean="0">
                  <a:solidFill>
                    <a:srgbClr val="00B0F0"/>
                  </a:solidFill>
                </a:rPr>
                <a:t>CLIMATE SYSTEM</a:t>
              </a:r>
              <a:endParaRPr lang="pt-BR" b="1" dirty="0">
                <a:solidFill>
                  <a:srgbClr val="00B0F0"/>
                </a:solidFill>
              </a:endParaRPr>
            </a:p>
            <a:p>
              <a:pPr algn="ctr"/>
              <a:r>
                <a:rPr lang="pt-BR" b="1" dirty="0" smtClean="0">
                  <a:solidFill>
                    <a:srgbClr val="00B0F0"/>
                  </a:solidFill>
                </a:rPr>
                <a:t>OSCILLATION</a:t>
              </a:r>
              <a:endParaRPr lang="pt-BR" b="1" dirty="0">
                <a:solidFill>
                  <a:srgbClr val="00B0F0"/>
                </a:solidFill>
              </a:endParaRPr>
            </a:p>
          </p:txBody>
        </p:sp>
      </p:grpSp>
      <p:grpSp>
        <p:nvGrpSpPr>
          <p:cNvPr id="17611" name="Grupo 17610"/>
          <p:cNvGrpSpPr/>
          <p:nvPr/>
        </p:nvGrpSpPr>
        <p:grpSpPr>
          <a:xfrm>
            <a:off x="1919537" y="2045381"/>
            <a:ext cx="2383203" cy="3597584"/>
            <a:chOff x="1919536" y="2215510"/>
            <a:chExt cx="2383203" cy="3597584"/>
          </a:xfrm>
        </p:grpSpPr>
        <p:sp>
          <p:nvSpPr>
            <p:cNvPr id="5" name="CaixaDeTexto 4"/>
            <p:cNvSpPr txBox="1"/>
            <p:nvPr/>
          </p:nvSpPr>
          <p:spPr>
            <a:xfrm>
              <a:off x="2351584" y="2215510"/>
              <a:ext cx="1344057" cy="384721"/>
            </a:xfrm>
            <a:prstGeom prst="rect">
              <a:avLst/>
            </a:prstGeom>
            <a:noFill/>
          </p:spPr>
          <p:txBody>
            <a:bodyPr wrap="none" rtlCol="0">
              <a:spAutoFit/>
            </a:bodyPr>
            <a:lstStyle/>
            <a:p>
              <a:r>
                <a:rPr lang="pt-BR" b="1" dirty="0" err="1">
                  <a:solidFill>
                    <a:srgbClr val="FF0000"/>
                  </a:solidFill>
                </a:rPr>
                <a:t>DROUGHTS</a:t>
              </a:r>
              <a:endParaRPr lang="pt-BR" b="1" dirty="0">
                <a:solidFill>
                  <a:srgbClr val="FF0000"/>
                </a:solidFill>
              </a:endParaRPr>
            </a:p>
          </p:txBody>
        </p:sp>
        <p:pic>
          <p:nvPicPr>
            <p:cNvPr id="118" name="Imagem 117"/>
            <p:cNvPicPr>
              <a:picLocks noChangeAspect="1"/>
            </p:cNvPicPr>
            <p:nvPr/>
          </p:nvPicPr>
          <p:blipFill rotWithShape="1">
            <a:blip r:embed="rId2">
              <a:extLst>
                <a:ext uri="{28A0092B-C50C-407E-A947-70E740481C1C}">
                  <a14:useLocalDpi xmlns:a14="http://schemas.microsoft.com/office/drawing/2010/main" val="0"/>
                </a:ext>
              </a:extLst>
            </a:blip>
            <a:srcRect l="8280" r="5011" b="11553"/>
            <a:stretch/>
          </p:blipFill>
          <p:spPr>
            <a:xfrm>
              <a:off x="1919536" y="3534213"/>
              <a:ext cx="2383203" cy="2278881"/>
            </a:xfrm>
            <a:prstGeom prst="ellipse">
              <a:avLst/>
            </a:prstGeom>
            <a:ln w="63500"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17612" name="Grupo 17611"/>
          <p:cNvGrpSpPr/>
          <p:nvPr/>
        </p:nvGrpSpPr>
        <p:grpSpPr>
          <a:xfrm>
            <a:off x="8105285" y="2076465"/>
            <a:ext cx="2383203" cy="3494493"/>
            <a:chOff x="8105285" y="2246593"/>
            <a:chExt cx="2383203" cy="3494493"/>
          </a:xfrm>
        </p:grpSpPr>
        <p:sp>
          <p:nvSpPr>
            <p:cNvPr id="8" name="CaixaDeTexto 7"/>
            <p:cNvSpPr txBox="1"/>
            <p:nvPr/>
          </p:nvSpPr>
          <p:spPr>
            <a:xfrm>
              <a:off x="8845720" y="2246593"/>
              <a:ext cx="997846" cy="384721"/>
            </a:xfrm>
            <a:prstGeom prst="rect">
              <a:avLst/>
            </a:prstGeom>
            <a:noFill/>
          </p:spPr>
          <p:txBody>
            <a:bodyPr wrap="none" rtlCol="0">
              <a:spAutoFit/>
            </a:bodyPr>
            <a:lstStyle/>
            <a:p>
              <a:r>
                <a:rPr lang="pt-BR" b="1" dirty="0" err="1">
                  <a:solidFill>
                    <a:srgbClr val="0070C0"/>
                  </a:solidFill>
                </a:rPr>
                <a:t>FLOODS</a:t>
              </a:r>
              <a:endParaRPr lang="pt-BR" b="1" dirty="0">
                <a:solidFill>
                  <a:srgbClr val="0070C0"/>
                </a:solidFill>
              </a:endParaRPr>
            </a:p>
          </p:txBody>
        </p:sp>
        <p:pic>
          <p:nvPicPr>
            <p:cNvPr id="17521" name="Picture 113" descr="Resultado de imagem para flood amazon"/>
            <p:cNvPicPr>
              <a:picLocks noChangeAspect="1" noChangeArrowheads="1"/>
            </p:cNvPicPr>
            <p:nvPr/>
          </p:nvPicPr>
          <p:blipFill rotWithShape="1">
            <a:blip r:embed="rId3">
              <a:extLst>
                <a:ext uri="{28A0092B-C50C-407E-A947-70E740481C1C}">
                  <a14:useLocalDpi xmlns:a14="http://schemas.microsoft.com/office/drawing/2010/main" val="0"/>
                </a:ext>
              </a:extLst>
            </a:blip>
            <a:srcRect r="27000"/>
            <a:stretch/>
          </p:blipFill>
          <p:spPr bwMode="auto">
            <a:xfrm>
              <a:off x="8105285" y="3462205"/>
              <a:ext cx="2383203" cy="2278881"/>
            </a:xfrm>
            <a:prstGeom prst="ellipse">
              <a:avLst/>
            </a:prstGeom>
            <a:ln w="63500"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cxnSp>
        <p:nvCxnSpPr>
          <p:cNvPr id="17606" name="Conector reto 17605"/>
          <p:cNvCxnSpPr/>
          <p:nvPr/>
        </p:nvCxnSpPr>
        <p:spPr>
          <a:xfrm>
            <a:off x="1984605" y="2644005"/>
            <a:ext cx="8287859" cy="0"/>
          </a:xfrm>
          <a:prstGeom prst="line">
            <a:avLst/>
          </a:prstGeom>
          <a:ln w="254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33" name="CaixaDeTexto 232"/>
          <p:cNvSpPr txBox="1"/>
          <p:nvPr/>
        </p:nvSpPr>
        <p:spPr>
          <a:xfrm>
            <a:off x="2144989" y="2644007"/>
            <a:ext cx="2056961" cy="677104"/>
          </a:xfrm>
          <a:prstGeom prst="rect">
            <a:avLst/>
          </a:prstGeom>
          <a:noFill/>
        </p:spPr>
        <p:txBody>
          <a:bodyPr wrap="none" lIns="91432" tIns="45718" rIns="91432" bIns="45718" rtlCol="0">
            <a:spAutoFit/>
          </a:bodyPr>
          <a:lstStyle/>
          <a:p>
            <a:pPr algn="ctr"/>
            <a:r>
              <a:rPr lang="pt-BR" dirty="0">
                <a:solidFill>
                  <a:schemeClr val="tx1">
                    <a:lumMod val="50000"/>
                    <a:lumOff val="50000"/>
                  </a:schemeClr>
                </a:solidFill>
              </a:rPr>
              <a:t>3 </a:t>
            </a:r>
            <a:r>
              <a:rPr lang="pt-BR" dirty="0" err="1">
                <a:solidFill>
                  <a:schemeClr val="tx1">
                    <a:lumMod val="50000"/>
                    <a:lumOff val="50000"/>
                  </a:schemeClr>
                </a:solidFill>
              </a:rPr>
              <a:t>events</a:t>
            </a:r>
            <a:r>
              <a:rPr lang="pt-BR" dirty="0">
                <a:solidFill>
                  <a:schemeClr val="tx1">
                    <a:lumMod val="50000"/>
                    <a:lumOff val="50000"/>
                  </a:schemeClr>
                </a:solidFill>
              </a:rPr>
              <a:t> (1/200)</a:t>
            </a:r>
          </a:p>
          <a:p>
            <a:pPr algn="ctr"/>
            <a:r>
              <a:rPr lang="pt-BR" dirty="0">
                <a:solidFill>
                  <a:schemeClr val="tx1">
                    <a:lumMod val="50000"/>
                    <a:lumOff val="50000"/>
                  </a:schemeClr>
                </a:solidFill>
              </a:rPr>
              <a:t>In </a:t>
            </a:r>
            <a:r>
              <a:rPr lang="pt-BR" dirty="0" err="1">
                <a:solidFill>
                  <a:schemeClr val="tx1">
                    <a:lumMod val="50000"/>
                    <a:lumOff val="50000"/>
                  </a:schemeClr>
                </a:solidFill>
              </a:rPr>
              <a:t>the</a:t>
            </a:r>
            <a:r>
              <a:rPr lang="pt-BR" dirty="0">
                <a:solidFill>
                  <a:schemeClr val="tx1">
                    <a:lumMod val="50000"/>
                    <a:lumOff val="50000"/>
                  </a:schemeClr>
                </a:solidFill>
              </a:rPr>
              <a:t> </a:t>
            </a:r>
            <a:r>
              <a:rPr lang="pt-BR" dirty="0" err="1">
                <a:solidFill>
                  <a:schemeClr val="tx1">
                    <a:lumMod val="50000"/>
                    <a:lumOff val="50000"/>
                  </a:schemeClr>
                </a:solidFill>
              </a:rPr>
              <a:t>last</a:t>
            </a:r>
            <a:r>
              <a:rPr lang="pt-BR" dirty="0">
                <a:solidFill>
                  <a:schemeClr val="tx1">
                    <a:lumMod val="50000"/>
                    <a:lumOff val="50000"/>
                  </a:schemeClr>
                </a:solidFill>
              </a:rPr>
              <a:t> 10 </a:t>
            </a:r>
            <a:r>
              <a:rPr lang="pt-BR" dirty="0" err="1">
                <a:solidFill>
                  <a:schemeClr val="tx1">
                    <a:lumMod val="50000"/>
                    <a:lumOff val="50000"/>
                  </a:schemeClr>
                </a:solidFill>
              </a:rPr>
              <a:t>years</a:t>
            </a:r>
            <a:endParaRPr lang="pt-BR" dirty="0">
              <a:solidFill>
                <a:schemeClr val="tx1">
                  <a:lumMod val="50000"/>
                  <a:lumOff val="50000"/>
                </a:schemeClr>
              </a:solidFill>
            </a:endParaRPr>
          </a:p>
        </p:txBody>
      </p:sp>
      <p:sp>
        <p:nvSpPr>
          <p:cNvPr id="234" name="CaixaDeTexto 233"/>
          <p:cNvSpPr txBox="1"/>
          <p:nvPr/>
        </p:nvSpPr>
        <p:spPr>
          <a:xfrm>
            <a:off x="8343508" y="2644007"/>
            <a:ext cx="2056961" cy="677104"/>
          </a:xfrm>
          <a:prstGeom prst="rect">
            <a:avLst/>
          </a:prstGeom>
          <a:noFill/>
        </p:spPr>
        <p:txBody>
          <a:bodyPr wrap="none" lIns="91432" tIns="45718" rIns="91432" bIns="45718" rtlCol="0">
            <a:spAutoFit/>
          </a:bodyPr>
          <a:lstStyle/>
          <a:p>
            <a:pPr algn="ctr"/>
            <a:r>
              <a:rPr lang="pt-BR" dirty="0">
                <a:solidFill>
                  <a:schemeClr val="tx1">
                    <a:lumMod val="50000"/>
                    <a:lumOff val="50000"/>
                  </a:schemeClr>
                </a:solidFill>
              </a:rPr>
              <a:t>3 </a:t>
            </a:r>
            <a:r>
              <a:rPr lang="pt-BR" dirty="0" err="1">
                <a:solidFill>
                  <a:schemeClr val="tx1">
                    <a:lumMod val="50000"/>
                    <a:lumOff val="50000"/>
                  </a:schemeClr>
                </a:solidFill>
              </a:rPr>
              <a:t>events</a:t>
            </a:r>
            <a:r>
              <a:rPr lang="pt-BR" dirty="0">
                <a:solidFill>
                  <a:schemeClr val="tx1">
                    <a:lumMod val="50000"/>
                    <a:lumOff val="50000"/>
                  </a:schemeClr>
                </a:solidFill>
              </a:rPr>
              <a:t> (1/200)</a:t>
            </a:r>
          </a:p>
          <a:p>
            <a:pPr algn="ctr"/>
            <a:r>
              <a:rPr lang="pt-BR" dirty="0">
                <a:solidFill>
                  <a:schemeClr val="tx1">
                    <a:lumMod val="50000"/>
                    <a:lumOff val="50000"/>
                  </a:schemeClr>
                </a:solidFill>
              </a:rPr>
              <a:t>In </a:t>
            </a:r>
            <a:r>
              <a:rPr lang="pt-BR" dirty="0" err="1">
                <a:solidFill>
                  <a:schemeClr val="tx1">
                    <a:lumMod val="50000"/>
                    <a:lumOff val="50000"/>
                  </a:schemeClr>
                </a:solidFill>
              </a:rPr>
              <a:t>the</a:t>
            </a:r>
            <a:r>
              <a:rPr lang="pt-BR" dirty="0">
                <a:solidFill>
                  <a:schemeClr val="tx1">
                    <a:lumMod val="50000"/>
                    <a:lumOff val="50000"/>
                  </a:schemeClr>
                </a:solidFill>
              </a:rPr>
              <a:t> </a:t>
            </a:r>
            <a:r>
              <a:rPr lang="pt-BR" dirty="0" err="1">
                <a:solidFill>
                  <a:schemeClr val="tx1">
                    <a:lumMod val="50000"/>
                    <a:lumOff val="50000"/>
                  </a:schemeClr>
                </a:solidFill>
              </a:rPr>
              <a:t>last</a:t>
            </a:r>
            <a:r>
              <a:rPr lang="pt-BR" dirty="0">
                <a:solidFill>
                  <a:schemeClr val="tx1">
                    <a:lumMod val="50000"/>
                    <a:lumOff val="50000"/>
                  </a:schemeClr>
                </a:solidFill>
              </a:rPr>
              <a:t> 10 </a:t>
            </a:r>
            <a:r>
              <a:rPr lang="pt-BR" dirty="0" err="1">
                <a:solidFill>
                  <a:schemeClr val="tx1">
                    <a:lumMod val="50000"/>
                    <a:lumOff val="50000"/>
                  </a:schemeClr>
                </a:solidFill>
              </a:rPr>
              <a:t>years</a:t>
            </a:r>
            <a:endParaRPr lang="pt-BR" dirty="0">
              <a:solidFill>
                <a:schemeClr val="tx1">
                  <a:lumMod val="50000"/>
                  <a:lumOff val="50000"/>
                </a:schemeClr>
              </a:solidFill>
            </a:endParaRPr>
          </a:p>
        </p:txBody>
      </p:sp>
      <p:sp>
        <p:nvSpPr>
          <p:cNvPr id="235" name="CaixaDeTexto 234"/>
          <p:cNvSpPr txBox="1"/>
          <p:nvPr/>
        </p:nvSpPr>
        <p:spPr>
          <a:xfrm>
            <a:off x="2726942" y="5752613"/>
            <a:ext cx="3745367" cy="969495"/>
          </a:xfrm>
          <a:prstGeom prst="rect">
            <a:avLst/>
          </a:prstGeom>
          <a:noFill/>
        </p:spPr>
        <p:txBody>
          <a:bodyPr wrap="square" lIns="91432" tIns="45718" rIns="91432" bIns="45718" rtlCol="0">
            <a:spAutoFit/>
          </a:bodyPr>
          <a:lstStyle/>
          <a:p>
            <a:r>
              <a:rPr lang="pt-BR" b="1" dirty="0">
                <a:solidFill>
                  <a:srgbClr val="FF0000"/>
                </a:solidFill>
              </a:rPr>
              <a:t>2005</a:t>
            </a:r>
          </a:p>
          <a:p>
            <a:r>
              <a:rPr lang="pt-BR" b="1" dirty="0">
                <a:solidFill>
                  <a:srgbClr val="FF0000"/>
                </a:solidFill>
              </a:rPr>
              <a:t>2010</a:t>
            </a:r>
          </a:p>
          <a:p>
            <a:r>
              <a:rPr lang="pt-BR" b="1" dirty="0">
                <a:solidFill>
                  <a:srgbClr val="FF0000"/>
                </a:solidFill>
              </a:rPr>
              <a:t>2015/16 (El </a:t>
            </a:r>
            <a:r>
              <a:rPr lang="pt-BR" b="1" dirty="0" err="1">
                <a:solidFill>
                  <a:srgbClr val="FF0000"/>
                </a:solidFill>
              </a:rPr>
              <a:t>Niño-related</a:t>
            </a:r>
            <a:r>
              <a:rPr lang="pt-BR" b="1" dirty="0">
                <a:solidFill>
                  <a:srgbClr val="FF0000"/>
                </a:solidFill>
              </a:rPr>
              <a:t>)</a:t>
            </a:r>
          </a:p>
        </p:txBody>
      </p:sp>
      <p:sp>
        <p:nvSpPr>
          <p:cNvPr id="236" name="CaixaDeTexto 235"/>
          <p:cNvSpPr txBox="1"/>
          <p:nvPr/>
        </p:nvSpPr>
        <p:spPr>
          <a:xfrm>
            <a:off x="9044856" y="5766643"/>
            <a:ext cx="2887269" cy="969492"/>
          </a:xfrm>
          <a:prstGeom prst="rect">
            <a:avLst/>
          </a:prstGeom>
          <a:noFill/>
        </p:spPr>
        <p:txBody>
          <a:bodyPr wrap="square" lIns="91432" tIns="45718" rIns="91432" bIns="45718" rtlCol="0">
            <a:spAutoFit/>
          </a:bodyPr>
          <a:lstStyle/>
          <a:p>
            <a:r>
              <a:rPr lang="pt-BR" b="1" dirty="0">
                <a:solidFill>
                  <a:srgbClr val="0070C0"/>
                </a:solidFill>
              </a:rPr>
              <a:t>2009</a:t>
            </a:r>
          </a:p>
          <a:p>
            <a:r>
              <a:rPr lang="pt-BR" b="1" dirty="0">
                <a:solidFill>
                  <a:srgbClr val="0070C0"/>
                </a:solidFill>
              </a:rPr>
              <a:t>2012</a:t>
            </a:r>
          </a:p>
          <a:p>
            <a:r>
              <a:rPr lang="pt-BR" b="1" dirty="0">
                <a:solidFill>
                  <a:srgbClr val="0070C0"/>
                </a:solidFill>
              </a:rPr>
              <a:t>2014 (over SW </a:t>
            </a:r>
            <a:r>
              <a:rPr lang="pt-BR" b="1" dirty="0" err="1">
                <a:solidFill>
                  <a:srgbClr val="0070C0"/>
                </a:solidFill>
              </a:rPr>
              <a:t>Amazon</a:t>
            </a:r>
            <a:r>
              <a:rPr lang="pt-BR" b="1" dirty="0">
                <a:solidFill>
                  <a:srgbClr val="0070C0"/>
                </a:solidFill>
              </a:rPr>
              <a:t>)</a:t>
            </a:r>
          </a:p>
        </p:txBody>
      </p:sp>
    </p:spTree>
    <p:extLst>
      <p:ext uri="{BB962C8B-B14F-4D97-AF65-F5344CB8AC3E}">
        <p14:creationId xmlns:p14="http://schemas.microsoft.com/office/powerpoint/2010/main" val="2050675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7611"/>
                                        </p:tgtEl>
                                        <p:attrNameLst>
                                          <p:attrName>style.visibility</p:attrName>
                                        </p:attrNameLst>
                                      </p:cBhvr>
                                      <p:to>
                                        <p:strVal val="visible"/>
                                      </p:to>
                                    </p:set>
                                    <p:animEffect transition="in" filter="randombar(horizontal)">
                                      <p:cBhvr>
                                        <p:cTn id="7" dur="1000"/>
                                        <p:tgtEl>
                                          <p:spTgt spid="17611"/>
                                        </p:tgtEl>
                                      </p:cBhvr>
                                    </p:animEffect>
                                  </p:childTnLst>
                                </p:cTn>
                              </p:par>
                            </p:childTnLst>
                          </p:cTn>
                        </p:par>
                        <p:par>
                          <p:cTn id="8" fill="hold">
                            <p:stCondLst>
                              <p:cond delay="1000"/>
                            </p:stCondLst>
                            <p:childTnLst>
                              <p:par>
                                <p:cTn id="9" presetID="14" presetClass="entr" presetSubtype="10" fill="hold" nodeType="afterEffect">
                                  <p:stCondLst>
                                    <p:cond delay="0"/>
                                  </p:stCondLst>
                                  <p:childTnLst>
                                    <p:set>
                                      <p:cBhvr>
                                        <p:cTn id="10" dur="1" fill="hold">
                                          <p:stCondLst>
                                            <p:cond delay="0"/>
                                          </p:stCondLst>
                                        </p:cTn>
                                        <p:tgtEl>
                                          <p:spTgt spid="17612"/>
                                        </p:tgtEl>
                                        <p:attrNameLst>
                                          <p:attrName>style.visibility</p:attrName>
                                        </p:attrNameLst>
                                      </p:cBhvr>
                                      <p:to>
                                        <p:strVal val="visible"/>
                                      </p:to>
                                    </p:set>
                                    <p:animEffect transition="in" filter="randombar(horizontal)">
                                      <p:cBhvr>
                                        <p:cTn id="11" dur="1000"/>
                                        <p:tgtEl>
                                          <p:spTgt spid="17612"/>
                                        </p:tgtEl>
                                      </p:cBhvr>
                                    </p:animEffect>
                                  </p:childTnLst>
                                </p:cTn>
                              </p:par>
                            </p:childTnLst>
                          </p:cTn>
                        </p:par>
                        <p:par>
                          <p:cTn id="12" fill="hold">
                            <p:stCondLst>
                              <p:cond delay="2000"/>
                            </p:stCondLst>
                            <p:childTnLst>
                              <p:par>
                                <p:cTn id="13" presetID="22" presetClass="entr" presetSubtype="4" fill="hold" nodeType="afterEffect">
                                  <p:stCondLst>
                                    <p:cond delay="0"/>
                                  </p:stCondLst>
                                  <p:childTnLst>
                                    <p:set>
                                      <p:cBhvr>
                                        <p:cTn id="14" dur="1" fill="hold">
                                          <p:stCondLst>
                                            <p:cond delay="0"/>
                                          </p:stCondLst>
                                        </p:cTn>
                                        <p:tgtEl>
                                          <p:spTgt spid="17613"/>
                                        </p:tgtEl>
                                        <p:attrNameLst>
                                          <p:attrName>style.visibility</p:attrName>
                                        </p:attrNameLst>
                                      </p:cBhvr>
                                      <p:to>
                                        <p:strVal val="visible"/>
                                      </p:to>
                                    </p:set>
                                    <p:animEffect transition="in" filter="wipe(down)">
                                      <p:cBhvr>
                                        <p:cTn id="15" dur="1750"/>
                                        <p:tgtEl>
                                          <p:spTgt spid="17613"/>
                                        </p:tgtEl>
                                      </p:cBhvr>
                                    </p:animEffect>
                                  </p:childTnLst>
                                </p:cTn>
                              </p:par>
                            </p:childTnLst>
                          </p:cTn>
                        </p:par>
                        <p:par>
                          <p:cTn id="16" fill="hold">
                            <p:stCondLst>
                              <p:cond delay="3750"/>
                            </p:stCondLst>
                            <p:childTnLst>
                              <p:par>
                                <p:cTn id="17" presetID="42" presetClass="entr" presetSubtype="0" fill="hold" nodeType="afterEffect">
                                  <p:stCondLst>
                                    <p:cond delay="0"/>
                                  </p:stCondLst>
                                  <p:childTnLst>
                                    <p:set>
                                      <p:cBhvr>
                                        <p:cTn id="18" dur="1" fill="hold">
                                          <p:stCondLst>
                                            <p:cond delay="0"/>
                                          </p:stCondLst>
                                        </p:cTn>
                                        <p:tgtEl>
                                          <p:spTgt spid="17606"/>
                                        </p:tgtEl>
                                        <p:attrNameLst>
                                          <p:attrName>style.visibility</p:attrName>
                                        </p:attrNameLst>
                                      </p:cBhvr>
                                      <p:to>
                                        <p:strVal val="visible"/>
                                      </p:to>
                                    </p:set>
                                    <p:animEffect transition="in" filter="fade">
                                      <p:cBhvr>
                                        <p:cTn id="19" dur="1000"/>
                                        <p:tgtEl>
                                          <p:spTgt spid="17606"/>
                                        </p:tgtEl>
                                      </p:cBhvr>
                                    </p:animEffect>
                                    <p:anim calcmode="lin" valueType="num">
                                      <p:cBhvr>
                                        <p:cTn id="20" dur="1000" fill="hold"/>
                                        <p:tgtEl>
                                          <p:spTgt spid="17606"/>
                                        </p:tgtEl>
                                        <p:attrNameLst>
                                          <p:attrName>ppt_x</p:attrName>
                                        </p:attrNameLst>
                                      </p:cBhvr>
                                      <p:tavLst>
                                        <p:tav tm="0">
                                          <p:val>
                                            <p:strVal val="#ppt_x"/>
                                          </p:val>
                                        </p:tav>
                                        <p:tav tm="100000">
                                          <p:val>
                                            <p:strVal val="#ppt_x"/>
                                          </p:val>
                                        </p:tav>
                                      </p:tavLst>
                                    </p:anim>
                                    <p:anim calcmode="lin" valueType="num">
                                      <p:cBhvr>
                                        <p:cTn id="21" dur="1000" fill="hold"/>
                                        <p:tgtEl>
                                          <p:spTgt spid="1760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33"/>
                                        </p:tgtEl>
                                        <p:attrNameLst>
                                          <p:attrName>style.visibility</p:attrName>
                                        </p:attrNameLst>
                                      </p:cBhvr>
                                      <p:to>
                                        <p:strVal val="visible"/>
                                      </p:to>
                                    </p:set>
                                    <p:animEffect transition="in" filter="fade">
                                      <p:cBhvr>
                                        <p:cTn id="24" dur="1000"/>
                                        <p:tgtEl>
                                          <p:spTgt spid="233"/>
                                        </p:tgtEl>
                                      </p:cBhvr>
                                    </p:animEffect>
                                    <p:anim calcmode="lin" valueType="num">
                                      <p:cBhvr>
                                        <p:cTn id="25" dur="1000" fill="hold"/>
                                        <p:tgtEl>
                                          <p:spTgt spid="233"/>
                                        </p:tgtEl>
                                        <p:attrNameLst>
                                          <p:attrName>ppt_x</p:attrName>
                                        </p:attrNameLst>
                                      </p:cBhvr>
                                      <p:tavLst>
                                        <p:tav tm="0">
                                          <p:val>
                                            <p:strVal val="#ppt_x"/>
                                          </p:val>
                                        </p:tav>
                                        <p:tav tm="100000">
                                          <p:val>
                                            <p:strVal val="#ppt_x"/>
                                          </p:val>
                                        </p:tav>
                                      </p:tavLst>
                                    </p:anim>
                                    <p:anim calcmode="lin" valueType="num">
                                      <p:cBhvr>
                                        <p:cTn id="26" dur="1000" fill="hold"/>
                                        <p:tgtEl>
                                          <p:spTgt spid="23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35"/>
                                        </p:tgtEl>
                                        <p:attrNameLst>
                                          <p:attrName>style.visibility</p:attrName>
                                        </p:attrNameLst>
                                      </p:cBhvr>
                                      <p:to>
                                        <p:strVal val="visible"/>
                                      </p:to>
                                    </p:set>
                                    <p:animEffect transition="in" filter="fade">
                                      <p:cBhvr>
                                        <p:cTn id="29" dur="1000"/>
                                        <p:tgtEl>
                                          <p:spTgt spid="235"/>
                                        </p:tgtEl>
                                      </p:cBhvr>
                                    </p:animEffect>
                                    <p:anim calcmode="lin" valueType="num">
                                      <p:cBhvr>
                                        <p:cTn id="30" dur="1000" fill="hold"/>
                                        <p:tgtEl>
                                          <p:spTgt spid="235"/>
                                        </p:tgtEl>
                                        <p:attrNameLst>
                                          <p:attrName>ppt_x</p:attrName>
                                        </p:attrNameLst>
                                      </p:cBhvr>
                                      <p:tavLst>
                                        <p:tav tm="0">
                                          <p:val>
                                            <p:strVal val="#ppt_x"/>
                                          </p:val>
                                        </p:tav>
                                        <p:tav tm="100000">
                                          <p:val>
                                            <p:strVal val="#ppt_x"/>
                                          </p:val>
                                        </p:tav>
                                      </p:tavLst>
                                    </p:anim>
                                    <p:anim calcmode="lin" valueType="num">
                                      <p:cBhvr>
                                        <p:cTn id="31" dur="1000" fill="hold"/>
                                        <p:tgtEl>
                                          <p:spTgt spid="23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34"/>
                                        </p:tgtEl>
                                        <p:attrNameLst>
                                          <p:attrName>style.visibility</p:attrName>
                                        </p:attrNameLst>
                                      </p:cBhvr>
                                      <p:to>
                                        <p:strVal val="visible"/>
                                      </p:to>
                                    </p:set>
                                    <p:animEffect transition="in" filter="fade">
                                      <p:cBhvr>
                                        <p:cTn id="34" dur="1000"/>
                                        <p:tgtEl>
                                          <p:spTgt spid="234"/>
                                        </p:tgtEl>
                                      </p:cBhvr>
                                    </p:animEffect>
                                    <p:anim calcmode="lin" valueType="num">
                                      <p:cBhvr>
                                        <p:cTn id="35" dur="1000" fill="hold"/>
                                        <p:tgtEl>
                                          <p:spTgt spid="234"/>
                                        </p:tgtEl>
                                        <p:attrNameLst>
                                          <p:attrName>ppt_x</p:attrName>
                                        </p:attrNameLst>
                                      </p:cBhvr>
                                      <p:tavLst>
                                        <p:tav tm="0">
                                          <p:val>
                                            <p:strVal val="#ppt_x"/>
                                          </p:val>
                                        </p:tav>
                                        <p:tav tm="100000">
                                          <p:val>
                                            <p:strVal val="#ppt_x"/>
                                          </p:val>
                                        </p:tav>
                                      </p:tavLst>
                                    </p:anim>
                                    <p:anim calcmode="lin" valueType="num">
                                      <p:cBhvr>
                                        <p:cTn id="36" dur="1000" fill="hold"/>
                                        <p:tgtEl>
                                          <p:spTgt spid="234"/>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36"/>
                                        </p:tgtEl>
                                        <p:attrNameLst>
                                          <p:attrName>style.visibility</p:attrName>
                                        </p:attrNameLst>
                                      </p:cBhvr>
                                      <p:to>
                                        <p:strVal val="visible"/>
                                      </p:to>
                                    </p:set>
                                    <p:animEffect transition="in" filter="fade">
                                      <p:cBhvr>
                                        <p:cTn id="39" dur="1000"/>
                                        <p:tgtEl>
                                          <p:spTgt spid="236"/>
                                        </p:tgtEl>
                                      </p:cBhvr>
                                    </p:animEffect>
                                    <p:anim calcmode="lin" valueType="num">
                                      <p:cBhvr>
                                        <p:cTn id="40" dur="1000" fill="hold"/>
                                        <p:tgtEl>
                                          <p:spTgt spid="236"/>
                                        </p:tgtEl>
                                        <p:attrNameLst>
                                          <p:attrName>ppt_x</p:attrName>
                                        </p:attrNameLst>
                                      </p:cBhvr>
                                      <p:tavLst>
                                        <p:tav tm="0">
                                          <p:val>
                                            <p:strVal val="#ppt_x"/>
                                          </p:val>
                                        </p:tav>
                                        <p:tav tm="100000">
                                          <p:val>
                                            <p:strVal val="#ppt_x"/>
                                          </p:val>
                                        </p:tav>
                                      </p:tavLst>
                                    </p:anim>
                                    <p:anim calcmode="lin" valueType="num">
                                      <p:cBhvr>
                                        <p:cTn id="41" dur="1000" fill="hold"/>
                                        <p:tgtEl>
                                          <p:spTgt spid="2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 grpId="0"/>
      <p:bldP spid="234" grpId="0"/>
      <p:bldP spid="235" grpId="0"/>
      <p:bldP spid="23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6" name="Retângulo 5"/>
          <p:cNvSpPr/>
          <p:nvPr/>
        </p:nvSpPr>
        <p:spPr>
          <a:xfrm>
            <a:off x="1" y="2060848"/>
            <a:ext cx="12192000" cy="3052936"/>
          </a:xfrm>
          <a:prstGeom prst="rect">
            <a:avLst/>
          </a:prstGeom>
          <a:gradFill flip="none" rotWithShape="1">
            <a:gsLst>
              <a:gs pos="0">
                <a:schemeClr val="tx1">
                  <a:lumMod val="95000"/>
                  <a:lumOff val="5000"/>
                  <a:alpha val="0"/>
                </a:schemeClr>
              </a:gs>
              <a:gs pos="49000">
                <a:schemeClr val="tx1">
                  <a:lumMod val="95000"/>
                  <a:lumOff val="5000"/>
                  <a:alpha val="36000"/>
                </a:schemeClr>
              </a:gs>
              <a:gs pos="100000">
                <a:schemeClr val="tx1">
                  <a:lumMod val="95000"/>
                  <a:lumOff val="5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a:endParaRPr lang="pt-BR" dirty="0"/>
          </a:p>
        </p:txBody>
      </p:sp>
      <p:sp>
        <p:nvSpPr>
          <p:cNvPr id="3" name="Content Placeholder 2"/>
          <p:cNvSpPr>
            <a:spLocks noGrp="1"/>
          </p:cNvSpPr>
          <p:nvPr>
            <p:ph idx="1"/>
          </p:nvPr>
        </p:nvSpPr>
        <p:spPr>
          <a:xfrm>
            <a:off x="623392" y="2060880"/>
            <a:ext cx="10959008" cy="4525963"/>
          </a:xfrm>
          <a:effectLst>
            <a:outerShdw blurRad="50800" dist="38100" dir="8100000" algn="tr" rotWithShape="0">
              <a:prstClr val="black">
                <a:alpha val="40000"/>
              </a:prstClr>
            </a:outerShdw>
          </a:effectLst>
        </p:spPr>
        <p:txBody>
          <a:bodyPr>
            <a:normAutofit/>
          </a:bodyPr>
          <a:lstStyle/>
          <a:p>
            <a:pPr marL="0" indent="0" algn="ctr">
              <a:buNone/>
            </a:pPr>
            <a:r>
              <a:rPr lang="en-US" dirty="0" smtClean="0"/>
              <a:t/>
            </a:r>
            <a:br>
              <a:rPr lang="en-US" dirty="0" smtClean="0"/>
            </a:br>
            <a:r>
              <a:rPr lang="en-US" dirty="0" smtClean="0"/>
              <a:t/>
            </a:r>
            <a:br>
              <a:rPr lang="en-US" dirty="0" smtClean="0"/>
            </a:br>
            <a:r>
              <a:rPr lang="en-US" sz="4000" b="1" dirty="0" smtClean="0">
                <a:solidFill>
                  <a:schemeClr val="bg1"/>
                </a:solidFill>
              </a:rPr>
              <a:t>3. </a:t>
            </a:r>
            <a:r>
              <a:rPr lang="en-US" sz="4000" b="1" dirty="0" err="1" smtClean="0">
                <a:solidFill>
                  <a:schemeClr val="bg1"/>
                </a:solidFill>
              </a:rPr>
              <a:t>É</a:t>
            </a:r>
            <a:r>
              <a:rPr lang="en-US" sz="4000" b="1" dirty="0" smtClean="0">
                <a:solidFill>
                  <a:schemeClr val="bg1"/>
                </a:solidFill>
              </a:rPr>
              <a:t> POSSÍVEL INTERROMPER O DESMATAMENTO DA AMAZÔNIA?</a:t>
            </a:r>
          </a:p>
          <a:p>
            <a:pPr marL="0" indent="0" algn="ctr">
              <a:buNone/>
            </a:pP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Tree>
    <p:extLst>
      <p:ext uri="{BB962C8B-B14F-4D97-AF65-F5344CB8AC3E}">
        <p14:creationId xmlns:p14="http://schemas.microsoft.com/office/powerpoint/2010/main" val="1126332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2" cstate="print">
            <a:extLst>
              <a:ext uri="{28A0092B-C50C-407E-A947-70E740481C1C}">
                <a14:useLocalDpi xmlns:a14="http://schemas.microsoft.com/office/drawing/2010/main" val="0"/>
              </a:ext>
            </a:extLst>
          </a:blip>
          <a:srcRect l="8731"/>
          <a:stretch/>
        </p:blipFill>
        <p:spPr>
          <a:xfrm>
            <a:off x="-117363" y="-171400"/>
            <a:ext cx="12334043" cy="7029400"/>
          </a:xfrm>
          <a:prstGeom prst="rect">
            <a:avLst/>
          </a:prstGeom>
        </p:spPr>
      </p:pic>
      <p:graphicFrame>
        <p:nvGraphicFramePr>
          <p:cNvPr id="22" name="Gráfico 21"/>
          <p:cNvGraphicFramePr>
            <a:graphicFrameLocks/>
          </p:cNvGraphicFramePr>
          <p:nvPr>
            <p:extLst/>
          </p:nvPr>
        </p:nvGraphicFramePr>
        <p:xfrm>
          <a:off x="-142043" y="2552308"/>
          <a:ext cx="12000000" cy="3829051"/>
        </p:xfrm>
        <a:graphic>
          <a:graphicData uri="http://schemas.openxmlformats.org/drawingml/2006/chart">
            <c:chart xmlns:c="http://schemas.openxmlformats.org/drawingml/2006/chart" xmlns:r="http://schemas.openxmlformats.org/officeDocument/2006/relationships" r:id="rId3"/>
          </a:graphicData>
        </a:graphic>
      </p:graphicFrame>
      <p:pic>
        <p:nvPicPr>
          <p:cNvPr id="13" name="Imagem 12"/>
          <p:cNvPicPr>
            <a:picLocks noChangeAspect="1"/>
          </p:cNvPicPr>
          <p:nvPr/>
        </p:nvPicPr>
        <p:blipFill rotWithShape="1">
          <a:blip r:embed="rId2" cstate="print">
            <a:extLst>
              <a:ext uri="{28A0092B-C50C-407E-A947-70E740481C1C}">
                <a14:useLocalDpi xmlns:a14="http://schemas.microsoft.com/office/drawing/2010/main" val="0"/>
              </a:ext>
            </a:extLst>
          </a:blip>
          <a:srcRect l="68721"/>
          <a:stretch/>
        </p:blipFill>
        <p:spPr>
          <a:xfrm>
            <a:off x="7964956" y="-171400"/>
            <a:ext cx="4227043" cy="7029400"/>
          </a:xfrm>
          <a:prstGeom prst="rect">
            <a:avLst/>
          </a:prstGeom>
        </p:spPr>
      </p:pic>
      <p:pic>
        <p:nvPicPr>
          <p:cNvPr id="8"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27598" r="17972"/>
          <a:stretch/>
        </p:blipFill>
        <p:spPr bwMode="auto">
          <a:xfrm>
            <a:off x="8962889" y="2193472"/>
            <a:ext cx="2417059" cy="2962839"/>
          </a:xfrm>
          <a:prstGeom prst="rect">
            <a:avLst/>
          </a:prstGeom>
          <a:noFill/>
          <a:effectLst>
            <a:glow rad="647700">
              <a:schemeClr val="bg1">
                <a:alpha val="13000"/>
              </a:schemeClr>
            </a:glow>
          </a:effectLst>
          <a:extLst>
            <a:ext uri="{909E8E84-426E-40dd-AFC4-6F175D3DCCD1}">
              <a14:hiddenFill xmlns:a14="http://schemas.microsoft.com/office/drawing/2010/main">
                <a:solidFill>
                  <a:srgbClr val="FFFFFF"/>
                </a:solidFill>
              </a14:hiddenFill>
            </a:ext>
          </a:extLst>
        </p:spPr>
      </p:pic>
      <p:sp>
        <p:nvSpPr>
          <p:cNvPr id="7" name="Retângulo 6"/>
          <p:cNvSpPr/>
          <p:nvPr/>
        </p:nvSpPr>
        <p:spPr>
          <a:xfrm>
            <a:off x="9154912" y="5233296"/>
            <a:ext cx="2033013" cy="420625"/>
          </a:xfrm>
          <a:prstGeom prst="rect">
            <a:avLst/>
          </a:prstGeom>
        </p:spPr>
        <p:txBody>
          <a:bodyPr wrap="square" lIns="91428" tIns="45718" rIns="91428" bIns="45718">
            <a:spAutoFit/>
          </a:bodyPr>
          <a:lstStyle/>
          <a:p>
            <a:pPr algn="ctr"/>
            <a:r>
              <a:rPr lang="en-US" sz="2100" dirty="0">
                <a:solidFill>
                  <a:schemeClr val="bg1"/>
                </a:solidFill>
                <a:latin typeface="+mj-lt"/>
              </a:rPr>
              <a:t>PRODES/INPE</a:t>
            </a:r>
            <a:endParaRPr lang="pt-BR" sz="2100" dirty="0">
              <a:solidFill>
                <a:schemeClr val="bg1"/>
              </a:solidFill>
              <a:latin typeface="+mj-lt"/>
            </a:endParaRPr>
          </a:p>
        </p:txBody>
      </p:sp>
      <p:sp>
        <p:nvSpPr>
          <p:cNvPr id="15" name="Retângulo 14"/>
          <p:cNvSpPr/>
          <p:nvPr/>
        </p:nvSpPr>
        <p:spPr>
          <a:xfrm>
            <a:off x="8654225" y="6453372"/>
            <a:ext cx="3284379" cy="461661"/>
          </a:xfrm>
          <a:prstGeom prst="rect">
            <a:avLst/>
          </a:prstGeom>
        </p:spPr>
        <p:txBody>
          <a:bodyPr wrap="none" lIns="91428" tIns="45718" rIns="91428" bIns="45718">
            <a:spAutoFit/>
          </a:bodyPr>
          <a:lstStyle/>
          <a:p>
            <a:pPr algn="r"/>
            <a:r>
              <a:rPr lang="pt-BR" sz="1200" dirty="0" err="1">
                <a:solidFill>
                  <a:schemeClr val="bg1"/>
                </a:solidFill>
              </a:rPr>
              <a:t>Source</a:t>
            </a:r>
            <a:r>
              <a:rPr lang="pt-BR" sz="1200" dirty="0">
                <a:solidFill>
                  <a:schemeClr val="bg1"/>
                </a:solidFill>
              </a:rPr>
              <a:t>: PRODES-INPE </a:t>
            </a:r>
            <a:r>
              <a:rPr lang="pt-BR" sz="1200" dirty="0" err="1">
                <a:solidFill>
                  <a:schemeClr val="bg1"/>
                </a:solidFill>
              </a:rPr>
              <a:t>and</a:t>
            </a:r>
            <a:r>
              <a:rPr lang="pt-BR" sz="1200" dirty="0">
                <a:solidFill>
                  <a:schemeClr val="bg1"/>
                </a:solidFill>
              </a:rPr>
              <a:t>  Assunção et al. (2012)</a:t>
            </a:r>
          </a:p>
          <a:p>
            <a:pPr algn="r"/>
            <a:endParaRPr lang="en-US" sz="1200" dirty="0">
              <a:solidFill>
                <a:schemeClr val="bg1"/>
              </a:solidFill>
            </a:endParaRPr>
          </a:p>
        </p:txBody>
      </p:sp>
      <p:sp>
        <p:nvSpPr>
          <p:cNvPr id="24" name="Rectangle 1"/>
          <p:cNvSpPr>
            <a:spLocks noChangeArrowheads="1"/>
          </p:cNvSpPr>
          <p:nvPr/>
        </p:nvSpPr>
        <p:spPr bwMode="auto">
          <a:xfrm>
            <a:off x="609629" y="3395003"/>
            <a:ext cx="246193" cy="861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04" tIns="60952" rIns="121904" bIns="60952" numCol="1" anchor="ctr" anchorCtr="0" compatLnSpc="1">
            <a:prstTxWarp prst="textNoShape">
              <a:avLst/>
            </a:prstTxWarp>
            <a:spAutoFit/>
          </a:bodyPr>
          <a:lstStyle/>
          <a:p>
            <a:pPr defTabSz="1218990" fontAlgn="base">
              <a:spcBef>
                <a:spcPct val="0"/>
              </a:spcBef>
              <a:spcAft>
                <a:spcPct val="0"/>
              </a:spcAft>
            </a:pPr>
            <a:r>
              <a:rPr lang="en-US" altLang="en-US" sz="2400">
                <a:latin typeface="Arial" charset="0"/>
                <a:cs typeface="Arial" charset="0"/>
              </a:rPr>
              <a:t/>
            </a:r>
            <a:br>
              <a:rPr lang="en-US" altLang="en-US" sz="2400">
                <a:latin typeface="Arial" charset="0"/>
                <a:cs typeface="Arial" charset="0"/>
              </a:rPr>
            </a:br>
            <a:endParaRPr lang="en-US" altLang="en-US" sz="2400">
              <a:latin typeface="Arial" charset="0"/>
              <a:cs typeface="Arial" charset="0"/>
            </a:endParaRPr>
          </a:p>
        </p:txBody>
      </p:sp>
      <p:sp>
        <p:nvSpPr>
          <p:cNvPr id="29" name="Retângulo 28"/>
          <p:cNvSpPr/>
          <p:nvPr/>
        </p:nvSpPr>
        <p:spPr>
          <a:xfrm>
            <a:off x="116105" y="2090649"/>
            <a:ext cx="9235243" cy="461665"/>
          </a:xfrm>
          <a:prstGeom prst="rect">
            <a:avLst/>
          </a:prstGeom>
        </p:spPr>
        <p:txBody>
          <a:bodyPr wrap="square" lIns="91428" tIns="45718" rIns="91428" bIns="45718">
            <a:spAutoFit/>
          </a:bodyPr>
          <a:lstStyle/>
          <a:p>
            <a:pPr algn="ctr">
              <a:defRPr sz="2600" b="1" i="0" u="none" strike="noStrike" kern="1200" baseline="0">
                <a:solidFill>
                  <a:prstClr val="white"/>
                </a:solidFill>
                <a:latin typeface="+mn-lt"/>
                <a:ea typeface="+mn-ea"/>
                <a:cs typeface="+mn-cs"/>
              </a:defRPr>
            </a:pPr>
            <a:r>
              <a:rPr lang="en-US" sz="2400" dirty="0"/>
              <a:t>Annual deforestation rates in Brazilian Amazon</a:t>
            </a:r>
          </a:p>
        </p:txBody>
      </p:sp>
      <p:sp>
        <p:nvSpPr>
          <p:cNvPr id="3" name="TextBox 2"/>
          <p:cNvSpPr txBox="1"/>
          <p:nvPr/>
        </p:nvSpPr>
        <p:spPr>
          <a:xfrm rot="20304456">
            <a:off x="4890090" y="3114266"/>
            <a:ext cx="2595564" cy="482180"/>
          </a:xfrm>
          <a:prstGeom prst="rect">
            <a:avLst/>
          </a:prstGeom>
          <a:noFill/>
        </p:spPr>
        <p:txBody>
          <a:bodyPr wrap="none" lIns="91428" tIns="45718" rIns="91428" bIns="45718" rtlCol="0">
            <a:spAutoFit/>
          </a:bodyPr>
          <a:lstStyle/>
          <a:p>
            <a:r>
              <a:rPr lang="en-US" sz="2500" dirty="0">
                <a:solidFill>
                  <a:schemeClr val="bg1"/>
                </a:solidFill>
              </a:rPr>
              <a:t>Commodity prices</a:t>
            </a:r>
          </a:p>
        </p:txBody>
      </p:sp>
      <p:cxnSp>
        <p:nvCxnSpPr>
          <p:cNvPr id="5" name="Straight Arrow Connector 4"/>
          <p:cNvCxnSpPr/>
          <p:nvPr/>
        </p:nvCxnSpPr>
        <p:spPr>
          <a:xfrm flipV="1">
            <a:off x="5039884" y="3020848"/>
            <a:ext cx="2784309" cy="1056117"/>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Rectangle 2"/>
          <p:cNvSpPr txBox="1">
            <a:spLocks noChangeArrowheads="1"/>
          </p:cNvSpPr>
          <p:nvPr/>
        </p:nvSpPr>
        <p:spPr>
          <a:xfrm>
            <a:off x="0" y="-27384"/>
            <a:ext cx="12192000" cy="1143000"/>
          </a:xfrm>
          <a:prstGeom prst="rect">
            <a:avLst/>
          </a:prstGeom>
          <a:noFill/>
          <a:effectLst/>
        </p:spPr>
        <p:txBody>
          <a:bodyPr vert="horz" lIns="91426" tIns="45718" rIns="91426" bIns="45718"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pt-BR" sz="3600" b="1" dirty="0">
                <a:solidFill>
                  <a:schemeClr val="bg1"/>
                </a:solidFill>
              </a:rPr>
              <a:t>COMMODITY PRICES DRIVING DEFORESTATION?</a:t>
            </a:r>
          </a:p>
          <a:p>
            <a:r>
              <a:rPr lang="en-US" sz="2500" b="1" dirty="0">
                <a:solidFill>
                  <a:schemeClr val="bg1"/>
                </a:solidFill>
              </a:rPr>
              <a:t>Global demand of meet and soy ever increasing</a:t>
            </a:r>
            <a:r>
              <a:rPr lang="mr-IN" sz="2500" b="1" dirty="0">
                <a:solidFill>
                  <a:schemeClr val="bg1"/>
                </a:solidFill>
              </a:rPr>
              <a:t>…</a:t>
            </a:r>
            <a:endParaRPr lang="en-US" altLang="pt-BR" sz="2500" b="1" dirty="0">
              <a:solidFill>
                <a:schemeClr val="bg1"/>
              </a:solidFill>
            </a:endParaRPr>
          </a:p>
        </p:txBody>
      </p:sp>
    </p:spTree>
    <p:extLst>
      <p:ext uri="{BB962C8B-B14F-4D97-AF65-F5344CB8AC3E}">
        <p14:creationId xmlns:p14="http://schemas.microsoft.com/office/powerpoint/2010/main" val="3437336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par>
                          <p:cTn id="11" fill="hold">
                            <p:stCondLst>
                              <p:cond delay="1000"/>
                            </p:stCondLst>
                            <p:childTnLst>
                              <p:par>
                                <p:cTn id="12" presetID="10" presetClass="entr" presetSubtype="0" fill="hold" grpId="0" nodeType="afterEffect">
                                  <p:stCondLst>
                                    <p:cond delay="50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par>
                          <p:cTn id="18" fill="hold">
                            <p:stCondLst>
                              <p:cond delay="2000"/>
                            </p:stCondLst>
                            <p:childTnLst>
                              <p:par>
                                <p:cTn id="19" presetID="22" presetClass="entr" presetSubtype="8" fill="hold" grpId="0" nodeType="afterEffect">
                                  <p:stCondLst>
                                    <p:cond delay="50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1000"/>
                                        <p:tgtEl>
                                          <p:spTgt spid="3"/>
                                        </p:tgtEl>
                                      </p:cBhvr>
                                    </p:animEffect>
                                  </p:childTnLst>
                                </p:cTn>
                              </p:par>
                              <p:par>
                                <p:cTn id="22" presetID="22" presetClass="entr" presetSubtype="8" fill="hold" nodeType="withEffect">
                                  <p:stCondLst>
                                    <p:cond delay="50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P spid="7" grpId="0"/>
      <p:bldP spid="29" grpId="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a:xfrm>
            <a:off x="0" y="-27384"/>
            <a:ext cx="12192000" cy="1143000"/>
          </a:xfrm>
          <a:prstGeom prst="rect">
            <a:avLst/>
          </a:prstGeom>
          <a:noFill/>
          <a:effectLst/>
        </p:spPr>
        <p:txBody>
          <a:bodyPr vert="horz" lIns="91426" tIns="45718" rIns="91426" bIns="45718"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pt-BR" sz="2800" b="1" dirty="0">
                <a:solidFill>
                  <a:schemeClr val="accent3">
                    <a:lumMod val="75000"/>
                  </a:schemeClr>
                </a:solidFill>
              </a:rPr>
              <a:t>THE POLITICAL DRIVE TO STOP DEFORESTATION</a:t>
            </a:r>
          </a:p>
          <a:p>
            <a:r>
              <a:rPr lang="en-US" altLang="pt-BR" sz="2800" b="1" dirty="0">
                <a:solidFill>
                  <a:schemeClr val="accent3">
                    <a:lumMod val="75000"/>
                  </a:schemeClr>
                </a:solidFill>
              </a:rPr>
              <a:t>THE RUPTURE WITH PAST POLICES BY 2003 - 2004</a:t>
            </a:r>
          </a:p>
        </p:txBody>
      </p:sp>
      <p:pic>
        <p:nvPicPr>
          <p:cNvPr id="317442" name="Picture 2"/>
          <p:cNvPicPr>
            <a:picLocks noChangeAspect="1" noChangeArrowheads="1"/>
          </p:cNvPicPr>
          <p:nvPr/>
        </p:nvPicPr>
        <p:blipFill>
          <a:blip r:embed="rId3"/>
          <a:srcRect/>
          <a:stretch>
            <a:fillRect/>
          </a:stretch>
        </p:blipFill>
        <p:spPr bwMode="auto">
          <a:xfrm>
            <a:off x="5681693" y="1214891"/>
            <a:ext cx="6113463" cy="3870325"/>
          </a:xfrm>
          <a:prstGeom prst="rect">
            <a:avLst/>
          </a:prstGeom>
          <a:noFill/>
          <a:ln w="9525" cap="flat" cmpd="sng">
            <a:noFill/>
            <a:prstDash val="solid"/>
            <a:miter lim="800000"/>
            <a:headEnd type="none" w="med" len="med"/>
            <a:tailEnd type="none" w="med" len="med"/>
          </a:ln>
          <a:effectLst>
            <a:outerShdw blurRad="63500" sx="102000" sy="102000" algn="ctr" rotWithShape="0">
              <a:prstClr val="black">
                <a:alpha val="40000"/>
              </a:prstClr>
            </a:outerShdw>
          </a:effectLst>
        </p:spPr>
      </p:pic>
      <p:pic>
        <p:nvPicPr>
          <p:cNvPr id="50179" name="Picture 3"/>
          <p:cNvPicPr>
            <a:picLocks noChangeAspect="1" noChangeArrowheads="1"/>
          </p:cNvPicPr>
          <p:nvPr/>
        </p:nvPicPr>
        <p:blipFill>
          <a:blip r:embed="rId4"/>
          <a:srcRect/>
          <a:stretch>
            <a:fillRect/>
          </a:stretch>
        </p:blipFill>
        <p:spPr bwMode="auto">
          <a:xfrm>
            <a:off x="4399618" y="2704531"/>
            <a:ext cx="1247775" cy="685800"/>
          </a:xfrm>
          <a:prstGeom prst="rect">
            <a:avLst/>
          </a:prstGeom>
          <a:noFill/>
          <a:ln w="9525" cap="flat" cmpd="sng">
            <a:noFill/>
            <a:prstDash val="solid"/>
            <a:miter lim="800000"/>
            <a:headEnd type="none" w="med" len="med"/>
            <a:tailEnd type="none" w="med" len="med"/>
          </a:ln>
          <a:effectLst>
            <a:outerShdw blurRad="63500" sx="102000" sy="102000" algn="ctr" rotWithShape="0">
              <a:prstClr val="black">
                <a:alpha val="40000"/>
              </a:prstClr>
            </a:outerShdw>
          </a:effectLst>
        </p:spPr>
      </p:pic>
      <p:pic>
        <p:nvPicPr>
          <p:cNvPr id="317446" name="Picture 6"/>
          <p:cNvPicPr>
            <a:picLocks noChangeAspect="1" noChangeArrowheads="1"/>
          </p:cNvPicPr>
          <p:nvPr/>
        </p:nvPicPr>
        <p:blipFill>
          <a:blip r:embed="rId5"/>
          <a:srcRect/>
          <a:stretch>
            <a:fillRect/>
          </a:stretch>
        </p:blipFill>
        <p:spPr bwMode="auto">
          <a:xfrm>
            <a:off x="319088" y="4880285"/>
            <a:ext cx="2895600" cy="962025"/>
          </a:xfrm>
          <a:prstGeom prst="rect">
            <a:avLst/>
          </a:prstGeom>
          <a:noFill/>
          <a:ln w="9525" cap="flat" cmpd="sng">
            <a:noFill/>
            <a:prstDash val="solid"/>
            <a:miter lim="800000"/>
            <a:headEnd type="none" w="med" len="med"/>
            <a:tailEnd type="none" w="med" len="med"/>
          </a:ln>
          <a:effectLst>
            <a:outerShdw blurRad="63500" sx="102000" sy="102000" algn="ctr" rotWithShape="0">
              <a:prstClr val="black">
                <a:alpha val="40000"/>
              </a:prstClr>
            </a:outerShdw>
          </a:effectLst>
        </p:spPr>
      </p:pic>
      <p:pic>
        <p:nvPicPr>
          <p:cNvPr id="317447" name="Picture 7"/>
          <p:cNvPicPr>
            <a:picLocks noChangeAspect="1" noChangeArrowheads="1"/>
          </p:cNvPicPr>
          <p:nvPr/>
        </p:nvPicPr>
        <p:blipFill>
          <a:blip r:embed="rId6"/>
          <a:srcRect/>
          <a:stretch>
            <a:fillRect/>
          </a:stretch>
        </p:blipFill>
        <p:spPr bwMode="auto">
          <a:xfrm>
            <a:off x="319118" y="5869263"/>
            <a:ext cx="5362575" cy="800100"/>
          </a:xfrm>
          <a:prstGeom prst="rect">
            <a:avLst/>
          </a:prstGeom>
          <a:noFill/>
          <a:ln w="9525" cap="flat" cmpd="sng">
            <a:noFill/>
            <a:prstDash val="solid"/>
            <a:miter lim="800000"/>
            <a:headEnd type="none" w="med" len="med"/>
            <a:tailEnd type="none" w="med" len="med"/>
          </a:ln>
          <a:effectLst>
            <a:outerShdw blurRad="63500" sx="102000" sy="102000" algn="ctr" rotWithShape="0">
              <a:prstClr val="black">
                <a:alpha val="40000"/>
              </a:prstClr>
            </a:outerShdw>
          </a:effectLst>
        </p:spPr>
      </p:pic>
      <p:pic>
        <p:nvPicPr>
          <p:cNvPr id="317448" name="Picture 8"/>
          <p:cNvPicPr>
            <a:picLocks noChangeAspect="1" noChangeArrowheads="1"/>
          </p:cNvPicPr>
          <p:nvPr/>
        </p:nvPicPr>
        <p:blipFill>
          <a:blip r:embed="rId7"/>
          <a:srcRect/>
          <a:stretch>
            <a:fillRect/>
          </a:stretch>
        </p:blipFill>
        <p:spPr bwMode="auto">
          <a:xfrm>
            <a:off x="7248131" y="5334032"/>
            <a:ext cx="2476500" cy="388939"/>
          </a:xfrm>
          <a:prstGeom prst="rect">
            <a:avLst/>
          </a:prstGeom>
          <a:noFill/>
          <a:ln w="9525" cap="flat" cmpd="sng">
            <a:noFill/>
            <a:prstDash val="solid"/>
            <a:miter lim="800000"/>
            <a:headEnd type="none" w="med" len="med"/>
            <a:tailEnd type="none" w="med" len="med"/>
          </a:ln>
          <a:effectLst>
            <a:outerShdw blurRad="63500" sx="102000" sy="102000" algn="ctr" rotWithShape="0">
              <a:prstClr val="black">
                <a:alpha val="40000"/>
              </a:prstClr>
            </a:outerShdw>
          </a:effectLst>
        </p:spPr>
      </p:pic>
      <p:pic>
        <p:nvPicPr>
          <p:cNvPr id="317449" name="Picture 9"/>
          <p:cNvPicPr>
            <a:picLocks noChangeAspect="1" noChangeArrowheads="1"/>
          </p:cNvPicPr>
          <p:nvPr/>
        </p:nvPicPr>
        <p:blipFill>
          <a:blip r:embed="rId8"/>
          <a:srcRect/>
          <a:stretch>
            <a:fillRect/>
          </a:stretch>
        </p:blipFill>
        <p:spPr bwMode="auto">
          <a:xfrm>
            <a:off x="7248128" y="5755734"/>
            <a:ext cx="4419600" cy="742951"/>
          </a:xfrm>
          <a:prstGeom prst="rect">
            <a:avLst/>
          </a:prstGeom>
          <a:noFill/>
          <a:ln w="9525" cap="flat" cmpd="sng">
            <a:noFill/>
            <a:prstDash val="solid"/>
            <a:miter lim="800000"/>
            <a:headEnd type="none" w="med" len="med"/>
            <a:tailEnd type="none" w="med" len="med"/>
          </a:ln>
          <a:effectLst>
            <a:outerShdw blurRad="63500" sx="102000" sy="102000" algn="ctr" rotWithShape="0">
              <a:prstClr val="black">
                <a:alpha val="40000"/>
              </a:prstClr>
            </a:outerShdw>
          </a:effectLst>
        </p:spPr>
      </p:pic>
      <p:pic>
        <p:nvPicPr>
          <p:cNvPr id="13314" name="Picture 2" descr="http://3.bp.blogspot.com/_uh1flMrc7Lc/SmoQY8c7saI/AAAAAAAABmU/JaSgFRCmExs/s320/marina+silva.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9421" y="1183377"/>
            <a:ext cx="2808312" cy="3438215"/>
          </a:xfrm>
          <a:prstGeom prst="rect">
            <a:avLst/>
          </a:prstGeom>
          <a:noFill/>
          <a:ln w="9525" cap="flat" cmpd="sng">
            <a:noFill/>
            <a:prstDash val="solid"/>
            <a:miter lim="800000"/>
            <a:headEnd type="none" w="med" len="med"/>
            <a:tailEnd type="none" w="med" len="me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3407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317446"/>
                                        </p:tgtEl>
                                        <p:attrNameLst>
                                          <p:attrName>style.visibility</p:attrName>
                                        </p:attrNameLst>
                                      </p:cBhvr>
                                      <p:to>
                                        <p:strVal val="visible"/>
                                      </p:to>
                                    </p:set>
                                    <p:animEffect transition="in" filter="fade">
                                      <p:cBhvr>
                                        <p:cTn id="7" dur="1000"/>
                                        <p:tgtEl>
                                          <p:spTgt spid="317446"/>
                                        </p:tgtEl>
                                      </p:cBhvr>
                                    </p:animEffect>
                                  </p:childTnLst>
                                </p:cTn>
                              </p:par>
                              <p:par>
                                <p:cTn id="8" presetID="10" presetClass="entr" presetSubtype="0" fill="hold" nodeType="withEffect">
                                  <p:stCondLst>
                                    <p:cond delay="500"/>
                                  </p:stCondLst>
                                  <p:childTnLst>
                                    <p:set>
                                      <p:cBhvr>
                                        <p:cTn id="9" dur="1" fill="hold">
                                          <p:stCondLst>
                                            <p:cond delay="0"/>
                                          </p:stCondLst>
                                        </p:cTn>
                                        <p:tgtEl>
                                          <p:spTgt spid="317447"/>
                                        </p:tgtEl>
                                        <p:attrNameLst>
                                          <p:attrName>style.visibility</p:attrName>
                                        </p:attrNameLst>
                                      </p:cBhvr>
                                      <p:to>
                                        <p:strVal val="visible"/>
                                      </p:to>
                                    </p:set>
                                    <p:animEffect transition="in" filter="fade">
                                      <p:cBhvr>
                                        <p:cTn id="10" dur="1000"/>
                                        <p:tgtEl>
                                          <p:spTgt spid="317447"/>
                                        </p:tgtEl>
                                      </p:cBhvr>
                                    </p:animEffect>
                                  </p:childTnLst>
                                </p:cTn>
                              </p:par>
                            </p:childTnLst>
                          </p:cTn>
                        </p:par>
                        <p:par>
                          <p:cTn id="11" fill="hold">
                            <p:stCondLst>
                              <p:cond delay="1500"/>
                            </p:stCondLst>
                            <p:childTnLst>
                              <p:par>
                                <p:cTn id="12" presetID="10" presetClass="entr" presetSubtype="0" fill="hold" nodeType="afterEffect">
                                  <p:stCondLst>
                                    <p:cond delay="500"/>
                                  </p:stCondLst>
                                  <p:childTnLst>
                                    <p:set>
                                      <p:cBhvr>
                                        <p:cTn id="13" dur="1" fill="hold">
                                          <p:stCondLst>
                                            <p:cond delay="0"/>
                                          </p:stCondLst>
                                        </p:cTn>
                                        <p:tgtEl>
                                          <p:spTgt spid="317448"/>
                                        </p:tgtEl>
                                        <p:attrNameLst>
                                          <p:attrName>style.visibility</p:attrName>
                                        </p:attrNameLst>
                                      </p:cBhvr>
                                      <p:to>
                                        <p:strVal val="visible"/>
                                      </p:to>
                                    </p:set>
                                    <p:animEffect transition="in" filter="fade">
                                      <p:cBhvr>
                                        <p:cTn id="14" dur="1000"/>
                                        <p:tgtEl>
                                          <p:spTgt spid="317448"/>
                                        </p:tgtEl>
                                      </p:cBhvr>
                                    </p:animEffect>
                                  </p:childTnLst>
                                </p:cTn>
                              </p:par>
                            </p:childTnLst>
                          </p:cTn>
                        </p:par>
                        <p:par>
                          <p:cTn id="15" fill="hold">
                            <p:stCondLst>
                              <p:cond delay="3000"/>
                            </p:stCondLst>
                            <p:childTnLst>
                              <p:par>
                                <p:cTn id="16" presetID="10" presetClass="entr" presetSubtype="0" fill="hold" nodeType="afterEffect">
                                  <p:stCondLst>
                                    <p:cond delay="500"/>
                                  </p:stCondLst>
                                  <p:childTnLst>
                                    <p:set>
                                      <p:cBhvr>
                                        <p:cTn id="17" dur="1" fill="hold">
                                          <p:stCondLst>
                                            <p:cond delay="0"/>
                                          </p:stCondLst>
                                        </p:cTn>
                                        <p:tgtEl>
                                          <p:spTgt spid="317449"/>
                                        </p:tgtEl>
                                        <p:attrNameLst>
                                          <p:attrName>style.visibility</p:attrName>
                                        </p:attrNameLst>
                                      </p:cBhvr>
                                      <p:to>
                                        <p:strVal val="visible"/>
                                      </p:to>
                                    </p:set>
                                    <p:animEffect transition="in" filter="fade">
                                      <p:cBhvr>
                                        <p:cTn id="18" dur="1000"/>
                                        <p:tgtEl>
                                          <p:spTgt spid="317449"/>
                                        </p:tgtEl>
                                      </p:cBhvr>
                                    </p:animEffect>
                                  </p:childTnLst>
                                </p:cTn>
                              </p:par>
                            </p:childTnLst>
                          </p:cTn>
                        </p:par>
                        <p:par>
                          <p:cTn id="19" fill="hold">
                            <p:stCondLst>
                              <p:cond delay="4500"/>
                            </p:stCondLst>
                            <p:childTnLst>
                              <p:par>
                                <p:cTn id="20" presetID="10" presetClass="entr" presetSubtype="0" fill="hold" nodeType="afterEffect">
                                  <p:stCondLst>
                                    <p:cond delay="500"/>
                                  </p:stCondLst>
                                  <p:childTnLst>
                                    <p:set>
                                      <p:cBhvr>
                                        <p:cTn id="21" dur="1" fill="hold">
                                          <p:stCondLst>
                                            <p:cond delay="0"/>
                                          </p:stCondLst>
                                        </p:cTn>
                                        <p:tgtEl>
                                          <p:spTgt spid="13314"/>
                                        </p:tgtEl>
                                        <p:attrNameLst>
                                          <p:attrName>style.visibility</p:attrName>
                                        </p:attrNameLst>
                                      </p:cBhvr>
                                      <p:to>
                                        <p:strVal val="visible"/>
                                      </p:to>
                                    </p:set>
                                    <p:animEffect transition="in" filter="fade">
                                      <p:cBhvr>
                                        <p:cTn id="22" dur="1000"/>
                                        <p:tgtEl>
                                          <p:spTgt spid="13314"/>
                                        </p:tgtEl>
                                      </p:cBhvr>
                                    </p:animEffect>
                                  </p:childTnLst>
                                </p:cTn>
                              </p:par>
                            </p:childTnLst>
                          </p:cTn>
                        </p:par>
                        <p:par>
                          <p:cTn id="23" fill="hold">
                            <p:stCondLst>
                              <p:cond delay="6000"/>
                            </p:stCondLst>
                            <p:childTnLst>
                              <p:par>
                                <p:cTn id="24" presetID="10" presetClass="entr" presetSubtype="0" fill="hold" nodeType="afterEffect">
                                  <p:stCondLst>
                                    <p:cond delay="0"/>
                                  </p:stCondLst>
                                  <p:childTnLst>
                                    <p:set>
                                      <p:cBhvr>
                                        <p:cTn id="25" dur="1" fill="hold">
                                          <p:stCondLst>
                                            <p:cond delay="0"/>
                                          </p:stCondLst>
                                        </p:cTn>
                                        <p:tgtEl>
                                          <p:spTgt spid="317442"/>
                                        </p:tgtEl>
                                        <p:attrNameLst>
                                          <p:attrName>style.visibility</p:attrName>
                                        </p:attrNameLst>
                                      </p:cBhvr>
                                      <p:to>
                                        <p:strVal val="visible"/>
                                      </p:to>
                                    </p:set>
                                    <p:animEffect transition="in" filter="fade">
                                      <p:cBhvr>
                                        <p:cTn id="26" dur="1000"/>
                                        <p:tgtEl>
                                          <p:spTgt spid="317442"/>
                                        </p:tgtEl>
                                      </p:cBhvr>
                                    </p:animEffect>
                                  </p:childTnLst>
                                </p:cTn>
                              </p:par>
                            </p:childTnLst>
                          </p:cTn>
                        </p:par>
                        <p:par>
                          <p:cTn id="27" fill="hold">
                            <p:stCondLst>
                              <p:cond delay="7000"/>
                            </p:stCondLst>
                            <p:childTnLst>
                              <p:par>
                                <p:cTn id="28" presetID="10" presetClass="entr" presetSubtype="0" fill="hold" nodeType="afterEffect">
                                  <p:stCondLst>
                                    <p:cond delay="0"/>
                                  </p:stCondLst>
                                  <p:childTnLst>
                                    <p:set>
                                      <p:cBhvr>
                                        <p:cTn id="29" dur="1" fill="hold">
                                          <p:stCondLst>
                                            <p:cond delay="0"/>
                                          </p:stCondLst>
                                        </p:cTn>
                                        <p:tgtEl>
                                          <p:spTgt spid="50179"/>
                                        </p:tgtEl>
                                        <p:attrNameLst>
                                          <p:attrName>style.visibility</p:attrName>
                                        </p:attrNameLst>
                                      </p:cBhvr>
                                      <p:to>
                                        <p:strVal val="visible"/>
                                      </p:to>
                                    </p:set>
                                    <p:animEffect transition="in" filter="fade">
                                      <p:cBhvr>
                                        <p:cTn id="30" dur="1000"/>
                                        <p:tgtEl>
                                          <p:spTgt spid="50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3" cstate="print">
            <a:extLst>
              <a:ext uri="{28A0092B-C50C-407E-A947-70E740481C1C}">
                <a14:useLocalDpi xmlns:a14="http://schemas.microsoft.com/office/drawing/2010/main" val="0"/>
              </a:ext>
            </a:extLst>
          </a:blip>
          <a:srcRect l="8731"/>
          <a:stretch/>
        </p:blipFill>
        <p:spPr>
          <a:xfrm>
            <a:off x="-11792" y="22716"/>
            <a:ext cx="12192000" cy="6858000"/>
          </a:xfrm>
          <a:prstGeom prst="rect">
            <a:avLst/>
          </a:prstGeom>
        </p:spPr>
      </p:pic>
      <p:sp>
        <p:nvSpPr>
          <p:cNvPr id="23" name="Retângulo 22"/>
          <p:cNvSpPr/>
          <p:nvPr/>
        </p:nvSpPr>
        <p:spPr>
          <a:xfrm rot="10800000">
            <a:off x="0" y="-9704"/>
            <a:ext cx="12192000" cy="3096344"/>
          </a:xfrm>
          <a:prstGeom prst="rect">
            <a:avLst/>
          </a:prstGeom>
          <a:gradFill flip="none" rotWithShape="1">
            <a:gsLst>
              <a:gs pos="0">
                <a:schemeClr val="tx1">
                  <a:lumMod val="95000"/>
                  <a:lumOff val="5000"/>
                  <a:alpha val="36000"/>
                </a:schemeClr>
              </a:gs>
              <a:gs pos="100000">
                <a:schemeClr val="tx1">
                  <a:lumMod val="95000"/>
                  <a:lumOff val="5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8" rIns="91424" bIns="45718" rtlCol="0" anchor="ctr"/>
          <a:lstStyle/>
          <a:p>
            <a:pPr algn="ctr"/>
            <a:endParaRPr lang="pt-BR" dirty="0"/>
          </a:p>
        </p:txBody>
      </p:sp>
      <p:sp>
        <p:nvSpPr>
          <p:cNvPr id="11" name="Text Box 2"/>
          <p:cNvSpPr txBox="1">
            <a:spLocks noChangeArrowheads="1"/>
          </p:cNvSpPr>
          <p:nvPr/>
        </p:nvSpPr>
        <p:spPr bwMode="auto">
          <a:xfrm>
            <a:off x="992094" y="985954"/>
            <a:ext cx="4518735" cy="1862044"/>
          </a:xfrm>
          <a:prstGeom prst="rect">
            <a:avLst/>
          </a:prstGeom>
          <a:solidFill>
            <a:schemeClr val="bg2">
              <a:lumMod val="75000"/>
              <a:alpha val="78000"/>
            </a:schemeClr>
          </a:solidFill>
          <a:ln w="9525">
            <a:noFill/>
            <a:miter lim="800000"/>
            <a:headEnd/>
            <a:tailEnd/>
          </a:ln>
          <a:effectLst/>
          <a:extLst/>
        </p:spPr>
        <p:txBody>
          <a:bodyPr wrap="square" lIns="91424" tIns="45718" rIns="91424" bIns="45718">
            <a:spAutoFit/>
          </a:bodyPr>
          <a:lstStyle/>
          <a:p>
            <a:pPr algn="ctr"/>
            <a:r>
              <a:rPr lang="en-US" b="1" dirty="0">
                <a:solidFill>
                  <a:srgbClr val="FFFF00"/>
                </a:solidFill>
              </a:rPr>
              <a:t>2004</a:t>
            </a:r>
          </a:p>
          <a:p>
            <a:pPr algn="ctr"/>
            <a:r>
              <a:rPr lang="en-US" sz="1600" b="1" dirty="0">
                <a:solidFill>
                  <a:schemeClr val="bg1"/>
                </a:solidFill>
              </a:rPr>
              <a:t> Prevention and Control of Deforestation in the Legal Amazon (PPCDAM).</a:t>
            </a:r>
          </a:p>
          <a:p>
            <a:pPr algn="ctr"/>
            <a:r>
              <a:rPr lang="en-US" sz="1600" dirty="0"/>
              <a:t>Coordinated activities among government agencies;</a:t>
            </a:r>
          </a:p>
          <a:p>
            <a:pPr algn="ctr"/>
            <a:r>
              <a:rPr lang="en-US" sz="1600" dirty="0"/>
              <a:t> Introduction of real-time remote-sensing forest monitoring technology</a:t>
            </a:r>
          </a:p>
          <a:p>
            <a:pPr algn="ctr"/>
            <a:r>
              <a:rPr lang="en-US" sz="1600" dirty="0"/>
              <a:t>Extensive expansion of protected territories</a:t>
            </a:r>
            <a:r>
              <a:rPr lang="en-US" sz="1600" dirty="0">
                <a:solidFill>
                  <a:schemeClr val="bg1"/>
                </a:solidFill>
              </a:rPr>
              <a:t>.</a:t>
            </a:r>
            <a:endParaRPr lang="pt-BR" sz="1600" dirty="0">
              <a:solidFill>
                <a:schemeClr val="bg1"/>
              </a:solidFill>
            </a:endParaRPr>
          </a:p>
        </p:txBody>
      </p:sp>
      <p:sp>
        <p:nvSpPr>
          <p:cNvPr id="13" name="Text Box 2"/>
          <p:cNvSpPr txBox="1">
            <a:spLocks noChangeArrowheads="1"/>
          </p:cNvSpPr>
          <p:nvPr/>
        </p:nvSpPr>
        <p:spPr bwMode="auto">
          <a:xfrm>
            <a:off x="6481316" y="985957"/>
            <a:ext cx="4032448" cy="1862044"/>
          </a:xfrm>
          <a:prstGeom prst="rect">
            <a:avLst/>
          </a:prstGeom>
          <a:solidFill>
            <a:schemeClr val="bg2">
              <a:lumMod val="75000"/>
              <a:alpha val="78000"/>
            </a:schemeClr>
          </a:solidFill>
          <a:ln w="9525">
            <a:noFill/>
            <a:miter lim="800000"/>
            <a:headEnd/>
            <a:tailEnd/>
          </a:ln>
          <a:effectLst/>
          <a:extLst/>
        </p:spPr>
        <p:txBody>
          <a:bodyPr wrap="square" lIns="91424" tIns="45718" rIns="91424" bIns="45718">
            <a:spAutoFit/>
          </a:bodyPr>
          <a:lstStyle/>
          <a:p>
            <a:pPr algn="ctr"/>
            <a:r>
              <a:rPr lang="en-US" b="1" dirty="0">
                <a:solidFill>
                  <a:srgbClr val="C00000"/>
                </a:solidFill>
              </a:rPr>
              <a:t>2008</a:t>
            </a:r>
          </a:p>
          <a:p>
            <a:pPr algn="ctr"/>
            <a:r>
              <a:rPr lang="en-US" sz="1600" dirty="0"/>
              <a:t>Targeting of priority municipalities - prevention, monitoring, and combating of illegal deforestation </a:t>
            </a:r>
          </a:p>
          <a:p>
            <a:pPr algn="ctr"/>
            <a:r>
              <a:rPr lang="en-US" sz="1600" dirty="0"/>
              <a:t>Revision of legislation - environmental infractions and respective sanctions.</a:t>
            </a:r>
          </a:p>
          <a:p>
            <a:pPr algn="ctr"/>
            <a:r>
              <a:rPr lang="en-US" sz="1600" dirty="0"/>
              <a:t> Conditioning of rural credit.</a:t>
            </a:r>
            <a:endParaRPr lang="pt-BR" sz="1600" dirty="0"/>
          </a:p>
        </p:txBody>
      </p:sp>
      <p:sp>
        <p:nvSpPr>
          <p:cNvPr id="29" name="Retângulo 28"/>
          <p:cNvSpPr/>
          <p:nvPr/>
        </p:nvSpPr>
        <p:spPr>
          <a:xfrm>
            <a:off x="2308103" y="6014398"/>
            <a:ext cx="5841604" cy="400105"/>
          </a:xfrm>
          <a:prstGeom prst="rect">
            <a:avLst/>
          </a:prstGeom>
        </p:spPr>
        <p:txBody>
          <a:bodyPr wrap="square" lIns="91424" tIns="45718" rIns="91424" bIns="45718">
            <a:spAutoFit/>
          </a:bodyPr>
          <a:lstStyle/>
          <a:p>
            <a:pPr algn="ctr">
              <a:defRPr sz="2600" b="1" i="0" u="none" strike="noStrike" kern="1200" baseline="0">
                <a:solidFill>
                  <a:prstClr val="white"/>
                </a:solidFill>
                <a:latin typeface="+mn-lt"/>
                <a:ea typeface="+mn-ea"/>
                <a:cs typeface="+mn-cs"/>
              </a:defRPr>
            </a:pPr>
            <a:r>
              <a:rPr lang="en-US" sz="2000" dirty="0"/>
              <a:t>Annual deforestation rates in Brazilian Amazon</a:t>
            </a:r>
          </a:p>
        </p:txBody>
      </p:sp>
      <p:sp>
        <p:nvSpPr>
          <p:cNvPr id="26" name="TextBox 21"/>
          <p:cNvSpPr txBox="1"/>
          <p:nvPr/>
        </p:nvSpPr>
        <p:spPr>
          <a:xfrm>
            <a:off x="9027846" y="6560825"/>
            <a:ext cx="3063463" cy="430883"/>
          </a:xfrm>
          <a:prstGeom prst="rect">
            <a:avLst/>
          </a:prstGeom>
          <a:noFill/>
        </p:spPr>
        <p:txBody>
          <a:bodyPr wrap="none" lIns="91424" tIns="45718" rIns="91424" bIns="45718" rtlCol="0">
            <a:spAutoFit/>
          </a:bodyPr>
          <a:lstStyle/>
          <a:p>
            <a:pPr algn="r"/>
            <a:r>
              <a:rPr lang="fr-FR" sz="1100" dirty="0">
                <a:solidFill>
                  <a:schemeClr val="bg1">
                    <a:lumMod val="75000"/>
                  </a:schemeClr>
                </a:solidFill>
              </a:rPr>
              <a:t>Sources: PRODES/INPE and Assunção et al. (2012)</a:t>
            </a:r>
          </a:p>
          <a:p>
            <a:pPr algn="r"/>
            <a:endParaRPr lang="fr-FR" sz="1100" dirty="0">
              <a:solidFill>
                <a:schemeClr val="bg1">
                  <a:lumMod val="75000"/>
                </a:schemeClr>
              </a:solidFill>
            </a:endParaRPr>
          </a:p>
        </p:txBody>
      </p:sp>
      <p:sp>
        <p:nvSpPr>
          <p:cNvPr id="3" name="Retângulo 2"/>
          <p:cNvSpPr/>
          <p:nvPr/>
        </p:nvSpPr>
        <p:spPr>
          <a:xfrm rot="16200000">
            <a:off x="-617736" y="4340779"/>
            <a:ext cx="2108982" cy="677100"/>
          </a:xfrm>
          <a:prstGeom prst="rect">
            <a:avLst/>
          </a:prstGeom>
        </p:spPr>
        <p:txBody>
          <a:bodyPr wrap="none" lIns="121912" tIns="60956" rIns="121912" bIns="60956">
            <a:spAutoFit/>
          </a:bodyPr>
          <a:lstStyle/>
          <a:p>
            <a:pPr algn="ctr">
              <a:defRPr sz="1800" b="1" i="0" u="none" strike="noStrike" kern="1200" baseline="0">
                <a:solidFill>
                  <a:prstClr val="white"/>
                </a:solidFill>
                <a:latin typeface="+mn-lt"/>
                <a:ea typeface="+mn-ea"/>
                <a:cs typeface="+mn-cs"/>
              </a:defRPr>
            </a:pPr>
            <a:r>
              <a:rPr lang="en-US" dirty="0"/>
              <a:t>Deforestation rates  </a:t>
            </a:r>
          </a:p>
          <a:p>
            <a:pPr algn="ctr">
              <a:defRPr sz="1800" b="1" i="0" u="none" strike="noStrike" kern="1200" baseline="0">
                <a:solidFill>
                  <a:prstClr val="white"/>
                </a:solidFill>
                <a:latin typeface="+mn-lt"/>
                <a:ea typeface="+mn-ea"/>
                <a:cs typeface="+mn-cs"/>
              </a:defRPr>
            </a:pPr>
            <a:r>
              <a:rPr lang="en-US" dirty="0"/>
              <a:t>(</a:t>
            </a:r>
            <a:r>
              <a:rPr lang="en-US" dirty="0" err="1"/>
              <a:t>km</a:t>
            </a:r>
            <a:r>
              <a:rPr lang="en-US" baseline="30000" dirty="0" err="1"/>
              <a:t>2</a:t>
            </a:r>
            <a:r>
              <a:rPr lang="en-US" dirty="0"/>
              <a:t>/year)</a:t>
            </a:r>
          </a:p>
        </p:txBody>
      </p:sp>
      <p:sp>
        <p:nvSpPr>
          <p:cNvPr id="19" name="Rectangle 2"/>
          <p:cNvSpPr txBox="1">
            <a:spLocks noChangeArrowheads="1"/>
          </p:cNvSpPr>
          <p:nvPr/>
        </p:nvSpPr>
        <p:spPr>
          <a:xfrm>
            <a:off x="0" y="-27384"/>
            <a:ext cx="12192000" cy="1143000"/>
          </a:xfrm>
          <a:prstGeom prst="rect">
            <a:avLst/>
          </a:prstGeom>
          <a:noFill/>
          <a:effectLst/>
        </p:spPr>
        <p:txBody>
          <a:bodyPr vert="horz" lIns="91424" tIns="45718" rIns="91424" bIns="45718"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pt-BR" sz="3600" b="1" dirty="0">
                <a:solidFill>
                  <a:schemeClr val="bg1"/>
                </a:solidFill>
              </a:rPr>
              <a:t>POLICIES TO REDUCE AMAZON DEFORESTATION</a:t>
            </a:r>
          </a:p>
        </p:txBody>
      </p:sp>
      <p:pic>
        <p:nvPicPr>
          <p:cNvPr id="8" name="Picture 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598" r="17972"/>
          <a:stretch/>
        </p:blipFill>
        <p:spPr bwMode="auto">
          <a:xfrm>
            <a:off x="8971662" y="3336788"/>
            <a:ext cx="2065639" cy="267889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 name="Gráfico 16"/>
          <p:cNvGraphicFramePr>
            <a:graphicFrameLocks/>
          </p:cNvGraphicFramePr>
          <p:nvPr>
            <p:extLst>
              <p:ext uri="{D42A27DB-BD31-4B8C-83A1-F6EECF244321}">
                <p14:modId xmlns:p14="http://schemas.microsoft.com/office/powerpoint/2010/main" val="2213542941"/>
              </p:ext>
            </p:extLst>
          </p:nvPr>
        </p:nvGraphicFramePr>
        <p:xfrm>
          <a:off x="658587" y="3549515"/>
          <a:ext cx="8117135" cy="2632832"/>
        </p:xfrm>
        <a:graphic>
          <a:graphicData uri="http://schemas.openxmlformats.org/drawingml/2006/chart">
            <c:chart xmlns:c="http://schemas.openxmlformats.org/drawingml/2006/chart" xmlns:r="http://schemas.openxmlformats.org/officeDocument/2006/relationships" r:id="rId5"/>
          </a:graphicData>
        </a:graphic>
      </p:graphicFrame>
      <p:grpSp>
        <p:nvGrpSpPr>
          <p:cNvPr id="4" name="Grupo 3"/>
          <p:cNvGrpSpPr/>
          <p:nvPr/>
        </p:nvGrpSpPr>
        <p:grpSpPr>
          <a:xfrm>
            <a:off x="4795733" y="3136735"/>
            <a:ext cx="1429547" cy="2246755"/>
            <a:chOff x="3120550" y="2476352"/>
            <a:chExt cx="1072160" cy="1685066"/>
          </a:xfrm>
        </p:grpSpPr>
        <p:cxnSp>
          <p:nvCxnSpPr>
            <p:cNvPr id="34" name="Conector reto 33"/>
            <p:cNvCxnSpPr/>
            <p:nvPr/>
          </p:nvCxnSpPr>
          <p:spPr>
            <a:xfrm flipV="1">
              <a:off x="3653898" y="2711669"/>
              <a:ext cx="0" cy="1449749"/>
            </a:xfrm>
            <a:prstGeom prst="line">
              <a:avLst/>
            </a:prstGeom>
            <a:ln w="34925">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35" name="Text Box 2"/>
            <p:cNvSpPr txBox="1">
              <a:spLocks noChangeArrowheads="1"/>
            </p:cNvSpPr>
            <p:nvPr/>
          </p:nvSpPr>
          <p:spPr bwMode="auto">
            <a:xfrm>
              <a:off x="3120550" y="2476352"/>
              <a:ext cx="1072160" cy="282768"/>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74" tIns="34289" rIns="68574" bIns="34289">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b="1" dirty="0">
                  <a:solidFill>
                    <a:srgbClr val="FFFF00"/>
                  </a:solidFill>
                </a:rPr>
                <a:t>2004</a:t>
              </a:r>
              <a:endParaRPr lang="pt-BR" dirty="0">
                <a:solidFill>
                  <a:srgbClr val="FFFF00"/>
                </a:solidFill>
              </a:endParaRPr>
            </a:p>
          </p:txBody>
        </p:sp>
      </p:grpSp>
      <p:grpSp>
        <p:nvGrpSpPr>
          <p:cNvPr id="5" name="Grupo 4"/>
          <p:cNvGrpSpPr/>
          <p:nvPr/>
        </p:nvGrpSpPr>
        <p:grpSpPr>
          <a:xfrm>
            <a:off x="6019799" y="3149436"/>
            <a:ext cx="1007617" cy="2256499"/>
            <a:chOff x="3924299" y="2485878"/>
            <a:chExt cx="755713" cy="1692374"/>
          </a:xfrm>
        </p:grpSpPr>
        <p:sp>
          <p:nvSpPr>
            <p:cNvPr id="37" name="Text Box 2"/>
            <p:cNvSpPr txBox="1">
              <a:spLocks noChangeArrowheads="1"/>
            </p:cNvSpPr>
            <p:nvPr/>
          </p:nvSpPr>
          <p:spPr bwMode="auto">
            <a:xfrm>
              <a:off x="3924299" y="2485878"/>
              <a:ext cx="755713" cy="282768"/>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74" tIns="34289" rIns="68574" bIns="34289">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b="1" dirty="0">
                  <a:solidFill>
                    <a:srgbClr val="C00000"/>
                  </a:solidFill>
                </a:rPr>
                <a:t>2008</a:t>
              </a:r>
              <a:endParaRPr lang="pt-BR" dirty="0">
                <a:solidFill>
                  <a:srgbClr val="C00000"/>
                </a:solidFill>
              </a:endParaRPr>
            </a:p>
          </p:txBody>
        </p:sp>
        <p:cxnSp>
          <p:nvCxnSpPr>
            <p:cNvPr id="36" name="Conector reto 35"/>
            <p:cNvCxnSpPr/>
            <p:nvPr/>
          </p:nvCxnSpPr>
          <p:spPr>
            <a:xfrm flipV="1">
              <a:off x="4281194" y="2724053"/>
              <a:ext cx="0" cy="1454199"/>
            </a:xfrm>
            <a:prstGeom prst="line">
              <a:avLst/>
            </a:prstGeom>
            <a:ln w="34925">
              <a:solidFill>
                <a:srgbClr val="C00000"/>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4556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500"/>
                                        <p:tgtEl>
                                          <p:spTgt spid="17"/>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2000"/>
                            </p:stCondLst>
                            <p:childTnLst>
                              <p:par>
                                <p:cTn id="13" presetID="22" presetClass="entr" presetSubtype="4"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1000"/>
                                        <p:tgtEl>
                                          <p:spTgt spid="4"/>
                                        </p:tgtEl>
                                      </p:cBhvr>
                                    </p:animEffect>
                                  </p:childTnLst>
                                </p:cTn>
                              </p:par>
                            </p:childTnLst>
                          </p:cTn>
                        </p:par>
                        <p:par>
                          <p:cTn id="16" fill="hold">
                            <p:stCondLst>
                              <p:cond delay="3000"/>
                            </p:stCondLst>
                            <p:childTnLst>
                              <p:par>
                                <p:cTn id="17" presetID="14" presetClass="entr" presetSubtype="1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750"/>
                                        <p:tgtEl>
                                          <p:spTgt spid="11"/>
                                        </p:tgtEl>
                                      </p:cBhvr>
                                    </p:animEffect>
                                  </p:childTnLst>
                                </p:cTn>
                              </p:par>
                            </p:childTnLst>
                          </p:cTn>
                        </p:par>
                        <p:par>
                          <p:cTn id="20" fill="hold">
                            <p:stCondLst>
                              <p:cond delay="3750"/>
                            </p:stCondLst>
                            <p:childTnLst>
                              <p:par>
                                <p:cTn id="21" presetID="22" presetClass="entr" presetSubtype="4" fill="hold" nodeType="afterEffect">
                                  <p:stCondLst>
                                    <p:cond delay="400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1000"/>
                                        <p:tgtEl>
                                          <p:spTgt spid="5"/>
                                        </p:tgtEl>
                                      </p:cBhvr>
                                    </p:animEffect>
                                  </p:childTnLst>
                                </p:cTn>
                              </p:par>
                            </p:childTnLst>
                          </p:cTn>
                        </p:par>
                        <p:par>
                          <p:cTn id="24" fill="hold">
                            <p:stCondLst>
                              <p:cond delay="8750"/>
                            </p:stCondLst>
                            <p:childTnLst>
                              <p:par>
                                <p:cTn id="25" presetID="14" presetClass="entr" presetSubtype="1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29" grpId="0"/>
      <p:bldGraphic spid="17"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24050" y="1032791"/>
            <a:ext cx="7956551" cy="5622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ixaDeTexto 7"/>
          <p:cNvSpPr txBox="1"/>
          <p:nvPr/>
        </p:nvSpPr>
        <p:spPr>
          <a:xfrm>
            <a:off x="1544146" y="2060334"/>
            <a:ext cx="2823687" cy="1554268"/>
          </a:xfrm>
          <a:prstGeom prst="rect">
            <a:avLst/>
          </a:prstGeom>
          <a:noFill/>
          <a:effectLst/>
        </p:spPr>
        <p:txBody>
          <a:bodyPr lIns="91430" tIns="45718" rIns="91430" bIns="45718">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286"/>
            <a:r>
              <a:rPr lang="en-US" dirty="0">
                <a:solidFill>
                  <a:prstClr val="black">
                    <a:lumMod val="75000"/>
                    <a:lumOff val="25000"/>
                  </a:prstClr>
                </a:solidFill>
                <a:latin typeface="Calibri"/>
              </a:rPr>
              <a:t># Indigenous Lands: 54</a:t>
            </a:r>
          </a:p>
          <a:p>
            <a:pPr defTabSz="914286"/>
            <a:r>
              <a:rPr lang="en-US" dirty="0">
                <a:solidFill>
                  <a:prstClr val="black">
                    <a:lumMod val="75000"/>
                    <a:lumOff val="25000"/>
                  </a:prstClr>
                </a:solidFill>
                <a:latin typeface="Calibri"/>
              </a:rPr>
              <a:t>Area: 11 million ha</a:t>
            </a:r>
          </a:p>
          <a:p>
            <a:pPr defTabSz="914286"/>
            <a:endParaRPr lang="en-US" dirty="0">
              <a:solidFill>
                <a:prstClr val="black">
                  <a:lumMod val="75000"/>
                  <a:lumOff val="25000"/>
                </a:prstClr>
              </a:solidFill>
              <a:latin typeface="Calibri"/>
            </a:endParaRPr>
          </a:p>
          <a:p>
            <a:pPr defTabSz="914286"/>
            <a:r>
              <a:rPr lang="en-US" dirty="0">
                <a:solidFill>
                  <a:prstClr val="black">
                    <a:lumMod val="75000"/>
                    <a:lumOff val="25000"/>
                  </a:prstClr>
                </a:solidFill>
                <a:latin typeface="Calibri"/>
              </a:rPr>
              <a:t># Protected Areas: 65</a:t>
            </a:r>
          </a:p>
          <a:p>
            <a:pPr defTabSz="914286"/>
            <a:r>
              <a:rPr lang="en-US" dirty="0">
                <a:solidFill>
                  <a:prstClr val="black">
                    <a:lumMod val="75000"/>
                    <a:lumOff val="25000"/>
                  </a:prstClr>
                </a:solidFill>
                <a:latin typeface="Calibri"/>
              </a:rPr>
              <a:t>Area: 33 million ha</a:t>
            </a:r>
          </a:p>
        </p:txBody>
      </p:sp>
      <p:sp>
        <p:nvSpPr>
          <p:cNvPr id="9" name="CaixaDeTexto 8"/>
          <p:cNvSpPr txBox="1"/>
          <p:nvPr/>
        </p:nvSpPr>
        <p:spPr>
          <a:xfrm>
            <a:off x="1559795" y="1417437"/>
            <a:ext cx="1587500" cy="707883"/>
          </a:xfrm>
          <a:prstGeom prst="rect">
            <a:avLst/>
          </a:prstGeom>
          <a:noFill/>
        </p:spPr>
        <p:txBody>
          <a:bodyPr lIns="91430" tIns="45718" rIns="91430" bIns="45718">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defTabSz="914286"/>
            <a:r>
              <a:rPr lang="pt-BR" sz="4000" b="1" dirty="0">
                <a:solidFill>
                  <a:srgbClr val="9BBB59">
                    <a:lumMod val="50000"/>
                  </a:srgbClr>
                </a:solidFill>
                <a:latin typeface="Calibri"/>
              </a:rPr>
              <a:t>1990</a:t>
            </a:r>
          </a:p>
        </p:txBody>
      </p:sp>
      <p:sp>
        <p:nvSpPr>
          <p:cNvPr id="10" name="Rectangle 2"/>
          <p:cNvSpPr txBox="1">
            <a:spLocks noChangeArrowheads="1"/>
          </p:cNvSpPr>
          <p:nvPr/>
        </p:nvSpPr>
        <p:spPr>
          <a:xfrm>
            <a:off x="0" y="44624"/>
            <a:ext cx="12192000" cy="1143000"/>
          </a:xfrm>
          <a:prstGeom prst="rect">
            <a:avLst/>
          </a:prstGeom>
          <a:noFill/>
          <a:effectLst/>
        </p:spPr>
        <p:txBody>
          <a:bodyPr vert="horz" lIns="91430" tIns="45718" rIns="91430" bIns="4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pt-BR" sz="3600" b="1" dirty="0">
                <a:solidFill>
                  <a:srgbClr val="9BBB59">
                    <a:lumMod val="75000"/>
                  </a:srgbClr>
                </a:solidFill>
              </a:rPr>
              <a:t>PROTECTED AREAS – BRAZILIAN AMAZON</a:t>
            </a:r>
          </a:p>
        </p:txBody>
      </p:sp>
      <p:pic>
        <p:nvPicPr>
          <p:cNvPr id="11" name="Imagem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59308" y="2965459"/>
            <a:ext cx="1081088"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3791744" y="5517232"/>
            <a:ext cx="3024336" cy="576064"/>
          </a:xfrm>
          <a:prstGeom prst="rect">
            <a:avLst/>
          </a:prstGeom>
          <a:ln>
            <a:solidFill>
              <a:srgbClr val="FFFFFF"/>
            </a:solidFill>
          </a:ln>
        </p:spPr>
        <p:style>
          <a:lnRef idx="2">
            <a:schemeClr val="accent6"/>
          </a:lnRef>
          <a:fillRef idx="1">
            <a:schemeClr val="lt1"/>
          </a:fillRef>
          <a:effectRef idx="0">
            <a:schemeClr val="accent6"/>
          </a:effectRef>
          <a:fontRef idx="minor">
            <a:schemeClr val="dk1"/>
          </a:fontRef>
        </p:style>
        <p:txBody>
          <a:bodyPr lIns="91432" tIns="45718" rIns="91432" bIns="45718" rtlCol="0" anchor="ctr"/>
          <a:lstStyle/>
          <a:p>
            <a:r>
              <a:rPr lang="en-US" sz="1500" dirty="0"/>
              <a:t>Indigenous Lands</a:t>
            </a:r>
          </a:p>
          <a:p>
            <a:r>
              <a:rPr lang="en-US" sz="1500" dirty="0"/>
              <a:t>Protected Areas</a:t>
            </a:r>
          </a:p>
          <a:p>
            <a:r>
              <a:rPr lang="en-US" sz="1200" dirty="0"/>
              <a:t>Settlements of Agrarian Reform</a:t>
            </a:r>
          </a:p>
          <a:p>
            <a:endParaRPr lang="en-US" sz="1500" dirty="0"/>
          </a:p>
        </p:txBody>
      </p:sp>
    </p:spTree>
    <p:extLst>
      <p:ext uri="{BB962C8B-B14F-4D97-AF65-F5344CB8AC3E}">
        <p14:creationId xmlns:p14="http://schemas.microsoft.com/office/powerpoint/2010/main" val="3836955169"/>
      </p:ext>
    </p:extLst>
  </p:cSld>
  <p:clrMapOvr>
    <a:masterClrMapping/>
  </p:clrMapOvr>
  <mc:AlternateContent xmlns:mc="http://schemas.openxmlformats.org/markup-compatibility/2006" xmlns:p14="http://schemas.microsoft.com/office/powerpoint/2010/main">
    <mc:Choice Requires="p14">
      <p:transition p14:dur="10" advClick="0" advTm="2000"/>
    </mc:Choice>
    <mc:Fallback xmlns="">
      <p:transition advClick="0" advTm="2000"/>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24053" y="1032791"/>
            <a:ext cx="7956551" cy="5622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ixaDeTexto 7"/>
          <p:cNvSpPr txBox="1"/>
          <p:nvPr/>
        </p:nvSpPr>
        <p:spPr>
          <a:xfrm>
            <a:off x="1544149" y="2060335"/>
            <a:ext cx="2823687" cy="1554268"/>
          </a:xfrm>
          <a:prstGeom prst="rect">
            <a:avLst/>
          </a:prstGeom>
          <a:noFill/>
          <a:effectLst/>
        </p:spPr>
        <p:txBody>
          <a:bodyPr lIns="91426" tIns="45718" rIns="91426" bIns="45718">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dirty="0">
                <a:solidFill>
                  <a:schemeClr val="tx1">
                    <a:lumMod val="75000"/>
                    <a:lumOff val="25000"/>
                  </a:schemeClr>
                </a:solidFill>
                <a:latin typeface="+mj-lt"/>
              </a:rPr>
              <a:t># Indigenous Lands: 54</a:t>
            </a:r>
          </a:p>
          <a:p>
            <a:pPr eaLnBrk="1" hangingPunct="1"/>
            <a:r>
              <a:rPr lang="en-US" dirty="0">
                <a:solidFill>
                  <a:schemeClr val="tx1">
                    <a:lumMod val="75000"/>
                    <a:lumOff val="25000"/>
                  </a:schemeClr>
                </a:solidFill>
                <a:latin typeface="+mj-lt"/>
              </a:rPr>
              <a:t>Area: 11 million ha</a:t>
            </a:r>
          </a:p>
          <a:p>
            <a:pPr eaLnBrk="1" hangingPunct="1"/>
            <a:endParaRPr lang="en-US" dirty="0">
              <a:solidFill>
                <a:schemeClr val="tx1">
                  <a:lumMod val="75000"/>
                  <a:lumOff val="25000"/>
                </a:schemeClr>
              </a:solidFill>
              <a:latin typeface="+mj-lt"/>
            </a:endParaRPr>
          </a:p>
          <a:p>
            <a:pPr eaLnBrk="1" hangingPunct="1"/>
            <a:r>
              <a:rPr lang="en-US" dirty="0">
                <a:solidFill>
                  <a:schemeClr val="tx1">
                    <a:lumMod val="75000"/>
                    <a:lumOff val="25000"/>
                  </a:schemeClr>
                </a:solidFill>
                <a:latin typeface="+mj-lt"/>
              </a:rPr>
              <a:t># Protected Areas: 65</a:t>
            </a:r>
          </a:p>
          <a:p>
            <a:pPr eaLnBrk="1" hangingPunct="1"/>
            <a:r>
              <a:rPr lang="en-US" dirty="0">
                <a:solidFill>
                  <a:schemeClr val="tx1">
                    <a:lumMod val="75000"/>
                    <a:lumOff val="25000"/>
                  </a:schemeClr>
                </a:solidFill>
                <a:latin typeface="+mj-lt"/>
              </a:rPr>
              <a:t>Area: 33 million ha</a:t>
            </a:r>
          </a:p>
        </p:txBody>
      </p:sp>
      <p:sp>
        <p:nvSpPr>
          <p:cNvPr id="9" name="CaixaDeTexto 8"/>
          <p:cNvSpPr txBox="1"/>
          <p:nvPr/>
        </p:nvSpPr>
        <p:spPr>
          <a:xfrm>
            <a:off x="1559795" y="1417437"/>
            <a:ext cx="1587500" cy="707883"/>
          </a:xfrm>
          <a:prstGeom prst="rect">
            <a:avLst/>
          </a:prstGeom>
          <a:noFill/>
        </p:spPr>
        <p:txBody>
          <a:bodyPr lIns="91426" tIns="45718" rIns="91426" bIns="45718">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pt-BR" sz="4000" b="1" dirty="0">
                <a:solidFill>
                  <a:schemeClr val="accent3">
                    <a:lumMod val="50000"/>
                  </a:schemeClr>
                </a:solidFill>
                <a:latin typeface="+mj-lt"/>
              </a:rPr>
              <a:t>1990</a:t>
            </a:r>
          </a:p>
        </p:txBody>
      </p:sp>
      <p:sp>
        <p:nvSpPr>
          <p:cNvPr id="10" name="Rectangle 2"/>
          <p:cNvSpPr txBox="1">
            <a:spLocks noChangeArrowheads="1"/>
          </p:cNvSpPr>
          <p:nvPr/>
        </p:nvSpPr>
        <p:spPr>
          <a:xfrm>
            <a:off x="0" y="44624"/>
            <a:ext cx="12192000" cy="1143000"/>
          </a:xfrm>
          <a:prstGeom prst="rect">
            <a:avLst/>
          </a:prstGeom>
          <a:noFill/>
          <a:effectLst/>
        </p:spPr>
        <p:txBody>
          <a:bodyPr vert="horz" lIns="91426" tIns="45718" rIns="91426" bIns="4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pt-BR" sz="3600" b="1" dirty="0">
                <a:solidFill>
                  <a:schemeClr val="accent3">
                    <a:lumMod val="75000"/>
                  </a:schemeClr>
                </a:solidFill>
              </a:rPr>
              <a:t>PROTECTED AREAS – BRAZILIAN AMAZON</a:t>
            </a:r>
          </a:p>
        </p:txBody>
      </p:sp>
      <p:pic>
        <p:nvPicPr>
          <p:cNvPr id="11" name="Imagem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59308" y="2965459"/>
            <a:ext cx="1081088"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791744" y="5517232"/>
            <a:ext cx="3024336" cy="576064"/>
          </a:xfrm>
          <a:prstGeom prst="rect">
            <a:avLst/>
          </a:prstGeom>
          <a:ln>
            <a:solidFill>
              <a:srgbClr val="FFFFFF"/>
            </a:solidFill>
          </a:ln>
        </p:spPr>
        <p:style>
          <a:lnRef idx="2">
            <a:schemeClr val="accent6"/>
          </a:lnRef>
          <a:fillRef idx="1">
            <a:schemeClr val="lt1"/>
          </a:fillRef>
          <a:effectRef idx="0">
            <a:schemeClr val="accent6"/>
          </a:effectRef>
          <a:fontRef idx="minor">
            <a:schemeClr val="dk1"/>
          </a:fontRef>
        </p:style>
        <p:txBody>
          <a:bodyPr lIns="91432" tIns="45718" rIns="91432" bIns="45718" rtlCol="0" anchor="ctr"/>
          <a:lstStyle/>
          <a:p>
            <a:r>
              <a:rPr lang="en-US" sz="1500" dirty="0"/>
              <a:t>Indigenous Lands</a:t>
            </a:r>
          </a:p>
          <a:p>
            <a:r>
              <a:rPr lang="en-US" sz="1500" dirty="0"/>
              <a:t>Protected Areas</a:t>
            </a:r>
          </a:p>
          <a:p>
            <a:r>
              <a:rPr lang="en-US" sz="1200" dirty="0"/>
              <a:t>Settlements of Agrarian Reform</a:t>
            </a:r>
          </a:p>
          <a:p>
            <a:endParaRPr lang="en-US" sz="1500" dirty="0"/>
          </a:p>
        </p:txBody>
      </p:sp>
    </p:spTree>
    <p:extLst>
      <p:ext uri="{BB962C8B-B14F-4D97-AF65-F5344CB8AC3E}">
        <p14:creationId xmlns:p14="http://schemas.microsoft.com/office/powerpoint/2010/main" val="523904744"/>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magem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24053" y="1031879"/>
            <a:ext cx="7956551" cy="563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ixaDeTexto 7"/>
          <p:cNvSpPr txBox="1"/>
          <p:nvPr/>
        </p:nvSpPr>
        <p:spPr>
          <a:xfrm>
            <a:off x="1538292" y="2060595"/>
            <a:ext cx="3405581" cy="1554268"/>
          </a:xfrm>
          <a:prstGeom prst="rect">
            <a:avLst/>
          </a:prstGeom>
          <a:noFill/>
        </p:spPr>
        <p:txBody>
          <a:bodyPr wrap="square" lIns="91426" tIns="45718" rIns="91426" bIns="45718">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r>
              <a:rPr lang="pt-BR" dirty="0">
                <a:solidFill>
                  <a:schemeClr val="tx1">
                    <a:lumMod val="75000"/>
                    <a:lumOff val="25000"/>
                  </a:schemeClr>
                </a:solidFill>
              </a:rPr>
              <a:t># </a:t>
            </a:r>
            <a:r>
              <a:rPr lang="pt-BR" dirty="0" err="1"/>
              <a:t>Indigenous</a:t>
            </a:r>
            <a:r>
              <a:rPr lang="pt-BR" dirty="0"/>
              <a:t> </a:t>
            </a:r>
            <a:r>
              <a:rPr lang="pt-BR" dirty="0" err="1" smtClean="0"/>
              <a:t>Lands</a:t>
            </a:r>
            <a:r>
              <a:rPr lang="pt-BR" dirty="0" smtClean="0">
                <a:solidFill>
                  <a:schemeClr val="tx1">
                    <a:lumMod val="75000"/>
                    <a:lumOff val="25000"/>
                  </a:schemeClr>
                </a:solidFill>
              </a:rPr>
              <a:t> </a:t>
            </a:r>
            <a:r>
              <a:rPr lang="pt-BR" dirty="0">
                <a:solidFill>
                  <a:schemeClr val="tx1">
                    <a:lumMod val="75000"/>
                    <a:lumOff val="25000"/>
                  </a:schemeClr>
                </a:solidFill>
              </a:rPr>
              <a:t>– 212</a:t>
            </a:r>
          </a:p>
          <a:p>
            <a:pPr eaLnBrk="1" hangingPunct="1"/>
            <a:r>
              <a:rPr lang="pt-BR" dirty="0">
                <a:solidFill>
                  <a:schemeClr val="tx1">
                    <a:lumMod val="75000"/>
                    <a:lumOff val="25000"/>
                  </a:schemeClr>
                </a:solidFill>
              </a:rPr>
              <a:t>Área </a:t>
            </a:r>
            <a:r>
              <a:rPr lang="mr-IN" dirty="0" smtClean="0">
                <a:solidFill>
                  <a:schemeClr val="tx1">
                    <a:lumMod val="75000"/>
                    <a:lumOff val="25000"/>
                  </a:schemeClr>
                </a:solidFill>
              </a:rPr>
              <a:t>–</a:t>
            </a:r>
            <a:r>
              <a:rPr lang="pt-BR" dirty="0" smtClean="0">
                <a:solidFill>
                  <a:schemeClr val="tx1">
                    <a:lumMod val="75000"/>
                    <a:lumOff val="25000"/>
                  </a:schemeClr>
                </a:solidFill>
              </a:rPr>
              <a:t> 69 </a:t>
            </a:r>
            <a:r>
              <a:rPr lang="pt-BR" dirty="0" err="1" smtClean="0">
                <a:solidFill>
                  <a:schemeClr val="tx1">
                    <a:lumMod val="75000"/>
                    <a:lumOff val="25000"/>
                  </a:schemeClr>
                </a:solidFill>
              </a:rPr>
              <a:t>million</a:t>
            </a:r>
            <a:r>
              <a:rPr lang="pt-BR" dirty="0" smtClean="0">
                <a:solidFill>
                  <a:schemeClr val="tx1">
                    <a:lumMod val="75000"/>
                    <a:lumOff val="25000"/>
                  </a:schemeClr>
                </a:solidFill>
              </a:rPr>
              <a:t> </a:t>
            </a:r>
            <a:r>
              <a:rPr lang="pt-BR" dirty="0">
                <a:solidFill>
                  <a:schemeClr val="tx1">
                    <a:lumMod val="75000"/>
                    <a:lumOff val="25000"/>
                  </a:schemeClr>
                </a:solidFill>
              </a:rPr>
              <a:t>ha</a:t>
            </a:r>
          </a:p>
          <a:p>
            <a:pPr eaLnBrk="1" hangingPunct="1"/>
            <a:endParaRPr lang="pt-BR" dirty="0">
              <a:solidFill>
                <a:schemeClr val="tx1">
                  <a:lumMod val="75000"/>
                  <a:lumOff val="25000"/>
                </a:schemeClr>
              </a:solidFill>
            </a:endParaRPr>
          </a:p>
          <a:p>
            <a:r>
              <a:rPr lang="pt-BR" dirty="0">
                <a:solidFill>
                  <a:schemeClr val="tx1">
                    <a:lumMod val="75000"/>
                    <a:lumOff val="25000"/>
                  </a:schemeClr>
                </a:solidFill>
              </a:rPr>
              <a:t># </a:t>
            </a:r>
            <a:r>
              <a:rPr lang="pt-BR" dirty="0" err="1"/>
              <a:t>Protected</a:t>
            </a:r>
            <a:r>
              <a:rPr lang="pt-BR" dirty="0"/>
              <a:t> </a:t>
            </a:r>
            <a:r>
              <a:rPr lang="pt-BR" dirty="0" err="1"/>
              <a:t>Areas</a:t>
            </a:r>
            <a:r>
              <a:rPr lang="pt-BR" dirty="0"/>
              <a:t> </a:t>
            </a:r>
            <a:r>
              <a:rPr lang="pt-BR" dirty="0" smtClean="0">
                <a:solidFill>
                  <a:schemeClr val="tx1">
                    <a:lumMod val="75000"/>
                    <a:lumOff val="25000"/>
                  </a:schemeClr>
                </a:solidFill>
              </a:rPr>
              <a:t> </a:t>
            </a:r>
            <a:r>
              <a:rPr lang="pt-BR" dirty="0">
                <a:solidFill>
                  <a:schemeClr val="tx1">
                    <a:lumMod val="75000"/>
                    <a:lumOff val="25000"/>
                  </a:schemeClr>
                </a:solidFill>
              </a:rPr>
              <a:t>– 149</a:t>
            </a:r>
          </a:p>
          <a:p>
            <a:pPr eaLnBrk="1" hangingPunct="1"/>
            <a:r>
              <a:rPr lang="pt-BR" dirty="0">
                <a:solidFill>
                  <a:schemeClr val="tx1">
                    <a:lumMod val="75000"/>
                    <a:lumOff val="25000"/>
                  </a:schemeClr>
                </a:solidFill>
              </a:rPr>
              <a:t>Área </a:t>
            </a:r>
            <a:r>
              <a:rPr lang="mr-IN" dirty="0" smtClean="0">
                <a:solidFill>
                  <a:schemeClr val="tx1">
                    <a:lumMod val="75000"/>
                    <a:lumOff val="25000"/>
                  </a:schemeClr>
                </a:solidFill>
              </a:rPr>
              <a:t>–</a:t>
            </a:r>
            <a:r>
              <a:rPr lang="pt-BR" dirty="0" smtClean="0">
                <a:solidFill>
                  <a:schemeClr val="tx1">
                    <a:lumMod val="75000"/>
                    <a:lumOff val="25000"/>
                  </a:schemeClr>
                </a:solidFill>
              </a:rPr>
              <a:t> 54 </a:t>
            </a:r>
            <a:r>
              <a:rPr lang="pt-BR" dirty="0" err="1" smtClean="0">
                <a:solidFill>
                  <a:schemeClr val="tx1">
                    <a:lumMod val="75000"/>
                    <a:lumOff val="25000"/>
                  </a:schemeClr>
                </a:solidFill>
              </a:rPr>
              <a:t>million</a:t>
            </a:r>
            <a:r>
              <a:rPr lang="pt-BR" dirty="0" smtClean="0">
                <a:solidFill>
                  <a:schemeClr val="tx1">
                    <a:lumMod val="75000"/>
                    <a:lumOff val="25000"/>
                  </a:schemeClr>
                </a:solidFill>
              </a:rPr>
              <a:t> </a:t>
            </a:r>
            <a:r>
              <a:rPr lang="pt-BR" dirty="0">
                <a:solidFill>
                  <a:schemeClr val="tx1">
                    <a:lumMod val="75000"/>
                    <a:lumOff val="25000"/>
                  </a:schemeClr>
                </a:solidFill>
              </a:rPr>
              <a:t>ha</a:t>
            </a:r>
          </a:p>
        </p:txBody>
      </p:sp>
      <p:sp>
        <p:nvSpPr>
          <p:cNvPr id="9" name="CaixaDeTexto 8"/>
          <p:cNvSpPr txBox="1"/>
          <p:nvPr/>
        </p:nvSpPr>
        <p:spPr>
          <a:xfrm>
            <a:off x="1559821" y="1424841"/>
            <a:ext cx="1439863" cy="707883"/>
          </a:xfrm>
          <a:prstGeom prst="rect">
            <a:avLst/>
          </a:prstGeom>
          <a:noFill/>
          <a:effectLst/>
        </p:spPr>
        <p:txBody>
          <a:bodyPr lIns="91426" tIns="45718" rIns="91426" bIns="45718">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pt-BR" sz="4000" b="1" dirty="0">
                <a:solidFill>
                  <a:schemeClr val="accent3">
                    <a:lumMod val="50000"/>
                  </a:schemeClr>
                </a:solidFill>
              </a:rPr>
              <a:t>2000</a:t>
            </a:r>
          </a:p>
        </p:txBody>
      </p:sp>
      <p:sp>
        <p:nvSpPr>
          <p:cNvPr id="5" name="Rectangle 2"/>
          <p:cNvSpPr txBox="1">
            <a:spLocks noChangeArrowheads="1"/>
          </p:cNvSpPr>
          <p:nvPr/>
        </p:nvSpPr>
        <p:spPr>
          <a:xfrm>
            <a:off x="0" y="44624"/>
            <a:ext cx="12192000" cy="1143000"/>
          </a:xfrm>
          <a:prstGeom prst="rect">
            <a:avLst/>
          </a:prstGeom>
          <a:noFill/>
          <a:effectLst/>
        </p:spPr>
        <p:txBody>
          <a:bodyPr vert="horz" lIns="91426" tIns="45718" rIns="91426" bIns="4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pt-BR" sz="3600" b="1" dirty="0">
                <a:solidFill>
                  <a:schemeClr val="accent3">
                    <a:lumMod val="75000"/>
                  </a:schemeClr>
                </a:solidFill>
              </a:rPr>
              <a:t>PROTECTED AREAS – BRAZILIAN AMAZON</a:t>
            </a:r>
          </a:p>
        </p:txBody>
      </p:sp>
      <p:pic>
        <p:nvPicPr>
          <p:cNvPr id="7" name="Imagem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59308" y="2965459"/>
            <a:ext cx="1081088"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3791744" y="5517232"/>
            <a:ext cx="3024336" cy="576064"/>
          </a:xfrm>
          <a:prstGeom prst="rect">
            <a:avLst/>
          </a:prstGeom>
          <a:ln>
            <a:solidFill>
              <a:srgbClr val="FFFFFF"/>
            </a:solidFill>
          </a:ln>
        </p:spPr>
        <p:style>
          <a:lnRef idx="2">
            <a:schemeClr val="accent6"/>
          </a:lnRef>
          <a:fillRef idx="1">
            <a:schemeClr val="lt1"/>
          </a:fillRef>
          <a:effectRef idx="0">
            <a:schemeClr val="accent6"/>
          </a:effectRef>
          <a:fontRef idx="minor">
            <a:schemeClr val="dk1"/>
          </a:fontRef>
        </p:style>
        <p:txBody>
          <a:bodyPr lIns="91432" tIns="45718" rIns="91432" bIns="45718" rtlCol="0" anchor="ctr"/>
          <a:lstStyle/>
          <a:p>
            <a:r>
              <a:rPr lang="en-US" sz="1500" dirty="0"/>
              <a:t>Indigenous Lands</a:t>
            </a:r>
          </a:p>
          <a:p>
            <a:r>
              <a:rPr lang="en-US" sz="1500" dirty="0"/>
              <a:t>Protected Areas</a:t>
            </a:r>
          </a:p>
          <a:p>
            <a:r>
              <a:rPr lang="en-US" sz="1200" dirty="0"/>
              <a:t>Settlements of Agrarian Reform</a:t>
            </a:r>
          </a:p>
          <a:p>
            <a:endParaRPr lang="en-US" sz="1500" dirty="0"/>
          </a:p>
        </p:txBody>
      </p:sp>
      <p:sp>
        <p:nvSpPr>
          <p:cNvPr id="11" name="Rectangle 10"/>
          <p:cNvSpPr/>
          <p:nvPr/>
        </p:nvSpPr>
        <p:spPr>
          <a:xfrm>
            <a:off x="3791744" y="6165304"/>
            <a:ext cx="3024336" cy="288032"/>
          </a:xfrm>
          <a:prstGeom prst="rect">
            <a:avLst/>
          </a:prstGeom>
          <a:ln>
            <a:solidFill>
              <a:srgbClr val="FFFFFF"/>
            </a:solidFill>
          </a:ln>
        </p:spPr>
        <p:style>
          <a:lnRef idx="2">
            <a:schemeClr val="accent6"/>
          </a:lnRef>
          <a:fillRef idx="1">
            <a:schemeClr val="lt1"/>
          </a:fillRef>
          <a:effectRef idx="0">
            <a:schemeClr val="accent6"/>
          </a:effectRef>
          <a:fontRef idx="minor">
            <a:schemeClr val="dk1"/>
          </a:fontRef>
        </p:style>
        <p:txBody>
          <a:bodyPr lIns="91432" tIns="45718" rIns="91432" bIns="45718" rtlCol="0" anchor="ctr"/>
          <a:lstStyle/>
          <a:p>
            <a:endParaRPr lang="en-US" sz="1200" dirty="0"/>
          </a:p>
          <a:p>
            <a:r>
              <a:rPr lang="en-US" sz="1200" dirty="0"/>
              <a:t>Protected Areas of the ARPA Project</a:t>
            </a:r>
          </a:p>
          <a:p>
            <a:endParaRPr lang="en-US" sz="1100" dirty="0"/>
          </a:p>
          <a:p>
            <a:endParaRPr lang="en-US" sz="1200" dirty="0"/>
          </a:p>
        </p:txBody>
      </p:sp>
    </p:spTree>
    <p:extLst>
      <p:ext uri="{BB962C8B-B14F-4D97-AF65-F5344CB8AC3E}">
        <p14:creationId xmlns:p14="http://schemas.microsoft.com/office/powerpoint/2010/main" val="4130026507"/>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p:cNvPicPr>
            <a:picLocks noChangeAspect="1"/>
          </p:cNvPicPr>
          <p:nvPr/>
        </p:nvPicPr>
        <p:blipFill rotWithShape="1">
          <a:blip r:embed="rId2">
            <a:extLst>
              <a:ext uri="{28A0092B-C50C-407E-A947-70E740481C1C}">
                <a14:useLocalDpi xmlns:a14="http://schemas.microsoft.com/office/drawing/2010/main" val="0"/>
              </a:ext>
            </a:extLst>
          </a:blip>
          <a:srcRect t="7143" b="7143"/>
          <a:stretch/>
        </p:blipFill>
        <p:spPr>
          <a:xfrm>
            <a:off x="29" y="0"/>
            <a:ext cx="12191999" cy="6858000"/>
          </a:xfrm>
          <a:prstGeom prst="rect">
            <a:avLst/>
          </a:prstGeom>
        </p:spPr>
      </p:pic>
      <p:sp>
        <p:nvSpPr>
          <p:cNvPr id="7" name="Retângulo 6"/>
          <p:cNvSpPr/>
          <p:nvPr/>
        </p:nvSpPr>
        <p:spPr>
          <a:xfrm rot="10800000">
            <a:off x="0" y="0"/>
            <a:ext cx="12192000" cy="6858000"/>
          </a:xfrm>
          <a:prstGeom prst="rect">
            <a:avLst/>
          </a:prstGeom>
          <a:gradFill flip="none" rotWithShape="1">
            <a:gsLst>
              <a:gs pos="0">
                <a:schemeClr val="tx1">
                  <a:lumMod val="95000"/>
                  <a:lumOff val="5000"/>
                  <a:alpha val="62000"/>
                </a:schemeClr>
              </a:gs>
              <a:gs pos="100000">
                <a:schemeClr val="tx1">
                  <a:lumMod val="95000"/>
                  <a:lumOff val="5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a:endParaRPr lang="pt-BR" dirty="0"/>
          </a:p>
        </p:txBody>
      </p:sp>
      <p:sp>
        <p:nvSpPr>
          <p:cNvPr id="2" name="Title 1"/>
          <p:cNvSpPr>
            <a:spLocks noGrp="1"/>
          </p:cNvSpPr>
          <p:nvPr>
            <p:ph type="title"/>
          </p:nvPr>
        </p:nvSpPr>
        <p:spPr>
          <a:effectLst>
            <a:outerShdw blurRad="50800" dist="38100" dir="8100000" algn="tr" rotWithShape="0">
              <a:prstClr val="black">
                <a:alpha val="40000"/>
              </a:prstClr>
            </a:outerShdw>
          </a:effectLst>
        </p:spPr>
        <p:txBody>
          <a:bodyPr vert="horz" lIns="91426" tIns="45718" rIns="91426" bIns="45718" rtlCol="0">
            <a:noAutofit/>
          </a:bodyPr>
          <a:lstStyle/>
          <a:p>
            <a:pPr>
              <a:spcBef>
                <a:spcPct val="20000"/>
              </a:spcBef>
              <a:buFont typeface="Arial" pitchFamily="34" charset="0"/>
            </a:pPr>
            <a:r>
              <a:rPr lang="en-US" sz="4800" b="1" dirty="0" smtClean="0">
                <a:solidFill>
                  <a:schemeClr val="bg1"/>
                </a:solidFill>
                <a:latin typeface="+mn-lt"/>
                <a:ea typeface="+mn-ea"/>
                <a:cs typeface="+mn-cs"/>
              </a:rPr>
              <a:t>CONTE</a:t>
            </a:r>
            <a:r>
              <a:rPr lang="en-US" sz="4800" b="1" dirty="0" smtClean="0">
                <a:solidFill>
                  <a:schemeClr val="bg1"/>
                </a:solidFill>
                <a:latin typeface="+mn-lt"/>
                <a:ea typeface="+mn-ea"/>
                <a:cs typeface="+mn-cs"/>
              </a:rPr>
              <a:t>ÚDO</a:t>
            </a:r>
            <a:r>
              <a:rPr lang="en-US" sz="4800" b="1" dirty="0" smtClean="0">
                <a:solidFill>
                  <a:schemeClr val="bg1"/>
                </a:solidFill>
                <a:latin typeface="+mn-lt"/>
                <a:ea typeface="+mn-ea"/>
                <a:cs typeface="+mn-cs"/>
              </a:rPr>
              <a:t>…</a:t>
            </a:r>
            <a:endParaRPr lang="en-US" sz="4800" b="1" dirty="0">
              <a:solidFill>
                <a:schemeClr val="bg1"/>
              </a:solidFill>
              <a:latin typeface="+mn-lt"/>
              <a:ea typeface="+mn-ea"/>
              <a:cs typeface="+mn-cs"/>
            </a:endParaRPr>
          </a:p>
        </p:txBody>
      </p:sp>
      <p:sp>
        <p:nvSpPr>
          <p:cNvPr id="3" name="Content Placeholder 2"/>
          <p:cNvSpPr>
            <a:spLocks noGrp="1"/>
          </p:cNvSpPr>
          <p:nvPr>
            <p:ph idx="1"/>
          </p:nvPr>
        </p:nvSpPr>
        <p:spPr>
          <a:xfrm>
            <a:off x="436476" y="2536345"/>
            <a:ext cx="11319048" cy="3412975"/>
          </a:xfrm>
          <a:effectLst/>
        </p:spPr>
        <p:txBody>
          <a:bodyPr>
            <a:normAutofit lnSpcReduction="10000"/>
          </a:bodyPr>
          <a:lstStyle/>
          <a:p>
            <a:pPr marL="514266" indent="-514266">
              <a:buFont typeface="+mj-lt"/>
              <a:buAutoNum type="arabicPeriod"/>
            </a:pPr>
            <a:r>
              <a:rPr lang="en-US" sz="2700" b="1" dirty="0" smtClean="0">
                <a:solidFill>
                  <a:schemeClr val="bg1"/>
                </a:solidFill>
              </a:rPr>
              <a:t>A </a:t>
            </a:r>
            <a:r>
              <a:rPr lang="en-US" sz="2700" b="1" dirty="0" err="1" smtClean="0">
                <a:solidFill>
                  <a:schemeClr val="bg1"/>
                </a:solidFill>
              </a:rPr>
              <a:t>import</a:t>
            </a:r>
            <a:r>
              <a:rPr lang="en-US" sz="2700" b="1" dirty="0" err="1" smtClean="0">
                <a:solidFill>
                  <a:schemeClr val="bg1"/>
                </a:solidFill>
              </a:rPr>
              <a:t>ância</a:t>
            </a:r>
            <a:r>
              <a:rPr lang="en-US" sz="2700" b="1" dirty="0" smtClean="0">
                <a:solidFill>
                  <a:schemeClr val="bg1"/>
                </a:solidFill>
              </a:rPr>
              <a:t> da </a:t>
            </a:r>
            <a:r>
              <a:rPr lang="en-US" sz="2700" b="1" dirty="0" err="1" smtClean="0">
                <a:solidFill>
                  <a:schemeClr val="bg1"/>
                </a:solidFill>
              </a:rPr>
              <a:t>Amazônia</a:t>
            </a:r>
            <a:r>
              <a:rPr lang="en-US" sz="2700" b="1" dirty="0" smtClean="0">
                <a:solidFill>
                  <a:schemeClr val="bg1"/>
                </a:solidFill>
              </a:rPr>
              <a:t> no </a:t>
            </a:r>
            <a:r>
              <a:rPr lang="en-US" sz="2700" b="1" dirty="0" err="1" smtClean="0">
                <a:solidFill>
                  <a:schemeClr val="bg1"/>
                </a:solidFill>
              </a:rPr>
              <a:t>Antropoceno</a:t>
            </a:r>
            <a:r>
              <a:rPr lang="en-US" sz="2700" b="1" dirty="0" smtClean="0">
                <a:solidFill>
                  <a:schemeClr val="bg1"/>
                </a:solidFill>
              </a:rPr>
              <a:t> </a:t>
            </a:r>
          </a:p>
          <a:p>
            <a:pPr marL="514266" indent="-514266">
              <a:buFont typeface="+mj-lt"/>
              <a:buAutoNum type="arabicPeriod"/>
            </a:pPr>
            <a:r>
              <a:rPr lang="en-US" sz="2700" b="1" dirty="0" err="1" smtClean="0">
                <a:solidFill>
                  <a:schemeClr val="bg1"/>
                </a:solidFill>
              </a:rPr>
              <a:t>Riscos</a:t>
            </a:r>
            <a:r>
              <a:rPr lang="en-US" sz="2700" b="1" dirty="0" smtClean="0">
                <a:solidFill>
                  <a:schemeClr val="bg1"/>
                </a:solidFill>
              </a:rPr>
              <a:t> </a:t>
            </a:r>
            <a:r>
              <a:rPr lang="en-US" sz="2700" b="1" dirty="0" err="1" smtClean="0">
                <a:solidFill>
                  <a:schemeClr val="bg1"/>
                </a:solidFill>
              </a:rPr>
              <a:t>à</a:t>
            </a:r>
            <a:r>
              <a:rPr lang="en-US" sz="2700" b="1" dirty="0" smtClean="0">
                <a:solidFill>
                  <a:schemeClr val="bg1"/>
                </a:solidFill>
              </a:rPr>
              <a:t> </a:t>
            </a:r>
            <a:r>
              <a:rPr lang="en-US" sz="2700" b="1" dirty="0" err="1" smtClean="0">
                <a:solidFill>
                  <a:schemeClr val="bg1"/>
                </a:solidFill>
              </a:rPr>
              <a:t>floresta</a:t>
            </a:r>
            <a:r>
              <a:rPr lang="en-US" sz="2700" b="1" dirty="0" smtClean="0">
                <a:solidFill>
                  <a:schemeClr val="bg1"/>
                </a:solidFill>
              </a:rPr>
              <a:t> </a:t>
            </a:r>
            <a:r>
              <a:rPr lang="en-US" sz="2700" b="1" dirty="0" err="1" smtClean="0">
                <a:solidFill>
                  <a:schemeClr val="bg1"/>
                </a:solidFill>
              </a:rPr>
              <a:t>Amazônica</a:t>
            </a:r>
            <a:r>
              <a:rPr lang="en-US" sz="2700" b="1" dirty="0" smtClean="0">
                <a:solidFill>
                  <a:schemeClr val="bg1"/>
                </a:solidFill>
              </a:rPr>
              <a:t> </a:t>
            </a:r>
            <a:r>
              <a:rPr lang="en-US" sz="2700" b="1" dirty="0" err="1" smtClean="0">
                <a:solidFill>
                  <a:schemeClr val="bg1"/>
                </a:solidFill>
              </a:rPr>
              <a:t>pelos</a:t>
            </a:r>
            <a:r>
              <a:rPr lang="en-US" sz="2700" b="1" dirty="0">
                <a:solidFill>
                  <a:schemeClr val="bg1"/>
                </a:solidFill>
              </a:rPr>
              <a:t> </a:t>
            </a:r>
            <a:r>
              <a:rPr lang="en-US" sz="2700" b="1" dirty="0" err="1" smtClean="0">
                <a:solidFill>
                  <a:schemeClr val="bg1"/>
                </a:solidFill>
              </a:rPr>
              <a:t>desmatamentos</a:t>
            </a:r>
            <a:r>
              <a:rPr lang="en-US" sz="2700" b="1" dirty="0" smtClean="0">
                <a:solidFill>
                  <a:schemeClr val="bg1"/>
                </a:solidFill>
              </a:rPr>
              <a:t> e </a:t>
            </a:r>
            <a:r>
              <a:rPr lang="en-US" sz="2700" b="1" dirty="0" err="1" smtClean="0">
                <a:solidFill>
                  <a:schemeClr val="bg1"/>
                </a:solidFill>
              </a:rPr>
              <a:t>mudanças</a:t>
            </a:r>
            <a:r>
              <a:rPr lang="en-US" sz="2700" b="1" dirty="0" smtClean="0">
                <a:solidFill>
                  <a:schemeClr val="bg1"/>
                </a:solidFill>
              </a:rPr>
              <a:t> </a:t>
            </a:r>
            <a:r>
              <a:rPr lang="en-US" sz="2700" b="1" dirty="0" err="1" smtClean="0">
                <a:solidFill>
                  <a:schemeClr val="bg1"/>
                </a:solidFill>
              </a:rPr>
              <a:t>climáticas</a:t>
            </a:r>
            <a:r>
              <a:rPr lang="en-US" sz="2700" b="1" dirty="0" smtClean="0">
                <a:solidFill>
                  <a:schemeClr val="bg1"/>
                </a:solidFill>
              </a:rPr>
              <a:t>. </a:t>
            </a:r>
            <a:endParaRPr lang="en-US" sz="2700" b="1" dirty="0" smtClean="0">
              <a:solidFill>
                <a:schemeClr val="bg1"/>
              </a:solidFill>
            </a:endParaRPr>
          </a:p>
          <a:p>
            <a:pPr marL="514266" indent="-514266">
              <a:buFont typeface="+mj-lt"/>
              <a:buAutoNum type="arabicPeriod"/>
            </a:pPr>
            <a:r>
              <a:rPr lang="en-US" sz="2700" b="1" dirty="0" err="1" smtClean="0">
                <a:solidFill>
                  <a:schemeClr val="bg1"/>
                </a:solidFill>
              </a:rPr>
              <a:t>É</a:t>
            </a:r>
            <a:r>
              <a:rPr lang="en-US" sz="2700" b="1" dirty="0" smtClean="0">
                <a:solidFill>
                  <a:schemeClr val="bg1"/>
                </a:solidFill>
              </a:rPr>
              <a:t> </a:t>
            </a:r>
            <a:r>
              <a:rPr lang="en-US" sz="2700" b="1" dirty="0" err="1" smtClean="0">
                <a:solidFill>
                  <a:schemeClr val="bg1"/>
                </a:solidFill>
              </a:rPr>
              <a:t>possível</a:t>
            </a:r>
            <a:r>
              <a:rPr lang="en-US" sz="2700" b="1" dirty="0" smtClean="0">
                <a:solidFill>
                  <a:schemeClr val="bg1"/>
                </a:solidFill>
              </a:rPr>
              <a:t> </a:t>
            </a:r>
            <a:r>
              <a:rPr lang="en-US" sz="2700" b="1" dirty="0" err="1" smtClean="0">
                <a:solidFill>
                  <a:schemeClr val="bg1"/>
                </a:solidFill>
              </a:rPr>
              <a:t>interromper</a:t>
            </a:r>
            <a:r>
              <a:rPr lang="en-US" sz="2700" b="1" dirty="0" smtClean="0">
                <a:solidFill>
                  <a:schemeClr val="bg1"/>
                </a:solidFill>
              </a:rPr>
              <a:t> o </a:t>
            </a:r>
            <a:r>
              <a:rPr lang="en-US" sz="2700" b="1" dirty="0" err="1" smtClean="0">
                <a:solidFill>
                  <a:schemeClr val="bg1"/>
                </a:solidFill>
              </a:rPr>
              <a:t>desmatamento</a:t>
            </a:r>
            <a:r>
              <a:rPr lang="en-US" sz="2700" b="1" dirty="0" smtClean="0">
                <a:solidFill>
                  <a:schemeClr val="bg1"/>
                </a:solidFill>
              </a:rPr>
              <a:t> da </a:t>
            </a:r>
            <a:r>
              <a:rPr lang="en-US" sz="2700" b="1" dirty="0" err="1" smtClean="0">
                <a:solidFill>
                  <a:schemeClr val="bg1"/>
                </a:solidFill>
              </a:rPr>
              <a:t>Amazônia</a:t>
            </a:r>
            <a:r>
              <a:rPr lang="en-US" sz="2700" b="1" dirty="0" smtClean="0">
                <a:solidFill>
                  <a:schemeClr val="bg1"/>
                </a:solidFill>
              </a:rPr>
              <a:t>?</a:t>
            </a:r>
          </a:p>
          <a:p>
            <a:pPr marL="514266" indent="-514266">
              <a:buFont typeface="+mj-lt"/>
              <a:buAutoNum type="arabicPeriod"/>
            </a:pPr>
            <a:r>
              <a:rPr lang="en-US" sz="2700" b="1" dirty="0" smtClean="0">
                <a:solidFill>
                  <a:schemeClr val="bg1"/>
                </a:solidFill>
              </a:rPr>
              <a:t>A </a:t>
            </a:r>
            <a:r>
              <a:rPr lang="en-US" sz="2700" b="1" dirty="0" smtClean="0">
                <a:solidFill>
                  <a:schemeClr val="bg1"/>
                </a:solidFill>
              </a:rPr>
              <a:t>“</a:t>
            </a:r>
            <a:r>
              <a:rPr lang="en-US" sz="2700" b="1" i="1" dirty="0" smtClean="0">
                <a:solidFill>
                  <a:schemeClr val="bg1"/>
                </a:solidFill>
              </a:rPr>
              <a:t>Terceira Via</a:t>
            </a:r>
            <a:r>
              <a:rPr lang="en-US" sz="2700" b="1" dirty="0" smtClean="0">
                <a:solidFill>
                  <a:schemeClr val="bg1"/>
                </a:solidFill>
              </a:rPr>
              <a:t>”</a:t>
            </a:r>
            <a:r>
              <a:rPr lang="en-US" sz="2700" b="1" dirty="0" smtClean="0">
                <a:solidFill>
                  <a:schemeClr val="bg1"/>
                </a:solidFill>
              </a:rPr>
              <a:t>: um novo </a:t>
            </a:r>
            <a:r>
              <a:rPr lang="en-US" sz="2700" b="1" dirty="0" err="1" smtClean="0">
                <a:solidFill>
                  <a:schemeClr val="bg1"/>
                </a:solidFill>
              </a:rPr>
              <a:t>paradigma</a:t>
            </a:r>
            <a:r>
              <a:rPr lang="en-US" sz="2700" b="1" dirty="0" smtClean="0">
                <a:solidFill>
                  <a:schemeClr val="bg1"/>
                </a:solidFill>
              </a:rPr>
              <a:t> </a:t>
            </a:r>
            <a:r>
              <a:rPr lang="en-US" sz="2700" b="1" dirty="0" err="1" smtClean="0">
                <a:solidFill>
                  <a:schemeClr val="bg1"/>
                </a:solidFill>
              </a:rPr>
              <a:t>para</a:t>
            </a:r>
            <a:r>
              <a:rPr lang="en-US" sz="2700" b="1" dirty="0" smtClean="0">
                <a:solidFill>
                  <a:schemeClr val="bg1"/>
                </a:solidFill>
              </a:rPr>
              <a:t> o </a:t>
            </a:r>
            <a:r>
              <a:rPr lang="en-US" sz="2700" b="1" dirty="0" err="1" smtClean="0">
                <a:solidFill>
                  <a:schemeClr val="bg1"/>
                </a:solidFill>
              </a:rPr>
              <a:t>desenvolvimento</a:t>
            </a:r>
            <a:r>
              <a:rPr lang="en-US" sz="2700" b="1" dirty="0" smtClean="0">
                <a:solidFill>
                  <a:schemeClr val="bg1"/>
                </a:solidFill>
              </a:rPr>
              <a:t> </a:t>
            </a:r>
            <a:r>
              <a:rPr lang="en-US" sz="2700" b="1" dirty="0" err="1" smtClean="0">
                <a:solidFill>
                  <a:schemeClr val="bg1"/>
                </a:solidFill>
              </a:rPr>
              <a:t>sustent</a:t>
            </a:r>
            <a:r>
              <a:rPr lang="en-US" sz="2700" b="1" dirty="0" err="1" smtClean="0">
                <a:solidFill>
                  <a:schemeClr val="bg1"/>
                </a:solidFill>
              </a:rPr>
              <a:t>ável</a:t>
            </a:r>
            <a:r>
              <a:rPr lang="en-US" sz="2700" b="1" dirty="0" smtClean="0">
                <a:solidFill>
                  <a:schemeClr val="bg1"/>
                </a:solidFill>
              </a:rPr>
              <a:t> da </a:t>
            </a:r>
            <a:r>
              <a:rPr lang="en-US" sz="2700" b="1" dirty="0" err="1" smtClean="0">
                <a:solidFill>
                  <a:schemeClr val="bg1"/>
                </a:solidFill>
              </a:rPr>
              <a:t>Amazônia</a:t>
            </a:r>
            <a:r>
              <a:rPr lang="en-US" sz="2700" b="1" dirty="0" smtClean="0">
                <a:solidFill>
                  <a:schemeClr val="bg1"/>
                </a:solidFill>
              </a:rPr>
              <a:t> </a:t>
            </a:r>
            <a:r>
              <a:rPr lang="en-US" sz="2700" b="1" dirty="0" smtClean="0">
                <a:solidFill>
                  <a:schemeClr val="bg1"/>
                </a:solidFill>
              </a:rPr>
              <a:t> </a:t>
            </a:r>
            <a:r>
              <a:rPr lang="en-US" sz="5200" b="1" dirty="0" smtClean="0">
                <a:solidFill>
                  <a:schemeClr val="bg1"/>
                </a:solidFill>
              </a:rPr>
              <a:t/>
            </a:r>
            <a:br>
              <a:rPr lang="en-US" sz="5200" b="1" dirty="0" smtClean="0">
                <a:solidFill>
                  <a:schemeClr val="bg1"/>
                </a:solidFill>
              </a:rPr>
            </a:br>
            <a:endParaRPr lang="en-US" sz="5200" b="1" dirty="0">
              <a:solidFill>
                <a:schemeClr val="bg1"/>
              </a:solidFill>
            </a:endParaRPr>
          </a:p>
        </p:txBody>
      </p:sp>
    </p:spTree>
    <p:extLst>
      <p:ext uri="{BB962C8B-B14F-4D97-AF65-F5344CB8AC3E}">
        <p14:creationId xmlns:p14="http://schemas.microsoft.com/office/powerpoint/2010/main" val="404626574"/>
      </p:ext>
    </p:extLst>
  </p:cSld>
  <p:clrMapOvr>
    <a:masterClrMapping/>
  </p:clrMapOvr>
  <p:transition xmlns:p14="http://schemas.microsoft.com/office/powerpoint/2010/main" spd="slow">
    <p:strips dir="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childTnLst>
                                </p:cTn>
                              </p:par>
                            </p:childTnLst>
                          </p:cTn>
                        </p:par>
                        <p:par>
                          <p:cTn id="8" fill="hold">
                            <p:stCondLst>
                              <p:cond delay="2500"/>
                            </p:stCondLst>
                            <p:childTnLst>
                              <p:par>
                                <p:cTn id="9" presetID="10" presetClass="entr" presetSubtype="0" fill="hold" grpId="0" nodeType="after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500"/>
                                        <p:tgtEl>
                                          <p:spTgt spid="3">
                                            <p:txEl>
                                              <p:pRg st="1" end="1"/>
                                            </p:txEl>
                                          </p:spTgt>
                                        </p:tgtEl>
                                      </p:cBhvr>
                                    </p:animEffect>
                                  </p:childTnLst>
                                </p:cTn>
                              </p:par>
                            </p:childTnLst>
                          </p:cTn>
                        </p:par>
                        <p:par>
                          <p:cTn id="12" fill="hold">
                            <p:stCondLst>
                              <p:cond delay="5000"/>
                            </p:stCondLst>
                            <p:childTnLst>
                              <p:par>
                                <p:cTn id="13" presetID="10" presetClass="entr" presetSubtype="0" fill="hold" grpId="0" nodeType="afterEffect">
                                  <p:stCondLst>
                                    <p:cond delay="1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500"/>
                                        <p:tgtEl>
                                          <p:spTgt spid="3">
                                            <p:txEl>
                                              <p:pRg st="2" end="2"/>
                                            </p:txEl>
                                          </p:spTgt>
                                        </p:tgtEl>
                                      </p:cBhvr>
                                    </p:animEffect>
                                  </p:childTnLst>
                                </p:cTn>
                              </p:par>
                            </p:childTnLst>
                          </p:cTn>
                        </p:par>
                        <p:par>
                          <p:cTn id="16" fill="hold">
                            <p:stCondLst>
                              <p:cond delay="7500"/>
                            </p:stCondLst>
                            <p:childTnLst>
                              <p:par>
                                <p:cTn id="17" presetID="10" presetClass="entr" presetSubtype="0" fill="hold" grpId="0" nodeType="afterEffect">
                                  <p:stCondLst>
                                    <p:cond delay="10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Image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24053" y="1035051"/>
            <a:ext cx="7956551" cy="56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ixaDeTexto 4"/>
          <p:cNvSpPr txBox="1"/>
          <p:nvPr/>
        </p:nvSpPr>
        <p:spPr>
          <a:xfrm>
            <a:off x="1538292" y="2062311"/>
            <a:ext cx="3117549" cy="1554268"/>
          </a:xfrm>
          <a:prstGeom prst="rect">
            <a:avLst/>
          </a:prstGeom>
          <a:noFill/>
        </p:spPr>
        <p:txBody>
          <a:bodyPr wrap="square" lIns="91426" tIns="45718" rIns="91426" bIns="45718">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r>
              <a:rPr lang="pt-BR" dirty="0">
                <a:solidFill>
                  <a:schemeClr val="tx1">
                    <a:lumMod val="75000"/>
                    <a:lumOff val="25000"/>
                  </a:schemeClr>
                </a:solidFill>
              </a:rPr>
              <a:t># </a:t>
            </a:r>
            <a:r>
              <a:rPr lang="pt-BR" dirty="0" err="1"/>
              <a:t>Indigenous</a:t>
            </a:r>
            <a:r>
              <a:rPr lang="pt-BR" dirty="0"/>
              <a:t> </a:t>
            </a:r>
            <a:r>
              <a:rPr lang="pt-BR" dirty="0" err="1" smtClean="0"/>
              <a:t>Lands</a:t>
            </a:r>
            <a:r>
              <a:rPr lang="pt-BR" dirty="0" smtClean="0">
                <a:solidFill>
                  <a:schemeClr val="tx1">
                    <a:lumMod val="75000"/>
                    <a:lumOff val="25000"/>
                  </a:schemeClr>
                </a:solidFill>
              </a:rPr>
              <a:t> </a:t>
            </a:r>
            <a:r>
              <a:rPr lang="pt-BR" dirty="0">
                <a:solidFill>
                  <a:schemeClr val="tx1">
                    <a:lumMod val="75000"/>
                    <a:lumOff val="25000"/>
                  </a:schemeClr>
                </a:solidFill>
              </a:rPr>
              <a:t>– 285</a:t>
            </a:r>
          </a:p>
          <a:p>
            <a:pPr eaLnBrk="1" hangingPunct="1"/>
            <a:r>
              <a:rPr lang="pt-BR" dirty="0" err="1">
                <a:solidFill>
                  <a:schemeClr val="tx1">
                    <a:lumMod val="75000"/>
                    <a:lumOff val="25000"/>
                  </a:schemeClr>
                </a:solidFill>
              </a:rPr>
              <a:t>A</a:t>
            </a:r>
            <a:r>
              <a:rPr lang="pt-BR" dirty="0" err="1" smtClean="0">
                <a:solidFill>
                  <a:schemeClr val="tx1">
                    <a:lumMod val="75000"/>
                    <a:lumOff val="25000"/>
                  </a:schemeClr>
                </a:solidFill>
              </a:rPr>
              <a:t>rea</a:t>
            </a:r>
            <a:r>
              <a:rPr lang="pt-BR" dirty="0" smtClean="0">
                <a:solidFill>
                  <a:schemeClr val="tx1">
                    <a:lumMod val="75000"/>
                    <a:lumOff val="25000"/>
                  </a:schemeClr>
                </a:solidFill>
              </a:rPr>
              <a:t> </a:t>
            </a:r>
            <a:r>
              <a:rPr lang="mr-IN" dirty="0" smtClean="0">
                <a:solidFill>
                  <a:schemeClr val="tx1">
                    <a:lumMod val="75000"/>
                    <a:lumOff val="25000"/>
                  </a:schemeClr>
                </a:solidFill>
              </a:rPr>
              <a:t>–</a:t>
            </a:r>
            <a:r>
              <a:rPr lang="pt-BR" dirty="0" smtClean="0">
                <a:solidFill>
                  <a:schemeClr val="tx1">
                    <a:lumMod val="75000"/>
                    <a:lumOff val="25000"/>
                  </a:schemeClr>
                </a:solidFill>
              </a:rPr>
              <a:t> 94 </a:t>
            </a:r>
            <a:r>
              <a:rPr lang="pt-BR" dirty="0" err="1" smtClean="0">
                <a:solidFill>
                  <a:schemeClr val="tx1">
                    <a:lumMod val="75000"/>
                    <a:lumOff val="25000"/>
                  </a:schemeClr>
                </a:solidFill>
              </a:rPr>
              <a:t>million</a:t>
            </a:r>
            <a:r>
              <a:rPr lang="pt-BR" dirty="0" smtClean="0">
                <a:solidFill>
                  <a:schemeClr val="tx1">
                    <a:lumMod val="75000"/>
                    <a:lumOff val="25000"/>
                  </a:schemeClr>
                </a:solidFill>
              </a:rPr>
              <a:t> </a:t>
            </a:r>
            <a:r>
              <a:rPr lang="pt-BR" dirty="0">
                <a:solidFill>
                  <a:schemeClr val="tx1">
                    <a:lumMod val="75000"/>
                    <a:lumOff val="25000"/>
                  </a:schemeClr>
                </a:solidFill>
              </a:rPr>
              <a:t>ha</a:t>
            </a:r>
          </a:p>
          <a:p>
            <a:pPr eaLnBrk="1" hangingPunct="1"/>
            <a:endParaRPr lang="pt-BR" dirty="0">
              <a:solidFill>
                <a:schemeClr val="tx1">
                  <a:lumMod val="75000"/>
                  <a:lumOff val="25000"/>
                </a:schemeClr>
              </a:solidFill>
            </a:endParaRPr>
          </a:p>
          <a:p>
            <a:r>
              <a:rPr lang="pt-BR" dirty="0">
                <a:solidFill>
                  <a:schemeClr val="tx1">
                    <a:lumMod val="75000"/>
                    <a:lumOff val="25000"/>
                  </a:schemeClr>
                </a:solidFill>
              </a:rPr>
              <a:t># </a:t>
            </a:r>
            <a:r>
              <a:rPr lang="pt-BR" dirty="0" err="1" smtClean="0"/>
              <a:t>Protected</a:t>
            </a:r>
            <a:r>
              <a:rPr lang="pt-BR" dirty="0" smtClean="0"/>
              <a:t> </a:t>
            </a:r>
            <a:r>
              <a:rPr lang="pt-BR" dirty="0" err="1"/>
              <a:t>Areas</a:t>
            </a:r>
            <a:r>
              <a:rPr lang="pt-BR" dirty="0"/>
              <a:t> </a:t>
            </a:r>
            <a:r>
              <a:rPr lang="pt-BR" dirty="0" smtClean="0">
                <a:solidFill>
                  <a:schemeClr val="tx1">
                    <a:lumMod val="75000"/>
                    <a:lumOff val="25000"/>
                  </a:schemeClr>
                </a:solidFill>
              </a:rPr>
              <a:t> </a:t>
            </a:r>
            <a:r>
              <a:rPr lang="pt-BR" dirty="0">
                <a:solidFill>
                  <a:schemeClr val="tx1">
                    <a:lumMod val="75000"/>
                    <a:lumOff val="25000"/>
                  </a:schemeClr>
                </a:solidFill>
              </a:rPr>
              <a:t>– 238</a:t>
            </a:r>
          </a:p>
          <a:p>
            <a:pPr eaLnBrk="1" hangingPunct="1"/>
            <a:r>
              <a:rPr lang="pt-BR" dirty="0">
                <a:solidFill>
                  <a:schemeClr val="tx1">
                    <a:lumMod val="75000"/>
                    <a:lumOff val="25000"/>
                  </a:schemeClr>
                </a:solidFill>
              </a:rPr>
              <a:t>Área </a:t>
            </a:r>
            <a:r>
              <a:rPr lang="mr-IN" dirty="0" smtClean="0">
                <a:solidFill>
                  <a:schemeClr val="tx1">
                    <a:lumMod val="75000"/>
                    <a:lumOff val="25000"/>
                  </a:schemeClr>
                </a:solidFill>
              </a:rPr>
              <a:t>–</a:t>
            </a:r>
            <a:r>
              <a:rPr lang="pt-BR" dirty="0" smtClean="0">
                <a:solidFill>
                  <a:schemeClr val="tx1">
                    <a:lumMod val="75000"/>
                    <a:lumOff val="25000"/>
                  </a:schemeClr>
                </a:solidFill>
              </a:rPr>
              <a:t> 84 </a:t>
            </a:r>
            <a:r>
              <a:rPr lang="pt-BR" dirty="0" err="1" smtClean="0">
                <a:solidFill>
                  <a:schemeClr val="tx1">
                    <a:lumMod val="75000"/>
                    <a:lumOff val="25000"/>
                  </a:schemeClr>
                </a:solidFill>
              </a:rPr>
              <a:t>million</a:t>
            </a:r>
            <a:r>
              <a:rPr lang="pt-BR" dirty="0" smtClean="0">
                <a:solidFill>
                  <a:schemeClr val="tx1">
                    <a:lumMod val="75000"/>
                    <a:lumOff val="25000"/>
                  </a:schemeClr>
                </a:solidFill>
              </a:rPr>
              <a:t> </a:t>
            </a:r>
            <a:r>
              <a:rPr lang="pt-BR" dirty="0">
                <a:solidFill>
                  <a:schemeClr val="tx1">
                    <a:lumMod val="75000"/>
                    <a:lumOff val="25000"/>
                  </a:schemeClr>
                </a:solidFill>
              </a:rPr>
              <a:t>ha</a:t>
            </a:r>
          </a:p>
        </p:txBody>
      </p:sp>
      <p:sp>
        <p:nvSpPr>
          <p:cNvPr id="6" name="CaixaDeTexto 5"/>
          <p:cNvSpPr txBox="1"/>
          <p:nvPr/>
        </p:nvSpPr>
        <p:spPr>
          <a:xfrm>
            <a:off x="1559821" y="1424975"/>
            <a:ext cx="1439863" cy="707882"/>
          </a:xfrm>
          <a:prstGeom prst="rect">
            <a:avLst/>
          </a:prstGeom>
          <a:noFill/>
          <a:effectLst/>
        </p:spPr>
        <p:txBody>
          <a:bodyPr lIns="91426" tIns="45718" rIns="91426" bIns="45718">
            <a:spAutoFit/>
          </a:bodyPr>
          <a:lstStyle>
            <a:defPPr>
              <a:defRPr lang="pt-BR"/>
            </a:defPPr>
            <a:lvl1pPr>
              <a:defRPr sz="4000" b="1">
                <a:solidFill>
                  <a:schemeClr val="tx1">
                    <a:lumMod val="75000"/>
                    <a:lumOff val="25000"/>
                  </a:schemeClr>
                </a:solidFill>
                <a:effectLst>
                  <a:outerShdw blurRad="38100" dist="38100" dir="2700000" algn="tl">
                    <a:srgbClr val="DDDDDD"/>
                  </a:outerShdw>
                </a:effectLst>
                <a:latin typeface="Calibri" charset="0"/>
                <a:ea typeface="ＭＳ Ｐゴシック" charset="0"/>
                <a:cs typeface="Arial" charset="0"/>
              </a:defRPr>
            </a:lvl1pPr>
            <a:lvl2pPr marL="742950" indent="-285750">
              <a:defRPr>
                <a:latin typeface="Calibri" charset="0"/>
                <a:ea typeface="Arial" charset="0"/>
                <a:cs typeface="Arial" charset="0"/>
              </a:defRPr>
            </a:lvl2pPr>
            <a:lvl3pPr marL="1143000" indent="-228600">
              <a:defRPr>
                <a:latin typeface="Calibri" charset="0"/>
                <a:ea typeface="Arial" charset="0"/>
                <a:cs typeface="Arial" charset="0"/>
              </a:defRPr>
            </a:lvl3pPr>
            <a:lvl4pPr marL="1600200" indent="-228600">
              <a:defRPr>
                <a:latin typeface="Calibri" charset="0"/>
                <a:ea typeface="Arial" charset="0"/>
                <a:cs typeface="Arial" charset="0"/>
              </a:defRPr>
            </a:lvl4pPr>
            <a:lvl5pPr marL="2057400" indent="-228600">
              <a:defRPr>
                <a:latin typeface="Calibri" charset="0"/>
                <a:ea typeface="Arial" charset="0"/>
                <a:cs typeface="Arial" charset="0"/>
              </a:defRPr>
            </a:lvl5pPr>
            <a:lvl6pPr marL="2514600" indent="-228600" eaLnBrk="0" fontAlgn="base" hangingPunct="0">
              <a:spcBef>
                <a:spcPct val="0"/>
              </a:spcBef>
              <a:spcAft>
                <a:spcPct val="0"/>
              </a:spcAft>
              <a:defRPr>
                <a:latin typeface="Calibri" charset="0"/>
                <a:ea typeface="Arial" charset="0"/>
                <a:cs typeface="Arial" charset="0"/>
              </a:defRPr>
            </a:lvl6pPr>
            <a:lvl7pPr marL="2971800" indent="-228600" eaLnBrk="0" fontAlgn="base" hangingPunct="0">
              <a:spcBef>
                <a:spcPct val="0"/>
              </a:spcBef>
              <a:spcAft>
                <a:spcPct val="0"/>
              </a:spcAft>
              <a:defRPr>
                <a:latin typeface="Calibri" charset="0"/>
                <a:ea typeface="Arial" charset="0"/>
                <a:cs typeface="Arial" charset="0"/>
              </a:defRPr>
            </a:lvl7pPr>
            <a:lvl8pPr marL="3429000" indent="-228600" eaLnBrk="0" fontAlgn="base" hangingPunct="0">
              <a:spcBef>
                <a:spcPct val="0"/>
              </a:spcBef>
              <a:spcAft>
                <a:spcPct val="0"/>
              </a:spcAft>
              <a:defRPr>
                <a:latin typeface="Calibri" charset="0"/>
                <a:ea typeface="Arial" charset="0"/>
                <a:cs typeface="Arial" charset="0"/>
              </a:defRPr>
            </a:lvl8pPr>
            <a:lvl9pPr marL="3886200" indent="-228600" eaLnBrk="0" fontAlgn="base" hangingPunct="0">
              <a:spcBef>
                <a:spcPct val="0"/>
              </a:spcBef>
              <a:spcAft>
                <a:spcPct val="0"/>
              </a:spcAft>
              <a:defRPr>
                <a:latin typeface="Calibri" charset="0"/>
                <a:ea typeface="Arial" charset="0"/>
                <a:cs typeface="Arial" charset="0"/>
              </a:defRPr>
            </a:lvl9pPr>
          </a:lstStyle>
          <a:p>
            <a:r>
              <a:rPr lang="pt-BR" dirty="0">
                <a:solidFill>
                  <a:schemeClr val="accent3">
                    <a:lumMod val="50000"/>
                  </a:schemeClr>
                </a:solidFill>
                <a:effectLst/>
              </a:rPr>
              <a:t>2005</a:t>
            </a:r>
          </a:p>
        </p:txBody>
      </p:sp>
      <p:sp>
        <p:nvSpPr>
          <p:cNvPr id="7" name="Rectangle 2"/>
          <p:cNvSpPr txBox="1">
            <a:spLocks noChangeArrowheads="1"/>
          </p:cNvSpPr>
          <p:nvPr/>
        </p:nvSpPr>
        <p:spPr>
          <a:xfrm>
            <a:off x="0" y="44624"/>
            <a:ext cx="12192000" cy="1143000"/>
          </a:xfrm>
          <a:prstGeom prst="rect">
            <a:avLst/>
          </a:prstGeom>
          <a:noFill/>
          <a:effectLst/>
        </p:spPr>
        <p:txBody>
          <a:bodyPr vert="horz" lIns="91426" tIns="45718" rIns="91426" bIns="4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pt-BR" sz="3600" b="1" dirty="0">
                <a:solidFill>
                  <a:schemeClr val="accent3">
                    <a:lumMod val="75000"/>
                  </a:schemeClr>
                </a:solidFill>
              </a:rPr>
              <a:t>PROTECTED AREAS – BRAZILIAN AMAZON</a:t>
            </a:r>
          </a:p>
        </p:txBody>
      </p:sp>
      <p:pic>
        <p:nvPicPr>
          <p:cNvPr id="8" name="Imagem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59308" y="2965459"/>
            <a:ext cx="1081088"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3791744" y="5517232"/>
            <a:ext cx="3024336" cy="576064"/>
          </a:xfrm>
          <a:prstGeom prst="rect">
            <a:avLst/>
          </a:prstGeom>
          <a:ln>
            <a:solidFill>
              <a:srgbClr val="FFFFFF"/>
            </a:solidFill>
          </a:ln>
        </p:spPr>
        <p:style>
          <a:lnRef idx="2">
            <a:schemeClr val="accent6"/>
          </a:lnRef>
          <a:fillRef idx="1">
            <a:schemeClr val="lt1"/>
          </a:fillRef>
          <a:effectRef idx="0">
            <a:schemeClr val="accent6"/>
          </a:effectRef>
          <a:fontRef idx="minor">
            <a:schemeClr val="dk1"/>
          </a:fontRef>
        </p:style>
        <p:txBody>
          <a:bodyPr lIns="91432" tIns="45718" rIns="91432" bIns="45718" rtlCol="0" anchor="ctr"/>
          <a:lstStyle/>
          <a:p>
            <a:r>
              <a:rPr lang="en-US" sz="1500" dirty="0"/>
              <a:t>Indigenous Lands</a:t>
            </a:r>
          </a:p>
          <a:p>
            <a:r>
              <a:rPr lang="en-US" sz="1500" dirty="0"/>
              <a:t>Protected Areas</a:t>
            </a:r>
          </a:p>
          <a:p>
            <a:r>
              <a:rPr lang="en-US" sz="1200" dirty="0"/>
              <a:t>Settlements of Agrarian Reform</a:t>
            </a:r>
          </a:p>
          <a:p>
            <a:endParaRPr lang="en-US" sz="1500" dirty="0"/>
          </a:p>
        </p:txBody>
      </p:sp>
      <p:sp>
        <p:nvSpPr>
          <p:cNvPr id="10" name="Rectangle 9"/>
          <p:cNvSpPr/>
          <p:nvPr/>
        </p:nvSpPr>
        <p:spPr>
          <a:xfrm>
            <a:off x="3791744" y="6165304"/>
            <a:ext cx="3024336" cy="288032"/>
          </a:xfrm>
          <a:prstGeom prst="rect">
            <a:avLst/>
          </a:prstGeom>
          <a:ln>
            <a:solidFill>
              <a:srgbClr val="FFFFFF"/>
            </a:solidFill>
          </a:ln>
        </p:spPr>
        <p:style>
          <a:lnRef idx="2">
            <a:schemeClr val="accent6"/>
          </a:lnRef>
          <a:fillRef idx="1">
            <a:schemeClr val="lt1"/>
          </a:fillRef>
          <a:effectRef idx="0">
            <a:schemeClr val="accent6"/>
          </a:effectRef>
          <a:fontRef idx="minor">
            <a:schemeClr val="dk1"/>
          </a:fontRef>
        </p:style>
        <p:txBody>
          <a:bodyPr lIns="91432" tIns="45718" rIns="91432" bIns="45718" rtlCol="0" anchor="ctr"/>
          <a:lstStyle/>
          <a:p>
            <a:endParaRPr lang="en-US" sz="1200" dirty="0"/>
          </a:p>
          <a:p>
            <a:r>
              <a:rPr lang="en-US" sz="1200" dirty="0"/>
              <a:t>Protected Areas of the ARPA Project</a:t>
            </a:r>
          </a:p>
          <a:p>
            <a:endParaRPr lang="en-US" sz="1100" dirty="0"/>
          </a:p>
          <a:p>
            <a:endParaRPr lang="en-US" sz="1200" dirty="0"/>
          </a:p>
        </p:txBody>
      </p:sp>
    </p:spTree>
    <p:extLst>
      <p:ext uri="{BB962C8B-B14F-4D97-AF65-F5344CB8AC3E}">
        <p14:creationId xmlns:p14="http://schemas.microsoft.com/office/powerpoint/2010/main" val="3894514416"/>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Image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24053" y="1035051"/>
            <a:ext cx="7956551" cy="56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ixaDeTexto 4"/>
          <p:cNvSpPr txBox="1"/>
          <p:nvPr/>
        </p:nvSpPr>
        <p:spPr>
          <a:xfrm>
            <a:off x="1538293" y="2062435"/>
            <a:ext cx="3117547" cy="1554268"/>
          </a:xfrm>
          <a:prstGeom prst="rect">
            <a:avLst/>
          </a:prstGeom>
          <a:noFill/>
        </p:spPr>
        <p:txBody>
          <a:bodyPr wrap="square" lIns="91426" tIns="45718" rIns="91426" bIns="45718">
            <a:spAutoFit/>
          </a:bodyPr>
          <a:lstStyle>
            <a:defPPr>
              <a:defRPr lang="pt-BR"/>
            </a:defPPr>
            <a:lvl1pPr>
              <a:defRPr b="1">
                <a:solidFill>
                  <a:schemeClr val="tx1">
                    <a:lumMod val="75000"/>
                    <a:lumOff val="25000"/>
                  </a:schemeClr>
                </a:solidFill>
                <a:effectLst>
                  <a:outerShdw blurRad="38100" dist="38100" dir="2700000" algn="tl">
                    <a:srgbClr val="DDDDDD"/>
                  </a:outerShdw>
                </a:effectLst>
                <a:latin typeface="Calibri" charset="0"/>
                <a:ea typeface="ＭＳ Ｐゴシック" charset="0"/>
                <a:cs typeface="Arial" charset="0"/>
              </a:defRPr>
            </a:lvl1pPr>
            <a:lvl2pPr marL="742950" indent="-285750">
              <a:defRPr>
                <a:latin typeface="Calibri" charset="0"/>
                <a:ea typeface="Arial" charset="0"/>
                <a:cs typeface="Arial" charset="0"/>
              </a:defRPr>
            </a:lvl2pPr>
            <a:lvl3pPr marL="1143000" indent="-228600">
              <a:defRPr>
                <a:latin typeface="Calibri" charset="0"/>
                <a:ea typeface="Arial" charset="0"/>
                <a:cs typeface="Arial" charset="0"/>
              </a:defRPr>
            </a:lvl3pPr>
            <a:lvl4pPr marL="1600200" indent="-228600">
              <a:defRPr>
                <a:latin typeface="Calibri" charset="0"/>
                <a:ea typeface="Arial" charset="0"/>
                <a:cs typeface="Arial" charset="0"/>
              </a:defRPr>
            </a:lvl4pPr>
            <a:lvl5pPr marL="2057400" indent="-228600">
              <a:defRPr>
                <a:latin typeface="Calibri" charset="0"/>
                <a:ea typeface="Arial" charset="0"/>
                <a:cs typeface="Arial" charset="0"/>
              </a:defRPr>
            </a:lvl5pPr>
            <a:lvl6pPr marL="2514600" indent="-228600" eaLnBrk="0" fontAlgn="base" hangingPunct="0">
              <a:spcBef>
                <a:spcPct val="0"/>
              </a:spcBef>
              <a:spcAft>
                <a:spcPct val="0"/>
              </a:spcAft>
              <a:defRPr>
                <a:latin typeface="Calibri" charset="0"/>
                <a:ea typeface="Arial" charset="0"/>
                <a:cs typeface="Arial" charset="0"/>
              </a:defRPr>
            </a:lvl6pPr>
            <a:lvl7pPr marL="2971800" indent="-228600" eaLnBrk="0" fontAlgn="base" hangingPunct="0">
              <a:spcBef>
                <a:spcPct val="0"/>
              </a:spcBef>
              <a:spcAft>
                <a:spcPct val="0"/>
              </a:spcAft>
              <a:defRPr>
                <a:latin typeface="Calibri" charset="0"/>
                <a:ea typeface="Arial" charset="0"/>
                <a:cs typeface="Arial" charset="0"/>
              </a:defRPr>
            </a:lvl7pPr>
            <a:lvl8pPr marL="3429000" indent="-228600" eaLnBrk="0" fontAlgn="base" hangingPunct="0">
              <a:spcBef>
                <a:spcPct val="0"/>
              </a:spcBef>
              <a:spcAft>
                <a:spcPct val="0"/>
              </a:spcAft>
              <a:defRPr>
                <a:latin typeface="Calibri" charset="0"/>
                <a:ea typeface="Arial" charset="0"/>
                <a:cs typeface="Arial" charset="0"/>
              </a:defRPr>
            </a:lvl8pPr>
            <a:lvl9pPr marL="3886200" indent="-228600" eaLnBrk="0" fontAlgn="base" hangingPunct="0">
              <a:spcBef>
                <a:spcPct val="0"/>
              </a:spcBef>
              <a:spcAft>
                <a:spcPct val="0"/>
              </a:spcAft>
              <a:defRPr>
                <a:latin typeface="Calibri" charset="0"/>
                <a:ea typeface="Arial" charset="0"/>
                <a:cs typeface="Arial" charset="0"/>
              </a:defRPr>
            </a:lvl9pPr>
          </a:lstStyle>
          <a:p>
            <a:r>
              <a:rPr lang="pt-BR" b="0" dirty="0">
                <a:effectLst/>
              </a:rPr>
              <a:t># </a:t>
            </a:r>
            <a:r>
              <a:rPr lang="pt-BR" b="0" dirty="0" err="1">
                <a:effectLst/>
              </a:rPr>
              <a:t>Indigenous</a:t>
            </a:r>
            <a:r>
              <a:rPr lang="pt-BR" b="0" dirty="0">
                <a:effectLst/>
              </a:rPr>
              <a:t> Reserves – 330</a:t>
            </a:r>
          </a:p>
          <a:p>
            <a:r>
              <a:rPr lang="pt-BR" b="0" dirty="0" err="1">
                <a:effectLst/>
              </a:rPr>
              <a:t>A</a:t>
            </a:r>
            <a:r>
              <a:rPr lang="pt-BR" b="0" dirty="0" err="1" smtClean="0">
                <a:effectLst/>
              </a:rPr>
              <a:t>rea</a:t>
            </a:r>
            <a:r>
              <a:rPr lang="pt-BR" b="0" dirty="0" smtClean="0">
                <a:effectLst/>
              </a:rPr>
              <a:t> - 102 </a:t>
            </a:r>
            <a:r>
              <a:rPr lang="pt-BR" b="0" dirty="0" err="1" smtClean="0">
                <a:effectLst/>
              </a:rPr>
              <a:t>million</a:t>
            </a:r>
            <a:r>
              <a:rPr lang="pt-BR" b="0" dirty="0" smtClean="0">
                <a:effectLst/>
              </a:rPr>
              <a:t> </a:t>
            </a:r>
            <a:r>
              <a:rPr lang="pt-BR" b="0" dirty="0">
                <a:effectLst/>
              </a:rPr>
              <a:t>ha</a:t>
            </a:r>
          </a:p>
          <a:p>
            <a:endParaRPr lang="pt-BR" b="0" dirty="0">
              <a:effectLst/>
            </a:endParaRPr>
          </a:p>
          <a:p>
            <a:r>
              <a:rPr lang="pt-BR" b="0" dirty="0">
                <a:effectLst/>
              </a:rPr>
              <a:t># </a:t>
            </a:r>
            <a:r>
              <a:rPr lang="pt-BR" b="0" dirty="0" err="1">
                <a:effectLst/>
              </a:rPr>
              <a:t>Protected</a:t>
            </a:r>
            <a:r>
              <a:rPr lang="pt-BR" b="0" dirty="0">
                <a:effectLst/>
              </a:rPr>
              <a:t> </a:t>
            </a:r>
            <a:r>
              <a:rPr lang="pt-BR" b="0" dirty="0" err="1">
                <a:effectLst/>
              </a:rPr>
              <a:t>Areas</a:t>
            </a:r>
            <a:r>
              <a:rPr lang="pt-BR" b="0" dirty="0">
                <a:effectLst/>
              </a:rPr>
              <a:t>  – 274</a:t>
            </a:r>
          </a:p>
          <a:p>
            <a:r>
              <a:rPr lang="pt-BR" b="0" dirty="0" err="1">
                <a:effectLst/>
              </a:rPr>
              <a:t>A</a:t>
            </a:r>
            <a:r>
              <a:rPr lang="pt-BR" b="0" dirty="0" err="1" smtClean="0">
                <a:effectLst/>
              </a:rPr>
              <a:t>rea</a:t>
            </a:r>
            <a:r>
              <a:rPr lang="pt-BR" b="0" dirty="0" smtClean="0">
                <a:effectLst/>
              </a:rPr>
              <a:t> </a:t>
            </a:r>
            <a:r>
              <a:rPr lang="mr-IN" b="0" dirty="0" smtClean="0">
                <a:effectLst/>
              </a:rPr>
              <a:t>–</a:t>
            </a:r>
            <a:r>
              <a:rPr lang="pt-BR" b="0" dirty="0" smtClean="0">
                <a:effectLst/>
              </a:rPr>
              <a:t> 119 </a:t>
            </a:r>
            <a:r>
              <a:rPr lang="pt-BR" b="0" dirty="0" err="1" smtClean="0">
                <a:effectLst/>
              </a:rPr>
              <a:t>million</a:t>
            </a:r>
            <a:r>
              <a:rPr lang="pt-BR" b="0" dirty="0" smtClean="0">
                <a:effectLst/>
              </a:rPr>
              <a:t> </a:t>
            </a:r>
            <a:r>
              <a:rPr lang="pt-BR" b="0" dirty="0">
                <a:effectLst/>
              </a:rPr>
              <a:t>ha</a:t>
            </a:r>
          </a:p>
        </p:txBody>
      </p:sp>
      <p:sp>
        <p:nvSpPr>
          <p:cNvPr id="6" name="CaixaDeTexto 5"/>
          <p:cNvSpPr txBox="1"/>
          <p:nvPr/>
        </p:nvSpPr>
        <p:spPr>
          <a:xfrm>
            <a:off x="1559525" y="1424841"/>
            <a:ext cx="1439863" cy="707883"/>
          </a:xfrm>
          <a:prstGeom prst="rect">
            <a:avLst/>
          </a:prstGeom>
          <a:noFill/>
        </p:spPr>
        <p:txBody>
          <a:bodyPr lIns="91426" tIns="45718" rIns="91426" bIns="45718">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pt-BR" sz="4000" b="1" dirty="0">
                <a:solidFill>
                  <a:schemeClr val="tx1">
                    <a:lumMod val="75000"/>
                    <a:lumOff val="25000"/>
                  </a:schemeClr>
                </a:solidFill>
              </a:rPr>
              <a:t>2008</a:t>
            </a:r>
          </a:p>
        </p:txBody>
      </p:sp>
      <p:sp>
        <p:nvSpPr>
          <p:cNvPr id="7" name="Rectangle 2"/>
          <p:cNvSpPr txBox="1">
            <a:spLocks noChangeArrowheads="1"/>
          </p:cNvSpPr>
          <p:nvPr/>
        </p:nvSpPr>
        <p:spPr>
          <a:xfrm>
            <a:off x="0" y="44624"/>
            <a:ext cx="12192000" cy="1143000"/>
          </a:xfrm>
          <a:prstGeom prst="rect">
            <a:avLst/>
          </a:prstGeom>
          <a:noFill/>
          <a:effectLst/>
        </p:spPr>
        <p:txBody>
          <a:bodyPr vert="horz" lIns="91426" tIns="45718" rIns="91426" bIns="4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pt-BR" sz="3600" b="1" dirty="0">
                <a:solidFill>
                  <a:schemeClr val="accent3">
                    <a:lumMod val="75000"/>
                  </a:schemeClr>
                </a:solidFill>
              </a:rPr>
              <a:t>PROTECTED AREAS – BRAZILIAN AMAZON</a:t>
            </a:r>
          </a:p>
        </p:txBody>
      </p:sp>
      <p:pic>
        <p:nvPicPr>
          <p:cNvPr id="8" name="Imagem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59308" y="2965459"/>
            <a:ext cx="1081088"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3791744" y="5517232"/>
            <a:ext cx="3024336" cy="576064"/>
          </a:xfrm>
          <a:prstGeom prst="rect">
            <a:avLst/>
          </a:prstGeom>
          <a:ln>
            <a:solidFill>
              <a:srgbClr val="FFFFFF"/>
            </a:solidFill>
          </a:ln>
        </p:spPr>
        <p:style>
          <a:lnRef idx="2">
            <a:schemeClr val="accent6"/>
          </a:lnRef>
          <a:fillRef idx="1">
            <a:schemeClr val="lt1"/>
          </a:fillRef>
          <a:effectRef idx="0">
            <a:schemeClr val="accent6"/>
          </a:effectRef>
          <a:fontRef idx="minor">
            <a:schemeClr val="dk1"/>
          </a:fontRef>
        </p:style>
        <p:txBody>
          <a:bodyPr lIns="91432" tIns="45718" rIns="91432" bIns="45718" rtlCol="0" anchor="ctr"/>
          <a:lstStyle/>
          <a:p>
            <a:r>
              <a:rPr lang="en-US" sz="1500" dirty="0"/>
              <a:t>Indigenous Lands</a:t>
            </a:r>
          </a:p>
          <a:p>
            <a:r>
              <a:rPr lang="en-US" sz="1500" dirty="0"/>
              <a:t>Protected Areas</a:t>
            </a:r>
          </a:p>
          <a:p>
            <a:r>
              <a:rPr lang="en-US" sz="1200" dirty="0"/>
              <a:t>Settlements of Agrarian Reform</a:t>
            </a:r>
          </a:p>
          <a:p>
            <a:endParaRPr lang="en-US" sz="1500" dirty="0"/>
          </a:p>
        </p:txBody>
      </p:sp>
      <p:sp>
        <p:nvSpPr>
          <p:cNvPr id="10" name="Rectangle 9"/>
          <p:cNvSpPr/>
          <p:nvPr/>
        </p:nvSpPr>
        <p:spPr>
          <a:xfrm>
            <a:off x="3791744" y="6165304"/>
            <a:ext cx="3024336" cy="288032"/>
          </a:xfrm>
          <a:prstGeom prst="rect">
            <a:avLst/>
          </a:prstGeom>
          <a:ln>
            <a:solidFill>
              <a:srgbClr val="FFFFFF"/>
            </a:solidFill>
          </a:ln>
        </p:spPr>
        <p:style>
          <a:lnRef idx="2">
            <a:schemeClr val="accent6"/>
          </a:lnRef>
          <a:fillRef idx="1">
            <a:schemeClr val="lt1"/>
          </a:fillRef>
          <a:effectRef idx="0">
            <a:schemeClr val="accent6"/>
          </a:effectRef>
          <a:fontRef idx="minor">
            <a:schemeClr val="dk1"/>
          </a:fontRef>
        </p:style>
        <p:txBody>
          <a:bodyPr lIns="91432" tIns="45718" rIns="91432" bIns="45718" rtlCol="0" anchor="ctr"/>
          <a:lstStyle/>
          <a:p>
            <a:endParaRPr lang="en-US" sz="1200" dirty="0"/>
          </a:p>
          <a:p>
            <a:r>
              <a:rPr lang="en-US" sz="1200" dirty="0"/>
              <a:t>Protected Areas of the ARPA Project</a:t>
            </a:r>
          </a:p>
          <a:p>
            <a:endParaRPr lang="en-US" sz="1100" dirty="0"/>
          </a:p>
          <a:p>
            <a:endParaRPr lang="en-US" sz="1200" dirty="0"/>
          </a:p>
        </p:txBody>
      </p:sp>
    </p:spTree>
    <p:extLst>
      <p:ext uri="{BB962C8B-B14F-4D97-AF65-F5344CB8AC3E}">
        <p14:creationId xmlns:p14="http://schemas.microsoft.com/office/powerpoint/2010/main" val="2756766049"/>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Image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24053" y="1035051"/>
            <a:ext cx="7956551" cy="56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ixaDeTexto 4"/>
          <p:cNvSpPr txBox="1"/>
          <p:nvPr/>
        </p:nvSpPr>
        <p:spPr>
          <a:xfrm>
            <a:off x="1538293" y="2062435"/>
            <a:ext cx="3045539" cy="1554268"/>
          </a:xfrm>
          <a:prstGeom prst="rect">
            <a:avLst/>
          </a:prstGeom>
          <a:noFill/>
        </p:spPr>
        <p:txBody>
          <a:bodyPr wrap="square" lIns="91426" tIns="45718" rIns="91426" bIns="45718">
            <a:spAutoFit/>
          </a:bodyPr>
          <a:lstStyle>
            <a:defPPr>
              <a:defRPr lang="pt-BR"/>
            </a:defPPr>
            <a:lvl1pPr>
              <a:defRPr b="1">
                <a:solidFill>
                  <a:schemeClr val="tx1">
                    <a:lumMod val="75000"/>
                    <a:lumOff val="25000"/>
                  </a:schemeClr>
                </a:solidFill>
                <a:effectLst>
                  <a:outerShdw blurRad="38100" dist="38100" dir="2700000" algn="tl">
                    <a:srgbClr val="DDDDDD"/>
                  </a:outerShdw>
                </a:effectLst>
                <a:latin typeface="Calibri" charset="0"/>
                <a:ea typeface="ＭＳ Ｐゴシック" charset="0"/>
                <a:cs typeface="Arial" charset="0"/>
              </a:defRPr>
            </a:lvl1pPr>
            <a:lvl2pPr marL="742950" indent="-285750">
              <a:defRPr>
                <a:latin typeface="Calibri" charset="0"/>
                <a:ea typeface="Arial" charset="0"/>
                <a:cs typeface="Arial" charset="0"/>
              </a:defRPr>
            </a:lvl2pPr>
            <a:lvl3pPr marL="1143000" indent="-228600">
              <a:defRPr>
                <a:latin typeface="Calibri" charset="0"/>
                <a:ea typeface="Arial" charset="0"/>
                <a:cs typeface="Arial" charset="0"/>
              </a:defRPr>
            </a:lvl3pPr>
            <a:lvl4pPr marL="1600200" indent="-228600">
              <a:defRPr>
                <a:latin typeface="Calibri" charset="0"/>
                <a:ea typeface="Arial" charset="0"/>
                <a:cs typeface="Arial" charset="0"/>
              </a:defRPr>
            </a:lvl4pPr>
            <a:lvl5pPr marL="2057400" indent="-228600">
              <a:defRPr>
                <a:latin typeface="Calibri" charset="0"/>
                <a:ea typeface="Arial" charset="0"/>
                <a:cs typeface="Arial" charset="0"/>
              </a:defRPr>
            </a:lvl5pPr>
            <a:lvl6pPr marL="2514600" indent="-228600" eaLnBrk="0" fontAlgn="base" hangingPunct="0">
              <a:spcBef>
                <a:spcPct val="0"/>
              </a:spcBef>
              <a:spcAft>
                <a:spcPct val="0"/>
              </a:spcAft>
              <a:defRPr>
                <a:latin typeface="Calibri" charset="0"/>
                <a:ea typeface="Arial" charset="0"/>
                <a:cs typeface="Arial" charset="0"/>
              </a:defRPr>
            </a:lvl6pPr>
            <a:lvl7pPr marL="2971800" indent="-228600" eaLnBrk="0" fontAlgn="base" hangingPunct="0">
              <a:spcBef>
                <a:spcPct val="0"/>
              </a:spcBef>
              <a:spcAft>
                <a:spcPct val="0"/>
              </a:spcAft>
              <a:defRPr>
                <a:latin typeface="Calibri" charset="0"/>
                <a:ea typeface="Arial" charset="0"/>
                <a:cs typeface="Arial" charset="0"/>
              </a:defRPr>
            </a:lvl7pPr>
            <a:lvl8pPr marL="3429000" indent="-228600" eaLnBrk="0" fontAlgn="base" hangingPunct="0">
              <a:spcBef>
                <a:spcPct val="0"/>
              </a:spcBef>
              <a:spcAft>
                <a:spcPct val="0"/>
              </a:spcAft>
              <a:defRPr>
                <a:latin typeface="Calibri" charset="0"/>
                <a:ea typeface="Arial" charset="0"/>
                <a:cs typeface="Arial" charset="0"/>
              </a:defRPr>
            </a:lvl8pPr>
            <a:lvl9pPr marL="3886200" indent="-228600" eaLnBrk="0" fontAlgn="base" hangingPunct="0">
              <a:spcBef>
                <a:spcPct val="0"/>
              </a:spcBef>
              <a:spcAft>
                <a:spcPct val="0"/>
              </a:spcAft>
              <a:defRPr>
                <a:latin typeface="Calibri" charset="0"/>
                <a:ea typeface="Arial" charset="0"/>
                <a:cs typeface="Arial" charset="0"/>
              </a:defRPr>
            </a:lvl9pPr>
          </a:lstStyle>
          <a:p>
            <a:r>
              <a:rPr lang="pt-BR" b="0" dirty="0">
                <a:effectLst/>
              </a:rPr>
              <a:t># </a:t>
            </a:r>
            <a:r>
              <a:rPr lang="pt-BR" b="0" dirty="0" err="1" smtClean="0">
                <a:effectLst/>
              </a:rPr>
              <a:t>Indigenous</a:t>
            </a:r>
            <a:r>
              <a:rPr lang="pt-BR" b="0" dirty="0" smtClean="0">
                <a:effectLst/>
              </a:rPr>
              <a:t> </a:t>
            </a:r>
            <a:r>
              <a:rPr lang="pt-BR" b="0" dirty="0" err="1" smtClean="0">
                <a:effectLst/>
              </a:rPr>
              <a:t>Lands</a:t>
            </a:r>
            <a:r>
              <a:rPr lang="pt-BR" b="0" dirty="0" smtClean="0">
                <a:effectLst/>
              </a:rPr>
              <a:t> </a:t>
            </a:r>
            <a:r>
              <a:rPr lang="pt-BR" b="0" dirty="0">
                <a:effectLst/>
              </a:rPr>
              <a:t>– 381</a:t>
            </a:r>
          </a:p>
          <a:p>
            <a:r>
              <a:rPr lang="pt-BR" b="0" dirty="0" err="1">
                <a:effectLst/>
              </a:rPr>
              <a:t>A</a:t>
            </a:r>
            <a:r>
              <a:rPr lang="pt-BR" b="0" dirty="0" err="1" smtClean="0">
                <a:effectLst/>
              </a:rPr>
              <a:t>rea</a:t>
            </a:r>
            <a:r>
              <a:rPr lang="pt-BR" b="0" dirty="0" smtClean="0">
                <a:effectLst/>
              </a:rPr>
              <a:t> </a:t>
            </a:r>
            <a:r>
              <a:rPr lang="mr-IN" b="0" dirty="0" smtClean="0">
                <a:effectLst/>
              </a:rPr>
              <a:t>–</a:t>
            </a:r>
            <a:r>
              <a:rPr lang="pt-BR" b="0" dirty="0" smtClean="0">
                <a:effectLst/>
              </a:rPr>
              <a:t> 112 </a:t>
            </a:r>
            <a:r>
              <a:rPr lang="pt-BR" b="0" dirty="0" err="1" smtClean="0">
                <a:effectLst/>
              </a:rPr>
              <a:t>million</a:t>
            </a:r>
            <a:r>
              <a:rPr lang="pt-BR" b="0" dirty="0" smtClean="0">
                <a:effectLst/>
              </a:rPr>
              <a:t> </a:t>
            </a:r>
            <a:r>
              <a:rPr lang="pt-BR" b="0" dirty="0">
                <a:effectLst/>
              </a:rPr>
              <a:t>ha</a:t>
            </a:r>
          </a:p>
          <a:p>
            <a:endParaRPr lang="pt-BR" b="0" dirty="0">
              <a:effectLst/>
            </a:endParaRPr>
          </a:p>
          <a:p>
            <a:r>
              <a:rPr lang="pt-BR" b="0" dirty="0">
                <a:effectLst/>
              </a:rPr>
              <a:t># </a:t>
            </a:r>
            <a:r>
              <a:rPr lang="pt-BR" b="0" dirty="0" err="1" smtClean="0">
                <a:effectLst/>
              </a:rPr>
              <a:t>Protected</a:t>
            </a:r>
            <a:r>
              <a:rPr lang="pt-BR" b="0" dirty="0" smtClean="0">
                <a:effectLst/>
              </a:rPr>
              <a:t> </a:t>
            </a:r>
            <a:r>
              <a:rPr lang="pt-BR" b="0" dirty="0" err="1" smtClean="0">
                <a:effectLst/>
              </a:rPr>
              <a:t>Areas</a:t>
            </a:r>
            <a:r>
              <a:rPr lang="pt-BR" b="0" dirty="0" smtClean="0">
                <a:effectLst/>
              </a:rPr>
              <a:t> </a:t>
            </a:r>
            <a:r>
              <a:rPr lang="pt-BR" b="0" dirty="0">
                <a:effectLst/>
              </a:rPr>
              <a:t>– 311</a:t>
            </a:r>
          </a:p>
          <a:p>
            <a:r>
              <a:rPr lang="pt-BR" b="0" dirty="0" err="1">
                <a:effectLst/>
              </a:rPr>
              <a:t>A</a:t>
            </a:r>
            <a:r>
              <a:rPr lang="pt-BR" b="0" dirty="0" err="1" smtClean="0">
                <a:effectLst/>
              </a:rPr>
              <a:t>rea</a:t>
            </a:r>
            <a:r>
              <a:rPr lang="pt-BR" b="0" dirty="0" smtClean="0">
                <a:effectLst/>
              </a:rPr>
              <a:t> </a:t>
            </a:r>
            <a:r>
              <a:rPr lang="mr-IN" b="0" dirty="0" smtClean="0">
                <a:effectLst/>
              </a:rPr>
              <a:t>–</a:t>
            </a:r>
            <a:r>
              <a:rPr lang="pt-BR" b="0" dirty="0" smtClean="0">
                <a:effectLst/>
              </a:rPr>
              <a:t> 125 </a:t>
            </a:r>
            <a:r>
              <a:rPr lang="pt-BR" b="0" dirty="0" err="1" smtClean="0">
                <a:effectLst/>
              </a:rPr>
              <a:t>million</a:t>
            </a:r>
            <a:r>
              <a:rPr lang="pt-BR" b="0" dirty="0" smtClean="0">
                <a:effectLst/>
              </a:rPr>
              <a:t> </a:t>
            </a:r>
            <a:r>
              <a:rPr lang="pt-BR" b="0" dirty="0">
                <a:effectLst/>
              </a:rPr>
              <a:t>ha</a:t>
            </a:r>
          </a:p>
        </p:txBody>
      </p:sp>
      <p:sp>
        <p:nvSpPr>
          <p:cNvPr id="6" name="CaixaDeTexto 5"/>
          <p:cNvSpPr txBox="1"/>
          <p:nvPr/>
        </p:nvSpPr>
        <p:spPr>
          <a:xfrm>
            <a:off x="1559525" y="1424841"/>
            <a:ext cx="1439863" cy="707883"/>
          </a:xfrm>
          <a:prstGeom prst="rect">
            <a:avLst/>
          </a:prstGeom>
          <a:noFill/>
        </p:spPr>
        <p:txBody>
          <a:bodyPr lIns="91426" tIns="45718" rIns="91426" bIns="45718">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pt-BR" sz="4000" b="1" dirty="0">
                <a:solidFill>
                  <a:schemeClr val="tx1">
                    <a:lumMod val="75000"/>
                    <a:lumOff val="25000"/>
                  </a:schemeClr>
                </a:solidFill>
              </a:rPr>
              <a:t>2013</a:t>
            </a:r>
          </a:p>
        </p:txBody>
      </p:sp>
      <p:pic>
        <p:nvPicPr>
          <p:cNvPr id="6149" name="Picture 34" descr="logo parcial.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82765" y="188916"/>
            <a:ext cx="3603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m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59308" y="2965459"/>
            <a:ext cx="1081088"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a:xfrm>
            <a:off x="0" y="44624"/>
            <a:ext cx="12192000" cy="1143000"/>
          </a:xfrm>
          <a:prstGeom prst="rect">
            <a:avLst/>
          </a:prstGeom>
          <a:noFill/>
          <a:effectLst/>
        </p:spPr>
        <p:txBody>
          <a:bodyPr vert="horz" lIns="91426" tIns="45718" rIns="91426" bIns="4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pt-BR" sz="3600" b="1" dirty="0">
                <a:solidFill>
                  <a:schemeClr val="accent3">
                    <a:lumMod val="75000"/>
                  </a:schemeClr>
                </a:solidFill>
              </a:rPr>
              <a:t>PROTECTED AREAS – BRAZILIAN AMAZON</a:t>
            </a:r>
          </a:p>
        </p:txBody>
      </p:sp>
      <p:sp>
        <p:nvSpPr>
          <p:cNvPr id="9" name="Rectangle 8"/>
          <p:cNvSpPr/>
          <p:nvPr/>
        </p:nvSpPr>
        <p:spPr>
          <a:xfrm>
            <a:off x="3791744" y="5517232"/>
            <a:ext cx="3024336" cy="576064"/>
          </a:xfrm>
          <a:prstGeom prst="rect">
            <a:avLst/>
          </a:prstGeom>
          <a:ln>
            <a:noFill/>
          </a:ln>
        </p:spPr>
        <p:style>
          <a:lnRef idx="2">
            <a:schemeClr val="accent6"/>
          </a:lnRef>
          <a:fillRef idx="1">
            <a:schemeClr val="lt1"/>
          </a:fillRef>
          <a:effectRef idx="0">
            <a:schemeClr val="accent6"/>
          </a:effectRef>
          <a:fontRef idx="minor">
            <a:schemeClr val="dk1"/>
          </a:fontRef>
        </p:style>
        <p:txBody>
          <a:bodyPr lIns="91432" tIns="45718" rIns="91432" bIns="45718" rtlCol="0" anchor="ctr"/>
          <a:lstStyle/>
          <a:p>
            <a:r>
              <a:rPr lang="en-US" sz="1500" dirty="0"/>
              <a:t>Indigenous Lands</a:t>
            </a:r>
          </a:p>
          <a:p>
            <a:r>
              <a:rPr lang="en-US" sz="1500" dirty="0"/>
              <a:t>Protected Areas</a:t>
            </a:r>
          </a:p>
          <a:p>
            <a:r>
              <a:rPr lang="en-US" sz="1200" dirty="0"/>
              <a:t>Settlements of Agrarian Reform</a:t>
            </a:r>
          </a:p>
          <a:p>
            <a:endParaRPr lang="en-US" sz="1500" dirty="0"/>
          </a:p>
        </p:txBody>
      </p:sp>
      <p:sp>
        <p:nvSpPr>
          <p:cNvPr id="10" name="Rectangle 9"/>
          <p:cNvSpPr/>
          <p:nvPr/>
        </p:nvSpPr>
        <p:spPr>
          <a:xfrm>
            <a:off x="3791744" y="6165304"/>
            <a:ext cx="3024336" cy="288032"/>
          </a:xfrm>
          <a:prstGeom prst="rect">
            <a:avLst/>
          </a:prstGeom>
          <a:ln>
            <a:solidFill>
              <a:srgbClr val="FFFFFF"/>
            </a:solidFill>
          </a:ln>
        </p:spPr>
        <p:style>
          <a:lnRef idx="2">
            <a:schemeClr val="accent6"/>
          </a:lnRef>
          <a:fillRef idx="1">
            <a:schemeClr val="lt1"/>
          </a:fillRef>
          <a:effectRef idx="0">
            <a:schemeClr val="accent6"/>
          </a:effectRef>
          <a:fontRef idx="minor">
            <a:schemeClr val="dk1"/>
          </a:fontRef>
        </p:style>
        <p:txBody>
          <a:bodyPr lIns="91432" tIns="45718" rIns="91432" bIns="45718" rtlCol="0" anchor="ctr"/>
          <a:lstStyle/>
          <a:p>
            <a:endParaRPr lang="en-US" sz="1200" dirty="0"/>
          </a:p>
          <a:p>
            <a:r>
              <a:rPr lang="en-US" sz="1200" dirty="0"/>
              <a:t>Protected Areas of the ARPA Project</a:t>
            </a:r>
          </a:p>
          <a:p>
            <a:endParaRPr lang="en-US" sz="1100" dirty="0"/>
          </a:p>
          <a:p>
            <a:endParaRPr lang="en-US" sz="1200" dirty="0"/>
          </a:p>
        </p:txBody>
      </p:sp>
    </p:spTree>
    <p:extLst>
      <p:ext uri="{BB962C8B-B14F-4D97-AF65-F5344CB8AC3E}">
        <p14:creationId xmlns:p14="http://schemas.microsoft.com/office/powerpoint/2010/main" val="855914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 r="1" b="84354"/>
          <a:stretch/>
        </p:blipFill>
        <p:spPr bwMode="auto">
          <a:xfrm>
            <a:off x="2486908" y="1479335"/>
            <a:ext cx="7137513" cy="689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179" name="Grupo 48"/>
          <p:cNvGrpSpPr>
            <a:grpSpLocks/>
          </p:cNvGrpSpPr>
          <p:nvPr/>
        </p:nvGrpSpPr>
        <p:grpSpPr bwMode="auto">
          <a:xfrm>
            <a:off x="2219356" y="2105248"/>
            <a:ext cx="7383801" cy="3800257"/>
            <a:chOff x="303632" y="2033870"/>
            <a:chExt cx="8985979" cy="4609024"/>
          </a:xfrm>
        </p:grpSpPr>
        <p:pic>
          <p:nvPicPr>
            <p:cNvPr id="50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3797" r="6070"/>
            <a:stretch/>
          </p:blipFill>
          <p:spPr bwMode="auto">
            <a:xfrm>
              <a:off x="303632" y="2033870"/>
              <a:ext cx="8162550" cy="4609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ixaDeTexto 8"/>
            <p:cNvSpPr txBox="1"/>
            <p:nvPr/>
          </p:nvSpPr>
          <p:spPr>
            <a:xfrm>
              <a:off x="8322452" y="6123347"/>
              <a:ext cx="482991" cy="335950"/>
            </a:xfrm>
            <a:prstGeom prst="rect">
              <a:avLst/>
            </a:prstGeom>
            <a:noFill/>
          </p:spPr>
          <p:txBody>
            <a:bodyPr>
              <a:spAutoFit/>
            </a:bodyPr>
            <a:lstStyle/>
            <a:p>
              <a:pPr>
                <a:defRPr/>
              </a:pPr>
              <a:r>
                <a:rPr lang="en-US" sz="1200" kern="0" dirty="0">
                  <a:solidFill>
                    <a:schemeClr val="bg1">
                      <a:lumMod val="50000"/>
                    </a:schemeClr>
                  </a:solidFill>
                  <a:latin typeface="Arial" panose="020B0604020202020204" pitchFamily="34" charset="0"/>
                  <a:cs typeface="Arial" panose="020B0604020202020204" pitchFamily="34" charset="0"/>
                </a:rPr>
                <a:t>14</a:t>
              </a:r>
              <a:endParaRPr lang="pt-BR" sz="1200" kern="0" dirty="0">
                <a:solidFill>
                  <a:schemeClr val="bg1">
                    <a:lumMod val="50000"/>
                  </a:schemeClr>
                </a:solidFill>
                <a:latin typeface="Arial" panose="020B0604020202020204" pitchFamily="34" charset="0"/>
                <a:cs typeface="Arial" panose="020B0604020202020204" pitchFamily="34" charset="0"/>
              </a:endParaRPr>
            </a:p>
          </p:txBody>
        </p:sp>
        <p:sp>
          <p:nvSpPr>
            <p:cNvPr id="10" name="CaixaDeTexto 9"/>
            <p:cNvSpPr txBox="1"/>
            <p:nvPr/>
          </p:nvSpPr>
          <p:spPr>
            <a:xfrm>
              <a:off x="8627702" y="6119198"/>
              <a:ext cx="661909" cy="335950"/>
            </a:xfrm>
            <a:prstGeom prst="rect">
              <a:avLst/>
            </a:prstGeom>
            <a:noFill/>
          </p:spPr>
          <p:txBody>
            <a:bodyPr wrap="square">
              <a:spAutoFit/>
            </a:bodyPr>
            <a:lstStyle/>
            <a:p>
              <a:pPr>
                <a:defRPr/>
              </a:pPr>
              <a:r>
                <a:rPr lang="en-US" sz="1200" kern="0" dirty="0">
                  <a:solidFill>
                    <a:schemeClr val="bg1">
                      <a:lumMod val="50000"/>
                    </a:schemeClr>
                  </a:solidFill>
                  <a:latin typeface="Arial" panose="020B0604020202020204" pitchFamily="34" charset="0"/>
                  <a:cs typeface="Arial" panose="020B0604020202020204" pitchFamily="34" charset="0"/>
                </a:rPr>
                <a:t>15</a:t>
              </a:r>
              <a:endParaRPr lang="pt-BR" sz="1200" kern="0" dirty="0">
                <a:solidFill>
                  <a:schemeClr val="bg1">
                    <a:lumMod val="50000"/>
                  </a:schemeClr>
                </a:solidFill>
                <a:latin typeface="Arial" panose="020B0604020202020204" pitchFamily="34" charset="0"/>
                <a:cs typeface="Arial" panose="020B0604020202020204" pitchFamily="34" charset="0"/>
              </a:endParaRPr>
            </a:p>
          </p:txBody>
        </p:sp>
      </p:grpSp>
      <p:sp>
        <p:nvSpPr>
          <p:cNvPr id="12" name="Retângulo 11"/>
          <p:cNvSpPr/>
          <p:nvPr/>
        </p:nvSpPr>
        <p:spPr>
          <a:xfrm>
            <a:off x="3066374" y="3144922"/>
            <a:ext cx="2236415" cy="584775"/>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lIns="91426" tIns="45718" rIns="91426" bIns="45718">
            <a:spAutoFit/>
          </a:bodyPr>
          <a:lstStyle/>
          <a:p>
            <a:pPr algn="ctr">
              <a:defRPr/>
            </a:pPr>
            <a:r>
              <a:rPr lang="en-US" sz="1600" b="1" kern="0" dirty="0">
                <a:solidFill>
                  <a:schemeClr val="bg1"/>
                </a:solidFill>
                <a:effectLst>
                  <a:outerShdw blurRad="38100" dist="38100" dir="2700000" algn="tl">
                    <a:srgbClr val="000000">
                      <a:alpha val="43137"/>
                    </a:srgbClr>
                  </a:outerShdw>
                </a:effectLst>
                <a:cs typeface="Arial" panose="020B0604020202020204" pitchFamily="34" charset="0"/>
              </a:rPr>
              <a:t>Law enforcement campaigns</a:t>
            </a:r>
          </a:p>
        </p:txBody>
      </p:sp>
      <p:sp>
        <p:nvSpPr>
          <p:cNvPr id="13" name="Retângulo 12"/>
          <p:cNvSpPr/>
          <p:nvPr/>
        </p:nvSpPr>
        <p:spPr>
          <a:xfrm>
            <a:off x="3342845" y="3797630"/>
            <a:ext cx="2436587" cy="584775"/>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lIns="91426" tIns="45718" rIns="91426" bIns="45718">
            <a:spAutoFit/>
          </a:bodyPr>
          <a:lstStyle/>
          <a:p>
            <a:pPr algn="ctr">
              <a:defRPr/>
            </a:pPr>
            <a:r>
              <a:rPr lang="en-US" sz="1600" b="1" kern="0" dirty="0">
                <a:solidFill>
                  <a:schemeClr val="bg1"/>
                </a:solidFill>
                <a:effectLst>
                  <a:outerShdw blurRad="38100" dist="38100" dir="2700000" algn="tl">
                    <a:srgbClr val="000000">
                      <a:alpha val="43137"/>
                    </a:srgbClr>
                  </a:outerShdw>
                </a:effectLst>
                <a:cs typeface="Arial" panose="020B0604020202020204" pitchFamily="34" charset="0"/>
              </a:rPr>
              <a:t>Credit restrictions to deforesters</a:t>
            </a:r>
          </a:p>
        </p:txBody>
      </p:sp>
      <p:sp>
        <p:nvSpPr>
          <p:cNvPr id="14" name="Retângulo 13"/>
          <p:cNvSpPr/>
          <p:nvPr/>
        </p:nvSpPr>
        <p:spPr>
          <a:xfrm>
            <a:off x="3623926" y="4433965"/>
            <a:ext cx="3106399" cy="584775"/>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txBody>
          <a:bodyPr lIns="91426" tIns="45718" rIns="91426" bIns="45718">
            <a:spAutoFit/>
          </a:bodyPr>
          <a:lstStyle/>
          <a:p>
            <a:pPr algn="ctr">
              <a:defRPr/>
            </a:pPr>
            <a:r>
              <a:rPr lang="en-US" sz="1600" b="1" kern="0" dirty="0">
                <a:solidFill>
                  <a:schemeClr val="bg1"/>
                </a:solidFill>
                <a:effectLst>
                  <a:outerShdw blurRad="38100" dist="38100" dir="2700000" algn="tl">
                    <a:srgbClr val="000000">
                      <a:alpha val="43137"/>
                    </a:srgbClr>
                  </a:outerShdw>
                </a:effectLst>
                <a:cs typeface="Arial" panose="020B0604020202020204" pitchFamily="34" charset="0"/>
              </a:rPr>
              <a:t>Establishment of new protected areas</a:t>
            </a:r>
          </a:p>
        </p:txBody>
      </p:sp>
      <p:sp>
        <p:nvSpPr>
          <p:cNvPr id="15" name="CaixaDeTexto 1"/>
          <p:cNvSpPr txBox="1">
            <a:spLocks noChangeArrowheads="1"/>
          </p:cNvSpPr>
          <p:nvPr/>
        </p:nvSpPr>
        <p:spPr bwMode="auto">
          <a:xfrm>
            <a:off x="2566629" y="5897893"/>
            <a:ext cx="7057793" cy="276995"/>
          </a:xfrm>
          <a:prstGeom prst="rect">
            <a:avLst/>
          </a:prstGeom>
          <a:noFill/>
          <a:ln>
            <a:noFill/>
          </a:ln>
          <a:extLst/>
        </p:spPr>
        <p:txBody>
          <a:bodyPr wrap="square" lIns="91426" tIns="45718" rIns="91426" bIns="45718">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defRPr/>
            </a:pPr>
            <a:r>
              <a:rPr lang="pt-BR" altLang="en-US" sz="1200" kern="0" dirty="0" err="1">
                <a:solidFill>
                  <a:schemeClr val="tx1">
                    <a:lumMod val="75000"/>
                    <a:lumOff val="25000"/>
                  </a:schemeClr>
                </a:solidFill>
                <a:cs typeface="Arial" panose="020B0604020202020204" pitchFamily="34" charset="0"/>
              </a:rPr>
              <a:t>Adapted</a:t>
            </a:r>
            <a:r>
              <a:rPr lang="pt-BR" altLang="en-US" sz="1200" kern="0" dirty="0">
                <a:solidFill>
                  <a:schemeClr val="tx1">
                    <a:lumMod val="75000"/>
                    <a:lumOff val="25000"/>
                  </a:schemeClr>
                </a:solidFill>
                <a:cs typeface="Arial" panose="020B0604020202020204" pitchFamily="34" charset="0"/>
              </a:rPr>
              <a:t> </a:t>
            </a:r>
            <a:r>
              <a:rPr lang="pt-BR" altLang="en-US" sz="1200" kern="0" dirty="0" err="1">
                <a:solidFill>
                  <a:schemeClr val="tx1">
                    <a:lumMod val="75000"/>
                    <a:lumOff val="25000"/>
                  </a:schemeClr>
                </a:solidFill>
                <a:cs typeface="Arial" panose="020B0604020202020204" pitchFamily="34" charset="0"/>
              </a:rPr>
              <a:t>from</a:t>
            </a:r>
            <a:r>
              <a:rPr lang="pt-BR" altLang="en-US" sz="1200" kern="0" dirty="0">
                <a:solidFill>
                  <a:schemeClr val="tx1">
                    <a:lumMod val="75000"/>
                    <a:lumOff val="25000"/>
                  </a:schemeClr>
                </a:solidFill>
                <a:cs typeface="Arial" panose="020B0604020202020204" pitchFamily="34" charset="0"/>
              </a:rPr>
              <a:t>: Nepstad D., D. </a:t>
            </a:r>
            <a:r>
              <a:rPr lang="pt-BR" altLang="en-US" sz="1200" kern="0" dirty="0" err="1">
                <a:solidFill>
                  <a:schemeClr val="tx1">
                    <a:lumMod val="75000"/>
                    <a:lumOff val="25000"/>
                  </a:schemeClr>
                </a:solidFill>
                <a:cs typeface="Arial" panose="020B0604020202020204" pitchFamily="34" charset="0"/>
              </a:rPr>
              <a:t>McGrath</a:t>
            </a:r>
            <a:r>
              <a:rPr lang="pt-BR" altLang="en-US" sz="1200" kern="0" dirty="0">
                <a:solidFill>
                  <a:schemeClr val="tx1">
                    <a:lumMod val="75000"/>
                    <a:lumOff val="25000"/>
                  </a:schemeClr>
                </a:solidFill>
                <a:cs typeface="Arial" panose="020B0604020202020204" pitchFamily="34" charset="0"/>
              </a:rPr>
              <a:t>, C. </a:t>
            </a:r>
            <a:r>
              <a:rPr lang="pt-BR" altLang="en-US" sz="1200" kern="0" dirty="0" err="1">
                <a:solidFill>
                  <a:schemeClr val="tx1">
                    <a:lumMod val="75000"/>
                    <a:lumOff val="25000"/>
                  </a:schemeClr>
                </a:solidFill>
                <a:cs typeface="Arial" panose="020B0604020202020204" pitchFamily="34" charset="0"/>
              </a:rPr>
              <a:t>Stickler</a:t>
            </a:r>
            <a:r>
              <a:rPr lang="pt-BR" altLang="en-US" sz="1200" kern="0" dirty="0">
                <a:solidFill>
                  <a:schemeClr val="tx1">
                    <a:lumMod val="75000"/>
                    <a:lumOff val="25000"/>
                  </a:schemeClr>
                </a:solidFill>
                <a:cs typeface="Arial" panose="020B0604020202020204" pitchFamily="34" charset="0"/>
              </a:rPr>
              <a:t>, A. Alencar, A. Azevedo et </a:t>
            </a:r>
            <a:r>
              <a:rPr lang="pt-BR" altLang="en-US" sz="1200" i="1" kern="0" dirty="0">
                <a:solidFill>
                  <a:schemeClr val="tx1">
                    <a:lumMod val="75000"/>
                    <a:lumOff val="25000"/>
                  </a:schemeClr>
                </a:solidFill>
                <a:cs typeface="Arial" panose="020B0604020202020204" pitchFamily="34" charset="0"/>
              </a:rPr>
              <a:t>al.</a:t>
            </a:r>
            <a:r>
              <a:rPr lang="pt-BR" altLang="en-US" sz="1200" kern="0" dirty="0">
                <a:solidFill>
                  <a:schemeClr val="tx1">
                    <a:lumMod val="75000"/>
                    <a:lumOff val="25000"/>
                  </a:schemeClr>
                </a:solidFill>
                <a:cs typeface="Arial" panose="020B0604020202020204" pitchFamily="34" charset="0"/>
              </a:rPr>
              <a:t> 2014. Science 344, 1118. </a:t>
            </a:r>
          </a:p>
        </p:txBody>
      </p:sp>
      <p:sp>
        <p:nvSpPr>
          <p:cNvPr id="21" name="Rectangle 2"/>
          <p:cNvSpPr txBox="1">
            <a:spLocks noChangeArrowheads="1"/>
          </p:cNvSpPr>
          <p:nvPr/>
        </p:nvSpPr>
        <p:spPr>
          <a:xfrm>
            <a:off x="1414977" y="44624"/>
            <a:ext cx="9362051" cy="1143000"/>
          </a:xfrm>
          <a:prstGeom prst="rect">
            <a:avLst/>
          </a:prstGeom>
          <a:noFill/>
          <a:effectLst/>
        </p:spPr>
        <p:txBody>
          <a:bodyPr vert="horz" lIns="91426" tIns="45718" rIns="91426" bIns="45718"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pt-BR" sz="3600" b="1" dirty="0">
                <a:solidFill>
                  <a:schemeClr val="accent3">
                    <a:lumMod val="75000"/>
                  </a:schemeClr>
                </a:solidFill>
              </a:rPr>
              <a:t>POLICIES TO REDUCE AMAZON DEFORESTATION</a:t>
            </a:r>
          </a:p>
        </p:txBody>
      </p:sp>
      <p:pic>
        <p:nvPicPr>
          <p:cNvPr id="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4377" t="14478"/>
          <a:stretch/>
        </p:blipFill>
        <p:spPr bwMode="auto">
          <a:xfrm>
            <a:off x="9503397" y="2120271"/>
            <a:ext cx="401483" cy="377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rma livre 10"/>
          <p:cNvSpPr/>
          <p:nvPr/>
        </p:nvSpPr>
        <p:spPr>
          <a:xfrm>
            <a:off x="5937251" y="2838456"/>
            <a:ext cx="1868488" cy="1928813"/>
          </a:xfrm>
          <a:custGeom>
            <a:avLst/>
            <a:gdLst>
              <a:gd name="connsiteX0" fmla="*/ 0 w 2348728"/>
              <a:gd name="connsiteY0" fmla="*/ 0 h 2338391"/>
              <a:gd name="connsiteX1" fmla="*/ 382138 w 2348728"/>
              <a:gd name="connsiteY1" fmla="*/ 982638 h 2338391"/>
              <a:gd name="connsiteX2" fmla="*/ 805218 w 2348728"/>
              <a:gd name="connsiteY2" fmla="*/ 1528549 h 2338391"/>
              <a:gd name="connsiteX3" fmla="*/ 1187355 w 2348728"/>
              <a:gd name="connsiteY3" fmla="*/ 1787856 h 2338391"/>
              <a:gd name="connsiteX4" fmla="*/ 1569493 w 2348728"/>
              <a:gd name="connsiteY4" fmla="*/ 1705970 h 2338391"/>
              <a:gd name="connsiteX5" fmla="*/ 1951630 w 2348728"/>
              <a:gd name="connsiteY5" fmla="*/ 2279176 h 2338391"/>
              <a:gd name="connsiteX6" fmla="*/ 2333767 w 2348728"/>
              <a:gd name="connsiteY6" fmla="*/ 2320119 h 2338391"/>
              <a:gd name="connsiteX7" fmla="*/ 2333767 w 2348728"/>
              <a:gd name="connsiteY7" fmla="*/ 2320119 h 2338391"/>
              <a:gd name="connsiteX8" fmla="*/ 2347415 w 2348728"/>
              <a:gd name="connsiteY8" fmla="*/ 2320119 h 2338391"/>
              <a:gd name="connsiteX9" fmla="*/ 2347415 w 2348728"/>
              <a:gd name="connsiteY9" fmla="*/ 2333767 h 233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8728" h="2338391">
                <a:moveTo>
                  <a:pt x="0" y="0"/>
                </a:moveTo>
                <a:cubicBezTo>
                  <a:pt x="123967" y="363940"/>
                  <a:pt x="247935" y="727880"/>
                  <a:pt x="382138" y="982638"/>
                </a:cubicBezTo>
                <a:cubicBezTo>
                  <a:pt x="516341" y="1237396"/>
                  <a:pt x="671015" y="1394346"/>
                  <a:pt x="805218" y="1528549"/>
                </a:cubicBezTo>
                <a:cubicBezTo>
                  <a:pt x="939421" y="1662752"/>
                  <a:pt x="1059976" y="1758286"/>
                  <a:pt x="1187355" y="1787856"/>
                </a:cubicBezTo>
                <a:cubicBezTo>
                  <a:pt x="1314734" y="1817426"/>
                  <a:pt x="1442114" y="1624083"/>
                  <a:pt x="1569493" y="1705970"/>
                </a:cubicBezTo>
                <a:cubicBezTo>
                  <a:pt x="1696872" y="1787857"/>
                  <a:pt x="1824251" y="2176818"/>
                  <a:pt x="1951630" y="2279176"/>
                </a:cubicBezTo>
                <a:cubicBezTo>
                  <a:pt x="2079009" y="2381534"/>
                  <a:pt x="2333767" y="2320119"/>
                  <a:pt x="2333767" y="2320119"/>
                </a:cubicBezTo>
                <a:lnTo>
                  <a:pt x="2333767" y="2320119"/>
                </a:lnTo>
                <a:cubicBezTo>
                  <a:pt x="2336042" y="2320119"/>
                  <a:pt x="2345140" y="2317844"/>
                  <a:pt x="2347415" y="2320119"/>
                </a:cubicBezTo>
                <a:cubicBezTo>
                  <a:pt x="2349690" y="2322394"/>
                  <a:pt x="2348552" y="2328080"/>
                  <a:pt x="2347415" y="2333767"/>
                </a:cubicBez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anchor="ctr"/>
          <a:lstStyle/>
          <a:p>
            <a:pPr algn="ctr">
              <a:defRPr/>
            </a:pPr>
            <a:endParaRPr lang="en-US" kern="0">
              <a:solidFill>
                <a:sysClr val="windowText" lastClr="000000"/>
              </a:solidFill>
            </a:endParaRPr>
          </a:p>
        </p:txBody>
      </p:sp>
      <p:grpSp>
        <p:nvGrpSpPr>
          <p:cNvPr id="6" name="Agrupar 21"/>
          <p:cNvGrpSpPr>
            <a:grpSpLocks/>
          </p:cNvGrpSpPr>
          <p:nvPr/>
        </p:nvGrpSpPr>
        <p:grpSpPr bwMode="auto">
          <a:xfrm>
            <a:off x="6597655" y="2249520"/>
            <a:ext cx="5186980" cy="1579563"/>
            <a:chOff x="5073041" y="2249315"/>
            <a:chExt cx="4170915" cy="1579071"/>
          </a:xfrm>
        </p:grpSpPr>
        <p:sp>
          <p:nvSpPr>
            <p:cNvPr id="20" name="Retângulo 19"/>
            <p:cNvSpPr/>
            <p:nvPr/>
          </p:nvSpPr>
          <p:spPr>
            <a:xfrm>
              <a:off x="7932508" y="2249315"/>
              <a:ext cx="1311448" cy="799970"/>
            </a:xfrm>
            <a:prstGeom prst="rect">
              <a:avLst/>
            </a:prstGeom>
          </p:spPr>
          <p:txBody>
            <a:bodyPr>
              <a:spAutoFit/>
            </a:bodyPr>
            <a:lstStyle/>
            <a:p>
              <a:pPr>
                <a:defRPr/>
              </a:pPr>
              <a:r>
                <a:rPr lang="en-US" sz="1500" b="1" kern="0" dirty="0">
                  <a:solidFill>
                    <a:srgbClr val="0070C0"/>
                  </a:solidFill>
                  <a:cs typeface="Arial" panose="020B0604020202020204" pitchFamily="34" charset="0"/>
                </a:rPr>
                <a:t>Avoided</a:t>
              </a:r>
            </a:p>
            <a:p>
              <a:pPr>
                <a:defRPr/>
              </a:pPr>
              <a:r>
                <a:rPr lang="en-US" sz="1500" b="1" kern="0" dirty="0">
                  <a:solidFill>
                    <a:srgbClr val="0070C0"/>
                  </a:solidFill>
                  <a:cs typeface="Arial" panose="020B0604020202020204" pitchFamily="34" charset="0"/>
                </a:rPr>
                <a:t>emissions of 3.2 billion ton of CO</a:t>
              </a:r>
              <a:r>
                <a:rPr lang="en-US" sz="1500" b="1" kern="0" baseline="-25000" dirty="0">
                  <a:solidFill>
                    <a:srgbClr val="0070C0"/>
                  </a:solidFill>
                  <a:cs typeface="Arial" panose="020B0604020202020204" pitchFamily="34" charset="0"/>
                </a:rPr>
                <a:t>2</a:t>
              </a:r>
            </a:p>
          </p:txBody>
        </p:sp>
        <p:cxnSp>
          <p:nvCxnSpPr>
            <p:cNvPr id="24" name="Conector de Seta Reta 23"/>
            <p:cNvCxnSpPr>
              <a:cxnSpLocks noChangeShapeType="1"/>
              <a:stCxn id="20" idx="1"/>
            </p:cNvCxnSpPr>
            <p:nvPr/>
          </p:nvCxnSpPr>
          <p:spPr bwMode="auto">
            <a:xfrm flipH="1">
              <a:off x="5073041" y="2649300"/>
              <a:ext cx="2859467" cy="1179086"/>
            </a:xfrm>
            <a:prstGeom prst="straightConnector1">
              <a:avLst/>
            </a:prstGeom>
            <a:noFill/>
            <a:ln w="38100">
              <a:solidFill>
                <a:srgbClr val="0070C0"/>
              </a:solidFill>
              <a:round/>
              <a:headEnd/>
              <a:tailEnd type="triangle" w="med" len="med"/>
            </a:ln>
            <a:effectLst>
              <a:outerShdw blurRad="63500" dist="23000" dir="5400000" rotWithShape="0">
                <a:srgbClr val="000000">
                  <a:alpha val="34999"/>
                </a:srgbClr>
              </a:outerShdw>
            </a:effectLst>
            <a:extLst>
              <a:ext uri="{909E8E84-426E-40dd-AFC4-6F175D3DCCD1}">
                <a14:hiddenFill xmlns:a14="http://schemas.microsoft.com/office/drawing/2010/main">
                  <a:noFill/>
                </a14:hiddenFill>
              </a:ext>
            </a:extLst>
          </p:spPr>
        </p:cxnSp>
      </p:grpSp>
      <p:cxnSp>
        <p:nvCxnSpPr>
          <p:cNvPr id="38" name="Conector reto 37"/>
          <p:cNvCxnSpPr/>
          <p:nvPr/>
        </p:nvCxnSpPr>
        <p:spPr>
          <a:xfrm>
            <a:off x="8926515" y="2258115"/>
            <a:ext cx="576880"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Conector reto 41"/>
          <p:cNvCxnSpPr/>
          <p:nvPr/>
        </p:nvCxnSpPr>
        <p:spPr>
          <a:xfrm>
            <a:off x="8926542" y="2717547"/>
            <a:ext cx="633583"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Conector reto 43"/>
          <p:cNvCxnSpPr/>
          <p:nvPr/>
        </p:nvCxnSpPr>
        <p:spPr>
          <a:xfrm>
            <a:off x="8926513" y="3174875"/>
            <a:ext cx="633483"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Conector reto 45"/>
          <p:cNvCxnSpPr/>
          <p:nvPr/>
        </p:nvCxnSpPr>
        <p:spPr>
          <a:xfrm>
            <a:off x="8926542" y="3632384"/>
            <a:ext cx="585367"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Conector reto 47"/>
          <p:cNvCxnSpPr/>
          <p:nvPr/>
        </p:nvCxnSpPr>
        <p:spPr>
          <a:xfrm>
            <a:off x="8808439" y="4549645"/>
            <a:ext cx="696375"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Conector reto 46"/>
          <p:cNvCxnSpPr/>
          <p:nvPr/>
        </p:nvCxnSpPr>
        <p:spPr>
          <a:xfrm>
            <a:off x="8926542" y="4089712"/>
            <a:ext cx="585367"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Conector reto 48"/>
          <p:cNvCxnSpPr/>
          <p:nvPr/>
        </p:nvCxnSpPr>
        <p:spPr>
          <a:xfrm>
            <a:off x="8760324" y="5002543"/>
            <a:ext cx="751585"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5" name="Agrupar 22"/>
          <p:cNvGrpSpPr>
            <a:grpSpLocks/>
          </p:cNvGrpSpPr>
          <p:nvPr/>
        </p:nvGrpSpPr>
        <p:grpSpPr bwMode="auto">
          <a:xfrm>
            <a:off x="8674058" y="3563964"/>
            <a:ext cx="3024335" cy="1139825"/>
            <a:chOff x="7150538" y="3563214"/>
            <a:chExt cx="3023079" cy="1140681"/>
          </a:xfrm>
        </p:grpSpPr>
        <p:sp>
          <p:nvSpPr>
            <p:cNvPr id="4" name="CaixaDeTexto 3"/>
            <p:cNvSpPr txBox="1"/>
            <p:nvPr/>
          </p:nvSpPr>
          <p:spPr>
            <a:xfrm>
              <a:off x="8662078" y="3563214"/>
              <a:ext cx="1511539" cy="1026691"/>
            </a:xfrm>
            <a:prstGeom prst="rect">
              <a:avLst/>
            </a:prstGeom>
            <a:noFill/>
          </p:spPr>
          <p:txBody>
            <a:bodyPr wrap="square">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sz="1500" b="1" dirty="0">
                  <a:solidFill>
                    <a:schemeClr val="tx1">
                      <a:lumMod val="75000"/>
                      <a:lumOff val="25000"/>
                    </a:schemeClr>
                  </a:solidFill>
                  <a:latin typeface="+mn-lt"/>
                </a:rPr>
                <a:t>Deforestation declines seem to have been halted</a:t>
              </a:r>
            </a:p>
          </p:txBody>
        </p:sp>
        <p:cxnSp>
          <p:nvCxnSpPr>
            <p:cNvPr id="3" name="Conector de Seta Reta 2"/>
            <p:cNvCxnSpPr>
              <a:cxnSpLocks noChangeShapeType="1"/>
              <a:stCxn id="4" idx="1"/>
            </p:cNvCxnSpPr>
            <p:nvPr/>
          </p:nvCxnSpPr>
          <p:spPr bwMode="auto">
            <a:xfrm flipH="1">
              <a:off x="7150538" y="4076560"/>
              <a:ext cx="1511540" cy="627335"/>
            </a:xfrm>
            <a:prstGeom prst="straightConnector1">
              <a:avLst/>
            </a:prstGeom>
            <a:noFill/>
            <a:ln w="38100">
              <a:solidFill>
                <a:schemeClr val="tx1"/>
              </a:solidFill>
              <a:round/>
              <a:headEnd/>
              <a:tailEnd type="triangle" w="med" len="med"/>
            </a:ln>
            <a:effectLst>
              <a:outerShdw blurRad="63500" dist="23000" dir="5400000" rotWithShape="0">
                <a:srgbClr val="000000">
                  <a:alpha val="34999"/>
                </a:srgbClr>
              </a:outerShdw>
            </a:effectLst>
            <a:extLst>
              <a:ext uri="{909E8E84-426E-40dd-AFC4-6F175D3DCCD1}">
                <a14:hiddenFill xmlns:a14="http://schemas.microsoft.com/office/drawing/2010/main">
                  <a:noFill/>
                </a14:hiddenFill>
              </a:ext>
            </a:extLst>
          </p:spPr>
        </p:cxnSp>
      </p:grpSp>
      <p:sp>
        <p:nvSpPr>
          <p:cNvPr id="40" name="Retângulo 39"/>
          <p:cNvSpPr/>
          <p:nvPr/>
        </p:nvSpPr>
        <p:spPr bwMode="auto">
          <a:xfrm>
            <a:off x="9179872" y="4906695"/>
            <a:ext cx="144065" cy="554037"/>
          </a:xfrm>
          <a:prstGeom prst="rect">
            <a:avLst/>
          </a:prstGeom>
          <a:solidFill>
            <a:srgbClr val="DE991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anchor="ctr"/>
          <a:lstStyle/>
          <a:p>
            <a:pPr algn="ctr">
              <a:defRPr/>
            </a:pPr>
            <a:endParaRPr lang="pt-BR" kern="0">
              <a:solidFill>
                <a:sysClr val="windowText" lastClr="000000"/>
              </a:solidFill>
            </a:endParaRPr>
          </a:p>
        </p:txBody>
      </p:sp>
      <p:sp>
        <p:nvSpPr>
          <p:cNvPr id="41" name="Retângulo 40"/>
          <p:cNvSpPr/>
          <p:nvPr/>
        </p:nvSpPr>
        <p:spPr bwMode="auto">
          <a:xfrm>
            <a:off x="8912092" y="4967046"/>
            <a:ext cx="144065" cy="506412"/>
          </a:xfrm>
          <a:prstGeom prst="rect">
            <a:avLst/>
          </a:prstGeom>
          <a:solidFill>
            <a:srgbClr val="DE9910">
              <a:alpha val="84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anchor="ctr"/>
          <a:lstStyle/>
          <a:p>
            <a:pPr algn="ctr">
              <a:defRPr/>
            </a:pPr>
            <a:endParaRPr lang="pt-BR" kern="0">
              <a:solidFill>
                <a:sysClr val="windowText" lastClr="000000"/>
              </a:solidFill>
            </a:endParaRPr>
          </a:p>
        </p:txBody>
      </p:sp>
      <p:cxnSp>
        <p:nvCxnSpPr>
          <p:cNvPr id="19" name="Conector reto 18"/>
          <p:cNvCxnSpPr/>
          <p:nvPr/>
        </p:nvCxnSpPr>
        <p:spPr>
          <a:xfrm>
            <a:off x="2567609" y="5455857"/>
            <a:ext cx="6984827"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Forma livre 9"/>
          <p:cNvSpPr/>
          <p:nvPr/>
        </p:nvSpPr>
        <p:spPr>
          <a:xfrm>
            <a:off x="7962929" y="4751391"/>
            <a:ext cx="1265239" cy="215900"/>
          </a:xfrm>
          <a:custGeom>
            <a:avLst/>
            <a:gdLst>
              <a:gd name="connsiteX0" fmla="*/ 0 w 1340326"/>
              <a:gd name="connsiteY0" fmla="*/ 0 h 221539"/>
              <a:gd name="connsiteX1" fmla="*/ 381248 w 1340326"/>
              <a:gd name="connsiteY1" fmla="*/ 220409 h 221539"/>
              <a:gd name="connsiteX2" fmla="*/ 774410 w 1340326"/>
              <a:gd name="connsiteY2" fmla="*/ 89355 h 221539"/>
              <a:gd name="connsiteX3" fmla="*/ 1093110 w 1340326"/>
              <a:gd name="connsiteY3" fmla="*/ 166796 h 221539"/>
              <a:gd name="connsiteX4" fmla="*/ 1340326 w 1340326"/>
              <a:gd name="connsiteY4" fmla="*/ 107226 h 221539"/>
              <a:gd name="connsiteX5" fmla="*/ 1340326 w 1340326"/>
              <a:gd name="connsiteY5" fmla="*/ 107226 h 22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0326" h="221539">
                <a:moveTo>
                  <a:pt x="0" y="0"/>
                </a:moveTo>
                <a:cubicBezTo>
                  <a:pt x="126090" y="102758"/>
                  <a:pt x="252180" y="205517"/>
                  <a:pt x="381248" y="220409"/>
                </a:cubicBezTo>
                <a:cubicBezTo>
                  <a:pt x="510316" y="235301"/>
                  <a:pt x="655766" y="98290"/>
                  <a:pt x="774410" y="89355"/>
                </a:cubicBezTo>
                <a:cubicBezTo>
                  <a:pt x="893054" y="80420"/>
                  <a:pt x="998791" y="163818"/>
                  <a:pt x="1093110" y="166796"/>
                </a:cubicBezTo>
                <a:cubicBezTo>
                  <a:pt x="1187429" y="169775"/>
                  <a:pt x="1340326" y="107226"/>
                  <a:pt x="1340326" y="107226"/>
                </a:cubicBezTo>
                <a:lnTo>
                  <a:pt x="1340326" y="107226"/>
                </a:ln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anchor="ctr"/>
          <a:lstStyle/>
          <a:p>
            <a:pPr algn="ctr">
              <a:defRPr/>
            </a:pPr>
            <a:endParaRPr lang="pt-BR" kern="0">
              <a:solidFill>
                <a:sysClr val="windowText" lastClr="000000"/>
              </a:solidFill>
            </a:endParaRPr>
          </a:p>
        </p:txBody>
      </p:sp>
    </p:spTree>
    <p:extLst>
      <p:ext uri="{BB962C8B-B14F-4D97-AF65-F5344CB8AC3E}">
        <p14:creationId xmlns:p14="http://schemas.microsoft.com/office/powerpoint/2010/main" val="3804979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25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500"/>
                                        <p:tgtEl>
                                          <p:spTgt spid="12"/>
                                        </p:tgtEl>
                                      </p:cBhvr>
                                    </p:animEffect>
                                  </p:childTnLst>
                                </p:cTn>
                              </p:par>
                            </p:childTnLst>
                          </p:cTn>
                        </p:par>
                        <p:par>
                          <p:cTn id="8" fill="hold" nodeType="withGroup">
                            <p:stCondLst>
                              <p:cond delay="1750"/>
                            </p:stCondLst>
                            <p:childTnLst>
                              <p:par>
                                <p:cTn id="9" presetID="10" presetClass="entr" presetSubtype="0" fill="hold" nodeType="afterEffect">
                                  <p:stCondLst>
                                    <p:cond delay="25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500"/>
                                        <p:tgtEl>
                                          <p:spTgt spid="13"/>
                                        </p:tgtEl>
                                      </p:cBhvr>
                                    </p:animEffect>
                                  </p:childTnLst>
                                </p:cTn>
                              </p:par>
                            </p:childTnLst>
                          </p:cTn>
                        </p:par>
                        <p:par>
                          <p:cTn id="12" fill="hold" nodeType="withGroup">
                            <p:stCondLst>
                              <p:cond delay="3500"/>
                            </p:stCondLst>
                            <p:childTnLst>
                              <p:par>
                                <p:cTn id="13" presetID="10" presetClass="entr" presetSubtype="0" fill="hold" nodeType="afterEffect">
                                  <p:stCondLst>
                                    <p:cond delay="25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500"/>
                                        <p:tgtEl>
                                          <p:spTgt spid="14"/>
                                        </p:tgtEl>
                                      </p:cBhvr>
                                    </p:animEffect>
                                  </p:childTnLst>
                                </p:cTn>
                              </p:par>
                            </p:childTnLst>
                          </p:cTn>
                        </p:par>
                        <p:par>
                          <p:cTn id="16" fill="hold">
                            <p:stCondLst>
                              <p:cond delay="5250"/>
                            </p:stCondLst>
                            <p:childTnLst>
                              <p:par>
                                <p:cTn id="17" presetID="22" presetClass="entr" presetSubtype="1" fill="hold" nodeType="afterEffect">
                                  <p:stCondLst>
                                    <p:cond delay="25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1500"/>
                                        <p:tgtEl>
                                          <p:spTgt spid="11"/>
                                        </p:tgtEl>
                                      </p:cBhvr>
                                    </p:animEffect>
                                  </p:childTnLst>
                                </p:cTn>
                              </p:par>
                            </p:childTnLst>
                          </p:cTn>
                        </p:par>
                        <p:par>
                          <p:cTn id="20" fill="hold">
                            <p:stCondLst>
                              <p:cond delay="7000"/>
                            </p:stCondLst>
                            <p:childTnLst>
                              <p:par>
                                <p:cTn id="21" presetID="22" presetClass="entr" presetSubtype="2" fill="hold" nodeType="afterEffect">
                                  <p:stCondLst>
                                    <p:cond delay="250"/>
                                  </p:stCondLst>
                                  <p:childTnLst>
                                    <p:set>
                                      <p:cBhvr>
                                        <p:cTn id="22" dur="1" fill="hold">
                                          <p:stCondLst>
                                            <p:cond delay="0"/>
                                          </p:stCondLst>
                                        </p:cTn>
                                        <p:tgtEl>
                                          <p:spTgt spid="6"/>
                                        </p:tgtEl>
                                        <p:attrNameLst>
                                          <p:attrName>style.visibility</p:attrName>
                                        </p:attrNameLst>
                                      </p:cBhvr>
                                      <p:to>
                                        <p:strVal val="visible"/>
                                      </p:to>
                                    </p:set>
                                    <p:animEffect transition="in" filter="wipe(right)">
                                      <p:cBhvr>
                                        <p:cTn id="23" dur="1500"/>
                                        <p:tgtEl>
                                          <p:spTgt spid="6"/>
                                        </p:tgtEl>
                                      </p:cBhvr>
                                    </p:animEffect>
                                  </p:childTnLst>
                                </p:cTn>
                              </p:par>
                            </p:childTnLst>
                          </p:cTn>
                        </p:par>
                        <p:par>
                          <p:cTn id="24" fill="hold">
                            <p:stCondLst>
                              <p:cond delay="8750"/>
                            </p:stCondLst>
                            <p:childTnLst>
                              <p:par>
                                <p:cTn id="25" presetID="22" presetClass="entr" presetSubtype="8" fill="hold" nodeType="afterEffect">
                                  <p:stCondLst>
                                    <p:cond delay="25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1500"/>
                                        <p:tgtEl>
                                          <p:spTgt spid="17"/>
                                        </p:tgtEl>
                                      </p:cBhvr>
                                    </p:animEffect>
                                  </p:childTnLst>
                                </p:cTn>
                              </p:par>
                            </p:childTnLst>
                          </p:cTn>
                        </p:par>
                        <p:par>
                          <p:cTn id="28" fill="hold">
                            <p:stCondLst>
                              <p:cond delay="10500"/>
                            </p:stCondLst>
                            <p:childTnLst>
                              <p:par>
                                <p:cTn id="29" presetID="22" presetClass="entr" presetSubtype="2" fill="hold" nodeType="afterEffect">
                                  <p:stCondLst>
                                    <p:cond delay="250"/>
                                  </p:stCondLst>
                                  <p:childTnLst>
                                    <p:set>
                                      <p:cBhvr>
                                        <p:cTn id="30" dur="1" fill="hold">
                                          <p:stCondLst>
                                            <p:cond delay="0"/>
                                          </p:stCondLst>
                                        </p:cTn>
                                        <p:tgtEl>
                                          <p:spTgt spid="5"/>
                                        </p:tgtEl>
                                        <p:attrNameLst>
                                          <p:attrName>style.visibility</p:attrName>
                                        </p:attrNameLst>
                                      </p:cBhvr>
                                      <p:to>
                                        <p:strVal val="visible"/>
                                      </p:to>
                                    </p:set>
                                    <p:animEffect transition="in" filter="wipe(right)">
                                      <p:cBhvr>
                                        <p:cTn id="31"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91344" y="197768"/>
            <a:ext cx="11881320" cy="1143000"/>
          </a:xfrm>
          <a:prstGeom prst="rect">
            <a:avLst/>
          </a:prstGeom>
          <a:noFill/>
          <a:effectLst/>
        </p:spPr>
        <p:txBody>
          <a:bodyPr vert="horz" lIns="91422" tIns="45718" rIns="91422" bIns="4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700" b="1" dirty="0">
                <a:solidFill>
                  <a:srgbClr val="92D050"/>
                </a:solidFill>
              </a:rPr>
              <a:t>CATTLE PRODUCTION AND DEFORESTATION TRENDS IN THE BRAZILIAN AMAZON, 1990-2014</a:t>
            </a:r>
            <a:endParaRPr lang="en-US" altLang="pt-BR" sz="3600" b="1" dirty="0">
              <a:solidFill>
                <a:srgbClr val="92D050"/>
              </a:solidFill>
            </a:endParaRPr>
          </a:p>
        </p:txBody>
      </p:sp>
      <p:grpSp>
        <p:nvGrpSpPr>
          <p:cNvPr id="2" name="Grupo 1"/>
          <p:cNvGrpSpPr/>
          <p:nvPr/>
        </p:nvGrpSpPr>
        <p:grpSpPr>
          <a:xfrm>
            <a:off x="1150787" y="1543534"/>
            <a:ext cx="9637968" cy="4945135"/>
            <a:chOff x="863090" y="1157650"/>
            <a:chExt cx="7228476" cy="3851088"/>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50" r="3064" b="13984"/>
            <a:stretch/>
          </p:blipFill>
          <p:spPr bwMode="auto">
            <a:xfrm>
              <a:off x="1105465" y="1157650"/>
              <a:ext cx="6782938" cy="3851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97406" b="50811"/>
            <a:stretch/>
          </p:blipFill>
          <p:spPr bwMode="auto">
            <a:xfrm rot="10800000">
              <a:off x="863090" y="1413225"/>
              <a:ext cx="246972" cy="2780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7907" b="65551"/>
            <a:stretch/>
          </p:blipFill>
          <p:spPr bwMode="auto">
            <a:xfrm>
              <a:off x="7917252" y="2032888"/>
              <a:ext cx="174314" cy="2100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CaixaDeTexto 7"/>
          <p:cNvSpPr txBox="1"/>
          <p:nvPr/>
        </p:nvSpPr>
        <p:spPr>
          <a:xfrm>
            <a:off x="4705973" y="6432816"/>
            <a:ext cx="7598144" cy="492443"/>
          </a:xfrm>
          <a:prstGeom prst="rect">
            <a:avLst/>
          </a:prstGeom>
          <a:noFill/>
        </p:spPr>
        <p:txBody>
          <a:bodyPr wrap="none" lIns="121917" tIns="60958" rIns="121917" bIns="60958" rtlCol="0">
            <a:spAutoFit/>
          </a:bodyPr>
          <a:lstStyle/>
          <a:p>
            <a:r>
              <a:rPr lang="en-US" sz="1200" dirty="0"/>
              <a:t>Gibbs, H.K., </a:t>
            </a:r>
            <a:r>
              <a:rPr lang="en-US" sz="1200" dirty="0" err="1"/>
              <a:t>Munger</a:t>
            </a:r>
            <a:r>
              <a:rPr lang="en-US" sz="1200" dirty="0"/>
              <a:t>, J., </a:t>
            </a:r>
            <a:r>
              <a:rPr lang="en-US" sz="1200" dirty="0" err="1"/>
              <a:t>L’Roe</a:t>
            </a:r>
            <a:r>
              <a:rPr lang="en-US" sz="1200" dirty="0"/>
              <a:t>, J., </a:t>
            </a:r>
            <a:r>
              <a:rPr lang="en-US" sz="1200" dirty="0" err="1"/>
              <a:t>Barreto</a:t>
            </a:r>
            <a:r>
              <a:rPr lang="en-US" sz="1200" dirty="0"/>
              <a:t>, P., Pereira, R., Christie, M., </a:t>
            </a:r>
            <a:r>
              <a:rPr lang="en-US" sz="1200" dirty="0" err="1"/>
              <a:t>Amaral</a:t>
            </a:r>
            <a:r>
              <a:rPr lang="en-US" sz="1200" dirty="0"/>
              <a:t>, T. and Walker, N.F. (2015). Did Ranchers</a:t>
            </a:r>
          </a:p>
          <a:p>
            <a:r>
              <a:rPr lang="en-US" sz="1200" dirty="0"/>
              <a:t>and Slaughterhouses Respond to Zero Deforestation Agreements in the Brazilian Amazon? Conservation Letters.</a:t>
            </a:r>
            <a:endParaRPr lang="pt-BR" sz="1200" dirty="0">
              <a:solidFill>
                <a:schemeClr val="tx1">
                  <a:lumMod val="50000"/>
                  <a:lumOff val="50000"/>
                </a:schemeClr>
              </a:solidFill>
            </a:endParaRP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94" t="87489" r="64407"/>
          <a:stretch/>
        </p:blipFill>
        <p:spPr bwMode="auto">
          <a:xfrm>
            <a:off x="7273483" y="2445525"/>
            <a:ext cx="2802339" cy="653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88737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Resultado de imagem para amazon cattle ranch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3093"/>
            <a:ext cx="12192000" cy="6951092"/>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p:cNvSpPr/>
          <p:nvPr/>
        </p:nvSpPr>
        <p:spPr>
          <a:xfrm>
            <a:off x="236566" y="1085487"/>
            <a:ext cx="8143164" cy="707882"/>
          </a:xfrm>
          <a:prstGeom prst="rect">
            <a:avLst/>
          </a:prstGeom>
          <a:solidFill>
            <a:schemeClr val="tx1">
              <a:alpha val="35000"/>
            </a:schemeClr>
          </a:solidFill>
        </p:spPr>
        <p:txBody>
          <a:bodyPr wrap="square" lIns="121917" tIns="60958" rIns="121917" bIns="60958">
            <a:spAutoFit/>
          </a:bodyPr>
          <a:lstStyle/>
          <a:p>
            <a:r>
              <a:rPr lang="en-US" dirty="0">
                <a:solidFill>
                  <a:schemeClr val="bg1"/>
                </a:solidFill>
              </a:rPr>
              <a:t>For many years, ranchers and land speculators had </a:t>
            </a:r>
            <a:r>
              <a:rPr lang="en-US" b="1" dirty="0">
                <a:solidFill>
                  <a:schemeClr val="bg1"/>
                </a:solidFill>
              </a:rPr>
              <a:t>illegally cleared the Amazon rain forest</a:t>
            </a:r>
            <a:r>
              <a:rPr lang="en-US" dirty="0">
                <a:solidFill>
                  <a:schemeClr val="bg1"/>
                </a:solidFill>
              </a:rPr>
              <a:t> and other important ecosystems to satisfy </a:t>
            </a:r>
            <a:r>
              <a:rPr lang="pt-BR" dirty="0" err="1">
                <a:solidFill>
                  <a:schemeClr val="bg1"/>
                </a:solidFill>
              </a:rPr>
              <a:t>demand</a:t>
            </a:r>
            <a:r>
              <a:rPr lang="pt-BR" dirty="0">
                <a:solidFill>
                  <a:schemeClr val="bg1"/>
                </a:solidFill>
              </a:rPr>
              <a:t> for </a:t>
            </a:r>
            <a:r>
              <a:rPr lang="pt-BR" dirty="0" err="1">
                <a:solidFill>
                  <a:schemeClr val="bg1"/>
                </a:solidFill>
              </a:rPr>
              <a:t>beef</a:t>
            </a:r>
            <a:r>
              <a:rPr lang="pt-BR" dirty="0">
                <a:solidFill>
                  <a:schemeClr val="bg1"/>
                </a:solidFill>
              </a:rPr>
              <a:t>.</a:t>
            </a:r>
          </a:p>
        </p:txBody>
      </p:sp>
      <p:sp>
        <p:nvSpPr>
          <p:cNvPr id="3" name="Retângulo 2"/>
          <p:cNvSpPr/>
          <p:nvPr/>
        </p:nvSpPr>
        <p:spPr>
          <a:xfrm>
            <a:off x="1874292" y="1982332"/>
            <a:ext cx="10108443" cy="1000270"/>
          </a:xfrm>
          <a:prstGeom prst="rect">
            <a:avLst/>
          </a:prstGeom>
          <a:solidFill>
            <a:schemeClr val="tx1">
              <a:alpha val="35000"/>
            </a:schemeClr>
          </a:solidFill>
        </p:spPr>
        <p:txBody>
          <a:bodyPr wrap="square" lIns="121917" tIns="60958" rIns="121917" bIns="60958">
            <a:spAutoFit/>
          </a:bodyPr>
          <a:lstStyle/>
          <a:p>
            <a:r>
              <a:rPr lang="en-US" dirty="0">
                <a:solidFill>
                  <a:schemeClr val="bg1"/>
                </a:solidFill>
              </a:rPr>
              <a:t>Amid calls for change, the Sustainable Agriculture Network, created a </a:t>
            </a:r>
            <a:r>
              <a:rPr lang="en-US" b="1" dirty="0">
                <a:solidFill>
                  <a:schemeClr val="bg1"/>
                </a:solidFill>
              </a:rPr>
              <a:t>certification system designed to encourage the adoption of sustainable ranching practices </a:t>
            </a:r>
            <a:r>
              <a:rPr lang="en-US" dirty="0">
                <a:solidFill>
                  <a:schemeClr val="bg1"/>
                </a:solidFill>
              </a:rPr>
              <a:t>and foster a market for forest-friendly beef and leather products.</a:t>
            </a:r>
            <a:endParaRPr lang="pt-BR" dirty="0">
              <a:solidFill>
                <a:schemeClr val="bg1"/>
              </a:solidFill>
            </a:endParaRPr>
          </a:p>
        </p:txBody>
      </p:sp>
      <p:sp>
        <p:nvSpPr>
          <p:cNvPr id="4" name="Retângulo 3"/>
          <p:cNvSpPr/>
          <p:nvPr/>
        </p:nvSpPr>
        <p:spPr>
          <a:xfrm>
            <a:off x="609602" y="3114716"/>
            <a:ext cx="10763533" cy="707882"/>
          </a:xfrm>
          <a:prstGeom prst="rect">
            <a:avLst/>
          </a:prstGeom>
          <a:solidFill>
            <a:schemeClr val="tx1">
              <a:alpha val="35000"/>
            </a:schemeClr>
          </a:solidFill>
        </p:spPr>
        <p:txBody>
          <a:bodyPr wrap="square" lIns="121917" tIns="60958" rIns="121917" bIns="60958">
            <a:spAutoFit/>
          </a:bodyPr>
          <a:lstStyle/>
          <a:p>
            <a:r>
              <a:rPr lang="pt-BR" dirty="0" err="1">
                <a:solidFill>
                  <a:schemeClr val="bg1"/>
                </a:solidFill>
              </a:rPr>
              <a:t>Few</a:t>
            </a:r>
            <a:r>
              <a:rPr lang="pt-BR" dirty="0">
                <a:solidFill>
                  <a:schemeClr val="bg1"/>
                </a:solidFill>
              </a:rPr>
              <a:t> </a:t>
            </a:r>
            <a:r>
              <a:rPr lang="en-US" dirty="0">
                <a:solidFill>
                  <a:schemeClr val="bg1"/>
                </a:solidFill>
              </a:rPr>
              <a:t>consumers and corporations cared about where the beef they bought came from, and</a:t>
            </a:r>
          </a:p>
          <a:p>
            <a:r>
              <a:rPr lang="en-US" b="1" dirty="0">
                <a:solidFill>
                  <a:schemeClr val="bg1"/>
                </a:solidFill>
              </a:rPr>
              <a:t>ranchers were reluctant to change</a:t>
            </a:r>
            <a:r>
              <a:rPr lang="en-US" dirty="0">
                <a:solidFill>
                  <a:schemeClr val="bg1"/>
                </a:solidFill>
              </a:rPr>
              <a:t> their ways in the absence of significant financial </a:t>
            </a:r>
            <a:r>
              <a:rPr lang="pt-BR" dirty="0">
                <a:solidFill>
                  <a:schemeClr val="bg1"/>
                </a:solidFill>
              </a:rPr>
              <a:t>incentives.</a:t>
            </a:r>
          </a:p>
        </p:txBody>
      </p:sp>
      <p:sp>
        <p:nvSpPr>
          <p:cNvPr id="5" name="Retângulo 4"/>
          <p:cNvSpPr/>
          <p:nvPr/>
        </p:nvSpPr>
        <p:spPr>
          <a:xfrm>
            <a:off x="2775045" y="4011761"/>
            <a:ext cx="9071212" cy="707882"/>
          </a:xfrm>
          <a:prstGeom prst="rect">
            <a:avLst/>
          </a:prstGeom>
          <a:solidFill>
            <a:schemeClr val="tx1">
              <a:alpha val="35000"/>
            </a:schemeClr>
          </a:solidFill>
        </p:spPr>
        <p:txBody>
          <a:bodyPr wrap="square" lIns="121917" tIns="60958" rIns="121917" bIns="60958">
            <a:spAutoFit/>
          </a:bodyPr>
          <a:lstStyle/>
          <a:p>
            <a:r>
              <a:rPr lang="en-US" dirty="0">
                <a:solidFill>
                  <a:schemeClr val="bg1"/>
                </a:solidFill>
              </a:rPr>
              <a:t>By late 2016, only a handful of ranchers, whose combined holdings</a:t>
            </a:r>
          </a:p>
          <a:p>
            <a:r>
              <a:rPr lang="en-US" dirty="0">
                <a:solidFill>
                  <a:schemeClr val="bg1"/>
                </a:solidFill>
              </a:rPr>
              <a:t>represented a tiny fraction of </a:t>
            </a:r>
            <a:r>
              <a:rPr lang="en-US" b="1" dirty="0">
                <a:solidFill>
                  <a:schemeClr val="bg1"/>
                </a:solidFill>
              </a:rPr>
              <a:t>1% of Brazil’s pastureland, had received certification.</a:t>
            </a:r>
            <a:endParaRPr lang="pt-BR" b="1" dirty="0">
              <a:solidFill>
                <a:schemeClr val="bg1"/>
              </a:solidFill>
            </a:endParaRPr>
          </a:p>
        </p:txBody>
      </p:sp>
      <p:sp>
        <p:nvSpPr>
          <p:cNvPr id="6" name="Retângulo 5"/>
          <p:cNvSpPr/>
          <p:nvPr/>
        </p:nvSpPr>
        <p:spPr>
          <a:xfrm>
            <a:off x="814316" y="4934483"/>
            <a:ext cx="11168419" cy="707882"/>
          </a:xfrm>
          <a:prstGeom prst="rect">
            <a:avLst/>
          </a:prstGeom>
          <a:solidFill>
            <a:schemeClr val="tx1">
              <a:alpha val="35000"/>
            </a:schemeClr>
          </a:solidFill>
        </p:spPr>
        <p:txBody>
          <a:bodyPr wrap="square" lIns="121917" tIns="60958" rIns="121917" bIns="60958">
            <a:spAutoFit/>
          </a:bodyPr>
          <a:lstStyle/>
          <a:p>
            <a:r>
              <a:rPr lang="en-US" dirty="0">
                <a:solidFill>
                  <a:schemeClr val="bg1"/>
                </a:solidFill>
              </a:rPr>
              <a:t>However, the program succeeded in developing niche markets for certified beef, and proponents expressed hopes for more gains as consumers became </a:t>
            </a:r>
            <a:r>
              <a:rPr lang="en-US" b="1" dirty="0">
                <a:solidFill>
                  <a:schemeClr val="bg1"/>
                </a:solidFill>
              </a:rPr>
              <a:t>more interested in the sustainability of food production.</a:t>
            </a:r>
            <a:endParaRPr lang="pt-BR" b="1" dirty="0">
              <a:solidFill>
                <a:schemeClr val="bg1"/>
              </a:solidFill>
            </a:endParaRPr>
          </a:p>
        </p:txBody>
      </p:sp>
      <p:sp>
        <p:nvSpPr>
          <p:cNvPr id="8" name="CaixaDeTexto 7"/>
          <p:cNvSpPr txBox="1"/>
          <p:nvPr/>
        </p:nvSpPr>
        <p:spPr>
          <a:xfrm>
            <a:off x="7959645" y="6488668"/>
            <a:ext cx="4328425" cy="353939"/>
          </a:xfrm>
          <a:prstGeom prst="rect">
            <a:avLst/>
          </a:prstGeom>
          <a:noFill/>
        </p:spPr>
        <p:txBody>
          <a:bodyPr wrap="none" lIns="121917" tIns="60958" rIns="121917" bIns="60958" rtlCol="0">
            <a:spAutoFit/>
          </a:bodyPr>
          <a:lstStyle/>
          <a:p>
            <a:r>
              <a:rPr lang="pt-BR" sz="1500" dirty="0" err="1"/>
              <a:t>Source</a:t>
            </a:r>
            <a:r>
              <a:rPr lang="pt-BR" sz="1500" dirty="0"/>
              <a:t>: ISS-2016, Cameron, B., Princeton </a:t>
            </a:r>
            <a:r>
              <a:rPr lang="pt-BR" sz="1500" dirty="0" err="1"/>
              <a:t>University</a:t>
            </a:r>
            <a:r>
              <a:rPr lang="pt-BR" sz="1500" dirty="0"/>
              <a:t>.</a:t>
            </a:r>
          </a:p>
        </p:txBody>
      </p:sp>
    </p:spTree>
    <p:extLst>
      <p:ext uri="{BB962C8B-B14F-4D97-AF65-F5344CB8AC3E}">
        <p14:creationId xmlns:p14="http://schemas.microsoft.com/office/powerpoint/2010/main" val="1591824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10" presetClass="entr" presetSubtype="0" fill="hold" grpId="0" nodeType="after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par>
                          <p:cTn id="12" fill="hold">
                            <p:stCondLst>
                              <p:cond delay="5000"/>
                            </p:stCondLst>
                            <p:childTnLst>
                              <p:par>
                                <p:cTn id="13" presetID="10" presetClass="entr" presetSubtype="0" fill="hold" grpId="0" nodeType="afterEffect">
                                  <p:stCondLst>
                                    <p:cond delay="1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par>
                          <p:cTn id="16" fill="hold">
                            <p:stCondLst>
                              <p:cond delay="8000"/>
                            </p:stCondLst>
                            <p:childTnLst>
                              <p:par>
                                <p:cTn id="17" presetID="10" presetClass="entr" presetSubtype="0" fill="hold" grpId="0" nodeType="afterEffect">
                                  <p:stCondLst>
                                    <p:cond delay="1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childTnLst>
                                </p:cTn>
                              </p:par>
                            </p:childTnLst>
                          </p:cTn>
                        </p:par>
                        <p:par>
                          <p:cTn id="20" fill="hold">
                            <p:stCondLst>
                              <p:cond delay="11000"/>
                            </p:stCondLst>
                            <p:childTnLst>
                              <p:par>
                                <p:cTn id="21" presetID="10" presetClass="entr" presetSubtype="0" fill="hold" grpId="0" nodeType="afterEffect">
                                  <p:stCondLst>
                                    <p:cond delay="10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o 9"/>
          <p:cNvGrpSpPr/>
          <p:nvPr/>
        </p:nvGrpSpPr>
        <p:grpSpPr>
          <a:xfrm>
            <a:off x="1062695" y="1449957"/>
            <a:ext cx="10096068" cy="4423715"/>
            <a:chOff x="797020" y="1087464"/>
            <a:chExt cx="7572051" cy="3317786"/>
          </a:xfrm>
        </p:grpSpPr>
        <p:sp>
          <p:nvSpPr>
            <p:cNvPr id="2" name="Retângulo 1"/>
            <p:cNvSpPr/>
            <p:nvPr/>
          </p:nvSpPr>
          <p:spPr>
            <a:xfrm>
              <a:off x="7177657" y="3021013"/>
              <a:ext cx="202880" cy="61431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50"/>
              <a:endParaRPr lang="pt-BR">
                <a:solidFill>
                  <a:prstClr val="white"/>
                </a:solidFill>
              </a:endParaRPr>
            </a:p>
          </p:txBody>
        </p:sp>
        <p:graphicFrame>
          <p:nvGraphicFramePr>
            <p:cNvPr id="16" name="Gráfico 15"/>
            <p:cNvGraphicFramePr>
              <a:graphicFrameLocks/>
            </p:cNvGraphicFramePr>
            <p:nvPr>
              <p:extLst>
                <p:ext uri="{D42A27DB-BD31-4B8C-83A1-F6EECF244321}">
                  <p14:modId xmlns:p14="http://schemas.microsoft.com/office/powerpoint/2010/main" val="3981827548"/>
                </p:ext>
              </p:extLst>
            </p:nvPr>
          </p:nvGraphicFramePr>
          <p:xfrm>
            <a:off x="1140462" y="1087464"/>
            <a:ext cx="7228609" cy="3317786"/>
          </p:xfrm>
          <a:graphic>
            <a:graphicData uri="http://schemas.openxmlformats.org/drawingml/2006/chart">
              <c:chart xmlns:c="http://schemas.openxmlformats.org/drawingml/2006/chart" xmlns:r="http://schemas.openxmlformats.org/officeDocument/2006/relationships" r:id="rId3"/>
            </a:graphicData>
          </a:graphic>
        </p:graphicFrame>
        <p:sp>
          <p:nvSpPr>
            <p:cNvPr id="4" name="Retângulo 3"/>
            <p:cNvSpPr/>
            <p:nvPr/>
          </p:nvSpPr>
          <p:spPr>
            <a:xfrm rot="16200000">
              <a:off x="443094" y="2340118"/>
              <a:ext cx="1019473" cy="311621"/>
            </a:xfrm>
            <a:prstGeom prst="rect">
              <a:avLst/>
            </a:prstGeom>
          </p:spPr>
          <p:txBody>
            <a:bodyPr wrap="none" lIns="91428" tIns="45718" rIns="91428" bIns="45718">
              <a:spAutoFit/>
            </a:bodyPr>
            <a:lstStyle/>
            <a:p>
              <a:pPr algn="ctr" defTabSz="914150"/>
              <a:r>
                <a:rPr lang="en-US" sz="2100" dirty="0">
                  <a:solidFill>
                    <a:prstClr val="black">
                      <a:lumMod val="65000"/>
                      <a:lumOff val="35000"/>
                    </a:prstClr>
                  </a:solidFill>
                </a:rPr>
                <a:t>(km</a:t>
              </a:r>
              <a:r>
                <a:rPr lang="en-US" sz="2100" baseline="30000" dirty="0">
                  <a:solidFill>
                    <a:prstClr val="black">
                      <a:lumMod val="65000"/>
                      <a:lumOff val="35000"/>
                    </a:prstClr>
                  </a:solidFill>
                </a:rPr>
                <a:t>2</a:t>
              </a:r>
              <a:r>
                <a:rPr lang="en-US" sz="2100" dirty="0">
                  <a:solidFill>
                    <a:prstClr val="black">
                      <a:lumMod val="65000"/>
                      <a:lumOff val="35000"/>
                    </a:prstClr>
                  </a:solidFill>
                </a:rPr>
                <a:t>/year)</a:t>
              </a:r>
            </a:p>
          </p:txBody>
        </p:sp>
      </p:grpSp>
      <p:sp>
        <p:nvSpPr>
          <p:cNvPr id="13" name="Rectangle 2"/>
          <p:cNvSpPr txBox="1">
            <a:spLocks noChangeArrowheads="1"/>
          </p:cNvSpPr>
          <p:nvPr/>
        </p:nvSpPr>
        <p:spPr>
          <a:xfrm>
            <a:off x="191344" y="197768"/>
            <a:ext cx="11881320" cy="1143000"/>
          </a:xfrm>
          <a:prstGeom prst="rect">
            <a:avLst/>
          </a:prstGeom>
          <a:noFill/>
          <a:effectLst/>
        </p:spPr>
        <p:txBody>
          <a:bodyPr vert="horz" lIns="91420" tIns="45718" rIns="91420" bIns="4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pt-BR" sz="3600" b="1" dirty="0">
                <a:solidFill>
                  <a:srgbClr val="9BBB59">
                    <a:lumMod val="75000"/>
                  </a:srgbClr>
                </a:solidFill>
              </a:rPr>
              <a:t>DEFORESTATION RATES AND COMMODITY PRICES </a:t>
            </a:r>
          </a:p>
          <a:p>
            <a:r>
              <a:rPr lang="en-US" altLang="pt-BR" sz="3600" b="1" dirty="0">
                <a:solidFill>
                  <a:srgbClr val="9BBB59">
                    <a:lumMod val="75000"/>
                  </a:srgbClr>
                </a:solidFill>
              </a:rPr>
              <a:t>(BASE 2015)</a:t>
            </a:r>
          </a:p>
        </p:txBody>
      </p:sp>
      <p:sp>
        <p:nvSpPr>
          <p:cNvPr id="3" name="Retângulo 2"/>
          <p:cNvSpPr/>
          <p:nvPr/>
        </p:nvSpPr>
        <p:spPr>
          <a:xfrm>
            <a:off x="1584281" y="15008"/>
            <a:ext cx="9035907" cy="482120"/>
          </a:xfrm>
          <a:prstGeom prst="rect">
            <a:avLst/>
          </a:prstGeom>
        </p:spPr>
        <p:txBody>
          <a:bodyPr wrap="square" lIns="91420" tIns="45718" rIns="91420" bIns="45718">
            <a:spAutoFit/>
          </a:bodyPr>
          <a:lstStyle/>
          <a:p>
            <a:pPr algn="ctr" defTabSz="914150"/>
            <a:endParaRPr lang="en-US" sz="2500" b="1" dirty="0">
              <a:solidFill>
                <a:prstClr val="black"/>
              </a:solidFill>
            </a:endParaRPr>
          </a:p>
        </p:txBody>
      </p:sp>
      <p:sp>
        <p:nvSpPr>
          <p:cNvPr id="6" name="Retângulo 5"/>
          <p:cNvSpPr/>
          <p:nvPr/>
        </p:nvSpPr>
        <p:spPr>
          <a:xfrm>
            <a:off x="7464152" y="6464412"/>
            <a:ext cx="4572000" cy="276995"/>
          </a:xfrm>
          <a:prstGeom prst="rect">
            <a:avLst/>
          </a:prstGeom>
        </p:spPr>
        <p:txBody>
          <a:bodyPr lIns="91420" tIns="45718" rIns="91420" bIns="45718">
            <a:spAutoFit/>
          </a:bodyPr>
          <a:lstStyle/>
          <a:p>
            <a:pPr marL="285677" indent="-285677" algn="r" defTabSz="914150"/>
            <a:r>
              <a:rPr lang="pt-BR" sz="1200" dirty="0">
                <a:solidFill>
                  <a:prstClr val="white">
                    <a:lumMod val="50000"/>
                  </a:prstClr>
                </a:solidFill>
              </a:rPr>
              <a:t>http://www.agrolink.com.br/cotacoes/Historico.aspx</a:t>
            </a:r>
          </a:p>
        </p:txBody>
      </p:sp>
      <p:sp>
        <p:nvSpPr>
          <p:cNvPr id="7" name="Retângulo 6"/>
          <p:cNvSpPr/>
          <p:nvPr/>
        </p:nvSpPr>
        <p:spPr>
          <a:xfrm>
            <a:off x="2999656" y="5606598"/>
            <a:ext cx="5304104" cy="872031"/>
          </a:xfrm>
          <a:prstGeom prst="rect">
            <a:avLst/>
          </a:prstGeom>
          <a:noFill/>
        </p:spPr>
        <p:txBody>
          <a:bodyPr wrap="square" lIns="91420" tIns="45718" rIns="91420" bIns="45718">
            <a:spAutoFit/>
            <a:scene3d>
              <a:camera prst="orthographicFront"/>
              <a:lightRig rig="soft" dir="tl">
                <a:rot lat="0" lon="0" rev="0"/>
              </a:lightRig>
            </a:scene3d>
            <a:sp3d contourW="25400" prstMaterial="matte">
              <a:contourClr>
                <a:schemeClr val="accent2">
                  <a:tint val="20000"/>
                </a:schemeClr>
              </a:contourClr>
            </a:sp3d>
          </a:bodyPr>
          <a:lstStyle/>
          <a:p>
            <a:pPr algn="ctr" defTabSz="914150"/>
            <a:r>
              <a:rPr lang="pt-BR" sz="2500" b="1" spc="51" dirty="0">
                <a:ln w="11430">
                  <a:noFill/>
                </a:ln>
                <a:solidFill>
                  <a:srgbClr val="9BBB59">
                    <a:lumMod val="50000"/>
                  </a:srgbClr>
                </a:solidFill>
              </a:rPr>
              <a:t>Commodity </a:t>
            </a:r>
            <a:r>
              <a:rPr lang="pt-BR" sz="2500" b="1" spc="51" dirty="0" err="1">
                <a:ln w="11430">
                  <a:noFill/>
                </a:ln>
                <a:solidFill>
                  <a:srgbClr val="9BBB59">
                    <a:lumMod val="50000"/>
                  </a:srgbClr>
                </a:solidFill>
              </a:rPr>
              <a:t>price</a:t>
            </a:r>
            <a:r>
              <a:rPr lang="pt-BR" sz="2500" b="1" spc="51" dirty="0">
                <a:ln w="11430">
                  <a:noFill/>
                </a:ln>
                <a:solidFill>
                  <a:srgbClr val="9BBB59">
                    <a:lumMod val="50000"/>
                  </a:srgbClr>
                </a:solidFill>
              </a:rPr>
              <a:t> </a:t>
            </a:r>
            <a:r>
              <a:rPr lang="pt-BR" sz="2500" b="1" spc="51" dirty="0" err="1">
                <a:ln w="11430">
                  <a:noFill/>
                </a:ln>
                <a:solidFill>
                  <a:srgbClr val="9BBB59">
                    <a:lumMod val="50000"/>
                  </a:srgbClr>
                </a:solidFill>
              </a:rPr>
              <a:t>is</a:t>
            </a:r>
            <a:r>
              <a:rPr lang="pt-BR" sz="2500" b="1" spc="51" dirty="0">
                <a:ln w="11430">
                  <a:noFill/>
                </a:ln>
                <a:solidFill>
                  <a:srgbClr val="9BBB59">
                    <a:lumMod val="50000"/>
                  </a:srgbClr>
                </a:solidFill>
              </a:rPr>
              <a:t> </a:t>
            </a:r>
            <a:r>
              <a:rPr lang="pt-BR" sz="2500" b="1" spc="51" dirty="0" err="1">
                <a:ln w="11430">
                  <a:noFill/>
                </a:ln>
                <a:solidFill>
                  <a:srgbClr val="9BBB59">
                    <a:lumMod val="50000"/>
                  </a:srgbClr>
                </a:solidFill>
              </a:rPr>
              <a:t>not</a:t>
            </a:r>
            <a:r>
              <a:rPr lang="pt-BR" sz="2500" b="1" spc="51" dirty="0">
                <a:ln w="11430">
                  <a:noFill/>
                </a:ln>
                <a:solidFill>
                  <a:srgbClr val="9BBB59">
                    <a:lumMod val="50000"/>
                  </a:srgbClr>
                </a:solidFill>
              </a:rPr>
              <a:t> </a:t>
            </a:r>
            <a:r>
              <a:rPr lang="pt-BR" sz="2500" b="1" spc="51" dirty="0" err="1">
                <a:ln w="11430">
                  <a:noFill/>
                </a:ln>
                <a:solidFill>
                  <a:srgbClr val="9BBB59">
                    <a:lumMod val="50000"/>
                  </a:srgbClr>
                </a:solidFill>
              </a:rPr>
              <a:t>coupled</a:t>
            </a:r>
            <a:r>
              <a:rPr lang="pt-BR" sz="2500" b="1" spc="51" dirty="0">
                <a:ln w="11430">
                  <a:noFill/>
                </a:ln>
                <a:solidFill>
                  <a:srgbClr val="9BBB59">
                    <a:lumMod val="50000"/>
                  </a:srgbClr>
                </a:solidFill>
              </a:rPr>
              <a:t> </a:t>
            </a:r>
            <a:r>
              <a:rPr lang="pt-BR" sz="2500" b="1" spc="51" dirty="0" err="1">
                <a:ln w="11430">
                  <a:noFill/>
                </a:ln>
                <a:solidFill>
                  <a:srgbClr val="9BBB59">
                    <a:lumMod val="50000"/>
                  </a:srgbClr>
                </a:solidFill>
              </a:rPr>
              <a:t>to</a:t>
            </a:r>
            <a:r>
              <a:rPr lang="pt-BR" sz="2500" b="1" spc="51" dirty="0">
                <a:ln w="11430">
                  <a:noFill/>
                </a:ln>
                <a:solidFill>
                  <a:srgbClr val="9BBB59">
                    <a:lumMod val="50000"/>
                  </a:srgbClr>
                </a:solidFill>
              </a:rPr>
              <a:t> </a:t>
            </a:r>
            <a:r>
              <a:rPr lang="pt-BR" sz="2500" b="1" spc="51" dirty="0" err="1">
                <a:ln w="11430">
                  <a:noFill/>
                </a:ln>
                <a:solidFill>
                  <a:srgbClr val="9BBB59">
                    <a:lumMod val="50000"/>
                  </a:srgbClr>
                </a:solidFill>
              </a:rPr>
              <a:t>deforestation</a:t>
            </a:r>
            <a:r>
              <a:rPr lang="pt-BR" sz="2500" b="1" spc="51" dirty="0">
                <a:ln w="11430">
                  <a:noFill/>
                </a:ln>
                <a:solidFill>
                  <a:srgbClr val="9BBB59">
                    <a:lumMod val="50000"/>
                  </a:srgbClr>
                </a:solidFill>
              </a:rPr>
              <a:t> rates </a:t>
            </a:r>
            <a:r>
              <a:rPr lang="pt-BR" sz="2500" b="1" spc="51" dirty="0" err="1">
                <a:ln w="11430">
                  <a:noFill/>
                </a:ln>
                <a:solidFill>
                  <a:srgbClr val="9BBB59">
                    <a:lumMod val="50000"/>
                  </a:srgbClr>
                </a:solidFill>
              </a:rPr>
              <a:t>past</a:t>
            </a:r>
            <a:r>
              <a:rPr lang="pt-BR" sz="2500" b="1" spc="51" dirty="0">
                <a:ln w="11430">
                  <a:noFill/>
                </a:ln>
                <a:solidFill>
                  <a:srgbClr val="9BBB59">
                    <a:lumMod val="50000"/>
                  </a:srgbClr>
                </a:solidFill>
              </a:rPr>
              <a:t> 2005</a:t>
            </a:r>
          </a:p>
        </p:txBody>
      </p:sp>
      <p:sp>
        <p:nvSpPr>
          <p:cNvPr id="8" name="TextBox 7"/>
          <p:cNvSpPr txBox="1"/>
          <p:nvPr/>
        </p:nvSpPr>
        <p:spPr>
          <a:xfrm>
            <a:off x="6077807" y="2454469"/>
            <a:ext cx="2136020" cy="420625"/>
          </a:xfrm>
          <a:prstGeom prst="rect">
            <a:avLst/>
          </a:prstGeom>
          <a:noFill/>
        </p:spPr>
        <p:txBody>
          <a:bodyPr wrap="none" lIns="91420" tIns="45718" rIns="91420" bIns="45718" rtlCol="0">
            <a:spAutoFit/>
          </a:bodyPr>
          <a:lstStyle/>
          <a:p>
            <a:pPr defTabSz="914150"/>
            <a:r>
              <a:rPr lang="en-US" sz="2100" b="1" dirty="0">
                <a:solidFill>
                  <a:srgbClr val="FF0000"/>
                </a:solidFill>
              </a:rPr>
              <a:t>Mean Meat Price</a:t>
            </a:r>
          </a:p>
        </p:txBody>
      </p:sp>
      <p:sp>
        <p:nvSpPr>
          <p:cNvPr id="9" name="TextBox 8"/>
          <p:cNvSpPr txBox="1"/>
          <p:nvPr/>
        </p:nvSpPr>
        <p:spPr>
          <a:xfrm>
            <a:off x="7813425" y="3117622"/>
            <a:ext cx="1935244" cy="420625"/>
          </a:xfrm>
          <a:prstGeom prst="rect">
            <a:avLst/>
          </a:prstGeom>
          <a:noFill/>
        </p:spPr>
        <p:txBody>
          <a:bodyPr wrap="none" lIns="91420" tIns="45718" rIns="91420" bIns="45718" rtlCol="0">
            <a:spAutoFit/>
          </a:bodyPr>
          <a:lstStyle/>
          <a:p>
            <a:pPr defTabSz="914150"/>
            <a:r>
              <a:rPr lang="en-US" sz="2100" b="1" dirty="0">
                <a:solidFill>
                  <a:srgbClr val="92D050"/>
                </a:solidFill>
              </a:rPr>
              <a:t>Mean Soy Price</a:t>
            </a:r>
          </a:p>
        </p:txBody>
      </p:sp>
    </p:spTree>
    <p:extLst>
      <p:ext uri="{BB962C8B-B14F-4D97-AF65-F5344CB8AC3E}">
        <p14:creationId xmlns:p14="http://schemas.microsoft.com/office/powerpoint/2010/main" val="1361165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42" presetClass="entr" presetSubtype="0" fill="hold" grpId="0" nodeType="withEffect">
                                  <p:stCondLst>
                                    <p:cond delay="10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250"/>
                                        <p:tgtEl>
                                          <p:spTgt spid="7"/>
                                        </p:tgtEl>
                                      </p:cBhvr>
                                    </p:animEffect>
                                    <p:anim calcmode="lin" valueType="num">
                                      <p:cBhvr>
                                        <p:cTn id="19" dur="1250" fill="hold"/>
                                        <p:tgtEl>
                                          <p:spTgt spid="7"/>
                                        </p:tgtEl>
                                        <p:attrNameLst>
                                          <p:attrName>ppt_x</p:attrName>
                                        </p:attrNameLst>
                                      </p:cBhvr>
                                      <p:tavLst>
                                        <p:tav tm="0">
                                          <p:val>
                                            <p:strVal val="#ppt_x"/>
                                          </p:val>
                                        </p:tav>
                                        <p:tav tm="100000">
                                          <p:val>
                                            <p:strVal val="#ppt_x"/>
                                          </p:val>
                                        </p:tav>
                                      </p:tavLst>
                                    </p:anim>
                                    <p:anim calcmode="lin" valueType="num">
                                      <p:cBhvr>
                                        <p:cTn id="20" dur="12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txBox="1">
            <a:spLocks noChangeArrowheads="1"/>
          </p:cNvSpPr>
          <p:nvPr/>
        </p:nvSpPr>
        <p:spPr>
          <a:xfrm>
            <a:off x="989603" y="197768"/>
            <a:ext cx="10212796" cy="1143000"/>
          </a:xfrm>
          <a:prstGeom prst="rect">
            <a:avLst/>
          </a:prstGeom>
          <a:noFill/>
          <a:effectLst/>
        </p:spPr>
        <p:txBody>
          <a:bodyPr vert="horz" lIns="91426" tIns="45718" rIns="91426" bIns="4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pt-BR" sz="3200" b="1" dirty="0">
                <a:solidFill>
                  <a:schemeClr val="accent3">
                    <a:lumMod val="75000"/>
                  </a:schemeClr>
                </a:solidFill>
              </a:rPr>
              <a:t>GROWTH OF AGRICULTURAL OUTPUT IN THE BRAZILIAN AMAZON IS DECOUPLED FROM DEFORESTATION RATES</a:t>
            </a:r>
          </a:p>
        </p:txBody>
      </p:sp>
      <p:pic>
        <p:nvPicPr>
          <p:cNvPr id="3" name="Imagem 2"/>
          <p:cNvPicPr>
            <a:picLocks noChangeAspect="1"/>
          </p:cNvPicPr>
          <p:nvPr/>
        </p:nvPicPr>
        <p:blipFill rotWithShape="1">
          <a:blip r:embed="rId3">
            <a:extLst>
              <a:ext uri="{28A0092B-C50C-407E-A947-70E740481C1C}">
                <a14:useLocalDpi xmlns:a14="http://schemas.microsoft.com/office/drawing/2010/main" val="0"/>
              </a:ext>
            </a:extLst>
          </a:blip>
          <a:srcRect t="8390" b="3068"/>
          <a:stretch/>
        </p:blipFill>
        <p:spPr>
          <a:xfrm>
            <a:off x="1775550" y="1725977"/>
            <a:ext cx="8352927" cy="4367329"/>
          </a:xfrm>
          <a:prstGeom prst="rect">
            <a:avLst/>
          </a:prstGeom>
        </p:spPr>
      </p:pic>
      <p:sp>
        <p:nvSpPr>
          <p:cNvPr id="9" name="CaixaDeTexto 8"/>
          <p:cNvSpPr txBox="1"/>
          <p:nvPr/>
        </p:nvSpPr>
        <p:spPr>
          <a:xfrm>
            <a:off x="9530586" y="6525384"/>
            <a:ext cx="2686079" cy="276995"/>
          </a:xfrm>
          <a:prstGeom prst="rect">
            <a:avLst/>
          </a:prstGeom>
          <a:noFill/>
        </p:spPr>
        <p:txBody>
          <a:bodyPr wrap="none" lIns="91426" tIns="45718" rIns="91426" bIns="45718" rtlCol="0">
            <a:spAutoFit/>
          </a:bodyPr>
          <a:lstStyle/>
          <a:p>
            <a:r>
              <a:rPr lang="pt-BR" sz="1200" dirty="0">
                <a:solidFill>
                  <a:schemeClr val="bg1">
                    <a:lumMod val="50000"/>
                  </a:schemeClr>
                </a:solidFill>
              </a:rPr>
              <a:t> Nobre, Silva e Silva, 2016 (</a:t>
            </a:r>
            <a:r>
              <a:rPr lang="pt-BR" sz="1200" dirty="0" err="1">
                <a:solidFill>
                  <a:schemeClr val="bg1">
                    <a:lumMod val="50000"/>
                  </a:schemeClr>
                </a:solidFill>
              </a:rPr>
              <a:t>unpublished</a:t>
            </a:r>
            <a:r>
              <a:rPr lang="pt-BR" sz="1200" dirty="0">
                <a:solidFill>
                  <a:schemeClr val="bg1">
                    <a:lumMod val="50000"/>
                  </a:schemeClr>
                </a:solidFill>
              </a:rPr>
              <a:t>)</a:t>
            </a:r>
          </a:p>
        </p:txBody>
      </p:sp>
      <p:sp>
        <p:nvSpPr>
          <p:cNvPr id="2" name="Retângulo 1"/>
          <p:cNvSpPr/>
          <p:nvPr/>
        </p:nvSpPr>
        <p:spPr>
          <a:xfrm>
            <a:off x="2927649" y="1916849"/>
            <a:ext cx="6016739" cy="3405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a:endParaRPr lang="en-US">
              <a:solidFill>
                <a:prstClr val="white"/>
              </a:solidFill>
            </a:endParaRPr>
          </a:p>
        </p:txBody>
      </p:sp>
      <p:pic>
        <p:nvPicPr>
          <p:cNvPr id="10" name="Imagem 9"/>
          <p:cNvPicPr>
            <a:picLocks noChangeAspect="1"/>
          </p:cNvPicPr>
          <p:nvPr/>
        </p:nvPicPr>
        <p:blipFill rotWithShape="1">
          <a:blip r:embed="rId3">
            <a:extLst>
              <a:ext uri="{28A0092B-C50C-407E-A947-70E740481C1C}">
                <a14:useLocalDpi xmlns:a14="http://schemas.microsoft.com/office/drawing/2010/main" val="0"/>
              </a:ext>
            </a:extLst>
          </a:blip>
          <a:srcRect l="14039" t="12732" r="13673" b="18229"/>
          <a:stretch/>
        </p:blipFill>
        <p:spPr>
          <a:xfrm>
            <a:off x="2927678" y="1916849"/>
            <a:ext cx="6038193" cy="3405353"/>
          </a:xfrm>
          <a:prstGeom prst="rect">
            <a:avLst/>
          </a:prstGeom>
        </p:spPr>
      </p:pic>
      <p:sp>
        <p:nvSpPr>
          <p:cNvPr id="4" name="TextBox 3"/>
          <p:cNvSpPr txBox="1"/>
          <p:nvPr/>
        </p:nvSpPr>
        <p:spPr>
          <a:xfrm>
            <a:off x="4756296" y="2420926"/>
            <a:ext cx="2150907" cy="384717"/>
          </a:xfrm>
          <a:prstGeom prst="rect">
            <a:avLst/>
          </a:prstGeom>
          <a:noFill/>
        </p:spPr>
        <p:txBody>
          <a:bodyPr wrap="none" lIns="91426" tIns="45718" rIns="91426" bIns="45718" rtlCol="0">
            <a:spAutoFit/>
          </a:bodyPr>
          <a:lstStyle/>
          <a:p>
            <a:r>
              <a:rPr lang="en-US" b="1" dirty="0">
                <a:solidFill>
                  <a:srgbClr val="FF0000"/>
                </a:solidFill>
              </a:rPr>
              <a:t>Deforestation rates</a:t>
            </a:r>
          </a:p>
        </p:txBody>
      </p:sp>
      <p:sp>
        <p:nvSpPr>
          <p:cNvPr id="6" name="TextBox 5"/>
          <p:cNvSpPr txBox="1"/>
          <p:nvPr/>
        </p:nvSpPr>
        <p:spPr>
          <a:xfrm>
            <a:off x="5807969" y="6093296"/>
            <a:ext cx="614944" cy="338550"/>
          </a:xfrm>
          <a:prstGeom prst="rect">
            <a:avLst/>
          </a:prstGeom>
          <a:noFill/>
        </p:spPr>
        <p:txBody>
          <a:bodyPr wrap="none" lIns="91426" tIns="45718" rIns="91426" bIns="45718" rtlCol="0">
            <a:spAutoFit/>
          </a:bodyPr>
          <a:lstStyle/>
          <a:p>
            <a:r>
              <a:rPr lang="en-US" sz="1600" dirty="0">
                <a:solidFill>
                  <a:schemeClr val="bg1">
                    <a:lumMod val="50000"/>
                  </a:schemeClr>
                </a:solidFill>
              </a:rPr>
              <a:t>YEAR</a:t>
            </a:r>
            <a:endParaRPr lang="en-US" dirty="0">
              <a:solidFill>
                <a:schemeClr val="bg1">
                  <a:lumMod val="50000"/>
                </a:schemeClr>
              </a:solidFill>
            </a:endParaRPr>
          </a:p>
        </p:txBody>
      </p:sp>
      <p:sp>
        <p:nvSpPr>
          <p:cNvPr id="8" name="Rectangle 7"/>
          <p:cNvSpPr/>
          <p:nvPr/>
        </p:nvSpPr>
        <p:spPr>
          <a:xfrm rot="16200000">
            <a:off x="-137033" y="3465004"/>
            <a:ext cx="3960440" cy="5760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6" tIns="45718" rIns="91426" bIns="45718" rtlCol="0" anchor="ctr"/>
          <a:lstStyle/>
          <a:p>
            <a:pPr algn="ctr"/>
            <a:r>
              <a:rPr lang="en-US" sz="1600" dirty="0">
                <a:solidFill>
                  <a:schemeClr val="bg1">
                    <a:lumMod val="50000"/>
                  </a:schemeClr>
                </a:solidFill>
              </a:rPr>
              <a:t>Annual deforestation rate (km2)</a:t>
            </a:r>
          </a:p>
        </p:txBody>
      </p:sp>
      <p:sp>
        <p:nvSpPr>
          <p:cNvPr id="11" name="Rectangle 10"/>
          <p:cNvSpPr/>
          <p:nvPr/>
        </p:nvSpPr>
        <p:spPr>
          <a:xfrm rot="5400000">
            <a:off x="7655024" y="3475856"/>
            <a:ext cx="4896544" cy="6263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6" tIns="45718" rIns="91426" bIns="45718" rtlCol="0" anchor="ctr"/>
          <a:lstStyle/>
          <a:p>
            <a:pPr algn="ctr"/>
            <a:r>
              <a:rPr lang="en-US" sz="1600" dirty="0">
                <a:solidFill>
                  <a:schemeClr val="bg1">
                    <a:lumMod val="50000"/>
                  </a:schemeClr>
                </a:solidFill>
              </a:rPr>
              <a:t>Brazilian Amazon agricultural output (million R$)</a:t>
            </a:r>
          </a:p>
        </p:txBody>
      </p:sp>
      <p:sp>
        <p:nvSpPr>
          <p:cNvPr id="5" name="Retângulo 4"/>
          <p:cNvSpPr/>
          <p:nvPr/>
        </p:nvSpPr>
        <p:spPr>
          <a:xfrm>
            <a:off x="3143701" y="5229200"/>
            <a:ext cx="4608511"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endParaRPr lang="pt-BR"/>
          </a:p>
        </p:txBody>
      </p:sp>
      <p:sp>
        <p:nvSpPr>
          <p:cNvPr id="7" name="TextBox 6"/>
          <p:cNvSpPr txBox="1"/>
          <p:nvPr/>
        </p:nvSpPr>
        <p:spPr>
          <a:xfrm>
            <a:off x="3879128" y="4552099"/>
            <a:ext cx="2221219" cy="677104"/>
          </a:xfrm>
          <a:prstGeom prst="rect">
            <a:avLst/>
          </a:prstGeom>
          <a:noFill/>
        </p:spPr>
        <p:txBody>
          <a:bodyPr wrap="none" lIns="91426" tIns="45718" rIns="91426" bIns="45718" rtlCol="0">
            <a:spAutoFit/>
          </a:bodyPr>
          <a:lstStyle/>
          <a:p>
            <a:pPr algn="ctr"/>
            <a:r>
              <a:rPr lang="en-US" b="1" dirty="0">
                <a:solidFill>
                  <a:srgbClr val="0000FF"/>
                </a:solidFill>
              </a:rPr>
              <a:t>Amazon agricultural</a:t>
            </a:r>
          </a:p>
          <a:p>
            <a:pPr algn="ctr"/>
            <a:r>
              <a:rPr lang="en-US" b="1" dirty="0">
                <a:solidFill>
                  <a:srgbClr val="0000FF"/>
                </a:solidFill>
              </a:rPr>
              <a:t>product</a:t>
            </a:r>
          </a:p>
        </p:txBody>
      </p:sp>
    </p:spTree>
    <p:extLst>
      <p:ext uri="{BB962C8B-B14F-4D97-AF65-F5344CB8AC3E}">
        <p14:creationId xmlns:p14="http://schemas.microsoft.com/office/powerpoint/2010/main" val="2118162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Gráfico 22"/>
          <p:cNvGraphicFramePr>
            <a:graphicFrameLocks/>
          </p:cNvGraphicFramePr>
          <p:nvPr>
            <p:extLst>
              <p:ext uri="{D42A27DB-BD31-4B8C-83A1-F6EECF244321}">
                <p14:modId xmlns:p14="http://schemas.microsoft.com/office/powerpoint/2010/main" val="3907476284"/>
              </p:ext>
            </p:extLst>
          </p:nvPr>
        </p:nvGraphicFramePr>
        <p:xfrm>
          <a:off x="564025" y="2920653"/>
          <a:ext cx="7200747" cy="3314479"/>
        </p:xfrm>
        <a:graphic>
          <a:graphicData uri="http://schemas.openxmlformats.org/drawingml/2006/chart">
            <c:chart xmlns:c="http://schemas.openxmlformats.org/drawingml/2006/chart" xmlns:r="http://schemas.openxmlformats.org/officeDocument/2006/relationships" r:id="rId3"/>
          </a:graphicData>
        </a:graphic>
      </p:graphicFrame>
      <p:sp>
        <p:nvSpPr>
          <p:cNvPr id="21" name="Rectangle 2"/>
          <p:cNvSpPr txBox="1">
            <a:spLocks noChangeArrowheads="1"/>
          </p:cNvSpPr>
          <p:nvPr/>
        </p:nvSpPr>
        <p:spPr>
          <a:xfrm>
            <a:off x="1319808" y="191953"/>
            <a:ext cx="9552384" cy="1143000"/>
          </a:xfrm>
          <a:prstGeom prst="rect">
            <a:avLst/>
          </a:prstGeom>
          <a:noFill/>
          <a:effectLst/>
        </p:spPr>
        <p:txBody>
          <a:bodyPr vert="horz" lIns="91424" tIns="45718" rIns="91424" bIns="45718"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pt-BR" sz="3200" b="1" dirty="0">
                <a:solidFill>
                  <a:schemeClr val="accent3">
                    <a:lumMod val="75000"/>
                  </a:schemeClr>
                </a:solidFill>
              </a:rPr>
              <a:t>FUTURE LAND USE CHANGE IN THE AMAZON: SUSTAINABILITY OR FRAGMENTATION?</a:t>
            </a:r>
          </a:p>
        </p:txBody>
      </p:sp>
      <p:sp>
        <p:nvSpPr>
          <p:cNvPr id="30" name="Retângulo 29"/>
          <p:cNvSpPr/>
          <p:nvPr/>
        </p:nvSpPr>
        <p:spPr>
          <a:xfrm>
            <a:off x="8259752" y="6464409"/>
            <a:ext cx="3812912" cy="276995"/>
          </a:xfrm>
          <a:prstGeom prst="rect">
            <a:avLst/>
          </a:prstGeom>
        </p:spPr>
        <p:txBody>
          <a:bodyPr wrap="square" lIns="91424" tIns="45718" rIns="91424" bIns="45718">
            <a:spAutoFit/>
          </a:bodyPr>
          <a:lstStyle/>
          <a:p>
            <a:pPr algn="r" defTabSz="457107"/>
            <a:r>
              <a:rPr lang="pt-BR" sz="1200" dirty="0">
                <a:solidFill>
                  <a:schemeClr val="bg1">
                    <a:lumMod val="50000"/>
                  </a:schemeClr>
                </a:solidFill>
              </a:rPr>
              <a:t>Source:  </a:t>
            </a:r>
            <a:r>
              <a:rPr lang="pt-BR" sz="1200" dirty="0" err="1">
                <a:solidFill>
                  <a:schemeClr val="bg1">
                    <a:lumMod val="50000"/>
                  </a:schemeClr>
                </a:solidFill>
              </a:rPr>
              <a:t>PRODES</a:t>
            </a:r>
            <a:r>
              <a:rPr lang="pt-BR" sz="1200" dirty="0">
                <a:solidFill>
                  <a:schemeClr val="bg1">
                    <a:lumMod val="50000"/>
                  </a:schemeClr>
                </a:solidFill>
              </a:rPr>
              <a:t>/INPE and Aguiar et al., 2013</a:t>
            </a:r>
            <a:endParaRPr lang="en-US" sz="1200" dirty="0">
              <a:solidFill>
                <a:schemeClr val="bg1">
                  <a:lumMod val="50000"/>
                </a:schemeClr>
              </a:solidFill>
            </a:endParaRPr>
          </a:p>
        </p:txBody>
      </p:sp>
      <p:grpSp>
        <p:nvGrpSpPr>
          <p:cNvPr id="46" name="Grupo 45"/>
          <p:cNvGrpSpPr/>
          <p:nvPr/>
        </p:nvGrpSpPr>
        <p:grpSpPr>
          <a:xfrm>
            <a:off x="7761800" y="1340768"/>
            <a:ext cx="2615221" cy="2287784"/>
            <a:chOff x="5765245" y="641747"/>
            <a:chExt cx="2615221" cy="2287784"/>
          </a:xfrm>
        </p:grpSpPr>
        <p:pic>
          <p:nvPicPr>
            <p:cNvPr id="39" name="Imagem 38"/>
            <p:cNvPicPr>
              <a:picLocks noChangeAspect="1"/>
            </p:cNvPicPr>
            <p:nvPr/>
          </p:nvPicPr>
          <p:blipFill rotWithShape="1">
            <a:blip r:embed="rId4" cstate="print">
              <a:extLst>
                <a:ext uri="{28A0092B-C50C-407E-A947-70E740481C1C}">
                  <a14:useLocalDpi xmlns:a14="http://schemas.microsoft.com/office/drawing/2010/main" val="0"/>
                </a:ext>
              </a:extLst>
            </a:blip>
            <a:srcRect r="50837"/>
            <a:stretch/>
          </p:blipFill>
          <p:spPr>
            <a:xfrm>
              <a:off x="5909578" y="1107721"/>
              <a:ext cx="2376264" cy="1821810"/>
            </a:xfrm>
            <a:prstGeom prst="rect">
              <a:avLst/>
            </a:prstGeom>
          </p:spPr>
        </p:pic>
        <p:sp>
          <p:nvSpPr>
            <p:cNvPr id="42" name="Retângulo 41"/>
            <p:cNvSpPr/>
            <p:nvPr/>
          </p:nvSpPr>
          <p:spPr>
            <a:xfrm>
              <a:off x="5765245" y="641747"/>
              <a:ext cx="2615221" cy="461665"/>
            </a:xfrm>
            <a:prstGeom prst="rect">
              <a:avLst/>
            </a:prstGeom>
          </p:spPr>
          <p:txBody>
            <a:bodyPr wrap="square">
              <a:spAutoFit/>
            </a:bodyPr>
            <a:lstStyle/>
            <a:p>
              <a:pPr algn="ctr" defTabSz="457107"/>
              <a:r>
                <a:rPr lang="en-US" sz="1200" b="1" dirty="0">
                  <a:solidFill>
                    <a:srgbClr val="FF0000"/>
                  </a:solidFill>
                  <a:latin typeface="+mj-lt"/>
                  <a:cs typeface="Times New Roman" pitchFamily="18" charset="0"/>
                </a:rPr>
                <a:t>Fragmentation?</a:t>
              </a:r>
              <a:endParaRPr lang="en-US" sz="1200" b="1" dirty="0">
                <a:solidFill>
                  <a:prstClr val="black"/>
                </a:solidFill>
                <a:latin typeface="+mj-lt"/>
                <a:cs typeface="Times New Roman" pitchFamily="18" charset="0"/>
              </a:endParaRPr>
            </a:p>
            <a:p>
              <a:pPr algn="ctr" defTabSz="457107"/>
              <a:r>
                <a:rPr lang="en-US" sz="1200" b="1" dirty="0">
                  <a:solidFill>
                    <a:prstClr val="black"/>
                  </a:solidFill>
                  <a:latin typeface="+mj-lt"/>
                  <a:cs typeface="Times New Roman" pitchFamily="18" charset="0"/>
                </a:rPr>
                <a:t>Weakening of policy of recent years</a:t>
              </a:r>
            </a:p>
          </p:txBody>
        </p:sp>
      </p:grpSp>
      <p:grpSp>
        <p:nvGrpSpPr>
          <p:cNvPr id="47" name="Grupo 46"/>
          <p:cNvGrpSpPr/>
          <p:nvPr/>
        </p:nvGrpSpPr>
        <p:grpSpPr>
          <a:xfrm>
            <a:off x="7906129" y="3789084"/>
            <a:ext cx="2376264" cy="2348857"/>
            <a:chOff x="5739607" y="3832619"/>
            <a:chExt cx="2633856" cy="2457343"/>
          </a:xfrm>
        </p:grpSpPr>
        <p:pic>
          <p:nvPicPr>
            <p:cNvPr id="40" name="Imagem 39"/>
            <p:cNvPicPr>
              <a:picLocks noChangeAspect="1"/>
            </p:cNvPicPr>
            <p:nvPr/>
          </p:nvPicPr>
          <p:blipFill rotWithShape="1">
            <a:blip r:embed="rId5" cstate="print">
              <a:extLst>
                <a:ext uri="{28A0092B-C50C-407E-A947-70E740481C1C}">
                  <a14:useLocalDpi xmlns:a14="http://schemas.microsoft.com/office/drawing/2010/main" val="0"/>
                </a:ext>
              </a:extLst>
            </a:blip>
            <a:srcRect r="50077"/>
            <a:stretch/>
          </p:blipFill>
          <p:spPr>
            <a:xfrm>
              <a:off x="5739607" y="4301400"/>
              <a:ext cx="2633856" cy="1988562"/>
            </a:xfrm>
            <a:prstGeom prst="rect">
              <a:avLst/>
            </a:prstGeom>
          </p:spPr>
        </p:pic>
        <p:sp>
          <p:nvSpPr>
            <p:cNvPr id="43" name="Retângulo 42"/>
            <p:cNvSpPr/>
            <p:nvPr/>
          </p:nvSpPr>
          <p:spPr>
            <a:xfrm>
              <a:off x="5925742" y="3832619"/>
              <a:ext cx="2437740" cy="482988"/>
            </a:xfrm>
            <a:prstGeom prst="rect">
              <a:avLst/>
            </a:prstGeom>
          </p:spPr>
          <p:txBody>
            <a:bodyPr wrap="square">
              <a:spAutoFit/>
            </a:bodyPr>
            <a:lstStyle/>
            <a:p>
              <a:pPr algn="ctr" defTabSz="457107"/>
              <a:r>
                <a:rPr lang="en-US" sz="1200" b="1" dirty="0">
                  <a:solidFill>
                    <a:srgbClr val="00B050"/>
                  </a:solidFill>
                  <a:latin typeface="+mj-lt"/>
                  <a:cs typeface="Times New Roman" pitchFamily="18" charset="0"/>
                </a:rPr>
                <a:t>Sustainability?</a:t>
              </a:r>
            </a:p>
            <a:p>
              <a:pPr algn="ctr" defTabSz="457107"/>
              <a:r>
                <a:rPr lang="en-US" sz="1200" b="1" dirty="0">
                  <a:solidFill>
                    <a:prstClr val="black"/>
                  </a:solidFill>
                  <a:latin typeface="+mj-lt"/>
                  <a:cs typeface="Times New Roman" pitchFamily="18" charset="0"/>
                </a:rPr>
                <a:t>Declining deforestation rates</a:t>
              </a:r>
              <a:endParaRPr lang="en-US" sz="1200" dirty="0">
                <a:solidFill>
                  <a:prstClr val="black"/>
                </a:solidFill>
                <a:latin typeface="+mj-lt"/>
                <a:cs typeface="Times New Roman" pitchFamily="18" charset="0"/>
              </a:endParaRPr>
            </a:p>
          </p:txBody>
        </p:sp>
      </p:grpSp>
      <p:sp>
        <p:nvSpPr>
          <p:cNvPr id="8" name="Forma livre 7"/>
          <p:cNvSpPr/>
          <p:nvPr/>
        </p:nvSpPr>
        <p:spPr>
          <a:xfrm rot="932661" flipV="1">
            <a:off x="4654769" y="4889189"/>
            <a:ext cx="3224992" cy="407169"/>
          </a:xfrm>
          <a:custGeom>
            <a:avLst/>
            <a:gdLst>
              <a:gd name="connsiteX0" fmla="*/ 0 w 2650210"/>
              <a:gd name="connsiteY0" fmla="*/ 58161 h 662595"/>
              <a:gd name="connsiteX1" fmla="*/ 1053885 w 2650210"/>
              <a:gd name="connsiteY1" fmla="*/ 58161 h 662595"/>
              <a:gd name="connsiteX2" fmla="*/ 2650210 w 2650210"/>
              <a:gd name="connsiteY2" fmla="*/ 662595 h 662595"/>
            </a:gdLst>
            <a:ahLst/>
            <a:cxnLst>
              <a:cxn ang="0">
                <a:pos x="connsiteX0" y="connsiteY0"/>
              </a:cxn>
              <a:cxn ang="0">
                <a:pos x="connsiteX1" y="connsiteY1"/>
              </a:cxn>
              <a:cxn ang="0">
                <a:pos x="connsiteX2" y="connsiteY2"/>
              </a:cxn>
            </a:cxnLst>
            <a:rect l="l" t="t" r="r" b="b"/>
            <a:pathLst>
              <a:path w="2650210" h="662595">
                <a:moveTo>
                  <a:pt x="0" y="58161"/>
                </a:moveTo>
                <a:cubicBezTo>
                  <a:pt x="306091" y="7791"/>
                  <a:pt x="612183" y="-42578"/>
                  <a:pt x="1053885" y="58161"/>
                </a:cubicBezTo>
                <a:cubicBezTo>
                  <a:pt x="1495587" y="158900"/>
                  <a:pt x="2072898" y="410747"/>
                  <a:pt x="2650210" y="662595"/>
                </a:cubicBezTo>
              </a:path>
            </a:pathLst>
          </a:custGeom>
          <a:noFill/>
          <a:ln w="50800">
            <a:solidFill>
              <a:srgbClr val="00B050"/>
            </a:solidFill>
          </a:ln>
        </p:spPr>
        <p:style>
          <a:lnRef idx="1">
            <a:schemeClr val="accent1"/>
          </a:lnRef>
          <a:fillRef idx="3">
            <a:schemeClr val="accent1"/>
          </a:fillRef>
          <a:effectRef idx="2">
            <a:schemeClr val="accent1"/>
          </a:effectRef>
          <a:fontRef idx="minor">
            <a:schemeClr val="lt1"/>
          </a:fontRef>
        </p:style>
        <p:txBody>
          <a:bodyPr lIns="91424" tIns="45718" rIns="91424" bIns="45718" rtlCol="0" anchor="ctr"/>
          <a:lstStyle/>
          <a:p>
            <a:pPr algn="ctr"/>
            <a:endParaRPr lang="pt-BR"/>
          </a:p>
        </p:txBody>
      </p:sp>
      <p:sp>
        <p:nvSpPr>
          <p:cNvPr id="9" name="Forma livre 8"/>
          <p:cNvSpPr/>
          <p:nvPr/>
        </p:nvSpPr>
        <p:spPr>
          <a:xfrm rot="20921294">
            <a:off x="4562303" y="3830395"/>
            <a:ext cx="3457324" cy="708711"/>
          </a:xfrm>
          <a:custGeom>
            <a:avLst/>
            <a:gdLst>
              <a:gd name="connsiteX0" fmla="*/ 0 w 1890793"/>
              <a:gd name="connsiteY0" fmla="*/ 635431 h 708710"/>
              <a:gd name="connsiteX1" fmla="*/ 1332854 w 1890793"/>
              <a:gd name="connsiteY1" fmla="*/ 650929 h 708710"/>
              <a:gd name="connsiteX2" fmla="*/ 1890793 w 1890793"/>
              <a:gd name="connsiteY2" fmla="*/ 0 h 708710"/>
              <a:gd name="connsiteX3" fmla="*/ 1890793 w 1890793"/>
              <a:gd name="connsiteY3" fmla="*/ 0 h 708710"/>
            </a:gdLst>
            <a:ahLst/>
            <a:cxnLst>
              <a:cxn ang="0">
                <a:pos x="connsiteX0" y="connsiteY0"/>
              </a:cxn>
              <a:cxn ang="0">
                <a:pos x="connsiteX1" y="connsiteY1"/>
              </a:cxn>
              <a:cxn ang="0">
                <a:pos x="connsiteX2" y="connsiteY2"/>
              </a:cxn>
              <a:cxn ang="0">
                <a:pos x="connsiteX3" y="connsiteY3"/>
              </a:cxn>
            </a:cxnLst>
            <a:rect l="l" t="t" r="r" b="b"/>
            <a:pathLst>
              <a:path w="1890793" h="708710">
                <a:moveTo>
                  <a:pt x="0" y="635431"/>
                </a:moveTo>
                <a:cubicBezTo>
                  <a:pt x="508861" y="696132"/>
                  <a:pt x="1017722" y="756834"/>
                  <a:pt x="1332854" y="650929"/>
                </a:cubicBezTo>
                <a:cubicBezTo>
                  <a:pt x="1647986" y="545024"/>
                  <a:pt x="1890793" y="0"/>
                  <a:pt x="1890793" y="0"/>
                </a:cubicBezTo>
                <a:lnTo>
                  <a:pt x="1890793" y="0"/>
                </a:lnTo>
              </a:path>
            </a:pathLst>
          </a:cu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lIns="91424" tIns="45718" rIns="91424" bIns="45718" rtlCol="0" anchor="ctr"/>
          <a:lstStyle/>
          <a:p>
            <a:pPr algn="ctr"/>
            <a:endParaRPr lang="pt-BR"/>
          </a:p>
        </p:txBody>
      </p:sp>
      <p:sp>
        <p:nvSpPr>
          <p:cNvPr id="11" name="Retângulo 10"/>
          <p:cNvSpPr/>
          <p:nvPr/>
        </p:nvSpPr>
        <p:spPr>
          <a:xfrm rot="16200000">
            <a:off x="-1024608" y="4053166"/>
            <a:ext cx="3092559" cy="523216"/>
          </a:xfrm>
          <a:prstGeom prst="rect">
            <a:avLst/>
          </a:prstGeom>
        </p:spPr>
        <p:txBody>
          <a:bodyPr wrap="square" lIns="91424" tIns="45718" rIns="91424" bIns="45718">
            <a:spAutoFit/>
          </a:bodyPr>
          <a:lstStyle/>
          <a:p>
            <a:pPr algn="ctr">
              <a:defRPr sz="1400" b="1" i="0" u="none" strike="noStrike" kern="1200" baseline="0">
                <a:solidFill>
                  <a:prstClr val="black"/>
                </a:solidFill>
                <a:latin typeface="+mn-lt"/>
                <a:ea typeface="+mn-ea"/>
                <a:cs typeface="+mn-cs"/>
              </a:defRPr>
            </a:pPr>
            <a:r>
              <a:rPr lang="en-US" b="1" dirty="0">
                <a:solidFill>
                  <a:srgbClr val="00B0F0"/>
                </a:solidFill>
                <a:latin typeface="+mj-lt"/>
                <a:ea typeface="+mj-ea"/>
                <a:cs typeface="+mj-cs"/>
              </a:rPr>
              <a:t>Annual deforestation rates </a:t>
            </a:r>
          </a:p>
          <a:p>
            <a:pPr algn="ctr">
              <a:defRPr sz="1400" b="1" i="0" u="none" strike="noStrike" kern="1200" baseline="0">
                <a:solidFill>
                  <a:prstClr val="black"/>
                </a:solidFill>
                <a:latin typeface="+mn-lt"/>
                <a:ea typeface="+mn-ea"/>
                <a:cs typeface="+mn-cs"/>
              </a:defRPr>
            </a:pPr>
            <a:r>
              <a:rPr lang="en-US" b="1" dirty="0">
                <a:solidFill>
                  <a:srgbClr val="00B0F0"/>
                </a:solidFill>
                <a:latin typeface="+mj-lt"/>
                <a:ea typeface="+mj-ea"/>
                <a:cs typeface="+mj-cs"/>
              </a:rPr>
              <a:t>in Brazilian Amazon</a:t>
            </a:r>
          </a:p>
        </p:txBody>
      </p:sp>
      <p:pic>
        <p:nvPicPr>
          <p:cNvPr id="25" name="Imagem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80371" y="3287201"/>
            <a:ext cx="1102727" cy="1556792"/>
          </a:xfrm>
          <a:prstGeom prst="rect">
            <a:avLst/>
          </a:prstGeom>
        </p:spPr>
      </p:pic>
      <p:grpSp>
        <p:nvGrpSpPr>
          <p:cNvPr id="15" name="Grupo 14"/>
          <p:cNvGrpSpPr/>
          <p:nvPr/>
        </p:nvGrpSpPr>
        <p:grpSpPr>
          <a:xfrm>
            <a:off x="2280576" y="1866033"/>
            <a:ext cx="2033346" cy="2977960"/>
            <a:chOff x="1370538" y="1361970"/>
            <a:chExt cx="2033343" cy="2977959"/>
          </a:xfrm>
        </p:grpSpPr>
        <p:pic>
          <p:nvPicPr>
            <p:cNvPr id="20" name="Imagem 19"/>
            <p:cNvPicPr>
              <a:picLocks noChangeAspect="1"/>
            </p:cNvPicPr>
            <p:nvPr/>
          </p:nvPicPr>
          <p:blipFill rotWithShape="1">
            <a:blip r:embed="rId7" cstate="print">
              <a:extLst>
                <a:ext uri="{28A0092B-C50C-407E-A947-70E740481C1C}">
                  <a14:useLocalDpi xmlns:a14="http://schemas.microsoft.com/office/drawing/2010/main" val="0"/>
                </a:ext>
              </a:extLst>
            </a:blip>
            <a:srcRect r="50000"/>
            <a:stretch/>
          </p:blipFill>
          <p:spPr>
            <a:xfrm>
              <a:off x="1418706" y="1811208"/>
              <a:ext cx="1985175" cy="1496488"/>
            </a:xfrm>
            <a:prstGeom prst="rect">
              <a:avLst/>
            </a:prstGeom>
          </p:spPr>
        </p:pic>
        <p:cxnSp>
          <p:nvCxnSpPr>
            <p:cNvPr id="13" name="Conector de seta reta 12"/>
            <p:cNvCxnSpPr/>
            <p:nvPr/>
          </p:nvCxnSpPr>
          <p:spPr>
            <a:xfrm flipV="1">
              <a:off x="2267744" y="3212977"/>
              <a:ext cx="0" cy="1126952"/>
            </a:xfrm>
            <a:prstGeom prst="straightConnector1">
              <a:avLst/>
            </a:prstGeom>
            <a:ln>
              <a:solidFill>
                <a:schemeClr val="tx1"/>
              </a:solidFill>
              <a:prstDash val="sysDot"/>
              <a:tailEnd type="arrow"/>
            </a:ln>
          </p:spPr>
          <p:style>
            <a:lnRef idx="2">
              <a:schemeClr val="accent1"/>
            </a:lnRef>
            <a:fillRef idx="0">
              <a:schemeClr val="accent1"/>
            </a:fillRef>
            <a:effectRef idx="1">
              <a:schemeClr val="accent1"/>
            </a:effectRef>
            <a:fontRef idx="minor">
              <a:schemeClr val="tx1"/>
            </a:fontRef>
          </p:style>
        </p:cxnSp>
        <p:sp>
          <p:nvSpPr>
            <p:cNvPr id="14" name="Retângulo 13"/>
            <p:cNvSpPr/>
            <p:nvPr/>
          </p:nvSpPr>
          <p:spPr>
            <a:xfrm>
              <a:off x="1370538" y="1361970"/>
              <a:ext cx="2013289" cy="461665"/>
            </a:xfrm>
            <a:prstGeom prst="rect">
              <a:avLst/>
            </a:prstGeom>
          </p:spPr>
          <p:txBody>
            <a:bodyPr wrap="none">
              <a:spAutoFit/>
            </a:bodyPr>
            <a:lstStyle/>
            <a:p>
              <a:pPr algn="ctr"/>
              <a:r>
                <a:rPr lang="en-US" sz="1200" b="1" dirty="0">
                  <a:solidFill>
                    <a:srgbClr val="00B0F0"/>
                  </a:solidFill>
                  <a:latin typeface="+mj-lt"/>
                  <a:cs typeface="Times New Roman" pitchFamily="18" charset="0"/>
                </a:rPr>
                <a:t>Observed</a:t>
              </a:r>
            </a:p>
            <a:p>
              <a:pPr algn="ctr"/>
              <a:r>
                <a:rPr lang="en-US" sz="1200" b="1" dirty="0">
                  <a:solidFill>
                    <a:prstClr val="black"/>
                  </a:solidFill>
                  <a:latin typeface="+mj-lt"/>
                  <a:cs typeface="Times New Roman" pitchFamily="18" charset="0"/>
                </a:rPr>
                <a:t>Deforested Area (%) in  2010</a:t>
              </a:r>
            </a:p>
          </p:txBody>
        </p:sp>
      </p:grpSp>
      <p:sp>
        <p:nvSpPr>
          <p:cNvPr id="2" name="TextBox 1"/>
          <p:cNvSpPr txBox="1"/>
          <p:nvPr/>
        </p:nvSpPr>
        <p:spPr>
          <a:xfrm>
            <a:off x="7423385" y="4184779"/>
            <a:ext cx="446107" cy="769437"/>
          </a:xfrm>
          <a:prstGeom prst="rect">
            <a:avLst/>
          </a:prstGeom>
          <a:noFill/>
        </p:spPr>
        <p:txBody>
          <a:bodyPr wrap="none" lIns="91426" tIns="45718" rIns="91426" bIns="45718" rtlCol="0">
            <a:spAutoFit/>
          </a:bodyPr>
          <a:lstStyle/>
          <a:p>
            <a:r>
              <a:rPr lang="en-US" sz="4400" b="1" dirty="0">
                <a:solidFill>
                  <a:srgbClr val="00B0F0"/>
                </a:solidFill>
              </a:rPr>
              <a:t>?</a:t>
            </a:r>
          </a:p>
        </p:txBody>
      </p:sp>
      <p:sp>
        <p:nvSpPr>
          <p:cNvPr id="22" name="Retângulo 21"/>
          <p:cNvSpPr/>
          <p:nvPr/>
        </p:nvSpPr>
        <p:spPr>
          <a:xfrm>
            <a:off x="4609156" y="3572277"/>
            <a:ext cx="2816973" cy="276995"/>
          </a:xfrm>
          <a:prstGeom prst="rect">
            <a:avLst/>
          </a:prstGeom>
        </p:spPr>
        <p:txBody>
          <a:bodyPr wrap="none" lIns="91426" tIns="45718" rIns="91426" bIns="45718">
            <a:spAutoFit/>
          </a:bodyPr>
          <a:lstStyle/>
          <a:p>
            <a:pPr algn="ctr"/>
            <a:r>
              <a:rPr lang="en-US" sz="1200" b="1" dirty="0">
                <a:solidFill>
                  <a:schemeClr val="tx1">
                    <a:lumMod val="95000"/>
                    <a:lumOff val="5000"/>
                  </a:schemeClr>
                </a:solidFill>
                <a:latin typeface="+mj-lt"/>
                <a:cs typeface="Times New Roman" pitchFamily="18" charset="0"/>
              </a:rPr>
              <a:t>Scenarios of future deforestation to 2030</a:t>
            </a:r>
          </a:p>
        </p:txBody>
      </p:sp>
      <p:sp>
        <p:nvSpPr>
          <p:cNvPr id="4" name="Retângulo 3"/>
          <p:cNvSpPr/>
          <p:nvPr/>
        </p:nvSpPr>
        <p:spPr>
          <a:xfrm>
            <a:off x="4324640" y="4481599"/>
            <a:ext cx="201733" cy="94094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121912" tIns="60956" rIns="121912" bIns="60956" rtlCol="0" anchor="ctr"/>
          <a:lstStyle/>
          <a:p>
            <a:pPr algn="ctr"/>
            <a:endParaRPr lang="pt-BR"/>
          </a:p>
        </p:txBody>
      </p:sp>
      <p:cxnSp>
        <p:nvCxnSpPr>
          <p:cNvPr id="24" name="Conector de seta reta 23"/>
          <p:cNvCxnSpPr/>
          <p:nvPr/>
        </p:nvCxnSpPr>
        <p:spPr>
          <a:xfrm>
            <a:off x="4466235" y="4168075"/>
            <a:ext cx="3632" cy="536420"/>
          </a:xfrm>
          <a:prstGeom prst="straightConnector1">
            <a:avLst/>
          </a:prstGeom>
          <a:ln>
            <a:solidFill>
              <a:schemeClr val="tx1"/>
            </a:solidFill>
            <a:prstDash val="sysDot"/>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4517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2000"/>
                                        <p:tgtEl>
                                          <p:spTgt spid="23"/>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1000"/>
                                        <p:tgtEl>
                                          <p:spTgt spid="15"/>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3500"/>
                            </p:stCondLst>
                            <p:childTnLst>
                              <p:par>
                                <p:cTn id="17" presetID="10" presetClass="entr" presetSubtype="0" repeatCount="5000" fill="hold" grpId="0" nodeType="afterEffect">
                                  <p:stCondLst>
                                    <p:cond delay="10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000"/>
                                        <p:tgtEl>
                                          <p:spTgt spid="4"/>
                                        </p:tgtEl>
                                      </p:cBhvr>
                                    </p:animEffect>
                                  </p:childTnLst>
                                  <p:subTnLst>
                                    <p:set>
                                      <p:cBhvr override="childStyle">
                                        <p:cTn dur="1" fill="hold" display="0" masterRel="sameClick" afterEffect="1">
                                          <p:stCondLst>
                                            <p:cond evt="end" delay="0">
                                              <p:tn val="17"/>
                                            </p:cond>
                                          </p:stCondLst>
                                        </p:cTn>
                                        <p:tgtEl>
                                          <p:spTgt spid="4"/>
                                        </p:tgtEl>
                                        <p:attrNameLst>
                                          <p:attrName>style.visibility</p:attrName>
                                        </p:attrNameLst>
                                      </p:cBhvr>
                                      <p:to>
                                        <p:strVal val="hidden"/>
                                      </p:to>
                                    </p:set>
                                  </p:subTnLst>
                                </p:cTn>
                              </p:par>
                              <p:par>
                                <p:cTn id="20" presetID="22" presetClass="entr" presetSubtype="1" fill="hold" nodeType="withEffect">
                                  <p:stCondLst>
                                    <p:cond delay="1000"/>
                                  </p:stCondLst>
                                  <p:childTnLst>
                                    <p:set>
                                      <p:cBhvr>
                                        <p:cTn id="21" dur="1" fill="hold">
                                          <p:stCondLst>
                                            <p:cond delay="0"/>
                                          </p:stCondLst>
                                        </p:cTn>
                                        <p:tgtEl>
                                          <p:spTgt spid="24"/>
                                        </p:tgtEl>
                                        <p:attrNameLst>
                                          <p:attrName>style.visibility</p:attrName>
                                        </p:attrNameLst>
                                      </p:cBhvr>
                                      <p:to>
                                        <p:strVal val="visible"/>
                                      </p:to>
                                    </p:set>
                                    <p:animEffect transition="in" filter="wipe(up)">
                                      <p:cBhvr>
                                        <p:cTn id="22" dur="1500"/>
                                        <p:tgtEl>
                                          <p:spTgt spid="24"/>
                                        </p:tgtEl>
                                      </p:cBhvr>
                                    </p:animEffect>
                                  </p:childTnLst>
                                </p:cTn>
                              </p:par>
                            </p:childTnLst>
                          </p:cTn>
                        </p:par>
                        <p:par>
                          <p:cTn id="23" fill="hold">
                            <p:stCondLst>
                              <p:cond delay="14500"/>
                            </p:stCondLst>
                            <p:childTnLst>
                              <p:par>
                                <p:cTn id="24" presetID="10" presetClass="entr" presetSubtype="0" fill="hold" grpId="0" nodeType="afterEffect">
                                  <p:stCondLst>
                                    <p:cond delay="300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par>
                          <p:cTn id="27" fill="hold">
                            <p:stCondLst>
                              <p:cond delay="18000"/>
                            </p:stCondLst>
                            <p:childTnLst>
                              <p:par>
                                <p:cTn id="28" presetID="22" presetClass="entr" presetSubtype="8"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1000"/>
                                        <p:tgtEl>
                                          <p:spTgt spid="9"/>
                                        </p:tgtEl>
                                      </p:cBhvr>
                                    </p:animEffect>
                                  </p:childTnLst>
                                </p:cTn>
                              </p:par>
                            </p:childTnLst>
                          </p:cTn>
                        </p:par>
                        <p:par>
                          <p:cTn id="31" fill="hold">
                            <p:stCondLst>
                              <p:cond delay="19000"/>
                            </p:stCondLst>
                            <p:childTnLst>
                              <p:par>
                                <p:cTn id="32" presetID="10" presetClass="entr" presetSubtype="0" fill="hold" nodeType="afterEffect">
                                  <p:stCondLst>
                                    <p:cond delay="100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750"/>
                                        <p:tgtEl>
                                          <p:spTgt spid="46"/>
                                        </p:tgtEl>
                                      </p:cBhvr>
                                    </p:animEffect>
                                  </p:childTnLst>
                                </p:cTn>
                              </p:par>
                            </p:childTnLst>
                          </p:cTn>
                        </p:par>
                        <p:par>
                          <p:cTn id="35" fill="hold">
                            <p:stCondLst>
                              <p:cond delay="20750"/>
                            </p:stCondLst>
                            <p:childTnLst>
                              <p:par>
                                <p:cTn id="36" presetID="22" presetClass="entr" presetSubtype="8" fill="hold" grpId="0" nodeType="afterEffect">
                                  <p:stCondLst>
                                    <p:cond delay="300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1000"/>
                                        <p:tgtEl>
                                          <p:spTgt spid="8"/>
                                        </p:tgtEl>
                                      </p:cBhvr>
                                    </p:animEffect>
                                  </p:childTnLst>
                                </p:cTn>
                              </p:par>
                            </p:childTnLst>
                          </p:cTn>
                        </p:par>
                        <p:par>
                          <p:cTn id="39" fill="hold">
                            <p:stCondLst>
                              <p:cond delay="24750"/>
                            </p:stCondLst>
                            <p:childTnLst>
                              <p:par>
                                <p:cTn id="40" presetID="10" presetClass="entr" presetSubtype="0" fill="hold" nodeType="afterEffect">
                                  <p:stCondLst>
                                    <p:cond delay="50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1000"/>
                                        <p:tgtEl>
                                          <p:spTgt spid="47"/>
                                        </p:tgtEl>
                                      </p:cBhvr>
                                    </p:animEffect>
                                  </p:childTnLst>
                                </p:cTn>
                              </p:par>
                            </p:childTnLst>
                          </p:cTn>
                        </p:par>
                        <p:par>
                          <p:cTn id="43" fill="hold">
                            <p:stCondLst>
                              <p:cond delay="26250"/>
                            </p:stCondLst>
                            <p:childTnLst>
                              <p:par>
                                <p:cTn id="44" presetID="42" presetClass="entr" presetSubtype="0" fill="hold" grpId="0" nodeType="after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3" grpId="0">
        <p:bldAsOne/>
      </p:bldGraphic>
      <p:bldP spid="8" grpId="0" animBg="1"/>
      <p:bldP spid="9" grpId="0" animBg="1"/>
      <p:bldP spid="2" grpId="0"/>
      <p:bldP spid="22" grpId="0"/>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 y="0"/>
            <a:ext cx="12191999" cy="6858000"/>
          </a:xfrm>
          <a:prstGeom prst="rect">
            <a:avLst/>
          </a:prstGeom>
        </p:spPr>
      </p:pic>
      <p:sp>
        <p:nvSpPr>
          <p:cNvPr id="6" name="Retângulo 5"/>
          <p:cNvSpPr/>
          <p:nvPr/>
        </p:nvSpPr>
        <p:spPr>
          <a:xfrm rot="10800000">
            <a:off x="0" y="0"/>
            <a:ext cx="12192000" cy="6885384"/>
          </a:xfrm>
          <a:prstGeom prst="rect">
            <a:avLst/>
          </a:prstGeom>
          <a:gradFill flip="none" rotWithShape="1">
            <a:gsLst>
              <a:gs pos="0">
                <a:schemeClr val="tx1">
                  <a:lumMod val="95000"/>
                  <a:lumOff val="5000"/>
                  <a:alpha val="0"/>
                </a:schemeClr>
              </a:gs>
              <a:gs pos="50000">
                <a:schemeClr val="tx1">
                  <a:lumMod val="95000"/>
                  <a:lumOff val="5000"/>
                  <a:alpha val="19000"/>
                </a:schemeClr>
              </a:gs>
              <a:gs pos="100000">
                <a:schemeClr val="tx1">
                  <a:lumMod val="95000"/>
                  <a:lumOff val="5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a:endParaRPr lang="pt-BR" dirty="0"/>
          </a:p>
        </p:txBody>
      </p:sp>
      <p:sp>
        <p:nvSpPr>
          <p:cNvPr id="3" name="Content Placeholder 2"/>
          <p:cNvSpPr>
            <a:spLocks noGrp="1"/>
          </p:cNvSpPr>
          <p:nvPr>
            <p:ph idx="1"/>
          </p:nvPr>
        </p:nvSpPr>
        <p:spPr/>
        <p:txBody>
          <a:bodyPr>
            <a:normAutofit/>
          </a:bodyPr>
          <a:lstStyle/>
          <a:p>
            <a:pPr marL="0" indent="0">
              <a:buNone/>
            </a:pPr>
            <a:r>
              <a:rPr lang="en-US" dirty="0"/>
              <a:t/>
            </a:r>
            <a:br>
              <a:rPr lang="en-US" dirty="0"/>
            </a:br>
            <a:r>
              <a:rPr lang="en-US" dirty="0"/>
              <a:t/>
            </a:r>
            <a:br>
              <a:rPr lang="en-US" dirty="0"/>
            </a:br>
            <a:endParaRPr lang="en-US" dirty="0"/>
          </a:p>
        </p:txBody>
      </p:sp>
      <p:sp>
        <p:nvSpPr>
          <p:cNvPr id="5" name="Content Placeholder 2"/>
          <p:cNvSpPr txBox="1">
            <a:spLocks/>
          </p:cNvSpPr>
          <p:nvPr/>
        </p:nvSpPr>
        <p:spPr>
          <a:xfrm>
            <a:off x="609600" y="2348921"/>
            <a:ext cx="11103024" cy="1944215"/>
          </a:xfrm>
          <a:prstGeom prst="rect">
            <a:avLst/>
          </a:prstGeom>
          <a:effectLst>
            <a:outerShdw blurRad="50800" dist="38100" dir="8100000" algn="tr" rotWithShape="0">
              <a:prstClr val="black">
                <a:alpha val="40000"/>
              </a:prstClr>
            </a:outerShdw>
          </a:effectLst>
        </p:spPr>
        <p:txBody>
          <a:bodyPr vert="horz" lIns="91426" tIns="45718" rIns="91426" bIns="45718"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20000"/>
              </a:lnSpc>
              <a:buNone/>
            </a:pPr>
            <a:r>
              <a:rPr lang="en-US" sz="4000" b="1" dirty="0">
                <a:solidFill>
                  <a:schemeClr val="bg1"/>
                </a:solidFill>
              </a:rPr>
              <a:t>4. </a:t>
            </a:r>
            <a:r>
              <a:rPr lang="en-US" sz="4000" b="1" dirty="0" smtClean="0">
                <a:solidFill>
                  <a:schemeClr val="bg1"/>
                </a:solidFill>
              </a:rPr>
              <a:t>A “</a:t>
            </a:r>
            <a:r>
              <a:rPr lang="en-US" sz="4000" b="1" i="1" dirty="0" smtClean="0">
                <a:solidFill>
                  <a:schemeClr val="bg1"/>
                </a:solidFill>
              </a:rPr>
              <a:t>TERCEIRA VIA</a:t>
            </a:r>
            <a:r>
              <a:rPr lang="en-US" sz="4000" b="1" dirty="0" smtClean="0">
                <a:solidFill>
                  <a:schemeClr val="bg1"/>
                </a:solidFill>
              </a:rPr>
              <a:t>”: UM NOVO PARADIGMA PARA O DESENVOLVIMENTO SUSTENTÁVEL DA AMAZÔNIA </a:t>
            </a:r>
            <a:r>
              <a:rPr lang="en-US" sz="3600" dirty="0"/>
              <a:t/>
            </a:r>
            <a:br>
              <a:rPr lang="en-US" sz="3600" dirty="0"/>
            </a:br>
            <a:endParaRPr lang="en-US" sz="3600" dirty="0"/>
          </a:p>
        </p:txBody>
      </p:sp>
    </p:spTree>
    <p:extLst>
      <p:ext uri="{BB962C8B-B14F-4D97-AF65-F5344CB8AC3E}">
        <p14:creationId xmlns:p14="http://schemas.microsoft.com/office/powerpoint/2010/main" val="1126332353"/>
      </p:ext>
    </p:extLst>
  </p:cSld>
  <p:clrMapOvr>
    <a:masterClrMapping/>
  </p:clrMapOvr>
  <p:transition xmlns:p14="http://schemas.microsoft.com/office/powerpoint/2010/main" spd="slow">
    <p:strips dir="ru"/>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76"/>
            <a:ext cx="12192000" cy="6845424"/>
          </a:xfrm>
          <a:prstGeom prst="rect">
            <a:avLst/>
          </a:prstGeom>
        </p:spPr>
      </p:pic>
      <p:sp>
        <p:nvSpPr>
          <p:cNvPr id="5" name="Retângulo 4"/>
          <p:cNvSpPr/>
          <p:nvPr/>
        </p:nvSpPr>
        <p:spPr>
          <a:xfrm>
            <a:off x="0" y="0"/>
            <a:ext cx="12192000" cy="6885384"/>
          </a:xfrm>
          <a:prstGeom prst="rect">
            <a:avLst/>
          </a:prstGeom>
          <a:gradFill flip="none" rotWithShape="1">
            <a:gsLst>
              <a:gs pos="0">
                <a:schemeClr val="tx1">
                  <a:lumMod val="95000"/>
                  <a:lumOff val="5000"/>
                  <a:alpha val="36000"/>
                </a:schemeClr>
              </a:gs>
              <a:gs pos="100000">
                <a:schemeClr val="tx1">
                  <a:lumMod val="95000"/>
                  <a:lumOff val="5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a:endParaRPr lang="pt-BR" dirty="0"/>
          </a:p>
        </p:txBody>
      </p:sp>
      <p:sp>
        <p:nvSpPr>
          <p:cNvPr id="6" name="Retângulo 5"/>
          <p:cNvSpPr/>
          <p:nvPr/>
        </p:nvSpPr>
        <p:spPr>
          <a:xfrm>
            <a:off x="1" y="1484784"/>
            <a:ext cx="12192000" cy="3701008"/>
          </a:xfrm>
          <a:prstGeom prst="rect">
            <a:avLst/>
          </a:prstGeom>
          <a:gradFill flip="none" rotWithShape="1">
            <a:gsLst>
              <a:gs pos="0">
                <a:schemeClr val="tx1">
                  <a:lumMod val="95000"/>
                  <a:lumOff val="5000"/>
                  <a:alpha val="0"/>
                </a:schemeClr>
              </a:gs>
              <a:gs pos="49000">
                <a:schemeClr val="tx1">
                  <a:lumMod val="95000"/>
                  <a:lumOff val="5000"/>
                  <a:alpha val="36000"/>
                </a:schemeClr>
              </a:gs>
              <a:gs pos="100000">
                <a:schemeClr val="tx1">
                  <a:lumMod val="95000"/>
                  <a:lumOff val="5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a:endParaRPr lang="pt-BR" dirty="0"/>
          </a:p>
        </p:txBody>
      </p:sp>
      <p:sp>
        <p:nvSpPr>
          <p:cNvPr id="3" name="Content Placeholder 2"/>
          <p:cNvSpPr>
            <a:spLocks noGrp="1"/>
          </p:cNvSpPr>
          <p:nvPr>
            <p:ph idx="1"/>
          </p:nvPr>
        </p:nvSpPr>
        <p:spPr>
          <a:xfrm>
            <a:off x="911424" y="2237318"/>
            <a:ext cx="10225136" cy="2383371"/>
          </a:xfrm>
          <a:effectLst>
            <a:outerShdw blurRad="50800" dist="38100" dir="8100000" algn="tr" rotWithShape="0">
              <a:prstClr val="black">
                <a:alpha val="40000"/>
              </a:prstClr>
            </a:outerShdw>
          </a:effectLst>
        </p:spPr>
        <p:txBody>
          <a:bodyPr>
            <a:noAutofit/>
          </a:bodyPr>
          <a:lstStyle/>
          <a:p>
            <a:pPr marL="0" indent="0" algn="ctr">
              <a:buNone/>
            </a:pPr>
            <a:r>
              <a:rPr lang="en-US" sz="4800" b="1" dirty="0" smtClean="0">
                <a:solidFill>
                  <a:schemeClr val="bg1"/>
                </a:solidFill>
              </a:rPr>
              <a:t>1. </a:t>
            </a:r>
            <a:r>
              <a:rPr lang="en-US" sz="4800" b="1" dirty="0" smtClean="0">
                <a:solidFill>
                  <a:schemeClr val="bg1"/>
                </a:solidFill>
              </a:rPr>
              <a:t>A IMPORTÂNCIA DA AMAZÔNIA NO ANTROPOCENO </a:t>
            </a:r>
          </a:p>
          <a:p>
            <a:pPr marL="0" indent="0" algn="ctr">
              <a:buNone/>
            </a:pPr>
            <a:endParaRPr lang="en-US" sz="4800" dirty="0"/>
          </a:p>
        </p:txBody>
      </p:sp>
    </p:spTree>
    <p:extLst>
      <p:ext uri="{BB962C8B-B14F-4D97-AF65-F5344CB8AC3E}">
        <p14:creationId xmlns:p14="http://schemas.microsoft.com/office/powerpoint/2010/main" val="1037483146"/>
      </p:ext>
    </p:extLst>
  </p:cSld>
  <p:clrMapOvr>
    <a:masterClrMapping/>
  </p:clrMapOvr>
  <p:transition xmlns:p14="http://schemas.microsoft.com/office/powerpoint/2010/main" spd="slow">
    <p:strips dir="ru"/>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
          <p:cNvSpPr txBox="1">
            <a:spLocks noChangeArrowheads="1"/>
          </p:cNvSpPr>
          <p:nvPr/>
        </p:nvSpPr>
        <p:spPr>
          <a:xfrm>
            <a:off x="2059542" y="191953"/>
            <a:ext cx="8072975" cy="1143000"/>
          </a:xfrm>
          <a:prstGeom prst="rect">
            <a:avLst/>
          </a:prstGeom>
          <a:noFill/>
          <a:effectLst/>
        </p:spPr>
        <p:txBody>
          <a:bodyPr vert="horz" lIns="91426" tIns="45718" rIns="91426" bIns="45718"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pt-BR" sz="3200" b="1" dirty="0">
                <a:solidFill>
                  <a:schemeClr val="accent3">
                    <a:lumMod val="75000"/>
                  </a:schemeClr>
                </a:solidFill>
              </a:rPr>
              <a:t>IS THERE A ‘THIRD WAY’ SUSTAINABLE DEVELOPMENT PARADIGM FOR THE AMAZON ?</a:t>
            </a:r>
          </a:p>
        </p:txBody>
      </p:sp>
      <p:sp>
        <p:nvSpPr>
          <p:cNvPr id="4" name="Shape 307"/>
          <p:cNvSpPr txBox="1">
            <a:spLocks/>
          </p:cNvSpPr>
          <p:nvPr/>
        </p:nvSpPr>
        <p:spPr>
          <a:xfrm>
            <a:off x="2537843" y="1711924"/>
            <a:ext cx="6854940" cy="478363"/>
          </a:xfrm>
          <a:prstGeom prst="rect">
            <a:avLst/>
          </a:prstGeom>
        </p:spPr>
        <p:txBody>
          <a:bodyPr lIns="91426" tIns="45718" rIns="91426" bIns="45718">
            <a:noAutofit/>
          </a:bodyPr>
          <a:lstStyle>
            <a:lvl1pPr algn="ctr" defTabSz="914233" rtl="0" eaLnBrk="1" latinLnBrk="0" hangingPunct="1">
              <a:spcBef>
                <a:spcPct val="0"/>
              </a:spcBef>
              <a:buNone/>
              <a:defRPr sz="4400" kern="1200">
                <a:solidFill>
                  <a:schemeClr val="tx1"/>
                </a:solidFill>
                <a:latin typeface="+mj-lt"/>
                <a:ea typeface="+mj-ea"/>
                <a:cs typeface="+mj-cs"/>
              </a:defRPr>
            </a:lvl1pPr>
          </a:lstStyle>
          <a:p>
            <a:r>
              <a:rPr lang="en-US" sz="2400" dirty="0">
                <a:latin typeface="+mn-lt"/>
              </a:rPr>
              <a:t>The Two Current Paradigms of Development</a:t>
            </a:r>
          </a:p>
        </p:txBody>
      </p:sp>
      <p:grpSp>
        <p:nvGrpSpPr>
          <p:cNvPr id="24" name="Grupo 23"/>
          <p:cNvGrpSpPr/>
          <p:nvPr/>
        </p:nvGrpSpPr>
        <p:grpSpPr>
          <a:xfrm>
            <a:off x="1669167" y="2432978"/>
            <a:ext cx="3110824" cy="4099581"/>
            <a:chOff x="145167" y="2031848"/>
            <a:chExt cx="3110824" cy="4099582"/>
          </a:xfrm>
        </p:grpSpPr>
        <p:sp>
          <p:nvSpPr>
            <p:cNvPr id="6" name="Shape 310"/>
            <p:cNvSpPr/>
            <p:nvPr/>
          </p:nvSpPr>
          <p:spPr>
            <a:xfrm>
              <a:off x="323528" y="2031848"/>
              <a:ext cx="2808311" cy="2790987"/>
            </a:xfrm>
            <a:prstGeom prst="ellipse">
              <a:avLst/>
            </a:prstGeom>
            <a:ln w="38100">
              <a:solidFill>
                <a:schemeClr val="accent1"/>
              </a:solidFill>
              <a:miter lim="400000"/>
            </a:ln>
          </p:spPr>
          <p:txBody>
            <a:bodyPr lIns="21336" tIns="21336" rIns="21336" bIns="21336" anchor="ctr"/>
            <a:lstStyle/>
            <a:p>
              <a:pPr>
                <a:defRPr sz="3200">
                  <a:solidFill>
                    <a:srgbClr val="FFFFFF"/>
                  </a:solidFill>
                </a:defRPr>
              </a:pPr>
              <a:endParaRPr sz="3200">
                <a:solidFill>
                  <a:srgbClr val="FFFFFF"/>
                </a:solidFill>
              </a:endParaRPr>
            </a:p>
          </p:txBody>
        </p:sp>
        <p:sp>
          <p:nvSpPr>
            <p:cNvPr id="12" name="Shape 316"/>
            <p:cNvSpPr/>
            <p:nvPr/>
          </p:nvSpPr>
          <p:spPr>
            <a:xfrm>
              <a:off x="145167" y="4965982"/>
              <a:ext cx="3110824" cy="1165448"/>
            </a:xfrm>
            <a:prstGeom prst="rect">
              <a:avLst/>
            </a:prstGeom>
            <a:ln w="12700">
              <a:miter lim="400000"/>
            </a:ln>
            <a:extLst>
              <a:ext uri="{C572A759-6A51-4108-AA02-DFA0A04FC94B}">
                <ma14:wrappingTextBoxFlag xmlns:ma14="http://schemas.microsoft.com/office/mac/drawingml/2011/main" val="1"/>
              </a:ext>
            </a:extLst>
          </p:spPr>
          <p:txBody>
            <a:bodyPr wrap="square" lIns="21336" tIns="21336" rIns="21336" bIns="21336" anchor="ctr">
              <a:spAutoFit/>
            </a:bodyPr>
            <a:lstStyle>
              <a:lvl1pPr>
                <a:defRPr sz="3200">
                  <a:solidFill>
                    <a:schemeClr val="accent4">
                      <a:hueOff val="12478755"/>
                      <a:satOff val="9515"/>
                      <a:lumOff val="-16744"/>
                    </a:schemeClr>
                  </a:solidFill>
                  <a:latin typeface="+mn-lt"/>
                  <a:ea typeface="+mn-ea"/>
                  <a:cs typeface="+mn-cs"/>
                  <a:sym typeface="Nudista"/>
                </a:defRPr>
              </a:lvl1pPr>
            </a:lstStyle>
            <a:p>
              <a:pPr algn="ctr"/>
              <a:r>
                <a:rPr lang="en-US" sz="2400" b="1" dirty="0">
                  <a:solidFill>
                    <a:srgbClr val="0070C0"/>
                  </a:solidFill>
                </a:rPr>
                <a:t> (A) </a:t>
              </a:r>
            </a:p>
            <a:p>
              <a:pPr algn="ctr"/>
              <a:r>
                <a:rPr lang="en-US" sz="2400" b="1" dirty="0">
                  <a:solidFill>
                    <a:srgbClr val="0070C0"/>
                  </a:solidFill>
                </a:rPr>
                <a:t>Resource-intensive </a:t>
              </a:r>
            </a:p>
            <a:p>
              <a:pPr algn="ctr"/>
              <a:r>
                <a:rPr lang="en-US" sz="2400" b="1" dirty="0">
                  <a:solidFill>
                    <a:srgbClr val="0070C0"/>
                  </a:solidFill>
                </a:rPr>
                <a:t>development</a:t>
              </a:r>
              <a:endParaRPr sz="2400" b="1" dirty="0">
                <a:solidFill>
                  <a:srgbClr val="0070C0"/>
                </a:solidFill>
              </a:endParaRPr>
            </a:p>
          </p:txBody>
        </p:sp>
        <p:pic>
          <p:nvPicPr>
            <p:cNvPr id="15" name="pasted-image.pdf"/>
            <p:cNvPicPr>
              <a:picLocks noChangeAspect="1"/>
            </p:cNvPicPr>
            <p:nvPr/>
          </p:nvPicPr>
          <p:blipFill>
            <a:blip r:embed="rId2">
              <a:extLst/>
            </a:blip>
            <a:stretch>
              <a:fillRect/>
            </a:stretch>
          </p:blipFill>
          <p:spPr>
            <a:xfrm>
              <a:off x="1809713" y="2597346"/>
              <a:ext cx="674055" cy="753721"/>
            </a:xfrm>
            <a:prstGeom prst="rect">
              <a:avLst/>
            </a:prstGeom>
            <a:ln w="12700">
              <a:miter lim="400000"/>
            </a:ln>
          </p:spPr>
        </p:pic>
        <p:pic>
          <p:nvPicPr>
            <p:cNvPr id="16" name="pasted-image.pdf"/>
            <p:cNvPicPr>
              <a:picLocks noChangeAspect="1"/>
            </p:cNvPicPr>
            <p:nvPr/>
          </p:nvPicPr>
          <p:blipFill>
            <a:blip r:embed="rId3">
              <a:extLst/>
            </a:blip>
            <a:stretch>
              <a:fillRect/>
            </a:stretch>
          </p:blipFill>
          <p:spPr>
            <a:xfrm>
              <a:off x="710993" y="2559319"/>
              <a:ext cx="678596" cy="789555"/>
            </a:xfrm>
            <a:prstGeom prst="rect">
              <a:avLst/>
            </a:prstGeom>
            <a:ln w="12700">
              <a:miter lim="400000"/>
            </a:ln>
          </p:spPr>
        </p:pic>
        <p:pic>
          <p:nvPicPr>
            <p:cNvPr id="17" name="pasted-image.pdf"/>
            <p:cNvPicPr>
              <a:picLocks noChangeAspect="1"/>
            </p:cNvPicPr>
            <p:nvPr/>
          </p:nvPicPr>
          <p:blipFill>
            <a:blip r:embed="rId4">
              <a:extLst/>
            </a:blip>
            <a:stretch>
              <a:fillRect/>
            </a:stretch>
          </p:blipFill>
          <p:spPr>
            <a:xfrm>
              <a:off x="742645" y="3612074"/>
              <a:ext cx="577408" cy="704555"/>
            </a:xfrm>
            <a:prstGeom prst="rect">
              <a:avLst/>
            </a:prstGeom>
            <a:ln w="12700">
              <a:miter lim="400000"/>
            </a:ln>
          </p:spPr>
        </p:pic>
        <p:pic>
          <p:nvPicPr>
            <p:cNvPr id="18" name="pasted-image.pdf"/>
            <p:cNvPicPr>
              <a:picLocks noChangeAspect="1"/>
            </p:cNvPicPr>
            <p:nvPr/>
          </p:nvPicPr>
          <p:blipFill>
            <a:blip r:embed="rId5">
              <a:extLst/>
            </a:blip>
            <a:stretch>
              <a:fillRect/>
            </a:stretch>
          </p:blipFill>
          <p:spPr>
            <a:xfrm>
              <a:off x="1981299" y="3689126"/>
              <a:ext cx="502469" cy="670997"/>
            </a:xfrm>
            <a:prstGeom prst="rect">
              <a:avLst/>
            </a:prstGeom>
            <a:ln w="12700">
              <a:miter lim="400000"/>
            </a:ln>
          </p:spPr>
        </p:pic>
        <p:sp>
          <p:nvSpPr>
            <p:cNvPr id="19" name="Shape 324"/>
            <p:cNvSpPr/>
            <p:nvPr/>
          </p:nvSpPr>
          <p:spPr>
            <a:xfrm>
              <a:off x="464452" y="3501008"/>
              <a:ext cx="2667387" cy="1"/>
            </a:xfrm>
            <a:prstGeom prst="line">
              <a:avLst/>
            </a:prstGeom>
            <a:ln w="25400">
              <a:solidFill>
                <a:srgbClr val="0070C0"/>
              </a:solidFill>
              <a:custDash>
                <a:ds d="200000" sp="200000"/>
              </a:custDash>
              <a:miter lim="400000"/>
            </a:ln>
          </p:spPr>
          <p:txBody>
            <a:bodyPr lIns="21336" tIns="21336" rIns="21336" bIns="21336" anchor="ctr"/>
            <a:lstStyle/>
            <a:p>
              <a:pPr>
                <a:defRPr sz="3200"/>
              </a:pPr>
              <a:endParaRPr sz="3200">
                <a:solidFill>
                  <a:prstClr val="black"/>
                </a:solidFill>
              </a:endParaRPr>
            </a:p>
          </p:txBody>
        </p:sp>
        <p:sp>
          <p:nvSpPr>
            <p:cNvPr id="20" name="Shape 325"/>
            <p:cNvSpPr/>
            <p:nvPr/>
          </p:nvSpPr>
          <p:spPr>
            <a:xfrm flipV="1">
              <a:off x="1763688" y="2132856"/>
              <a:ext cx="0" cy="2588369"/>
            </a:xfrm>
            <a:prstGeom prst="line">
              <a:avLst/>
            </a:prstGeom>
            <a:ln w="25400">
              <a:solidFill>
                <a:srgbClr val="0070C0"/>
              </a:solidFill>
              <a:custDash>
                <a:ds d="200000" sp="200000"/>
              </a:custDash>
              <a:miter lim="400000"/>
            </a:ln>
          </p:spPr>
          <p:txBody>
            <a:bodyPr lIns="21336" tIns="21336" rIns="21336" bIns="21336" anchor="ctr"/>
            <a:lstStyle/>
            <a:p>
              <a:pPr>
                <a:defRPr sz="3200"/>
              </a:pPr>
              <a:endParaRPr sz="3200">
                <a:solidFill>
                  <a:prstClr val="black"/>
                </a:solidFill>
              </a:endParaRPr>
            </a:p>
          </p:txBody>
        </p:sp>
      </p:grpSp>
      <p:sp>
        <p:nvSpPr>
          <p:cNvPr id="21" name="Shape 300"/>
          <p:cNvSpPr txBox="1">
            <a:spLocks/>
          </p:cNvSpPr>
          <p:nvPr/>
        </p:nvSpPr>
        <p:spPr>
          <a:xfrm>
            <a:off x="2151243" y="260683"/>
            <a:ext cx="7810500" cy="1014181"/>
          </a:xfrm>
          <a:prstGeom prst="rect">
            <a:avLst/>
          </a:prstGeom>
          <a:ln w="12700">
            <a:miter lim="400000"/>
          </a:ln>
          <a:extLst>
            <a:ext uri="{C572A759-6A51-4108-AA02-DFA0A04FC94B}">
              <ma14:wrappingTextBoxFlag xmlns:ma14="http://schemas.microsoft.com/office/mac/drawingml/2011/main" val="1"/>
            </a:ext>
          </a:extLst>
        </p:spPr>
        <p:txBody>
          <a:bodyPr lIns="21334" tIns="21334" rIns="21334" bIns="21334" anchor="t">
            <a:normAutofit fontScale="97500"/>
          </a:bodyPr>
          <a:lstStyle>
            <a:lvl1pPr marL="0" marR="0" indent="0" algn="ctr" defTabSz="825500" rtl="0" latinLnBrk="0">
              <a:lnSpc>
                <a:spcPct val="80000"/>
              </a:lnSpc>
              <a:spcBef>
                <a:spcPts val="0"/>
              </a:spcBef>
              <a:spcAft>
                <a:spcPts val="0"/>
              </a:spcAft>
              <a:buClrTx/>
              <a:buSzTx/>
              <a:buFontTx/>
              <a:buNone/>
              <a:tabLst/>
              <a:defRPr sz="6000" b="0" i="0" u="none" strike="noStrike" cap="none" spc="0" baseline="0">
                <a:ln>
                  <a:noFill/>
                </a:ln>
                <a:solidFill>
                  <a:schemeClr val="accent4">
                    <a:hueOff val="12478755"/>
                    <a:satOff val="9515"/>
                    <a:lumOff val="-16744"/>
                  </a:schemeClr>
                </a:solidFill>
                <a:uFillTx/>
                <a:latin typeface="NudistaLight"/>
                <a:ea typeface="NudistaLight"/>
                <a:cs typeface="NudistaLight"/>
                <a:sym typeface="NudistaLight"/>
              </a:defRPr>
            </a:lvl1pPr>
            <a:lvl2pPr marL="0" marR="0" indent="228600" algn="l" defTabSz="825500" rtl="0" latinLnBrk="0">
              <a:lnSpc>
                <a:spcPct val="70000"/>
              </a:lnSpc>
              <a:spcBef>
                <a:spcPts val="0"/>
              </a:spcBef>
              <a:spcAft>
                <a:spcPts val="0"/>
              </a:spcAft>
              <a:buClrTx/>
              <a:buSzTx/>
              <a:buFontTx/>
              <a:buNone/>
              <a:tabLst/>
              <a:defRPr sz="7200" b="0" i="0" u="none" strike="noStrike" cap="all" spc="0" baseline="0">
                <a:ln>
                  <a:noFill/>
                </a:ln>
                <a:solidFill>
                  <a:srgbClr val="FFFFFF"/>
                </a:solidFill>
                <a:uFillTx/>
                <a:latin typeface="+mj-lt"/>
                <a:ea typeface="+mj-ea"/>
                <a:cs typeface="+mj-cs"/>
                <a:sym typeface="Nudista-Bold"/>
              </a:defRPr>
            </a:lvl2pPr>
            <a:lvl3pPr marL="0" marR="0" indent="457200" algn="l" defTabSz="825500" rtl="0" latinLnBrk="0">
              <a:lnSpc>
                <a:spcPct val="70000"/>
              </a:lnSpc>
              <a:spcBef>
                <a:spcPts val="0"/>
              </a:spcBef>
              <a:spcAft>
                <a:spcPts val="0"/>
              </a:spcAft>
              <a:buClrTx/>
              <a:buSzTx/>
              <a:buFontTx/>
              <a:buNone/>
              <a:tabLst/>
              <a:defRPr sz="7200" b="0" i="0" u="none" strike="noStrike" cap="all" spc="0" baseline="0">
                <a:ln>
                  <a:noFill/>
                </a:ln>
                <a:solidFill>
                  <a:srgbClr val="FFFFFF"/>
                </a:solidFill>
                <a:uFillTx/>
                <a:latin typeface="+mj-lt"/>
                <a:ea typeface="+mj-ea"/>
                <a:cs typeface="+mj-cs"/>
                <a:sym typeface="Nudista-Bold"/>
              </a:defRPr>
            </a:lvl3pPr>
            <a:lvl4pPr marL="0" marR="0" indent="685800" algn="l" defTabSz="825500" rtl="0" latinLnBrk="0">
              <a:lnSpc>
                <a:spcPct val="70000"/>
              </a:lnSpc>
              <a:spcBef>
                <a:spcPts val="0"/>
              </a:spcBef>
              <a:spcAft>
                <a:spcPts val="0"/>
              </a:spcAft>
              <a:buClrTx/>
              <a:buSzTx/>
              <a:buFontTx/>
              <a:buNone/>
              <a:tabLst/>
              <a:defRPr sz="7200" b="0" i="0" u="none" strike="noStrike" cap="all" spc="0" baseline="0">
                <a:ln>
                  <a:noFill/>
                </a:ln>
                <a:solidFill>
                  <a:srgbClr val="FFFFFF"/>
                </a:solidFill>
                <a:uFillTx/>
                <a:latin typeface="+mj-lt"/>
                <a:ea typeface="+mj-ea"/>
                <a:cs typeface="+mj-cs"/>
                <a:sym typeface="Nudista-Bold"/>
              </a:defRPr>
            </a:lvl4pPr>
            <a:lvl5pPr marL="0" marR="0" indent="914400" algn="l" defTabSz="825500" rtl="0" latinLnBrk="0">
              <a:lnSpc>
                <a:spcPct val="70000"/>
              </a:lnSpc>
              <a:spcBef>
                <a:spcPts val="0"/>
              </a:spcBef>
              <a:spcAft>
                <a:spcPts val="0"/>
              </a:spcAft>
              <a:buClrTx/>
              <a:buSzTx/>
              <a:buFontTx/>
              <a:buNone/>
              <a:tabLst/>
              <a:defRPr sz="7200" b="0" i="0" u="none" strike="noStrike" cap="all" spc="0" baseline="0">
                <a:ln>
                  <a:noFill/>
                </a:ln>
                <a:solidFill>
                  <a:srgbClr val="FFFFFF"/>
                </a:solidFill>
                <a:uFillTx/>
                <a:latin typeface="+mj-lt"/>
                <a:ea typeface="+mj-ea"/>
                <a:cs typeface="+mj-cs"/>
                <a:sym typeface="Nudista-Bold"/>
              </a:defRPr>
            </a:lvl5pPr>
            <a:lvl6pPr marL="0" marR="0" indent="1143000" algn="l" defTabSz="825500" rtl="0" latinLnBrk="0">
              <a:lnSpc>
                <a:spcPct val="70000"/>
              </a:lnSpc>
              <a:spcBef>
                <a:spcPts val="0"/>
              </a:spcBef>
              <a:spcAft>
                <a:spcPts val="0"/>
              </a:spcAft>
              <a:buClrTx/>
              <a:buSzTx/>
              <a:buFontTx/>
              <a:buNone/>
              <a:tabLst/>
              <a:defRPr sz="7200" b="0" i="0" u="none" strike="noStrike" cap="all" spc="0" baseline="0">
                <a:ln>
                  <a:noFill/>
                </a:ln>
                <a:solidFill>
                  <a:srgbClr val="FFFFFF"/>
                </a:solidFill>
                <a:uFillTx/>
                <a:latin typeface="+mj-lt"/>
                <a:ea typeface="+mj-ea"/>
                <a:cs typeface="+mj-cs"/>
                <a:sym typeface="Nudista-Bold"/>
              </a:defRPr>
            </a:lvl6pPr>
            <a:lvl7pPr marL="0" marR="0" indent="1371600" algn="l" defTabSz="825500" rtl="0" latinLnBrk="0">
              <a:lnSpc>
                <a:spcPct val="70000"/>
              </a:lnSpc>
              <a:spcBef>
                <a:spcPts val="0"/>
              </a:spcBef>
              <a:spcAft>
                <a:spcPts val="0"/>
              </a:spcAft>
              <a:buClrTx/>
              <a:buSzTx/>
              <a:buFontTx/>
              <a:buNone/>
              <a:tabLst/>
              <a:defRPr sz="7200" b="0" i="0" u="none" strike="noStrike" cap="all" spc="0" baseline="0">
                <a:ln>
                  <a:noFill/>
                </a:ln>
                <a:solidFill>
                  <a:srgbClr val="FFFFFF"/>
                </a:solidFill>
                <a:uFillTx/>
                <a:latin typeface="+mj-lt"/>
                <a:ea typeface="+mj-ea"/>
                <a:cs typeface="+mj-cs"/>
                <a:sym typeface="Nudista-Bold"/>
              </a:defRPr>
            </a:lvl7pPr>
            <a:lvl8pPr marL="0" marR="0" indent="1600200" algn="l" defTabSz="825500" rtl="0" latinLnBrk="0">
              <a:lnSpc>
                <a:spcPct val="70000"/>
              </a:lnSpc>
              <a:spcBef>
                <a:spcPts val="0"/>
              </a:spcBef>
              <a:spcAft>
                <a:spcPts val="0"/>
              </a:spcAft>
              <a:buClrTx/>
              <a:buSzTx/>
              <a:buFontTx/>
              <a:buNone/>
              <a:tabLst/>
              <a:defRPr sz="7200" b="0" i="0" u="none" strike="noStrike" cap="all" spc="0" baseline="0">
                <a:ln>
                  <a:noFill/>
                </a:ln>
                <a:solidFill>
                  <a:srgbClr val="FFFFFF"/>
                </a:solidFill>
                <a:uFillTx/>
                <a:latin typeface="+mj-lt"/>
                <a:ea typeface="+mj-ea"/>
                <a:cs typeface="+mj-cs"/>
                <a:sym typeface="Nudista-Bold"/>
              </a:defRPr>
            </a:lvl8pPr>
            <a:lvl9pPr marL="0" marR="0" indent="1828800" algn="l" defTabSz="825500" rtl="0" latinLnBrk="0">
              <a:lnSpc>
                <a:spcPct val="70000"/>
              </a:lnSpc>
              <a:spcBef>
                <a:spcPts val="0"/>
              </a:spcBef>
              <a:spcAft>
                <a:spcPts val="0"/>
              </a:spcAft>
              <a:buClrTx/>
              <a:buSzTx/>
              <a:buFontTx/>
              <a:buNone/>
              <a:tabLst/>
              <a:defRPr sz="7200" b="0" i="0" u="none" strike="noStrike" cap="all" spc="0" baseline="0">
                <a:ln>
                  <a:noFill/>
                </a:ln>
                <a:solidFill>
                  <a:srgbClr val="FFFFFF"/>
                </a:solidFill>
                <a:uFillTx/>
                <a:latin typeface="+mj-lt"/>
                <a:ea typeface="+mj-ea"/>
                <a:cs typeface="+mj-cs"/>
                <a:sym typeface="Nudista-Bold"/>
              </a:defRPr>
            </a:lvl9pPr>
          </a:lstStyle>
          <a:p>
            <a:endParaRPr lang="en-US" b="1" dirty="0">
              <a:solidFill>
                <a:srgbClr val="8064A2">
                  <a:hueOff val="12478755"/>
                  <a:satOff val="9515"/>
                  <a:lumOff val="-16744"/>
                </a:srgbClr>
              </a:solidFill>
              <a:latin typeface="Calibri"/>
            </a:endParaRPr>
          </a:p>
        </p:txBody>
      </p:sp>
      <p:grpSp>
        <p:nvGrpSpPr>
          <p:cNvPr id="25" name="Grupo 24"/>
          <p:cNvGrpSpPr/>
          <p:nvPr/>
        </p:nvGrpSpPr>
        <p:grpSpPr>
          <a:xfrm>
            <a:off x="4799886" y="2480671"/>
            <a:ext cx="2808311" cy="3650533"/>
            <a:chOff x="3275856" y="2079571"/>
            <a:chExt cx="2808311" cy="3650533"/>
          </a:xfrm>
        </p:grpSpPr>
        <p:pic>
          <p:nvPicPr>
            <p:cNvPr id="2" name="pasted-image.pdf"/>
            <p:cNvPicPr>
              <a:picLocks noChangeAspect="1"/>
            </p:cNvPicPr>
            <p:nvPr/>
          </p:nvPicPr>
          <p:blipFill>
            <a:blip r:embed="rId6">
              <a:extLst/>
            </a:blip>
            <a:stretch>
              <a:fillRect/>
            </a:stretch>
          </p:blipFill>
          <p:spPr>
            <a:xfrm>
              <a:off x="3563888" y="2471384"/>
              <a:ext cx="2304255" cy="2059249"/>
            </a:xfrm>
            <a:prstGeom prst="rect">
              <a:avLst/>
            </a:prstGeom>
            <a:ln w="12700">
              <a:miter lim="400000"/>
            </a:ln>
          </p:spPr>
        </p:pic>
        <p:sp>
          <p:nvSpPr>
            <p:cNvPr id="13" name="Shape 317"/>
            <p:cNvSpPr/>
            <p:nvPr/>
          </p:nvSpPr>
          <p:spPr>
            <a:xfrm>
              <a:off x="3723089" y="4933988"/>
              <a:ext cx="1746466" cy="796116"/>
            </a:xfrm>
            <a:prstGeom prst="rect">
              <a:avLst/>
            </a:prstGeom>
            <a:ln w="12700">
              <a:miter lim="400000"/>
            </a:ln>
            <a:extLst>
              <a:ext uri="{C572A759-6A51-4108-AA02-DFA0A04FC94B}">
                <ma14:wrappingTextBoxFlag xmlns:ma14="http://schemas.microsoft.com/office/mac/drawingml/2011/main" val="1"/>
              </a:ext>
            </a:extLst>
          </p:spPr>
          <p:txBody>
            <a:bodyPr wrap="none" lIns="21336" tIns="21336" rIns="21336" bIns="21336" anchor="ctr">
              <a:spAutoFit/>
            </a:bodyPr>
            <a:lstStyle>
              <a:lvl1pPr>
                <a:defRPr sz="3200">
                  <a:solidFill>
                    <a:schemeClr val="accent4">
                      <a:hueOff val="12478755"/>
                      <a:satOff val="9515"/>
                      <a:lumOff val="-16744"/>
                    </a:schemeClr>
                  </a:solidFill>
                  <a:latin typeface="+mn-lt"/>
                  <a:ea typeface="+mn-ea"/>
                  <a:cs typeface="+mn-cs"/>
                  <a:sym typeface="Nudista"/>
                </a:defRPr>
              </a:lvl1pPr>
            </a:lstStyle>
            <a:p>
              <a:pPr algn="ctr"/>
              <a:r>
                <a:rPr lang="pt-BR" sz="2400" b="1" dirty="0">
                  <a:solidFill>
                    <a:srgbClr val="7030A0"/>
                  </a:solidFill>
                </a:rPr>
                <a:t>(B)</a:t>
              </a:r>
            </a:p>
            <a:p>
              <a:pPr algn="ctr"/>
              <a:r>
                <a:rPr sz="2400" b="1" dirty="0">
                  <a:solidFill>
                    <a:srgbClr val="7030A0"/>
                  </a:solidFill>
                </a:rPr>
                <a:t>Conservation</a:t>
              </a:r>
            </a:p>
          </p:txBody>
        </p:sp>
        <p:sp>
          <p:nvSpPr>
            <p:cNvPr id="22" name="Shape 310"/>
            <p:cNvSpPr/>
            <p:nvPr/>
          </p:nvSpPr>
          <p:spPr>
            <a:xfrm>
              <a:off x="3275856" y="2079571"/>
              <a:ext cx="2808311" cy="2790987"/>
            </a:xfrm>
            <a:prstGeom prst="ellipse">
              <a:avLst/>
            </a:prstGeom>
            <a:ln w="38100">
              <a:solidFill>
                <a:srgbClr val="7030A0"/>
              </a:solidFill>
              <a:miter lim="400000"/>
            </a:ln>
          </p:spPr>
          <p:txBody>
            <a:bodyPr lIns="21336" tIns="21336" rIns="21336" bIns="21336" anchor="ctr"/>
            <a:lstStyle/>
            <a:p>
              <a:pPr>
                <a:defRPr sz="3200">
                  <a:solidFill>
                    <a:srgbClr val="FFFFFF"/>
                  </a:solidFill>
                </a:defRPr>
              </a:pPr>
              <a:endParaRPr sz="3200">
                <a:solidFill>
                  <a:srgbClr val="FFFFFF"/>
                </a:solidFill>
              </a:endParaRPr>
            </a:p>
          </p:txBody>
        </p:sp>
      </p:grpSp>
      <p:grpSp>
        <p:nvGrpSpPr>
          <p:cNvPr id="26" name="Grupo 25"/>
          <p:cNvGrpSpPr/>
          <p:nvPr/>
        </p:nvGrpSpPr>
        <p:grpSpPr>
          <a:xfrm>
            <a:off x="7752214" y="2461950"/>
            <a:ext cx="2862031" cy="3297204"/>
            <a:chOff x="6228184" y="2060848"/>
            <a:chExt cx="2862031" cy="3297202"/>
          </a:xfrm>
        </p:grpSpPr>
        <p:pic>
          <p:nvPicPr>
            <p:cNvPr id="3" name="Amazon_Aerial02_CIFOR.jpg"/>
            <p:cNvPicPr>
              <a:picLocks noChangeAspect="1"/>
            </p:cNvPicPr>
            <p:nvPr/>
          </p:nvPicPr>
          <p:blipFill>
            <a:blip r:embed="rId7">
              <a:extLst/>
            </a:blip>
            <a:srcRect l="29836" t="19732" r="29838" b="8580"/>
            <a:stretch>
              <a:fillRect/>
            </a:stretch>
          </p:blipFill>
          <p:spPr>
            <a:xfrm>
              <a:off x="6793029" y="2556432"/>
              <a:ext cx="1703978" cy="1785403"/>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5"/>
                    <a:pt x="2882" y="3016"/>
                  </a:cubicBezTo>
                  <a:cubicBezTo>
                    <a:pt x="-961" y="7037"/>
                    <a:pt x="-961" y="13557"/>
                    <a:pt x="2882" y="17579"/>
                  </a:cubicBezTo>
                  <a:cubicBezTo>
                    <a:pt x="6724" y="21600"/>
                    <a:pt x="12954" y="21600"/>
                    <a:pt x="16796" y="17579"/>
                  </a:cubicBezTo>
                  <a:cubicBezTo>
                    <a:pt x="20639" y="13557"/>
                    <a:pt x="20639" y="7037"/>
                    <a:pt x="16796" y="3016"/>
                  </a:cubicBezTo>
                  <a:cubicBezTo>
                    <a:pt x="14875" y="1005"/>
                    <a:pt x="12357" y="0"/>
                    <a:pt x="9839" y="0"/>
                  </a:cubicBezTo>
                  <a:close/>
                </a:path>
              </a:pathLst>
            </a:custGeom>
            <a:ln w="12700">
              <a:miter lim="400000"/>
            </a:ln>
          </p:spPr>
        </p:pic>
        <p:sp>
          <p:nvSpPr>
            <p:cNvPr id="11" name="Shape 315"/>
            <p:cNvSpPr/>
            <p:nvPr/>
          </p:nvSpPr>
          <p:spPr>
            <a:xfrm>
              <a:off x="7218008" y="2264561"/>
              <a:ext cx="1872207" cy="2376034"/>
            </a:xfrm>
            <a:prstGeom prst="rect">
              <a:avLst/>
            </a:prstGeom>
            <a:ln w="12700">
              <a:miter lim="400000"/>
            </a:ln>
            <a:extLst>
              <a:ext uri="{C572A759-6A51-4108-AA02-DFA0A04FC94B}">
                <ma14:wrappingTextBoxFlag xmlns:ma14="http://schemas.microsoft.com/office/mac/drawingml/2011/main" val="1"/>
              </a:ext>
            </a:extLst>
          </p:spPr>
          <p:txBody>
            <a:bodyPr wrap="square" lIns="21336" tIns="21336" rIns="21336" bIns="21336" anchor="ctr">
              <a:spAutoFit/>
            </a:bodyPr>
            <a:lstStyle>
              <a:lvl1pPr>
                <a:defRPr sz="20000">
                  <a:solidFill>
                    <a:srgbClr val="FFFFFF"/>
                  </a:solidFill>
                  <a:latin typeface="NudistaSemiBold"/>
                  <a:ea typeface="NudistaSemiBold"/>
                  <a:cs typeface="NudistaSemiBold"/>
                  <a:sym typeface="NudistaSemiBold"/>
                </a:defRPr>
              </a:lvl1pPr>
            </a:lstStyle>
            <a:p>
              <a:r>
                <a:rPr sz="15100" dirty="0">
                  <a:latin typeface="+mn-lt"/>
                </a:rPr>
                <a:t>?</a:t>
              </a:r>
            </a:p>
          </p:txBody>
        </p:sp>
        <p:sp>
          <p:nvSpPr>
            <p:cNvPr id="14" name="Shape 318"/>
            <p:cNvSpPr/>
            <p:nvPr/>
          </p:nvSpPr>
          <p:spPr>
            <a:xfrm>
              <a:off x="6228184" y="4931266"/>
              <a:ext cx="2816320" cy="426784"/>
            </a:xfrm>
            <a:prstGeom prst="rect">
              <a:avLst/>
            </a:prstGeom>
            <a:ln w="12700">
              <a:miter lim="400000"/>
            </a:ln>
            <a:extLst>
              <a:ext uri="{C572A759-6A51-4108-AA02-DFA0A04FC94B}">
                <ma14:wrappingTextBoxFlag xmlns:ma14="http://schemas.microsoft.com/office/mac/drawingml/2011/main" val="1"/>
              </a:ext>
            </a:extLst>
          </p:spPr>
          <p:txBody>
            <a:bodyPr wrap="none" lIns="21336" tIns="21336" rIns="21336" bIns="21336" anchor="ctr">
              <a:spAutoFit/>
            </a:bodyPr>
            <a:lstStyle>
              <a:lvl1pPr>
                <a:defRPr sz="3200">
                  <a:solidFill>
                    <a:schemeClr val="accent4">
                      <a:hueOff val="12478755"/>
                      <a:satOff val="9515"/>
                      <a:lumOff val="-16744"/>
                    </a:schemeClr>
                  </a:solidFill>
                  <a:latin typeface="+mn-lt"/>
                  <a:ea typeface="+mn-ea"/>
                  <a:cs typeface="+mn-cs"/>
                  <a:sym typeface="Nudista"/>
                </a:defRPr>
              </a:lvl1pPr>
            </a:lstStyle>
            <a:p>
              <a:r>
                <a:rPr sz="2400" b="1" dirty="0">
                  <a:solidFill>
                    <a:srgbClr val="8064A2">
                      <a:hueOff val="12478755"/>
                      <a:satOff val="9515"/>
                      <a:lumOff val="-16744"/>
                    </a:srgbClr>
                  </a:solidFill>
                </a:rPr>
                <a:t>Is There a Third Way?</a:t>
              </a:r>
            </a:p>
          </p:txBody>
        </p:sp>
        <p:sp>
          <p:nvSpPr>
            <p:cNvPr id="23" name="Shape 310"/>
            <p:cNvSpPr/>
            <p:nvPr/>
          </p:nvSpPr>
          <p:spPr>
            <a:xfrm>
              <a:off x="6228184" y="2060848"/>
              <a:ext cx="2808311" cy="2790987"/>
            </a:xfrm>
            <a:prstGeom prst="ellipse">
              <a:avLst/>
            </a:prstGeom>
            <a:ln w="38100">
              <a:solidFill>
                <a:srgbClr val="00B050"/>
              </a:solidFill>
              <a:miter lim="400000"/>
            </a:ln>
          </p:spPr>
          <p:txBody>
            <a:bodyPr lIns="21336" tIns="21336" rIns="21336" bIns="21336" anchor="ctr"/>
            <a:lstStyle/>
            <a:p>
              <a:pPr>
                <a:defRPr sz="3200">
                  <a:solidFill>
                    <a:srgbClr val="FFFFFF"/>
                  </a:solidFill>
                </a:defRPr>
              </a:pPr>
              <a:endParaRPr sz="3200">
                <a:solidFill>
                  <a:srgbClr val="FFFFFF"/>
                </a:solidFill>
              </a:endParaRPr>
            </a:p>
          </p:txBody>
        </p:sp>
      </p:grpSp>
    </p:spTree>
    <p:extLst>
      <p:ext uri="{BB962C8B-B14F-4D97-AF65-F5344CB8AC3E}">
        <p14:creationId xmlns:p14="http://schemas.microsoft.com/office/powerpoint/2010/main" val="1995994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1000"/>
                                        <p:tgtEl>
                                          <p:spTgt spid="24"/>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up)">
                                      <p:cBhvr>
                                        <p:cTn id="11" dur="10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fill="hold"/>
                                        <p:tgtEl>
                                          <p:spTgt spid="26"/>
                                        </p:tgtEl>
                                        <p:attrNameLst>
                                          <p:attrName>ppt_x</p:attrName>
                                        </p:attrNameLst>
                                      </p:cBhvr>
                                      <p:tavLst>
                                        <p:tav tm="0">
                                          <p:val>
                                            <p:strVal val="1+#ppt_w/2"/>
                                          </p:val>
                                        </p:tav>
                                        <p:tav tm="100000">
                                          <p:val>
                                            <p:strVal val="#ppt_x"/>
                                          </p:val>
                                        </p:tav>
                                      </p:tavLst>
                                    </p:anim>
                                    <p:anim calcmode="lin" valueType="num">
                                      <p:cBhvr additive="base">
                                        <p:cTn id="17"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Image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24053" y="1035051"/>
            <a:ext cx="7956551" cy="56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ixaDeTexto 4"/>
          <p:cNvSpPr txBox="1"/>
          <p:nvPr/>
        </p:nvSpPr>
        <p:spPr>
          <a:xfrm>
            <a:off x="1538293" y="2062435"/>
            <a:ext cx="2973531" cy="1554268"/>
          </a:xfrm>
          <a:prstGeom prst="rect">
            <a:avLst/>
          </a:prstGeom>
          <a:noFill/>
        </p:spPr>
        <p:txBody>
          <a:bodyPr wrap="square" lIns="91426" tIns="45718" rIns="91426" bIns="45718">
            <a:spAutoFit/>
          </a:bodyPr>
          <a:lstStyle>
            <a:defPPr>
              <a:defRPr lang="pt-BR"/>
            </a:defPPr>
            <a:lvl1pPr>
              <a:defRPr b="1">
                <a:solidFill>
                  <a:schemeClr val="tx1">
                    <a:lumMod val="75000"/>
                    <a:lumOff val="25000"/>
                  </a:schemeClr>
                </a:solidFill>
                <a:effectLst>
                  <a:outerShdw blurRad="38100" dist="38100" dir="2700000" algn="tl">
                    <a:srgbClr val="DDDDDD"/>
                  </a:outerShdw>
                </a:effectLst>
                <a:latin typeface="Calibri" charset="0"/>
                <a:ea typeface="ＭＳ Ｐゴシック" charset="0"/>
                <a:cs typeface="Arial" charset="0"/>
              </a:defRPr>
            </a:lvl1pPr>
            <a:lvl2pPr marL="742950" indent="-285750">
              <a:defRPr>
                <a:latin typeface="Calibri" charset="0"/>
                <a:ea typeface="Arial" charset="0"/>
                <a:cs typeface="Arial" charset="0"/>
              </a:defRPr>
            </a:lvl2pPr>
            <a:lvl3pPr marL="1143000" indent="-228600">
              <a:defRPr>
                <a:latin typeface="Calibri" charset="0"/>
                <a:ea typeface="Arial" charset="0"/>
                <a:cs typeface="Arial" charset="0"/>
              </a:defRPr>
            </a:lvl3pPr>
            <a:lvl4pPr marL="1600200" indent="-228600">
              <a:defRPr>
                <a:latin typeface="Calibri" charset="0"/>
                <a:ea typeface="Arial" charset="0"/>
                <a:cs typeface="Arial" charset="0"/>
              </a:defRPr>
            </a:lvl4pPr>
            <a:lvl5pPr marL="2057400" indent="-228600">
              <a:defRPr>
                <a:latin typeface="Calibri" charset="0"/>
                <a:ea typeface="Arial" charset="0"/>
                <a:cs typeface="Arial" charset="0"/>
              </a:defRPr>
            </a:lvl5pPr>
            <a:lvl6pPr marL="2514600" indent="-228600" eaLnBrk="0" fontAlgn="base" hangingPunct="0">
              <a:spcBef>
                <a:spcPct val="0"/>
              </a:spcBef>
              <a:spcAft>
                <a:spcPct val="0"/>
              </a:spcAft>
              <a:defRPr>
                <a:latin typeface="Calibri" charset="0"/>
                <a:ea typeface="Arial" charset="0"/>
                <a:cs typeface="Arial" charset="0"/>
              </a:defRPr>
            </a:lvl6pPr>
            <a:lvl7pPr marL="2971800" indent="-228600" eaLnBrk="0" fontAlgn="base" hangingPunct="0">
              <a:spcBef>
                <a:spcPct val="0"/>
              </a:spcBef>
              <a:spcAft>
                <a:spcPct val="0"/>
              </a:spcAft>
              <a:defRPr>
                <a:latin typeface="Calibri" charset="0"/>
                <a:ea typeface="Arial" charset="0"/>
                <a:cs typeface="Arial" charset="0"/>
              </a:defRPr>
            </a:lvl7pPr>
            <a:lvl8pPr marL="3429000" indent="-228600" eaLnBrk="0" fontAlgn="base" hangingPunct="0">
              <a:spcBef>
                <a:spcPct val="0"/>
              </a:spcBef>
              <a:spcAft>
                <a:spcPct val="0"/>
              </a:spcAft>
              <a:defRPr>
                <a:latin typeface="Calibri" charset="0"/>
                <a:ea typeface="Arial" charset="0"/>
                <a:cs typeface="Arial" charset="0"/>
              </a:defRPr>
            </a:lvl8pPr>
            <a:lvl9pPr marL="3886200" indent="-228600" eaLnBrk="0" fontAlgn="base" hangingPunct="0">
              <a:spcBef>
                <a:spcPct val="0"/>
              </a:spcBef>
              <a:spcAft>
                <a:spcPct val="0"/>
              </a:spcAft>
              <a:defRPr>
                <a:latin typeface="Calibri" charset="0"/>
                <a:ea typeface="Arial" charset="0"/>
                <a:cs typeface="Arial" charset="0"/>
              </a:defRPr>
            </a:lvl9pPr>
          </a:lstStyle>
          <a:p>
            <a:r>
              <a:rPr lang="pt-BR" b="0" dirty="0">
                <a:effectLst/>
              </a:rPr>
              <a:t># </a:t>
            </a:r>
            <a:r>
              <a:rPr lang="pt-BR" b="0" dirty="0" err="1" smtClean="0">
                <a:effectLst/>
              </a:rPr>
              <a:t>Indigenous</a:t>
            </a:r>
            <a:r>
              <a:rPr lang="pt-BR" b="0" dirty="0" smtClean="0">
                <a:effectLst/>
              </a:rPr>
              <a:t> </a:t>
            </a:r>
            <a:r>
              <a:rPr lang="pt-BR" b="0" dirty="0" err="1" smtClean="0">
                <a:effectLst/>
              </a:rPr>
              <a:t>Lands</a:t>
            </a:r>
            <a:r>
              <a:rPr lang="pt-BR" b="0" dirty="0" smtClean="0">
                <a:effectLst/>
              </a:rPr>
              <a:t> </a:t>
            </a:r>
            <a:r>
              <a:rPr lang="pt-BR" b="0" dirty="0">
                <a:effectLst/>
              </a:rPr>
              <a:t>– 381</a:t>
            </a:r>
          </a:p>
          <a:p>
            <a:r>
              <a:rPr lang="pt-BR" b="0" dirty="0" err="1">
                <a:effectLst/>
              </a:rPr>
              <a:t>A</a:t>
            </a:r>
            <a:r>
              <a:rPr lang="pt-BR" b="0" dirty="0" err="1" smtClean="0">
                <a:effectLst/>
              </a:rPr>
              <a:t>rea</a:t>
            </a:r>
            <a:r>
              <a:rPr lang="pt-BR" b="0" dirty="0" smtClean="0">
                <a:effectLst/>
              </a:rPr>
              <a:t> </a:t>
            </a:r>
            <a:r>
              <a:rPr lang="mr-IN" b="0" dirty="0" smtClean="0">
                <a:effectLst/>
              </a:rPr>
              <a:t>–</a:t>
            </a:r>
            <a:r>
              <a:rPr lang="pt-BR" b="0" dirty="0" smtClean="0">
                <a:effectLst/>
              </a:rPr>
              <a:t> 112 </a:t>
            </a:r>
            <a:r>
              <a:rPr lang="pt-BR" b="0" dirty="0" err="1" smtClean="0">
                <a:effectLst/>
              </a:rPr>
              <a:t>million</a:t>
            </a:r>
            <a:r>
              <a:rPr lang="pt-BR" b="0" dirty="0" smtClean="0">
                <a:effectLst/>
              </a:rPr>
              <a:t> </a:t>
            </a:r>
            <a:r>
              <a:rPr lang="pt-BR" b="0" dirty="0">
                <a:effectLst/>
              </a:rPr>
              <a:t>ha</a:t>
            </a:r>
          </a:p>
          <a:p>
            <a:endParaRPr lang="pt-BR" b="0" dirty="0">
              <a:effectLst/>
            </a:endParaRPr>
          </a:p>
          <a:p>
            <a:r>
              <a:rPr lang="pt-BR" b="0" dirty="0">
                <a:effectLst/>
              </a:rPr>
              <a:t># </a:t>
            </a:r>
            <a:r>
              <a:rPr lang="pt-BR" b="0" dirty="0" err="1" smtClean="0">
                <a:effectLst/>
              </a:rPr>
              <a:t>Protected</a:t>
            </a:r>
            <a:r>
              <a:rPr lang="pt-BR" b="0" dirty="0" smtClean="0">
                <a:effectLst/>
              </a:rPr>
              <a:t> </a:t>
            </a:r>
            <a:r>
              <a:rPr lang="pt-BR" b="0" dirty="0" err="1" smtClean="0">
                <a:effectLst/>
              </a:rPr>
              <a:t>Areas</a:t>
            </a:r>
            <a:r>
              <a:rPr lang="pt-BR" b="0" dirty="0" smtClean="0">
                <a:effectLst/>
              </a:rPr>
              <a:t> </a:t>
            </a:r>
            <a:r>
              <a:rPr lang="pt-BR" b="0" dirty="0">
                <a:effectLst/>
              </a:rPr>
              <a:t>– 311</a:t>
            </a:r>
          </a:p>
          <a:p>
            <a:r>
              <a:rPr lang="pt-BR" b="0" dirty="0">
                <a:effectLst/>
              </a:rPr>
              <a:t>Área </a:t>
            </a:r>
            <a:r>
              <a:rPr lang="mr-IN" b="0" dirty="0" smtClean="0">
                <a:effectLst/>
              </a:rPr>
              <a:t>–</a:t>
            </a:r>
            <a:r>
              <a:rPr lang="pt-BR" b="0" dirty="0" smtClean="0">
                <a:effectLst/>
              </a:rPr>
              <a:t> 125 </a:t>
            </a:r>
            <a:r>
              <a:rPr lang="pt-BR" b="0" dirty="0" err="1" smtClean="0">
                <a:effectLst/>
              </a:rPr>
              <a:t>million</a:t>
            </a:r>
            <a:r>
              <a:rPr lang="pt-BR" b="0" dirty="0" smtClean="0">
                <a:effectLst/>
              </a:rPr>
              <a:t> </a:t>
            </a:r>
            <a:r>
              <a:rPr lang="pt-BR" b="0" dirty="0">
                <a:effectLst/>
              </a:rPr>
              <a:t>ha</a:t>
            </a:r>
          </a:p>
        </p:txBody>
      </p:sp>
      <p:sp>
        <p:nvSpPr>
          <p:cNvPr id="6" name="CaixaDeTexto 5"/>
          <p:cNvSpPr txBox="1"/>
          <p:nvPr/>
        </p:nvSpPr>
        <p:spPr>
          <a:xfrm>
            <a:off x="1559525" y="1424841"/>
            <a:ext cx="1439863" cy="707883"/>
          </a:xfrm>
          <a:prstGeom prst="rect">
            <a:avLst/>
          </a:prstGeom>
          <a:noFill/>
        </p:spPr>
        <p:txBody>
          <a:bodyPr lIns="91426" tIns="45718" rIns="91426" bIns="45718">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pt-BR" sz="4000" b="1" dirty="0">
                <a:solidFill>
                  <a:schemeClr val="tx1">
                    <a:lumMod val="75000"/>
                    <a:lumOff val="25000"/>
                  </a:schemeClr>
                </a:solidFill>
              </a:rPr>
              <a:t>2013</a:t>
            </a:r>
          </a:p>
        </p:txBody>
      </p:sp>
      <p:pic>
        <p:nvPicPr>
          <p:cNvPr id="6149" name="Picture 34" descr="logo parcial.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82765" y="188916"/>
            <a:ext cx="3603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m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59308" y="2965459"/>
            <a:ext cx="1081088"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a:xfrm>
            <a:off x="0" y="44624"/>
            <a:ext cx="12192000" cy="1143000"/>
          </a:xfrm>
          <a:prstGeom prst="rect">
            <a:avLst/>
          </a:prstGeom>
          <a:noFill/>
          <a:effectLst/>
        </p:spPr>
        <p:txBody>
          <a:bodyPr vert="horz" lIns="91426" tIns="45718" rIns="91426" bIns="4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pt-BR" sz="3600" b="1" dirty="0">
                <a:solidFill>
                  <a:schemeClr val="accent3">
                    <a:lumMod val="75000"/>
                  </a:schemeClr>
                </a:solidFill>
              </a:rPr>
              <a:t>FIRST WAY: EXPAND PROTECTED AREAS IN THE AMAZON</a:t>
            </a:r>
          </a:p>
        </p:txBody>
      </p:sp>
      <p:sp>
        <p:nvSpPr>
          <p:cNvPr id="2" name="TextBox 1"/>
          <p:cNvSpPr txBox="1"/>
          <p:nvPr/>
        </p:nvSpPr>
        <p:spPr>
          <a:xfrm>
            <a:off x="121912" y="4043681"/>
            <a:ext cx="3475919" cy="969492"/>
          </a:xfrm>
          <a:prstGeom prst="rect">
            <a:avLst/>
          </a:prstGeom>
          <a:noFill/>
        </p:spPr>
        <p:txBody>
          <a:bodyPr wrap="none" lIns="91432" tIns="45718" rIns="91432" bIns="45718" rtlCol="0">
            <a:spAutoFit/>
          </a:bodyPr>
          <a:lstStyle/>
          <a:p>
            <a:pPr algn="ctr"/>
            <a:r>
              <a:rPr lang="en-US" b="1" dirty="0" smtClean="0">
                <a:solidFill>
                  <a:srgbClr val="0000FF"/>
                </a:solidFill>
              </a:rPr>
              <a:t>Over 50% of Brazilian Amazon</a:t>
            </a:r>
          </a:p>
          <a:p>
            <a:pPr algn="ctr"/>
            <a:r>
              <a:rPr lang="en-US" b="1" dirty="0" smtClean="0">
                <a:solidFill>
                  <a:srgbClr val="0000FF"/>
                </a:solidFill>
              </a:rPr>
              <a:t>is under some kind of protection</a:t>
            </a:r>
          </a:p>
          <a:p>
            <a:pPr algn="ctr"/>
            <a:r>
              <a:rPr lang="en-US" b="1" dirty="0">
                <a:solidFill>
                  <a:srgbClr val="0000FF"/>
                </a:solidFill>
              </a:rPr>
              <a:t>f</a:t>
            </a:r>
            <a:r>
              <a:rPr lang="en-US" b="1" dirty="0" smtClean="0">
                <a:solidFill>
                  <a:srgbClr val="0000FF"/>
                </a:solidFill>
              </a:rPr>
              <a:t>rom deforestation, in principle</a:t>
            </a:r>
            <a:endParaRPr lang="en-US" b="1" dirty="0">
              <a:solidFill>
                <a:srgbClr val="0000FF"/>
              </a:solidFill>
            </a:endParaRPr>
          </a:p>
        </p:txBody>
      </p:sp>
      <p:sp>
        <p:nvSpPr>
          <p:cNvPr id="9" name="Rectangle 8"/>
          <p:cNvSpPr/>
          <p:nvPr/>
        </p:nvSpPr>
        <p:spPr>
          <a:xfrm>
            <a:off x="3791744" y="6165304"/>
            <a:ext cx="3024336" cy="288032"/>
          </a:xfrm>
          <a:prstGeom prst="rect">
            <a:avLst/>
          </a:prstGeom>
          <a:ln>
            <a:solidFill>
              <a:srgbClr val="FFFFFF"/>
            </a:solidFill>
          </a:ln>
        </p:spPr>
        <p:style>
          <a:lnRef idx="2">
            <a:schemeClr val="accent6"/>
          </a:lnRef>
          <a:fillRef idx="1">
            <a:schemeClr val="lt1"/>
          </a:fillRef>
          <a:effectRef idx="0">
            <a:schemeClr val="accent6"/>
          </a:effectRef>
          <a:fontRef idx="minor">
            <a:schemeClr val="dk1"/>
          </a:fontRef>
        </p:style>
        <p:txBody>
          <a:bodyPr lIns="91432" tIns="45718" rIns="91432" bIns="45718" rtlCol="0" anchor="ctr"/>
          <a:lstStyle/>
          <a:p>
            <a:endParaRPr lang="en-US" sz="1200" dirty="0"/>
          </a:p>
          <a:p>
            <a:r>
              <a:rPr lang="en-US" sz="1200" dirty="0"/>
              <a:t>Protected Areas of the ARPA Project</a:t>
            </a:r>
          </a:p>
          <a:p>
            <a:endParaRPr lang="en-US" sz="1100" dirty="0"/>
          </a:p>
          <a:p>
            <a:endParaRPr lang="en-US" sz="1200" dirty="0"/>
          </a:p>
        </p:txBody>
      </p:sp>
      <p:sp>
        <p:nvSpPr>
          <p:cNvPr id="10" name="Rectangle 9"/>
          <p:cNvSpPr/>
          <p:nvPr/>
        </p:nvSpPr>
        <p:spPr>
          <a:xfrm>
            <a:off x="3791744" y="5517232"/>
            <a:ext cx="3024336" cy="576064"/>
          </a:xfrm>
          <a:prstGeom prst="rect">
            <a:avLst/>
          </a:prstGeom>
          <a:ln>
            <a:noFill/>
          </a:ln>
        </p:spPr>
        <p:style>
          <a:lnRef idx="2">
            <a:schemeClr val="accent6"/>
          </a:lnRef>
          <a:fillRef idx="1">
            <a:schemeClr val="lt1"/>
          </a:fillRef>
          <a:effectRef idx="0">
            <a:schemeClr val="accent6"/>
          </a:effectRef>
          <a:fontRef idx="minor">
            <a:schemeClr val="dk1"/>
          </a:fontRef>
        </p:style>
        <p:txBody>
          <a:bodyPr lIns="91432" tIns="45718" rIns="91432" bIns="45718" rtlCol="0" anchor="ctr"/>
          <a:lstStyle/>
          <a:p>
            <a:r>
              <a:rPr lang="en-US" sz="1500" dirty="0"/>
              <a:t>Indigenous Lands</a:t>
            </a:r>
          </a:p>
          <a:p>
            <a:r>
              <a:rPr lang="en-US" sz="1500" dirty="0"/>
              <a:t>Protected Areas</a:t>
            </a:r>
          </a:p>
          <a:p>
            <a:r>
              <a:rPr lang="en-US" sz="1200" dirty="0"/>
              <a:t>Settlements of Agrarian Reform</a:t>
            </a:r>
          </a:p>
          <a:p>
            <a:endParaRPr lang="en-US" sz="1500" dirty="0"/>
          </a:p>
        </p:txBody>
      </p:sp>
    </p:spTree>
    <p:extLst>
      <p:ext uri="{BB962C8B-B14F-4D97-AF65-F5344CB8AC3E}">
        <p14:creationId xmlns:p14="http://schemas.microsoft.com/office/powerpoint/2010/main" val="3459652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image115.png" descr="Screen Shot 2012-11-20 at 11.16.55 AM.png"/>
          <p:cNvPicPr>
            <a:picLocks noChangeAspect="1"/>
          </p:cNvPicPr>
          <p:nvPr/>
        </p:nvPicPr>
        <p:blipFill rotWithShape="1">
          <a:blip r:embed="rId3">
            <a:extLst/>
          </a:blip>
          <a:srcRect l="16" t="10238" b="3738"/>
          <a:stretch/>
        </p:blipFill>
        <p:spPr>
          <a:xfrm>
            <a:off x="0" y="-27384"/>
            <a:ext cx="12192000" cy="6885384"/>
          </a:xfrm>
          <a:prstGeom prst="rect">
            <a:avLst/>
          </a:prstGeom>
          <a:ln w="12700">
            <a:miter lim="400000"/>
          </a:ln>
        </p:spPr>
      </p:pic>
      <p:sp>
        <p:nvSpPr>
          <p:cNvPr id="5" name="Retângulo 4"/>
          <p:cNvSpPr/>
          <p:nvPr/>
        </p:nvSpPr>
        <p:spPr>
          <a:xfrm rot="10800000">
            <a:off x="0" y="0"/>
            <a:ext cx="12192000" cy="6885384"/>
          </a:xfrm>
          <a:prstGeom prst="rect">
            <a:avLst/>
          </a:prstGeom>
          <a:gradFill flip="none" rotWithShape="1">
            <a:gsLst>
              <a:gs pos="0">
                <a:schemeClr val="tx1">
                  <a:lumMod val="95000"/>
                  <a:lumOff val="5000"/>
                  <a:alpha val="36000"/>
                </a:schemeClr>
              </a:gs>
              <a:gs pos="100000">
                <a:schemeClr val="tx1">
                  <a:lumMod val="95000"/>
                  <a:lumOff val="5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a:endParaRPr lang="pt-BR" dirty="0"/>
          </a:p>
        </p:txBody>
      </p:sp>
      <p:sp>
        <p:nvSpPr>
          <p:cNvPr id="4" name="CaixaDeTexto 3"/>
          <p:cNvSpPr txBox="1"/>
          <p:nvPr/>
        </p:nvSpPr>
        <p:spPr>
          <a:xfrm>
            <a:off x="623392" y="-27384"/>
            <a:ext cx="10945216" cy="1168391"/>
          </a:xfrm>
          <a:prstGeom prst="rect">
            <a:avLst/>
          </a:prstGeom>
          <a:noFill/>
          <a:effectLst>
            <a:outerShdw blurRad="50800" dist="38100" dir="8100000" algn="tr" rotWithShape="0">
              <a:prstClr val="black">
                <a:alpha val="40000"/>
              </a:prstClr>
            </a:outerShdw>
          </a:effectLst>
        </p:spPr>
        <p:txBody>
          <a:bodyPr vert="horz" lIns="91426" tIns="45718" rIns="91426" bIns="45718" rtlCol="0" anchor="ctr">
            <a:normAutofit fontScale="97500"/>
          </a:bodyPr>
          <a:lstStyle>
            <a:defPPr>
              <a:defRPr lang="pt-BR"/>
            </a:defPPr>
            <a:lvl1pPr algn="ctr">
              <a:spcBef>
                <a:spcPct val="0"/>
              </a:spcBef>
              <a:buNone/>
              <a:defRPr sz="4900" b="1">
                <a:solidFill>
                  <a:schemeClr val="bg1"/>
                </a:solidFill>
                <a:latin typeface="+mj-lt"/>
                <a:ea typeface="+mj-ea"/>
                <a:cs typeface="+mj-cs"/>
              </a:defRPr>
            </a:lvl1pPr>
          </a:lstStyle>
          <a:p>
            <a:pPr fontAlgn="base">
              <a:spcAft>
                <a:spcPct val="0"/>
              </a:spcAft>
            </a:pPr>
            <a:r>
              <a:rPr lang="en-US" altLang="en-US" sz="3600" dirty="0">
                <a:cs typeface="Arial" charset="0"/>
              </a:rPr>
              <a:t>HOW VULNERABLE ARE PROTECTED AREAS?</a:t>
            </a:r>
          </a:p>
        </p:txBody>
      </p:sp>
      <p:sp>
        <p:nvSpPr>
          <p:cNvPr id="6" name="CaixaDeTexto 5"/>
          <p:cNvSpPr txBox="1"/>
          <p:nvPr/>
        </p:nvSpPr>
        <p:spPr>
          <a:xfrm>
            <a:off x="623392" y="584233"/>
            <a:ext cx="10945216" cy="1168391"/>
          </a:xfrm>
          <a:prstGeom prst="rect">
            <a:avLst/>
          </a:prstGeom>
          <a:noFill/>
          <a:effectLst>
            <a:outerShdw blurRad="50800" dist="38100" dir="8100000" algn="tr" rotWithShape="0">
              <a:prstClr val="black">
                <a:alpha val="40000"/>
              </a:prstClr>
            </a:outerShdw>
          </a:effectLst>
        </p:spPr>
        <p:txBody>
          <a:bodyPr vert="horz" lIns="91426" tIns="45718" rIns="91426" bIns="45718" rtlCol="0" anchor="ctr">
            <a:normAutofit fontScale="97500"/>
          </a:bodyPr>
          <a:lstStyle>
            <a:defPPr>
              <a:defRPr lang="pt-BR"/>
            </a:defPPr>
            <a:lvl1pPr algn="ctr">
              <a:spcBef>
                <a:spcPct val="0"/>
              </a:spcBef>
              <a:buNone/>
              <a:defRPr sz="4900" b="1">
                <a:solidFill>
                  <a:schemeClr val="bg1"/>
                </a:solidFill>
                <a:latin typeface="+mj-lt"/>
                <a:ea typeface="+mj-ea"/>
                <a:cs typeface="+mj-cs"/>
              </a:defRPr>
            </a:lvl1pPr>
          </a:lstStyle>
          <a:p>
            <a:pPr fontAlgn="base">
              <a:spcAft>
                <a:spcPct val="0"/>
              </a:spcAft>
            </a:pPr>
            <a:r>
              <a:rPr lang="en-US" altLang="en-US" sz="3600" dirty="0">
                <a:cs typeface="Arial" charset="0"/>
              </a:rPr>
              <a:t>XINGU INDIAN RESERVATION </a:t>
            </a:r>
          </a:p>
        </p:txBody>
      </p:sp>
    </p:spTree>
    <p:extLst>
      <p:ext uri="{BB962C8B-B14F-4D97-AF65-F5344CB8AC3E}">
        <p14:creationId xmlns:p14="http://schemas.microsoft.com/office/powerpoint/2010/main" val="2352374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image114.jpg" descr="TI Xingu queimada.jpg"/>
          <p:cNvPicPr>
            <a:picLocks noChangeAspect="1"/>
          </p:cNvPicPr>
          <p:nvPr/>
        </p:nvPicPr>
        <p:blipFill rotWithShape="1">
          <a:blip r:embed="rId3">
            <a:extLst/>
          </a:blip>
          <a:srcRect l="435" t="9461" r="261"/>
          <a:stretch/>
        </p:blipFill>
        <p:spPr>
          <a:xfrm>
            <a:off x="5888" y="-1"/>
            <a:ext cx="12186135" cy="6862025"/>
          </a:xfrm>
          <a:prstGeom prst="rect">
            <a:avLst/>
          </a:prstGeom>
          <a:ln w="12700">
            <a:miter lim="400000"/>
          </a:ln>
        </p:spPr>
      </p:pic>
      <p:sp>
        <p:nvSpPr>
          <p:cNvPr id="7" name="Retângulo 6"/>
          <p:cNvSpPr/>
          <p:nvPr/>
        </p:nvSpPr>
        <p:spPr>
          <a:xfrm rot="10800000">
            <a:off x="0" y="0"/>
            <a:ext cx="12192000" cy="6885384"/>
          </a:xfrm>
          <a:prstGeom prst="rect">
            <a:avLst/>
          </a:prstGeom>
          <a:gradFill flip="none" rotWithShape="1">
            <a:gsLst>
              <a:gs pos="0">
                <a:schemeClr val="tx1">
                  <a:lumMod val="95000"/>
                  <a:lumOff val="5000"/>
                  <a:alpha val="36000"/>
                </a:schemeClr>
              </a:gs>
              <a:gs pos="100000">
                <a:schemeClr val="tx1">
                  <a:lumMod val="95000"/>
                  <a:lumOff val="5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defTabSz="914218"/>
            <a:endParaRPr lang="pt-BR" dirty="0">
              <a:solidFill>
                <a:prstClr val="white"/>
              </a:solidFill>
            </a:endParaRPr>
          </a:p>
        </p:txBody>
      </p:sp>
      <p:sp>
        <p:nvSpPr>
          <p:cNvPr id="129" name="Shape 129"/>
          <p:cNvSpPr/>
          <p:nvPr/>
        </p:nvSpPr>
        <p:spPr>
          <a:xfrm>
            <a:off x="1631504" y="5949280"/>
            <a:ext cx="8064896" cy="539472"/>
          </a:xfrm>
          <a:prstGeom prst="rect">
            <a:avLst/>
          </a:prstGeom>
          <a:ln w="12700">
            <a:miter lim="400000"/>
          </a:ln>
          <a:effectLst>
            <a:outerShdw blurRad="50800" dist="38100" dir="8100000" algn="tr" rotWithShape="0">
              <a:prstClr val="black">
                <a:alpha val="40000"/>
              </a:prstClr>
            </a:outerShdw>
          </a:effectLst>
          <a:extLst>
            <a:ext uri="{C572A759-6A51-4108-AA02-DFA0A04FC94B}">
              <ma14:wrappingTextBoxFlag xmlns:ma14="http://schemas.microsoft.com/office/mac/drawingml/2011/main" val="1"/>
            </a:ext>
          </a:extLst>
        </p:spPr>
        <p:txBody>
          <a:bodyPr lIns="45718" tIns="45718" rIns="45718" bIns="45718" anchor="ctr">
            <a:noAutofit/>
          </a:bodyPr>
          <a:lstStyle/>
          <a:p>
            <a:pPr algn="ctr" defTabSz="457091">
              <a:defRPr sz="2400">
                <a:latin typeface="Calibri"/>
                <a:ea typeface="Calibri"/>
                <a:cs typeface="Calibri"/>
                <a:sym typeface="Calibri"/>
              </a:defRPr>
            </a:pPr>
            <a:r>
              <a:rPr lang="pt-BR" sz="3200" dirty="0" err="1">
                <a:solidFill>
                  <a:prstClr val="white"/>
                </a:solidFill>
                <a:cs typeface="Arial" charset="0"/>
                <a:sym typeface="Calibri"/>
              </a:rPr>
              <a:t>F</a:t>
            </a:r>
            <a:r>
              <a:rPr sz="3200" dirty="0">
                <a:solidFill>
                  <a:prstClr val="white"/>
                </a:solidFill>
                <a:cs typeface="Arial" charset="0"/>
                <a:sym typeface="Calibri"/>
              </a:rPr>
              <a:t>ire </a:t>
            </a:r>
            <a:r>
              <a:rPr lang="x-none" sz="3200" dirty="0">
                <a:solidFill>
                  <a:prstClr val="white"/>
                </a:solidFill>
                <a:cs typeface="Arial" charset="0"/>
                <a:sym typeface="Calibri"/>
              </a:rPr>
              <a:t>S</a:t>
            </a:r>
            <a:r>
              <a:rPr sz="3200" dirty="0">
                <a:solidFill>
                  <a:prstClr val="white"/>
                </a:solidFill>
                <a:cs typeface="Arial" charset="0"/>
                <a:sym typeface="Calibri"/>
              </a:rPr>
              <a:t>cars – Xingu </a:t>
            </a:r>
            <a:r>
              <a:rPr lang="x-none" sz="3200" dirty="0">
                <a:solidFill>
                  <a:prstClr val="white"/>
                </a:solidFill>
                <a:cs typeface="Arial" charset="0"/>
                <a:sym typeface="Calibri"/>
              </a:rPr>
              <a:t>I</a:t>
            </a:r>
            <a:r>
              <a:rPr sz="3200" dirty="0">
                <a:solidFill>
                  <a:prstClr val="white"/>
                </a:solidFill>
                <a:cs typeface="Arial" charset="0"/>
                <a:sym typeface="Calibri"/>
              </a:rPr>
              <a:t>nd</a:t>
            </a:r>
            <a:r>
              <a:rPr lang="x-none" sz="3200" dirty="0">
                <a:solidFill>
                  <a:prstClr val="white"/>
                </a:solidFill>
                <a:cs typeface="Arial" charset="0"/>
                <a:sym typeface="Calibri"/>
              </a:rPr>
              <a:t>Igenous</a:t>
            </a:r>
            <a:r>
              <a:rPr sz="3200" dirty="0">
                <a:solidFill>
                  <a:prstClr val="white"/>
                </a:solidFill>
                <a:cs typeface="Arial" charset="0"/>
                <a:sym typeface="Calibri"/>
              </a:rPr>
              <a:t> Reservation</a:t>
            </a:r>
          </a:p>
        </p:txBody>
      </p:sp>
      <p:sp>
        <p:nvSpPr>
          <p:cNvPr id="130" name="Shape 130"/>
          <p:cNvSpPr/>
          <p:nvPr/>
        </p:nvSpPr>
        <p:spPr>
          <a:xfrm>
            <a:off x="8112251" y="6414753"/>
            <a:ext cx="4011671" cy="323161"/>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l" defTabSz="650240">
              <a:defRPr sz="2200">
                <a:solidFill>
                  <a:srgbClr val="77933C"/>
                </a:solidFill>
                <a:latin typeface="Calibri"/>
                <a:ea typeface="Calibri"/>
                <a:cs typeface="Calibri"/>
                <a:sym typeface="Calibri"/>
              </a:defRPr>
            </a:lvl1pPr>
          </a:lstStyle>
          <a:p>
            <a:pPr>
              <a:defRPr sz="2400">
                <a:solidFill>
                  <a:srgbClr val="000000"/>
                </a:solidFill>
              </a:defRPr>
            </a:pPr>
            <a:r>
              <a:rPr lang="pt-BR" sz="1500" dirty="0" err="1">
                <a:solidFill>
                  <a:prstClr val="white"/>
                </a:solidFill>
              </a:rPr>
              <a:t>Image</a:t>
            </a:r>
            <a:r>
              <a:rPr lang="pt-BR" sz="1500" dirty="0">
                <a:solidFill>
                  <a:prstClr val="white"/>
                </a:solidFill>
              </a:rPr>
              <a:t> c</a:t>
            </a:r>
            <a:r>
              <a:rPr sz="1500" dirty="0" err="1">
                <a:solidFill>
                  <a:prstClr val="white"/>
                </a:solidFill>
              </a:rPr>
              <a:t>redit</a:t>
            </a:r>
            <a:r>
              <a:rPr lang="pt-BR" sz="1500" dirty="0">
                <a:solidFill>
                  <a:prstClr val="white"/>
                </a:solidFill>
              </a:rPr>
              <a:t>:</a:t>
            </a:r>
            <a:r>
              <a:rPr sz="1500" dirty="0">
                <a:solidFill>
                  <a:prstClr val="white"/>
                </a:solidFill>
              </a:rPr>
              <a:t> Antonio Donato </a:t>
            </a:r>
            <a:r>
              <a:rPr sz="1500" dirty="0" err="1">
                <a:solidFill>
                  <a:prstClr val="white"/>
                </a:solidFill>
              </a:rPr>
              <a:t>Nobre</a:t>
            </a:r>
            <a:r>
              <a:rPr sz="1500" dirty="0">
                <a:solidFill>
                  <a:prstClr val="white"/>
                </a:solidFill>
              </a:rPr>
              <a:t> 11/</a:t>
            </a:r>
            <a:r>
              <a:rPr sz="1500" dirty="0" err="1">
                <a:solidFill>
                  <a:prstClr val="white"/>
                </a:solidFill>
              </a:rPr>
              <a:t>nov</a:t>
            </a:r>
            <a:r>
              <a:rPr sz="1500" dirty="0">
                <a:solidFill>
                  <a:prstClr val="white"/>
                </a:solidFill>
              </a:rPr>
              <a:t>/2012</a:t>
            </a:r>
          </a:p>
        </p:txBody>
      </p:sp>
      <p:sp>
        <p:nvSpPr>
          <p:cNvPr id="6" name="CaixaDeTexto 5"/>
          <p:cNvSpPr txBox="1"/>
          <p:nvPr/>
        </p:nvSpPr>
        <p:spPr>
          <a:xfrm>
            <a:off x="1775520" y="32"/>
            <a:ext cx="10945216" cy="1455203"/>
          </a:xfrm>
          <a:prstGeom prst="rect">
            <a:avLst/>
          </a:prstGeom>
          <a:noFill/>
          <a:effectLst>
            <a:outerShdw blurRad="50800" dist="38100" dir="8100000" algn="tr" rotWithShape="0">
              <a:prstClr val="black">
                <a:alpha val="40000"/>
              </a:prstClr>
            </a:outerShdw>
          </a:effectLst>
        </p:spPr>
        <p:txBody>
          <a:bodyPr vert="horz" lIns="91426" tIns="45718" rIns="91426" bIns="45718" rtlCol="0" anchor="ctr">
            <a:normAutofit fontScale="97500"/>
          </a:bodyPr>
          <a:lstStyle>
            <a:defPPr>
              <a:defRPr lang="pt-BR"/>
            </a:defPPr>
            <a:lvl1pPr algn="ctr">
              <a:spcBef>
                <a:spcPct val="0"/>
              </a:spcBef>
              <a:buNone/>
              <a:defRPr sz="4900" b="1">
                <a:solidFill>
                  <a:schemeClr val="bg1"/>
                </a:solidFill>
                <a:latin typeface="+mj-lt"/>
                <a:ea typeface="+mj-ea"/>
                <a:cs typeface="+mj-cs"/>
              </a:defRPr>
            </a:lvl1pPr>
          </a:lstStyle>
          <a:p>
            <a:pPr defTabSz="914218" fontAlgn="base">
              <a:spcAft>
                <a:spcPct val="0"/>
              </a:spcAft>
            </a:pPr>
            <a:r>
              <a:rPr lang="en-US" altLang="en-US" sz="3600" dirty="0">
                <a:solidFill>
                  <a:prstClr val="white"/>
                </a:solidFill>
                <a:cs typeface="Arial" charset="0"/>
              </a:rPr>
              <a:t>FLAMMABLE FOREST:</a:t>
            </a:r>
          </a:p>
          <a:p>
            <a:pPr defTabSz="914218" fontAlgn="base">
              <a:spcAft>
                <a:spcPct val="0"/>
              </a:spcAft>
            </a:pPr>
            <a:r>
              <a:rPr lang="en-US" altLang="en-US" sz="3600" dirty="0">
                <a:solidFill>
                  <a:prstClr val="white"/>
                </a:solidFill>
                <a:cs typeface="Arial" charset="0"/>
              </a:rPr>
              <a:t>RESERVATIONS MAY NO LONGER PROTECT</a:t>
            </a:r>
          </a:p>
        </p:txBody>
      </p:sp>
    </p:spTree>
    <p:extLst>
      <p:ext uri="{BB962C8B-B14F-4D97-AF65-F5344CB8AC3E}">
        <p14:creationId xmlns:p14="http://schemas.microsoft.com/office/powerpoint/2010/main" val="3043438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image116.png" descr="Screen Shot 2012-11-20 at 11.16.32 AM.png"/>
          <p:cNvPicPr>
            <a:picLocks noChangeAspect="1"/>
          </p:cNvPicPr>
          <p:nvPr/>
        </p:nvPicPr>
        <p:blipFill rotWithShape="1">
          <a:blip r:embed="rId3">
            <a:extLst/>
          </a:blip>
          <a:srcRect t="12041" r="596" b="2924"/>
          <a:stretch/>
        </p:blipFill>
        <p:spPr>
          <a:xfrm>
            <a:off x="0" y="0"/>
            <a:ext cx="12192000" cy="6858000"/>
          </a:xfrm>
          <a:prstGeom prst="rect">
            <a:avLst/>
          </a:prstGeom>
          <a:ln w="12700">
            <a:miter lim="400000"/>
          </a:ln>
        </p:spPr>
      </p:pic>
      <p:sp>
        <p:nvSpPr>
          <p:cNvPr id="6" name="Retângulo 5"/>
          <p:cNvSpPr/>
          <p:nvPr/>
        </p:nvSpPr>
        <p:spPr>
          <a:xfrm rot="10800000">
            <a:off x="0" y="0"/>
            <a:ext cx="12192000" cy="6885384"/>
          </a:xfrm>
          <a:prstGeom prst="rect">
            <a:avLst/>
          </a:prstGeom>
          <a:gradFill flip="none" rotWithShape="1">
            <a:gsLst>
              <a:gs pos="0">
                <a:schemeClr val="tx1">
                  <a:lumMod val="95000"/>
                  <a:lumOff val="5000"/>
                  <a:alpha val="36000"/>
                </a:schemeClr>
              </a:gs>
              <a:gs pos="100000">
                <a:schemeClr val="tx1">
                  <a:lumMod val="95000"/>
                  <a:lumOff val="5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a:endParaRPr lang="pt-BR" dirty="0"/>
          </a:p>
        </p:txBody>
      </p:sp>
      <p:sp>
        <p:nvSpPr>
          <p:cNvPr id="138" name="Shape 138"/>
          <p:cNvSpPr/>
          <p:nvPr/>
        </p:nvSpPr>
        <p:spPr>
          <a:xfrm>
            <a:off x="6312024" y="4653168"/>
            <a:ext cx="5256584" cy="1323435"/>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algn="r" defTabSz="457103">
              <a:defRPr sz="2400">
                <a:latin typeface="Calibri"/>
                <a:ea typeface="Calibri"/>
                <a:cs typeface="Calibri"/>
                <a:sym typeface="Calibri"/>
              </a:defRPr>
            </a:pPr>
            <a:r>
              <a:rPr sz="2000" dirty="0">
                <a:solidFill>
                  <a:schemeClr val="bg1"/>
                </a:solidFill>
              </a:rPr>
              <a:t>Data </a:t>
            </a:r>
          </a:p>
          <a:p>
            <a:pPr algn="r" defTabSz="457103">
              <a:defRPr sz="2400">
                <a:latin typeface="Calibri"/>
                <a:ea typeface="Calibri"/>
                <a:cs typeface="Calibri"/>
                <a:sym typeface="Calibri"/>
              </a:defRPr>
            </a:pPr>
            <a:r>
              <a:rPr sz="2000" dirty="0">
                <a:solidFill>
                  <a:schemeClr val="bg1"/>
                </a:solidFill>
              </a:rPr>
              <a:t>Project DETER </a:t>
            </a:r>
          </a:p>
          <a:p>
            <a:pPr algn="r" defTabSz="457103">
              <a:defRPr sz="2400">
                <a:latin typeface="Calibri"/>
                <a:ea typeface="Calibri"/>
                <a:cs typeface="Calibri"/>
                <a:sym typeface="Calibri"/>
              </a:defRPr>
            </a:pPr>
            <a:r>
              <a:rPr sz="2000" dirty="0">
                <a:solidFill>
                  <a:schemeClr val="bg1"/>
                </a:solidFill>
              </a:rPr>
              <a:t>Dalton </a:t>
            </a:r>
            <a:r>
              <a:rPr sz="2000" dirty="0" err="1">
                <a:solidFill>
                  <a:schemeClr val="bg1"/>
                </a:solidFill>
              </a:rPr>
              <a:t>Valeriano</a:t>
            </a:r>
            <a:r>
              <a:rPr sz="2000" dirty="0">
                <a:solidFill>
                  <a:schemeClr val="bg1"/>
                </a:solidFill>
              </a:rPr>
              <a:t>, </a:t>
            </a:r>
          </a:p>
          <a:p>
            <a:pPr algn="r" defTabSz="457103">
              <a:defRPr sz="2400">
                <a:latin typeface="Calibri"/>
                <a:ea typeface="Calibri"/>
                <a:cs typeface="Calibri"/>
                <a:sym typeface="Calibri"/>
              </a:defRPr>
            </a:pPr>
            <a:r>
              <a:rPr sz="2000" dirty="0">
                <a:solidFill>
                  <a:schemeClr val="bg1"/>
                </a:solidFill>
              </a:rPr>
              <a:t>Luiz E. </a:t>
            </a:r>
            <a:r>
              <a:rPr sz="2000" dirty="0" err="1">
                <a:solidFill>
                  <a:schemeClr val="bg1"/>
                </a:solidFill>
              </a:rPr>
              <a:t>Maurano</a:t>
            </a:r>
            <a:r>
              <a:rPr sz="2000" dirty="0">
                <a:solidFill>
                  <a:schemeClr val="bg1"/>
                </a:solidFill>
              </a:rPr>
              <a:t> OBT/INPE </a:t>
            </a:r>
          </a:p>
        </p:txBody>
      </p:sp>
      <p:sp>
        <p:nvSpPr>
          <p:cNvPr id="5" name="CaixaDeTexto 4"/>
          <p:cNvSpPr txBox="1"/>
          <p:nvPr/>
        </p:nvSpPr>
        <p:spPr>
          <a:xfrm>
            <a:off x="623392" y="-27384"/>
            <a:ext cx="10945216" cy="1168391"/>
          </a:xfrm>
          <a:prstGeom prst="rect">
            <a:avLst/>
          </a:prstGeom>
          <a:noFill/>
          <a:effectLst>
            <a:outerShdw blurRad="50800" dist="38100" dir="8100000" algn="tr" rotWithShape="0">
              <a:prstClr val="black">
                <a:alpha val="40000"/>
              </a:prstClr>
            </a:outerShdw>
          </a:effectLst>
        </p:spPr>
        <p:txBody>
          <a:bodyPr vert="horz" lIns="91426" tIns="45718" rIns="91426" bIns="45718" rtlCol="0" anchor="ctr">
            <a:normAutofit fontScale="97500"/>
          </a:bodyPr>
          <a:lstStyle>
            <a:defPPr>
              <a:defRPr lang="pt-BR"/>
            </a:defPPr>
            <a:lvl1pPr algn="ctr">
              <a:spcBef>
                <a:spcPct val="0"/>
              </a:spcBef>
              <a:buNone/>
              <a:defRPr sz="4900" b="1">
                <a:solidFill>
                  <a:schemeClr val="bg1"/>
                </a:solidFill>
                <a:latin typeface="+mj-lt"/>
                <a:ea typeface="+mj-ea"/>
                <a:cs typeface="+mj-cs"/>
              </a:defRPr>
            </a:lvl1pPr>
          </a:lstStyle>
          <a:p>
            <a:pPr fontAlgn="base">
              <a:spcAft>
                <a:spcPct val="0"/>
              </a:spcAft>
            </a:pPr>
            <a:r>
              <a:rPr lang="en-US" altLang="en-US" sz="3600" dirty="0">
                <a:cs typeface="Arial" charset="0"/>
              </a:rPr>
              <a:t>FIRE SCARS 2010-2012 </a:t>
            </a:r>
          </a:p>
          <a:p>
            <a:pPr fontAlgn="base">
              <a:spcAft>
                <a:spcPct val="0"/>
              </a:spcAft>
            </a:pPr>
            <a:r>
              <a:rPr lang="en-US" altLang="en-US" sz="3600" dirty="0">
                <a:cs typeface="Arial" charset="0"/>
              </a:rPr>
              <a:t>30% OF THE INDIAN LAND BURNED</a:t>
            </a:r>
          </a:p>
        </p:txBody>
      </p:sp>
    </p:spTree>
    <p:extLst>
      <p:ext uri="{BB962C8B-B14F-4D97-AF65-F5344CB8AC3E}">
        <p14:creationId xmlns:p14="http://schemas.microsoft.com/office/powerpoint/2010/main" val="2966497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3" cstate="print">
            <a:extLst>
              <a:ext uri="{28A0092B-C50C-407E-A947-70E740481C1C}">
                <a14:useLocalDpi xmlns:a14="http://schemas.microsoft.com/office/drawing/2010/main" val="0"/>
              </a:ext>
            </a:extLst>
          </a:blip>
          <a:srcRect l="13990" t="25942" r="179" b="9683"/>
          <a:stretch/>
        </p:blipFill>
        <p:spPr>
          <a:xfrm>
            <a:off x="0" y="0"/>
            <a:ext cx="12192000" cy="6858000"/>
          </a:xfrm>
          <a:prstGeom prst="rect">
            <a:avLst/>
          </a:prstGeom>
        </p:spPr>
      </p:pic>
      <p:sp>
        <p:nvSpPr>
          <p:cNvPr id="11" name="CaixaDeTexto 10"/>
          <p:cNvSpPr txBox="1"/>
          <p:nvPr/>
        </p:nvSpPr>
        <p:spPr>
          <a:xfrm>
            <a:off x="623392" y="-27384"/>
            <a:ext cx="10945216" cy="1168391"/>
          </a:xfrm>
          <a:prstGeom prst="rect">
            <a:avLst/>
          </a:prstGeom>
          <a:noFill/>
          <a:effectLst>
            <a:outerShdw blurRad="50800" dist="38100" dir="8100000" algn="tr" rotWithShape="0">
              <a:prstClr val="black">
                <a:alpha val="40000"/>
              </a:prstClr>
            </a:outerShdw>
          </a:effectLst>
        </p:spPr>
        <p:txBody>
          <a:bodyPr vert="horz" lIns="91424" tIns="45718" rIns="91424" bIns="45718" rtlCol="0" anchor="ctr">
            <a:normAutofit fontScale="97500"/>
          </a:bodyPr>
          <a:lstStyle>
            <a:defPPr>
              <a:defRPr lang="pt-BR"/>
            </a:defPPr>
            <a:lvl1pPr algn="ctr">
              <a:spcBef>
                <a:spcPct val="0"/>
              </a:spcBef>
              <a:buNone/>
              <a:defRPr sz="4900" b="1">
                <a:solidFill>
                  <a:schemeClr val="bg1"/>
                </a:solidFill>
                <a:latin typeface="+mj-lt"/>
                <a:ea typeface="+mj-ea"/>
                <a:cs typeface="+mj-cs"/>
              </a:defRPr>
            </a:lvl1pPr>
          </a:lstStyle>
          <a:p>
            <a:pPr defTabSz="914196" fontAlgn="base">
              <a:spcAft>
                <a:spcPct val="0"/>
              </a:spcAft>
            </a:pPr>
            <a:r>
              <a:rPr lang="en-US" altLang="en-US" sz="3600" dirty="0">
                <a:solidFill>
                  <a:prstClr val="white"/>
                </a:solidFill>
                <a:cs typeface="Arial" charset="0"/>
              </a:rPr>
              <a:t>SECOND WAY: RESOURCE-INTENSIVE DEVELOPEMENT</a:t>
            </a:r>
          </a:p>
        </p:txBody>
      </p:sp>
      <p:sp>
        <p:nvSpPr>
          <p:cNvPr id="8" name="Retângulo 7"/>
          <p:cNvSpPr/>
          <p:nvPr/>
        </p:nvSpPr>
        <p:spPr>
          <a:xfrm>
            <a:off x="0" y="4078706"/>
            <a:ext cx="6312024" cy="2806709"/>
          </a:xfrm>
          <a:prstGeom prst="rect">
            <a:avLst/>
          </a:prstGeom>
          <a:gradFill flip="none" rotWithShape="1">
            <a:gsLst>
              <a:gs pos="0">
                <a:schemeClr val="tx1">
                  <a:lumMod val="95000"/>
                  <a:lumOff val="5000"/>
                  <a:alpha val="36000"/>
                </a:schemeClr>
              </a:gs>
              <a:gs pos="100000">
                <a:schemeClr val="tx1">
                  <a:lumMod val="95000"/>
                  <a:lumOff val="5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8" rIns="91424" bIns="45718" rtlCol="0" anchor="ctr"/>
          <a:lstStyle/>
          <a:p>
            <a:pPr algn="ctr" defTabSz="914196"/>
            <a:endParaRPr lang="pt-BR" dirty="0">
              <a:solidFill>
                <a:prstClr val="white"/>
              </a:solidFill>
            </a:endParaRPr>
          </a:p>
        </p:txBody>
      </p:sp>
      <p:sp>
        <p:nvSpPr>
          <p:cNvPr id="3" name="TextBox 2"/>
          <p:cNvSpPr txBox="1"/>
          <p:nvPr/>
        </p:nvSpPr>
        <p:spPr>
          <a:xfrm>
            <a:off x="1795466" y="228607"/>
            <a:ext cx="184639" cy="482180"/>
          </a:xfrm>
          <a:prstGeom prst="rect">
            <a:avLst/>
          </a:prstGeom>
          <a:noFill/>
        </p:spPr>
        <p:txBody>
          <a:bodyPr wrap="none" lIns="91424" tIns="45718" rIns="91424" bIns="45718">
            <a:spAutoFit/>
          </a:bodyPr>
          <a:lstStyle/>
          <a:p>
            <a:pPr defTabSz="914196">
              <a:defRPr/>
            </a:pPr>
            <a:endParaRPr lang="en-US" sz="2500" b="1" dirty="0">
              <a:solidFill>
                <a:prstClr val="black"/>
              </a:solidFill>
              <a:effectLst>
                <a:outerShdw blurRad="38100" dist="38100" dir="2700000" algn="tl">
                  <a:srgbClr val="000000">
                    <a:alpha val="43137"/>
                  </a:srgbClr>
                </a:outerShdw>
              </a:effectLst>
            </a:endParaRPr>
          </a:p>
        </p:txBody>
      </p:sp>
      <p:sp>
        <p:nvSpPr>
          <p:cNvPr id="5" name="Retângulo 4"/>
          <p:cNvSpPr/>
          <p:nvPr/>
        </p:nvSpPr>
        <p:spPr>
          <a:xfrm>
            <a:off x="191344" y="3567345"/>
            <a:ext cx="5256584" cy="2821283"/>
          </a:xfrm>
          <a:prstGeom prst="rect">
            <a:avLst/>
          </a:prstGeom>
        </p:spPr>
        <p:txBody>
          <a:bodyPr wrap="square" lIns="91424" tIns="45718" rIns="91424" bIns="45718">
            <a:spAutoFit/>
          </a:bodyPr>
          <a:lstStyle/>
          <a:p>
            <a:pPr defTabSz="914196"/>
            <a:r>
              <a:rPr lang="en-US" sz="2500" b="1" dirty="0">
                <a:solidFill>
                  <a:schemeClr val="bg1"/>
                </a:solidFill>
              </a:rPr>
              <a:t>With its plentiful sun, water and land, Brazil is quickly surpassing other countries in food production and exports. But can it continue to make agricultural </a:t>
            </a:r>
          </a:p>
          <a:p>
            <a:pPr defTabSz="914196"/>
            <a:r>
              <a:rPr lang="en-US" sz="2500" b="1" dirty="0">
                <a:solidFill>
                  <a:schemeClr val="bg1"/>
                </a:solidFill>
              </a:rPr>
              <a:t>gains without destroying </a:t>
            </a:r>
          </a:p>
          <a:p>
            <a:pPr defTabSz="914196"/>
            <a:r>
              <a:rPr lang="en-US" sz="2500" b="1" dirty="0">
                <a:solidFill>
                  <a:schemeClr val="bg1"/>
                </a:solidFill>
              </a:rPr>
              <a:t>the Amazon?</a:t>
            </a:r>
            <a:r>
              <a:rPr lang="en-US" sz="2500" b="1" dirty="0">
                <a:solidFill>
                  <a:srgbClr val="C0504D">
                    <a:lumMod val="50000"/>
                  </a:srgbClr>
                </a:solidFill>
              </a:rPr>
              <a:t> </a:t>
            </a:r>
            <a:endParaRPr lang="pt-BR" sz="2500" b="1" dirty="0">
              <a:solidFill>
                <a:srgbClr val="C0504D">
                  <a:lumMod val="50000"/>
                </a:srgbClr>
              </a:solidFill>
            </a:endParaRPr>
          </a:p>
        </p:txBody>
      </p:sp>
      <p:sp>
        <p:nvSpPr>
          <p:cNvPr id="9" name="Retângulo 8"/>
          <p:cNvSpPr/>
          <p:nvPr/>
        </p:nvSpPr>
        <p:spPr>
          <a:xfrm>
            <a:off x="2942489" y="968384"/>
            <a:ext cx="6312024" cy="523219"/>
          </a:xfrm>
          <a:prstGeom prst="rect">
            <a:avLst/>
          </a:prstGeom>
          <a:effectLst>
            <a:outerShdw blurRad="50800" dist="38100" dir="8100000" algn="tr" rotWithShape="0">
              <a:prstClr val="black">
                <a:alpha val="40000"/>
              </a:prstClr>
            </a:outerShdw>
          </a:effectLst>
        </p:spPr>
        <p:txBody>
          <a:bodyPr wrap="square" lIns="91424" tIns="45718" rIns="91424" bIns="45718">
            <a:spAutoFit/>
          </a:bodyPr>
          <a:lstStyle/>
          <a:p>
            <a:pPr algn="ctr" defTabSz="914196"/>
            <a:r>
              <a:rPr lang="en-US" sz="2800" b="1" dirty="0">
                <a:solidFill>
                  <a:prstClr val="white"/>
                </a:solidFill>
                <a:latin typeface="+mj-lt"/>
                <a:ea typeface="+mj-ea"/>
                <a:cs typeface="Arial" charset="0"/>
              </a:rPr>
              <a:t>THE GLOBAL FARM</a:t>
            </a:r>
            <a:endParaRPr lang="pt-BR" sz="2800" b="1" dirty="0">
              <a:solidFill>
                <a:prstClr val="white"/>
              </a:solidFill>
              <a:latin typeface="+mj-lt"/>
              <a:ea typeface="+mj-ea"/>
              <a:cs typeface="Arial" charset="0"/>
            </a:endParaRPr>
          </a:p>
        </p:txBody>
      </p:sp>
      <p:sp>
        <p:nvSpPr>
          <p:cNvPr id="6" name="Retângulo 5"/>
          <p:cNvSpPr/>
          <p:nvPr/>
        </p:nvSpPr>
        <p:spPr>
          <a:xfrm>
            <a:off x="30" y="6459451"/>
            <a:ext cx="2435761" cy="384717"/>
          </a:xfrm>
          <a:prstGeom prst="rect">
            <a:avLst/>
          </a:prstGeom>
        </p:spPr>
        <p:txBody>
          <a:bodyPr wrap="none" lIns="91424" tIns="45718" rIns="91424" bIns="45718">
            <a:spAutoFit/>
          </a:bodyPr>
          <a:lstStyle/>
          <a:p>
            <a:pPr defTabSz="914196"/>
            <a:r>
              <a:rPr lang="pt-BR" dirty="0">
                <a:solidFill>
                  <a:srgbClr val="363636"/>
                </a:solidFill>
                <a:latin typeface="Verdana" panose="020B0604030504040204" pitchFamily="34" charset="0"/>
              </a:rPr>
              <a:t> </a:t>
            </a:r>
            <a:r>
              <a:rPr lang="pt-BR" sz="1500" i="1" dirty="0" err="1">
                <a:solidFill>
                  <a:prstClr val="white"/>
                </a:solidFill>
              </a:rPr>
              <a:t>Nature</a:t>
            </a:r>
            <a:r>
              <a:rPr lang="pt-BR" sz="1500" dirty="0">
                <a:solidFill>
                  <a:prstClr val="white"/>
                </a:solidFill>
              </a:rPr>
              <a:t> </a:t>
            </a:r>
            <a:r>
              <a:rPr lang="pt-BR" sz="1500" b="1" dirty="0">
                <a:solidFill>
                  <a:prstClr val="white"/>
                </a:solidFill>
              </a:rPr>
              <a:t>466</a:t>
            </a:r>
            <a:r>
              <a:rPr lang="pt-BR" sz="1500" dirty="0">
                <a:solidFill>
                  <a:prstClr val="white"/>
                </a:solidFill>
              </a:rPr>
              <a:t>, 554-556 (2010)</a:t>
            </a:r>
            <a:endParaRPr lang="pt-BR" dirty="0">
              <a:solidFill>
                <a:prstClr val="white"/>
              </a:solidFill>
            </a:endParaRPr>
          </a:p>
        </p:txBody>
      </p:sp>
      <p:grpSp>
        <p:nvGrpSpPr>
          <p:cNvPr id="10" name="Grupo 9"/>
          <p:cNvGrpSpPr/>
          <p:nvPr/>
        </p:nvGrpSpPr>
        <p:grpSpPr>
          <a:xfrm>
            <a:off x="5807969" y="2887705"/>
            <a:ext cx="6060211" cy="3641329"/>
            <a:chOff x="474242" y="1633350"/>
            <a:chExt cx="4182328" cy="2512988"/>
          </a:xfrm>
        </p:grpSpPr>
        <p:pic>
          <p:nvPicPr>
            <p:cNvPr id="11266" name="Picture 2" descr="Resultado de imagem para pecuária na amazôn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242" y="1633350"/>
              <a:ext cx="4182328" cy="2512988"/>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p:cNvSpPr txBox="1"/>
            <p:nvPr/>
          </p:nvSpPr>
          <p:spPr>
            <a:xfrm>
              <a:off x="2403133" y="3846278"/>
              <a:ext cx="1561181" cy="191165"/>
            </a:xfrm>
            <a:prstGeom prst="rect">
              <a:avLst/>
            </a:prstGeom>
            <a:noFill/>
          </p:spPr>
          <p:txBody>
            <a:bodyPr wrap="none" rtlCol="0">
              <a:spAutoFit/>
            </a:bodyPr>
            <a:lstStyle/>
            <a:p>
              <a:pPr defTabSz="914196"/>
              <a:r>
                <a:rPr lang="pt-BR" sz="1200" dirty="0" err="1">
                  <a:solidFill>
                    <a:prstClr val="white"/>
                  </a:solidFill>
                </a:rPr>
                <a:t>Image</a:t>
              </a:r>
              <a:r>
                <a:rPr lang="pt-BR" sz="1200" dirty="0">
                  <a:solidFill>
                    <a:prstClr val="white"/>
                  </a:solidFill>
                </a:rPr>
                <a:t>: </a:t>
              </a:r>
              <a:r>
                <a:rPr lang="pt-BR" sz="1200" dirty="0" err="1">
                  <a:solidFill>
                    <a:prstClr val="white"/>
                  </a:solidFill>
                </a:rPr>
                <a:t>http</a:t>
              </a:r>
              <a:r>
                <a:rPr lang="pt-BR" sz="1200" dirty="0">
                  <a:solidFill>
                    <a:prstClr val="white"/>
                  </a:solidFill>
                </a:rPr>
                <a:t>://</a:t>
              </a:r>
              <a:r>
                <a:rPr lang="pt-BR" sz="1200" dirty="0" err="1">
                  <a:solidFill>
                    <a:prstClr val="white"/>
                  </a:solidFill>
                </a:rPr>
                <a:t>oglobo.globo.com</a:t>
              </a:r>
              <a:r>
                <a:rPr lang="pt-BR" sz="1200" dirty="0">
                  <a:solidFill>
                    <a:prstClr val="white"/>
                  </a:solidFill>
                </a:rPr>
                <a:t>/</a:t>
              </a:r>
            </a:p>
          </p:txBody>
        </p:sp>
      </p:grpSp>
      <p:sp>
        <p:nvSpPr>
          <p:cNvPr id="12" name="Retângulo 11"/>
          <p:cNvSpPr/>
          <p:nvPr/>
        </p:nvSpPr>
        <p:spPr>
          <a:xfrm>
            <a:off x="3732733" y="1730099"/>
            <a:ext cx="5126449" cy="523216"/>
          </a:xfrm>
          <a:prstGeom prst="rect">
            <a:avLst/>
          </a:prstGeom>
          <a:effectLst>
            <a:outerShdw blurRad="50800" dist="38100" dir="8100000" algn="tr" rotWithShape="0">
              <a:prstClr val="black">
                <a:alpha val="40000"/>
              </a:prstClr>
            </a:outerShdw>
          </a:effectLst>
        </p:spPr>
        <p:txBody>
          <a:bodyPr wrap="none" lIns="91426" tIns="45718" rIns="91426" bIns="45718">
            <a:spAutoFit/>
          </a:bodyPr>
          <a:lstStyle/>
          <a:p>
            <a:pPr defTabSz="914196"/>
            <a:r>
              <a:rPr lang="pt-BR" sz="2800" b="1" dirty="0">
                <a:solidFill>
                  <a:schemeClr val="accent3">
                    <a:lumMod val="50000"/>
                  </a:schemeClr>
                </a:solidFill>
              </a:rPr>
              <a:t>AND THE GLOBAL CATTLE RANCH</a:t>
            </a:r>
          </a:p>
        </p:txBody>
      </p:sp>
    </p:spTree>
    <p:extLst>
      <p:ext uri="{BB962C8B-B14F-4D97-AF65-F5344CB8AC3E}">
        <p14:creationId xmlns:p14="http://schemas.microsoft.com/office/powerpoint/2010/main" val="697832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500"/>
                                        <p:tgtEl>
                                          <p:spTgt spid="11"/>
                                        </p:tgtEl>
                                      </p:cBhvr>
                                    </p:animEffect>
                                  </p:childTnLst>
                                </p:cTn>
                              </p:par>
                            </p:childTnLst>
                          </p:cTn>
                        </p:par>
                        <p:par>
                          <p:cTn id="8" fill="hold">
                            <p:stCondLst>
                              <p:cond delay="2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1000"/>
                                        <p:tgtEl>
                                          <p:spTgt spid="9"/>
                                        </p:tgtEl>
                                      </p:cBhvr>
                                    </p:animEffect>
                                  </p:childTnLst>
                                </p:cTn>
                              </p:par>
                            </p:childTnLst>
                          </p:cTn>
                        </p:par>
                        <p:par>
                          <p:cTn id="12" fill="hold">
                            <p:stCondLst>
                              <p:cond delay="6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1000"/>
                                        <p:tgtEl>
                                          <p:spTgt spid="12"/>
                                        </p:tgtEl>
                                      </p:cBhvr>
                                    </p:animEffect>
                                  </p:childTnLst>
                                </p:cTn>
                              </p:par>
                            </p:childTnLst>
                          </p:cTn>
                        </p:par>
                        <p:par>
                          <p:cTn id="16" fill="hold">
                            <p:stCondLst>
                              <p:cond delay="70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500"/>
                                        <p:tgtEl>
                                          <p:spTgt spid="10"/>
                                        </p:tgtEl>
                                      </p:cBhvr>
                                    </p:animEffect>
                                  </p:childTnLst>
                                </p:cTn>
                              </p:par>
                            </p:childTnLst>
                          </p:cTn>
                        </p:par>
                        <p:par>
                          <p:cTn id="20" fill="hold">
                            <p:stCondLst>
                              <p:cond delay="8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childTnLst>
                                </p:cTn>
                              </p:par>
                            </p:childTnLst>
                          </p:cTn>
                        </p:par>
                        <p:par>
                          <p:cTn id="24" fill="hold">
                            <p:stCondLst>
                              <p:cond delay="9500"/>
                            </p:stCondLst>
                            <p:childTnLst>
                              <p:par>
                                <p:cTn id="25" presetID="10"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P spid="9" grpId="0"/>
      <p:bldP spid="6" grpId="0"/>
      <p:bldP spid="1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rotWithShape="1">
          <a:blip r:embed="rId4" cstate="print">
            <a:extLst>
              <a:ext uri="{28A0092B-C50C-407E-A947-70E740481C1C}">
                <a14:useLocalDpi xmlns:a14="http://schemas.microsoft.com/office/drawing/2010/main" val="0"/>
              </a:ext>
            </a:extLst>
          </a:blip>
          <a:srcRect l="2029" t="3125" b="24007"/>
          <a:stretch/>
        </p:blipFill>
        <p:spPr>
          <a:xfrm>
            <a:off x="6108696" y="31"/>
            <a:ext cx="6081405" cy="3392405"/>
          </a:xfrm>
          <a:prstGeom prst="rect">
            <a:avLst/>
          </a:prstGeom>
        </p:spPr>
      </p:pic>
      <p:grpSp>
        <p:nvGrpSpPr>
          <p:cNvPr id="2" name="Group 17"/>
          <p:cNvGrpSpPr>
            <a:grpSpLocks/>
          </p:cNvGrpSpPr>
          <p:nvPr/>
        </p:nvGrpSpPr>
        <p:grpSpPr bwMode="auto">
          <a:xfrm>
            <a:off x="0" y="0"/>
            <a:ext cx="12192000" cy="6858000"/>
            <a:chOff x="-14" y="823"/>
            <a:chExt cx="5762" cy="3467"/>
          </a:xfrm>
        </p:grpSpPr>
        <p:pic>
          <p:nvPicPr>
            <p:cNvPr id="3087" name="Picture 2"/>
            <p:cNvPicPr>
              <a:picLocks noChangeAspect="1" noChangeArrowheads="1"/>
            </p:cNvPicPr>
            <p:nvPr/>
          </p:nvPicPr>
          <p:blipFill>
            <a:blip r:embed="rId5" cstate="print"/>
            <a:srcRect/>
            <a:stretch>
              <a:fillRect/>
            </a:stretch>
          </p:blipFill>
          <p:spPr bwMode="auto">
            <a:xfrm>
              <a:off x="-14" y="823"/>
              <a:ext cx="2887" cy="1715"/>
            </a:xfrm>
            <a:prstGeom prst="rect">
              <a:avLst/>
            </a:prstGeom>
            <a:noFill/>
            <a:ln w="9525">
              <a:noFill/>
              <a:miter lim="800000"/>
              <a:headEnd/>
              <a:tailEnd/>
            </a:ln>
          </p:spPr>
        </p:pic>
        <p:graphicFrame>
          <p:nvGraphicFramePr>
            <p:cNvPr id="3074" name="Object 4"/>
            <p:cNvGraphicFramePr>
              <a:graphicFrameLocks noChangeAspect="1"/>
            </p:cNvGraphicFramePr>
            <p:nvPr>
              <p:extLst>
                <p:ext uri="{D42A27DB-BD31-4B8C-83A1-F6EECF244321}">
                  <p14:modId xmlns:p14="http://schemas.microsoft.com/office/powerpoint/2010/main" val="2489341214"/>
                </p:ext>
              </p:extLst>
            </p:nvPr>
          </p:nvGraphicFramePr>
          <p:xfrm>
            <a:off x="2856" y="2538"/>
            <a:ext cx="2892" cy="1752"/>
          </p:xfrm>
          <a:graphic>
            <a:graphicData uri="http://schemas.openxmlformats.org/presentationml/2006/ole">
              <mc:AlternateContent xmlns:mc="http://schemas.openxmlformats.org/markup-compatibility/2006">
                <mc:Choice xmlns:v="urn:schemas-microsoft-com:vml" Requires="v">
                  <p:oleObj spid="_x0000_s2551" name="Photo Editor Photo" r:id="rId6" imgW="10971429" imgH="8228571" progId="">
                    <p:embed/>
                  </p:oleObj>
                </mc:Choice>
                <mc:Fallback>
                  <p:oleObj name="Photo Editor Photo" r:id="rId6" imgW="10971429" imgH="8228571"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6" y="2538"/>
                          <a:ext cx="2892" cy="1752"/>
                        </a:xfrm>
                        <a:prstGeom prst="rect">
                          <a:avLst/>
                        </a:prstGeom>
                        <a:noFill/>
                        <a:ln>
                          <a:noFill/>
                        </a:ln>
                        <a:effectLst/>
                        <a:extLst/>
                      </p:spPr>
                    </p:pic>
                  </p:oleObj>
                </mc:Fallback>
              </mc:AlternateContent>
            </a:graphicData>
          </a:graphic>
        </p:graphicFrame>
      </p:grpSp>
      <p:sp>
        <p:nvSpPr>
          <p:cNvPr id="26" name="Retângulo 25"/>
          <p:cNvSpPr/>
          <p:nvPr/>
        </p:nvSpPr>
        <p:spPr>
          <a:xfrm rot="10800000">
            <a:off x="0" y="38"/>
            <a:ext cx="12192000" cy="2852935"/>
          </a:xfrm>
          <a:prstGeom prst="rect">
            <a:avLst/>
          </a:prstGeom>
          <a:gradFill flip="none" rotWithShape="1">
            <a:gsLst>
              <a:gs pos="0">
                <a:schemeClr val="tx1">
                  <a:lumMod val="95000"/>
                  <a:lumOff val="5000"/>
                  <a:alpha val="36000"/>
                </a:schemeClr>
              </a:gs>
              <a:gs pos="100000">
                <a:schemeClr val="tx1">
                  <a:lumMod val="95000"/>
                  <a:lumOff val="5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a:endParaRPr lang="pt-BR" dirty="0"/>
          </a:p>
        </p:txBody>
      </p:sp>
      <p:pic>
        <p:nvPicPr>
          <p:cNvPr id="19" name="Imagem 18"/>
          <p:cNvPicPr>
            <a:picLocks noChangeAspect="1"/>
          </p:cNvPicPr>
          <p:nvPr/>
        </p:nvPicPr>
        <p:blipFill rotWithShape="1">
          <a:blip r:embed="rId8" cstate="email">
            <a:extLst>
              <a:ext uri="{28A0092B-C50C-407E-A947-70E740481C1C}">
                <a14:useLocalDpi xmlns:a14="http://schemas.microsoft.com/office/drawing/2010/main" val="0"/>
              </a:ext>
            </a:extLst>
          </a:blip>
          <a:srcRect t="16912"/>
          <a:stretch/>
        </p:blipFill>
        <p:spPr>
          <a:xfrm>
            <a:off x="29" y="3392407"/>
            <a:ext cx="6118697" cy="3463964"/>
          </a:xfrm>
          <a:prstGeom prst="rect">
            <a:avLst/>
          </a:prstGeom>
        </p:spPr>
      </p:pic>
      <p:sp>
        <p:nvSpPr>
          <p:cNvPr id="3077" name="CaixaDeTexto 9"/>
          <p:cNvSpPr txBox="1">
            <a:spLocks noChangeArrowheads="1"/>
          </p:cNvSpPr>
          <p:nvPr/>
        </p:nvSpPr>
        <p:spPr bwMode="auto">
          <a:xfrm>
            <a:off x="6456048" y="2196858"/>
            <a:ext cx="184643" cy="384717"/>
          </a:xfrm>
          <a:prstGeom prst="rect">
            <a:avLst/>
          </a:prstGeom>
          <a:solidFill>
            <a:schemeClr val="bg2">
              <a:lumMod val="10000"/>
              <a:alpha val="35000"/>
            </a:schemeClr>
          </a:solidFill>
          <a:ln w="9525">
            <a:noFill/>
            <a:miter lim="800000"/>
            <a:headEnd/>
            <a:tailEnd/>
          </a:ln>
        </p:spPr>
        <p:txBody>
          <a:bodyPr wrap="none" lIns="91426" tIns="45718" rIns="91426" bIns="45718">
            <a:spAutoFit/>
          </a:bodyPr>
          <a:lstStyle/>
          <a:p>
            <a:endParaRPr lang="pt-BR" b="1" dirty="0">
              <a:solidFill>
                <a:srgbClr val="FFFF00"/>
              </a:solidFill>
              <a:latin typeface="Calibri" pitchFamily="34" charset="0"/>
            </a:endParaRPr>
          </a:p>
        </p:txBody>
      </p:sp>
      <p:sp>
        <p:nvSpPr>
          <p:cNvPr id="21" name="CaixaDeTexto 8"/>
          <p:cNvSpPr txBox="1">
            <a:spLocks noChangeArrowheads="1"/>
          </p:cNvSpPr>
          <p:nvPr/>
        </p:nvSpPr>
        <p:spPr bwMode="auto">
          <a:xfrm>
            <a:off x="-19291" y="3025126"/>
            <a:ext cx="6091160" cy="384719"/>
          </a:xfrm>
          <a:prstGeom prst="rect">
            <a:avLst/>
          </a:prstGeom>
          <a:solidFill>
            <a:schemeClr val="bg1">
              <a:alpha val="67000"/>
            </a:schemeClr>
          </a:solidFill>
          <a:ln w="9525">
            <a:noFill/>
            <a:miter lim="800000"/>
            <a:headEnd/>
            <a:tailEnd/>
          </a:ln>
        </p:spPr>
        <p:txBody>
          <a:bodyPr wrap="square" lIns="91426" tIns="45718" rIns="91426" bIns="45718">
            <a:spAutoFit/>
          </a:bodyPr>
          <a:lstStyle/>
          <a:p>
            <a:pPr algn="ctr"/>
            <a:r>
              <a:rPr lang="pt-BR" b="1" dirty="0">
                <a:latin typeface="Calibri" pitchFamily="34" charset="0"/>
              </a:rPr>
              <a:t>CATTLE - US$ 20 - 70 ha/</a:t>
            </a:r>
            <a:r>
              <a:rPr lang="pt-BR" b="1" dirty="0" err="1">
                <a:latin typeface="Calibri" pitchFamily="34" charset="0"/>
              </a:rPr>
              <a:t>year</a:t>
            </a:r>
            <a:endParaRPr lang="pt-BR" b="1" dirty="0">
              <a:latin typeface="Calibri" pitchFamily="34" charset="0"/>
            </a:endParaRPr>
          </a:p>
        </p:txBody>
      </p:sp>
      <p:sp>
        <p:nvSpPr>
          <p:cNvPr id="22" name="CaixaDeTexto 8"/>
          <p:cNvSpPr txBox="1">
            <a:spLocks noChangeArrowheads="1"/>
          </p:cNvSpPr>
          <p:nvPr/>
        </p:nvSpPr>
        <p:spPr bwMode="auto">
          <a:xfrm>
            <a:off x="6072019" y="3025111"/>
            <a:ext cx="6091160" cy="384717"/>
          </a:xfrm>
          <a:prstGeom prst="rect">
            <a:avLst/>
          </a:prstGeom>
          <a:solidFill>
            <a:schemeClr val="bg1">
              <a:alpha val="67000"/>
            </a:schemeClr>
          </a:solidFill>
          <a:ln w="9525">
            <a:noFill/>
            <a:miter lim="800000"/>
            <a:headEnd/>
            <a:tailEnd/>
          </a:ln>
        </p:spPr>
        <p:txBody>
          <a:bodyPr wrap="square" lIns="91426" tIns="45718" rIns="91426" bIns="45718">
            <a:spAutoFit/>
          </a:bodyPr>
          <a:lstStyle/>
          <a:p>
            <a:pPr algn="ctr"/>
            <a:r>
              <a:rPr lang="pt-BR" b="1" dirty="0">
                <a:latin typeface="Calibri" pitchFamily="34" charset="0"/>
              </a:rPr>
              <a:t>SELECTIVE LOGGING - </a:t>
            </a:r>
            <a:r>
              <a:rPr lang="en-US" b="1" dirty="0">
                <a:latin typeface="Calibri" pitchFamily="34" charset="0"/>
              </a:rPr>
              <a:t>US$ 100 – 400  ha/25-30 years</a:t>
            </a:r>
          </a:p>
        </p:txBody>
      </p:sp>
      <p:sp>
        <p:nvSpPr>
          <p:cNvPr id="23" name="CaixaDeTexto 8"/>
          <p:cNvSpPr txBox="1">
            <a:spLocks noChangeArrowheads="1"/>
          </p:cNvSpPr>
          <p:nvPr/>
        </p:nvSpPr>
        <p:spPr bwMode="auto">
          <a:xfrm>
            <a:off x="-19292" y="6485778"/>
            <a:ext cx="6137989" cy="384719"/>
          </a:xfrm>
          <a:prstGeom prst="rect">
            <a:avLst/>
          </a:prstGeom>
          <a:solidFill>
            <a:schemeClr val="bg1">
              <a:alpha val="67000"/>
            </a:schemeClr>
          </a:solidFill>
          <a:ln w="9525">
            <a:noFill/>
            <a:miter lim="800000"/>
            <a:headEnd/>
            <a:tailEnd/>
          </a:ln>
        </p:spPr>
        <p:txBody>
          <a:bodyPr wrap="square" lIns="91426" tIns="45718" rIns="91426" bIns="45718">
            <a:spAutoFit/>
          </a:bodyPr>
          <a:lstStyle/>
          <a:p>
            <a:pPr algn="ctr"/>
            <a:r>
              <a:rPr lang="pt-BR" b="1" dirty="0">
                <a:latin typeface="Calibri" pitchFamily="34" charset="0"/>
              </a:rPr>
              <a:t>REDD+ - </a:t>
            </a:r>
            <a:r>
              <a:rPr lang="en-US" b="1" dirty="0">
                <a:latin typeface="Calibri" pitchFamily="34" charset="0"/>
              </a:rPr>
              <a:t>US$  500 – 750 ha (US$ 20  ton C)</a:t>
            </a:r>
            <a:endParaRPr lang="pt-BR" b="1" dirty="0">
              <a:latin typeface="Calibri" pitchFamily="34" charset="0"/>
            </a:endParaRPr>
          </a:p>
        </p:txBody>
      </p:sp>
      <p:sp>
        <p:nvSpPr>
          <p:cNvPr id="24" name="CaixaDeTexto 8"/>
          <p:cNvSpPr txBox="1">
            <a:spLocks noChangeArrowheads="1"/>
          </p:cNvSpPr>
          <p:nvPr/>
        </p:nvSpPr>
        <p:spPr bwMode="auto">
          <a:xfrm>
            <a:off x="6098146" y="6485778"/>
            <a:ext cx="6104495" cy="384719"/>
          </a:xfrm>
          <a:prstGeom prst="rect">
            <a:avLst/>
          </a:prstGeom>
          <a:solidFill>
            <a:schemeClr val="bg1">
              <a:alpha val="67000"/>
            </a:schemeClr>
          </a:solidFill>
          <a:ln w="9525">
            <a:noFill/>
            <a:miter lim="800000"/>
            <a:headEnd/>
            <a:tailEnd/>
          </a:ln>
        </p:spPr>
        <p:txBody>
          <a:bodyPr wrap="square" lIns="91426" tIns="45718" rIns="91426" bIns="45718">
            <a:spAutoFit/>
          </a:bodyPr>
          <a:lstStyle/>
          <a:p>
            <a:pPr algn="ctr"/>
            <a:r>
              <a:rPr lang="en-US" b="1" dirty="0">
                <a:latin typeface="Calibri" pitchFamily="34" charset="0"/>
              </a:rPr>
              <a:t>SOY - US$ 100 – 200  ha/year</a:t>
            </a:r>
          </a:p>
        </p:txBody>
      </p:sp>
      <p:sp>
        <p:nvSpPr>
          <p:cNvPr id="25" name="Rectangle 2"/>
          <p:cNvSpPr txBox="1">
            <a:spLocks noChangeArrowheads="1"/>
          </p:cNvSpPr>
          <p:nvPr/>
        </p:nvSpPr>
        <p:spPr>
          <a:xfrm>
            <a:off x="-1" y="197768"/>
            <a:ext cx="12202613" cy="1143000"/>
          </a:xfrm>
          <a:prstGeom prst="rect">
            <a:avLst/>
          </a:prstGeom>
          <a:noFill/>
          <a:effectLst>
            <a:outerShdw blurRad="50800" dist="38100" dir="5400000" algn="t" rotWithShape="0">
              <a:prstClr val="black">
                <a:alpha val="40000"/>
              </a:prstClr>
            </a:outerShdw>
          </a:effectLst>
        </p:spPr>
        <p:txBody>
          <a:bodyPr vert="horz" lIns="91426" tIns="45718" rIns="91426" bIns="4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pt-BR" sz="3200" b="1" dirty="0">
                <a:solidFill>
                  <a:schemeClr val="bg1"/>
                </a:solidFill>
              </a:rPr>
              <a:t>NET PROFITABILITY OF CURRENT ECONOMIC ACTIVITIES IN THE AMAZON AND THE POTENTIAL FOR REDD+</a:t>
            </a:r>
          </a:p>
        </p:txBody>
      </p:sp>
    </p:spTree>
    <p:extLst>
      <p:ext uri="{BB962C8B-B14F-4D97-AF65-F5344CB8AC3E}">
        <p14:creationId xmlns:p14="http://schemas.microsoft.com/office/powerpoint/2010/main" val="1947082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3" y="-1"/>
            <a:ext cx="12225833" cy="1143000"/>
          </a:xfrm>
        </p:spPr>
        <p:txBody>
          <a:bodyPr>
            <a:normAutofit fontScale="90000"/>
          </a:bodyPr>
          <a:lstStyle/>
          <a:p>
            <a:pPr algn="ctr"/>
            <a:r>
              <a:rPr lang="en-US" sz="4100" dirty="0" err="1">
                <a:solidFill>
                  <a:srgbClr val="00B050"/>
                </a:solidFill>
              </a:rPr>
              <a:t>Razão</a:t>
            </a:r>
            <a:r>
              <a:rPr lang="en-US" sz="4100" dirty="0">
                <a:solidFill>
                  <a:srgbClr val="00B050"/>
                </a:solidFill>
              </a:rPr>
              <a:t> </a:t>
            </a:r>
            <a:r>
              <a:rPr lang="en-US" sz="4100" dirty="0">
                <a:solidFill>
                  <a:srgbClr val="00B050"/>
                </a:solidFill>
              </a:rPr>
              <a:t>da </a:t>
            </a:r>
            <a:r>
              <a:rPr lang="en-US" sz="4100" dirty="0" err="1">
                <a:solidFill>
                  <a:srgbClr val="00B050"/>
                </a:solidFill>
              </a:rPr>
              <a:t>Produtividade</a:t>
            </a:r>
            <a:r>
              <a:rPr lang="en-US" sz="4100" dirty="0">
                <a:solidFill>
                  <a:srgbClr val="00B050"/>
                </a:solidFill>
              </a:rPr>
              <a:t> Real de </a:t>
            </a:r>
            <a:r>
              <a:rPr lang="en-US" sz="4100" dirty="0" err="1">
                <a:solidFill>
                  <a:srgbClr val="00B050"/>
                </a:solidFill>
              </a:rPr>
              <a:t>Culturas</a:t>
            </a:r>
            <a:r>
              <a:rPr lang="en-US" sz="4100" dirty="0">
                <a:solidFill>
                  <a:srgbClr val="00B050"/>
                </a:solidFill>
              </a:rPr>
              <a:t> </a:t>
            </a:r>
            <a:r>
              <a:rPr lang="en-US" sz="4100" dirty="0" err="1">
                <a:solidFill>
                  <a:srgbClr val="00B050"/>
                </a:solidFill>
              </a:rPr>
              <a:t>Agrícolas</a:t>
            </a:r>
            <a:r>
              <a:rPr lang="en-US" sz="4100" dirty="0">
                <a:solidFill>
                  <a:srgbClr val="00B050"/>
                </a:solidFill>
              </a:rPr>
              <a:t>  </a:t>
            </a:r>
            <a:r>
              <a:rPr lang="en-US" sz="4100" dirty="0" err="1">
                <a:solidFill>
                  <a:srgbClr val="00B050"/>
                </a:solidFill>
              </a:rPr>
              <a:t>em</a:t>
            </a:r>
            <a:r>
              <a:rPr lang="en-US" sz="4100" dirty="0">
                <a:solidFill>
                  <a:srgbClr val="00B050"/>
                </a:solidFill>
              </a:rPr>
              <a:t> </a:t>
            </a:r>
            <a:r>
              <a:rPr lang="en-US" sz="4100" dirty="0" err="1">
                <a:solidFill>
                  <a:srgbClr val="00B050"/>
                </a:solidFill>
              </a:rPr>
              <a:t>relação</a:t>
            </a:r>
            <a:r>
              <a:rPr lang="en-US" sz="4100" dirty="0">
                <a:solidFill>
                  <a:srgbClr val="00B050"/>
                </a:solidFill>
              </a:rPr>
              <a:t> </a:t>
            </a:r>
            <a:r>
              <a:rPr lang="en-US" sz="4100" dirty="0" err="1">
                <a:solidFill>
                  <a:srgbClr val="00B050"/>
                </a:solidFill>
              </a:rPr>
              <a:t>ao</a:t>
            </a:r>
            <a:r>
              <a:rPr lang="en-US" sz="4100" dirty="0">
                <a:solidFill>
                  <a:srgbClr val="00B050"/>
                </a:solidFill>
              </a:rPr>
              <a:t> </a:t>
            </a:r>
            <a:r>
              <a:rPr lang="en-US" sz="4100" dirty="0" err="1">
                <a:solidFill>
                  <a:srgbClr val="00B050"/>
                </a:solidFill>
              </a:rPr>
              <a:t>Potencial</a:t>
            </a:r>
            <a:r>
              <a:rPr lang="en-US" sz="4100" dirty="0">
                <a:solidFill>
                  <a:srgbClr val="00B050"/>
                </a:solidFill>
              </a:rPr>
              <a:t> </a:t>
            </a:r>
            <a:r>
              <a:rPr lang="en-US" sz="4100" dirty="0" err="1">
                <a:solidFill>
                  <a:srgbClr val="00B050"/>
                </a:solidFill>
              </a:rPr>
              <a:t>Máximo</a:t>
            </a:r>
            <a:r>
              <a:rPr lang="en-US" sz="4100" dirty="0">
                <a:solidFill>
                  <a:srgbClr val="00B050"/>
                </a:solidFill>
              </a:rPr>
              <a:t>  de </a:t>
            </a:r>
            <a:r>
              <a:rPr lang="en-US" sz="4100" dirty="0" err="1">
                <a:solidFill>
                  <a:srgbClr val="00B050"/>
                </a:solidFill>
              </a:rPr>
              <a:t>Produtividade</a:t>
            </a:r>
            <a:endParaRPr lang="en-US" sz="4100" dirty="0">
              <a:solidFill>
                <a:srgbClr val="00B050"/>
              </a:solidFill>
            </a:endParaRPr>
          </a:p>
        </p:txBody>
      </p:sp>
      <p:sp>
        <p:nvSpPr>
          <p:cNvPr id="9220" name="Rectangle 4"/>
          <p:cNvSpPr>
            <a:spLocks noChangeArrowheads="1"/>
          </p:cNvSpPr>
          <p:nvPr/>
        </p:nvSpPr>
        <p:spPr bwMode="auto">
          <a:xfrm>
            <a:off x="2" y="-205380"/>
            <a:ext cx="236742" cy="410759"/>
          </a:xfrm>
          <a:prstGeom prst="rect">
            <a:avLst/>
          </a:prstGeom>
          <a:noFill/>
          <a:ln w="9525">
            <a:noFill/>
            <a:miter lim="800000"/>
            <a:headEnd/>
            <a:tailEnd/>
          </a:ln>
          <a:effectLst/>
        </p:spPr>
        <p:txBody>
          <a:bodyPr vert="horz" wrap="none" lIns="117226" tIns="58613" rIns="117226" bIns="58613" numCol="1" anchor="ctr" anchorCtr="0" compatLnSpc="1">
            <a:prstTxWarp prst="textNoShape">
              <a:avLst/>
            </a:prstTxWarp>
            <a:spAutoFit/>
          </a:bodyPr>
          <a:lstStyle/>
          <a:p>
            <a:endParaRPr lang="en-US">
              <a:solidFill>
                <a:prstClr val="black"/>
              </a:solidFill>
            </a:endParaRPr>
          </a:p>
        </p:txBody>
      </p:sp>
      <p:sp>
        <p:nvSpPr>
          <p:cNvPr id="9221" name="Rectangle 5"/>
          <p:cNvSpPr>
            <a:spLocks noChangeArrowheads="1"/>
          </p:cNvSpPr>
          <p:nvPr/>
        </p:nvSpPr>
        <p:spPr bwMode="auto">
          <a:xfrm>
            <a:off x="0" y="1511328"/>
            <a:ext cx="236742" cy="349203"/>
          </a:xfrm>
          <a:prstGeom prst="rect">
            <a:avLst/>
          </a:prstGeom>
          <a:noFill/>
          <a:ln w="9525">
            <a:noFill/>
            <a:miter lim="800000"/>
            <a:headEnd/>
            <a:tailEnd/>
          </a:ln>
          <a:effectLst/>
        </p:spPr>
        <p:txBody>
          <a:bodyPr vert="horz" wrap="none" lIns="117226" tIns="58613" rIns="117226" bIns="58613" numCol="1" anchor="ctr" anchorCtr="0" compatLnSpc="1">
            <a:prstTxWarp prst="textNoShape">
              <a:avLst/>
            </a:prstTxWarp>
            <a:spAutoFit/>
          </a:bodyPr>
          <a:lstStyle/>
          <a:p>
            <a:pPr fontAlgn="base">
              <a:spcBef>
                <a:spcPct val="0"/>
              </a:spcBef>
              <a:spcAft>
                <a:spcPct val="0"/>
              </a:spcAft>
            </a:pPr>
            <a:r>
              <a:rPr lang="en-US" sz="1500">
                <a:solidFill>
                  <a:prstClr val="black"/>
                </a:solidFill>
                <a:latin typeface="Arial" pitchFamily="34" charset="0"/>
                <a:ea typeface="Times New Roman" pitchFamily="18" charset="0"/>
              </a:rPr>
              <a:t>   </a:t>
            </a:r>
            <a:endParaRPr lang="en-US">
              <a:solidFill>
                <a:prstClr val="black"/>
              </a:solidFill>
              <a:latin typeface="Arial" pitchFamily="34" charset="0"/>
            </a:endParaRPr>
          </a:p>
        </p:txBody>
      </p:sp>
      <p:sp>
        <p:nvSpPr>
          <p:cNvPr id="9222" name="Rectangle 6"/>
          <p:cNvSpPr>
            <a:spLocks noChangeArrowheads="1"/>
          </p:cNvSpPr>
          <p:nvPr/>
        </p:nvSpPr>
        <p:spPr bwMode="auto">
          <a:xfrm>
            <a:off x="0" y="3229858"/>
            <a:ext cx="236742" cy="303037"/>
          </a:xfrm>
          <a:prstGeom prst="rect">
            <a:avLst/>
          </a:prstGeom>
          <a:noFill/>
          <a:ln w="9525">
            <a:noFill/>
            <a:miter lim="800000"/>
            <a:headEnd/>
            <a:tailEnd/>
          </a:ln>
          <a:effectLst/>
        </p:spPr>
        <p:txBody>
          <a:bodyPr vert="horz" wrap="none" lIns="117226" tIns="58613" rIns="117226" bIns="58613" numCol="1" anchor="ctr" anchorCtr="0" compatLnSpc="1">
            <a:prstTxWarp prst="textNoShape">
              <a:avLst/>
            </a:prstTxWarp>
            <a:spAutoFit/>
          </a:bodyPr>
          <a:lstStyle/>
          <a:p>
            <a:pPr fontAlgn="base">
              <a:spcBef>
                <a:spcPct val="0"/>
              </a:spcBef>
              <a:spcAft>
                <a:spcPct val="0"/>
              </a:spcAft>
            </a:pPr>
            <a:r>
              <a:rPr lang="en-US" sz="1200">
                <a:solidFill>
                  <a:prstClr val="black"/>
                </a:solidFill>
                <a:latin typeface="Arial" pitchFamily="34" charset="0"/>
              </a:rPr>
              <a:t> </a:t>
            </a:r>
            <a:endParaRPr lang="en-US">
              <a:solidFill>
                <a:prstClr val="black"/>
              </a:solidFill>
              <a:latin typeface="Arial" pitchFamily="34" charset="0"/>
            </a:endParaRPr>
          </a:p>
        </p:txBody>
      </p:sp>
      <p:pic>
        <p:nvPicPr>
          <p:cNvPr id="9" name="Grafik 4" descr="MF_H_CER.BMP"/>
          <p:cNvPicPr>
            <a:picLocks noChangeAspect="1"/>
          </p:cNvPicPr>
          <p:nvPr/>
        </p:nvPicPr>
        <p:blipFill>
          <a:blip r:embed="rId3" cstate="screen"/>
          <a:srcRect/>
          <a:stretch>
            <a:fillRect/>
          </a:stretch>
        </p:blipFill>
        <p:spPr bwMode="auto">
          <a:xfrm>
            <a:off x="0" y="1676406"/>
            <a:ext cx="12192000" cy="4619626"/>
          </a:xfrm>
          <a:prstGeom prst="rect">
            <a:avLst/>
          </a:prstGeom>
          <a:noFill/>
          <a:ln w="9525">
            <a:noFill/>
            <a:miter lim="800000"/>
            <a:headEnd/>
            <a:tailEnd/>
          </a:ln>
        </p:spPr>
      </p:pic>
      <p:sp>
        <p:nvSpPr>
          <p:cNvPr id="10" name="CaixaDeTexto 9"/>
          <p:cNvSpPr txBox="1"/>
          <p:nvPr/>
        </p:nvSpPr>
        <p:spPr>
          <a:xfrm>
            <a:off x="-37181" y="6599759"/>
            <a:ext cx="2576587" cy="333814"/>
          </a:xfrm>
          <a:prstGeom prst="rect">
            <a:avLst/>
          </a:prstGeom>
          <a:noFill/>
        </p:spPr>
        <p:txBody>
          <a:bodyPr wrap="none" lIns="117226" tIns="58613" rIns="117226" bIns="58613" rtlCol="0">
            <a:spAutoFit/>
          </a:bodyPr>
          <a:lstStyle/>
          <a:p>
            <a:r>
              <a:rPr lang="pt-BR" sz="1400" b="1" dirty="0">
                <a:solidFill>
                  <a:srgbClr val="002060"/>
                </a:solidFill>
                <a:latin typeface="Corbel" pitchFamily="34" charset="0"/>
              </a:rPr>
              <a:t>Fonte: FAO-IIASA GAEZ , 2012 </a:t>
            </a:r>
          </a:p>
        </p:txBody>
      </p:sp>
      <p:sp>
        <p:nvSpPr>
          <p:cNvPr id="3" name="Oval 2"/>
          <p:cNvSpPr/>
          <p:nvPr/>
        </p:nvSpPr>
        <p:spPr>
          <a:xfrm>
            <a:off x="4067463" y="3959412"/>
            <a:ext cx="846692" cy="986117"/>
          </a:xfrm>
          <a:prstGeom prst="ellipse">
            <a:avLst/>
          </a:prstGeom>
          <a:gradFill flip="none" rotWithShape="1">
            <a:gsLst>
              <a:gs pos="0">
                <a:schemeClr val="accent1">
                  <a:tint val="100000"/>
                  <a:shade val="100000"/>
                  <a:satMod val="130000"/>
                  <a:alpha val="16000"/>
                </a:schemeClr>
              </a:gs>
              <a:gs pos="100000">
                <a:schemeClr val="accent1">
                  <a:tint val="50000"/>
                  <a:shade val="100000"/>
                  <a:satMod val="350000"/>
                  <a:alpha val="16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en-US"/>
          </a:p>
        </p:txBody>
      </p:sp>
      <p:sp>
        <p:nvSpPr>
          <p:cNvPr id="4" name="Rectangle 3"/>
          <p:cNvSpPr/>
          <p:nvPr/>
        </p:nvSpPr>
        <p:spPr>
          <a:xfrm>
            <a:off x="5196387" y="5050117"/>
            <a:ext cx="3486392" cy="1374589"/>
          </a:xfrm>
          <a:prstGeom prst="rect">
            <a:avLst/>
          </a:prstGeom>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r>
              <a:rPr lang="en-US" dirty="0" err="1" smtClean="0"/>
              <a:t>Agricultura</a:t>
            </a:r>
            <a:r>
              <a:rPr lang="en-US" dirty="0" smtClean="0"/>
              <a:t> </a:t>
            </a:r>
            <a:r>
              <a:rPr lang="en-US" dirty="0" err="1" smtClean="0"/>
              <a:t>brasileira</a:t>
            </a:r>
            <a:r>
              <a:rPr lang="en-US" dirty="0" smtClean="0"/>
              <a:t> </a:t>
            </a:r>
            <a:r>
              <a:rPr lang="en-US" dirty="0" err="1" smtClean="0"/>
              <a:t>está</a:t>
            </a:r>
            <a:r>
              <a:rPr lang="en-US" dirty="0" smtClean="0"/>
              <a:t> </a:t>
            </a:r>
            <a:r>
              <a:rPr lang="en-US" dirty="0" err="1" smtClean="0"/>
              <a:t>longe</a:t>
            </a:r>
            <a:r>
              <a:rPr lang="en-US" dirty="0" smtClean="0"/>
              <a:t> do </a:t>
            </a:r>
            <a:r>
              <a:rPr lang="en-US" dirty="0" err="1" smtClean="0"/>
              <a:t>potencial</a:t>
            </a:r>
            <a:r>
              <a:rPr lang="en-US" dirty="0" smtClean="0"/>
              <a:t> </a:t>
            </a:r>
            <a:r>
              <a:rPr lang="en-US" dirty="0" err="1" smtClean="0"/>
              <a:t>máximo</a:t>
            </a:r>
            <a:r>
              <a:rPr lang="en-US" dirty="0" smtClean="0"/>
              <a:t> de </a:t>
            </a:r>
            <a:r>
              <a:rPr lang="en-US" dirty="0" err="1" smtClean="0"/>
              <a:t>produtividade</a:t>
            </a:r>
            <a:endParaRPr lang="en-US" dirty="0"/>
          </a:p>
        </p:txBody>
      </p:sp>
      <p:cxnSp>
        <p:nvCxnSpPr>
          <p:cNvPr id="6" name="Straight Arrow Connector 5"/>
          <p:cNvCxnSpPr/>
          <p:nvPr/>
        </p:nvCxnSpPr>
        <p:spPr>
          <a:xfrm>
            <a:off x="4914156" y="4482353"/>
            <a:ext cx="730481" cy="46317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4743099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9336" y="1268760"/>
            <a:ext cx="12673408" cy="3785652"/>
          </a:xfrm>
          <a:prstGeom prst="rect">
            <a:avLst/>
          </a:prstGeom>
        </p:spPr>
        <p:txBody>
          <a:bodyPr wrap="square">
            <a:spAutoFit/>
          </a:bodyPr>
          <a:lstStyle/>
          <a:p>
            <a:pPr algn="ctr"/>
            <a:r>
              <a:rPr lang="en-US" sz="1800" dirty="0" smtClean="0"/>
              <a:t>GROSS AGRICULTRE PRODUCT AND AREA UTILIZED IN AGRICULTURE AND ANIMAL HUSBANDRY</a:t>
            </a:r>
          </a:p>
          <a:p>
            <a:pPr algn="ctr"/>
            <a:endParaRPr lang="en-US" sz="1800" dirty="0" smtClean="0"/>
          </a:p>
          <a:p>
            <a:pPr algn="ctr"/>
            <a:endParaRPr lang="en-US" sz="1800" dirty="0"/>
          </a:p>
          <a:p>
            <a:pPr algn="ctr"/>
            <a:r>
              <a:rPr lang="en-US" sz="1800" b="1" dirty="0" smtClean="0"/>
              <a:t> AMAZON AGRICULTURE PRODUCT ≈ 14.5</a:t>
            </a:r>
            <a:r>
              <a:rPr lang="en-US" sz="1800" b="1" dirty="0"/>
              <a:t>% </a:t>
            </a:r>
            <a:r>
              <a:rPr lang="en-US" sz="1800" b="1" dirty="0" smtClean="0"/>
              <a:t>OF BRAZIL’S AGRICULTURE SECTOR  GDP  ON 750,000 KM</a:t>
            </a:r>
            <a:r>
              <a:rPr lang="en-US" sz="1800" b="1" baseline="30000" dirty="0" smtClean="0"/>
              <a:t>2</a:t>
            </a:r>
            <a:r>
              <a:rPr lang="en-US" sz="1800" b="1" dirty="0" smtClean="0"/>
              <a:t> </a:t>
            </a:r>
          </a:p>
          <a:p>
            <a:pPr algn="ctr"/>
            <a:endParaRPr lang="en-US" sz="1800" b="1" dirty="0" smtClean="0"/>
          </a:p>
          <a:p>
            <a:pPr algn="ctr"/>
            <a:r>
              <a:rPr lang="en-US" sz="1800" b="1" dirty="0" smtClean="0"/>
              <a:t>≈ 1% OF AGRICULTURE GDP FOR EACH 50 THOUSAND KM</a:t>
            </a:r>
            <a:r>
              <a:rPr lang="en-US" sz="1800" b="1" baseline="30000" dirty="0" smtClean="0"/>
              <a:t>2</a:t>
            </a:r>
          </a:p>
          <a:p>
            <a:pPr algn="ctr"/>
            <a:endParaRPr lang="en-US" sz="1800" b="1" baseline="30000" dirty="0" smtClean="0"/>
          </a:p>
          <a:p>
            <a:pPr algn="ctr"/>
            <a:endParaRPr lang="en-US" sz="1800" dirty="0" smtClean="0"/>
          </a:p>
          <a:p>
            <a:pPr algn="ctr"/>
            <a:r>
              <a:rPr lang="en-US" sz="1800" b="1" dirty="0" smtClean="0">
                <a:solidFill>
                  <a:srgbClr val="FF0000"/>
                </a:solidFill>
              </a:rPr>
              <a:t>COMPARED </a:t>
            </a:r>
            <a:r>
              <a:rPr lang="en-US" sz="1800" b="1" dirty="0" smtClean="0">
                <a:solidFill>
                  <a:srgbClr val="FF0000"/>
                </a:solidFill>
              </a:rPr>
              <a:t>TO </a:t>
            </a:r>
          </a:p>
          <a:p>
            <a:pPr algn="ctr"/>
            <a:endParaRPr lang="en-US" sz="1800" dirty="0"/>
          </a:p>
          <a:p>
            <a:pPr algn="ctr"/>
            <a:endParaRPr lang="en-US" sz="1800" dirty="0"/>
          </a:p>
          <a:p>
            <a:pPr algn="ctr"/>
            <a:r>
              <a:rPr lang="en-US" sz="1800" b="1" dirty="0" smtClean="0">
                <a:solidFill>
                  <a:srgbClr val="0000FF"/>
                </a:solidFill>
              </a:rPr>
              <a:t>SÃO PAULO STATE AGRICULTURE PRODUCT ≈  11.3% OF BRAZIL’S AGRICULTURE SECTOR GDP ON 193,000 KM</a:t>
            </a:r>
            <a:r>
              <a:rPr lang="en-US" sz="1800" b="1" baseline="30000" dirty="0" smtClean="0">
                <a:solidFill>
                  <a:srgbClr val="0000FF"/>
                </a:solidFill>
              </a:rPr>
              <a:t>2</a:t>
            </a:r>
          </a:p>
          <a:p>
            <a:pPr algn="ctr"/>
            <a:endParaRPr lang="en-US" sz="1800" b="1" baseline="30000" dirty="0">
              <a:solidFill>
                <a:srgbClr val="0000FF"/>
              </a:solidFill>
            </a:endParaRPr>
          </a:p>
          <a:p>
            <a:pPr algn="ctr"/>
            <a:r>
              <a:rPr lang="en-US" sz="1800" b="1" dirty="0" smtClean="0">
                <a:solidFill>
                  <a:srgbClr val="0000FF"/>
                </a:solidFill>
              </a:rPr>
              <a:t>1% OF AGRICULTURE GDP FOR EACH 17 THOUSAND KM</a:t>
            </a:r>
            <a:r>
              <a:rPr lang="en-US" sz="1800" b="1" baseline="30000" dirty="0" smtClean="0">
                <a:solidFill>
                  <a:srgbClr val="0000FF"/>
                </a:solidFill>
              </a:rPr>
              <a:t>2</a:t>
            </a:r>
            <a:endParaRPr lang="en-US" sz="1800" b="1" baseline="30000" dirty="0">
              <a:solidFill>
                <a:srgbClr val="0000FF"/>
              </a:solidFill>
            </a:endParaRPr>
          </a:p>
        </p:txBody>
      </p:sp>
      <p:sp>
        <p:nvSpPr>
          <p:cNvPr id="3" name="TextBox 2"/>
          <p:cNvSpPr txBox="1"/>
          <p:nvPr/>
        </p:nvSpPr>
        <p:spPr>
          <a:xfrm>
            <a:off x="3143672" y="476672"/>
            <a:ext cx="6107411" cy="461665"/>
          </a:xfrm>
          <a:prstGeom prst="rect">
            <a:avLst/>
          </a:prstGeom>
          <a:noFill/>
        </p:spPr>
        <p:txBody>
          <a:bodyPr wrap="none" rtlCol="0">
            <a:spAutoFit/>
          </a:bodyPr>
          <a:lstStyle/>
          <a:p>
            <a:r>
              <a:rPr lang="en-US" sz="2400" b="1" dirty="0" smtClean="0">
                <a:solidFill>
                  <a:srgbClr val="008000"/>
                </a:solidFill>
              </a:rPr>
              <a:t>EFFICIENCY OF AGRICULTURE IN THE AMAZON</a:t>
            </a:r>
            <a:endParaRPr lang="en-US" sz="2400" b="1" dirty="0">
              <a:solidFill>
                <a:srgbClr val="008000"/>
              </a:solidFill>
            </a:endParaRPr>
          </a:p>
        </p:txBody>
      </p:sp>
      <p:sp>
        <p:nvSpPr>
          <p:cNvPr id="4" name="TextBox 3"/>
          <p:cNvSpPr txBox="1"/>
          <p:nvPr/>
        </p:nvSpPr>
        <p:spPr>
          <a:xfrm>
            <a:off x="9475763" y="6453336"/>
            <a:ext cx="2740917" cy="384721"/>
          </a:xfrm>
          <a:prstGeom prst="rect">
            <a:avLst/>
          </a:prstGeom>
          <a:noFill/>
        </p:spPr>
        <p:txBody>
          <a:bodyPr wrap="none" rtlCol="0">
            <a:spAutoFit/>
          </a:bodyPr>
          <a:lstStyle/>
          <a:p>
            <a:r>
              <a:rPr lang="en-US" dirty="0" smtClean="0"/>
              <a:t>NOBRE ET AL., 2016 PNAS</a:t>
            </a:r>
            <a:endParaRPr lang="en-US" dirty="0"/>
          </a:p>
        </p:txBody>
      </p:sp>
      <p:sp>
        <p:nvSpPr>
          <p:cNvPr id="6" name="TextBox 5"/>
          <p:cNvSpPr txBox="1"/>
          <p:nvPr/>
        </p:nvSpPr>
        <p:spPr>
          <a:xfrm>
            <a:off x="2135560" y="5589240"/>
            <a:ext cx="8337589" cy="461665"/>
          </a:xfrm>
          <a:prstGeom prst="rect">
            <a:avLst/>
          </a:prstGeom>
          <a:noFill/>
        </p:spPr>
        <p:txBody>
          <a:bodyPr wrap="none" rtlCol="0">
            <a:spAutoFit/>
          </a:bodyPr>
          <a:lstStyle/>
          <a:p>
            <a:r>
              <a:rPr lang="en-US" sz="2400" b="1" dirty="0" smtClean="0"/>
              <a:t>SÃO PAULO STATE AGRICULTURE IS ≈ 3 TIMES MORE EFFICIENT!</a:t>
            </a:r>
            <a:endParaRPr lang="en-US" sz="2400" b="1" dirty="0"/>
          </a:p>
        </p:txBody>
      </p:sp>
    </p:spTree>
    <p:extLst>
      <p:ext uri="{BB962C8B-B14F-4D97-AF65-F5344CB8AC3E}">
        <p14:creationId xmlns:p14="http://schemas.microsoft.com/office/powerpoint/2010/main" val="344075242"/>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1507" y="3"/>
            <a:ext cx="10558660" cy="6881588"/>
          </a:xfrm>
          <a:prstGeom prst="rect">
            <a:avLst/>
          </a:prstGeom>
        </p:spPr>
      </p:pic>
      <p:sp>
        <p:nvSpPr>
          <p:cNvPr id="4" name="Retângulo 3"/>
          <p:cNvSpPr/>
          <p:nvPr/>
        </p:nvSpPr>
        <p:spPr>
          <a:xfrm>
            <a:off x="0" y="9"/>
            <a:ext cx="2135560" cy="6878991"/>
          </a:xfrm>
          <a:prstGeom prst="rect">
            <a:avLst/>
          </a:prstGeom>
          <a:solidFill>
            <a:srgbClr val="71717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a:endParaRPr lang="pt-BR" dirty="0"/>
          </a:p>
        </p:txBody>
      </p:sp>
      <p:sp>
        <p:nvSpPr>
          <p:cNvPr id="5" name="Retângulo 4"/>
          <p:cNvSpPr/>
          <p:nvPr/>
        </p:nvSpPr>
        <p:spPr>
          <a:xfrm>
            <a:off x="671301" y="0"/>
            <a:ext cx="2760433" cy="188640"/>
          </a:xfrm>
          <a:prstGeom prst="rect">
            <a:avLst/>
          </a:prstGeom>
          <a:solidFill>
            <a:srgbClr val="71717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a:endParaRPr lang="pt-BR" dirty="0"/>
          </a:p>
        </p:txBody>
      </p:sp>
      <p:sp>
        <p:nvSpPr>
          <p:cNvPr id="6" name="Retângulo 5"/>
          <p:cNvSpPr/>
          <p:nvPr/>
        </p:nvSpPr>
        <p:spPr>
          <a:xfrm>
            <a:off x="8900901" y="0"/>
            <a:ext cx="3291129" cy="404664"/>
          </a:xfrm>
          <a:prstGeom prst="rect">
            <a:avLst/>
          </a:prstGeom>
          <a:solidFill>
            <a:srgbClr val="71717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a:endParaRPr lang="pt-BR" dirty="0"/>
          </a:p>
        </p:txBody>
      </p:sp>
      <p:sp>
        <p:nvSpPr>
          <p:cNvPr id="7" name="CaixaDeTexto 6"/>
          <p:cNvSpPr txBox="1"/>
          <p:nvPr/>
        </p:nvSpPr>
        <p:spPr>
          <a:xfrm>
            <a:off x="3" y="1756560"/>
            <a:ext cx="3203996" cy="3400637"/>
          </a:xfrm>
          <a:prstGeom prst="rect">
            <a:avLst/>
          </a:prstGeom>
          <a:noFill/>
          <a:effectLst>
            <a:outerShdw blurRad="50800" dist="38100" dir="8100000" algn="tr" rotWithShape="0">
              <a:prstClr val="black">
                <a:alpha val="40000"/>
              </a:prstClr>
            </a:outerShdw>
          </a:effectLst>
        </p:spPr>
        <p:txBody>
          <a:bodyPr vert="horz" lIns="91426" tIns="45718" rIns="91426" bIns="45718" rtlCol="0" anchor="ctr">
            <a:noAutofit/>
          </a:bodyPr>
          <a:lstStyle>
            <a:defPPr>
              <a:defRPr lang="pt-BR"/>
            </a:defPPr>
            <a:lvl1pPr algn="ctr">
              <a:spcBef>
                <a:spcPct val="0"/>
              </a:spcBef>
              <a:buNone/>
              <a:defRPr sz="4900" b="1">
                <a:solidFill>
                  <a:schemeClr val="bg1"/>
                </a:solidFill>
                <a:latin typeface="+mj-lt"/>
                <a:ea typeface="+mj-ea"/>
                <a:cs typeface="+mj-cs"/>
              </a:defRPr>
            </a:lvl1pPr>
          </a:lstStyle>
          <a:p>
            <a:r>
              <a:rPr lang="en-US" sz="2800" dirty="0"/>
              <a:t>Agriculture output per unit area in the Amazon is only one-quarter of the more productive areas in elsewhere in Brazil.</a:t>
            </a:r>
          </a:p>
          <a:p>
            <a:r>
              <a:rPr lang="en-US" sz="2800" dirty="0"/>
              <a:t>Endless expansion of the agriculture frontier has to be halted and sustainable agriculture has to be the new norm, including intensification.</a:t>
            </a:r>
          </a:p>
        </p:txBody>
      </p:sp>
    </p:spTree>
    <p:extLst>
      <p:ext uri="{BB962C8B-B14F-4D97-AF65-F5344CB8AC3E}">
        <p14:creationId xmlns:p14="http://schemas.microsoft.com/office/powerpoint/2010/main" val="28086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368" y="2204864"/>
            <a:ext cx="3312367" cy="3888432"/>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3782651" y="332656"/>
            <a:ext cx="4756458" cy="1200326"/>
          </a:xfrm>
          <a:prstGeom prst="rect">
            <a:avLst/>
          </a:prstGeom>
          <a:noFill/>
        </p:spPr>
        <p:txBody>
          <a:bodyPr wrap="none" lIns="91438" tIns="45719" rIns="91438" bIns="45719" rtlCol="0">
            <a:spAutoFit/>
          </a:bodyPr>
          <a:lstStyle/>
          <a:p>
            <a:pPr algn="ctr"/>
            <a:r>
              <a:rPr lang="en-US" dirty="0" smtClean="0"/>
              <a:t> </a:t>
            </a:r>
            <a:r>
              <a:rPr lang="en-US" sz="2400" b="1" dirty="0">
                <a:solidFill>
                  <a:schemeClr val="accent3"/>
                </a:solidFill>
              </a:rPr>
              <a:t>The Amazon: the largest river </a:t>
            </a:r>
            <a:r>
              <a:rPr lang="en-US" sz="2400" b="1" dirty="0" smtClean="0">
                <a:solidFill>
                  <a:schemeClr val="accent3"/>
                </a:solidFill>
              </a:rPr>
              <a:t>basin</a:t>
            </a:r>
            <a:endParaRPr lang="en-US" sz="2400" b="1" dirty="0">
              <a:solidFill>
                <a:schemeClr val="accent3"/>
              </a:solidFill>
            </a:endParaRPr>
          </a:p>
          <a:p>
            <a:pPr algn="ctr"/>
            <a:r>
              <a:rPr lang="en-US" sz="2400" b="1" dirty="0">
                <a:solidFill>
                  <a:schemeClr val="accent3"/>
                </a:solidFill>
              </a:rPr>
              <a:t>and  contiguous tropical </a:t>
            </a:r>
            <a:r>
              <a:rPr lang="en-US" sz="2400" b="1" dirty="0" smtClean="0">
                <a:solidFill>
                  <a:schemeClr val="accent3"/>
                </a:solidFill>
              </a:rPr>
              <a:t>forest</a:t>
            </a:r>
            <a:endParaRPr lang="en-US" sz="2400" b="1" dirty="0">
              <a:solidFill>
                <a:schemeClr val="accent3"/>
              </a:solidFill>
            </a:endParaRPr>
          </a:p>
          <a:p>
            <a:pPr algn="ctr"/>
            <a:r>
              <a:rPr lang="en-US" sz="2400" b="1" dirty="0">
                <a:solidFill>
                  <a:schemeClr val="accent3"/>
                </a:solidFill>
              </a:rPr>
              <a:t>in the planet</a:t>
            </a:r>
          </a:p>
        </p:txBody>
      </p:sp>
    </p:spTree>
    <p:extLst>
      <p:ext uri="{BB962C8B-B14F-4D97-AF65-F5344CB8AC3E}">
        <p14:creationId xmlns:p14="http://schemas.microsoft.com/office/powerpoint/2010/main" val="3481030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ot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2" y="76202"/>
            <a:ext cx="12020549" cy="675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5"/>
          <p:cNvSpPr txBox="1">
            <a:spLocks noChangeArrowheads="1"/>
          </p:cNvSpPr>
          <p:nvPr/>
        </p:nvSpPr>
        <p:spPr bwMode="auto">
          <a:xfrm>
            <a:off x="5588800" y="2852741"/>
            <a:ext cx="184667"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8" tIns="45719" rIns="91438" bIns="45719">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endParaRPr lang="pt-BR" dirty="0">
              <a:solidFill>
                <a:schemeClr val="bg1"/>
              </a:solidFill>
            </a:endParaRPr>
          </a:p>
        </p:txBody>
      </p:sp>
      <p:sp>
        <p:nvSpPr>
          <p:cNvPr id="280582" name="Text Box 6"/>
          <p:cNvSpPr txBox="1">
            <a:spLocks noChangeArrowheads="1"/>
          </p:cNvSpPr>
          <p:nvPr/>
        </p:nvSpPr>
        <p:spPr bwMode="auto">
          <a:xfrm>
            <a:off x="5735909" y="900113"/>
            <a:ext cx="184667"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endParaRPr lang="en-US" sz="3200" b="1" dirty="0">
              <a:solidFill>
                <a:srgbClr val="FFFFCC"/>
              </a:solidFill>
              <a:effectLst>
                <a:outerShdw blurRad="38100" dist="38100" dir="2700000" algn="tl">
                  <a:srgbClr val="000000"/>
                </a:outerShdw>
              </a:effectLst>
            </a:endParaRPr>
          </a:p>
        </p:txBody>
      </p:sp>
      <p:sp>
        <p:nvSpPr>
          <p:cNvPr id="3077" name="Text Box 7"/>
          <p:cNvSpPr txBox="1">
            <a:spLocks noChangeArrowheads="1"/>
          </p:cNvSpPr>
          <p:nvPr/>
        </p:nvSpPr>
        <p:spPr bwMode="auto">
          <a:xfrm>
            <a:off x="5789883" y="6165853"/>
            <a:ext cx="184667"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8" tIns="45719" rIns="91438" bIns="45719">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endParaRPr lang="en-US" b="1" dirty="0">
              <a:solidFill>
                <a:srgbClr val="FFFF00"/>
              </a:solidFill>
            </a:endParaRPr>
          </a:p>
        </p:txBody>
      </p:sp>
      <p:sp>
        <p:nvSpPr>
          <p:cNvPr id="3078" name="Text Box 8"/>
          <p:cNvSpPr txBox="1">
            <a:spLocks noChangeArrowheads="1"/>
          </p:cNvSpPr>
          <p:nvPr/>
        </p:nvSpPr>
        <p:spPr bwMode="auto">
          <a:xfrm>
            <a:off x="5986735" y="4581526"/>
            <a:ext cx="184667"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8" tIns="45719" rIns="91438" bIns="45719">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endParaRPr lang="en-US" dirty="0"/>
          </a:p>
        </p:txBody>
      </p:sp>
      <p:sp>
        <p:nvSpPr>
          <p:cNvPr id="2" name="TextBox 1"/>
          <p:cNvSpPr txBox="1"/>
          <p:nvPr/>
        </p:nvSpPr>
        <p:spPr>
          <a:xfrm>
            <a:off x="3647728" y="1052736"/>
            <a:ext cx="4683293" cy="584776"/>
          </a:xfrm>
          <a:prstGeom prst="rect">
            <a:avLst/>
          </a:prstGeom>
          <a:noFill/>
        </p:spPr>
        <p:txBody>
          <a:bodyPr wrap="none" rtlCol="0">
            <a:spAutoFit/>
          </a:bodyPr>
          <a:lstStyle/>
          <a:p>
            <a:r>
              <a:rPr lang="en-US" sz="3200" b="1" dirty="0" smtClean="0">
                <a:solidFill>
                  <a:schemeClr val="bg1"/>
                </a:solidFill>
              </a:rPr>
              <a:t>DO NO HARM, ANYMORE!</a:t>
            </a:r>
            <a:endParaRPr lang="en-US" sz="3200" b="1" dirty="0">
              <a:solidFill>
                <a:schemeClr val="bg1"/>
              </a:solidFill>
            </a:endParaRPr>
          </a:p>
        </p:txBody>
      </p:sp>
    </p:spTree>
    <p:extLst>
      <p:ext uri="{BB962C8B-B14F-4D97-AF65-F5344CB8AC3E}">
        <p14:creationId xmlns:p14="http://schemas.microsoft.com/office/powerpoint/2010/main" val="726855832"/>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87271"/>
            <a:ext cx="12182247" cy="782850"/>
          </a:xfrm>
        </p:spPr>
        <p:txBody>
          <a:bodyPr>
            <a:normAutofit/>
          </a:bodyPr>
          <a:lstStyle/>
          <a:p>
            <a:r>
              <a:rPr lang="pt-BR" b="1" dirty="0" smtClean="0">
                <a:solidFill>
                  <a:srgbClr val="00B050"/>
                </a:solidFill>
              </a:rPr>
              <a:t>Desafio de Bonn</a:t>
            </a:r>
            <a:endParaRPr lang="pt-BR" b="1" dirty="0">
              <a:solidFill>
                <a:srgbClr val="00B050"/>
              </a:solidFill>
            </a:endParaRP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2180933" y="1232453"/>
            <a:ext cx="7125044" cy="5283449"/>
          </a:xfrm>
          <a:prstGeom prst="rect">
            <a:avLst/>
          </a:prstGeom>
          <a:noFill/>
          <a:ln>
            <a:noFill/>
          </a:ln>
        </p:spPr>
      </p:pic>
      <p:pic>
        <p:nvPicPr>
          <p:cNvPr id="7" name="Picture 3"/>
          <p:cNvPicPr/>
          <p:nvPr/>
        </p:nvPicPr>
        <p:blipFill rotWithShape="1">
          <a:blip r:embed="rId3" cstate="screen">
            <a:extLst>
              <a:ext uri="{28A0092B-C50C-407E-A947-70E740481C1C}">
                <a14:useLocalDpi xmlns:a14="http://schemas.microsoft.com/office/drawing/2010/main"/>
              </a:ext>
            </a:extLst>
          </a:blip>
          <a:srcRect/>
          <a:stretch/>
        </p:blipFill>
        <p:spPr bwMode="auto">
          <a:xfrm>
            <a:off x="5938501" y="5816677"/>
            <a:ext cx="3310767" cy="644483"/>
          </a:xfrm>
          <a:prstGeom prst="rect">
            <a:avLst/>
          </a:prstGeom>
          <a:noFill/>
          <a:ln>
            <a:noFill/>
          </a:ln>
        </p:spPr>
      </p:pic>
      <p:sp>
        <p:nvSpPr>
          <p:cNvPr id="10" name="CaixaDeTexto 11"/>
          <p:cNvSpPr txBox="1"/>
          <p:nvPr/>
        </p:nvSpPr>
        <p:spPr>
          <a:xfrm>
            <a:off x="9370324" y="1467729"/>
            <a:ext cx="2811923" cy="1061827"/>
          </a:xfrm>
          <a:prstGeom prst="rect">
            <a:avLst/>
          </a:prstGeom>
          <a:solidFill>
            <a:schemeClr val="bg1"/>
          </a:solidFill>
        </p:spPr>
        <p:txBody>
          <a:bodyPr wrap="square" lIns="91436" tIns="45719" rIns="91436" bIns="45719" rtlCol="0">
            <a:spAutoFit/>
          </a:bodyPr>
          <a:lstStyle/>
          <a:p>
            <a:r>
              <a:rPr lang="pt-BR" sz="2100" b="1" dirty="0">
                <a:solidFill>
                  <a:srgbClr val="C00000"/>
                </a:solidFill>
                <a:cs typeface="Arial" panose="020B0604020202020204" pitchFamily="34" charset="0"/>
              </a:rPr>
              <a:t>Atlas de Oportunidades </a:t>
            </a:r>
            <a:r>
              <a:rPr lang="pt-BR" sz="2100" b="1" dirty="0">
                <a:cs typeface="Arial" panose="020B0604020202020204" pitchFamily="34" charset="0"/>
              </a:rPr>
              <a:t/>
            </a:r>
            <a:br>
              <a:rPr lang="pt-BR" sz="2100" b="1" dirty="0">
                <a:cs typeface="Arial" panose="020B0604020202020204" pitchFamily="34" charset="0"/>
              </a:rPr>
            </a:br>
            <a:r>
              <a:rPr lang="pt-BR" sz="2100" b="1" dirty="0">
                <a:cs typeface="Arial" panose="020B0604020202020204" pitchFamily="34" charset="0"/>
              </a:rPr>
              <a:t>de Restauração de Paisagens e Florestas</a:t>
            </a:r>
          </a:p>
        </p:txBody>
      </p:sp>
      <p:pic>
        <p:nvPicPr>
          <p:cNvPr id="11" name="Picture 11"/>
          <p:cNvPicPr>
            <a:picLocks noChangeAspect="1"/>
          </p:cNvPicPr>
          <p:nvPr/>
        </p:nvPicPr>
        <p:blipFill>
          <a:blip r:embed="rId4" cstate="email">
            <a:alphaModFix/>
            <a:extLst>
              <a:ext uri="{28A0092B-C50C-407E-A947-70E740481C1C}">
                <a14:useLocalDpi xmlns:a14="http://schemas.microsoft.com/office/drawing/2010/main"/>
              </a:ext>
            </a:extLst>
          </a:blip>
          <a:srcRect l="13007" t="18764" r="8951" b="12185"/>
          <a:stretch>
            <a:fillRect/>
          </a:stretch>
        </p:blipFill>
        <p:spPr>
          <a:xfrm>
            <a:off x="9941046" y="15957"/>
            <a:ext cx="2148353" cy="1125478"/>
          </a:xfrm>
          <a:prstGeom prst="rect">
            <a:avLst/>
          </a:prstGeom>
          <a:solidFill>
            <a:schemeClr val="bg1">
              <a:lumMod val="85000"/>
              <a:alpha val="13000"/>
            </a:schemeClr>
          </a:solidFill>
        </p:spPr>
      </p:pic>
      <p:sp>
        <p:nvSpPr>
          <p:cNvPr id="12" name="Title 2"/>
          <p:cNvSpPr txBox="1">
            <a:spLocks/>
          </p:cNvSpPr>
          <p:nvPr/>
        </p:nvSpPr>
        <p:spPr>
          <a:xfrm>
            <a:off x="143017" y="2587230"/>
            <a:ext cx="1889283" cy="2810653"/>
          </a:xfrm>
          <a:prstGeom prst="rect">
            <a:avLst/>
          </a:prstGeom>
          <a:solidFill>
            <a:schemeClr val="tx1">
              <a:alpha val="61000"/>
            </a:schemeClr>
          </a:solidFill>
        </p:spPr>
        <p:txBody>
          <a:bodyPr vert="horz" lIns="91436" tIns="45719" rIns="91436" bIns="45719"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Aft>
                <a:spcPts val="600"/>
              </a:spcAft>
            </a:pPr>
            <a:r>
              <a:rPr lang="pt-BR" sz="2100" dirty="0">
                <a:solidFill>
                  <a:schemeClr val="bg1"/>
                </a:solidFill>
                <a:latin typeface="Arial" panose="020B0604020202020204" pitchFamily="34" charset="0"/>
                <a:cs typeface="Arial" panose="020B0604020202020204" pitchFamily="34" charset="0"/>
              </a:rPr>
              <a:t>Meta global para restaurar  </a:t>
            </a:r>
            <a:r>
              <a:rPr lang="pt-BR" sz="2100" b="1" dirty="0">
                <a:solidFill>
                  <a:srgbClr val="FFC000"/>
                </a:solidFill>
                <a:latin typeface="Arial" panose="020B0604020202020204" pitchFamily="34" charset="0"/>
                <a:cs typeface="Arial" panose="020B0604020202020204" pitchFamily="34" charset="0"/>
              </a:rPr>
              <a:t>150 milhões de hectares</a:t>
            </a:r>
            <a:r>
              <a:rPr lang="pt-BR" sz="2100" b="1" dirty="0">
                <a:solidFill>
                  <a:srgbClr val="97BD3D"/>
                </a:solidFill>
                <a:latin typeface="Arial" panose="020B0604020202020204" pitchFamily="34" charset="0"/>
                <a:cs typeface="Arial" panose="020B0604020202020204" pitchFamily="34" charset="0"/>
              </a:rPr>
              <a:t> </a:t>
            </a:r>
            <a:r>
              <a:rPr lang="pt-BR" sz="2100" dirty="0">
                <a:solidFill>
                  <a:schemeClr val="bg1"/>
                </a:solidFill>
                <a:latin typeface="Arial" panose="020B0604020202020204" pitchFamily="34" charset="0"/>
                <a:cs typeface="Arial" panose="020B0604020202020204" pitchFamily="34" charset="0"/>
              </a:rPr>
              <a:t>de terras degradadas e desmatadas </a:t>
            </a:r>
            <a:br>
              <a:rPr lang="pt-BR" sz="2100" dirty="0">
                <a:solidFill>
                  <a:schemeClr val="bg1"/>
                </a:solidFill>
                <a:latin typeface="Arial" panose="020B0604020202020204" pitchFamily="34" charset="0"/>
                <a:cs typeface="Arial" panose="020B0604020202020204" pitchFamily="34" charset="0"/>
              </a:rPr>
            </a:br>
            <a:r>
              <a:rPr lang="pt-BR" sz="2100" b="1" dirty="0">
                <a:solidFill>
                  <a:srgbClr val="FFC000"/>
                </a:solidFill>
                <a:latin typeface="Arial" panose="020B0604020202020204" pitchFamily="34" charset="0"/>
                <a:cs typeface="Arial" panose="020B0604020202020204" pitchFamily="34" charset="0"/>
              </a:rPr>
              <a:t>até 2020</a:t>
            </a:r>
            <a:endParaRPr lang="pt-BR" sz="1800" b="1" dirty="0">
              <a:solidFill>
                <a:srgbClr val="FFC000"/>
              </a:solidFill>
              <a:latin typeface="Arial" panose="020B0604020202020204" pitchFamily="34" charset="0"/>
              <a:cs typeface="Arial" panose="020B0604020202020204" pitchFamily="34" charset="0"/>
            </a:endParaRPr>
          </a:p>
        </p:txBody>
      </p:sp>
      <p:grpSp>
        <p:nvGrpSpPr>
          <p:cNvPr id="5" name="Grupo 4"/>
          <p:cNvGrpSpPr/>
          <p:nvPr/>
        </p:nvGrpSpPr>
        <p:grpSpPr>
          <a:xfrm>
            <a:off x="9338328" y="3699850"/>
            <a:ext cx="2853672" cy="1659866"/>
            <a:chOff x="7003746" y="3083208"/>
            <a:chExt cx="2140254" cy="1383222"/>
          </a:xfrm>
        </p:grpSpPr>
        <p:sp>
          <p:nvSpPr>
            <p:cNvPr id="8" name="CaixaDeTexto 9"/>
            <p:cNvSpPr txBox="1"/>
            <p:nvPr/>
          </p:nvSpPr>
          <p:spPr>
            <a:xfrm>
              <a:off x="7003746" y="3083208"/>
              <a:ext cx="2140254" cy="637098"/>
            </a:xfrm>
            <a:prstGeom prst="rect">
              <a:avLst/>
            </a:prstGeom>
            <a:solidFill>
              <a:schemeClr val="bg1"/>
            </a:solidFill>
          </p:spPr>
          <p:txBody>
            <a:bodyPr wrap="square" lIns="71323" tIns="35662" rIns="71323" bIns="35662" rtlCol="0">
              <a:spAutoFit/>
            </a:bodyPr>
            <a:lstStyle/>
            <a:p>
              <a:pPr algn="ctr"/>
              <a:r>
                <a:rPr lang="pt-BR" sz="1500" b="1" dirty="0">
                  <a:latin typeface="Arial" panose="020B0604020202020204" pitchFamily="34" charset="0"/>
                  <a:cs typeface="Arial" panose="020B0604020202020204" pitchFamily="34" charset="0"/>
                </a:rPr>
                <a:t>O</a:t>
              </a:r>
              <a:r>
                <a:rPr lang="pt-BR" sz="1500" b="1" dirty="0">
                  <a:latin typeface="Arial" panose="020B0604020202020204" pitchFamily="34" charset="0"/>
                  <a:cs typeface="Arial" panose="020B0604020202020204" pitchFamily="34" charset="0"/>
                </a:rPr>
                <a:t>portunidades de restauração de paisagens florestais</a:t>
              </a:r>
              <a:endParaRPr lang="pt-BR" sz="1500" b="1" dirty="0">
                <a:latin typeface="Arial" panose="020B0604020202020204" pitchFamily="34" charset="0"/>
                <a:cs typeface="Arial" panose="020B0604020202020204" pitchFamily="34" charset="0"/>
              </a:endParaRPr>
            </a:p>
          </p:txBody>
        </p:sp>
        <p:sp>
          <p:nvSpPr>
            <p:cNvPr id="9" name="CaixaDeTexto 10"/>
            <p:cNvSpPr txBox="1"/>
            <p:nvPr/>
          </p:nvSpPr>
          <p:spPr>
            <a:xfrm>
              <a:off x="7173410" y="3665336"/>
              <a:ext cx="1970589" cy="796330"/>
            </a:xfrm>
            <a:prstGeom prst="rect">
              <a:avLst/>
            </a:prstGeom>
            <a:solidFill>
              <a:schemeClr val="bg1"/>
            </a:solidFill>
          </p:spPr>
          <p:txBody>
            <a:bodyPr wrap="square" lIns="71323" tIns="35662" rIns="71323" bIns="35662" rtlCol="0">
              <a:spAutoFit/>
            </a:bodyPr>
            <a:lstStyle/>
            <a:p>
              <a:pPr>
                <a:lnSpc>
                  <a:spcPct val="150000"/>
                </a:lnSpc>
              </a:pPr>
              <a:r>
                <a:rPr lang="pt-BR" sz="1300" dirty="0">
                  <a:latin typeface="Arial" panose="020B0604020202020204" pitchFamily="34" charset="0"/>
                  <a:cs typeface="Arial" panose="020B0604020202020204" pitchFamily="34" charset="0"/>
                </a:rPr>
                <a:t>Restauração em larga escala</a:t>
              </a:r>
            </a:p>
            <a:p>
              <a:pPr>
                <a:lnSpc>
                  <a:spcPct val="150000"/>
                </a:lnSpc>
              </a:pPr>
              <a:r>
                <a:rPr lang="pt-BR" sz="1300" dirty="0">
                  <a:latin typeface="Arial" panose="020B0604020202020204" pitchFamily="34" charset="0"/>
                  <a:cs typeface="Arial" panose="020B0604020202020204" pitchFamily="34" charset="0"/>
                </a:rPr>
                <a:t>Restauração em mosaico</a:t>
              </a:r>
            </a:p>
            <a:p>
              <a:pPr>
                <a:lnSpc>
                  <a:spcPct val="150000"/>
                </a:lnSpc>
              </a:pPr>
              <a:r>
                <a:rPr lang="pt-BR" sz="1300" dirty="0">
                  <a:latin typeface="Arial" panose="020B0604020202020204" pitchFamily="34" charset="0"/>
                  <a:cs typeface="Arial" panose="020B0604020202020204" pitchFamily="34" charset="0"/>
                </a:rPr>
                <a:t>Restauração remota</a:t>
              </a:r>
            </a:p>
          </p:txBody>
        </p:sp>
        <p:pic>
          <p:nvPicPr>
            <p:cNvPr id="6" name="Picture 3"/>
            <p:cNvPicPr/>
            <p:nvPr/>
          </p:nvPicPr>
          <p:blipFill rotWithShape="1">
            <a:blip r:embed="rId5" cstate="screen">
              <a:extLst>
                <a:ext uri="{28A0092B-C50C-407E-A947-70E740481C1C}">
                  <a14:useLocalDpi xmlns:a14="http://schemas.microsoft.com/office/drawing/2010/main"/>
                </a:ext>
              </a:extLst>
            </a:blip>
            <a:srcRect l="5457" t="35295" r="84910" b="13050"/>
            <a:stretch/>
          </p:blipFill>
          <p:spPr bwMode="auto">
            <a:xfrm>
              <a:off x="7029910" y="3694176"/>
              <a:ext cx="197511" cy="772254"/>
            </a:xfrm>
            <a:prstGeom prst="rect">
              <a:avLst/>
            </a:prstGeom>
            <a:noFill/>
            <a:ln>
              <a:noFill/>
            </a:ln>
          </p:spPr>
        </p:pic>
      </p:grpSp>
      <p:sp>
        <p:nvSpPr>
          <p:cNvPr id="13" name="Elipse 12"/>
          <p:cNvSpPr/>
          <p:nvPr/>
        </p:nvSpPr>
        <p:spPr>
          <a:xfrm>
            <a:off x="3293661" y="4398404"/>
            <a:ext cx="1164608" cy="1300902"/>
          </a:xfrm>
          <a:prstGeom prst="ellipse">
            <a:avLst/>
          </a:prstGeom>
          <a:noFill/>
          <a:ln w="31750">
            <a:solidFill>
              <a:srgbClr val="92D050"/>
            </a:solid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pt-BR"/>
          </a:p>
        </p:txBody>
      </p:sp>
      <p:sp>
        <p:nvSpPr>
          <p:cNvPr id="14" name="Elipse 13"/>
          <p:cNvSpPr/>
          <p:nvPr/>
        </p:nvSpPr>
        <p:spPr>
          <a:xfrm>
            <a:off x="5331725" y="4398403"/>
            <a:ext cx="764275" cy="458711"/>
          </a:xfrm>
          <a:prstGeom prst="ellipse">
            <a:avLst/>
          </a:prstGeom>
          <a:noFill/>
          <a:ln w="31750">
            <a:solidFill>
              <a:srgbClr val="00B050"/>
            </a:solid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pt-BR"/>
          </a:p>
        </p:txBody>
      </p:sp>
      <p:sp>
        <p:nvSpPr>
          <p:cNvPr id="15" name="Elipse 14"/>
          <p:cNvSpPr/>
          <p:nvPr/>
        </p:nvSpPr>
        <p:spPr>
          <a:xfrm>
            <a:off x="5513695" y="2329074"/>
            <a:ext cx="2365612" cy="979144"/>
          </a:xfrm>
          <a:prstGeom prst="ellipse">
            <a:avLst/>
          </a:prstGeom>
          <a:noFill/>
          <a:ln w="31750">
            <a:solidFill>
              <a:srgbClr val="92D050"/>
            </a:solid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pt-BR"/>
          </a:p>
        </p:txBody>
      </p:sp>
      <p:sp>
        <p:nvSpPr>
          <p:cNvPr id="16" name="Elipse 15"/>
          <p:cNvSpPr/>
          <p:nvPr/>
        </p:nvSpPr>
        <p:spPr>
          <a:xfrm>
            <a:off x="7879307" y="2101872"/>
            <a:ext cx="1164608" cy="634144"/>
          </a:xfrm>
          <a:prstGeom prst="ellipse">
            <a:avLst/>
          </a:prstGeom>
          <a:noFill/>
          <a:ln w="31750">
            <a:solidFill>
              <a:srgbClr val="FF9933"/>
            </a:solidFill>
          </a:ln>
          <a:effectLst/>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pt-BR"/>
          </a:p>
        </p:txBody>
      </p:sp>
    </p:spTree>
    <p:extLst>
      <p:ext uri="{BB962C8B-B14F-4D97-AF65-F5344CB8AC3E}">
        <p14:creationId xmlns:p14="http://schemas.microsoft.com/office/powerpoint/2010/main" val="309775629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1000"/>
                                        <p:tgtEl>
                                          <p:spTgt spid="4"/>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1000"/>
                                        <p:tgtEl>
                                          <p:spTgt spid="5"/>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10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10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1000"/>
                                        <p:tgtEl>
                                          <p:spTgt spid="1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smtClean="0"/>
              <a:t>Desafio de Bonn</a:t>
            </a:r>
            <a:endParaRPr lang="pt-BR" dirty="0"/>
          </a:p>
        </p:txBody>
      </p:sp>
      <p:sp>
        <p:nvSpPr>
          <p:cNvPr id="3" name="Content Placeholder 2"/>
          <p:cNvSpPr>
            <a:spLocks noGrp="1"/>
          </p:cNvSpPr>
          <p:nvPr>
            <p:ph idx="1"/>
          </p:nvPr>
        </p:nvSpPr>
        <p:spPr/>
        <p:txBody>
          <a:bodyPr/>
          <a:lstStyle/>
          <a:p>
            <a:pPr marL="0" indent="0">
              <a:buNone/>
            </a:pPr>
            <a:endParaRPr lang="pt-BR"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2180933" y="1232453"/>
            <a:ext cx="7163756" cy="5312155"/>
          </a:xfrm>
          <a:prstGeom prst="rect">
            <a:avLst/>
          </a:prstGeom>
          <a:noFill/>
          <a:ln>
            <a:noFill/>
          </a:ln>
        </p:spPr>
      </p:pic>
      <p:pic>
        <p:nvPicPr>
          <p:cNvPr id="6" name="Picture 3"/>
          <p:cNvPicPr/>
          <p:nvPr/>
        </p:nvPicPr>
        <p:blipFill rotWithShape="1">
          <a:blip r:embed="rId4" cstate="screen">
            <a:extLst>
              <a:ext uri="{28A0092B-C50C-407E-A947-70E740481C1C}">
                <a14:useLocalDpi xmlns:a14="http://schemas.microsoft.com/office/drawing/2010/main"/>
              </a:ext>
            </a:extLst>
          </a:blip>
          <a:srcRect/>
          <a:stretch/>
        </p:blipFill>
        <p:spPr bwMode="auto">
          <a:xfrm>
            <a:off x="9641954" y="5184196"/>
            <a:ext cx="2177983" cy="1092158"/>
          </a:xfrm>
          <a:prstGeom prst="rect">
            <a:avLst/>
          </a:prstGeom>
          <a:noFill/>
          <a:ln>
            <a:noFill/>
          </a:ln>
        </p:spPr>
      </p:pic>
      <p:pic>
        <p:nvPicPr>
          <p:cNvPr id="7" name="Picture 3"/>
          <p:cNvPicPr/>
          <p:nvPr/>
        </p:nvPicPr>
        <p:blipFill rotWithShape="1">
          <a:blip r:embed="rId5" cstate="screen">
            <a:extLst>
              <a:ext uri="{28A0092B-C50C-407E-A947-70E740481C1C}">
                <a14:useLocalDpi xmlns:a14="http://schemas.microsoft.com/office/drawing/2010/main"/>
              </a:ext>
            </a:extLst>
          </a:blip>
          <a:srcRect/>
          <a:stretch/>
        </p:blipFill>
        <p:spPr bwMode="auto">
          <a:xfrm>
            <a:off x="5995210" y="5842196"/>
            <a:ext cx="3310767" cy="644483"/>
          </a:xfrm>
          <a:prstGeom prst="rect">
            <a:avLst/>
          </a:prstGeom>
          <a:noFill/>
          <a:ln>
            <a:noFill/>
          </a:ln>
        </p:spPr>
      </p:pic>
      <p:sp>
        <p:nvSpPr>
          <p:cNvPr id="8" name="CaixaDeTexto 9"/>
          <p:cNvSpPr txBox="1"/>
          <p:nvPr/>
        </p:nvSpPr>
        <p:spPr>
          <a:xfrm>
            <a:off x="9517941" y="4951501"/>
            <a:ext cx="2064459" cy="553996"/>
          </a:xfrm>
          <a:prstGeom prst="rect">
            <a:avLst/>
          </a:prstGeom>
          <a:solidFill>
            <a:schemeClr val="tx1"/>
          </a:solidFill>
        </p:spPr>
        <p:txBody>
          <a:bodyPr wrap="square" lIns="91436" tIns="45719" rIns="91436" bIns="45719" rtlCol="0">
            <a:spAutoFit/>
          </a:bodyPr>
          <a:lstStyle/>
          <a:p>
            <a:pPr algn="ctr"/>
            <a:r>
              <a:rPr lang="pt-BR" sz="1000" b="1" cap="all" dirty="0">
                <a:solidFill>
                  <a:schemeClr val="bg1"/>
                </a:solidFill>
                <a:latin typeface="Arial" panose="020B0604020202020204" pitchFamily="34" charset="0"/>
                <a:cs typeface="Arial" panose="020B0604020202020204" pitchFamily="34" charset="0"/>
              </a:rPr>
              <a:t>Oportunidades de restauração de paisagens florestais</a:t>
            </a:r>
          </a:p>
        </p:txBody>
      </p:sp>
      <p:sp>
        <p:nvSpPr>
          <p:cNvPr id="9" name="CaixaDeTexto 10"/>
          <p:cNvSpPr txBox="1"/>
          <p:nvPr/>
        </p:nvSpPr>
        <p:spPr>
          <a:xfrm>
            <a:off x="10026871" y="5518105"/>
            <a:ext cx="1562100" cy="636070"/>
          </a:xfrm>
          <a:prstGeom prst="rect">
            <a:avLst/>
          </a:prstGeom>
          <a:solidFill>
            <a:schemeClr val="tx1"/>
          </a:solidFill>
        </p:spPr>
        <p:txBody>
          <a:bodyPr wrap="square" lIns="91436" tIns="45719" rIns="91436" bIns="45719" rtlCol="0">
            <a:spAutoFit/>
          </a:bodyPr>
          <a:lstStyle/>
          <a:p>
            <a:pPr>
              <a:lnSpc>
                <a:spcPct val="150000"/>
              </a:lnSpc>
            </a:pPr>
            <a:r>
              <a:rPr lang="pt-BR" sz="800" dirty="0">
                <a:solidFill>
                  <a:schemeClr val="bg1"/>
                </a:solidFill>
                <a:latin typeface="Arial" panose="020B0604020202020204" pitchFamily="34" charset="0"/>
                <a:cs typeface="Arial" panose="020B0604020202020204" pitchFamily="34" charset="0"/>
              </a:rPr>
              <a:t>Restauração em larga escala</a:t>
            </a:r>
          </a:p>
          <a:p>
            <a:pPr>
              <a:lnSpc>
                <a:spcPct val="150000"/>
              </a:lnSpc>
            </a:pPr>
            <a:r>
              <a:rPr lang="pt-BR" sz="800" dirty="0">
                <a:solidFill>
                  <a:schemeClr val="bg1"/>
                </a:solidFill>
                <a:latin typeface="Arial" panose="020B0604020202020204" pitchFamily="34" charset="0"/>
                <a:cs typeface="Arial" panose="020B0604020202020204" pitchFamily="34" charset="0"/>
              </a:rPr>
              <a:t>Restauração em mosaico</a:t>
            </a:r>
          </a:p>
          <a:p>
            <a:pPr>
              <a:lnSpc>
                <a:spcPct val="150000"/>
              </a:lnSpc>
            </a:pPr>
            <a:r>
              <a:rPr lang="pt-BR" sz="800" dirty="0">
                <a:solidFill>
                  <a:schemeClr val="bg1"/>
                </a:solidFill>
                <a:latin typeface="Arial" panose="020B0604020202020204" pitchFamily="34" charset="0"/>
                <a:cs typeface="Arial" panose="020B0604020202020204" pitchFamily="34" charset="0"/>
              </a:rPr>
              <a:t>Restauração remota</a:t>
            </a:r>
          </a:p>
        </p:txBody>
      </p:sp>
      <p:sp>
        <p:nvSpPr>
          <p:cNvPr id="10" name="CaixaDeTexto 11"/>
          <p:cNvSpPr txBox="1"/>
          <p:nvPr/>
        </p:nvSpPr>
        <p:spPr>
          <a:xfrm>
            <a:off x="9370324" y="1467729"/>
            <a:ext cx="2951211" cy="1538881"/>
          </a:xfrm>
          <a:prstGeom prst="rect">
            <a:avLst/>
          </a:prstGeom>
          <a:solidFill>
            <a:schemeClr val="bg1"/>
          </a:solidFill>
        </p:spPr>
        <p:txBody>
          <a:bodyPr wrap="square" lIns="91436" tIns="45719" rIns="91436" bIns="45719" rtlCol="0">
            <a:spAutoFit/>
          </a:bodyPr>
          <a:lstStyle/>
          <a:p>
            <a:r>
              <a:rPr lang="pt-BR" sz="2800" b="1" dirty="0">
                <a:solidFill>
                  <a:srgbClr val="FFC000"/>
                </a:solidFill>
                <a:latin typeface="Arial" panose="020B0604020202020204" pitchFamily="34" charset="0"/>
                <a:cs typeface="Arial" panose="020B0604020202020204" pitchFamily="34" charset="0"/>
              </a:rPr>
              <a:t>Atlas de Oportunidades </a:t>
            </a:r>
            <a:r>
              <a:rPr lang="pt-BR" sz="2800" b="1" dirty="0">
                <a:latin typeface="Arial" panose="020B0604020202020204" pitchFamily="34" charset="0"/>
                <a:cs typeface="Arial" panose="020B0604020202020204" pitchFamily="34" charset="0"/>
              </a:rPr>
              <a:t/>
            </a:r>
            <a:br>
              <a:rPr lang="pt-BR" sz="2800" b="1" dirty="0">
                <a:latin typeface="Arial" panose="020B0604020202020204" pitchFamily="34" charset="0"/>
                <a:cs typeface="Arial" panose="020B0604020202020204" pitchFamily="34" charset="0"/>
              </a:rPr>
            </a:br>
            <a:r>
              <a:rPr lang="pt-BR" b="1" dirty="0">
                <a:latin typeface="Arial" panose="020B0604020202020204" pitchFamily="34" charset="0"/>
                <a:cs typeface="Arial" panose="020B0604020202020204" pitchFamily="34" charset="0"/>
              </a:rPr>
              <a:t>de Restauração de Paisagens e Florestas</a:t>
            </a:r>
          </a:p>
        </p:txBody>
      </p:sp>
      <p:pic>
        <p:nvPicPr>
          <p:cNvPr id="11" name="Picture 11"/>
          <p:cNvPicPr>
            <a:picLocks noChangeAspect="1"/>
          </p:cNvPicPr>
          <p:nvPr/>
        </p:nvPicPr>
        <p:blipFill>
          <a:blip r:embed="rId6" cstate="email">
            <a:alphaModFix/>
            <a:extLst>
              <a:ext uri="{28A0092B-C50C-407E-A947-70E740481C1C}">
                <a14:useLocalDpi xmlns:a14="http://schemas.microsoft.com/office/drawing/2010/main"/>
              </a:ext>
            </a:extLst>
          </a:blip>
          <a:srcRect l="13007" t="18764" r="8951" b="12185"/>
          <a:stretch>
            <a:fillRect/>
          </a:stretch>
        </p:blipFill>
        <p:spPr>
          <a:xfrm>
            <a:off x="9614968" y="220111"/>
            <a:ext cx="2148353" cy="1125478"/>
          </a:xfrm>
          <a:prstGeom prst="rect">
            <a:avLst/>
          </a:prstGeom>
          <a:solidFill>
            <a:schemeClr val="bg1">
              <a:lumMod val="85000"/>
              <a:alpha val="13000"/>
            </a:schemeClr>
          </a:solidFill>
        </p:spPr>
      </p:pic>
      <p:sp>
        <p:nvSpPr>
          <p:cNvPr id="12" name="Title 2"/>
          <p:cNvSpPr txBox="1">
            <a:spLocks/>
          </p:cNvSpPr>
          <p:nvPr/>
        </p:nvSpPr>
        <p:spPr>
          <a:xfrm>
            <a:off x="143017" y="2587230"/>
            <a:ext cx="1889283" cy="3218034"/>
          </a:xfrm>
          <a:prstGeom prst="rect">
            <a:avLst/>
          </a:prstGeom>
          <a:solidFill>
            <a:schemeClr val="tx1">
              <a:alpha val="61000"/>
            </a:schemeClr>
          </a:solidFill>
        </p:spPr>
        <p:txBody>
          <a:bodyPr vert="horz" lIns="91436" tIns="45719" rIns="91436" bIns="45719"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spcAft>
                <a:spcPts val="600"/>
              </a:spcAft>
            </a:pPr>
            <a:r>
              <a:rPr lang="pt-BR" sz="2100" dirty="0">
                <a:solidFill>
                  <a:schemeClr val="bg1"/>
                </a:solidFill>
                <a:latin typeface="Arial" panose="020B0604020202020204" pitchFamily="34" charset="0"/>
                <a:cs typeface="Arial" panose="020B0604020202020204" pitchFamily="34" charset="0"/>
              </a:rPr>
              <a:t>Meta </a:t>
            </a:r>
            <a:r>
              <a:rPr lang="pt-BR" sz="2100" dirty="0">
                <a:solidFill>
                  <a:schemeClr val="bg1"/>
                </a:solidFill>
                <a:latin typeface="Arial" panose="020B0604020202020204" pitchFamily="34" charset="0"/>
                <a:cs typeface="Arial" panose="020B0604020202020204" pitchFamily="34" charset="0"/>
              </a:rPr>
              <a:t>brasileira </a:t>
            </a:r>
            <a:r>
              <a:rPr lang="pt-BR" sz="2100" dirty="0">
                <a:solidFill>
                  <a:schemeClr val="bg1"/>
                </a:solidFill>
                <a:latin typeface="Arial" panose="020B0604020202020204" pitchFamily="34" charset="0"/>
                <a:cs typeface="Arial" panose="020B0604020202020204" pitchFamily="34" charset="0"/>
              </a:rPr>
              <a:t>para restaurar  </a:t>
            </a:r>
            <a:r>
              <a:rPr lang="pt-BR" sz="2100" b="1" dirty="0">
                <a:solidFill>
                  <a:srgbClr val="FFC000"/>
                </a:solidFill>
                <a:latin typeface="Arial" panose="020B0604020202020204" pitchFamily="34" charset="0"/>
                <a:cs typeface="Arial" panose="020B0604020202020204" pitchFamily="34" charset="0"/>
              </a:rPr>
              <a:t>12 </a:t>
            </a:r>
            <a:r>
              <a:rPr lang="pt-BR" sz="2100" b="1" dirty="0">
                <a:solidFill>
                  <a:srgbClr val="FFC000"/>
                </a:solidFill>
                <a:latin typeface="Arial" panose="020B0604020202020204" pitchFamily="34" charset="0"/>
                <a:cs typeface="Arial" panose="020B0604020202020204" pitchFamily="34" charset="0"/>
              </a:rPr>
              <a:t>milhões de hectares</a:t>
            </a:r>
            <a:r>
              <a:rPr lang="pt-BR" sz="2100" b="1" dirty="0">
                <a:solidFill>
                  <a:srgbClr val="97BD3D"/>
                </a:solidFill>
                <a:latin typeface="Arial" panose="020B0604020202020204" pitchFamily="34" charset="0"/>
                <a:cs typeface="Arial" panose="020B0604020202020204" pitchFamily="34" charset="0"/>
              </a:rPr>
              <a:t> </a:t>
            </a:r>
            <a:r>
              <a:rPr lang="pt-BR" sz="2100" dirty="0">
                <a:solidFill>
                  <a:schemeClr val="bg1"/>
                </a:solidFill>
                <a:latin typeface="Arial" panose="020B0604020202020204" pitchFamily="34" charset="0"/>
                <a:cs typeface="Arial" panose="020B0604020202020204" pitchFamily="34" charset="0"/>
              </a:rPr>
              <a:t>de terras degradadas e desmatadas </a:t>
            </a:r>
            <a:br>
              <a:rPr lang="pt-BR" sz="2100" dirty="0">
                <a:solidFill>
                  <a:schemeClr val="bg1"/>
                </a:solidFill>
                <a:latin typeface="Arial" panose="020B0604020202020204" pitchFamily="34" charset="0"/>
                <a:cs typeface="Arial" panose="020B0604020202020204" pitchFamily="34" charset="0"/>
              </a:rPr>
            </a:br>
            <a:r>
              <a:rPr lang="pt-BR" sz="2100" b="1" dirty="0">
                <a:solidFill>
                  <a:srgbClr val="FFC000"/>
                </a:solidFill>
                <a:latin typeface="Arial" panose="020B0604020202020204" pitchFamily="34" charset="0"/>
                <a:cs typeface="Arial" panose="020B0604020202020204" pitchFamily="34" charset="0"/>
              </a:rPr>
              <a:t>até </a:t>
            </a:r>
            <a:r>
              <a:rPr lang="pt-BR" sz="2100" b="1" dirty="0">
                <a:solidFill>
                  <a:srgbClr val="FFC000"/>
                </a:solidFill>
                <a:latin typeface="Arial" panose="020B0604020202020204" pitchFamily="34" charset="0"/>
                <a:cs typeface="Arial" panose="020B0604020202020204" pitchFamily="34" charset="0"/>
              </a:rPr>
              <a:t>2025</a:t>
            </a:r>
            <a:endParaRPr lang="pt-BR" sz="1800" b="1" dirty="0">
              <a:solidFill>
                <a:srgbClr val="FFC000"/>
              </a:solidFill>
              <a:latin typeface="Arial" panose="020B0604020202020204" pitchFamily="34" charset="0"/>
              <a:cs typeface="Arial" panose="020B0604020202020204" pitchFamily="34" charset="0"/>
            </a:endParaRPr>
          </a:p>
        </p:txBody>
      </p:sp>
      <p:sp>
        <p:nvSpPr>
          <p:cNvPr id="5" name="Rounded Rectangle 4"/>
          <p:cNvSpPr/>
          <p:nvPr/>
        </p:nvSpPr>
        <p:spPr>
          <a:xfrm>
            <a:off x="2502218" y="1577454"/>
            <a:ext cx="6558849" cy="1547581"/>
          </a:xfrm>
          <a:prstGeom prst="roundRect">
            <a:avLst/>
          </a:prstGeom>
          <a:gradFill flip="none" rotWithShape="1">
            <a:gsLst>
              <a:gs pos="0">
                <a:schemeClr val="accent4">
                  <a:tint val="100000"/>
                  <a:shade val="100000"/>
                  <a:satMod val="130000"/>
                  <a:alpha val="44000"/>
                </a:schemeClr>
              </a:gs>
              <a:gs pos="100000">
                <a:schemeClr val="accent4">
                  <a:tint val="50000"/>
                  <a:shade val="100000"/>
                  <a:satMod val="350000"/>
                  <a:alpha val="44000"/>
                </a:schemeClr>
              </a:gs>
            </a:gsLst>
            <a:lin ang="16200000" scaled="0"/>
            <a:tileRect/>
          </a:gradFill>
        </p:spPr>
        <p:style>
          <a:lnRef idx="1">
            <a:schemeClr val="accent4"/>
          </a:lnRef>
          <a:fillRef idx="3">
            <a:schemeClr val="accent4"/>
          </a:fillRef>
          <a:effectRef idx="2">
            <a:schemeClr val="accent4"/>
          </a:effectRef>
          <a:fontRef idx="minor">
            <a:schemeClr val="lt1"/>
          </a:fontRef>
        </p:style>
        <p:txBody>
          <a:bodyPr lIns="117226" tIns="58613" rIns="117226" bIns="58613" rtlCol="0" anchor="ctr"/>
          <a:lstStyle/>
          <a:p>
            <a:pPr algn="ctr"/>
            <a:r>
              <a:rPr lang="en-US" dirty="0" err="1" smtClean="0"/>
              <a:t>Sequestro</a:t>
            </a:r>
            <a:r>
              <a:rPr lang="en-US" dirty="0" smtClean="0"/>
              <a:t> de </a:t>
            </a:r>
            <a:r>
              <a:rPr lang="en-US" dirty="0" err="1" smtClean="0"/>
              <a:t>Carbono</a:t>
            </a:r>
            <a:r>
              <a:rPr lang="en-US" dirty="0" smtClean="0"/>
              <a:t> </a:t>
            </a:r>
            <a:r>
              <a:rPr lang="en-US" dirty="0" err="1" smtClean="0"/>
              <a:t>em</a:t>
            </a:r>
            <a:r>
              <a:rPr lang="en-US" dirty="0" smtClean="0"/>
              <a:t> </a:t>
            </a:r>
            <a:r>
              <a:rPr lang="en-US" dirty="0" err="1" smtClean="0"/>
              <a:t>Áreas</a:t>
            </a:r>
            <a:r>
              <a:rPr lang="en-US" dirty="0" smtClean="0"/>
              <a:t> de </a:t>
            </a:r>
            <a:r>
              <a:rPr lang="en-US" dirty="0" err="1" smtClean="0"/>
              <a:t>Florestas</a:t>
            </a:r>
            <a:endParaRPr lang="en-US" dirty="0" smtClean="0"/>
          </a:p>
          <a:p>
            <a:pPr algn="ctr"/>
            <a:endParaRPr lang="en-US" dirty="0" smtClean="0"/>
          </a:p>
          <a:p>
            <a:pPr algn="ctr"/>
            <a:r>
              <a:rPr lang="en-US" dirty="0" err="1" smtClean="0"/>
              <a:t>Floresta</a:t>
            </a:r>
            <a:r>
              <a:rPr lang="en-US" dirty="0" smtClean="0"/>
              <a:t> </a:t>
            </a:r>
            <a:r>
              <a:rPr lang="en-US" dirty="0" err="1" smtClean="0"/>
              <a:t>Amazônica</a:t>
            </a:r>
            <a:r>
              <a:rPr lang="en-US" dirty="0" smtClean="0"/>
              <a:t> </a:t>
            </a:r>
            <a:r>
              <a:rPr lang="en-US" dirty="0" err="1" smtClean="0"/>
              <a:t>madura</a:t>
            </a:r>
            <a:r>
              <a:rPr lang="en-US" dirty="0" smtClean="0"/>
              <a:t> ≈ 0,4 </a:t>
            </a:r>
            <a:r>
              <a:rPr lang="en-US" dirty="0" err="1" smtClean="0"/>
              <a:t>tonC</a:t>
            </a:r>
            <a:r>
              <a:rPr lang="en-US" dirty="0" smtClean="0"/>
              <a:t>/ha/</a:t>
            </a:r>
            <a:r>
              <a:rPr lang="en-US" dirty="0" err="1" smtClean="0"/>
              <a:t>ano</a:t>
            </a:r>
            <a:endParaRPr lang="en-US" dirty="0" smtClean="0"/>
          </a:p>
          <a:p>
            <a:pPr algn="ctr"/>
            <a:r>
              <a:rPr lang="en-US" dirty="0" smtClean="0"/>
              <a:t>Mata </a:t>
            </a:r>
            <a:r>
              <a:rPr lang="en-US" dirty="0" err="1" smtClean="0"/>
              <a:t>Atlântica</a:t>
            </a:r>
            <a:r>
              <a:rPr lang="en-US" dirty="0" smtClean="0"/>
              <a:t> </a:t>
            </a:r>
            <a:r>
              <a:rPr lang="en-US" dirty="0" err="1" smtClean="0"/>
              <a:t>madura</a:t>
            </a:r>
            <a:r>
              <a:rPr lang="en-US" dirty="0" smtClean="0"/>
              <a:t> ≈ 0,3 </a:t>
            </a:r>
            <a:r>
              <a:rPr lang="en-US" dirty="0" err="1" smtClean="0"/>
              <a:t>tonC</a:t>
            </a:r>
            <a:r>
              <a:rPr lang="en-US" dirty="0" smtClean="0"/>
              <a:t>/ha/</a:t>
            </a:r>
            <a:r>
              <a:rPr lang="en-US" dirty="0" err="1" smtClean="0"/>
              <a:t>ano</a:t>
            </a:r>
            <a:endParaRPr lang="en-US" dirty="0"/>
          </a:p>
        </p:txBody>
      </p:sp>
      <p:sp>
        <p:nvSpPr>
          <p:cNvPr id="13" name="Rounded Rectangle 12"/>
          <p:cNvSpPr/>
          <p:nvPr/>
        </p:nvSpPr>
        <p:spPr>
          <a:xfrm>
            <a:off x="2502217" y="3363880"/>
            <a:ext cx="6470387" cy="2423119"/>
          </a:xfrm>
          <a:prstGeom prst="roundRect">
            <a:avLst/>
          </a:prstGeom>
          <a:gradFill flip="none" rotWithShape="1">
            <a:gsLst>
              <a:gs pos="0">
                <a:schemeClr val="accent4">
                  <a:tint val="100000"/>
                  <a:shade val="100000"/>
                  <a:satMod val="130000"/>
                  <a:alpha val="55000"/>
                </a:schemeClr>
              </a:gs>
              <a:gs pos="100000">
                <a:schemeClr val="accent4">
                  <a:tint val="50000"/>
                  <a:shade val="100000"/>
                  <a:satMod val="350000"/>
                  <a:alpha val="55000"/>
                </a:schemeClr>
              </a:gs>
            </a:gsLst>
            <a:lin ang="16200000" scaled="0"/>
            <a:tileRect/>
          </a:gradFill>
        </p:spPr>
        <p:style>
          <a:lnRef idx="1">
            <a:schemeClr val="accent4"/>
          </a:lnRef>
          <a:fillRef idx="3">
            <a:schemeClr val="accent4"/>
          </a:fillRef>
          <a:effectRef idx="2">
            <a:schemeClr val="accent4"/>
          </a:effectRef>
          <a:fontRef idx="minor">
            <a:schemeClr val="lt1"/>
          </a:fontRef>
        </p:style>
        <p:txBody>
          <a:bodyPr lIns="117226" tIns="58613" rIns="117226" bIns="58613" rtlCol="0" anchor="ctr"/>
          <a:lstStyle/>
          <a:p>
            <a:pPr algn="ctr"/>
            <a:r>
              <a:rPr lang="en-US" dirty="0" err="1" smtClean="0"/>
              <a:t>Sequestro</a:t>
            </a:r>
            <a:r>
              <a:rPr lang="en-US" dirty="0" smtClean="0"/>
              <a:t> de C </a:t>
            </a:r>
            <a:r>
              <a:rPr lang="en-US" dirty="0" err="1" smtClean="0"/>
              <a:t>em</a:t>
            </a:r>
            <a:r>
              <a:rPr lang="en-US" dirty="0" smtClean="0"/>
              <a:t> </a:t>
            </a:r>
            <a:r>
              <a:rPr lang="en-US" dirty="0" err="1" smtClean="0"/>
              <a:t>floresta</a:t>
            </a:r>
            <a:r>
              <a:rPr lang="en-US" dirty="0" smtClean="0"/>
              <a:t> </a:t>
            </a:r>
            <a:r>
              <a:rPr lang="en-US" dirty="0" err="1" smtClean="0"/>
              <a:t>em</a:t>
            </a:r>
            <a:r>
              <a:rPr lang="en-US" dirty="0" smtClean="0"/>
              <a:t> </a:t>
            </a:r>
            <a:r>
              <a:rPr lang="en-US" dirty="0" err="1" smtClean="0"/>
              <a:t>recrescimento</a:t>
            </a:r>
            <a:r>
              <a:rPr lang="en-US" dirty="0" smtClean="0"/>
              <a:t> </a:t>
            </a:r>
            <a:r>
              <a:rPr lang="en-US" dirty="0" err="1" smtClean="0"/>
              <a:t>depende</a:t>
            </a:r>
            <a:r>
              <a:rPr lang="en-US" dirty="0" smtClean="0"/>
              <a:t> da </a:t>
            </a:r>
            <a:r>
              <a:rPr lang="en-US" dirty="0" err="1" smtClean="0"/>
              <a:t>história</a:t>
            </a:r>
            <a:r>
              <a:rPr lang="en-US" dirty="0" smtClean="0"/>
              <a:t> </a:t>
            </a:r>
            <a:r>
              <a:rPr lang="en-US" dirty="0" err="1" smtClean="0"/>
              <a:t>prévia</a:t>
            </a:r>
            <a:r>
              <a:rPr lang="en-US" dirty="0" smtClean="0"/>
              <a:t> de </a:t>
            </a:r>
            <a:r>
              <a:rPr lang="en-US" dirty="0" err="1" smtClean="0"/>
              <a:t>usos</a:t>
            </a:r>
            <a:r>
              <a:rPr lang="en-US" dirty="0" smtClean="0"/>
              <a:t> da terra:</a:t>
            </a:r>
          </a:p>
          <a:p>
            <a:pPr algn="ctr"/>
            <a:endParaRPr lang="en-US" dirty="0" smtClean="0"/>
          </a:p>
          <a:p>
            <a:pPr algn="ctr"/>
            <a:r>
              <a:rPr lang="en-US" dirty="0" err="1" smtClean="0"/>
              <a:t>Previamente</a:t>
            </a:r>
            <a:r>
              <a:rPr lang="en-US" dirty="0" smtClean="0"/>
              <a:t> </a:t>
            </a:r>
            <a:r>
              <a:rPr lang="en-US" dirty="0" err="1" smtClean="0"/>
              <a:t>floresta</a:t>
            </a:r>
            <a:r>
              <a:rPr lang="en-US" dirty="0" smtClean="0"/>
              <a:t> ≈ 5 </a:t>
            </a:r>
            <a:r>
              <a:rPr lang="en-US" dirty="0" err="1" smtClean="0"/>
              <a:t>tonC</a:t>
            </a:r>
            <a:r>
              <a:rPr lang="en-US" dirty="0" smtClean="0"/>
              <a:t>/ha/</a:t>
            </a:r>
            <a:r>
              <a:rPr lang="en-US" dirty="0" err="1" smtClean="0"/>
              <a:t>ano</a:t>
            </a:r>
            <a:endParaRPr lang="en-US" dirty="0" smtClean="0"/>
          </a:p>
          <a:p>
            <a:pPr algn="ctr"/>
            <a:r>
              <a:rPr lang="en-US" dirty="0" err="1" smtClean="0"/>
              <a:t>Previamente</a:t>
            </a:r>
            <a:r>
              <a:rPr lang="en-US" dirty="0" smtClean="0"/>
              <a:t> </a:t>
            </a:r>
            <a:r>
              <a:rPr lang="en-US" dirty="0" err="1" smtClean="0"/>
              <a:t>pastagem</a:t>
            </a:r>
            <a:r>
              <a:rPr lang="en-US" dirty="0" smtClean="0"/>
              <a:t> ≈ 2,9 </a:t>
            </a:r>
            <a:r>
              <a:rPr lang="en-US" dirty="0" err="1" smtClean="0"/>
              <a:t>tonC</a:t>
            </a:r>
            <a:r>
              <a:rPr lang="en-US" dirty="0" smtClean="0"/>
              <a:t>/ha/</a:t>
            </a:r>
            <a:r>
              <a:rPr lang="en-US" dirty="0" err="1" smtClean="0"/>
              <a:t>ano</a:t>
            </a:r>
            <a:endParaRPr lang="en-US" dirty="0" smtClean="0"/>
          </a:p>
          <a:p>
            <a:pPr algn="ctr"/>
            <a:r>
              <a:rPr lang="en-US" dirty="0" err="1" smtClean="0"/>
              <a:t>Previsamente</a:t>
            </a:r>
            <a:r>
              <a:rPr lang="en-US" dirty="0" smtClean="0"/>
              <a:t> </a:t>
            </a:r>
            <a:r>
              <a:rPr lang="en-US" dirty="0" err="1" smtClean="0"/>
              <a:t>agricultura</a:t>
            </a:r>
            <a:r>
              <a:rPr lang="en-US" dirty="0" smtClean="0"/>
              <a:t> ≈ 4,7 </a:t>
            </a:r>
            <a:r>
              <a:rPr lang="en-US" dirty="0" err="1" smtClean="0"/>
              <a:t>tonC</a:t>
            </a:r>
            <a:r>
              <a:rPr lang="en-US" dirty="0" smtClean="0"/>
              <a:t>/ha/</a:t>
            </a:r>
            <a:r>
              <a:rPr lang="en-US" dirty="0" err="1" smtClean="0"/>
              <a:t>ano</a:t>
            </a:r>
            <a:endParaRPr lang="en-US" dirty="0" smtClean="0"/>
          </a:p>
          <a:p>
            <a:pPr algn="ctr"/>
            <a:endParaRPr lang="en-US" dirty="0"/>
          </a:p>
        </p:txBody>
      </p:sp>
      <p:sp>
        <p:nvSpPr>
          <p:cNvPr id="14" name="TextBox 13"/>
          <p:cNvSpPr txBox="1"/>
          <p:nvPr/>
        </p:nvSpPr>
        <p:spPr>
          <a:xfrm>
            <a:off x="6145816" y="5518105"/>
            <a:ext cx="2497414" cy="272259"/>
          </a:xfrm>
          <a:prstGeom prst="rect">
            <a:avLst/>
          </a:prstGeom>
          <a:noFill/>
        </p:spPr>
        <p:txBody>
          <a:bodyPr wrap="none" lIns="117226" tIns="58613" rIns="117226" bIns="58613" rtlCol="0">
            <a:spAutoFit/>
          </a:bodyPr>
          <a:lstStyle/>
          <a:p>
            <a:r>
              <a:rPr lang="en-US" sz="1000" dirty="0"/>
              <a:t>MCTI, 2016 Terceira </a:t>
            </a:r>
            <a:r>
              <a:rPr lang="en-US" sz="1000" dirty="0" err="1"/>
              <a:t>Comunicação</a:t>
            </a:r>
            <a:r>
              <a:rPr lang="en-US" sz="1000" dirty="0"/>
              <a:t> </a:t>
            </a:r>
            <a:r>
              <a:rPr lang="en-US" sz="1000" dirty="0" err="1"/>
              <a:t>Nacional</a:t>
            </a:r>
            <a:endParaRPr lang="en-US" sz="1000" dirty="0"/>
          </a:p>
        </p:txBody>
      </p:sp>
    </p:spTree>
    <p:extLst>
      <p:ext uri="{BB962C8B-B14F-4D97-AF65-F5344CB8AC3E}">
        <p14:creationId xmlns:p14="http://schemas.microsoft.com/office/powerpoint/2010/main" val="282595108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63867" y="740440"/>
            <a:ext cx="5073031" cy="1274832"/>
          </a:xfrm>
        </p:spPr>
        <p:txBody>
          <a:bodyPr>
            <a:normAutofit fontScale="90000"/>
          </a:bodyPr>
          <a:lstStyle/>
          <a:p>
            <a:r>
              <a:rPr lang="pt-BR" dirty="0" smtClean="0"/>
              <a:t>Potencial de regeneração natural </a:t>
            </a:r>
            <a:br>
              <a:rPr lang="pt-BR" dirty="0" smtClean="0"/>
            </a:br>
            <a:r>
              <a:rPr lang="pt-BR" sz="4600" dirty="0"/>
              <a:t>(WRI-Brasil, 2016)</a:t>
            </a:r>
            <a:endParaRPr lang="pt-BR" sz="4600" dirty="0"/>
          </a:p>
        </p:txBody>
      </p:sp>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5868"/>
            <a:ext cx="6863867" cy="6863867"/>
          </a:xfrm>
        </p:spPr>
      </p:pic>
      <p:pic>
        <p:nvPicPr>
          <p:cNvPr id="7" name="Picture 6"/>
          <p:cNvPicPr>
            <a:picLocks noChangeAspect="1"/>
          </p:cNvPicPr>
          <p:nvPr/>
        </p:nvPicPr>
        <p:blipFill>
          <a:blip r:embed="rId3"/>
          <a:stretch>
            <a:fillRect/>
          </a:stretch>
        </p:blipFill>
        <p:spPr>
          <a:xfrm>
            <a:off x="229222" y="5877132"/>
            <a:ext cx="1019175" cy="828676"/>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6863867" y="2938623"/>
            <a:ext cx="5465459" cy="3334636"/>
          </a:xfrm>
          <a:prstGeom prst="rect">
            <a:avLst/>
          </a:prstGeom>
          <a:noFill/>
        </p:spPr>
        <p:txBody>
          <a:bodyPr wrap="square" lIns="117226" tIns="58613" rIns="117226" bIns="58613" rtlCol="0">
            <a:spAutoFit/>
          </a:bodyPr>
          <a:lstStyle/>
          <a:p>
            <a:r>
              <a:rPr lang="en-US" dirty="0" smtClean="0"/>
              <a:t>    </a:t>
            </a:r>
            <a:r>
              <a:rPr lang="en-US" dirty="0" err="1"/>
              <a:t>M</a:t>
            </a:r>
            <a:r>
              <a:rPr lang="en-US" dirty="0" err="1" smtClean="0"/>
              <a:t>ilhões</a:t>
            </a:r>
            <a:r>
              <a:rPr lang="en-US" dirty="0" smtClean="0"/>
              <a:t> de ha	        	</a:t>
            </a:r>
            <a:r>
              <a:rPr lang="en-US" dirty="0" err="1" smtClean="0"/>
              <a:t>Passivo</a:t>
            </a:r>
            <a:r>
              <a:rPr lang="en-US" dirty="0" smtClean="0"/>
              <a:t>     </a:t>
            </a:r>
            <a:r>
              <a:rPr lang="en-US" dirty="0" smtClean="0"/>
              <a:t>              APP                            </a:t>
            </a:r>
            <a:endParaRPr lang="en-US" dirty="0" smtClean="0"/>
          </a:p>
          <a:p>
            <a:endParaRPr lang="en-US" dirty="0"/>
          </a:p>
          <a:p>
            <a:r>
              <a:rPr lang="en-US" dirty="0" err="1" smtClean="0">
                <a:solidFill>
                  <a:srgbClr val="FFFF0D"/>
                </a:solidFill>
                <a:effectLst>
                  <a:outerShdw blurRad="50800" dist="38100" dir="2700000" algn="tl" rotWithShape="0">
                    <a:prstClr val="black">
                      <a:alpha val="40000"/>
                    </a:prstClr>
                  </a:outerShdw>
                </a:effectLst>
              </a:rPr>
              <a:t>Baixo</a:t>
            </a:r>
            <a:r>
              <a:rPr lang="en-US" dirty="0" smtClean="0">
                <a:solidFill>
                  <a:srgbClr val="FFFF0D"/>
                </a:solidFill>
                <a:effectLst>
                  <a:outerShdw blurRad="50800" dist="38100" dir="2700000" algn="tl" rotWithShape="0">
                    <a:prstClr val="black">
                      <a:alpha val="40000"/>
                    </a:prstClr>
                  </a:outerShdw>
                </a:effectLst>
              </a:rPr>
              <a:t> </a:t>
            </a:r>
            <a:r>
              <a:rPr lang="en-US" dirty="0" err="1" smtClean="0">
                <a:solidFill>
                  <a:srgbClr val="FFFF0D"/>
                </a:solidFill>
                <a:effectLst>
                  <a:outerShdw blurRad="50800" dist="38100" dir="2700000" algn="tl" rotWithShape="0">
                    <a:prstClr val="black">
                      <a:alpha val="40000"/>
                    </a:prstClr>
                  </a:outerShdw>
                </a:effectLst>
              </a:rPr>
              <a:t>Potencial</a:t>
            </a:r>
            <a:r>
              <a:rPr lang="en-US" dirty="0" smtClean="0"/>
              <a:t>		4,70		0,99</a:t>
            </a:r>
          </a:p>
          <a:p>
            <a:endParaRPr lang="en-US" dirty="0"/>
          </a:p>
          <a:p>
            <a:r>
              <a:rPr lang="en-US" dirty="0" err="1" smtClean="0">
                <a:solidFill>
                  <a:srgbClr val="FF6600"/>
                </a:solidFill>
              </a:rPr>
              <a:t>Médio</a:t>
            </a:r>
            <a:r>
              <a:rPr lang="en-US" dirty="0" smtClean="0">
                <a:solidFill>
                  <a:srgbClr val="FF6600"/>
                </a:solidFill>
              </a:rPr>
              <a:t> </a:t>
            </a:r>
            <a:r>
              <a:rPr lang="en-US" dirty="0" err="1" smtClean="0">
                <a:solidFill>
                  <a:srgbClr val="FF6600"/>
                </a:solidFill>
              </a:rPr>
              <a:t>Potencial</a:t>
            </a:r>
            <a:r>
              <a:rPr lang="en-US" dirty="0" smtClean="0"/>
              <a:t>		4,15		1,17</a:t>
            </a:r>
          </a:p>
          <a:p>
            <a:endParaRPr lang="en-US" dirty="0"/>
          </a:p>
          <a:p>
            <a:r>
              <a:rPr lang="en-US" dirty="0" smtClean="0">
                <a:solidFill>
                  <a:srgbClr val="FF0000"/>
                </a:solidFill>
              </a:rPr>
              <a:t>Alto </a:t>
            </a:r>
            <a:r>
              <a:rPr lang="en-US" dirty="0" err="1" smtClean="0">
                <a:solidFill>
                  <a:srgbClr val="FF0000"/>
                </a:solidFill>
              </a:rPr>
              <a:t>Potencial</a:t>
            </a:r>
            <a:r>
              <a:rPr lang="en-US" dirty="0" smtClean="0">
                <a:solidFill>
                  <a:srgbClr val="FF0000"/>
                </a:solidFill>
              </a:rPr>
              <a:t> </a:t>
            </a:r>
            <a:r>
              <a:rPr lang="en-US" dirty="0" smtClean="0"/>
              <a:t>		4,19		0,85</a:t>
            </a:r>
          </a:p>
          <a:p>
            <a:endParaRPr lang="en-US" dirty="0"/>
          </a:p>
          <a:p>
            <a:r>
              <a:rPr lang="en-US" dirty="0" err="1" smtClean="0">
                <a:solidFill>
                  <a:srgbClr val="804000"/>
                </a:solidFill>
              </a:rPr>
              <a:t>Muito</a:t>
            </a:r>
            <a:r>
              <a:rPr lang="en-US" dirty="0" smtClean="0">
                <a:solidFill>
                  <a:srgbClr val="804000"/>
                </a:solidFill>
              </a:rPr>
              <a:t> Alto </a:t>
            </a:r>
            <a:r>
              <a:rPr lang="en-US" dirty="0" err="1" smtClean="0">
                <a:solidFill>
                  <a:srgbClr val="804000"/>
                </a:solidFill>
              </a:rPr>
              <a:t>Potencial</a:t>
            </a:r>
            <a:r>
              <a:rPr lang="en-US" dirty="0" smtClean="0"/>
              <a:t>	8,31		1,48</a:t>
            </a:r>
          </a:p>
          <a:p>
            <a:endParaRPr lang="en-US" dirty="0"/>
          </a:p>
          <a:p>
            <a:r>
              <a:rPr lang="en-US" b="1" dirty="0" smtClean="0"/>
              <a:t>TOTAL</a:t>
            </a:r>
            <a:r>
              <a:rPr lang="en-US" dirty="0" smtClean="0"/>
              <a:t>			</a:t>
            </a:r>
            <a:r>
              <a:rPr lang="en-US" b="1" dirty="0" smtClean="0"/>
              <a:t>21,35        </a:t>
            </a:r>
            <a:r>
              <a:rPr lang="en-US" dirty="0" smtClean="0"/>
              <a:t>	</a:t>
            </a:r>
            <a:r>
              <a:rPr lang="en-US" b="1" dirty="0" smtClean="0"/>
              <a:t>4,50</a:t>
            </a:r>
            <a:endParaRPr lang="en-US" b="1" dirty="0"/>
          </a:p>
        </p:txBody>
      </p:sp>
    </p:spTree>
    <p:extLst>
      <p:ext uri="{BB962C8B-B14F-4D97-AF65-F5344CB8AC3E}">
        <p14:creationId xmlns:p14="http://schemas.microsoft.com/office/powerpoint/2010/main" val="405849054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95400"/>
            <a:ext cx="12192000" cy="4267200"/>
          </a:xfrm>
          <a:prstGeom prst="rect">
            <a:avLst/>
          </a:prstGeom>
        </p:spPr>
      </p:pic>
      <p:sp>
        <p:nvSpPr>
          <p:cNvPr id="5" name="TextBox 4"/>
          <p:cNvSpPr txBox="1"/>
          <p:nvPr/>
        </p:nvSpPr>
        <p:spPr>
          <a:xfrm>
            <a:off x="2240847" y="477217"/>
            <a:ext cx="7848037" cy="518480"/>
          </a:xfrm>
          <a:prstGeom prst="rect">
            <a:avLst/>
          </a:prstGeom>
          <a:noFill/>
        </p:spPr>
        <p:txBody>
          <a:bodyPr wrap="none" lIns="117226" tIns="58613" rIns="117226" bIns="58613" rtlCol="0">
            <a:spAutoFit/>
          </a:bodyPr>
          <a:lstStyle/>
          <a:p>
            <a:r>
              <a:rPr lang="en-US" sz="2600" b="1" dirty="0">
                <a:solidFill>
                  <a:srgbClr val="008000"/>
                </a:solidFill>
              </a:rPr>
              <a:t>CARBON SEQUESTRATION POTENTIAL IN RANGELANDS</a:t>
            </a:r>
          </a:p>
        </p:txBody>
      </p:sp>
      <p:pic>
        <p:nvPicPr>
          <p:cNvPr id="6" name="Picture 5"/>
          <p:cNvPicPr>
            <a:picLocks noChangeAspect="1"/>
          </p:cNvPicPr>
          <p:nvPr/>
        </p:nvPicPr>
        <p:blipFill>
          <a:blip r:embed="rId2"/>
          <a:stretch>
            <a:fillRect/>
          </a:stretch>
        </p:blipFill>
        <p:spPr>
          <a:xfrm>
            <a:off x="0" y="1295400"/>
            <a:ext cx="12192000" cy="4267200"/>
          </a:xfrm>
          <a:prstGeom prst="rect">
            <a:avLst/>
          </a:prstGeom>
        </p:spPr>
      </p:pic>
      <p:sp>
        <p:nvSpPr>
          <p:cNvPr id="7" name="TextBox 6"/>
          <p:cNvSpPr txBox="1"/>
          <p:nvPr/>
        </p:nvSpPr>
        <p:spPr>
          <a:xfrm>
            <a:off x="2" y="5997031"/>
            <a:ext cx="10126501" cy="810868"/>
          </a:xfrm>
          <a:prstGeom prst="rect">
            <a:avLst/>
          </a:prstGeom>
          <a:noFill/>
        </p:spPr>
        <p:txBody>
          <a:bodyPr wrap="square" lIns="117226" tIns="58613" rIns="117226" bIns="58613" rtlCol="0">
            <a:spAutoFit/>
          </a:bodyPr>
          <a:lstStyle/>
          <a:p>
            <a:r>
              <a:rPr lang="en-US" sz="1500" dirty="0"/>
              <a:t>Source: </a:t>
            </a:r>
            <a:r>
              <a:rPr lang="en-US" sz="1500" dirty="0" err="1"/>
              <a:t>Herrero</a:t>
            </a:r>
            <a:r>
              <a:rPr lang="en-US" sz="1500" dirty="0"/>
              <a:t>, M., Henderson, B., </a:t>
            </a:r>
            <a:r>
              <a:rPr lang="en-US" sz="1500" dirty="0" err="1"/>
              <a:t>Havlik</a:t>
            </a:r>
            <a:r>
              <a:rPr lang="en-US" sz="1500" dirty="0"/>
              <a:t>, P. Thornton, Philip K., Conant, R.T., Smith, P., </a:t>
            </a:r>
            <a:r>
              <a:rPr lang="en-US" sz="1500" dirty="0" err="1"/>
              <a:t>Wirsenius</a:t>
            </a:r>
            <a:r>
              <a:rPr lang="en-US" sz="1500" dirty="0"/>
              <a:t>, S., </a:t>
            </a:r>
            <a:r>
              <a:rPr lang="en-US" sz="1500" dirty="0" err="1"/>
              <a:t>Hristov</a:t>
            </a:r>
            <a:r>
              <a:rPr lang="en-US" sz="1500" dirty="0"/>
              <a:t>, A.N., Gerber, P., Gill, M., </a:t>
            </a:r>
            <a:r>
              <a:rPr lang="en-US" sz="1500" dirty="0" err="1"/>
              <a:t>Butterbach-Bahl</a:t>
            </a:r>
            <a:r>
              <a:rPr lang="en-US" sz="1500" dirty="0"/>
              <a:t>, K., </a:t>
            </a:r>
            <a:r>
              <a:rPr lang="en-US" sz="1500" dirty="0" err="1"/>
              <a:t>Valin</a:t>
            </a:r>
            <a:r>
              <a:rPr lang="en-US" sz="1500" dirty="0"/>
              <a:t>, H. Garnett, T. and </a:t>
            </a:r>
            <a:r>
              <a:rPr lang="en-US" sz="1500" dirty="0" err="1"/>
              <a:t>Stehfest</a:t>
            </a:r>
            <a:r>
              <a:rPr lang="en-US" sz="1500" dirty="0"/>
              <a:t>, E.  (2016) Greenhouse gas mitigation potentials in the livestock sector.  Nature Climate Change. </a:t>
            </a:r>
          </a:p>
        </p:txBody>
      </p:sp>
      <p:sp>
        <p:nvSpPr>
          <p:cNvPr id="8" name="Oval 7"/>
          <p:cNvSpPr/>
          <p:nvPr/>
        </p:nvSpPr>
        <p:spPr>
          <a:xfrm rot="19709783">
            <a:off x="4256465" y="3786183"/>
            <a:ext cx="954279" cy="937741"/>
          </a:xfrm>
          <a:prstGeom prst="ellipse">
            <a:avLst/>
          </a:prstGeom>
          <a:gradFill flip="none" rotWithShape="1">
            <a:gsLst>
              <a:gs pos="0">
                <a:schemeClr val="accent1">
                  <a:tint val="100000"/>
                  <a:shade val="100000"/>
                  <a:satMod val="130000"/>
                  <a:alpha val="1000"/>
                </a:schemeClr>
              </a:gs>
              <a:gs pos="100000">
                <a:schemeClr val="accent1">
                  <a:tint val="50000"/>
                  <a:shade val="100000"/>
                  <a:satMod val="350000"/>
                  <a:alpha val="1000"/>
                </a:schemeClr>
              </a:gs>
            </a:gsLst>
            <a:lin ang="16200000" scaled="0"/>
            <a:tileRect/>
          </a:grad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lIns="117226" tIns="58613" rIns="117226" bIns="58613" spcCol="0" rtlCol="0" anchor="ctr"/>
          <a:lstStyle/>
          <a:p>
            <a:pPr algn="ctr"/>
            <a:endParaRPr lang="en-US"/>
          </a:p>
        </p:txBody>
      </p:sp>
      <p:sp>
        <p:nvSpPr>
          <p:cNvPr id="9" name="TextBox 8"/>
          <p:cNvSpPr txBox="1"/>
          <p:nvPr/>
        </p:nvSpPr>
        <p:spPr>
          <a:xfrm>
            <a:off x="5070544" y="4402662"/>
            <a:ext cx="1725806" cy="549258"/>
          </a:xfrm>
          <a:prstGeom prst="rect">
            <a:avLst/>
          </a:prstGeom>
          <a:noFill/>
        </p:spPr>
        <p:txBody>
          <a:bodyPr wrap="none" lIns="117226" tIns="58613" rIns="117226" bIns="58613" rtlCol="0">
            <a:spAutoFit/>
          </a:bodyPr>
          <a:lstStyle/>
          <a:p>
            <a:r>
              <a:rPr lang="en-US" sz="1400" dirty="0"/>
              <a:t>High potential for </a:t>
            </a:r>
          </a:p>
          <a:p>
            <a:r>
              <a:rPr lang="en-US" sz="1400" dirty="0"/>
              <a:t>pastureland in Brazil</a:t>
            </a:r>
          </a:p>
        </p:txBody>
      </p:sp>
    </p:spTree>
    <p:extLst>
      <p:ext uri="{BB962C8B-B14F-4D97-AF65-F5344CB8AC3E}">
        <p14:creationId xmlns:p14="http://schemas.microsoft.com/office/powerpoint/2010/main" val="14547340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bwMode="auto">
          <a:xfrm>
            <a:off x="1678579" y="136958"/>
            <a:ext cx="7686828" cy="710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9" rIns="91436" bIns="45719"/>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ts val="600"/>
              </a:spcAft>
            </a:pPr>
            <a:r>
              <a:rPr lang="pt-BR" altLang="pt-BR" sz="2600" b="1" dirty="0">
                <a:solidFill>
                  <a:srgbClr val="008047"/>
                </a:solidFill>
                <a:latin typeface="Arial" pitchFamily="34" charset="0"/>
                <a:cs typeface="Arial" pitchFamily="34" charset="0"/>
              </a:rPr>
              <a:t>Intensificação da pecuária e efeito poupa-terra</a:t>
            </a:r>
            <a:endParaRPr lang="pt-BR" altLang="pt-BR" sz="2600" b="1" dirty="0">
              <a:solidFill>
                <a:srgbClr val="009900"/>
              </a:solidFill>
            </a:endParaRPr>
          </a:p>
        </p:txBody>
      </p:sp>
      <p:sp>
        <p:nvSpPr>
          <p:cNvPr id="1577" name="Rectangle 1576"/>
          <p:cNvSpPr>
            <a:spLocks noChangeArrowheads="1"/>
          </p:cNvSpPr>
          <p:nvPr/>
        </p:nvSpPr>
        <p:spPr bwMode="auto">
          <a:xfrm>
            <a:off x="4095751" y="263525"/>
            <a:ext cx="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0"/>
              </a:spcBef>
            </a:pPr>
            <a:r>
              <a:rPr lang="pt-BR" altLang="pt-BR" sz="1500">
                <a:solidFill>
                  <a:srgbClr val="FFFF00"/>
                </a:solidFill>
                <a:latin typeface="Univers" pitchFamily="34" charset="0"/>
              </a:rPr>
              <a:t> </a:t>
            </a:r>
            <a:endParaRPr lang="pt-BR" altLang="pt-BR" sz="2400">
              <a:solidFill>
                <a:srgbClr val="FFFF00"/>
              </a:solidFill>
              <a:latin typeface="Univers" pitchFamily="34" charset="0"/>
            </a:endParaRPr>
          </a:p>
        </p:txBody>
      </p:sp>
      <p:pic>
        <p:nvPicPr>
          <p:cNvPr id="4" name="Imagem 2"/>
          <p:cNvPicPr>
            <a:picLocks noChangeAspect="1"/>
          </p:cNvPicPr>
          <p:nvPr/>
        </p:nvPicPr>
        <p:blipFill>
          <a:blip r:embed="rId2" cstate="print">
            <a:extLst>
              <a:ext uri="{28A0092B-C50C-407E-A947-70E740481C1C}">
                <a14:useLocalDpi xmlns:a14="http://schemas.microsoft.com/office/drawing/2010/main" val="0"/>
              </a:ext>
            </a:extLst>
          </a:blip>
          <a:srcRect t="10100"/>
          <a:stretch>
            <a:fillRect/>
          </a:stretch>
        </p:blipFill>
        <p:spPr bwMode="auto">
          <a:xfrm>
            <a:off x="1524000" y="791543"/>
            <a:ext cx="9144000"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ângulo 5"/>
          <p:cNvSpPr/>
          <p:nvPr/>
        </p:nvSpPr>
        <p:spPr>
          <a:xfrm>
            <a:off x="3057120" y="1016000"/>
            <a:ext cx="6335713" cy="2863272"/>
          </a:xfrm>
          <a:prstGeom prst="rect">
            <a:avLst/>
          </a:prstGeom>
          <a:solidFill>
            <a:srgbClr val="3127F5">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lIns="89509" tIns="44743" rIns="89509" bIns="44743" anchor="ctr"/>
          <a:lstStyle/>
          <a:p>
            <a:pPr algn="ctr" defTabSz="439771">
              <a:defRPr/>
            </a:pPr>
            <a:endParaRPr lang="pt-BR" dirty="0" smtClean="0">
              <a:solidFill>
                <a:prstClr val="white"/>
              </a:solidFill>
            </a:endParaRPr>
          </a:p>
          <a:p>
            <a:pPr algn="ctr" defTabSz="439771">
              <a:defRPr/>
            </a:pPr>
            <a:r>
              <a:rPr lang="pt-BR" dirty="0" smtClean="0">
                <a:solidFill>
                  <a:prstClr val="white"/>
                </a:solidFill>
              </a:rPr>
              <a:t>Ocupação atual </a:t>
            </a:r>
            <a:r>
              <a:rPr lang="pt-BR" dirty="0">
                <a:solidFill>
                  <a:prstClr val="white"/>
                </a:solidFill>
              </a:rPr>
              <a:t>≈ </a:t>
            </a:r>
            <a:r>
              <a:rPr lang="pt-BR" dirty="0" smtClean="0">
                <a:solidFill>
                  <a:prstClr val="white"/>
                </a:solidFill>
              </a:rPr>
              <a:t>1.25 </a:t>
            </a:r>
            <a:r>
              <a:rPr lang="pt-BR" dirty="0" err="1" smtClean="0">
                <a:solidFill>
                  <a:prstClr val="white"/>
                </a:solidFill>
              </a:rPr>
              <a:t>cab</a:t>
            </a:r>
            <a:r>
              <a:rPr lang="pt-BR" dirty="0" smtClean="0">
                <a:solidFill>
                  <a:prstClr val="white"/>
                </a:solidFill>
              </a:rPr>
              <a:t>/ha</a:t>
            </a:r>
          </a:p>
          <a:p>
            <a:pPr algn="ctr" defTabSz="439771">
              <a:defRPr/>
            </a:pPr>
            <a:endParaRPr lang="pt-BR" dirty="0">
              <a:solidFill>
                <a:prstClr val="white"/>
              </a:solidFill>
            </a:endParaRPr>
          </a:p>
          <a:p>
            <a:pPr algn="ctr" defTabSz="439771">
              <a:defRPr/>
            </a:pPr>
            <a:r>
              <a:rPr lang="pt-BR" dirty="0" smtClean="0">
                <a:solidFill>
                  <a:prstClr val="white"/>
                </a:solidFill>
              </a:rPr>
              <a:t>Pecuária “neutra em carbono”</a:t>
            </a:r>
          </a:p>
          <a:p>
            <a:pPr algn="ctr" defTabSz="439771">
              <a:defRPr/>
            </a:pPr>
            <a:endParaRPr lang="pt-BR" dirty="0">
              <a:solidFill>
                <a:prstClr val="white"/>
              </a:solidFill>
            </a:endParaRPr>
          </a:p>
          <a:p>
            <a:pPr algn="ctr" defTabSz="439771">
              <a:defRPr/>
            </a:pPr>
            <a:r>
              <a:rPr lang="pt-BR" dirty="0" smtClean="0">
                <a:solidFill>
                  <a:prstClr val="white"/>
                </a:solidFill>
              </a:rPr>
              <a:t>≈ 2,6 </a:t>
            </a:r>
            <a:r>
              <a:rPr lang="pt-BR" dirty="0" err="1" smtClean="0">
                <a:solidFill>
                  <a:prstClr val="white"/>
                </a:solidFill>
              </a:rPr>
              <a:t>cab</a:t>
            </a:r>
            <a:r>
              <a:rPr lang="pt-BR" dirty="0" smtClean="0">
                <a:solidFill>
                  <a:prstClr val="white"/>
                </a:solidFill>
              </a:rPr>
              <a:t>/ha em solos bem manejados (sequestro de até 1 </a:t>
            </a:r>
            <a:r>
              <a:rPr lang="pt-BR" dirty="0" err="1" smtClean="0">
                <a:solidFill>
                  <a:prstClr val="white"/>
                </a:solidFill>
              </a:rPr>
              <a:t>tonC</a:t>
            </a:r>
            <a:r>
              <a:rPr lang="pt-BR" dirty="0" smtClean="0">
                <a:solidFill>
                  <a:prstClr val="white"/>
                </a:solidFill>
              </a:rPr>
              <a:t>/ha/ano)</a:t>
            </a:r>
          </a:p>
          <a:p>
            <a:pPr algn="ctr" defTabSz="439771">
              <a:defRPr/>
            </a:pPr>
            <a:endParaRPr lang="pt-BR" dirty="0">
              <a:solidFill>
                <a:prstClr val="white"/>
              </a:solidFill>
            </a:endParaRPr>
          </a:p>
          <a:p>
            <a:pPr algn="ctr" defTabSz="439771">
              <a:defRPr/>
            </a:pPr>
            <a:r>
              <a:rPr lang="pt-BR" dirty="0" smtClean="0">
                <a:solidFill>
                  <a:prstClr val="white"/>
                </a:solidFill>
              </a:rPr>
              <a:t>“Emissões </a:t>
            </a:r>
            <a:r>
              <a:rPr lang="pt-BR" dirty="0">
                <a:solidFill>
                  <a:prstClr val="white"/>
                </a:solidFill>
              </a:rPr>
              <a:t>≈ </a:t>
            </a:r>
            <a:r>
              <a:rPr lang="pt-BR" dirty="0" smtClean="0">
                <a:solidFill>
                  <a:prstClr val="white"/>
                </a:solidFill>
              </a:rPr>
              <a:t>Sequestro de Carbono” </a:t>
            </a:r>
          </a:p>
          <a:p>
            <a:pPr algn="ctr" defTabSz="439771">
              <a:defRPr/>
            </a:pPr>
            <a:endParaRPr lang="pt-BR" dirty="0">
              <a:solidFill>
                <a:prstClr val="white"/>
              </a:solidFill>
            </a:endParaRPr>
          </a:p>
        </p:txBody>
      </p:sp>
      <p:sp>
        <p:nvSpPr>
          <p:cNvPr id="11" name="TextBox 10"/>
          <p:cNvSpPr txBox="1"/>
          <p:nvPr/>
        </p:nvSpPr>
        <p:spPr>
          <a:xfrm rot="5400000">
            <a:off x="10194306" y="4874759"/>
            <a:ext cx="2718190" cy="395370"/>
          </a:xfrm>
          <a:prstGeom prst="rect">
            <a:avLst/>
          </a:prstGeom>
          <a:noFill/>
        </p:spPr>
        <p:txBody>
          <a:bodyPr wrap="none" lIns="117226" tIns="58613" rIns="117226" bIns="58613" rtlCol="0">
            <a:spAutoFit/>
          </a:bodyPr>
          <a:lstStyle/>
          <a:p>
            <a:r>
              <a:rPr lang="en-US" sz="1800" dirty="0" err="1"/>
              <a:t>Fonte</a:t>
            </a:r>
            <a:r>
              <a:rPr lang="en-US" sz="1800" dirty="0"/>
              <a:t>: E. Assad, EMBRAPA</a:t>
            </a:r>
            <a:endParaRPr lang="en-US" sz="1800" dirty="0"/>
          </a:p>
        </p:txBody>
      </p:sp>
    </p:spTree>
    <p:extLst>
      <p:ext uri="{BB962C8B-B14F-4D97-AF65-F5344CB8AC3E}">
        <p14:creationId xmlns:p14="http://schemas.microsoft.com/office/powerpoint/2010/main" val="1100490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 name="Amazon_Aerial02_CIFOR.jpg"/>
          <p:cNvPicPr>
            <a:picLocks noGrp="1" noChangeAspect="1"/>
          </p:cNvPicPr>
          <p:nvPr>
            <p:ph type="pic" idx="13"/>
          </p:nvPr>
        </p:nvPicPr>
        <p:blipFill>
          <a:blip r:embed="rId3">
            <a:extLst/>
          </a:blip>
          <a:srcRect t="1718" b="1718"/>
          <a:stretch>
            <a:fillRect/>
          </a:stretch>
        </p:blipFill>
        <p:spPr>
          <a:xfrm>
            <a:off x="-10404" y="0"/>
            <a:ext cx="12202407" cy="6858000"/>
          </a:xfrm>
          <a:prstGeom prst="rect">
            <a:avLst/>
          </a:prstGeom>
        </p:spPr>
      </p:pic>
      <p:sp>
        <p:nvSpPr>
          <p:cNvPr id="4" name="CaixaDeTexto 3"/>
          <p:cNvSpPr txBox="1"/>
          <p:nvPr/>
        </p:nvSpPr>
        <p:spPr>
          <a:xfrm>
            <a:off x="551384" y="2620686"/>
            <a:ext cx="10945216" cy="1168391"/>
          </a:xfrm>
          <a:prstGeom prst="rect">
            <a:avLst/>
          </a:prstGeom>
          <a:noFill/>
          <a:effectLst>
            <a:outerShdw blurRad="50800" dist="38100" dir="8100000" algn="tr" rotWithShape="0">
              <a:prstClr val="black">
                <a:alpha val="40000"/>
              </a:prstClr>
            </a:outerShdw>
          </a:effectLst>
        </p:spPr>
        <p:txBody>
          <a:bodyPr vert="horz" lIns="91426" tIns="45718" rIns="91426" bIns="45718" rtlCol="0" anchor="ctr">
            <a:normAutofit fontScale="97500" lnSpcReduction="10000"/>
          </a:bodyPr>
          <a:lstStyle>
            <a:defPPr>
              <a:defRPr lang="pt-BR"/>
            </a:defPPr>
            <a:lvl1pPr algn="ctr">
              <a:spcBef>
                <a:spcPct val="0"/>
              </a:spcBef>
              <a:buNone/>
              <a:defRPr sz="4900" b="1">
                <a:solidFill>
                  <a:schemeClr val="bg1"/>
                </a:solidFill>
                <a:latin typeface="+mj-lt"/>
                <a:ea typeface="+mj-ea"/>
                <a:cs typeface="+mj-cs"/>
              </a:defRPr>
            </a:lvl1pPr>
          </a:lstStyle>
          <a:p>
            <a:pPr fontAlgn="base">
              <a:spcAft>
                <a:spcPct val="0"/>
              </a:spcAft>
            </a:pPr>
            <a:r>
              <a:rPr lang="en-US" altLang="en-US" sz="4500" dirty="0">
                <a:cs typeface="Arial" charset="0"/>
              </a:rPr>
              <a:t>A M A Z O N</a:t>
            </a:r>
          </a:p>
          <a:p>
            <a:pPr fontAlgn="base">
              <a:spcAft>
                <a:spcPct val="0"/>
              </a:spcAft>
            </a:pPr>
            <a:r>
              <a:rPr lang="en-US" altLang="en-US" sz="3200" b="0" dirty="0">
                <a:cs typeface="Arial" charset="0"/>
              </a:rPr>
              <a:t>THIRD WAY</a:t>
            </a:r>
          </a:p>
        </p:txBody>
      </p:sp>
    </p:spTree>
    <p:extLst>
      <p:ext uri="{BB962C8B-B14F-4D97-AF65-F5344CB8AC3E}">
        <p14:creationId xmlns:p14="http://schemas.microsoft.com/office/powerpoint/2010/main" val="121612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Gráfico 24"/>
          <p:cNvGraphicFramePr>
            <a:graphicFrameLocks/>
          </p:cNvGraphicFramePr>
          <p:nvPr>
            <p:extLst>
              <p:ext uri="{D42A27DB-BD31-4B8C-83A1-F6EECF244321}">
                <p14:modId xmlns:p14="http://schemas.microsoft.com/office/powerpoint/2010/main" val="2503902097"/>
              </p:ext>
            </p:extLst>
          </p:nvPr>
        </p:nvGraphicFramePr>
        <p:xfrm>
          <a:off x="1354684" y="1629925"/>
          <a:ext cx="9680223" cy="4055424"/>
        </p:xfrm>
        <a:graphic>
          <a:graphicData uri="http://schemas.openxmlformats.org/drawingml/2006/chart">
            <c:chart xmlns:c="http://schemas.openxmlformats.org/drawingml/2006/chart" xmlns:r="http://schemas.openxmlformats.org/officeDocument/2006/relationships" r:id="rId2"/>
          </a:graphicData>
        </a:graphic>
      </p:graphicFrame>
      <p:grpSp>
        <p:nvGrpSpPr>
          <p:cNvPr id="2" name="Grupo 1"/>
          <p:cNvGrpSpPr/>
          <p:nvPr/>
        </p:nvGrpSpPr>
        <p:grpSpPr>
          <a:xfrm>
            <a:off x="554392" y="1962451"/>
            <a:ext cx="6765763" cy="4206643"/>
            <a:chOff x="-629213" y="-452387"/>
            <a:chExt cx="4709830" cy="3821352"/>
          </a:xfrm>
        </p:grpSpPr>
        <p:sp>
          <p:nvSpPr>
            <p:cNvPr id="4" name="CaixaDeTexto 3"/>
            <p:cNvSpPr txBox="1"/>
            <p:nvPr/>
          </p:nvSpPr>
          <p:spPr>
            <a:xfrm>
              <a:off x="3288529" y="2907647"/>
              <a:ext cx="792088" cy="461318"/>
            </a:xfrm>
            <a:prstGeom prst="rect">
              <a:avLst/>
            </a:prstGeom>
            <a:noFill/>
          </p:spPr>
          <p:txBody>
            <a:bodyPr wrap="square" rtlCol="0">
              <a:spAutoFit/>
            </a:bodyPr>
            <a:lstStyle/>
            <a:p>
              <a:r>
                <a:rPr lang="pt-BR" sz="2700" b="1" dirty="0">
                  <a:solidFill>
                    <a:prstClr val="black"/>
                  </a:solidFill>
                </a:rPr>
                <a:t>Year</a:t>
              </a:r>
            </a:p>
          </p:txBody>
        </p:sp>
        <p:sp>
          <p:nvSpPr>
            <p:cNvPr id="5" name="CaixaDeTexto 4"/>
            <p:cNvSpPr txBox="1"/>
            <p:nvPr/>
          </p:nvSpPr>
          <p:spPr>
            <a:xfrm rot="16200000">
              <a:off x="-1413810" y="332210"/>
              <a:ext cx="1922709" cy="353515"/>
            </a:xfrm>
            <a:prstGeom prst="rect">
              <a:avLst/>
            </a:prstGeom>
            <a:noFill/>
          </p:spPr>
          <p:txBody>
            <a:bodyPr wrap="square" rtlCol="0">
              <a:spAutoFit/>
            </a:bodyPr>
            <a:lstStyle/>
            <a:p>
              <a:r>
                <a:rPr lang="pt-BR" sz="2700" b="1" dirty="0">
                  <a:solidFill>
                    <a:prstClr val="black"/>
                  </a:solidFill>
                </a:rPr>
                <a:t>km</a:t>
              </a:r>
              <a:r>
                <a:rPr lang="pt-BR" sz="2700" b="1" baseline="30000" dirty="0">
                  <a:solidFill>
                    <a:prstClr val="black"/>
                  </a:solidFill>
                </a:rPr>
                <a:t>2</a:t>
              </a:r>
              <a:r>
                <a:rPr lang="pt-BR" sz="2700" b="1" dirty="0">
                  <a:solidFill>
                    <a:prstClr val="black"/>
                  </a:solidFill>
                </a:rPr>
                <a:t>/</a:t>
              </a:r>
              <a:r>
                <a:rPr lang="pt-BR" sz="2700" b="1" dirty="0" err="1">
                  <a:solidFill>
                    <a:prstClr val="black"/>
                  </a:solidFill>
                </a:rPr>
                <a:t>year</a:t>
              </a:r>
              <a:endParaRPr lang="pt-BR" sz="2700" b="1" dirty="0">
                <a:solidFill>
                  <a:prstClr val="black"/>
                </a:solidFill>
              </a:endParaRPr>
            </a:p>
          </p:txBody>
        </p:sp>
        <p:sp>
          <p:nvSpPr>
            <p:cNvPr id="6" name="Retângulo 5"/>
            <p:cNvSpPr/>
            <p:nvPr/>
          </p:nvSpPr>
          <p:spPr>
            <a:xfrm>
              <a:off x="581460" y="1833266"/>
              <a:ext cx="128551" cy="377442"/>
            </a:xfrm>
            <a:prstGeom prst="rect">
              <a:avLst/>
            </a:prstGeom>
          </p:spPr>
          <p:txBody>
            <a:bodyPr wrap="none">
              <a:spAutoFit/>
            </a:bodyPr>
            <a:lstStyle/>
            <a:p>
              <a:endParaRPr lang="en-US" altLang="pt-BR" sz="2100" dirty="0">
                <a:solidFill>
                  <a:prstClr val="black"/>
                </a:solidFill>
                <a:cs typeface="Arial" charset="0"/>
              </a:endParaRPr>
            </a:p>
          </p:txBody>
        </p:sp>
      </p:grpSp>
      <p:sp>
        <p:nvSpPr>
          <p:cNvPr id="30" name="Retângulo 29"/>
          <p:cNvSpPr/>
          <p:nvPr/>
        </p:nvSpPr>
        <p:spPr>
          <a:xfrm>
            <a:off x="9624393" y="6453336"/>
            <a:ext cx="4402667" cy="369328"/>
          </a:xfrm>
          <a:prstGeom prst="rect">
            <a:avLst/>
          </a:prstGeom>
        </p:spPr>
        <p:txBody>
          <a:bodyPr wrap="square" lIns="121901" tIns="60950" rIns="121901" bIns="60950">
            <a:spAutoFit/>
          </a:bodyPr>
          <a:lstStyle/>
          <a:p>
            <a:r>
              <a:rPr lang="pt-BR" sz="1600" dirty="0" err="1">
                <a:solidFill>
                  <a:prstClr val="black"/>
                </a:solidFill>
              </a:rPr>
              <a:t>Source</a:t>
            </a:r>
            <a:r>
              <a:rPr lang="pt-BR" sz="1600" dirty="0">
                <a:solidFill>
                  <a:prstClr val="black"/>
                </a:solidFill>
              </a:rPr>
              <a:t>:  PRODES/INPE, </a:t>
            </a:r>
            <a:r>
              <a:rPr lang="en-US" sz="1600" dirty="0">
                <a:solidFill>
                  <a:prstClr val="black"/>
                </a:solidFill>
              </a:rPr>
              <a:t>2015</a:t>
            </a:r>
          </a:p>
        </p:txBody>
      </p:sp>
      <p:sp>
        <p:nvSpPr>
          <p:cNvPr id="9" name="Rectangle 2"/>
          <p:cNvSpPr txBox="1">
            <a:spLocks noChangeArrowheads="1"/>
          </p:cNvSpPr>
          <p:nvPr/>
        </p:nvSpPr>
        <p:spPr>
          <a:xfrm>
            <a:off x="407369" y="44628"/>
            <a:ext cx="11593288" cy="1807163"/>
          </a:xfrm>
          <a:prstGeom prst="rect">
            <a:avLst/>
          </a:prstGeom>
          <a:noFill/>
          <a:effectLst/>
        </p:spPr>
        <p:txBody>
          <a:bodyPr vert="horz" lIns="91426" tIns="45718" rIns="91426" bIns="45718"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pt-BR" sz="3200" b="1" dirty="0">
                <a:solidFill>
                  <a:schemeClr val="accent3">
                    <a:lumMod val="75000"/>
                  </a:schemeClr>
                </a:solidFill>
              </a:rPr>
              <a:t>80% DEFORESTATION REDUCTION IN THE BRAZILIAN AMAZON PROVIDES A UNIQUE WINDOW OF OPPORTUNITY TO RETHINK FUTURE DEVELOPMENT PARADIGMS</a:t>
            </a:r>
          </a:p>
        </p:txBody>
      </p:sp>
      <p:sp>
        <p:nvSpPr>
          <p:cNvPr id="10" name="Retângulo 28"/>
          <p:cNvSpPr/>
          <p:nvPr/>
        </p:nvSpPr>
        <p:spPr>
          <a:xfrm rot="16200000">
            <a:off x="-2529401" y="3269431"/>
            <a:ext cx="5841604" cy="400105"/>
          </a:xfrm>
          <a:prstGeom prst="rect">
            <a:avLst/>
          </a:prstGeom>
        </p:spPr>
        <p:txBody>
          <a:bodyPr wrap="square" lIns="91426" tIns="45718" rIns="91426" bIns="45718">
            <a:spAutoFit/>
          </a:bodyPr>
          <a:lstStyle/>
          <a:p>
            <a:pPr algn="ctr">
              <a:defRPr sz="2600" b="1" i="0" u="none" strike="noStrike" kern="1200" baseline="0">
                <a:solidFill>
                  <a:prstClr val="white"/>
                </a:solidFill>
                <a:latin typeface="+mn-lt"/>
                <a:ea typeface="+mn-ea"/>
                <a:cs typeface="+mn-cs"/>
              </a:defRPr>
            </a:pPr>
            <a:r>
              <a:rPr lang="en-US" sz="2000" dirty="0">
                <a:solidFill>
                  <a:srgbClr val="000000"/>
                </a:solidFill>
              </a:rPr>
              <a:t>Annual deforestation rates in Brazilian Amazon</a:t>
            </a:r>
          </a:p>
        </p:txBody>
      </p:sp>
      <p:sp>
        <p:nvSpPr>
          <p:cNvPr id="11" name="Retângulo 28"/>
          <p:cNvSpPr/>
          <p:nvPr/>
        </p:nvSpPr>
        <p:spPr>
          <a:xfrm>
            <a:off x="1342903" y="6277657"/>
            <a:ext cx="5841604" cy="400105"/>
          </a:xfrm>
          <a:prstGeom prst="rect">
            <a:avLst/>
          </a:prstGeom>
        </p:spPr>
        <p:txBody>
          <a:bodyPr wrap="square" lIns="91426" tIns="45718" rIns="91426" bIns="45718">
            <a:spAutoFit/>
          </a:bodyPr>
          <a:lstStyle/>
          <a:p>
            <a:pPr algn="ctr">
              <a:defRPr sz="2600" b="1" i="0" u="none" strike="noStrike" kern="1200" baseline="0">
                <a:solidFill>
                  <a:prstClr val="white"/>
                </a:solidFill>
                <a:latin typeface="+mn-lt"/>
                <a:ea typeface="+mn-ea"/>
                <a:cs typeface="+mn-cs"/>
              </a:defRPr>
            </a:pPr>
            <a:r>
              <a:rPr lang="en-US" sz="2000" dirty="0"/>
              <a:t>Annual deforestation rates in Brazilian Amazon</a:t>
            </a:r>
          </a:p>
        </p:txBody>
      </p:sp>
      <p:cxnSp>
        <p:nvCxnSpPr>
          <p:cNvPr id="7" name="Straight Arrow Connector 6"/>
          <p:cNvCxnSpPr/>
          <p:nvPr/>
        </p:nvCxnSpPr>
        <p:spPr>
          <a:xfrm>
            <a:off x="7536160" y="2780928"/>
            <a:ext cx="3384376" cy="1872208"/>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0" name="Rectangle 2"/>
          <p:cNvSpPr txBox="1">
            <a:spLocks noChangeArrowheads="1"/>
          </p:cNvSpPr>
          <p:nvPr/>
        </p:nvSpPr>
        <p:spPr>
          <a:xfrm>
            <a:off x="-2616968" y="5517264"/>
            <a:ext cx="11593288" cy="1807163"/>
          </a:xfrm>
          <a:prstGeom prst="rect">
            <a:avLst/>
          </a:prstGeom>
          <a:noFill/>
          <a:effectLst/>
        </p:spPr>
        <p:txBody>
          <a:bodyPr vert="horz" lIns="91426" tIns="45718" rIns="91426" bIns="45718"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pt-BR" sz="2000" b="1" dirty="0">
                <a:solidFill>
                  <a:srgbClr val="000000"/>
                </a:solidFill>
              </a:rPr>
              <a:t>DEFORESTATION RATES WERE REDUCED AS WELL IN </a:t>
            </a:r>
          </a:p>
          <a:p>
            <a:r>
              <a:rPr lang="en-US" altLang="pt-BR" sz="2000" b="1" dirty="0">
                <a:solidFill>
                  <a:srgbClr val="000000"/>
                </a:solidFill>
              </a:rPr>
              <a:t>OTHER AMAZONIAN COUNTRIES IN THE LAST DECADE</a:t>
            </a:r>
          </a:p>
        </p:txBody>
      </p:sp>
    </p:spTree>
    <p:extLst>
      <p:ext uri="{BB962C8B-B14F-4D97-AF65-F5344CB8AC3E}">
        <p14:creationId xmlns:p14="http://schemas.microsoft.com/office/powerpoint/2010/main" val="1577342888"/>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hape 330"/>
          <p:cNvSpPr>
            <a:spLocks noGrp="1"/>
          </p:cNvSpPr>
          <p:nvPr>
            <p:ph type="sldNum" sz="quarter" idx="12"/>
          </p:nvPr>
        </p:nvSpPr>
        <p:spPr/>
        <p:txBody>
          <a:bodyPr/>
          <a:lstStyle/>
          <a:p>
            <a:fld id="{86CB4B4D-7CA3-9044-876B-883B54F8677D}" type="slidenum">
              <a:rPr lang="pt-BR" smtClean="0"/>
              <a:pPr/>
              <a:t>68</a:t>
            </a:fld>
            <a:endParaRPr lang="pt-BR"/>
          </a:p>
        </p:txBody>
      </p:sp>
      <p:pic>
        <p:nvPicPr>
          <p:cNvPr id="2" name="Picture 1"/>
          <p:cNvPicPr>
            <a:picLocks noChangeAspect="1"/>
          </p:cNvPicPr>
          <p:nvPr/>
        </p:nvPicPr>
        <p:blipFill>
          <a:blip r:embed="rId2"/>
          <a:stretch>
            <a:fillRect/>
          </a:stretch>
        </p:blipFill>
        <p:spPr>
          <a:xfrm>
            <a:off x="927100" y="2327512"/>
            <a:ext cx="10337800" cy="3333751"/>
          </a:xfrm>
          <a:prstGeom prst="rect">
            <a:avLst/>
          </a:prstGeom>
        </p:spPr>
      </p:pic>
      <p:sp>
        <p:nvSpPr>
          <p:cNvPr id="8" name="Rectangle 2"/>
          <p:cNvSpPr txBox="1">
            <a:spLocks noChangeArrowheads="1"/>
          </p:cNvSpPr>
          <p:nvPr/>
        </p:nvSpPr>
        <p:spPr>
          <a:xfrm>
            <a:off x="1845538" y="191953"/>
            <a:ext cx="8500983" cy="1143000"/>
          </a:xfrm>
          <a:prstGeom prst="rect">
            <a:avLst/>
          </a:prstGeom>
          <a:noFill/>
          <a:effectLst/>
        </p:spPr>
        <p:txBody>
          <a:bodyPr vert="horz" lIns="91426" tIns="45718" rIns="91426" bIns="45718"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pt-BR" sz="3200" b="1" dirty="0">
                <a:solidFill>
                  <a:schemeClr val="accent3">
                    <a:lumMod val="75000"/>
                  </a:schemeClr>
                </a:solidFill>
              </a:rPr>
              <a:t>THE AMAZON HAS A SIGNIFICANT SHARE OF THE WORLD’S BIODIVERSITY</a:t>
            </a:r>
          </a:p>
        </p:txBody>
      </p:sp>
      <p:sp>
        <p:nvSpPr>
          <p:cNvPr id="5" name="Rectangle 2"/>
          <p:cNvSpPr txBox="1">
            <a:spLocks noChangeArrowheads="1"/>
          </p:cNvSpPr>
          <p:nvPr/>
        </p:nvSpPr>
        <p:spPr>
          <a:xfrm>
            <a:off x="1775549" y="5715000"/>
            <a:ext cx="8500983" cy="1143000"/>
          </a:xfrm>
          <a:prstGeom prst="rect">
            <a:avLst/>
          </a:prstGeom>
          <a:noFill/>
          <a:effectLst/>
        </p:spPr>
        <p:txBody>
          <a:bodyPr vert="horz" lIns="91426" tIns="45718" rIns="91426" bIns="45718"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pt-BR" sz="3200" b="1" dirty="0">
                <a:solidFill>
                  <a:schemeClr val="accent3">
                    <a:lumMod val="75000"/>
                  </a:schemeClr>
                </a:solidFill>
              </a:rPr>
              <a:t>ESTIMATE OF  WORLD’S BIODIVERSITY</a:t>
            </a:r>
          </a:p>
        </p:txBody>
      </p:sp>
    </p:spTree>
    <p:extLst>
      <p:ext uri="{BB962C8B-B14F-4D97-AF65-F5344CB8AC3E}">
        <p14:creationId xmlns:p14="http://schemas.microsoft.com/office/powerpoint/2010/main" val="1314132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
          <p:cNvSpPr txBox="1">
            <a:spLocks noChangeArrowheads="1"/>
          </p:cNvSpPr>
          <p:nvPr/>
        </p:nvSpPr>
        <p:spPr>
          <a:xfrm>
            <a:off x="0" y="-27384"/>
            <a:ext cx="12192000" cy="1143000"/>
          </a:xfrm>
          <a:prstGeom prst="rect">
            <a:avLst/>
          </a:prstGeom>
          <a:noFill/>
          <a:effectLst/>
        </p:spPr>
        <p:txBody>
          <a:bodyPr vert="horz" lIns="91426" tIns="45718" rIns="91426" bIns="45718"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pt-BR" sz="3200" b="1" dirty="0">
                <a:solidFill>
                  <a:schemeClr val="accent3">
                    <a:lumMod val="75000"/>
                  </a:schemeClr>
                </a:solidFill>
              </a:rPr>
              <a:t>ARE THERE WAYS  TO UTILIZE AMAZON BIODIVERSITY SUSTAINABLY?</a:t>
            </a:r>
          </a:p>
        </p:txBody>
      </p:sp>
      <p:grpSp>
        <p:nvGrpSpPr>
          <p:cNvPr id="23" name="Grupo 22"/>
          <p:cNvGrpSpPr/>
          <p:nvPr/>
        </p:nvGrpSpPr>
        <p:grpSpPr>
          <a:xfrm>
            <a:off x="5159925" y="2652027"/>
            <a:ext cx="2160871" cy="2145320"/>
            <a:chOff x="4057330" y="2795848"/>
            <a:chExt cx="1019716" cy="2145320"/>
          </a:xfrm>
        </p:grpSpPr>
        <p:cxnSp>
          <p:nvCxnSpPr>
            <p:cNvPr id="12" name="Conector de seta reta 11"/>
            <p:cNvCxnSpPr/>
            <p:nvPr/>
          </p:nvCxnSpPr>
          <p:spPr>
            <a:xfrm flipV="1">
              <a:off x="4057330" y="2795848"/>
              <a:ext cx="1010094" cy="826334"/>
            </a:xfrm>
            <a:prstGeom prst="straightConnector1">
              <a:avLst/>
            </a:prstGeom>
            <a:ln w="285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Conector de seta reta 13"/>
            <p:cNvCxnSpPr/>
            <p:nvPr/>
          </p:nvCxnSpPr>
          <p:spPr>
            <a:xfrm>
              <a:off x="4066952" y="4437112"/>
              <a:ext cx="1010094" cy="504056"/>
            </a:xfrm>
            <a:prstGeom prst="straightConnector1">
              <a:avLst/>
            </a:prstGeom>
            <a:ln w="28575">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7" name="Grupo 16"/>
          <p:cNvGrpSpPr/>
          <p:nvPr/>
        </p:nvGrpSpPr>
        <p:grpSpPr>
          <a:xfrm>
            <a:off x="7305079" y="1863882"/>
            <a:ext cx="2727999" cy="3887823"/>
            <a:chOff x="5574524" y="1406679"/>
            <a:chExt cx="3654094" cy="5089841"/>
          </a:xfrm>
        </p:grpSpPr>
        <p:pic>
          <p:nvPicPr>
            <p:cNvPr id="8" name="Picture 3"/>
            <p:cNvPicPr>
              <a:picLocks noChangeAspect="1" noChangeArrowheads="1"/>
            </p:cNvPicPr>
            <p:nvPr/>
          </p:nvPicPr>
          <p:blipFill rotWithShape="1">
            <a:blip r:embed="rId3" cstate="print"/>
            <a:srcRect l="19960" r="22668"/>
            <a:stretch/>
          </p:blipFill>
          <p:spPr>
            <a:xfrm>
              <a:off x="8005725" y="1535491"/>
              <a:ext cx="1222893" cy="2268259"/>
            </a:xfrm>
            <a:prstGeom prst="rect">
              <a:avLst/>
            </a:prstGeom>
            <a:noFill/>
            <a:ln/>
          </p:spPr>
        </p:pic>
        <p:pic>
          <p:nvPicPr>
            <p:cNvPr id="7" name="Picture 2"/>
            <p:cNvPicPr>
              <a:picLocks noChangeAspect="1" noChangeArrowheads="1"/>
            </p:cNvPicPr>
            <p:nvPr/>
          </p:nvPicPr>
          <p:blipFill>
            <a:blip r:embed="rId4" cstate="print"/>
            <a:srcRect/>
            <a:stretch>
              <a:fillRect/>
            </a:stretch>
          </p:blipFill>
          <p:spPr>
            <a:xfrm>
              <a:off x="5595573" y="1406679"/>
              <a:ext cx="2222265" cy="2515429"/>
            </a:xfrm>
            <a:prstGeom prst="rect">
              <a:avLst/>
            </a:prstGeom>
          </p:spPr>
        </p:pic>
        <p:sp>
          <p:nvSpPr>
            <p:cNvPr id="6" name="Retângulo 5"/>
            <p:cNvSpPr/>
            <p:nvPr/>
          </p:nvSpPr>
          <p:spPr>
            <a:xfrm>
              <a:off x="5595577" y="3941766"/>
              <a:ext cx="3445157" cy="362640"/>
            </a:xfrm>
            <a:prstGeom prst="rect">
              <a:avLst/>
            </a:prstGeom>
            <a:solidFill>
              <a:schemeClr val="accent1">
                <a:lumMod val="75000"/>
              </a:schemeClr>
            </a:solidFill>
          </p:spPr>
          <p:txBody>
            <a:bodyPr wrap="square">
              <a:spAutoFit/>
            </a:bodyPr>
            <a:lstStyle/>
            <a:p>
              <a:pPr algn="ctr"/>
              <a:r>
                <a:rPr lang="pt-BR" altLang="ja-JP" sz="1200" b="1" dirty="0">
                  <a:solidFill>
                    <a:srgbClr val="FFFF00"/>
                  </a:solidFill>
                  <a:ea typeface="ＭＳ Ｐゴシック" pitchFamily="34" charset="-128"/>
                </a:rPr>
                <a:t>New uses: natural </a:t>
              </a:r>
              <a:r>
                <a:rPr lang="pt-BR" altLang="ja-JP" sz="1200" b="1" dirty="0" err="1">
                  <a:solidFill>
                    <a:srgbClr val="FFFF00"/>
                  </a:solidFill>
                  <a:ea typeface="ＭＳ Ｐゴシック" pitchFamily="34" charset="-128"/>
                </a:rPr>
                <a:t>marker</a:t>
              </a:r>
              <a:r>
                <a:rPr lang="pt-BR" altLang="ja-JP" sz="1200" b="1" dirty="0">
                  <a:solidFill>
                    <a:srgbClr val="FFFF00"/>
                  </a:solidFill>
                  <a:ea typeface="ＭＳ Ｐゴシック" pitchFamily="34" charset="-128"/>
                </a:rPr>
                <a:t> for plaque</a:t>
              </a:r>
              <a:endParaRPr lang="pt-BR" sz="1200" b="1" dirty="0">
                <a:solidFill>
                  <a:srgbClr val="FFFF00"/>
                </a:solidFill>
              </a:endParaRPr>
            </a:p>
          </p:txBody>
        </p:sp>
        <p:grpSp>
          <p:nvGrpSpPr>
            <p:cNvPr id="11" name="Grupo 10"/>
            <p:cNvGrpSpPr/>
            <p:nvPr/>
          </p:nvGrpSpPr>
          <p:grpSpPr>
            <a:xfrm>
              <a:off x="5574524" y="4345792"/>
              <a:ext cx="3466207" cy="2150728"/>
              <a:chOff x="5712908" y="4528836"/>
              <a:chExt cx="3466207" cy="2150728"/>
            </a:xfrm>
          </p:grpSpPr>
          <p:pic>
            <p:nvPicPr>
              <p:cNvPr id="19"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2908" y="4528836"/>
                <a:ext cx="3466207" cy="2031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m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92445" y="6286849"/>
                <a:ext cx="523621" cy="392715"/>
              </a:xfrm>
              <a:prstGeom prst="rect">
                <a:avLst/>
              </a:prstGeom>
            </p:spPr>
          </p:pic>
        </p:grpSp>
      </p:grpSp>
      <p:grpSp>
        <p:nvGrpSpPr>
          <p:cNvPr id="22" name="Grupo 21"/>
          <p:cNvGrpSpPr/>
          <p:nvPr/>
        </p:nvGrpSpPr>
        <p:grpSpPr>
          <a:xfrm>
            <a:off x="1492597" y="1043482"/>
            <a:ext cx="5734981" cy="4720367"/>
            <a:chOff x="-31412" y="1146073"/>
            <a:chExt cx="5734980" cy="4720366"/>
          </a:xfrm>
        </p:grpSpPr>
        <p:pic>
          <p:nvPicPr>
            <p:cNvPr id="4" name="Imagem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562" y="2158416"/>
              <a:ext cx="2916325" cy="1877463"/>
            </a:xfrm>
            <a:prstGeom prst="rect">
              <a:avLst/>
            </a:prstGeom>
          </p:spPr>
        </p:pic>
        <p:pic>
          <p:nvPicPr>
            <p:cNvPr id="5" name="Imagem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3142" y="4179895"/>
              <a:ext cx="2897730" cy="1686544"/>
            </a:xfrm>
            <a:prstGeom prst="rect">
              <a:avLst/>
            </a:prstGeom>
          </p:spPr>
        </p:pic>
        <p:sp>
          <p:nvSpPr>
            <p:cNvPr id="10" name="CaixaDeTexto 9"/>
            <p:cNvSpPr txBox="1"/>
            <p:nvPr/>
          </p:nvSpPr>
          <p:spPr>
            <a:xfrm>
              <a:off x="-31412" y="1659616"/>
              <a:ext cx="5035458" cy="615553"/>
            </a:xfrm>
            <a:prstGeom prst="rect">
              <a:avLst/>
            </a:prstGeom>
            <a:solidFill>
              <a:schemeClr val="bg1"/>
            </a:solidFill>
          </p:spPr>
          <p:txBody>
            <a:bodyPr wrap="square" rtlCol="0">
              <a:spAutoFit/>
            </a:bodyPr>
            <a:lstStyle/>
            <a:p>
              <a:pPr algn="ctr"/>
              <a:r>
                <a:rPr lang="pt-BR" sz="1700" dirty="0" err="1"/>
                <a:t>Economic</a:t>
              </a:r>
              <a:r>
                <a:rPr lang="pt-BR" sz="1700" dirty="0"/>
                <a:t> </a:t>
              </a:r>
              <a:r>
                <a:rPr lang="pt-BR" sz="1700" dirty="0" err="1"/>
                <a:t>Product</a:t>
              </a:r>
              <a:r>
                <a:rPr lang="pt-BR" sz="1700" dirty="0"/>
                <a:t> </a:t>
              </a:r>
              <a:r>
                <a:rPr lang="pt-BR" sz="1700" dirty="0" err="1"/>
                <a:t>from</a:t>
              </a:r>
              <a:r>
                <a:rPr lang="pt-BR" sz="1700" dirty="0"/>
                <a:t> Assaí  </a:t>
              </a:r>
              <a:r>
                <a:rPr lang="pt-BR" sz="1700" dirty="0" err="1"/>
                <a:t>Berryin</a:t>
              </a:r>
              <a:r>
                <a:rPr lang="pt-BR" sz="1700" dirty="0"/>
                <a:t> </a:t>
              </a:r>
              <a:r>
                <a:rPr lang="pt-BR" sz="1700" dirty="0" err="1"/>
                <a:t>the</a:t>
              </a:r>
              <a:r>
                <a:rPr lang="pt-BR" sz="1700" dirty="0"/>
                <a:t> </a:t>
              </a:r>
              <a:r>
                <a:rPr lang="pt-BR" sz="1700" dirty="0" err="1"/>
                <a:t>Amazon</a:t>
              </a:r>
              <a:endParaRPr lang="pt-BR" sz="1700" dirty="0"/>
            </a:p>
            <a:p>
              <a:pPr algn="ctr"/>
              <a:r>
                <a:rPr lang="pt-BR" sz="1700" dirty="0"/>
                <a:t>≈ </a:t>
              </a:r>
              <a:r>
                <a:rPr lang="pt-BR" sz="1700" dirty="0">
                  <a:solidFill>
                    <a:srgbClr val="FF0000"/>
                  </a:solidFill>
                </a:rPr>
                <a:t>US$ 1,8 </a:t>
              </a:r>
              <a:r>
                <a:rPr lang="pt-BR" sz="1700" dirty="0" err="1">
                  <a:solidFill>
                    <a:srgbClr val="FF0000"/>
                  </a:solidFill>
                </a:rPr>
                <a:t>billion</a:t>
              </a:r>
              <a:r>
                <a:rPr lang="pt-BR" sz="1700" dirty="0">
                  <a:solidFill>
                    <a:srgbClr val="FF0000"/>
                  </a:solidFill>
                </a:rPr>
                <a:t>/</a:t>
              </a:r>
              <a:r>
                <a:rPr lang="pt-BR" sz="1700" dirty="0" err="1">
                  <a:solidFill>
                    <a:srgbClr val="FF0000"/>
                  </a:solidFill>
                </a:rPr>
                <a:t>year</a:t>
              </a:r>
              <a:endParaRPr lang="pt-BR" sz="1700" dirty="0">
                <a:solidFill>
                  <a:srgbClr val="FF0000"/>
                </a:solidFill>
              </a:endParaRPr>
            </a:p>
          </p:txBody>
        </p:sp>
        <p:sp>
          <p:nvSpPr>
            <p:cNvPr id="2" name="Retângulo 1"/>
            <p:cNvSpPr/>
            <p:nvPr/>
          </p:nvSpPr>
          <p:spPr>
            <a:xfrm>
              <a:off x="3440446" y="1146073"/>
              <a:ext cx="2263122" cy="384721"/>
            </a:xfrm>
            <a:prstGeom prst="rect">
              <a:avLst/>
            </a:prstGeom>
            <a:noFill/>
          </p:spPr>
          <p:txBody>
            <a:bodyPr wrap="none">
              <a:spAutoFit/>
            </a:bodyPr>
            <a:lstStyle/>
            <a:p>
              <a:pPr algn="ctr"/>
              <a:r>
                <a:rPr lang="pt-BR" b="1" dirty="0">
                  <a:solidFill>
                    <a:schemeClr val="accent3">
                      <a:lumMod val="50000"/>
                    </a:schemeClr>
                  </a:solidFill>
                </a:rPr>
                <a:t>The </a:t>
              </a:r>
              <a:r>
                <a:rPr lang="pt-BR" b="1" dirty="0" smtClean="0">
                  <a:solidFill>
                    <a:schemeClr val="accent3">
                      <a:lumMod val="50000"/>
                    </a:schemeClr>
                  </a:solidFill>
                </a:rPr>
                <a:t>Assaí Berry </a:t>
              </a:r>
              <a:r>
                <a:rPr lang="pt-BR" b="1" dirty="0">
                  <a:solidFill>
                    <a:schemeClr val="accent3">
                      <a:lumMod val="50000"/>
                    </a:schemeClr>
                  </a:solidFill>
                </a:rPr>
                <a:t>Case </a:t>
              </a:r>
            </a:p>
          </p:txBody>
        </p:sp>
      </p:grpSp>
      <p:sp>
        <p:nvSpPr>
          <p:cNvPr id="24" name="Rectangle 2"/>
          <p:cNvSpPr txBox="1">
            <a:spLocks noChangeArrowheads="1"/>
          </p:cNvSpPr>
          <p:nvPr/>
        </p:nvSpPr>
        <p:spPr>
          <a:xfrm>
            <a:off x="2423618" y="6005737"/>
            <a:ext cx="6984775" cy="571799"/>
          </a:xfrm>
          <a:prstGeom prst="rect">
            <a:avLst/>
          </a:prstGeom>
          <a:noFill/>
        </p:spPr>
        <p:txBody>
          <a:bodyPr lIns="91426" tIns="45718" rIns="91426" bIns="45718"/>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b="1" dirty="0">
                <a:solidFill>
                  <a:schemeClr val="tx1">
                    <a:lumMod val="75000"/>
                    <a:lumOff val="25000"/>
                  </a:schemeClr>
                </a:solidFill>
                <a:latin typeface="+mn-lt"/>
              </a:rPr>
              <a:t>Net Profitability from </a:t>
            </a:r>
            <a:r>
              <a:rPr lang="en-US" sz="1600" b="1" dirty="0" err="1">
                <a:solidFill>
                  <a:schemeClr val="tx1">
                    <a:lumMod val="75000"/>
                    <a:lumOff val="25000"/>
                  </a:schemeClr>
                </a:solidFill>
                <a:latin typeface="+mn-lt"/>
              </a:rPr>
              <a:t>Assaí</a:t>
            </a:r>
            <a:r>
              <a:rPr lang="en-US" sz="1600" b="1" dirty="0">
                <a:solidFill>
                  <a:schemeClr val="tx1">
                    <a:lumMod val="75000"/>
                    <a:lumOff val="25000"/>
                  </a:schemeClr>
                </a:solidFill>
                <a:latin typeface="+mn-lt"/>
              </a:rPr>
              <a:t> Production in the Amazon</a:t>
            </a:r>
          </a:p>
          <a:p>
            <a:r>
              <a:rPr lang="en-US" sz="1600" b="1" dirty="0">
                <a:solidFill>
                  <a:schemeClr val="tx1">
                    <a:lumMod val="75000"/>
                    <a:lumOff val="25000"/>
                  </a:schemeClr>
                </a:solidFill>
                <a:latin typeface="+mn-lt"/>
              </a:rPr>
              <a:t>Par</a:t>
            </a:r>
            <a:r>
              <a:rPr lang="en-US" altLang="ja-JP" sz="1600" b="1" dirty="0">
                <a:solidFill>
                  <a:schemeClr val="tx1">
                    <a:lumMod val="75000"/>
                    <a:lumOff val="25000"/>
                  </a:schemeClr>
                </a:solidFill>
                <a:latin typeface="+mn-lt"/>
              </a:rPr>
              <a:t>á State</a:t>
            </a:r>
            <a:r>
              <a:rPr lang="en-US" sz="1600" b="1" dirty="0">
                <a:solidFill>
                  <a:schemeClr val="tx1">
                    <a:lumMod val="75000"/>
                    <a:lumOff val="25000"/>
                  </a:schemeClr>
                </a:solidFill>
                <a:latin typeface="+mn-lt"/>
              </a:rPr>
              <a:t>: </a:t>
            </a:r>
            <a:r>
              <a:rPr lang="en-US" sz="1600" b="1" dirty="0">
                <a:solidFill>
                  <a:srgbClr val="FF0000"/>
                </a:solidFill>
                <a:latin typeface="+mn-lt"/>
              </a:rPr>
              <a:t>US$ 200 ha/year  </a:t>
            </a:r>
            <a:r>
              <a:rPr lang="en-US" sz="1600" b="1" dirty="0">
                <a:solidFill>
                  <a:schemeClr val="tx1">
                    <a:lumMod val="75000"/>
                    <a:lumOff val="25000"/>
                  </a:schemeClr>
                </a:solidFill>
                <a:latin typeface="+mn-lt"/>
              </a:rPr>
              <a:t>(unmanaged) </a:t>
            </a:r>
            <a:r>
              <a:rPr lang="en-US" sz="1600" b="1" dirty="0">
                <a:solidFill>
                  <a:srgbClr val="FF0000"/>
                </a:solidFill>
                <a:latin typeface="+mn-lt"/>
              </a:rPr>
              <a:t>to</a:t>
            </a:r>
            <a:r>
              <a:rPr lang="en-US" sz="1600" b="1" dirty="0">
                <a:latin typeface="+mn-lt"/>
              </a:rPr>
              <a:t> </a:t>
            </a:r>
            <a:r>
              <a:rPr lang="en-US" sz="1600" b="1" dirty="0">
                <a:solidFill>
                  <a:srgbClr val="FF0000"/>
                </a:solidFill>
                <a:latin typeface="+mn-lt"/>
              </a:rPr>
              <a:t>US$ 2,300 ha/year</a:t>
            </a:r>
            <a:r>
              <a:rPr lang="en-US" sz="1600" b="1" dirty="0">
                <a:solidFill>
                  <a:schemeClr val="tx1">
                    <a:lumMod val="75000"/>
                    <a:lumOff val="25000"/>
                  </a:schemeClr>
                </a:solidFill>
                <a:latin typeface="+mn-lt"/>
              </a:rPr>
              <a:t> (managed</a:t>
            </a:r>
            <a:r>
              <a:rPr lang="en-US" sz="1600" b="1" dirty="0">
                <a:latin typeface="+mn-lt"/>
              </a:rPr>
              <a:t>)</a:t>
            </a:r>
          </a:p>
        </p:txBody>
      </p:sp>
      <p:sp>
        <p:nvSpPr>
          <p:cNvPr id="25" name="Retângulo 24"/>
          <p:cNvSpPr/>
          <p:nvPr/>
        </p:nvSpPr>
        <p:spPr>
          <a:xfrm>
            <a:off x="10056440" y="6095069"/>
            <a:ext cx="2024856" cy="646327"/>
          </a:xfrm>
          <a:prstGeom prst="rect">
            <a:avLst/>
          </a:prstGeom>
        </p:spPr>
        <p:txBody>
          <a:bodyPr wrap="square" lIns="91426" tIns="45718" rIns="91426" bIns="45718">
            <a:spAutoFit/>
          </a:bodyPr>
          <a:lstStyle/>
          <a:p>
            <a:r>
              <a:rPr lang="en-US" sz="1200" dirty="0" err="1">
                <a:solidFill>
                  <a:schemeClr val="bg1">
                    <a:lumMod val="50000"/>
                  </a:schemeClr>
                </a:solidFill>
              </a:rPr>
              <a:t>Jardim</a:t>
            </a:r>
            <a:r>
              <a:rPr lang="en-US" sz="1200" dirty="0">
                <a:solidFill>
                  <a:schemeClr val="bg1">
                    <a:lumMod val="50000"/>
                  </a:schemeClr>
                </a:solidFill>
              </a:rPr>
              <a:t> and Anderson (1987)</a:t>
            </a:r>
          </a:p>
          <a:p>
            <a:r>
              <a:rPr lang="en-US" sz="1200" dirty="0" err="1">
                <a:solidFill>
                  <a:schemeClr val="bg1">
                    <a:lumMod val="50000"/>
                  </a:schemeClr>
                </a:solidFill>
              </a:rPr>
              <a:t>Hiraoka</a:t>
            </a:r>
            <a:r>
              <a:rPr lang="en-US" sz="1200" dirty="0">
                <a:solidFill>
                  <a:schemeClr val="bg1">
                    <a:lumMod val="50000"/>
                  </a:schemeClr>
                </a:solidFill>
              </a:rPr>
              <a:t> (1994a, 1994b) </a:t>
            </a:r>
          </a:p>
          <a:p>
            <a:r>
              <a:rPr lang="en-US" sz="1200" dirty="0" err="1">
                <a:solidFill>
                  <a:schemeClr val="bg1">
                    <a:lumMod val="50000"/>
                  </a:schemeClr>
                </a:solidFill>
              </a:rPr>
              <a:t>Brondizio</a:t>
            </a:r>
            <a:r>
              <a:rPr lang="en-US" sz="1200" dirty="0">
                <a:solidFill>
                  <a:schemeClr val="bg1">
                    <a:lumMod val="50000"/>
                  </a:schemeClr>
                </a:solidFill>
              </a:rPr>
              <a:t>, E.  (2007)</a:t>
            </a:r>
          </a:p>
        </p:txBody>
      </p:sp>
    </p:spTree>
    <p:extLst>
      <p:ext uri="{BB962C8B-B14F-4D97-AF65-F5344CB8AC3E}">
        <p14:creationId xmlns:p14="http://schemas.microsoft.com/office/powerpoint/2010/main" val="18243204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randombar(horizontal)">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user\nobre\viagem Amsterda\IGBP -DONATO\fore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 y="-31751"/>
            <a:ext cx="6264276" cy="4697683"/>
          </a:xfrm>
          <a:prstGeom prst="rect">
            <a:avLst/>
          </a:prstGeom>
          <a:noFill/>
          <a:extLst>
            <a:ext uri="{909E8E84-426E-40dd-AFC4-6F175D3DCCD1}">
              <a14:hiddenFill xmlns:a14="http://schemas.microsoft.com/office/drawing/2010/main">
                <a:solidFill>
                  <a:srgbClr val="FFFFFF"/>
                </a:solidFill>
              </a14:hiddenFill>
            </a:ext>
          </a:extLst>
        </p:spPr>
      </p:pic>
      <p:pic>
        <p:nvPicPr>
          <p:cNvPr id="50179" name="Picture 3" descr="C:\user\nobre\viagem Amsterda\IGBP -DONATO\DSC_00g31_peq.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5524" y="-12698"/>
            <a:ext cx="6121093" cy="3585716"/>
          </a:xfrm>
          <a:prstGeom prst="rect">
            <a:avLst/>
          </a:prstGeom>
          <a:noFill/>
          <a:extLst>
            <a:ext uri="{909E8E84-426E-40dd-AFC4-6F175D3DCCD1}">
              <a14:hiddenFill xmlns:a14="http://schemas.microsoft.com/office/drawing/2010/main">
                <a:solidFill>
                  <a:srgbClr val="FFFFFF"/>
                </a:solidFill>
              </a14:hiddenFill>
            </a:ext>
          </a:extLst>
        </p:spPr>
      </p:pic>
      <p:pic>
        <p:nvPicPr>
          <p:cNvPr id="50181" name="Picture 5" descr="C:\user\nobre\viagem Amsterda\IGBP -DONATO\view_peq.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95143"/>
            <a:ext cx="6096000" cy="3993020"/>
          </a:xfrm>
          <a:prstGeom prst="rect">
            <a:avLst/>
          </a:prstGeom>
          <a:noFill/>
          <a:extLst>
            <a:ext uri="{909E8E84-426E-40dd-AFC4-6F175D3DCCD1}">
              <a14:hiddenFill xmlns:a14="http://schemas.microsoft.com/office/drawing/2010/main">
                <a:solidFill>
                  <a:srgbClr val="FFFFFF"/>
                </a:solidFill>
              </a14:hiddenFill>
            </a:ext>
          </a:extLst>
        </p:spPr>
      </p:pic>
      <p:pic>
        <p:nvPicPr>
          <p:cNvPr id="50180" name="Picture 4" descr="C:\user\nobre\viagem Amsterda\IGBP -DONATO\Dsc_0088_peq.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8578" y="2895181"/>
            <a:ext cx="6167591" cy="3961273"/>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2"/>
          <p:cNvSpPr/>
          <p:nvPr/>
        </p:nvSpPr>
        <p:spPr>
          <a:xfrm>
            <a:off x="8704906" y="5864014"/>
            <a:ext cx="3621095" cy="1093415"/>
          </a:xfrm>
          <a:prstGeom prst="roundRect">
            <a:avLst/>
          </a:prstGeom>
          <a:noFill/>
          <a:effectLst>
            <a:outerShdw blurRad="50800" dist="38100" dir="8100000" algn="tr" rotWithShape="0">
              <a:prstClr val="black">
                <a:alpha val="40000"/>
              </a:prstClr>
            </a:outerShdw>
          </a:effectLst>
        </p:spPr>
        <p:txBody>
          <a:bodyPr vert="horz" lIns="91426" tIns="45718" rIns="91426" bIns="45718" rtlCol="0" anchor="ctr">
            <a:normAutofit fontScale="97500"/>
          </a:bodyPr>
          <a:lstStyle/>
          <a:p>
            <a:pPr algn="ctr">
              <a:spcBef>
                <a:spcPct val="0"/>
              </a:spcBef>
            </a:pPr>
            <a:r>
              <a:rPr lang="en-US" sz="3600" b="1" dirty="0">
                <a:solidFill>
                  <a:schemeClr val="bg1"/>
                </a:solidFill>
                <a:latin typeface="+mj-lt"/>
                <a:ea typeface="+mj-ea"/>
                <a:cs typeface="+mj-cs"/>
              </a:rPr>
              <a:t>The forests…</a:t>
            </a:r>
          </a:p>
        </p:txBody>
      </p:sp>
    </p:spTree>
    <p:extLst>
      <p:ext uri="{BB962C8B-B14F-4D97-AF65-F5344CB8AC3E}">
        <p14:creationId xmlns:p14="http://schemas.microsoft.com/office/powerpoint/2010/main" val="2059828698"/>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58851" y="2131614"/>
            <a:ext cx="10274300" cy="4019551"/>
          </a:xfrm>
          <a:prstGeom prst="rect">
            <a:avLst/>
          </a:prstGeom>
        </p:spPr>
      </p:pic>
      <p:sp>
        <p:nvSpPr>
          <p:cNvPr id="6" name="Rectangle 2"/>
          <p:cNvSpPr txBox="1">
            <a:spLocks noChangeArrowheads="1"/>
          </p:cNvSpPr>
          <p:nvPr/>
        </p:nvSpPr>
        <p:spPr>
          <a:xfrm>
            <a:off x="1845538" y="191953"/>
            <a:ext cx="8500983" cy="1143000"/>
          </a:xfrm>
          <a:prstGeom prst="rect">
            <a:avLst/>
          </a:prstGeom>
          <a:noFill/>
          <a:effectLst/>
        </p:spPr>
        <p:txBody>
          <a:bodyPr vert="horz" lIns="91426" tIns="45718" rIns="91426" bIns="45718" rtlCol="0"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pt-BR" sz="3200" b="1" dirty="0">
                <a:solidFill>
                  <a:schemeClr val="accent3">
                    <a:lumMod val="75000"/>
                  </a:schemeClr>
                </a:solidFill>
              </a:rPr>
              <a:t>THE AMAZON THIRD WAY COMBINES THE WORLD OF BIOLOGICAL/BIOMIMETIC ASSETS WITH ADVANCED TECHNOLOGIES IN A VIRTUOUS CIRCLE</a:t>
            </a:r>
          </a:p>
        </p:txBody>
      </p:sp>
    </p:spTree>
    <p:extLst>
      <p:ext uri="{BB962C8B-B14F-4D97-AF65-F5344CB8AC3E}">
        <p14:creationId xmlns:p14="http://schemas.microsoft.com/office/powerpoint/2010/main" val="392274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Shape 407"/>
          <p:cNvSpPr/>
          <p:nvPr/>
        </p:nvSpPr>
        <p:spPr>
          <a:xfrm>
            <a:off x="889000" y="905911"/>
            <a:ext cx="10414000" cy="1014181"/>
          </a:xfrm>
          <a:prstGeom prst="rect">
            <a:avLst/>
          </a:prstGeom>
          <a:ln w="12700">
            <a:miter lim="400000"/>
          </a:ln>
          <a:extLst>
            <a:ext uri="{C572A759-6A51-4108-AA02-DFA0A04FC94B}">
              <ma14:wrappingTextBoxFlag xmlns:ma14="http://schemas.microsoft.com/office/mac/drawingml/2011/main" val="1"/>
            </a:ext>
          </a:extLst>
        </p:spPr>
        <p:txBody>
          <a:bodyPr lIns="25398" tIns="25398" rIns="25398" bIns="25398">
            <a:normAutofit/>
          </a:bodyPr>
          <a:lstStyle>
            <a:lvl1pPr>
              <a:lnSpc>
                <a:spcPct val="80000"/>
              </a:lnSpc>
              <a:defRPr sz="6000">
                <a:solidFill>
                  <a:schemeClr val="accent4">
                    <a:hueOff val="12478755"/>
                    <a:satOff val="9515"/>
                    <a:lumOff val="-16744"/>
                  </a:schemeClr>
                </a:solidFill>
                <a:latin typeface="NudistaLight"/>
                <a:ea typeface="NudistaLight"/>
                <a:cs typeface="NudistaLight"/>
                <a:sym typeface="NudistaLight"/>
              </a:defRPr>
            </a:lvl1pPr>
          </a:lstStyle>
          <a:p>
            <a:endParaRPr sz="3100" dirty="0"/>
          </a:p>
        </p:txBody>
      </p:sp>
      <p:pic>
        <p:nvPicPr>
          <p:cNvPr id="2" name="Picture 1"/>
          <p:cNvPicPr>
            <a:picLocks noChangeAspect="1"/>
          </p:cNvPicPr>
          <p:nvPr/>
        </p:nvPicPr>
        <p:blipFill>
          <a:blip r:embed="rId2"/>
          <a:stretch>
            <a:fillRect/>
          </a:stretch>
        </p:blipFill>
        <p:spPr>
          <a:xfrm>
            <a:off x="971551" y="1972156"/>
            <a:ext cx="10248900" cy="4121151"/>
          </a:xfrm>
          <a:prstGeom prst="rect">
            <a:avLst/>
          </a:prstGeom>
        </p:spPr>
      </p:pic>
      <p:sp>
        <p:nvSpPr>
          <p:cNvPr id="6" name="Rectangle 2"/>
          <p:cNvSpPr txBox="1">
            <a:spLocks noChangeArrowheads="1"/>
          </p:cNvSpPr>
          <p:nvPr/>
        </p:nvSpPr>
        <p:spPr>
          <a:xfrm>
            <a:off x="2278569" y="191953"/>
            <a:ext cx="7634867" cy="1143000"/>
          </a:xfrm>
          <a:prstGeom prst="rect">
            <a:avLst/>
          </a:prstGeom>
          <a:noFill/>
          <a:effectLst/>
        </p:spPr>
        <p:txBody>
          <a:bodyPr vert="horz" lIns="91426" tIns="45718" rIns="91426" bIns="4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pt-BR" sz="3600" b="1" dirty="0">
                <a:solidFill>
                  <a:schemeClr val="accent3">
                    <a:lumMod val="75000"/>
                  </a:schemeClr>
                </a:solidFill>
              </a:rPr>
              <a:t>THE DNA OF AMAZON THIRD WAY INNOVATIONS &amp; APPLICATIONS </a:t>
            </a:r>
          </a:p>
        </p:txBody>
      </p:sp>
    </p:spTree>
    <p:extLst>
      <p:ext uri="{BB962C8B-B14F-4D97-AF65-F5344CB8AC3E}">
        <p14:creationId xmlns:p14="http://schemas.microsoft.com/office/powerpoint/2010/main" val="248738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Gráfico 12"/>
          <p:cNvGraphicFramePr>
            <a:graphicFrameLocks/>
          </p:cNvGraphicFramePr>
          <p:nvPr>
            <p:extLst>
              <p:ext uri="{D42A27DB-BD31-4B8C-83A1-F6EECF244321}">
                <p14:modId xmlns:p14="http://schemas.microsoft.com/office/powerpoint/2010/main" val="2573090679"/>
              </p:ext>
            </p:extLst>
          </p:nvPr>
        </p:nvGraphicFramePr>
        <p:xfrm>
          <a:off x="1251928" y="1551681"/>
          <a:ext cx="9904217" cy="3965552"/>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upo 1"/>
          <p:cNvGrpSpPr/>
          <p:nvPr/>
        </p:nvGrpSpPr>
        <p:grpSpPr>
          <a:xfrm>
            <a:off x="554373" y="1962441"/>
            <a:ext cx="6787491" cy="3813852"/>
            <a:chOff x="-629213" y="-452391"/>
            <a:chExt cx="4724955" cy="3464536"/>
          </a:xfrm>
        </p:grpSpPr>
        <p:sp>
          <p:nvSpPr>
            <p:cNvPr id="4" name="CaixaDeTexto 3"/>
            <p:cNvSpPr txBox="1"/>
            <p:nvPr/>
          </p:nvSpPr>
          <p:spPr>
            <a:xfrm>
              <a:off x="3303654" y="2662661"/>
              <a:ext cx="792088" cy="349484"/>
            </a:xfrm>
            <a:prstGeom prst="rect">
              <a:avLst/>
            </a:prstGeom>
            <a:noFill/>
          </p:spPr>
          <p:txBody>
            <a:bodyPr wrap="square" rtlCol="0">
              <a:spAutoFit/>
            </a:bodyPr>
            <a:lstStyle/>
            <a:p>
              <a:r>
                <a:rPr lang="pt-BR" b="1" dirty="0">
                  <a:solidFill>
                    <a:prstClr val="black"/>
                  </a:solidFill>
                </a:rPr>
                <a:t>Year</a:t>
              </a:r>
            </a:p>
          </p:txBody>
        </p:sp>
        <p:sp>
          <p:nvSpPr>
            <p:cNvPr id="5" name="CaixaDeTexto 4"/>
            <p:cNvSpPr txBox="1"/>
            <p:nvPr/>
          </p:nvSpPr>
          <p:spPr>
            <a:xfrm rot="16200000">
              <a:off x="-1413810" y="332206"/>
              <a:ext cx="1922709" cy="353515"/>
            </a:xfrm>
            <a:prstGeom prst="rect">
              <a:avLst/>
            </a:prstGeom>
            <a:noFill/>
          </p:spPr>
          <p:txBody>
            <a:bodyPr wrap="square" rtlCol="0">
              <a:spAutoFit/>
            </a:bodyPr>
            <a:lstStyle/>
            <a:p>
              <a:r>
                <a:rPr lang="pt-BR" sz="2700" b="1" dirty="0">
                  <a:solidFill>
                    <a:prstClr val="black"/>
                  </a:solidFill>
                </a:rPr>
                <a:t>km</a:t>
              </a:r>
              <a:r>
                <a:rPr lang="pt-BR" sz="2700" b="1" baseline="30000" dirty="0">
                  <a:solidFill>
                    <a:prstClr val="black"/>
                  </a:solidFill>
                </a:rPr>
                <a:t>2</a:t>
              </a:r>
              <a:r>
                <a:rPr lang="pt-BR" sz="2700" b="1" dirty="0">
                  <a:solidFill>
                    <a:prstClr val="black"/>
                  </a:solidFill>
                </a:rPr>
                <a:t>/</a:t>
              </a:r>
              <a:r>
                <a:rPr lang="pt-BR" sz="2700" b="1" dirty="0" err="1">
                  <a:solidFill>
                    <a:prstClr val="black"/>
                  </a:solidFill>
                </a:rPr>
                <a:t>year</a:t>
              </a:r>
              <a:endParaRPr lang="pt-BR" sz="2700" b="1" dirty="0">
                <a:solidFill>
                  <a:prstClr val="black"/>
                </a:solidFill>
              </a:endParaRPr>
            </a:p>
          </p:txBody>
        </p:sp>
        <p:sp>
          <p:nvSpPr>
            <p:cNvPr id="6" name="Retângulo 5"/>
            <p:cNvSpPr/>
            <p:nvPr/>
          </p:nvSpPr>
          <p:spPr>
            <a:xfrm>
              <a:off x="581460" y="1833267"/>
              <a:ext cx="128551" cy="377442"/>
            </a:xfrm>
            <a:prstGeom prst="rect">
              <a:avLst/>
            </a:prstGeom>
          </p:spPr>
          <p:txBody>
            <a:bodyPr wrap="none">
              <a:spAutoFit/>
            </a:bodyPr>
            <a:lstStyle/>
            <a:p>
              <a:endParaRPr lang="en-US" altLang="pt-BR" sz="2100" dirty="0">
                <a:solidFill>
                  <a:prstClr val="black"/>
                </a:solidFill>
                <a:cs typeface="Arial" charset="0"/>
              </a:endParaRPr>
            </a:p>
          </p:txBody>
        </p:sp>
      </p:grpSp>
      <p:sp>
        <p:nvSpPr>
          <p:cNvPr id="30" name="Retângulo 29"/>
          <p:cNvSpPr/>
          <p:nvPr/>
        </p:nvSpPr>
        <p:spPr>
          <a:xfrm>
            <a:off x="9624393" y="6453336"/>
            <a:ext cx="4402667" cy="369328"/>
          </a:xfrm>
          <a:prstGeom prst="rect">
            <a:avLst/>
          </a:prstGeom>
        </p:spPr>
        <p:txBody>
          <a:bodyPr wrap="square" lIns="121898" tIns="60949" rIns="121898" bIns="60949">
            <a:spAutoFit/>
          </a:bodyPr>
          <a:lstStyle/>
          <a:p>
            <a:r>
              <a:rPr lang="pt-BR" sz="1600" dirty="0" err="1">
                <a:solidFill>
                  <a:prstClr val="black"/>
                </a:solidFill>
              </a:rPr>
              <a:t>Source</a:t>
            </a:r>
            <a:r>
              <a:rPr lang="pt-BR" sz="1600" dirty="0">
                <a:solidFill>
                  <a:prstClr val="black"/>
                </a:solidFill>
              </a:rPr>
              <a:t>:  PRODES/INPE, </a:t>
            </a:r>
            <a:r>
              <a:rPr lang="en-US" sz="1600" dirty="0">
                <a:solidFill>
                  <a:prstClr val="black"/>
                </a:solidFill>
              </a:rPr>
              <a:t>2015</a:t>
            </a:r>
          </a:p>
        </p:txBody>
      </p:sp>
      <p:sp>
        <p:nvSpPr>
          <p:cNvPr id="9" name="Rectangle 2"/>
          <p:cNvSpPr txBox="1">
            <a:spLocks noChangeArrowheads="1"/>
          </p:cNvSpPr>
          <p:nvPr/>
        </p:nvSpPr>
        <p:spPr>
          <a:xfrm>
            <a:off x="407369" y="44628"/>
            <a:ext cx="11593288" cy="1807163"/>
          </a:xfrm>
          <a:prstGeom prst="rect">
            <a:avLst/>
          </a:prstGeom>
          <a:noFill/>
          <a:effectLst/>
        </p:spPr>
        <p:txBody>
          <a:bodyPr vert="horz" lIns="91424" tIns="45718" rIns="91424" bIns="45718"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pt-BR" sz="3200" b="1" dirty="0">
                <a:solidFill>
                  <a:schemeClr val="accent3">
                    <a:lumMod val="75000"/>
                  </a:schemeClr>
                </a:solidFill>
              </a:rPr>
              <a:t>THE RECENT APPARENT REVERSAL OF DEFORESTATION DECLINE TREND HIGHLIGHTS THAT WE MUST SEEK FOR DISRUPTIVE CHANGE IN THE AMAZON DEVELOPMENT PARADIGMS</a:t>
            </a:r>
          </a:p>
        </p:txBody>
      </p:sp>
      <p:sp>
        <p:nvSpPr>
          <p:cNvPr id="10" name="Retângulo 28"/>
          <p:cNvSpPr/>
          <p:nvPr/>
        </p:nvSpPr>
        <p:spPr>
          <a:xfrm rot="16200000">
            <a:off x="-2529401" y="3269431"/>
            <a:ext cx="5841604" cy="400105"/>
          </a:xfrm>
          <a:prstGeom prst="rect">
            <a:avLst/>
          </a:prstGeom>
        </p:spPr>
        <p:txBody>
          <a:bodyPr wrap="square" lIns="91424" tIns="45718" rIns="91424" bIns="45718">
            <a:spAutoFit/>
          </a:bodyPr>
          <a:lstStyle/>
          <a:p>
            <a:pPr algn="ctr">
              <a:defRPr sz="2600" b="1" i="0" u="none" strike="noStrike" kern="1200" baseline="0">
                <a:solidFill>
                  <a:prstClr val="white"/>
                </a:solidFill>
                <a:latin typeface="+mn-lt"/>
                <a:ea typeface="+mn-ea"/>
                <a:cs typeface="+mn-cs"/>
              </a:defRPr>
            </a:pPr>
            <a:r>
              <a:rPr lang="en-US" sz="2000" dirty="0">
                <a:solidFill>
                  <a:srgbClr val="000000"/>
                </a:solidFill>
              </a:rPr>
              <a:t>Annual deforestation rates in Brazilian Amazon</a:t>
            </a:r>
          </a:p>
        </p:txBody>
      </p:sp>
      <p:sp>
        <p:nvSpPr>
          <p:cNvPr id="11" name="Retângulo 28"/>
          <p:cNvSpPr/>
          <p:nvPr/>
        </p:nvSpPr>
        <p:spPr>
          <a:xfrm>
            <a:off x="1342903" y="6277658"/>
            <a:ext cx="5841604" cy="400105"/>
          </a:xfrm>
          <a:prstGeom prst="rect">
            <a:avLst/>
          </a:prstGeom>
        </p:spPr>
        <p:txBody>
          <a:bodyPr wrap="square" lIns="91424" tIns="45718" rIns="91424" bIns="45718">
            <a:spAutoFit/>
          </a:bodyPr>
          <a:lstStyle/>
          <a:p>
            <a:pPr algn="ctr">
              <a:defRPr sz="2600" b="1" i="0" u="none" strike="noStrike" kern="1200" baseline="0">
                <a:solidFill>
                  <a:prstClr val="white"/>
                </a:solidFill>
                <a:latin typeface="+mn-lt"/>
                <a:ea typeface="+mn-ea"/>
                <a:cs typeface="+mn-cs"/>
              </a:defRPr>
            </a:pPr>
            <a:r>
              <a:rPr lang="en-US" sz="2000" dirty="0"/>
              <a:t>Annual deforestation rates in Brazilian Amazon</a:t>
            </a:r>
          </a:p>
        </p:txBody>
      </p:sp>
      <p:cxnSp>
        <p:nvCxnSpPr>
          <p:cNvPr id="7" name="Straight Arrow Connector 6"/>
          <p:cNvCxnSpPr/>
          <p:nvPr/>
        </p:nvCxnSpPr>
        <p:spPr>
          <a:xfrm>
            <a:off x="7536160" y="3124205"/>
            <a:ext cx="1988840" cy="1182683"/>
          </a:xfrm>
          <a:prstGeom prst="straightConnector1">
            <a:avLst/>
          </a:prstGeom>
          <a:ln w="28575" cmpd="sng">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20" name="Rectangle 2"/>
          <p:cNvSpPr txBox="1">
            <a:spLocks noChangeArrowheads="1"/>
          </p:cNvSpPr>
          <p:nvPr/>
        </p:nvSpPr>
        <p:spPr>
          <a:xfrm>
            <a:off x="81908" y="6262305"/>
            <a:ext cx="8646120" cy="560393"/>
          </a:xfrm>
          <a:prstGeom prst="rect">
            <a:avLst/>
          </a:prstGeom>
          <a:noFill/>
          <a:effectLst/>
        </p:spPr>
        <p:txBody>
          <a:bodyPr vert="horz" lIns="91424" tIns="45718" rIns="91424" bIns="45718"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pt-BR" sz="2000" b="1" dirty="0">
                <a:solidFill>
                  <a:srgbClr val="000000"/>
                </a:solidFill>
              </a:rPr>
              <a:t>DEFORESTATION RATES WERE REDUCED AS WELL IN </a:t>
            </a:r>
          </a:p>
          <a:p>
            <a:r>
              <a:rPr lang="en-US" altLang="pt-BR" sz="2000" b="1" dirty="0">
                <a:solidFill>
                  <a:srgbClr val="000000"/>
                </a:solidFill>
              </a:rPr>
              <a:t>OTHER AMAZONIAN COUNTRIES IN THE LAST DECADE</a:t>
            </a:r>
          </a:p>
        </p:txBody>
      </p:sp>
      <p:cxnSp>
        <p:nvCxnSpPr>
          <p:cNvPr id="16" name="Straight Arrow Connector 6"/>
          <p:cNvCxnSpPr/>
          <p:nvPr/>
        </p:nvCxnSpPr>
        <p:spPr>
          <a:xfrm flipV="1">
            <a:off x="10134600" y="3855726"/>
            <a:ext cx="762000" cy="451163"/>
          </a:xfrm>
          <a:prstGeom prst="straightConnector1">
            <a:avLst/>
          </a:prstGeom>
          <a:ln w="28575" cmpd="sng">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56583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1" descr="DSC_6996 içá.jpg"/>
          <p:cNvPicPr>
            <a:picLocks noChangeAspect="1"/>
          </p:cNvPicPr>
          <p:nvPr/>
        </p:nvPicPr>
        <p:blipFill>
          <a:blip r:embed="rId3">
            <a:lum contrast="30000"/>
          </a:blip>
          <a:srcRect/>
          <a:stretch>
            <a:fillRect/>
          </a:stretch>
        </p:blipFill>
        <p:spPr bwMode="auto">
          <a:xfrm>
            <a:off x="0" y="0"/>
            <a:ext cx="12192000" cy="6858000"/>
          </a:xfrm>
          <a:prstGeom prst="rect">
            <a:avLst/>
          </a:prstGeom>
          <a:noFill/>
          <a:ln w="9525">
            <a:noFill/>
            <a:miter lim="800000"/>
            <a:headEnd/>
            <a:tailEnd/>
          </a:ln>
        </p:spPr>
      </p:pic>
      <p:sp>
        <p:nvSpPr>
          <p:cNvPr id="8" name="Retângulo 7"/>
          <p:cNvSpPr/>
          <p:nvPr/>
        </p:nvSpPr>
        <p:spPr>
          <a:xfrm rot="10800000">
            <a:off x="0" y="0"/>
            <a:ext cx="12192000" cy="6885384"/>
          </a:xfrm>
          <a:prstGeom prst="rect">
            <a:avLst/>
          </a:prstGeom>
          <a:gradFill flip="none" rotWithShape="1">
            <a:gsLst>
              <a:gs pos="0">
                <a:schemeClr val="tx1">
                  <a:lumMod val="95000"/>
                  <a:lumOff val="5000"/>
                  <a:alpha val="36000"/>
                </a:schemeClr>
              </a:gs>
              <a:gs pos="100000">
                <a:schemeClr val="tx1">
                  <a:lumMod val="95000"/>
                  <a:lumOff val="5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a:endParaRPr lang="pt-BR" dirty="0"/>
          </a:p>
        </p:txBody>
      </p:sp>
      <p:sp>
        <p:nvSpPr>
          <p:cNvPr id="7" name="CaixaDeTexto 6"/>
          <p:cNvSpPr txBox="1"/>
          <p:nvPr/>
        </p:nvSpPr>
        <p:spPr>
          <a:xfrm>
            <a:off x="1883532" y="172417"/>
            <a:ext cx="8424936" cy="1168391"/>
          </a:xfrm>
          <a:prstGeom prst="rect">
            <a:avLst/>
          </a:prstGeom>
          <a:noFill/>
          <a:effectLst>
            <a:outerShdw blurRad="50800" dist="38100" dir="8100000" algn="tr" rotWithShape="0">
              <a:prstClr val="black">
                <a:alpha val="40000"/>
              </a:prstClr>
            </a:outerShdw>
          </a:effectLst>
        </p:spPr>
        <p:txBody>
          <a:bodyPr vert="horz" lIns="91426" tIns="45718" rIns="91426" bIns="45718" rtlCol="0" anchor="ctr">
            <a:noAutofit/>
          </a:bodyPr>
          <a:lstStyle>
            <a:defPPr>
              <a:defRPr lang="pt-BR"/>
            </a:defPPr>
            <a:lvl1pPr algn="ctr">
              <a:spcBef>
                <a:spcPct val="0"/>
              </a:spcBef>
              <a:buNone/>
              <a:defRPr sz="4900" b="1">
                <a:solidFill>
                  <a:schemeClr val="bg1"/>
                </a:solidFill>
                <a:latin typeface="+mj-lt"/>
                <a:ea typeface="+mj-ea"/>
                <a:cs typeface="+mj-cs"/>
              </a:defRPr>
            </a:lvl1pPr>
          </a:lstStyle>
          <a:p>
            <a:pPr fontAlgn="base">
              <a:spcAft>
                <a:spcPct val="0"/>
              </a:spcAft>
            </a:pPr>
            <a:r>
              <a:rPr lang="en-US" altLang="en-US" sz="3600" dirty="0" smtClean="0">
                <a:cs typeface="Arial" charset="0"/>
              </a:rPr>
              <a:t>NECESSITAMOS UM NOVO PARADIGMA ECON</a:t>
            </a:r>
            <a:r>
              <a:rPr lang="en-US" altLang="en-US" sz="3600" dirty="0" smtClean="0">
                <a:cs typeface="Arial" charset="0"/>
              </a:rPr>
              <a:t>ÔMICO SUSTENTÁVEL PARA A AS FLORESTAS TROPICAIS</a:t>
            </a:r>
            <a:endParaRPr lang="en-US" altLang="en-US" sz="3600" dirty="0">
              <a:cs typeface="Arial" charset="0"/>
            </a:endParaRPr>
          </a:p>
        </p:txBody>
      </p:sp>
      <p:sp>
        <p:nvSpPr>
          <p:cNvPr id="2" name="Retângulo 1"/>
          <p:cNvSpPr/>
          <p:nvPr/>
        </p:nvSpPr>
        <p:spPr>
          <a:xfrm>
            <a:off x="6096000" y="1786175"/>
            <a:ext cx="5544616" cy="1138769"/>
          </a:xfrm>
          <a:prstGeom prst="rect">
            <a:avLst/>
          </a:prstGeom>
        </p:spPr>
        <p:txBody>
          <a:bodyPr wrap="square" lIns="91426" tIns="45718" rIns="91426" bIns="45718">
            <a:spAutoFit/>
          </a:bodyPr>
          <a:lstStyle/>
          <a:p>
            <a:pPr algn="ctr"/>
            <a:r>
              <a:rPr lang="pt-BR" sz="2400" b="1" dirty="0" smtClean="0">
                <a:solidFill>
                  <a:schemeClr val="accent3">
                    <a:lumMod val="50000"/>
                  </a:schemeClr>
                </a:solidFill>
              </a:rPr>
              <a:t>“</a:t>
            </a:r>
            <a:r>
              <a:rPr lang="pt-BR" sz="2400" b="1" i="1" dirty="0" smtClean="0">
                <a:solidFill>
                  <a:schemeClr val="accent3">
                    <a:lumMod val="50000"/>
                  </a:schemeClr>
                </a:solidFill>
              </a:rPr>
              <a:t>Agregar valor ao </a:t>
            </a:r>
          </a:p>
          <a:p>
            <a:pPr algn="ctr"/>
            <a:r>
              <a:rPr lang="pt-BR" sz="2400" b="1" i="1" dirty="0" smtClean="0">
                <a:solidFill>
                  <a:schemeClr val="accent3">
                    <a:lumMod val="50000"/>
                  </a:schemeClr>
                </a:solidFill>
              </a:rPr>
              <a:t>cora</a:t>
            </a:r>
            <a:r>
              <a:rPr lang="pt-BR" sz="2400" b="1" i="1" dirty="0" smtClean="0">
                <a:solidFill>
                  <a:schemeClr val="accent3">
                    <a:lumMod val="50000"/>
                  </a:schemeClr>
                </a:solidFill>
              </a:rPr>
              <a:t>ção da floresta</a:t>
            </a:r>
            <a:r>
              <a:rPr lang="pt-BR" sz="2400" b="1" dirty="0" smtClean="0">
                <a:solidFill>
                  <a:schemeClr val="accent3">
                    <a:lumMod val="50000"/>
                  </a:schemeClr>
                </a:solidFill>
              </a:rPr>
              <a:t>”</a:t>
            </a:r>
            <a:endParaRPr lang="pt-BR" sz="2400" b="1" dirty="0">
              <a:solidFill>
                <a:schemeClr val="accent3">
                  <a:lumMod val="50000"/>
                </a:schemeClr>
              </a:solidFill>
            </a:endParaRPr>
          </a:p>
          <a:p>
            <a:pPr algn="ctr"/>
            <a:r>
              <a:rPr lang="pt-BR" sz="2000" dirty="0" err="1"/>
              <a:t>Bertha</a:t>
            </a:r>
            <a:r>
              <a:rPr lang="pt-BR" sz="2000" dirty="0"/>
              <a:t> Becker</a:t>
            </a:r>
          </a:p>
        </p:txBody>
      </p:sp>
      <p:sp>
        <p:nvSpPr>
          <p:cNvPr id="5" name="Retângulo 4"/>
          <p:cNvSpPr/>
          <p:nvPr/>
        </p:nvSpPr>
        <p:spPr>
          <a:xfrm>
            <a:off x="263352" y="3356992"/>
            <a:ext cx="4464496" cy="1569656"/>
          </a:xfrm>
          <a:prstGeom prst="rect">
            <a:avLst/>
          </a:prstGeom>
          <a:noFill/>
        </p:spPr>
        <p:txBody>
          <a:bodyPr wrap="square" lIns="91426" tIns="45718" rIns="91426" bIns="45718">
            <a:spAutoFit/>
          </a:bodyPr>
          <a:lstStyle/>
          <a:p>
            <a:r>
              <a:rPr lang="pt-BR" sz="2400" dirty="0" smtClean="0">
                <a:solidFill>
                  <a:schemeClr val="bg1"/>
                </a:solidFill>
              </a:rPr>
              <a:t>Ci</a:t>
            </a:r>
            <a:r>
              <a:rPr lang="pt-BR" sz="2400" dirty="0" smtClean="0">
                <a:solidFill>
                  <a:schemeClr val="bg1"/>
                </a:solidFill>
              </a:rPr>
              <a:t>ência e Tecnologia deve oferecer soluções para a emergência de uma inovadora bioindústria na Amazônia</a:t>
            </a:r>
            <a:r>
              <a:rPr lang="pt-BR" sz="2400" dirty="0" smtClean="0">
                <a:solidFill>
                  <a:schemeClr val="bg1"/>
                </a:solidFill>
              </a:rPr>
              <a:t>.</a:t>
            </a:r>
            <a:endParaRPr lang="pt-BR" sz="2400" dirty="0">
              <a:solidFill>
                <a:schemeClr val="bg1"/>
              </a:solidFill>
            </a:endParaRPr>
          </a:p>
        </p:txBody>
      </p:sp>
      <p:sp>
        <p:nvSpPr>
          <p:cNvPr id="6" name="Retângulo 5"/>
          <p:cNvSpPr/>
          <p:nvPr/>
        </p:nvSpPr>
        <p:spPr>
          <a:xfrm>
            <a:off x="1487488" y="5694351"/>
            <a:ext cx="6840760" cy="830993"/>
          </a:xfrm>
          <a:prstGeom prst="rect">
            <a:avLst/>
          </a:prstGeom>
        </p:spPr>
        <p:txBody>
          <a:bodyPr wrap="square" lIns="91426" tIns="45718" rIns="91426" bIns="45718">
            <a:spAutoFit/>
          </a:bodyPr>
          <a:lstStyle/>
          <a:p>
            <a:pPr algn="r"/>
            <a:r>
              <a:rPr lang="pt-BR" sz="2400" dirty="0" smtClean="0">
                <a:solidFill>
                  <a:schemeClr val="bg1"/>
                </a:solidFill>
                <a:latin typeface="+mj-lt"/>
              </a:rPr>
              <a:t>Simultaneamente ao </a:t>
            </a:r>
            <a:r>
              <a:rPr lang="pt-BR" sz="2400" dirty="0" err="1" smtClean="0">
                <a:solidFill>
                  <a:schemeClr val="bg1"/>
                </a:solidFill>
                <a:latin typeface="+mj-lt"/>
              </a:rPr>
              <a:t>empoderamento</a:t>
            </a:r>
            <a:r>
              <a:rPr lang="pt-BR" sz="2400" dirty="0" smtClean="0">
                <a:solidFill>
                  <a:schemeClr val="bg1"/>
                </a:solidFill>
                <a:latin typeface="+mj-lt"/>
              </a:rPr>
              <a:t>  e educa</a:t>
            </a:r>
            <a:r>
              <a:rPr lang="pt-BR" sz="2400" dirty="0" smtClean="0">
                <a:solidFill>
                  <a:schemeClr val="bg1"/>
                </a:solidFill>
                <a:latin typeface="+mj-lt"/>
              </a:rPr>
              <a:t>ção de qualidade para </a:t>
            </a:r>
            <a:r>
              <a:rPr lang="pt-BR" sz="2400" dirty="0" smtClean="0">
                <a:solidFill>
                  <a:schemeClr val="bg1"/>
                </a:solidFill>
                <a:latin typeface="+mj-lt"/>
              </a:rPr>
              <a:t>as</a:t>
            </a:r>
            <a:r>
              <a:rPr lang="pt-BR" sz="2400" dirty="0" smtClean="0">
                <a:solidFill>
                  <a:schemeClr val="bg1"/>
                </a:solidFill>
                <a:latin typeface="+mj-lt"/>
              </a:rPr>
              <a:t> popula</a:t>
            </a:r>
            <a:r>
              <a:rPr lang="pt-BR" sz="2400" dirty="0" smtClean="0">
                <a:solidFill>
                  <a:schemeClr val="bg1"/>
                </a:solidFill>
                <a:latin typeface="+mj-lt"/>
              </a:rPr>
              <a:t>ções Amazônicas</a:t>
            </a:r>
            <a:r>
              <a:rPr lang="pt-BR" sz="2400" dirty="0" smtClean="0">
                <a:solidFill>
                  <a:schemeClr val="bg1"/>
                </a:solidFill>
                <a:latin typeface="+mj-lt"/>
              </a:rPr>
              <a:t>.  </a:t>
            </a:r>
            <a:endParaRPr lang="pt-BR" sz="2400" dirty="0">
              <a:solidFill>
                <a:schemeClr val="bg1"/>
              </a:solidFill>
              <a:latin typeface="+mj-lt"/>
            </a:endParaRPr>
          </a:p>
        </p:txBody>
      </p:sp>
    </p:spTree>
    <p:extLst>
      <p:ext uri="{BB962C8B-B14F-4D97-AF65-F5344CB8AC3E}">
        <p14:creationId xmlns:p14="http://schemas.microsoft.com/office/powerpoint/2010/main" val="303587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3500"/>
                            </p:stCondLst>
                            <p:childTnLst>
                              <p:par>
                                <p:cTn id="13" presetID="10" presetClass="entr" presetSubtype="0" fill="hold" grpId="0" nodeType="afterEffect">
                                  <p:stCondLst>
                                    <p:cond delay="15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p:cNvPicPr>
            <a:picLocks noChangeAspect="1"/>
          </p:cNvPicPr>
          <p:nvPr/>
        </p:nvPicPr>
        <p:blipFill rotWithShape="1">
          <a:blip r:embed="rId3" cstate="print">
            <a:extLst>
              <a:ext uri="{28A0092B-C50C-407E-A947-70E740481C1C}">
                <a14:useLocalDpi xmlns:a14="http://schemas.microsoft.com/office/drawing/2010/main" val="0"/>
              </a:ext>
            </a:extLst>
          </a:blip>
          <a:srcRect l="6439" t="11297" r="7614" b="16347"/>
          <a:stretch/>
        </p:blipFill>
        <p:spPr>
          <a:xfrm>
            <a:off x="-1" y="3407"/>
            <a:ext cx="6121137" cy="3425596"/>
          </a:xfrm>
          <a:prstGeom prst="rect">
            <a:avLst/>
          </a:prstGeom>
        </p:spPr>
      </p:pic>
      <p:pic>
        <p:nvPicPr>
          <p:cNvPr id="6" name="Imagem 5"/>
          <p:cNvPicPr>
            <a:picLocks noChangeAspect="1"/>
          </p:cNvPicPr>
          <p:nvPr/>
        </p:nvPicPr>
        <p:blipFill rotWithShape="1">
          <a:blip r:embed="rId4" cstate="print">
            <a:extLst>
              <a:ext uri="{28A0092B-C50C-407E-A947-70E740481C1C}">
                <a14:useLocalDpi xmlns:a14="http://schemas.microsoft.com/office/drawing/2010/main" val="0"/>
              </a:ext>
            </a:extLst>
          </a:blip>
          <a:srcRect b="3516"/>
          <a:stretch/>
        </p:blipFill>
        <p:spPr>
          <a:xfrm>
            <a:off x="6121136" y="3413"/>
            <a:ext cx="6167552" cy="3441663"/>
          </a:xfrm>
          <a:prstGeom prst="rect">
            <a:avLst/>
          </a:prstGeom>
        </p:spPr>
      </p:pic>
      <p:pic>
        <p:nvPicPr>
          <p:cNvPr id="7" name="Imagem 6"/>
          <p:cNvPicPr>
            <a:picLocks noChangeAspect="1"/>
          </p:cNvPicPr>
          <p:nvPr/>
        </p:nvPicPr>
        <p:blipFill rotWithShape="1">
          <a:blip r:embed="rId5" cstate="print">
            <a:extLst>
              <a:ext uri="{28A0092B-C50C-407E-A947-70E740481C1C}">
                <a14:useLocalDpi xmlns:a14="http://schemas.microsoft.com/office/drawing/2010/main" val="0"/>
              </a:ext>
            </a:extLst>
          </a:blip>
          <a:srcRect t="16129" b="1"/>
          <a:stretch/>
        </p:blipFill>
        <p:spPr>
          <a:xfrm>
            <a:off x="-1" y="3429000"/>
            <a:ext cx="6121137" cy="3447264"/>
          </a:xfrm>
          <a:prstGeom prst="rect">
            <a:avLst/>
          </a:prstGeom>
        </p:spPr>
      </p:pic>
      <p:pic>
        <p:nvPicPr>
          <p:cNvPr id="8" name="Imagem 7"/>
          <p:cNvPicPr>
            <a:picLocks noChangeAspect="1"/>
          </p:cNvPicPr>
          <p:nvPr/>
        </p:nvPicPr>
        <p:blipFill rotWithShape="1">
          <a:blip r:embed="rId6" cstate="print">
            <a:extLst>
              <a:ext uri="{28A0092B-C50C-407E-A947-70E740481C1C}">
                <a14:useLocalDpi xmlns:a14="http://schemas.microsoft.com/office/drawing/2010/main" val="0"/>
              </a:ext>
            </a:extLst>
          </a:blip>
          <a:srcRect l="-143" t="12209" r="143" b="4736"/>
          <a:stretch/>
        </p:blipFill>
        <p:spPr>
          <a:xfrm>
            <a:off x="6112345" y="3429000"/>
            <a:ext cx="6185193" cy="3429000"/>
          </a:xfrm>
          <a:prstGeom prst="rect">
            <a:avLst/>
          </a:prstGeom>
        </p:spPr>
      </p:pic>
      <p:sp>
        <p:nvSpPr>
          <p:cNvPr id="10" name="Retângulo 9"/>
          <p:cNvSpPr/>
          <p:nvPr/>
        </p:nvSpPr>
        <p:spPr>
          <a:xfrm rot="10800000">
            <a:off x="0" y="0"/>
            <a:ext cx="12192000" cy="2420888"/>
          </a:xfrm>
          <a:prstGeom prst="rect">
            <a:avLst/>
          </a:prstGeom>
          <a:gradFill flip="none" rotWithShape="1">
            <a:gsLst>
              <a:gs pos="0">
                <a:schemeClr val="tx1">
                  <a:lumMod val="95000"/>
                  <a:lumOff val="5000"/>
                  <a:alpha val="36000"/>
                </a:schemeClr>
              </a:gs>
              <a:gs pos="100000">
                <a:schemeClr val="tx1">
                  <a:lumMod val="95000"/>
                  <a:lumOff val="5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8" rIns="91426" bIns="45718" rtlCol="0" anchor="ctr"/>
          <a:lstStyle/>
          <a:p>
            <a:pPr algn="ctr"/>
            <a:endParaRPr lang="pt-BR" dirty="0"/>
          </a:p>
        </p:txBody>
      </p:sp>
      <p:sp>
        <p:nvSpPr>
          <p:cNvPr id="5" name="Rectangle 2"/>
          <p:cNvSpPr txBox="1">
            <a:spLocks noChangeArrowheads="1"/>
          </p:cNvSpPr>
          <p:nvPr/>
        </p:nvSpPr>
        <p:spPr>
          <a:xfrm>
            <a:off x="-240704" y="-307459"/>
            <a:ext cx="12792744" cy="1576219"/>
          </a:xfrm>
          <a:prstGeom prst="rect">
            <a:avLst/>
          </a:prstGeom>
          <a:noFill/>
          <a:effectLst>
            <a:outerShdw blurRad="50800" dist="38100" dir="8100000" algn="tr" rotWithShape="0">
              <a:prstClr val="black">
                <a:alpha val="40000"/>
              </a:prstClr>
            </a:outerShdw>
          </a:effectLst>
        </p:spPr>
        <p:txBody>
          <a:bodyPr vert="horz" lIns="91426" tIns="45718" rIns="91426" bIns="4571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pt-BR" sz="2800" b="1" dirty="0" smtClean="0">
                <a:solidFill>
                  <a:schemeClr val="bg1"/>
                </a:solidFill>
              </a:rPr>
              <a:t>CONHECIMENTO COM BASE DA SUSTENTABILIDADE PARA A AMAZ</a:t>
            </a:r>
            <a:r>
              <a:rPr lang="en-US" altLang="pt-BR" sz="2800" b="1" dirty="0" smtClean="0">
                <a:solidFill>
                  <a:schemeClr val="bg1"/>
                </a:solidFill>
              </a:rPr>
              <a:t>ÔNIA</a:t>
            </a:r>
            <a:r>
              <a:rPr lang="en-US" altLang="pt-BR" sz="2800" b="1" dirty="0" smtClean="0">
                <a:solidFill>
                  <a:schemeClr val="bg1"/>
                </a:solidFill>
              </a:rPr>
              <a:t> </a:t>
            </a:r>
            <a:endParaRPr lang="en-US" altLang="pt-BR" sz="2800" b="1" dirty="0">
              <a:solidFill>
                <a:schemeClr val="bg1"/>
              </a:solidFill>
            </a:endParaRPr>
          </a:p>
        </p:txBody>
      </p:sp>
    </p:spTree>
    <p:extLst>
      <p:ext uri="{BB962C8B-B14F-4D97-AF65-F5344CB8AC3E}">
        <p14:creationId xmlns:p14="http://schemas.microsoft.com/office/powerpoint/2010/main" val="1889216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tângulo 6"/>
          <p:cNvSpPr/>
          <p:nvPr/>
        </p:nvSpPr>
        <p:spPr>
          <a:xfrm rot="10800000">
            <a:off x="0" y="-27384"/>
            <a:ext cx="12192000" cy="3456384"/>
          </a:xfrm>
          <a:prstGeom prst="rect">
            <a:avLst/>
          </a:prstGeom>
          <a:gradFill flip="none" rotWithShape="1">
            <a:gsLst>
              <a:gs pos="0">
                <a:schemeClr val="tx1">
                  <a:lumMod val="95000"/>
                  <a:lumOff val="5000"/>
                  <a:alpha val="36000"/>
                </a:schemeClr>
              </a:gs>
              <a:gs pos="100000">
                <a:schemeClr val="tx1">
                  <a:lumMod val="95000"/>
                  <a:lumOff val="5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pt-BR" dirty="0"/>
          </a:p>
        </p:txBody>
      </p:sp>
      <p:sp>
        <p:nvSpPr>
          <p:cNvPr id="9" name="Retângulo 8"/>
          <p:cNvSpPr/>
          <p:nvPr/>
        </p:nvSpPr>
        <p:spPr>
          <a:xfrm>
            <a:off x="0" y="3401616"/>
            <a:ext cx="12192000" cy="3456384"/>
          </a:xfrm>
          <a:prstGeom prst="rect">
            <a:avLst/>
          </a:prstGeom>
          <a:gradFill flip="none" rotWithShape="1">
            <a:gsLst>
              <a:gs pos="0">
                <a:schemeClr val="tx1">
                  <a:lumMod val="95000"/>
                  <a:lumOff val="5000"/>
                  <a:alpha val="36000"/>
                </a:schemeClr>
              </a:gs>
              <a:gs pos="100000">
                <a:schemeClr val="tx1">
                  <a:lumMod val="95000"/>
                  <a:lumOff val="5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8" rIns="91430" bIns="45718" rtlCol="0" anchor="ctr"/>
          <a:lstStyle/>
          <a:p>
            <a:pPr algn="ctr"/>
            <a:endParaRPr lang="pt-BR" dirty="0"/>
          </a:p>
        </p:txBody>
      </p:sp>
      <p:sp>
        <p:nvSpPr>
          <p:cNvPr id="8" name="CaixaDeTexto 3"/>
          <p:cNvSpPr txBox="1"/>
          <p:nvPr/>
        </p:nvSpPr>
        <p:spPr>
          <a:xfrm>
            <a:off x="263352" y="3933056"/>
            <a:ext cx="10945216" cy="1368152"/>
          </a:xfrm>
          <a:prstGeom prst="rect">
            <a:avLst/>
          </a:prstGeom>
          <a:noFill/>
          <a:effectLst>
            <a:outerShdw blurRad="50800" dist="38100" dir="8100000" algn="tr" rotWithShape="0">
              <a:prstClr val="black">
                <a:alpha val="40000"/>
              </a:prstClr>
            </a:outerShdw>
          </a:effectLst>
        </p:spPr>
        <p:txBody>
          <a:bodyPr vert="horz" lIns="91426" tIns="45718" rIns="91426" bIns="45718" rtlCol="0" anchor="ctr">
            <a:normAutofit fontScale="90000" lnSpcReduction="20000"/>
          </a:bodyPr>
          <a:lstStyle>
            <a:defPPr>
              <a:defRPr lang="pt-BR"/>
            </a:defPPr>
            <a:lvl1pPr algn="ctr">
              <a:spcBef>
                <a:spcPct val="0"/>
              </a:spcBef>
              <a:buNone/>
              <a:defRPr sz="4900" b="1">
                <a:solidFill>
                  <a:schemeClr val="bg1"/>
                </a:solidFill>
                <a:latin typeface="+mj-lt"/>
                <a:ea typeface="+mj-ea"/>
                <a:cs typeface="+mj-cs"/>
              </a:defRPr>
            </a:lvl1pPr>
          </a:lstStyle>
          <a:p>
            <a:pPr fontAlgn="base">
              <a:spcAft>
                <a:spcPct val="0"/>
              </a:spcAft>
            </a:pPr>
            <a:r>
              <a:rPr lang="en-US" altLang="en-US" sz="3600" dirty="0">
                <a:cs typeface="Arial" charset="0"/>
              </a:rPr>
              <a:t>THANK YOU!</a:t>
            </a:r>
          </a:p>
          <a:p>
            <a:pPr fontAlgn="base">
              <a:spcAft>
                <a:spcPct val="0"/>
              </a:spcAft>
            </a:pPr>
            <a:r>
              <a:rPr lang="en-US" altLang="en-US" sz="3600" dirty="0" smtClean="0">
                <a:cs typeface="Arial" charset="0"/>
              </a:rPr>
              <a:t>OBRIGADO!</a:t>
            </a:r>
          </a:p>
          <a:p>
            <a:pPr fontAlgn="base">
              <a:spcAft>
                <a:spcPct val="0"/>
              </a:spcAft>
            </a:pPr>
            <a:r>
              <a:rPr lang="en-US" altLang="en-US" sz="3600" dirty="0" smtClean="0">
                <a:cs typeface="Arial" charset="0"/>
              </a:rPr>
              <a:t>¡</a:t>
            </a:r>
            <a:r>
              <a:rPr lang="en-US" altLang="en-US" sz="3600" dirty="0" smtClean="0">
                <a:cs typeface="Arial" charset="0"/>
              </a:rPr>
              <a:t>GRACIAS!</a:t>
            </a:r>
            <a:endParaRPr lang="en-US" altLang="en-US" sz="3600" dirty="0">
              <a:cs typeface="Arial" charset="0"/>
            </a:endParaRPr>
          </a:p>
        </p:txBody>
      </p:sp>
    </p:spTree>
    <p:extLst>
      <p:ext uri="{BB962C8B-B14F-4D97-AF65-F5344CB8AC3E}">
        <p14:creationId xmlns:p14="http://schemas.microsoft.com/office/powerpoint/2010/main" val="3909502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descr="C:\user\nobre\viagem Amsterda\IGBP -DONATO\Dsc_0029_peq.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2" y="-34459"/>
            <a:ext cx="12189505" cy="6892459"/>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2"/>
          <p:cNvSpPr/>
          <p:nvPr/>
        </p:nvSpPr>
        <p:spPr>
          <a:xfrm>
            <a:off x="8704906" y="5864014"/>
            <a:ext cx="3621095" cy="1093415"/>
          </a:xfrm>
          <a:prstGeom prst="roundRect">
            <a:avLst/>
          </a:prstGeom>
          <a:noFill/>
          <a:effectLst>
            <a:outerShdw blurRad="50800" dist="38100" dir="8100000" algn="tr" rotWithShape="0">
              <a:prstClr val="black">
                <a:alpha val="40000"/>
              </a:prstClr>
            </a:outerShdw>
          </a:effectLst>
        </p:spPr>
        <p:txBody>
          <a:bodyPr vert="horz" lIns="91426" tIns="45718" rIns="91426" bIns="45718" rtlCol="0" anchor="ctr">
            <a:normAutofit fontScale="97500"/>
          </a:bodyPr>
          <a:lstStyle/>
          <a:p>
            <a:pPr algn="ctr">
              <a:spcBef>
                <a:spcPct val="0"/>
              </a:spcBef>
            </a:pPr>
            <a:r>
              <a:rPr lang="en-US" sz="3600" b="1" dirty="0">
                <a:solidFill>
                  <a:schemeClr val="bg1"/>
                </a:solidFill>
                <a:latin typeface="+mj-lt"/>
                <a:ea typeface="+mj-ea"/>
                <a:cs typeface="+mj-cs"/>
              </a:rPr>
              <a:t>The rains…</a:t>
            </a:r>
          </a:p>
        </p:txBody>
      </p:sp>
    </p:spTree>
    <p:extLst>
      <p:ext uri="{BB962C8B-B14F-4D97-AF65-F5344CB8AC3E}">
        <p14:creationId xmlns:p14="http://schemas.microsoft.com/office/powerpoint/2010/main" val="131892050"/>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7" descr="C:\user\nobre\viagem Amsterda\IGBP -DONATO\SCAN0032_peq.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52" y="3429041"/>
            <a:ext cx="6166848" cy="3473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descr="C:\user\nobre\viagem Amsterda\IGBP -DONATO\pordosol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6696" y="-36063"/>
            <a:ext cx="6045304" cy="6929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52" y="-36060"/>
            <a:ext cx="6166848" cy="3465063"/>
          </a:xfrm>
          <a:prstGeom prst="rect">
            <a:avLst/>
          </a:prstGeom>
        </p:spPr>
      </p:pic>
      <p:sp>
        <p:nvSpPr>
          <p:cNvPr id="8" name="Rounded Rectangle 2"/>
          <p:cNvSpPr/>
          <p:nvPr/>
        </p:nvSpPr>
        <p:spPr>
          <a:xfrm>
            <a:off x="8704906" y="5589278"/>
            <a:ext cx="3621095" cy="1093415"/>
          </a:xfrm>
          <a:prstGeom prst="roundRect">
            <a:avLst/>
          </a:prstGeom>
          <a:noFill/>
          <a:effectLst>
            <a:outerShdw blurRad="50800" dist="38100" dir="8100000" algn="tr" rotWithShape="0">
              <a:prstClr val="black">
                <a:alpha val="40000"/>
              </a:prstClr>
            </a:outerShdw>
          </a:effectLst>
        </p:spPr>
        <p:txBody>
          <a:bodyPr vert="horz" lIns="91426" tIns="45718" rIns="91426" bIns="45718" rtlCol="0" anchor="ctr">
            <a:normAutofit fontScale="97500"/>
          </a:bodyPr>
          <a:lstStyle/>
          <a:p>
            <a:pPr algn="ctr">
              <a:spcBef>
                <a:spcPct val="0"/>
              </a:spcBef>
            </a:pPr>
            <a:r>
              <a:rPr lang="en-US" sz="3600" b="1" dirty="0">
                <a:solidFill>
                  <a:schemeClr val="bg1"/>
                </a:solidFill>
                <a:latin typeface="+mj-lt"/>
                <a:ea typeface="+mj-ea"/>
                <a:cs typeface="+mj-cs"/>
              </a:rPr>
              <a:t>The rivers…</a:t>
            </a:r>
          </a:p>
        </p:txBody>
      </p:sp>
    </p:spTree>
    <p:extLst>
      <p:ext uri="{BB962C8B-B14F-4D97-AF65-F5344CB8AC3E}">
        <p14:creationId xmlns:p14="http://schemas.microsoft.com/office/powerpoint/2010/main" val="1186389419"/>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10161</TotalTime>
  <Words>4014</Words>
  <Application>Microsoft Macintosh PowerPoint</Application>
  <PresentationFormat>Custom</PresentationFormat>
  <Paragraphs>677</Paragraphs>
  <Slides>75</Slides>
  <Notes>41</Notes>
  <HiddenSlides>2</HiddenSlides>
  <MMClips>3</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75</vt:i4>
      </vt:variant>
    </vt:vector>
  </HeadingPairs>
  <TitlesOfParts>
    <vt:vector size="78" baseType="lpstr">
      <vt:lpstr>Tema do Office</vt:lpstr>
      <vt:lpstr>12_Tema do Office</vt:lpstr>
      <vt:lpstr>Photo Editor Photo</vt:lpstr>
      <vt:lpstr>PowerPoint Presentation</vt:lpstr>
      <vt:lpstr>PowerPoint Presentation</vt:lpstr>
      <vt:lpstr>PowerPoint Presentation</vt:lpstr>
      <vt:lpstr>CONTEÚDO…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Traditional model is unsustainable!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Razão da Produtividade Real de Culturas Agrícolas  em relação ao Potencial Máximo  de Produtividade</vt:lpstr>
      <vt:lpstr>PowerPoint Presentation</vt:lpstr>
      <vt:lpstr>PowerPoint Presentation</vt:lpstr>
      <vt:lpstr>PowerPoint Presentation</vt:lpstr>
      <vt:lpstr>Desafio de Bonn</vt:lpstr>
      <vt:lpstr>Desafio de Bonn</vt:lpstr>
      <vt:lpstr>Potencial de regeneração natural  (WRI-Brasil, 2016)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teste</dc:creator>
  <cp:lastModifiedBy>Carlos Nobre</cp:lastModifiedBy>
  <cp:revision>1084</cp:revision>
  <dcterms:created xsi:type="dcterms:W3CDTF">2014-09-17T23:19:30Z</dcterms:created>
  <dcterms:modified xsi:type="dcterms:W3CDTF">2016-12-08T10:12:31Z</dcterms:modified>
</cp:coreProperties>
</file>