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</p:sldMasterIdLst>
  <p:notesMasterIdLst>
    <p:notesMasterId r:id="rId17"/>
  </p:notesMasterIdLst>
  <p:handoutMasterIdLst>
    <p:handoutMasterId r:id="rId18"/>
  </p:handoutMasterIdLst>
  <p:sldIdLst>
    <p:sldId id="498" r:id="rId2"/>
    <p:sldId id="546" r:id="rId3"/>
    <p:sldId id="542" r:id="rId4"/>
    <p:sldId id="543" r:id="rId5"/>
    <p:sldId id="544" r:id="rId6"/>
    <p:sldId id="515" r:id="rId7"/>
    <p:sldId id="545" r:id="rId8"/>
    <p:sldId id="494" r:id="rId9"/>
    <p:sldId id="505" r:id="rId10"/>
    <p:sldId id="547" r:id="rId11"/>
    <p:sldId id="549" r:id="rId12"/>
    <p:sldId id="548" r:id="rId13"/>
    <p:sldId id="551" r:id="rId14"/>
    <p:sldId id="550" r:id="rId15"/>
    <p:sldId id="421" r:id="rId16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7">
          <p15:clr>
            <a:srgbClr val="A4A3A4"/>
          </p15:clr>
        </p15:guide>
        <p15:guide id="2" pos="61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00"/>
    <a:srgbClr val="FFFF99"/>
    <a:srgbClr val="FFC305"/>
    <a:srgbClr val="FF3737"/>
    <a:srgbClr val="003300"/>
    <a:srgbClr val="0099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74" autoAdjust="0"/>
    <p:restoredTop sz="87373" autoAdjust="0"/>
  </p:normalViewPr>
  <p:slideViewPr>
    <p:cSldViewPr snapToGrid="0" showGuides="1">
      <p:cViewPr varScale="1">
        <p:scale>
          <a:sx n="77" d="100"/>
          <a:sy n="77" d="100"/>
        </p:scale>
        <p:origin x="318" y="84"/>
      </p:cViewPr>
      <p:guideLst>
        <p:guide orient="horz" pos="1797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274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103F7C9-5F5B-47AF-BBB0-EDD43C6183F7}" type="datetimeFigureOut">
              <a:rPr lang="en-GB"/>
              <a:pPr>
                <a:defRPr/>
              </a:pPr>
              <a:t>27/11/2017</a:t>
            </a:fld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01438E41-8113-4678-BF60-FF2F5E083AB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207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336DA0-33E6-423F-AF2B-A38B2128A420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41D31AC-EA20-4DEC-959F-8F6A48E5925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077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D31AC-EA20-4DEC-959F-8F6A48E59252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33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CA86D5-8475-49BE-9C9C-0601CA250F95}" type="slidenum">
              <a:rPr lang="pt-BR" smtClean="0">
                <a:latin typeface="Arial" pitchFamily="34" charset="0"/>
              </a:rPr>
              <a:pPr/>
              <a:t>6</a:t>
            </a:fld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59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CA86D5-8475-49BE-9C9C-0601CA250F95}" type="slidenum">
              <a:rPr lang="pt-BR" smtClean="0">
                <a:latin typeface="Arial" pitchFamily="34" charset="0"/>
              </a:rPr>
              <a:pPr/>
              <a:t>7</a:t>
            </a:fld>
            <a:endParaRPr lang="pt-B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5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2" descr="cid:image002.png@01D1BB24.76D8C6F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563" y="6213475"/>
            <a:ext cx="13652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3"/>
          <p:cNvSpPr txBox="1">
            <a:spLocks noChangeArrowheads="1"/>
          </p:cNvSpPr>
          <p:nvPr userDrawn="1"/>
        </p:nvSpPr>
        <p:spPr bwMode="auto">
          <a:xfrm>
            <a:off x="9439275" y="6421438"/>
            <a:ext cx="1227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pt-BR" altLang="pt-BR" sz="900" smtClean="0">
                <a:latin typeface="Arial" panose="020B0604020202020204" pitchFamily="34" charset="0"/>
                <a:cs typeface="Arial" panose="020B0604020202020204" pitchFamily="34" charset="0"/>
              </a:rPr>
              <a:t>Ministério</a:t>
            </a:r>
          </a:p>
          <a:p>
            <a:pPr algn="r" eaLnBrk="1" hangingPunct="1">
              <a:defRPr/>
            </a:pPr>
            <a:r>
              <a:rPr lang="pt-BR" altLang="pt-BR" sz="900" smtClean="0">
                <a:latin typeface="Arial" panose="020B0604020202020204" pitchFamily="34" charset="0"/>
                <a:cs typeface="Arial" panose="020B0604020202020204" pitchFamily="34" charset="0"/>
              </a:rPr>
              <a:t>do Turismo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1B0F2A2-698C-4683-9645-DBE92FFB6A32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D1081-EFA3-40DD-96B8-28F8BE9372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38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F1D5D-BBB5-48BE-94F8-6F88F20CB8A1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25DFC-4999-42A8-8AD7-D4DE056E4D9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52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009C6-BB96-4534-ACF7-37CAA9880408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2693E-A160-46D3-83EC-E4B3416882F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72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cid:image002.png@01D1BB24.76D8C6F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563" y="6189663"/>
            <a:ext cx="13652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3"/>
          <p:cNvSpPr txBox="1">
            <a:spLocks noChangeArrowheads="1"/>
          </p:cNvSpPr>
          <p:nvPr userDrawn="1"/>
        </p:nvSpPr>
        <p:spPr bwMode="auto">
          <a:xfrm>
            <a:off x="9439275" y="6397625"/>
            <a:ext cx="1227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pt-BR" altLang="pt-BR" sz="900" smtClean="0">
                <a:latin typeface="Arial" panose="020B0604020202020204" pitchFamily="34" charset="0"/>
                <a:cs typeface="Arial" panose="020B0604020202020204" pitchFamily="34" charset="0"/>
              </a:rPr>
              <a:t>Ministério</a:t>
            </a:r>
          </a:p>
          <a:p>
            <a:pPr algn="r" eaLnBrk="1" hangingPunct="1">
              <a:defRPr/>
            </a:pPr>
            <a:r>
              <a:rPr lang="pt-BR" altLang="pt-BR" sz="900" smtClean="0">
                <a:latin typeface="Arial" panose="020B0604020202020204" pitchFamily="34" charset="0"/>
                <a:cs typeface="Arial" panose="020B0604020202020204" pitchFamily="34" charset="0"/>
              </a:rPr>
              <a:t>do Turismo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8139F-98C9-4420-9519-41F7A26015C1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7D3FE-9C2D-4AA1-90B0-B88F0C9F59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9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5"/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2" descr="cid:image002.png@01D1BB24.76D8C6F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563" y="6224588"/>
            <a:ext cx="13652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3"/>
          <p:cNvSpPr txBox="1">
            <a:spLocks noChangeArrowheads="1"/>
          </p:cNvSpPr>
          <p:nvPr userDrawn="1"/>
        </p:nvSpPr>
        <p:spPr bwMode="auto">
          <a:xfrm>
            <a:off x="9439275" y="6432550"/>
            <a:ext cx="1227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pt-BR" altLang="pt-BR" sz="900" smtClean="0">
                <a:latin typeface="Arial" panose="020B0604020202020204" pitchFamily="34" charset="0"/>
                <a:cs typeface="Arial" panose="020B0604020202020204" pitchFamily="34" charset="0"/>
              </a:rPr>
              <a:t>Ministério</a:t>
            </a:r>
          </a:p>
          <a:p>
            <a:pPr algn="r" eaLnBrk="1" hangingPunct="1">
              <a:defRPr/>
            </a:pPr>
            <a:r>
              <a:rPr lang="pt-BR" altLang="pt-BR" sz="900" smtClean="0">
                <a:latin typeface="Arial" panose="020B0604020202020204" pitchFamily="34" charset="0"/>
                <a:cs typeface="Arial" panose="020B0604020202020204" pitchFamily="34" charset="0"/>
              </a:rPr>
              <a:t>do Turismo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b="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EF1F5-42EA-4013-8697-8B8DF05867FE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C42DB-78A7-445F-8CF0-00AF4C146A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62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cid:image002.png@01D1BB24.76D8C6F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6169025"/>
            <a:ext cx="13652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3"/>
          <p:cNvSpPr txBox="1">
            <a:spLocks noChangeArrowheads="1"/>
          </p:cNvSpPr>
          <p:nvPr userDrawn="1"/>
        </p:nvSpPr>
        <p:spPr bwMode="auto">
          <a:xfrm>
            <a:off x="9459913" y="6376988"/>
            <a:ext cx="1227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r>
              <a:rPr lang="pt-BR" altLang="pt-BR" sz="900" smtClean="0">
                <a:latin typeface="Arial" panose="020B0604020202020204" pitchFamily="34" charset="0"/>
                <a:cs typeface="Arial" panose="020B0604020202020204" pitchFamily="34" charset="0"/>
              </a:rPr>
              <a:t>Ministério</a:t>
            </a:r>
          </a:p>
          <a:p>
            <a:pPr algn="r" eaLnBrk="1" hangingPunct="1">
              <a:defRPr/>
            </a:pPr>
            <a:r>
              <a:rPr lang="pt-BR" altLang="pt-BR" sz="900" smtClean="0">
                <a:latin typeface="Arial" panose="020B0604020202020204" pitchFamily="34" charset="0"/>
                <a:cs typeface="Arial" panose="020B0604020202020204" pitchFamily="34" charset="0"/>
              </a:rPr>
              <a:t>do Turismo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453ED-24F5-4ADD-89B0-6E349172D36C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354C0-63D2-4EC5-B1D8-B427A00687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075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25AF6-45C1-4E7C-A166-176E8358E763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37D05-B134-468B-8A2A-76CD8F87B6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99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12436-C0A9-4880-965C-87C638BEC339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2AF7D-FB2C-4C51-BC07-315000283B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04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85304-F8F8-4DAF-99AF-B4A97AA76E7C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8CA35-8886-4EF0-B77D-0E03C4D3D72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082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1ED26-D00C-46D9-B11A-F5AC08D2FFB9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79BFA-806E-44DC-B535-860FAB4D92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0190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495F9-8981-4CD2-935E-BE5E34F7E1E3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7D766-B35A-433B-8900-017E8DE5D8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34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23938" y="2286000"/>
            <a:ext cx="97202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3938" y="6470650"/>
            <a:ext cx="21542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878D81-4AEE-4FEF-BD04-6B4B13909548}" type="datetimeFigureOut">
              <a:rPr lang="pt-BR"/>
              <a:pPr>
                <a:defRPr/>
              </a:pPr>
              <a:t>27/11/2017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3463" y="6470650"/>
            <a:ext cx="59007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863" y="6470650"/>
            <a:ext cx="9731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02D79FAA-446A-417B-ACBA-55F1D896D3F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0" r:id="rId5"/>
    <p:sldLayoutId id="2147484101" r:id="rId6"/>
    <p:sldLayoutId id="2147484108" r:id="rId7"/>
    <p:sldLayoutId id="2147484102" r:id="rId8"/>
    <p:sldLayoutId id="2147484109" r:id="rId9"/>
    <p:sldLayoutId id="2147484103" r:id="rId10"/>
    <p:sldLayoutId id="2147484110" r:id="rId11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inisteriodoturismo/albums/72157685692396885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wmf"/><Relationship Id="rId5" Type="http://schemas.openxmlformats.org/officeDocument/2006/relationships/image" Target="../media/image11.wmf"/><Relationship Id="rId10" Type="http://schemas.openxmlformats.org/officeDocument/2006/relationships/image" Target="../media/image16.png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turismo.gov.br/agenda-eventos/views/index.ph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3" descr="Template-PPT-800x600px_Bran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89448" y="1948243"/>
            <a:ext cx="7697787" cy="2316162"/>
          </a:xfrm>
        </p:spPr>
        <p:txBody>
          <a:bodyPr/>
          <a:lstStyle/>
          <a:p>
            <a:pPr algn="ctr">
              <a:defRPr/>
            </a:pPr>
            <a:r>
              <a:rPr lang="pt-BR" b="1" dirty="0" smtClean="0">
                <a:latin typeface="+mn-lt"/>
                <a:ea typeface="+mn-ea"/>
                <a:cs typeface="Arial" panose="020B0604020202020204" pitchFamily="34" charset="0"/>
              </a:rPr>
              <a:t>TURISMO</a:t>
            </a:r>
            <a:endParaRPr lang="pt-BR" b="1" dirty="0">
              <a:latin typeface="+mn-lt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744"/>
            <a:ext cx="9144000" cy="60945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24000" y="580526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GB" sz="1400" dirty="0" err="1">
                <a:solidFill>
                  <a:schemeClr val="bg1"/>
                </a:solidFill>
                <a:latin typeface="+mj-lt"/>
              </a:rPr>
              <a:t>Foto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: Gustavo Messina/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MTur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86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68" y="1"/>
            <a:ext cx="9141632" cy="6856225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/>
          </p:nvPr>
        </p:nvGraphicFramePr>
        <p:xfrm>
          <a:off x="2639616" y="1196752"/>
          <a:ext cx="6096000" cy="4406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3575720"/>
              </a:tblGrid>
              <a:tr h="504056">
                <a:tc gridSpan="2">
                  <a:txBody>
                    <a:bodyPr/>
                    <a:lstStyle/>
                    <a:p>
                      <a:pPr algn="ctr"/>
                      <a:r>
                        <a:rPr lang="en-GB" sz="2000" dirty="0" err="1" smtClean="0"/>
                        <a:t>Resultados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Presstrip</a:t>
                      </a:r>
                      <a:r>
                        <a:rPr lang="en-GB" sz="2000" dirty="0" smtClean="0"/>
                        <a:t> </a:t>
                      </a:r>
                      <a:r>
                        <a:rPr lang="en-GB" sz="2000" dirty="0" err="1" smtClean="0"/>
                        <a:t>Corumbá</a:t>
                      </a:r>
                      <a:endParaRPr lang="en-GB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467856">
                <a:tc>
                  <a:txBody>
                    <a:bodyPr/>
                    <a:lstStyle/>
                    <a:p>
                      <a:r>
                        <a:rPr lang="en-GB" dirty="0" smtClean="0"/>
                        <a:t>Data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a 25 de junho de 2017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Veículos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Correio Braziliense</a:t>
                      </a:r>
                    </a:p>
                    <a:p>
                      <a:r>
                        <a:rPr lang="pt-BR" dirty="0" smtClean="0"/>
                        <a:t>Portal </a:t>
                      </a:r>
                      <a:r>
                        <a:rPr lang="pt-BR" dirty="0" err="1" smtClean="0"/>
                        <a:t>Skyscanner</a:t>
                      </a:r>
                      <a:endParaRPr lang="pt-BR" dirty="0" smtClean="0"/>
                    </a:p>
                    <a:p>
                      <a:r>
                        <a:rPr lang="pt-BR" dirty="0" smtClean="0"/>
                        <a:t>Portal Embarque na Viagem</a:t>
                      </a:r>
                      <a:endParaRPr lang="pt-BR" dirty="0" smtClean="0"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pt-BR" dirty="0" smtClean="0">
                        <a:latin typeface="Candara" panose="020E0502030303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dirty="0" smtClean="0"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Assessoria de Comunicação </a:t>
                      </a:r>
                      <a:r>
                        <a:rPr lang="pt-BR" dirty="0" err="1" smtClean="0">
                          <a:latin typeface="Candara" panose="020E0502030303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MTur</a:t>
                      </a:r>
                      <a:endParaRPr lang="en-GB" dirty="0"/>
                    </a:p>
                  </a:txBody>
                  <a:tcPr/>
                </a:tc>
              </a:tr>
              <a:tr h="494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Banco de Imagens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4093 </a:t>
                      </a:r>
                      <a:r>
                        <a:rPr lang="en-GB" baseline="0" dirty="0" err="1" smtClean="0"/>
                        <a:t>fotos</a:t>
                      </a:r>
                      <a:r>
                        <a:rPr lang="en-GB" baseline="0" dirty="0" smtClean="0"/>
                        <a:t>, </a:t>
                      </a:r>
                      <a:r>
                        <a:rPr lang="en-GB" dirty="0" smtClean="0"/>
                        <a:t>274 </a:t>
                      </a:r>
                      <a:r>
                        <a:rPr lang="en-GB" dirty="0" err="1" smtClean="0"/>
                        <a:t>editadas</a:t>
                      </a:r>
                      <a:endParaRPr lang="en-GB" dirty="0"/>
                    </a:p>
                  </a:txBody>
                  <a:tcPr/>
                </a:tc>
              </a:tr>
              <a:tr h="562352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</a:t>
                      </a:r>
                      <a:r>
                        <a:rPr lang="en-GB" baseline="0" dirty="0" err="1" smtClean="0"/>
                        <a:t>edes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sociais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convidados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aseline="0" dirty="0" smtClean="0"/>
                        <a:t>10 </a:t>
                      </a:r>
                      <a:r>
                        <a:rPr lang="en-GB" baseline="0" dirty="0" err="1" smtClean="0"/>
                        <a:t>publicações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R</a:t>
                      </a:r>
                      <a:r>
                        <a:rPr lang="en-GB" baseline="0" dirty="0" err="1" smtClean="0"/>
                        <a:t>edes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sociais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MTur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25 </a:t>
                      </a:r>
                      <a:r>
                        <a:rPr lang="en-GB" dirty="0" err="1" smtClean="0"/>
                        <a:t>publicações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182 mil </a:t>
                      </a:r>
                      <a:r>
                        <a:rPr lang="en-GB" dirty="0" err="1" smtClean="0"/>
                        <a:t>seguidores</a:t>
                      </a:r>
                      <a:endParaRPr lang="en-GB" dirty="0" smtClean="0"/>
                    </a:p>
                    <a:p>
                      <a:r>
                        <a:rPr lang="en-GB" dirty="0" smtClean="0"/>
                        <a:t>2437 </a:t>
                      </a:r>
                      <a:r>
                        <a:rPr lang="en-GB" dirty="0" err="1" smtClean="0"/>
                        <a:t>reações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919536" y="5705472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u="sng" dirty="0">
                <a:solidFill>
                  <a:srgbClr val="0000FF"/>
                </a:solidFill>
                <a:latin typeface="Trebuchet MS" panose="020B060302020202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3"/>
              </a:rPr>
              <a:t>https://www.flickr.com/photos/ministeriodoturismo/albums/72157685692396885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3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744"/>
            <a:ext cx="9144000" cy="60945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382000" y="18864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GB" sz="1400" dirty="0" err="1">
                <a:solidFill>
                  <a:schemeClr val="bg1"/>
                </a:solidFill>
                <a:latin typeface="+mj-lt"/>
              </a:rPr>
              <a:t>Foto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: Gustavo Messina/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MTur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504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68" y="1"/>
            <a:ext cx="9141632" cy="685622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403804" y="406406"/>
            <a:ext cx="2000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chemeClr val="accent2"/>
                </a:solidFill>
              </a:rPr>
              <a:t>Destaque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pic>
        <p:nvPicPr>
          <p:cNvPr id="11" name="Imagem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1" y="1918400"/>
            <a:ext cx="2809875" cy="3019425"/>
          </a:xfrm>
          <a:prstGeom prst="rect">
            <a:avLst/>
          </a:prstGeom>
        </p:spPr>
      </p:pic>
      <p:pic>
        <p:nvPicPr>
          <p:cNvPr id="12" name="Imagem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75" y="291414"/>
            <a:ext cx="2257425" cy="3248025"/>
          </a:xfrm>
          <a:prstGeom prst="rect">
            <a:avLst/>
          </a:prstGeom>
        </p:spPr>
      </p:pic>
      <p:pic>
        <p:nvPicPr>
          <p:cNvPr id="13" name="Imagem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1" y="109744"/>
            <a:ext cx="2428875" cy="3248025"/>
          </a:xfrm>
          <a:prstGeom prst="rect">
            <a:avLst/>
          </a:prstGeom>
        </p:spPr>
      </p:pic>
      <p:pic>
        <p:nvPicPr>
          <p:cNvPr id="14" name="Imagem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368" y="3603168"/>
            <a:ext cx="2165633" cy="2901167"/>
          </a:xfrm>
          <a:prstGeom prst="rect">
            <a:avLst/>
          </a:prstGeom>
        </p:spPr>
      </p:pic>
      <p:pic>
        <p:nvPicPr>
          <p:cNvPr id="10" name="Imagem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38" y="3721110"/>
            <a:ext cx="2590800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2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744"/>
            <a:ext cx="9144000" cy="60945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382000" y="580526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0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GB" sz="1400" dirty="0" err="1">
                <a:solidFill>
                  <a:schemeClr val="bg1"/>
                </a:solidFill>
                <a:latin typeface="+mj-lt"/>
              </a:rPr>
              <a:t>Foto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: Gustavo Messina/</a:t>
            </a:r>
            <a:r>
              <a:rPr lang="en-GB" sz="1400" dirty="0" err="1">
                <a:solidFill>
                  <a:schemeClr val="bg1"/>
                </a:solidFill>
                <a:latin typeface="+mj-lt"/>
              </a:rPr>
              <a:t>MTur</a:t>
            </a:r>
            <a:r>
              <a:rPr lang="en-GB" sz="1400" dirty="0">
                <a:solidFill>
                  <a:schemeClr val="bg1"/>
                </a:solidFill>
                <a:latin typeface="+mj-lt"/>
              </a:rPr>
              <a:t> </a:t>
            </a:r>
            <a:endParaRPr lang="en-GB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3606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Conteúdo 2"/>
          <p:cNvSpPr>
            <a:spLocks noGrp="1"/>
          </p:cNvSpPr>
          <p:nvPr>
            <p:ph idx="1"/>
          </p:nvPr>
        </p:nvSpPr>
        <p:spPr>
          <a:xfrm>
            <a:off x="995362" y="1311275"/>
            <a:ext cx="8912725" cy="2713038"/>
          </a:xfrm>
        </p:spPr>
        <p:txBody>
          <a:bodyPr/>
          <a:lstStyle/>
          <a:p>
            <a:pPr algn="just" eaLnBrk="1" hangingPunct="1"/>
            <a:r>
              <a:rPr lang="pt-BR" altLang="pt-BR" sz="4400" b="1" dirty="0" smtClean="0"/>
              <a:t>Cristiano Borges</a:t>
            </a:r>
          </a:p>
          <a:p>
            <a:pPr algn="just" eaLnBrk="1" hangingPunct="1"/>
            <a:r>
              <a:rPr lang="pt-BR" altLang="pt-BR" sz="3200" dirty="0" smtClean="0"/>
              <a:t>Coordenador-Geral de Produtos Turísticos</a:t>
            </a:r>
          </a:p>
          <a:p>
            <a:pPr algn="just" eaLnBrk="1" hangingPunct="1"/>
            <a:r>
              <a:rPr lang="pt-BR" altLang="pt-BR" sz="3200" dirty="0" smtClean="0"/>
              <a:t>Ministério do Turismo</a:t>
            </a:r>
          </a:p>
          <a:p>
            <a:pPr algn="just" eaLnBrk="1" hangingPunct="1"/>
            <a:r>
              <a:rPr lang="pt-BR" altLang="pt-BR" sz="3200" dirty="0" smtClean="0"/>
              <a:t>(61) 2023.8130</a:t>
            </a:r>
          </a:p>
          <a:p>
            <a:pPr algn="just" eaLnBrk="1" hangingPunct="1"/>
            <a:r>
              <a:rPr lang="pt-BR" altLang="pt-BR" sz="3200" dirty="0" smtClean="0"/>
              <a:t>cristiano.borges@turismo.gov.br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6152" y="648418"/>
            <a:ext cx="11168062" cy="14986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Sistema </a:t>
            </a:r>
            <a:r>
              <a:rPr lang="en-GB" sz="3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nacional</a:t>
            </a:r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 de Gestão do </a:t>
            </a:r>
            <a:r>
              <a:rPr lang="en-GB" sz="3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turismo</a:t>
            </a:r>
            <a:endParaRPr lang="en-GB" sz="3600" dirty="0">
              <a:solidFill>
                <a:schemeClr val="accent2">
                  <a:lumMod val="75000"/>
                </a:schemeClr>
              </a:solidFill>
              <a:latin typeface="+mn-lt"/>
              <a:ea typeface="Batang" panose="02030600000101010101" pitchFamily="18" charset="-127"/>
            </a:endParaRPr>
          </a:p>
        </p:txBody>
      </p:sp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1738530" y="2147018"/>
            <a:ext cx="8064500" cy="2160587"/>
            <a:chOff x="385" y="1162"/>
            <a:chExt cx="5080" cy="1361"/>
          </a:xfrm>
        </p:grpSpPr>
        <p:sp>
          <p:nvSpPr>
            <p:cNvPr id="18" name="Retângulo de cantos arredondados 52"/>
            <p:cNvSpPr>
              <a:spLocks noChangeArrowheads="1"/>
            </p:cNvSpPr>
            <p:nvPr/>
          </p:nvSpPr>
          <p:spPr bwMode="auto">
            <a:xfrm>
              <a:off x="4195" y="1343"/>
              <a:ext cx="1270" cy="499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1600" b="1">
                  <a:solidFill>
                    <a:srgbClr val="FFFFFF"/>
                  </a:solidFill>
                </a:rPr>
                <a:t>Conselho Nacional de Turismo</a:t>
              </a:r>
            </a:p>
          </p:txBody>
        </p:sp>
        <p:sp>
          <p:nvSpPr>
            <p:cNvPr id="19" name="Retângulo de cantos arredondados 52"/>
            <p:cNvSpPr>
              <a:spLocks noChangeArrowheads="1"/>
            </p:cNvSpPr>
            <p:nvPr/>
          </p:nvSpPr>
          <p:spPr bwMode="auto">
            <a:xfrm>
              <a:off x="385" y="1361"/>
              <a:ext cx="1270" cy="527"/>
            </a:xfrm>
            <a:prstGeom prst="roundRect">
              <a:avLst>
                <a:gd name="adj" fmla="val 16667"/>
              </a:avLst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1200" b="1" dirty="0">
                  <a:solidFill>
                    <a:srgbClr val="FFFFFF"/>
                  </a:solidFill>
                </a:rPr>
                <a:t>Fórum Nacional dos Secretários e Dirigentes Estaduais de Turismo</a:t>
              </a:r>
            </a:p>
          </p:txBody>
        </p:sp>
        <p:sp>
          <p:nvSpPr>
            <p:cNvPr id="20" name="Retângulo de cantos arredondados 52"/>
            <p:cNvSpPr>
              <a:spLocks noChangeArrowheads="1"/>
            </p:cNvSpPr>
            <p:nvPr/>
          </p:nvSpPr>
          <p:spPr bwMode="auto">
            <a:xfrm>
              <a:off x="2110" y="1162"/>
              <a:ext cx="1632" cy="8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7620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pt-BR" altLang="pt-BR" sz="2400" b="1" dirty="0"/>
                <a:t>Ministério do </a:t>
              </a:r>
              <a:r>
                <a:rPr lang="pt-BR" altLang="pt-BR" sz="2400" b="1" dirty="0" smtClean="0"/>
                <a:t>Turismo</a:t>
              </a:r>
              <a:endParaRPr lang="pt-BR" altLang="pt-BR" sz="2400" b="1" dirty="0"/>
            </a:p>
          </p:txBody>
        </p:sp>
        <p:sp>
          <p:nvSpPr>
            <p:cNvPr id="21" name="Retângulo de cantos arredondados 52"/>
            <p:cNvSpPr>
              <a:spLocks noChangeArrowheads="1"/>
            </p:cNvSpPr>
            <p:nvPr/>
          </p:nvSpPr>
          <p:spPr bwMode="auto">
            <a:xfrm>
              <a:off x="566" y="2069"/>
              <a:ext cx="862" cy="454"/>
            </a:xfrm>
            <a:prstGeom prst="roundRect">
              <a:avLst>
                <a:gd name="adj" fmla="val 16667"/>
              </a:avLst>
            </a:prstGeom>
            <a:noFill/>
            <a:ln w="57150" algn="ctr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5A0D5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100" b="1" dirty="0"/>
                <a:t>Fóruns/ Conselhos Estaduais de Turismo</a:t>
              </a:r>
            </a:p>
          </p:txBody>
        </p:sp>
        <p:sp>
          <p:nvSpPr>
            <p:cNvPr id="22" name="Retângulo de cantos arredondados 52"/>
            <p:cNvSpPr>
              <a:spLocks noChangeArrowheads="1"/>
            </p:cNvSpPr>
            <p:nvPr/>
          </p:nvSpPr>
          <p:spPr bwMode="auto">
            <a:xfrm>
              <a:off x="4467" y="2024"/>
              <a:ext cx="861" cy="436"/>
            </a:xfrm>
            <a:prstGeom prst="roundRect">
              <a:avLst>
                <a:gd name="adj" fmla="val 16667"/>
              </a:avLst>
            </a:prstGeom>
            <a:noFill/>
            <a:ln w="57150" algn="ctr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5A0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1600" b="1"/>
                <a:t>Câmaras temáticas</a:t>
              </a: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>
              <a:off x="3741" y="1570"/>
              <a:ext cx="363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H="1">
              <a:off x="1700" y="1570"/>
              <a:ext cx="408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975" y="1888"/>
              <a:ext cx="0" cy="136"/>
            </a:xfrm>
            <a:prstGeom prst="line">
              <a:avLst/>
            </a:prstGeom>
            <a:noFill/>
            <a:ln w="57150">
              <a:solidFill>
                <a:srgbClr val="A7C4F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>
              <a:off x="4875" y="1842"/>
              <a:ext cx="0" cy="136"/>
            </a:xfrm>
            <a:prstGeom prst="line">
              <a:avLst/>
            </a:prstGeom>
            <a:noFill/>
            <a:ln w="57150">
              <a:solidFill>
                <a:srgbClr val="A7C4F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7" name="Group 12"/>
          <p:cNvGrpSpPr>
            <a:grpSpLocks/>
          </p:cNvGrpSpPr>
          <p:nvPr/>
        </p:nvGrpSpPr>
        <p:grpSpPr bwMode="auto">
          <a:xfrm>
            <a:off x="1954430" y="3513855"/>
            <a:ext cx="7418387" cy="2952750"/>
            <a:chOff x="521" y="2024"/>
            <a:chExt cx="4673" cy="1860"/>
          </a:xfrm>
        </p:grpSpPr>
        <p:sp>
          <p:nvSpPr>
            <p:cNvPr id="28" name="Retângulo de cantos arredondados 27"/>
            <p:cNvSpPr>
              <a:spLocks noChangeArrowheads="1"/>
            </p:cNvSpPr>
            <p:nvPr/>
          </p:nvSpPr>
          <p:spPr bwMode="auto">
            <a:xfrm>
              <a:off x="521" y="3113"/>
              <a:ext cx="1543" cy="771"/>
            </a:xfrm>
            <a:prstGeom prst="roundRect">
              <a:avLst>
                <a:gd name="adj" fmla="val 16667"/>
              </a:avLst>
            </a:prstGeom>
            <a:solidFill>
              <a:srgbClr val="82B5F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pt-BR" altLang="pt-BR" sz="1600" b="1" dirty="0">
                  <a:solidFill>
                    <a:schemeClr val="bg1"/>
                  </a:solidFill>
                </a:rPr>
                <a:t>Secretaria Nacional de </a:t>
              </a:r>
              <a:r>
                <a:rPr lang="pt-BR" altLang="pt-BR" sz="1600" b="1" dirty="0" smtClean="0">
                  <a:solidFill>
                    <a:schemeClr val="bg1"/>
                  </a:solidFill>
                </a:rPr>
                <a:t>Promoção e Qualificação do Turismo</a:t>
              </a:r>
              <a:endParaRPr lang="pt-BR" altLang="pt-B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Retângulo de cantos arredondados 52"/>
            <p:cNvSpPr>
              <a:spLocks noChangeArrowheads="1"/>
            </p:cNvSpPr>
            <p:nvPr/>
          </p:nvSpPr>
          <p:spPr bwMode="auto">
            <a:xfrm>
              <a:off x="2245" y="3112"/>
              <a:ext cx="1451" cy="754"/>
            </a:xfrm>
            <a:prstGeom prst="roundRect">
              <a:avLst>
                <a:gd name="adj" fmla="val 16667"/>
              </a:avLst>
            </a:prstGeom>
            <a:solidFill>
              <a:srgbClr val="89C8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pt-BR" altLang="pt-BR" sz="1600" b="1" dirty="0">
                  <a:solidFill>
                    <a:schemeClr val="bg1"/>
                  </a:solidFill>
                </a:rPr>
                <a:t>Secretaria Nacional de </a:t>
              </a:r>
              <a:r>
                <a:rPr lang="pt-BR" altLang="pt-BR" sz="1600" b="1" dirty="0" smtClean="0">
                  <a:solidFill>
                    <a:schemeClr val="bg1"/>
                  </a:solidFill>
                </a:rPr>
                <a:t>Estruturação do Turismo</a:t>
              </a:r>
              <a:endParaRPr lang="pt-BR" altLang="pt-B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>
              <a:off x="1292" y="2795"/>
              <a:ext cx="3221" cy="0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>
              <a:off x="1292" y="2795"/>
              <a:ext cx="0" cy="272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>
              <a:off x="4513" y="2795"/>
              <a:ext cx="0" cy="272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>
              <a:off x="2880" y="2024"/>
              <a:ext cx="0" cy="1043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Retângulo de cantos arredondados 52"/>
            <p:cNvSpPr>
              <a:spLocks noChangeArrowheads="1"/>
            </p:cNvSpPr>
            <p:nvPr/>
          </p:nvSpPr>
          <p:spPr bwMode="auto">
            <a:xfrm>
              <a:off x="3878" y="3112"/>
              <a:ext cx="1316" cy="754"/>
            </a:xfrm>
            <a:prstGeom prst="roundRect">
              <a:avLst>
                <a:gd name="adj" fmla="val 16667"/>
              </a:avLst>
            </a:prstGeom>
            <a:solidFill>
              <a:srgbClr val="135E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spcBef>
                  <a:spcPct val="50000"/>
                </a:spcBef>
              </a:pPr>
              <a:r>
                <a:rPr lang="pt-BR" altLang="pt-BR" sz="1600" b="1" dirty="0">
                  <a:solidFill>
                    <a:schemeClr val="bg1"/>
                  </a:solidFill>
                </a:rPr>
                <a:t>Embratur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612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1141" r="23706" b="6302"/>
          <a:stretch/>
        </p:blipFill>
        <p:spPr>
          <a:xfrm>
            <a:off x="4171161" y="0"/>
            <a:ext cx="8041710" cy="543868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722" t="71233" r="22908" b="4657"/>
          <a:stretch/>
        </p:blipFill>
        <p:spPr>
          <a:xfrm>
            <a:off x="4171161" y="5302610"/>
            <a:ext cx="8041710" cy="1586705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61308" y="823783"/>
            <a:ext cx="2884182" cy="149860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MAPA DO TURISMO BRASILEIRO</a:t>
            </a:r>
            <a:endParaRPr lang="en-GB" sz="3600" dirty="0">
              <a:solidFill>
                <a:schemeClr val="accent2">
                  <a:lumMod val="75000"/>
                </a:schemeClr>
              </a:solidFill>
              <a:latin typeface="+mn-lt"/>
              <a:ea typeface="Batang" panose="02030600000101010101" pitchFamily="18" charset="-127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24287" y="3268447"/>
            <a:ext cx="3958224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 kern="1200" cap="all" spc="100">
                <a:solidFill>
                  <a:srgbClr val="0D0D0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rgbClr val="0D0D0D"/>
                </a:solidFill>
                <a:latin typeface="Tw Cen MT Condensed" panose="020B0606020104020203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rgbClr val="0D0D0D"/>
                </a:solidFill>
                <a:latin typeface="Tw Cen MT Condensed" panose="020B0606020104020203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rgbClr val="0D0D0D"/>
                </a:solidFill>
                <a:latin typeface="Tw Cen MT Condensed" panose="020B0606020104020203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rgbClr val="0D0D0D"/>
                </a:solidFill>
                <a:latin typeface="Tw Cen MT Condensed" panose="020B0606020104020203" pitchFamily="34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rgbClr val="0D0D0D"/>
                </a:solidFill>
                <a:latin typeface="Tw Cen MT Condensed" panose="020B0606020104020203" pitchFamily="34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rgbClr val="0D0D0D"/>
                </a:solidFill>
                <a:latin typeface="Tw Cen MT Condensed" panose="020B0606020104020203" pitchFamily="34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rgbClr val="0D0D0D"/>
                </a:solidFill>
                <a:latin typeface="Tw Cen MT Condensed" panose="020B0606020104020203" pitchFamily="34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rgbClr val="0D0D0D"/>
                </a:solidFill>
                <a:latin typeface="Tw Cen MT Condensed" panose="020B0606020104020203" pitchFamily="34" charset="0"/>
              </a:defRPr>
            </a:lvl9pPr>
          </a:lstStyle>
          <a:p>
            <a:pPr algn="just">
              <a:defRPr/>
            </a:pPr>
            <a:r>
              <a:rPr lang="en-GB" sz="1800" cap="none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www.mapa.turismo.gov.br</a:t>
            </a:r>
            <a:endParaRPr lang="en-GB" sz="1800" cap="none" dirty="0">
              <a:solidFill>
                <a:schemeClr val="accent2">
                  <a:lumMod val="75000"/>
                </a:schemeClr>
              </a:solidFill>
              <a:latin typeface="+mn-lt"/>
              <a:ea typeface="Batang" panose="02030600000101010101" pitchFamily="18" charset="-127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75556" y="4961628"/>
            <a:ext cx="32699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  <a:ea typeface="Batang" panose="02030600000101010101" pitchFamily="18" charset="-127"/>
              </a:rPr>
              <a:t>328 </a:t>
            </a:r>
            <a:r>
              <a:rPr lang="en-GB" sz="2800" dirty="0" err="1" smtClean="0">
                <a:solidFill>
                  <a:schemeClr val="accent2">
                    <a:lumMod val="75000"/>
                  </a:schemeClr>
                </a:solidFill>
                <a:ea typeface="Batang" panose="02030600000101010101" pitchFamily="18" charset="-127"/>
              </a:rPr>
              <a:t>regiões</a:t>
            </a:r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  <a:ea typeface="Batang" panose="02030600000101010101" pitchFamily="18" charset="-127"/>
              </a:rPr>
              <a:t> </a:t>
            </a:r>
            <a:r>
              <a:rPr lang="en-GB" sz="2800" dirty="0" err="1" smtClean="0">
                <a:solidFill>
                  <a:schemeClr val="accent2">
                    <a:lumMod val="75000"/>
                  </a:schemeClr>
                </a:solidFill>
                <a:ea typeface="Batang" panose="02030600000101010101" pitchFamily="18" charset="-127"/>
              </a:rPr>
              <a:t>turísticas</a:t>
            </a:r>
            <a:endParaRPr lang="en-GB" sz="2800" dirty="0" smtClean="0">
              <a:solidFill>
                <a:schemeClr val="accent2">
                  <a:lumMod val="75000"/>
                </a:schemeClr>
              </a:solidFill>
              <a:ea typeface="Batang" panose="02030600000101010101" pitchFamily="18" charset="-127"/>
            </a:endParaRPr>
          </a:p>
          <a:p>
            <a:pPr algn="ctr"/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  <a:ea typeface="Batang" panose="02030600000101010101" pitchFamily="18" charset="-127"/>
              </a:rPr>
              <a:t>3285 </a:t>
            </a:r>
            <a:r>
              <a:rPr lang="en-GB" sz="2800" dirty="0" err="1" smtClean="0">
                <a:solidFill>
                  <a:schemeClr val="accent2">
                    <a:lumMod val="75000"/>
                  </a:schemeClr>
                </a:solidFill>
                <a:ea typeface="Batang" panose="02030600000101010101" pitchFamily="18" charset="-127"/>
              </a:rPr>
              <a:t>municípios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0653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923730" y="736101"/>
            <a:ext cx="7243240" cy="149860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GB" sz="3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Região</a:t>
            </a:r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 </a:t>
            </a:r>
            <a:r>
              <a:rPr lang="en-GB" sz="3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Turística</a:t>
            </a:r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 Pantanal </a:t>
            </a:r>
            <a:r>
              <a:rPr lang="en-GB" sz="3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Mato-Grossense</a:t>
            </a:r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 (MT)</a:t>
            </a:r>
            <a:endParaRPr lang="en-GB" sz="3600" dirty="0">
              <a:solidFill>
                <a:schemeClr val="accent2">
                  <a:lumMod val="75000"/>
                </a:schemeClr>
              </a:solidFill>
              <a:latin typeface="+mn-lt"/>
              <a:ea typeface="Batang" panose="02030600000101010101" pitchFamily="18" charset="-127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17732" t="24475" r="29414" b="21461"/>
          <a:stretch/>
        </p:blipFill>
        <p:spPr>
          <a:xfrm>
            <a:off x="2455101" y="2234701"/>
            <a:ext cx="7127309" cy="455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911204" y="635892"/>
            <a:ext cx="9209826" cy="1498600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GB" sz="3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Região</a:t>
            </a:r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 </a:t>
            </a:r>
            <a:r>
              <a:rPr lang="en-GB" sz="3600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Turística</a:t>
            </a:r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 Pantanal (MS)</a:t>
            </a:r>
            <a:endParaRPr lang="en-GB" sz="3600" dirty="0">
              <a:solidFill>
                <a:schemeClr val="accent2">
                  <a:lumMod val="75000"/>
                </a:schemeClr>
              </a:solidFill>
              <a:latin typeface="+mn-lt"/>
              <a:ea typeface="Batang" panose="02030600000101010101" pitchFamily="18" charset="-127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4467" t="11141" r="32724" b="6302"/>
          <a:stretch/>
        </p:blipFill>
        <p:spPr>
          <a:xfrm>
            <a:off x="3856419" y="1927873"/>
            <a:ext cx="3970750" cy="478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74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SEGMENTAÇÃO DO TURISMO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+mn-lt"/>
              <a:ea typeface="Batang" panose="02030600000101010101" pitchFamily="18" charset="-127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3712457"/>
            <a:ext cx="12192000" cy="3145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5" name="Retângulo 1"/>
          <p:cNvSpPr>
            <a:spLocks noChangeArrowheads="1"/>
          </p:cNvSpPr>
          <p:nvPr/>
        </p:nvSpPr>
        <p:spPr bwMode="auto">
          <a:xfrm>
            <a:off x="5046574" y="4712116"/>
            <a:ext cx="6582791" cy="11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defRPr/>
            </a:pPr>
            <a:r>
              <a:rPr lang="pt-BR" altLang="pt-BR" sz="320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Reduzir o esforço de </a:t>
            </a:r>
            <a:r>
              <a:rPr lang="pt-BR" altLang="pt-BR" sz="3200" dirty="0" smtClean="0">
                <a:solidFill>
                  <a:srgbClr val="FF0000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marketing </a:t>
            </a:r>
            <a:r>
              <a:rPr lang="pt-BR" altLang="pt-BR" sz="320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necessário para estimular a </a:t>
            </a:r>
            <a:r>
              <a:rPr lang="pt-BR" altLang="pt-BR" sz="3200" dirty="0" smtClean="0">
                <a:solidFill>
                  <a:srgbClr val="FF0000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demanda</a:t>
            </a:r>
            <a:endParaRPr lang="pt-BR" altLang="pt-BR" sz="3200" dirty="0" smtClean="0">
              <a:latin typeface="+mn-lt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Retângulo 1"/>
          <p:cNvSpPr>
            <a:spLocks noChangeArrowheads="1"/>
          </p:cNvSpPr>
          <p:nvPr/>
        </p:nvSpPr>
        <p:spPr bwMode="auto">
          <a:xfrm>
            <a:off x="1009095" y="4646265"/>
            <a:ext cx="7566998" cy="127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7000"/>
              </a:lnSpc>
              <a:defRPr/>
            </a:pPr>
            <a:r>
              <a:rPr lang="pt-BR" altLang="pt-BR" sz="36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SEGMENTAR </a:t>
            </a:r>
          </a:p>
          <a:p>
            <a:pPr algn="just">
              <a:lnSpc>
                <a:spcPct val="107000"/>
              </a:lnSpc>
              <a:defRPr/>
            </a:pPr>
            <a:r>
              <a:rPr lang="pt-BR" altLang="pt-BR" sz="3600" b="1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Times New Roman" panose="02020603050405020304" pitchFamily="18" charset="0"/>
              </a:rPr>
              <a:t>O MERCADO</a:t>
            </a:r>
            <a:endParaRPr lang="pt-BR" altLang="pt-BR" sz="3600" dirty="0" smtClean="0">
              <a:solidFill>
                <a:schemeClr val="bg1"/>
              </a:solidFill>
              <a:latin typeface="+mn-lt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" name="Pentágono 10"/>
          <p:cNvSpPr/>
          <p:nvPr/>
        </p:nvSpPr>
        <p:spPr>
          <a:xfrm>
            <a:off x="4062367" y="4693151"/>
            <a:ext cx="654399" cy="1158983"/>
          </a:xfrm>
          <a:prstGeom prst="homePlate">
            <a:avLst/>
          </a:prstGeom>
          <a:solidFill>
            <a:srgbClr val="F8F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5388" y="1820834"/>
            <a:ext cx="1977579" cy="2825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60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Batang" panose="02030600000101010101" pitchFamily="18" charset="-127"/>
              </a:rPr>
              <a:t>SEGMENTAÇÃO DO TURISMO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+mn-lt"/>
              <a:ea typeface="Batang" panose="02030600000101010101" pitchFamily="18" charset="-127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87174">
            <a:off x="981308" y="2290226"/>
            <a:ext cx="1406941" cy="1813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upo 15"/>
          <p:cNvGrpSpPr>
            <a:grpSpLocks/>
          </p:cNvGrpSpPr>
          <p:nvPr/>
        </p:nvGrpSpPr>
        <p:grpSpPr bwMode="auto">
          <a:xfrm rot="911978">
            <a:off x="1486326" y="1101874"/>
            <a:ext cx="9282826" cy="6576286"/>
            <a:chOff x="4372438" y="1424045"/>
            <a:chExt cx="9282826" cy="6576286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9941499">
              <a:off x="4372438" y="6093743"/>
              <a:ext cx="1346200" cy="1906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0216583">
              <a:off x="6032072" y="2945190"/>
              <a:ext cx="1360487" cy="1928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556589">
              <a:off x="8037208" y="2631601"/>
              <a:ext cx="1300163" cy="1862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20953717">
              <a:off x="8189906" y="4904543"/>
              <a:ext cx="1292225" cy="18430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920306" y="4527706"/>
              <a:ext cx="1355725" cy="19415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20494271">
              <a:off x="9920295" y="1724453"/>
              <a:ext cx="1382713" cy="1960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13115">
              <a:off x="12226514" y="1424045"/>
              <a:ext cx="1428750" cy="20399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748217">
              <a:off x="11600756" y="3872929"/>
              <a:ext cx="1400175" cy="1987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21075023">
              <a:off x="6275870" y="5330152"/>
              <a:ext cx="1435100" cy="2038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14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082800"/>
            <a:ext cx="12192000" cy="4775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915988" y="1003300"/>
            <a:ext cx="3762375" cy="3802063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5060" name="CaixaDeTexto 10"/>
          <p:cNvSpPr txBox="1">
            <a:spLocks noChangeArrowheads="1"/>
          </p:cNvSpPr>
          <p:nvPr/>
        </p:nvSpPr>
        <p:spPr bwMode="auto">
          <a:xfrm>
            <a:off x="1395413" y="2352675"/>
            <a:ext cx="280193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3600">
                <a:solidFill>
                  <a:schemeClr val="bg1"/>
                </a:solidFill>
                <a:latin typeface="Tw Cen MT" panose="020B0602020104020603" pitchFamily="34" charset="0"/>
              </a:rPr>
              <a:t>CALENDÁRIO </a:t>
            </a:r>
          </a:p>
          <a:p>
            <a:pPr algn="ctr"/>
            <a:r>
              <a:rPr lang="pt-BR" altLang="pt-BR" sz="3600">
                <a:solidFill>
                  <a:schemeClr val="bg1"/>
                </a:solidFill>
                <a:latin typeface="Tw Cen MT" panose="020B0602020104020603" pitchFamily="34" charset="0"/>
              </a:rPr>
              <a:t>DE EVENTOS</a:t>
            </a:r>
          </a:p>
        </p:txBody>
      </p:sp>
      <p:cxnSp>
        <p:nvCxnSpPr>
          <p:cNvPr id="17" name="Conector reto 16"/>
          <p:cNvCxnSpPr/>
          <p:nvPr/>
        </p:nvCxnSpPr>
        <p:spPr>
          <a:xfrm flipH="1">
            <a:off x="560388" y="2743200"/>
            <a:ext cx="9525" cy="3790950"/>
          </a:xfrm>
          <a:prstGeom prst="line">
            <a:avLst/>
          </a:prstGeom>
          <a:ln w="444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2" name="Imagem 1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18080" r="2225" b="26866"/>
          <a:stretch>
            <a:fillRect/>
          </a:stretch>
        </p:blipFill>
        <p:spPr bwMode="auto">
          <a:xfrm>
            <a:off x="5199829" y="3775073"/>
            <a:ext cx="6161088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5157788" y="1406683"/>
            <a:ext cx="6553200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200" b="1" dirty="0">
                <a:latin typeface="+mn-lt"/>
              </a:rPr>
              <a:t> CALENDÁRIO DE EVENTOS</a:t>
            </a:r>
          </a:p>
          <a:p>
            <a:pPr algn="ctr">
              <a:defRPr/>
            </a:pPr>
            <a:endParaRPr lang="es-ES" sz="3200" dirty="0">
              <a:latin typeface="+mn-lt"/>
            </a:endParaRPr>
          </a:p>
          <a:p>
            <a:pPr algn="ctr">
              <a:defRPr/>
            </a:pPr>
            <a:r>
              <a:rPr lang="pt-BR" sz="2800" dirty="0" smtClean="0">
                <a:latin typeface="+mn-lt"/>
              </a:rPr>
              <a:t>www.turismo.gov.br/agenda-eventos</a:t>
            </a:r>
            <a:endParaRPr lang="pt-BR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2082800"/>
            <a:ext cx="12192000" cy="4775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927100" y="976313"/>
            <a:ext cx="3762375" cy="3802062"/>
          </a:xfrm>
          <a:prstGeom prst="ellipse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17" name="Conector reto 16"/>
          <p:cNvCxnSpPr/>
          <p:nvPr/>
        </p:nvCxnSpPr>
        <p:spPr>
          <a:xfrm flipH="1">
            <a:off x="560388" y="2743200"/>
            <a:ext cx="9525" cy="3790950"/>
          </a:xfrm>
          <a:prstGeom prst="line">
            <a:avLst/>
          </a:prstGeom>
          <a:ln w="444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436982" y="976313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200" b="1" dirty="0" smtClean="0">
                <a:latin typeface="+mn-lt"/>
              </a:rPr>
              <a:t>AÇÕES DE PROMOÇÃO E APOIO À COMERCIALIZAÇÃO</a:t>
            </a:r>
            <a:endParaRPr lang="es-ES" sz="3200" b="1" dirty="0">
              <a:latin typeface="+mn-lt"/>
            </a:endParaRPr>
          </a:p>
          <a:p>
            <a:pPr algn="ctr">
              <a:defRPr/>
            </a:pPr>
            <a:endParaRPr lang="es-ES" b="1" dirty="0"/>
          </a:p>
          <a:p>
            <a:pPr algn="ctr">
              <a:defRPr/>
            </a:pPr>
            <a:r>
              <a:rPr lang="pt-BR" sz="2800" dirty="0">
                <a:latin typeface="+mn-lt"/>
              </a:rPr>
              <a:t>Estratégias para Posicionar os Festejos Juninos </a:t>
            </a:r>
          </a:p>
          <a:p>
            <a:pPr algn="ctr">
              <a:defRPr/>
            </a:pPr>
            <a:r>
              <a:rPr lang="pt-BR" sz="2800" dirty="0">
                <a:latin typeface="+mn-lt"/>
              </a:rPr>
              <a:t>como Produto Turístico Brasileiro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30301" y="1902541"/>
            <a:ext cx="3312189" cy="2091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0" y="1858294"/>
            <a:ext cx="3427910" cy="228677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33" y="4145071"/>
            <a:ext cx="3968997" cy="2645352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336230" y="6507458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Corumbá/MS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</TotalTime>
  <Words>194</Words>
  <Application>Microsoft Office PowerPoint</Application>
  <PresentationFormat>Widescreen</PresentationFormat>
  <Paragraphs>64</Paragraphs>
  <Slides>15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7" baseType="lpstr">
      <vt:lpstr>Batang</vt:lpstr>
      <vt:lpstr>MS Mincho</vt:lpstr>
      <vt:lpstr>MS PGothic</vt:lpstr>
      <vt:lpstr>Arial</vt:lpstr>
      <vt:lpstr>Calibri</vt:lpstr>
      <vt:lpstr>Candara</vt:lpstr>
      <vt:lpstr>Times New Roman</vt:lpstr>
      <vt:lpstr>Trebuchet MS</vt:lpstr>
      <vt:lpstr>Tw Cen MT</vt:lpstr>
      <vt:lpstr>Tw Cen MT Condensed</vt:lpstr>
      <vt:lpstr>Wingdings 3</vt:lpstr>
      <vt:lpstr>Integral</vt:lpstr>
      <vt:lpstr>TURISMO</vt:lpstr>
      <vt:lpstr>Sistema nacional de Gestão do turismo</vt:lpstr>
      <vt:lpstr>MAPA DO TURISMO BRASILEIRO</vt:lpstr>
      <vt:lpstr>Região Turística Pantanal Mato-Grossense (MT)</vt:lpstr>
      <vt:lpstr>Região Turística Pantanal (MS)</vt:lpstr>
      <vt:lpstr>SEGMENTAÇÃO DO TURISMO</vt:lpstr>
      <vt:lpstr>SEGMENTAÇÃO DO TURISMO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Cristiano Araujo Borges</dc:creator>
  <cp:lastModifiedBy>Cristiano Araujo Borges</cp:lastModifiedBy>
  <cp:revision>274</cp:revision>
  <dcterms:created xsi:type="dcterms:W3CDTF">2014-03-11T22:41:16Z</dcterms:created>
  <dcterms:modified xsi:type="dcterms:W3CDTF">2017-11-27T20:16:33Z</dcterms:modified>
</cp:coreProperties>
</file>