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1" r:id="rId1"/>
  </p:sldMasterIdLst>
  <p:notesMasterIdLst>
    <p:notesMasterId r:id="rId17"/>
  </p:notesMasterIdLst>
  <p:handoutMasterIdLst>
    <p:handoutMasterId r:id="rId18"/>
  </p:handoutMasterIdLst>
  <p:sldIdLst>
    <p:sldId id="498" r:id="rId2"/>
    <p:sldId id="546" r:id="rId3"/>
    <p:sldId id="542" r:id="rId4"/>
    <p:sldId id="543" r:id="rId5"/>
    <p:sldId id="544" r:id="rId6"/>
    <p:sldId id="515" r:id="rId7"/>
    <p:sldId id="545" r:id="rId8"/>
    <p:sldId id="494" r:id="rId9"/>
    <p:sldId id="505" r:id="rId10"/>
    <p:sldId id="547" r:id="rId11"/>
    <p:sldId id="549" r:id="rId12"/>
    <p:sldId id="548" r:id="rId13"/>
    <p:sldId id="551" r:id="rId14"/>
    <p:sldId id="550" r:id="rId15"/>
    <p:sldId id="421" r:id="rId16"/>
  </p:sldIdLst>
  <p:sldSz cx="12192000" cy="6858000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97">
          <p15:clr>
            <a:srgbClr val="A4A3A4"/>
          </p15:clr>
        </p15:guide>
        <p15:guide id="2" pos="617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FF00"/>
    <a:srgbClr val="FFFF99"/>
    <a:srgbClr val="FFC305"/>
    <a:srgbClr val="FF3737"/>
    <a:srgbClr val="003300"/>
    <a:srgbClr val="009900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674" autoAdjust="0"/>
    <p:restoredTop sz="87373" autoAdjust="0"/>
  </p:normalViewPr>
  <p:slideViewPr>
    <p:cSldViewPr snapToGrid="0" showGuides="1">
      <p:cViewPr varScale="1">
        <p:scale>
          <a:sx n="77" d="100"/>
          <a:sy n="77" d="100"/>
        </p:scale>
        <p:origin x="318" y="84"/>
      </p:cViewPr>
      <p:guideLst>
        <p:guide orient="horz" pos="1797"/>
        <p:guide pos="617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7" d="100"/>
          <a:sy n="67" d="100"/>
        </p:scale>
        <p:origin x="274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5103F7C9-5F5B-47AF-BBB0-EDD43C6183F7}" type="datetimeFigureOut">
              <a:rPr lang="en-GB"/>
              <a:pPr>
                <a:defRPr/>
              </a:pPr>
              <a:t>27/11/2017</a:t>
            </a:fld>
            <a:endParaRPr lang="en-GB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01438E41-8113-4678-BF60-FF2F5E083AB5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82077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C336DA0-33E6-423F-AF2B-A38B2128A420}" type="datetimeFigureOut">
              <a:rPr lang="pt-BR"/>
              <a:pPr>
                <a:defRPr/>
              </a:pPr>
              <a:t>27/11/2017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41D31AC-EA20-4DEC-959F-8F6A48E592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40777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1D31AC-EA20-4DEC-959F-8F6A48E59252}" type="slidenum">
              <a:rPr lang="pt-BR" smtClean="0"/>
              <a:pPr>
                <a:defRPr/>
              </a:pPr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23398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813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0CA86D5-8475-49BE-9C9C-0601CA250F95}" type="slidenum">
              <a:rPr lang="pt-BR" smtClean="0">
                <a:latin typeface="Arial" pitchFamily="34" charset="0"/>
              </a:rPr>
              <a:pPr/>
              <a:t>6</a:t>
            </a:fld>
            <a:endParaRPr lang="pt-B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05989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813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0CA86D5-8475-49BE-9C9C-0601CA250F95}" type="slidenum">
              <a:rPr lang="pt-BR" smtClean="0">
                <a:latin typeface="Arial" pitchFamily="34" charset="0"/>
              </a:rPr>
              <a:pPr/>
              <a:t>7</a:t>
            </a:fld>
            <a:endParaRPr lang="pt-B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0758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5"/>
          <p:cNvSpPr/>
          <p:nvPr/>
        </p:nvSpPr>
        <p:spPr>
          <a:xfrm>
            <a:off x="0" y="0"/>
            <a:ext cx="12192000" cy="4572000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5" name="Straight Connector 7"/>
          <p:cNvCxnSpPr/>
          <p:nvPr/>
        </p:nvCxnSpPr>
        <p:spPr>
          <a:xfrm flipV="1">
            <a:off x="8386763" y="5264150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m 2" descr="cid:image002.png@01D1BB24.76D8C6F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3563" y="6213475"/>
            <a:ext cx="1365250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3"/>
          <p:cNvSpPr txBox="1">
            <a:spLocks noChangeArrowheads="1"/>
          </p:cNvSpPr>
          <p:nvPr userDrawn="1"/>
        </p:nvSpPr>
        <p:spPr bwMode="auto">
          <a:xfrm>
            <a:off x="9439275" y="6421438"/>
            <a:ext cx="12271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r>
              <a:rPr lang="pt-BR" altLang="pt-BR" sz="900" smtClean="0">
                <a:latin typeface="Arial" panose="020B0604020202020204" pitchFamily="34" charset="0"/>
                <a:cs typeface="Arial" panose="020B0604020202020204" pitchFamily="34" charset="0"/>
              </a:rPr>
              <a:t>Ministério</a:t>
            </a:r>
          </a:p>
          <a:p>
            <a:pPr algn="r" eaLnBrk="1" hangingPunct="1">
              <a:defRPr/>
            </a:pPr>
            <a:r>
              <a:rPr lang="pt-BR" altLang="pt-BR" sz="900" smtClean="0">
                <a:latin typeface="Arial" panose="020B0604020202020204" pitchFamily="34" charset="0"/>
                <a:cs typeface="Arial" panose="020B0604020202020204" pitchFamily="34" charset="0"/>
              </a:rPr>
              <a:t>do Turismo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/>
          <a:lstStyle>
            <a:lvl1pPr algn="r">
              <a:defRPr sz="5000" spc="200" baseline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41B0F2A2-698C-4683-9645-DBE92FFB6A32}" type="datetimeFigureOut">
              <a:rPr lang="pt-BR"/>
              <a:pPr>
                <a:defRPr/>
              </a:pPr>
              <a:t>27/11/2017</a:t>
            </a:fld>
            <a:endParaRPr lang="pt-BR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D1081-EFA3-40DD-96B8-28F8BE93723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4382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F1D5D-BBB5-48BE-94F8-6F88F20CB8A1}" type="datetimeFigureOut">
              <a:rPr lang="pt-BR"/>
              <a:pPr>
                <a:defRPr/>
              </a:pPr>
              <a:t>27/11/2017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125DFC-4999-42A8-8AD7-D4DE056E4D9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6523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/>
          <p:nvPr/>
        </p:nvCxnSpPr>
        <p:spPr>
          <a:xfrm rot="5400000" flipV="1">
            <a:off x="10058400" y="58738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3009C6-BB96-4534-ACF7-37CAA9880408}" type="datetimeFigureOut">
              <a:rPr lang="pt-BR"/>
              <a:pPr>
                <a:defRPr/>
              </a:pPr>
              <a:t>27/11/2017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D2693E-A160-46D3-83EC-E4B3416882F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1726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2" descr="cid:image002.png@01D1BB24.76D8C6F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3563" y="6189663"/>
            <a:ext cx="1365250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3"/>
          <p:cNvSpPr txBox="1">
            <a:spLocks noChangeArrowheads="1"/>
          </p:cNvSpPr>
          <p:nvPr userDrawn="1"/>
        </p:nvSpPr>
        <p:spPr bwMode="auto">
          <a:xfrm>
            <a:off x="9439275" y="6397625"/>
            <a:ext cx="12271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r>
              <a:rPr lang="pt-BR" altLang="pt-BR" sz="900" smtClean="0">
                <a:latin typeface="Arial" panose="020B0604020202020204" pitchFamily="34" charset="0"/>
                <a:cs typeface="Arial" panose="020B0604020202020204" pitchFamily="34" charset="0"/>
              </a:rPr>
              <a:t>Ministério</a:t>
            </a:r>
          </a:p>
          <a:p>
            <a:pPr algn="r" eaLnBrk="1" hangingPunct="1">
              <a:defRPr/>
            </a:pPr>
            <a:r>
              <a:rPr lang="pt-BR" altLang="pt-BR" sz="900" smtClean="0">
                <a:latin typeface="Arial" panose="020B0604020202020204" pitchFamily="34" charset="0"/>
                <a:cs typeface="Arial" panose="020B0604020202020204" pitchFamily="34" charset="0"/>
              </a:rPr>
              <a:t>do Turismo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8139F-98C9-4420-9519-41F7A26015C1}" type="datetimeFigureOut">
              <a:rPr lang="pt-BR"/>
              <a:pPr>
                <a:defRPr/>
              </a:pPr>
              <a:t>27/11/2017</a:t>
            </a:fld>
            <a:endParaRPr lang="pt-BR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37D3FE-9C2D-4AA1-90B0-B88F0C9F595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196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5"/>
          <p:cNvSpPr/>
          <p:nvPr/>
        </p:nvSpPr>
        <p:spPr>
          <a:xfrm>
            <a:off x="0" y="0"/>
            <a:ext cx="12192000" cy="4572000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5" name="Straight Connector 7"/>
          <p:cNvCxnSpPr/>
          <p:nvPr/>
        </p:nvCxnSpPr>
        <p:spPr>
          <a:xfrm flipV="1">
            <a:off x="8386763" y="5264150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m 2" descr="cid:image002.png@01D1BB24.76D8C6F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3563" y="6224588"/>
            <a:ext cx="1365250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3"/>
          <p:cNvSpPr txBox="1">
            <a:spLocks noChangeArrowheads="1"/>
          </p:cNvSpPr>
          <p:nvPr userDrawn="1"/>
        </p:nvSpPr>
        <p:spPr bwMode="auto">
          <a:xfrm>
            <a:off x="9439275" y="6432550"/>
            <a:ext cx="12271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r>
              <a:rPr lang="pt-BR" altLang="pt-BR" sz="900" smtClean="0">
                <a:latin typeface="Arial" panose="020B0604020202020204" pitchFamily="34" charset="0"/>
                <a:cs typeface="Arial" panose="020B0604020202020204" pitchFamily="34" charset="0"/>
              </a:rPr>
              <a:t>Ministério</a:t>
            </a:r>
          </a:p>
          <a:p>
            <a:pPr algn="r" eaLnBrk="1" hangingPunct="1">
              <a:defRPr/>
            </a:pPr>
            <a:r>
              <a:rPr lang="pt-BR" altLang="pt-BR" sz="900" smtClean="0">
                <a:latin typeface="Arial" panose="020B0604020202020204" pitchFamily="34" charset="0"/>
                <a:cs typeface="Arial" panose="020B0604020202020204" pitchFamily="34" charset="0"/>
              </a:rPr>
              <a:t>do Turismo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/>
          <a:lstStyle>
            <a:lvl1pPr algn="r">
              <a:defRPr sz="5000" b="0" spc="200" baseline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4EF1F5-42EA-4013-8697-8B8DF05867FE}" type="datetimeFigureOut">
              <a:rPr lang="pt-BR"/>
              <a:pPr>
                <a:defRPr/>
              </a:pPr>
              <a:t>27/11/2017</a:t>
            </a:fld>
            <a:endParaRPr lang="pt-BR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DC42DB-78A7-445F-8CF0-00AF4C146A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7623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2" descr="cid:image002.png@01D1BB24.76D8C6F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4200" y="6169025"/>
            <a:ext cx="1365250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3"/>
          <p:cNvSpPr txBox="1">
            <a:spLocks noChangeArrowheads="1"/>
          </p:cNvSpPr>
          <p:nvPr userDrawn="1"/>
        </p:nvSpPr>
        <p:spPr bwMode="auto">
          <a:xfrm>
            <a:off x="9459913" y="6376988"/>
            <a:ext cx="12271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r>
              <a:rPr lang="pt-BR" altLang="pt-BR" sz="900" smtClean="0">
                <a:latin typeface="Arial" panose="020B0604020202020204" pitchFamily="34" charset="0"/>
                <a:cs typeface="Arial" panose="020B0604020202020204" pitchFamily="34" charset="0"/>
              </a:rPr>
              <a:t>Ministério</a:t>
            </a:r>
          </a:p>
          <a:p>
            <a:pPr algn="r" eaLnBrk="1" hangingPunct="1">
              <a:defRPr/>
            </a:pPr>
            <a:r>
              <a:rPr lang="pt-BR" altLang="pt-BR" sz="900" smtClean="0">
                <a:latin typeface="Arial" panose="020B0604020202020204" pitchFamily="34" charset="0"/>
                <a:cs typeface="Arial" panose="020B0604020202020204" pitchFamily="34" charset="0"/>
              </a:rPr>
              <a:t>do Turismo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2453ED-24F5-4ADD-89B0-6E349172D36C}" type="datetimeFigureOut">
              <a:rPr lang="pt-BR"/>
              <a:pPr>
                <a:defRPr/>
              </a:pPr>
              <a:t>27/11/2017</a:t>
            </a:fld>
            <a:endParaRPr lang="pt-B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354C0-63D2-4EC5-B1D8-B427A006873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075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325AF6-45C1-4E7C-A166-176E8358E763}" type="datetimeFigureOut">
              <a:rPr lang="pt-BR"/>
              <a:pPr>
                <a:defRPr/>
              </a:pPr>
              <a:t>27/11/2017</a:t>
            </a:fld>
            <a:endParaRPr lang="pt-B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D37D05-B134-468B-8A2A-76CD8F87B68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2998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B12436-C0A9-4880-965C-87C638BEC339}" type="datetimeFigureOut">
              <a:rPr lang="pt-BR"/>
              <a:pPr>
                <a:defRPr/>
              </a:pPr>
              <a:t>27/11/2017</a:t>
            </a:fld>
            <a:endParaRPr lang="pt-B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2AF7D-FB2C-4C51-BC07-315000283B6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5041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85304-F8F8-4DAF-99AF-B4A97AA76E7C}" type="datetimeFigureOut">
              <a:rPr lang="pt-BR"/>
              <a:pPr>
                <a:defRPr/>
              </a:pPr>
              <a:t>27/11/2017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48CA35-8886-4EF0-B77D-0E03C4D3D72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0827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C1ED26-D00C-46D9-B11A-F5AC08D2FFB9}" type="datetimeFigureOut">
              <a:rPr lang="pt-BR"/>
              <a:pPr>
                <a:defRPr/>
              </a:pPr>
              <a:t>27/11/2017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779BFA-806E-44DC-B535-860FAB4D924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0190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7"/>
          <p:cNvCxnSpPr/>
          <p:nvPr/>
        </p:nvCxnSpPr>
        <p:spPr>
          <a:xfrm flipV="1">
            <a:off x="8386763" y="5264150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/>
          <a:lstStyle>
            <a:lvl1pPr algn="r">
              <a:defRPr sz="5000" spc="200" baseline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0495F9-8981-4CD2-935E-BE5E34F7E1E3}" type="datetimeFigureOut">
              <a:rPr lang="pt-BR"/>
              <a:pPr>
                <a:defRPr/>
              </a:pPr>
              <a:t>27/11/2017</a:t>
            </a:fld>
            <a:endParaRPr lang="pt-BR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77D766-B35A-433B-8900-017E8DE5D86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934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3938" y="585788"/>
            <a:ext cx="9720262" cy="1498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23938" y="2286000"/>
            <a:ext cx="9720262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  <a:endParaRPr lang="en-US" altLang="pt-B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3938" y="6470650"/>
            <a:ext cx="2154237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fld id="{B6878D81-4AEE-4FEF-BD04-6B4B13909548}" type="datetimeFigureOut">
              <a:rPr lang="pt-BR"/>
              <a:pPr>
                <a:defRPr/>
              </a:pPr>
              <a:t>27/11/2017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3463" y="6470650"/>
            <a:ext cx="5900737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863" y="6470650"/>
            <a:ext cx="973137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fld id="{02D79FAA-446A-417B-ACBA-55F1D896D3F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7088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4" r:id="rId1"/>
    <p:sldLayoutId id="2147484105" r:id="rId2"/>
    <p:sldLayoutId id="2147484106" r:id="rId3"/>
    <p:sldLayoutId id="2147484107" r:id="rId4"/>
    <p:sldLayoutId id="2147484100" r:id="rId5"/>
    <p:sldLayoutId id="2147484101" r:id="rId6"/>
    <p:sldLayoutId id="2147484108" r:id="rId7"/>
    <p:sldLayoutId id="2147484102" r:id="rId8"/>
    <p:sldLayoutId id="2147484109" r:id="rId9"/>
    <p:sldLayoutId id="2147484103" r:id="rId10"/>
    <p:sldLayoutId id="2147484110" r:id="rId11"/>
  </p:sldLayoutIdLst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5000" kern="1200" cap="all" spc="100">
          <a:solidFill>
            <a:srgbClr val="0D0D0D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0D0D0D"/>
          </a:solidFill>
          <a:latin typeface="Tw Cen MT Condensed" panose="020B0606020104020203" pitchFamily="34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0D0D0D"/>
          </a:solidFill>
          <a:latin typeface="Tw Cen MT Condensed" panose="020B0606020104020203" pitchFamily="34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0D0D0D"/>
          </a:solidFill>
          <a:latin typeface="Tw Cen MT Condensed" panose="020B0606020104020203" pitchFamily="34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0D0D0D"/>
          </a:solidFill>
          <a:latin typeface="Tw Cen MT Condensed" panose="020B0606020104020203" pitchFamily="34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0D0D0D"/>
          </a:solidFill>
          <a:latin typeface="Tw Cen MT Condensed" panose="020B0606020104020203" pitchFamily="34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0D0D0D"/>
          </a:solidFill>
          <a:latin typeface="Tw Cen MT Condensed" panose="020B0606020104020203" pitchFamily="34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0D0D0D"/>
          </a:solidFill>
          <a:latin typeface="Tw Cen MT Condensed" panose="020B0606020104020203" pitchFamily="34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5000">
          <a:solidFill>
            <a:srgbClr val="0D0D0D"/>
          </a:solidFill>
          <a:latin typeface="Tw Cen MT Condensed" panose="020B0606020104020203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13" indent="-136525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anose="05040102010807070707" pitchFamily="18" charset="2"/>
        <a:buChar char="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447675" indent="-136525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anose="05040102010807070707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3725" indent="-136525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anose="05040102010807070707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6288" indent="-136525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anose="05040102010807070707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ministeriodoturismo/albums/72157685692396885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12" Type="http://schemas.openxmlformats.org/officeDocument/2006/relationships/image" Target="../media/image18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11" Type="http://schemas.openxmlformats.org/officeDocument/2006/relationships/image" Target="../media/image17.wmf"/><Relationship Id="rId5" Type="http://schemas.openxmlformats.org/officeDocument/2006/relationships/image" Target="../media/image11.wmf"/><Relationship Id="rId10" Type="http://schemas.openxmlformats.org/officeDocument/2006/relationships/image" Target="../media/image16.png"/><Relationship Id="rId4" Type="http://schemas.openxmlformats.org/officeDocument/2006/relationships/image" Target="../media/image10.wmf"/><Relationship Id="rId9" Type="http://schemas.openxmlformats.org/officeDocument/2006/relationships/image" Target="../media/image15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://www.turismo.gov.br/agenda-eventos/views/index.php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3" descr="Template-PPT-800x600px_Branc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389448" y="1948243"/>
            <a:ext cx="7697787" cy="2316162"/>
          </a:xfrm>
        </p:spPr>
        <p:txBody>
          <a:bodyPr/>
          <a:lstStyle/>
          <a:p>
            <a:pPr algn="ctr">
              <a:defRPr/>
            </a:pPr>
            <a:r>
              <a:rPr lang="pt-BR" b="1" dirty="0" smtClean="0">
                <a:latin typeface="+mn-lt"/>
                <a:ea typeface="+mn-ea"/>
                <a:cs typeface="Arial" panose="020B0604020202020204" pitchFamily="34" charset="0"/>
              </a:rPr>
              <a:t>TURISMO</a:t>
            </a:r>
            <a:endParaRPr lang="pt-BR" b="1" dirty="0"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81744"/>
            <a:ext cx="9144000" cy="6094512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1524000" y="5805265"/>
            <a:ext cx="4572000" cy="615553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GB" sz="200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r>
              <a:rPr lang="en-GB" sz="1400" dirty="0" err="1">
                <a:solidFill>
                  <a:schemeClr val="bg1"/>
                </a:solidFill>
                <a:latin typeface="+mj-lt"/>
              </a:rPr>
              <a:t>Foto</a:t>
            </a:r>
            <a:r>
              <a:rPr lang="en-GB" sz="1400" dirty="0">
                <a:solidFill>
                  <a:schemeClr val="bg1"/>
                </a:solidFill>
                <a:latin typeface="+mj-lt"/>
              </a:rPr>
              <a:t>: Gustavo Messina/</a:t>
            </a:r>
            <a:r>
              <a:rPr lang="en-GB" sz="1400" dirty="0" err="1">
                <a:solidFill>
                  <a:schemeClr val="bg1"/>
                </a:solidFill>
                <a:latin typeface="+mj-lt"/>
              </a:rPr>
              <a:t>MTur</a:t>
            </a:r>
            <a:r>
              <a:rPr lang="en-GB" sz="1400" dirty="0">
                <a:solidFill>
                  <a:schemeClr val="bg1"/>
                </a:solidFill>
                <a:latin typeface="+mj-lt"/>
              </a:rPr>
              <a:t> </a:t>
            </a:r>
            <a:endParaRPr lang="en-GB" sz="1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288616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368" y="1"/>
            <a:ext cx="9141632" cy="6856225"/>
          </a:xfrm>
          <a:prstGeom prst="rect">
            <a:avLst/>
          </a:prstGeom>
        </p:spPr>
      </p:pic>
      <p:graphicFrame>
        <p:nvGraphicFramePr>
          <p:cNvPr id="5" name="Tabela 4"/>
          <p:cNvGraphicFramePr>
            <a:graphicFrameLocks noGrp="1"/>
          </p:cNvGraphicFramePr>
          <p:nvPr>
            <p:extLst/>
          </p:nvPr>
        </p:nvGraphicFramePr>
        <p:xfrm>
          <a:off x="2639616" y="1196752"/>
          <a:ext cx="6096000" cy="44065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80"/>
                <a:gridCol w="3575720"/>
              </a:tblGrid>
              <a:tr h="504056">
                <a:tc gridSpan="2">
                  <a:txBody>
                    <a:bodyPr/>
                    <a:lstStyle/>
                    <a:p>
                      <a:pPr algn="ctr"/>
                      <a:r>
                        <a:rPr lang="en-GB" sz="2000" dirty="0" err="1" smtClean="0"/>
                        <a:t>Resultados</a:t>
                      </a:r>
                      <a:r>
                        <a:rPr lang="en-GB" sz="2000" dirty="0" smtClean="0"/>
                        <a:t> </a:t>
                      </a:r>
                      <a:r>
                        <a:rPr lang="en-GB" sz="2000" dirty="0" err="1" smtClean="0"/>
                        <a:t>Presstrip</a:t>
                      </a:r>
                      <a:r>
                        <a:rPr lang="en-GB" sz="2000" dirty="0" smtClean="0"/>
                        <a:t> </a:t>
                      </a:r>
                      <a:r>
                        <a:rPr lang="en-GB" sz="2000" dirty="0" err="1" smtClean="0"/>
                        <a:t>Corumbá</a:t>
                      </a:r>
                      <a:endParaRPr lang="en-GB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467856">
                <a:tc>
                  <a:txBody>
                    <a:bodyPr/>
                    <a:lstStyle/>
                    <a:p>
                      <a:r>
                        <a:rPr lang="en-GB" dirty="0" smtClean="0"/>
                        <a:t>Data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>
                          <a:latin typeface="Candara" panose="020E0502030303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 a 25 de junho de 2017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Veículos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Correio Braziliense</a:t>
                      </a:r>
                    </a:p>
                    <a:p>
                      <a:r>
                        <a:rPr lang="pt-BR" dirty="0" smtClean="0"/>
                        <a:t>Portal </a:t>
                      </a:r>
                      <a:r>
                        <a:rPr lang="pt-BR" dirty="0" err="1" smtClean="0"/>
                        <a:t>Skyscanner</a:t>
                      </a:r>
                      <a:endParaRPr lang="pt-BR" dirty="0" smtClean="0"/>
                    </a:p>
                    <a:p>
                      <a:r>
                        <a:rPr lang="pt-BR" dirty="0" smtClean="0"/>
                        <a:t>Portal Embarque na Viagem</a:t>
                      </a:r>
                      <a:endParaRPr lang="pt-BR" dirty="0" smtClean="0">
                        <a:latin typeface="Candara" panose="020E05020303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pt-BR" dirty="0" smtClean="0">
                        <a:latin typeface="Candara" panose="020E0502030303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pt-BR" dirty="0" smtClean="0">
                          <a:latin typeface="Candara" panose="020E0502030303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Assessoria de Comunicação </a:t>
                      </a:r>
                      <a:r>
                        <a:rPr lang="pt-BR" dirty="0" err="1" smtClean="0">
                          <a:latin typeface="Candara" panose="020E0502030303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MTur</a:t>
                      </a:r>
                      <a:endParaRPr lang="en-GB" dirty="0"/>
                    </a:p>
                  </a:txBody>
                  <a:tcPr/>
                </a:tc>
              </a:tr>
              <a:tr h="4948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Banco de Imagens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aseline="0" dirty="0" smtClean="0"/>
                        <a:t>4093 </a:t>
                      </a:r>
                      <a:r>
                        <a:rPr lang="en-GB" baseline="0" dirty="0" err="1" smtClean="0"/>
                        <a:t>fotos</a:t>
                      </a:r>
                      <a:r>
                        <a:rPr lang="en-GB" baseline="0" dirty="0" smtClean="0"/>
                        <a:t>, </a:t>
                      </a:r>
                      <a:r>
                        <a:rPr lang="en-GB" dirty="0" smtClean="0"/>
                        <a:t>274 </a:t>
                      </a:r>
                      <a:r>
                        <a:rPr lang="en-GB" dirty="0" err="1" smtClean="0"/>
                        <a:t>editadas</a:t>
                      </a:r>
                      <a:endParaRPr lang="en-GB" dirty="0"/>
                    </a:p>
                  </a:txBody>
                  <a:tcPr/>
                </a:tc>
              </a:tr>
              <a:tr h="562352"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R</a:t>
                      </a:r>
                      <a:r>
                        <a:rPr lang="en-GB" baseline="0" dirty="0" err="1" smtClean="0"/>
                        <a:t>edes</a:t>
                      </a:r>
                      <a:r>
                        <a:rPr lang="en-GB" baseline="0" dirty="0" smtClean="0"/>
                        <a:t> </a:t>
                      </a:r>
                      <a:r>
                        <a:rPr lang="en-GB" baseline="0" dirty="0" err="1" smtClean="0"/>
                        <a:t>sociais</a:t>
                      </a:r>
                      <a:r>
                        <a:rPr lang="en-GB" baseline="0" dirty="0" smtClean="0"/>
                        <a:t> </a:t>
                      </a:r>
                      <a:r>
                        <a:rPr lang="en-GB" baseline="0" dirty="0" err="1" smtClean="0"/>
                        <a:t>convidados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aseline="0" dirty="0" smtClean="0"/>
                        <a:t>10 </a:t>
                      </a:r>
                      <a:r>
                        <a:rPr lang="en-GB" baseline="0" dirty="0" err="1" smtClean="0"/>
                        <a:t>publicações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err="1" smtClean="0"/>
                        <a:t>R</a:t>
                      </a:r>
                      <a:r>
                        <a:rPr lang="en-GB" baseline="0" dirty="0" err="1" smtClean="0"/>
                        <a:t>edes</a:t>
                      </a:r>
                      <a:r>
                        <a:rPr lang="en-GB" baseline="0" dirty="0" smtClean="0"/>
                        <a:t> </a:t>
                      </a:r>
                      <a:r>
                        <a:rPr lang="en-GB" baseline="0" dirty="0" err="1" smtClean="0"/>
                        <a:t>sociais</a:t>
                      </a:r>
                      <a:r>
                        <a:rPr lang="en-GB" baseline="0" dirty="0" smtClean="0"/>
                        <a:t> </a:t>
                      </a:r>
                      <a:r>
                        <a:rPr lang="en-GB" baseline="0" dirty="0" err="1" smtClean="0"/>
                        <a:t>MTur</a:t>
                      </a:r>
                      <a:endParaRPr lang="en-GB" dirty="0" smtClean="0"/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25 </a:t>
                      </a:r>
                      <a:r>
                        <a:rPr lang="en-GB" dirty="0" err="1" smtClean="0"/>
                        <a:t>publicações</a:t>
                      </a:r>
                      <a:endParaRPr lang="en-GB" dirty="0" smtClean="0"/>
                    </a:p>
                    <a:p>
                      <a:r>
                        <a:rPr lang="en-GB" dirty="0" smtClean="0"/>
                        <a:t>182 mil </a:t>
                      </a:r>
                      <a:r>
                        <a:rPr lang="en-GB" dirty="0" err="1" smtClean="0"/>
                        <a:t>seguidores</a:t>
                      </a:r>
                      <a:endParaRPr lang="en-GB" dirty="0" smtClean="0"/>
                    </a:p>
                    <a:p>
                      <a:r>
                        <a:rPr lang="en-GB" dirty="0" smtClean="0"/>
                        <a:t>2437 </a:t>
                      </a:r>
                      <a:r>
                        <a:rPr lang="en-GB" dirty="0" err="1" smtClean="0"/>
                        <a:t>reações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tângulo 5"/>
          <p:cNvSpPr/>
          <p:nvPr/>
        </p:nvSpPr>
        <p:spPr>
          <a:xfrm>
            <a:off x="1919536" y="5705472"/>
            <a:ext cx="89289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u="sng" dirty="0">
                <a:solidFill>
                  <a:srgbClr val="0000FF"/>
                </a:solidFill>
                <a:latin typeface="Trebuchet MS" panose="020B0603020202020204" pitchFamily="34" charset="0"/>
                <a:ea typeface="MS Mincho" panose="02020609040205080304" pitchFamily="49" charset="-128"/>
                <a:cs typeface="Times New Roman" panose="02020603050405020304" pitchFamily="18" charset="0"/>
                <a:hlinkClick r:id="rId3"/>
              </a:rPr>
              <a:t>https://www.flickr.com/photos/ministeriodoturismo/albums/72157685692396885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0351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81744"/>
            <a:ext cx="9144000" cy="6094512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8382000" y="188641"/>
            <a:ext cx="4572000" cy="615553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GB" sz="200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r>
              <a:rPr lang="en-GB" sz="1400" dirty="0" err="1">
                <a:solidFill>
                  <a:schemeClr val="bg1"/>
                </a:solidFill>
                <a:latin typeface="+mj-lt"/>
              </a:rPr>
              <a:t>Foto</a:t>
            </a:r>
            <a:r>
              <a:rPr lang="en-GB" sz="1400" dirty="0">
                <a:solidFill>
                  <a:schemeClr val="bg1"/>
                </a:solidFill>
                <a:latin typeface="+mj-lt"/>
              </a:rPr>
              <a:t>: Gustavo Messina/</a:t>
            </a:r>
            <a:r>
              <a:rPr lang="en-GB" sz="1400" dirty="0" err="1">
                <a:solidFill>
                  <a:schemeClr val="bg1"/>
                </a:solidFill>
                <a:latin typeface="+mj-lt"/>
              </a:rPr>
              <a:t>MTur</a:t>
            </a:r>
            <a:r>
              <a:rPr lang="en-GB" sz="1400" dirty="0">
                <a:solidFill>
                  <a:schemeClr val="bg1"/>
                </a:solidFill>
                <a:latin typeface="+mj-lt"/>
              </a:rPr>
              <a:t> </a:t>
            </a:r>
            <a:endParaRPr lang="en-GB" sz="1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085046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ço Reservado para Conteúdo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368" y="1"/>
            <a:ext cx="9141632" cy="6856225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2403804" y="406406"/>
            <a:ext cx="20008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 err="1">
                <a:solidFill>
                  <a:schemeClr val="accent2"/>
                </a:solidFill>
              </a:rPr>
              <a:t>Destaque</a:t>
            </a:r>
            <a:endParaRPr lang="en-GB" sz="3600" b="1" dirty="0">
              <a:solidFill>
                <a:schemeClr val="accent2"/>
              </a:solidFill>
            </a:endParaRPr>
          </a:p>
        </p:txBody>
      </p:sp>
      <p:pic>
        <p:nvPicPr>
          <p:cNvPr id="11" name="Imagem 1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6591" y="1918400"/>
            <a:ext cx="2809875" cy="3019425"/>
          </a:xfrm>
          <a:prstGeom prst="rect">
            <a:avLst/>
          </a:prstGeom>
        </p:spPr>
      </p:pic>
      <p:pic>
        <p:nvPicPr>
          <p:cNvPr id="12" name="Imagem 11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8775" y="291414"/>
            <a:ext cx="2257425" cy="3248025"/>
          </a:xfrm>
          <a:prstGeom prst="rect">
            <a:avLst/>
          </a:prstGeom>
        </p:spPr>
      </p:pic>
      <p:pic>
        <p:nvPicPr>
          <p:cNvPr id="13" name="Imagem 1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201" y="109744"/>
            <a:ext cx="2428875" cy="3248025"/>
          </a:xfrm>
          <a:prstGeom prst="rect">
            <a:avLst/>
          </a:prstGeom>
        </p:spPr>
      </p:pic>
      <p:pic>
        <p:nvPicPr>
          <p:cNvPr id="14" name="Imagem 13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368" y="3603168"/>
            <a:ext cx="2165633" cy="2901167"/>
          </a:xfrm>
          <a:prstGeom prst="rect">
            <a:avLst/>
          </a:prstGeom>
        </p:spPr>
      </p:pic>
      <p:pic>
        <p:nvPicPr>
          <p:cNvPr id="10" name="Imagem 9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9138" y="3721110"/>
            <a:ext cx="2590800" cy="277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12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81744"/>
            <a:ext cx="9144000" cy="6094512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8382000" y="5805265"/>
            <a:ext cx="4572000" cy="615553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GB" sz="200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r>
              <a:rPr lang="en-GB" sz="1400" dirty="0" err="1">
                <a:solidFill>
                  <a:schemeClr val="bg1"/>
                </a:solidFill>
                <a:latin typeface="+mj-lt"/>
              </a:rPr>
              <a:t>Foto</a:t>
            </a:r>
            <a:r>
              <a:rPr lang="en-GB" sz="1400" dirty="0">
                <a:solidFill>
                  <a:schemeClr val="bg1"/>
                </a:solidFill>
                <a:latin typeface="+mj-lt"/>
              </a:rPr>
              <a:t>: Gustavo Messina/</a:t>
            </a:r>
            <a:r>
              <a:rPr lang="en-GB" sz="1400" dirty="0" err="1">
                <a:solidFill>
                  <a:schemeClr val="bg1"/>
                </a:solidFill>
                <a:latin typeface="+mj-lt"/>
              </a:rPr>
              <a:t>MTur</a:t>
            </a:r>
            <a:r>
              <a:rPr lang="en-GB" sz="1400" dirty="0">
                <a:solidFill>
                  <a:schemeClr val="bg1"/>
                </a:solidFill>
                <a:latin typeface="+mj-lt"/>
              </a:rPr>
              <a:t> </a:t>
            </a:r>
            <a:endParaRPr lang="en-GB" sz="1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336065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Espaço Reservado para Conteúdo 2"/>
          <p:cNvSpPr>
            <a:spLocks noGrp="1"/>
          </p:cNvSpPr>
          <p:nvPr>
            <p:ph idx="1"/>
          </p:nvPr>
        </p:nvSpPr>
        <p:spPr>
          <a:xfrm>
            <a:off x="995362" y="1311275"/>
            <a:ext cx="8912725" cy="2713038"/>
          </a:xfrm>
        </p:spPr>
        <p:txBody>
          <a:bodyPr/>
          <a:lstStyle/>
          <a:p>
            <a:pPr algn="just" eaLnBrk="1" hangingPunct="1"/>
            <a:r>
              <a:rPr lang="pt-BR" altLang="pt-BR" sz="4400" b="1" dirty="0" smtClean="0"/>
              <a:t>Cristiano Borges</a:t>
            </a:r>
          </a:p>
          <a:p>
            <a:pPr algn="just" eaLnBrk="1" hangingPunct="1"/>
            <a:r>
              <a:rPr lang="pt-BR" altLang="pt-BR" sz="3200" dirty="0" smtClean="0"/>
              <a:t>Coordenador-Geral de Produtos Turísticos</a:t>
            </a:r>
          </a:p>
          <a:p>
            <a:pPr algn="just" eaLnBrk="1" hangingPunct="1"/>
            <a:r>
              <a:rPr lang="pt-BR" altLang="pt-BR" sz="3200" dirty="0" smtClean="0"/>
              <a:t>Ministério do Turismo</a:t>
            </a:r>
          </a:p>
          <a:p>
            <a:pPr algn="just" eaLnBrk="1" hangingPunct="1"/>
            <a:r>
              <a:rPr lang="pt-BR" altLang="pt-BR" sz="3200" dirty="0" smtClean="0"/>
              <a:t>(61) 2023.8130</a:t>
            </a:r>
          </a:p>
          <a:p>
            <a:pPr algn="just" eaLnBrk="1" hangingPunct="1"/>
            <a:r>
              <a:rPr lang="pt-BR" altLang="pt-BR" sz="3200" dirty="0" smtClean="0"/>
              <a:t>cristiano.borges@turismo.gov.br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86152" y="648418"/>
            <a:ext cx="11168062" cy="1498600"/>
          </a:xfrm>
        </p:spPr>
        <p:txBody>
          <a:bodyPr>
            <a:normAutofit/>
          </a:bodyPr>
          <a:lstStyle/>
          <a:p>
            <a:r>
              <a:rPr lang="en-GB" sz="3600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Batang" panose="02030600000101010101" pitchFamily="18" charset="-127"/>
              </a:rPr>
              <a:t>Sistema </a:t>
            </a:r>
            <a:r>
              <a:rPr lang="en-GB" sz="3600" dirty="0" err="1" smtClean="0">
                <a:solidFill>
                  <a:schemeClr val="accent2">
                    <a:lumMod val="75000"/>
                  </a:schemeClr>
                </a:solidFill>
                <a:latin typeface="+mn-lt"/>
                <a:ea typeface="Batang" panose="02030600000101010101" pitchFamily="18" charset="-127"/>
              </a:rPr>
              <a:t>nacional</a:t>
            </a:r>
            <a:r>
              <a:rPr lang="en-GB" sz="3600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Batang" panose="02030600000101010101" pitchFamily="18" charset="-127"/>
              </a:rPr>
              <a:t> de Gestão do </a:t>
            </a:r>
            <a:r>
              <a:rPr lang="en-GB" sz="3600" dirty="0" err="1" smtClean="0">
                <a:solidFill>
                  <a:schemeClr val="accent2">
                    <a:lumMod val="75000"/>
                  </a:schemeClr>
                </a:solidFill>
                <a:latin typeface="+mn-lt"/>
                <a:ea typeface="Batang" panose="02030600000101010101" pitchFamily="18" charset="-127"/>
              </a:rPr>
              <a:t>turismo</a:t>
            </a:r>
            <a:endParaRPr lang="en-GB" sz="3600" dirty="0">
              <a:solidFill>
                <a:schemeClr val="accent2">
                  <a:lumMod val="75000"/>
                </a:schemeClr>
              </a:solidFill>
              <a:latin typeface="+mn-lt"/>
              <a:ea typeface="Batang" panose="02030600000101010101" pitchFamily="18" charset="-127"/>
            </a:endParaRPr>
          </a:p>
        </p:txBody>
      </p:sp>
      <p:grpSp>
        <p:nvGrpSpPr>
          <p:cNvPr id="17" name="Group 2"/>
          <p:cNvGrpSpPr>
            <a:grpSpLocks/>
          </p:cNvGrpSpPr>
          <p:nvPr/>
        </p:nvGrpSpPr>
        <p:grpSpPr bwMode="auto">
          <a:xfrm>
            <a:off x="1738530" y="2147018"/>
            <a:ext cx="8064500" cy="2160587"/>
            <a:chOff x="385" y="1162"/>
            <a:chExt cx="5080" cy="1361"/>
          </a:xfrm>
        </p:grpSpPr>
        <p:sp>
          <p:nvSpPr>
            <p:cNvPr id="18" name="Retângulo de cantos arredondados 52"/>
            <p:cNvSpPr>
              <a:spLocks noChangeArrowheads="1"/>
            </p:cNvSpPr>
            <p:nvPr/>
          </p:nvSpPr>
          <p:spPr bwMode="auto">
            <a:xfrm>
              <a:off x="4195" y="1343"/>
              <a:ext cx="1270" cy="499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pt-BR" altLang="pt-BR" sz="1600" b="1">
                  <a:solidFill>
                    <a:srgbClr val="FFFFFF"/>
                  </a:solidFill>
                </a:rPr>
                <a:t>Conselho Nacional de Turismo</a:t>
              </a:r>
            </a:p>
          </p:txBody>
        </p:sp>
        <p:sp>
          <p:nvSpPr>
            <p:cNvPr id="19" name="Retângulo de cantos arredondados 52"/>
            <p:cNvSpPr>
              <a:spLocks noChangeArrowheads="1"/>
            </p:cNvSpPr>
            <p:nvPr/>
          </p:nvSpPr>
          <p:spPr bwMode="auto">
            <a:xfrm>
              <a:off x="385" y="1361"/>
              <a:ext cx="1270" cy="527"/>
            </a:xfrm>
            <a:prstGeom prst="roundRect">
              <a:avLst>
                <a:gd name="adj" fmla="val 16667"/>
              </a:avLst>
            </a:prstGeom>
            <a:solidFill>
              <a:srgbClr val="0000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 algn="ctr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pt-BR" altLang="pt-BR" sz="1200" b="1" dirty="0">
                  <a:solidFill>
                    <a:srgbClr val="FFFFFF"/>
                  </a:solidFill>
                </a:rPr>
                <a:t>Fórum Nacional dos Secretários e Dirigentes Estaduais de Turismo</a:t>
              </a:r>
            </a:p>
          </p:txBody>
        </p:sp>
        <p:sp>
          <p:nvSpPr>
            <p:cNvPr id="20" name="Retângulo de cantos arredondados 52"/>
            <p:cNvSpPr>
              <a:spLocks noChangeArrowheads="1"/>
            </p:cNvSpPr>
            <p:nvPr/>
          </p:nvSpPr>
          <p:spPr bwMode="auto">
            <a:xfrm>
              <a:off x="2110" y="1162"/>
              <a:ext cx="1632" cy="86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76200" algn="ctr">
              <a:solidFill>
                <a:srgbClr val="00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>
                <a:spcBef>
                  <a:spcPct val="50000"/>
                </a:spcBef>
              </a:pPr>
              <a:r>
                <a:rPr lang="pt-BR" altLang="pt-BR" sz="2400" b="1" dirty="0"/>
                <a:t>Ministério do </a:t>
              </a:r>
              <a:r>
                <a:rPr lang="pt-BR" altLang="pt-BR" sz="2400" b="1" dirty="0" smtClean="0"/>
                <a:t>Turismo</a:t>
              </a:r>
              <a:endParaRPr lang="pt-BR" altLang="pt-BR" sz="2400" b="1" dirty="0"/>
            </a:p>
          </p:txBody>
        </p:sp>
        <p:sp>
          <p:nvSpPr>
            <p:cNvPr id="21" name="Retângulo de cantos arredondados 52"/>
            <p:cNvSpPr>
              <a:spLocks noChangeArrowheads="1"/>
            </p:cNvSpPr>
            <p:nvPr/>
          </p:nvSpPr>
          <p:spPr bwMode="auto">
            <a:xfrm>
              <a:off x="566" y="2069"/>
              <a:ext cx="862" cy="454"/>
            </a:xfrm>
            <a:prstGeom prst="roundRect">
              <a:avLst>
                <a:gd name="adj" fmla="val 16667"/>
              </a:avLst>
            </a:prstGeom>
            <a:noFill/>
            <a:ln w="57150" algn="ctr">
              <a:solidFill>
                <a:srgbClr val="FFC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85A0D5"/>
                  </a:solidFill>
                </a14:hiddenFill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pt-BR" altLang="pt-BR" sz="1100" b="1" dirty="0"/>
                <a:t>Fóruns/ Conselhos Estaduais de Turismo</a:t>
              </a:r>
            </a:p>
          </p:txBody>
        </p:sp>
        <p:sp>
          <p:nvSpPr>
            <p:cNvPr id="22" name="Retângulo de cantos arredondados 52"/>
            <p:cNvSpPr>
              <a:spLocks noChangeArrowheads="1"/>
            </p:cNvSpPr>
            <p:nvPr/>
          </p:nvSpPr>
          <p:spPr bwMode="auto">
            <a:xfrm>
              <a:off x="4467" y="2024"/>
              <a:ext cx="861" cy="436"/>
            </a:xfrm>
            <a:prstGeom prst="roundRect">
              <a:avLst>
                <a:gd name="adj" fmla="val 16667"/>
              </a:avLst>
            </a:prstGeom>
            <a:noFill/>
            <a:ln w="57150" algn="ctr">
              <a:solidFill>
                <a:srgbClr val="FFC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85A0D5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pt-BR" altLang="pt-BR" sz="1600" b="1"/>
                <a:t>Câmaras temáticas</a:t>
              </a:r>
            </a:p>
          </p:txBody>
        </p:sp>
        <p:sp>
          <p:nvSpPr>
            <p:cNvPr id="23" name="Line 8"/>
            <p:cNvSpPr>
              <a:spLocks noChangeShapeType="1"/>
            </p:cNvSpPr>
            <p:nvPr/>
          </p:nvSpPr>
          <p:spPr bwMode="auto">
            <a:xfrm>
              <a:off x="3741" y="1570"/>
              <a:ext cx="363" cy="0"/>
            </a:xfrm>
            <a:prstGeom prst="line">
              <a:avLst/>
            </a:prstGeom>
            <a:noFill/>
            <a:ln w="57150">
              <a:solidFill>
                <a:srgbClr val="000066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4" name="Line 9"/>
            <p:cNvSpPr>
              <a:spLocks noChangeShapeType="1"/>
            </p:cNvSpPr>
            <p:nvPr/>
          </p:nvSpPr>
          <p:spPr bwMode="auto">
            <a:xfrm flipH="1">
              <a:off x="1700" y="1570"/>
              <a:ext cx="408" cy="0"/>
            </a:xfrm>
            <a:prstGeom prst="line">
              <a:avLst/>
            </a:prstGeom>
            <a:noFill/>
            <a:ln w="57150">
              <a:solidFill>
                <a:srgbClr val="000066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5" name="Line 10"/>
            <p:cNvSpPr>
              <a:spLocks noChangeShapeType="1"/>
            </p:cNvSpPr>
            <p:nvPr/>
          </p:nvSpPr>
          <p:spPr bwMode="auto">
            <a:xfrm>
              <a:off x="975" y="1888"/>
              <a:ext cx="0" cy="136"/>
            </a:xfrm>
            <a:prstGeom prst="line">
              <a:avLst/>
            </a:prstGeom>
            <a:noFill/>
            <a:ln w="57150">
              <a:solidFill>
                <a:srgbClr val="A7C4F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Line 11"/>
            <p:cNvSpPr>
              <a:spLocks noChangeShapeType="1"/>
            </p:cNvSpPr>
            <p:nvPr/>
          </p:nvSpPr>
          <p:spPr bwMode="auto">
            <a:xfrm>
              <a:off x="4875" y="1842"/>
              <a:ext cx="0" cy="136"/>
            </a:xfrm>
            <a:prstGeom prst="line">
              <a:avLst/>
            </a:prstGeom>
            <a:noFill/>
            <a:ln w="57150">
              <a:solidFill>
                <a:srgbClr val="A7C4F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27" name="Group 12"/>
          <p:cNvGrpSpPr>
            <a:grpSpLocks/>
          </p:cNvGrpSpPr>
          <p:nvPr/>
        </p:nvGrpSpPr>
        <p:grpSpPr bwMode="auto">
          <a:xfrm>
            <a:off x="1954430" y="3513855"/>
            <a:ext cx="7418387" cy="2952750"/>
            <a:chOff x="521" y="2024"/>
            <a:chExt cx="4673" cy="1860"/>
          </a:xfrm>
        </p:grpSpPr>
        <p:sp>
          <p:nvSpPr>
            <p:cNvPr id="28" name="Retângulo de cantos arredondados 27"/>
            <p:cNvSpPr>
              <a:spLocks noChangeArrowheads="1"/>
            </p:cNvSpPr>
            <p:nvPr/>
          </p:nvSpPr>
          <p:spPr bwMode="auto">
            <a:xfrm>
              <a:off x="521" y="3113"/>
              <a:ext cx="1543" cy="771"/>
            </a:xfrm>
            <a:prstGeom prst="roundRect">
              <a:avLst>
                <a:gd name="adj" fmla="val 16667"/>
              </a:avLst>
            </a:prstGeom>
            <a:solidFill>
              <a:srgbClr val="82B5F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>
                <a:spcBef>
                  <a:spcPct val="50000"/>
                </a:spcBef>
              </a:pPr>
              <a:r>
                <a:rPr lang="pt-BR" altLang="pt-BR" sz="1600" b="1" dirty="0">
                  <a:solidFill>
                    <a:schemeClr val="bg1"/>
                  </a:solidFill>
                </a:rPr>
                <a:t>Secretaria Nacional de </a:t>
              </a:r>
              <a:r>
                <a:rPr lang="pt-BR" altLang="pt-BR" sz="1600" b="1" dirty="0" smtClean="0">
                  <a:solidFill>
                    <a:schemeClr val="bg1"/>
                  </a:solidFill>
                </a:rPr>
                <a:t>Promoção e Qualificação do Turismo</a:t>
              </a:r>
              <a:endParaRPr lang="pt-BR" altLang="pt-BR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29" name="Retângulo de cantos arredondados 52"/>
            <p:cNvSpPr>
              <a:spLocks noChangeArrowheads="1"/>
            </p:cNvSpPr>
            <p:nvPr/>
          </p:nvSpPr>
          <p:spPr bwMode="auto">
            <a:xfrm>
              <a:off x="2245" y="3112"/>
              <a:ext cx="1451" cy="754"/>
            </a:xfrm>
            <a:prstGeom prst="roundRect">
              <a:avLst>
                <a:gd name="adj" fmla="val 16667"/>
              </a:avLst>
            </a:prstGeom>
            <a:solidFill>
              <a:srgbClr val="89C8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>
                <a:spcBef>
                  <a:spcPct val="50000"/>
                </a:spcBef>
              </a:pPr>
              <a:r>
                <a:rPr lang="pt-BR" altLang="pt-BR" sz="1600" b="1" dirty="0">
                  <a:solidFill>
                    <a:schemeClr val="bg1"/>
                  </a:solidFill>
                </a:rPr>
                <a:t>Secretaria Nacional de </a:t>
              </a:r>
              <a:r>
                <a:rPr lang="pt-BR" altLang="pt-BR" sz="1600" b="1" dirty="0" smtClean="0">
                  <a:solidFill>
                    <a:schemeClr val="bg1"/>
                  </a:solidFill>
                </a:rPr>
                <a:t>Estruturação do Turismo</a:t>
              </a:r>
              <a:endParaRPr lang="pt-BR" altLang="pt-BR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30" name="Line 15"/>
            <p:cNvSpPr>
              <a:spLocks noChangeShapeType="1"/>
            </p:cNvSpPr>
            <p:nvPr/>
          </p:nvSpPr>
          <p:spPr bwMode="auto">
            <a:xfrm>
              <a:off x="1292" y="2795"/>
              <a:ext cx="3221" cy="0"/>
            </a:xfrm>
            <a:prstGeom prst="line">
              <a:avLst/>
            </a:prstGeom>
            <a:noFill/>
            <a:ln w="57150">
              <a:solidFill>
                <a:srgbClr val="00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" name="Line 16"/>
            <p:cNvSpPr>
              <a:spLocks noChangeShapeType="1"/>
            </p:cNvSpPr>
            <p:nvPr/>
          </p:nvSpPr>
          <p:spPr bwMode="auto">
            <a:xfrm>
              <a:off x="1292" y="2795"/>
              <a:ext cx="0" cy="272"/>
            </a:xfrm>
            <a:prstGeom prst="line">
              <a:avLst/>
            </a:prstGeom>
            <a:noFill/>
            <a:ln w="57150">
              <a:solidFill>
                <a:srgbClr val="000066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2" name="Line 17"/>
            <p:cNvSpPr>
              <a:spLocks noChangeShapeType="1"/>
            </p:cNvSpPr>
            <p:nvPr/>
          </p:nvSpPr>
          <p:spPr bwMode="auto">
            <a:xfrm>
              <a:off x="4513" y="2795"/>
              <a:ext cx="0" cy="272"/>
            </a:xfrm>
            <a:prstGeom prst="line">
              <a:avLst/>
            </a:prstGeom>
            <a:noFill/>
            <a:ln w="57150">
              <a:solidFill>
                <a:srgbClr val="000066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3" name="Line 18"/>
            <p:cNvSpPr>
              <a:spLocks noChangeShapeType="1"/>
            </p:cNvSpPr>
            <p:nvPr/>
          </p:nvSpPr>
          <p:spPr bwMode="auto">
            <a:xfrm>
              <a:off x="2880" y="2024"/>
              <a:ext cx="0" cy="1043"/>
            </a:xfrm>
            <a:prstGeom prst="line">
              <a:avLst/>
            </a:prstGeom>
            <a:noFill/>
            <a:ln w="57150">
              <a:solidFill>
                <a:srgbClr val="000066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4" name="Retângulo de cantos arredondados 52"/>
            <p:cNvSpPr>
              <a:spLocks noChangeArrowheads="1"/>
            </p:cNvSpPr>
            <p:nvPr/>
          </p:nvSpPr>
          <p:spPr bwMode="auto">
            <a:xfrm>
              <a:off x="3878" y="3112"/>
              <a:ext cx="1316" cy="754"/>
            </a:xfrm>
            <a:prstGeom prst="roundRect">
              <a:avLst>
                <a:gd name="adj" fmla="val 16667"/>
              </a:avLst>
            </a:prstGeom>
            <a:solidFill>
              <a:srgbClr val="135EB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>
                <a:spcBef>
                  <a:spcPct val="50000"/>
                </a:spcBef>
              </a:pPr>
              <a:r>
                <a:rPr lang="pt-BR" altLang="pt-BR" sz="1600" b="1" dirty="0">
                  <a:solidFill>
                    <a:schemeClr val="bg1"/>
                  </a:solidFill>
                </a:rPr>
                <a:t>Embratur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16124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/>
          <a:srcRect t="11141" r="23706" b="6302"/>
          <a:stretch/>
        </p:blipFill>
        <p:spPr>
          <a:xfrm>
            <a:off x="4171161" y="0"/>
            <a:ext cx="8041710" cy="5438682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4"/>
          <a:srcRect l="722" t="71233" r="22908" b="4657"/>
          <a:stretch/>
        </p:blipFill>
        <p:spPr>
          <a:xfrm>
            <a:off x="4171161" y="5302610"/>
            <a:ext cx="8041710" cy="1586705"/>
          </a:xfrm>
          <a:prstGeom prst="rect">
            <a:avLst/>
          </a:prstGeom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961308" y="823783"/>
            <a:ext cx="2884182" cy="1498600"/>
          </a:xfrm>
        </p:spPr>
        <p:txBody>
          <a:bodyPr>
            <a:noAutofit/>
          </a:bodyPr>
          <a:lstStyle/>
          <a:p>
            <a:pPr algn="just">
              <a:defRPr/>
            </a:pPr>
            <a:r>
              <a:rPr lang="en-GB" sz="3600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Batang" panose="02030600000101010101" pitchFamily="18" charset="-127"/>
              </a:rPr>
              <a:t>MAPA DO TURISMO BRASILEIRO</a:t>
            </a:r>
            <a:endParaRPr lang="en-GB" sz="3600" dirty="0">
              <a:solidFill>
                <a:schemeClr val="accent2">
                  <a:lumMod val="75000"/>
                </a:schemeClr>
              </a:solidFill>
              <a:latin typeface="+mn-lt"/>
              <a:ea typeface="Batang" panose="02030600000101010101" pitchFamily="18" charset="-127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424287" y="3268447"/>
            <a:ext cx="3958224" cy="1498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5000" kern="1200" cap="all" spc="100">
                <a:solidFill>
                  <a:srgbClr val="0D0D0D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5000">
                <a:solidFill>
                  <a:srgbClr val="0D0D0D"/>
                </a:solidFill>
                <a:latin typeface="Tw Cen MT Condensed" panose="020B0606020104020203" pitchFamily="34" charset="0"/>
              </a:defRPr>
            </a:lvl2pPr>
            <a:lvl3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5000">
                <a:solidFill>
                  <a:srgbClr val="0D0D0D"/>
                </a:solidFill>
                <a:latin typeface="Tw Cen MT Condensed" panose="020B0606020104020203" pitchFamily="34" charset="0"/>
              </a:defRPr>
            </a:lvl3pPr>
            <a:lvl4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5000">
                <a:solidFill>
                  <a:srgbClr val="0D0D0D"/>
                </a:solidFill>
                <a:latin typeface="Tw Cen MT Condensed" panose="020B0606020104020203" pitchFamily="34" charset="0"/>
              </a:defRPr>
            </a:lvl4pPr>
            <a:lvl5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5000">
                <a:solidFill>
                  <a:srgbClr val="0D0D0D"/>
                </a:solidFill>
                <a:latin typeface="Tw Cen MT Condensed" panose="020B0606020104020203" pitchFamily="34" charset="0"/>
              </a:defRPr>
            </a:lvl5pPr>
            <a:lvl6pPr marL="4572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5000">
                <a:solidFill>
                  <a:srgbClr val="0D0D0D"/>
                </a:solidFill>
                <a:latin typeface="Tw Cen MT Condensed" panose="020B0606020104020203" pitchFamily="34" charset="0"/>
              </a:defRPr>
            </a:lvl6pPr>
            <a:lvl7pPr marL="9144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5000">
                <a:solidFill>
                  <a:srgbClr val="0D0D0D"/>
                </a:solidFill>
                <a:latin typeface="Tw Cen MT Condensed" panose="020B0606020104020203" pitchFamily="34" charset="0"/>
              </a:defRPr>
            </a:lvl7pPr>
            <a:lvl8pPr marL="13716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5000">
                <a:solidFill>
                  <a:srgbClr val="0D0D0D"/>
                </a:solidFill>
                <a:latin typeface="Tw Cen MT Condensed" panose="020B0606020104020203" pitchFamily="34" charset="0"/>
              </a:defRPr>
            </a:lvl8pPr>
            <a:lvl9pPr marL="18288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5000">
                <a:solidFill>
                  <a:srgbClr val="0D0D0D"/>
                </a:solidFill>
                <a:latin typeface="Tw Cen MT Condensed" panose="020B0606020104020203" pitchFamily="34" charset="0"/>
              </a:defRPr>
            </a:lvl9pPr>
          </a:lstStyle>
          <a:p>
            <a:pPr algn="just">
              <a:defRPr/>
            </a:pPr>
            <a:r>
              <a:rPr lang="en-GB" sz="1800" cap="none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Batang" panose="02030600000101010101" pitchFamily="18" charset="-127"/>
              </a:rPr>
              <a:t>www.mapa.turismo.gov.br</a:t>
            </a:r>
            <a:endParaRPr lang="en-GB" sz="1800" cap="none" dirty="0">
              <a:solidFill>
                <a:schemeClr val="accent2">
                  <a:lumMod val="75000"/>
                </a:schemeClr>
              </a:solidFill>
              <a:latin typeface="+mn-lt"/>
              <a:ea typeface="Batang" panose="02030600000101010101" pitchFamily="18" charset="-127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575556" y="4961628"/>
            <a:ext cx="3269934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800" dirty="0" smtClean="0">
                <a:solidFill>
                  <a:schemeClr val="accent2">
                    <a:lumMod val="75000"/>
                  </a:schemeClr>
                </a:solidFill>
                <a:ea typeface="Batang" panose="02030600000101010101" pitchFamily="18" charset="-127"/>
              </a:rPr>
              <a:t>328 </a:t>
            </a:r>
            <a:r>
              <a:rPr lang="en-GB" sz="2800" dirty="0" err="1" smtClean="0">
                <a:solidFill>
                  <a:schemeClr val="accent2">
                    <a:lumMod val="75000"/>
                  </a:schemeClr>
                </a:solidFill>
                <a:ea typeface="Batang" panose="02030600000101010101" pitchFamily="18" charset="-127"/>
              </a:rPr>
              <a:t>regiões</a:t>
            </a:r>
            <a:r>
              <a:rPr lang="en-GB" sz="2800" dirty="0" smtClean="0">
                <a:solidFill>
                  <a:schemeClr val="accent2">
                    <a:lumMod val="75000"/>
                  </a:schemeClr>
                </a:solidFill>
                <a:ea typeface="Batang" panose="02030600000101010101" pitchFamily="18" charset="-127"/>
              </a:rPr>
              <a:t> </a:t>
            </a:r>
            <a:r>
              <a:rPr lang="en-GB" sz="2800" dirty="0" err="1" smtClean="0">
                <a:solidFill>
                  <a:schemeClr val="accent2">
                    <a:lumMod val="75000"/>
                  </a:schemeClr>
                </a:solidFill>
                <a:ea typeface="Batang" panose="02030600000101010101" pitchFamily="18" charset="-127"/>
              </a:rPr>
              <a:t>turísticas</a:t>
            </a:r>
            <a:endParaRPr lang="en-GB" sz="2800" dirty="0" smtClean="0">
              <a:solidFill>
                <a:schemeClr val="accent2">
                  <a:lumMod val="75000"/>
                </a:schemeClr>
              </a:solidFill>
              <a:ea typeface="Batang" panose="02030600000101010101" pitchFamily="18" charset="-127"/>
            </a:endParaRPr>
          </a:p>
          <a:p>
            <a:pPr algn="ctr"/>
            <a:r>
              <a:rPr lang="en-GB" sz="2800" dirty="0" smtClean="0">
                <a:solidFill>
                  <a:schemeClr val="accent2">
                    <a:lumMod val="75000"/>
                  </a:schemeClr>
                </a:solidFill>
                <a:ea typeface="Batang" panose="02030600000101010101" pitchFamily="18" charset="-127"/>
              </a:rPr>
              <a:t>3285 </a:t>
            </a:r>
            <a:r>
              <a:rPr lang="en-GB" sz="2800" dirty="0" err="1" smtClean="0">
                <a:solidFill>
                  <a:schemeClr val="accent2">
                    <a:lumMod val="75000"/>
                  </a:schemeClr>
                </a:solidFill>
                <a:ea typeface="Batang" panose="02030600000101010101" pitchFamily="18" charset="-127"/>
              </a:rPr>
              <a:t>municípios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420653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923730" y="736101"/>
            <a:ext cx="7243240" cy="1498600"/>
          </a:xfrm>
        </p:spPr>
        <p:txBody>
          <a:bodyPr>
            <a:noAutofit/>
          </a:bodyPr>
          <a:lstStyle/>
          <a:p>
            <a:pPr algn="just">
              <a:defRPr/>
            </a:pPr>
            <a:r>
              <a:rPr lang="en-GB" sz="3600" dirty="0" err="1" smtClean="0">
                <a:solidFill>
                  <a:schemeClr val="accent2">
                    <a:lumMod val="75000"/>
                  </a:schemeClr>
                </a:solidFill>
                <a:latin typeface="+mn-lt"/>
                <a:ea typeface="Batang" panose="02030600000101010101" pitchFamily="18" charset="-127"/>
              </a:rPr>
              <a:t>Região</a:t>
            </a:r>
            <a:r>
              <a:rPr lang="en-GB" sz="3600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Batang" panose="02030600000101010101" pitchFamily="18" charset="-127"/>
              </a:rPr>
              <a:t> </a:t>
            </a:r>
            <a:r>
              <a:rPr lang="en-GB" sz="3600" dirty="0" err="1" smtClean="0">
                <a:solidFill>
                  <a:schemeClr val="accent2">
                    <a:lumMod val="75000"/>
                  </a:schemeClr>
                </a:solidFill>
                <a:latin typeface="+mn-lt"/>
                <a:ea typeface="Batang" panose="02030600000101010101" pitchFamily="18" charset="-127"/>
              </a:rPr>
              <a:t>Turística</a:t>
            </a:r>
            <a:r>
              <a:rPr lang="en-GB" sz="3600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Batang" panose="02030600000101010101" pitchFamily="18" charset="-127"/>
              </a:rPr>
              <a:t> Pantanal </a:t>
            </a:r>
            <a:r>
              <a:rPr lang="en-GB" sz="3600" dirty="0" err="1" smtClean="0">
                <a:solidFill>
                  <a:schemeClr val="accent2">
                    <a:lumMod val="75000"/>
                  </a:schemeClr>
                </a:solidFill>
                <a:latin typeface="+mn-lt"/>
                <a:ea typeface="Batang" panose="02030600000101010101" pitchFamily="18" charset="-127"/>
              </a:rPr>
              <a:t>Mato-Grossense</a:t>
            </a:r>
            <a:r>
              <a:rPr lang="en-GB" sz="3600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Batang" panose="02030600000101010101" pitchFamily="18" charset="-127"/>
              </a:rPr>
              <a:t> (MT)</a:t>
            </a:r>
            <a:endParaRPr lang="en-GB" sz="3600" dirty="0">
              <a:solidFill>
                <a:schemeClr val="accent2">
                  <a:lumMod val="75000"/>
                </a:schemeClr>
              </a:solidFill>
              <a:latin typeface="+mn-lt"/>
              <a:ea typeface="Batang" panose="02030600000101010101" pitchFamily="18" charset="-127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2"/>
          <a:srcRect l="17732" t="24475" r="29414" b="21461"/>
          <a:stretch/>
        </p:blipFill>
        <p:spPr>
          <a:xfrm>
            <a:off x="2455101" y="2234701"/>
            <a:ext cx="7127309" cy="4556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092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/>
          </p:nvPr>
        </p:nvSpPr>
        <p:spPr>
          <a:xfrm>
            <a:off x="911204" y="635892"/>
            <a:ext cx="9209826" cy="1498600"/>
          </a:xfrm>
        </p:spPr>
        <p:txBody>
          <a:bodyPr>
            <a:noAutofit/>
          </a:bodyPr>
          <a:lstStyle/>
          <a:p>
            <a:pPr algn="just">
              <a:defRPr/>
            </a:pPr>
            <a:r>
              <a:rPr lang="en-GB" sz="3600" dirty="0" err="1" smtClean="0">
                <a:solidFill>
                  <a:schemeClr val="accent2">
                    <a:lumMod val="75000"/>
                  </a:schemeClr>
                </a:solidFill>
                <a:latin typeface="+mn-lt"/>
                <a:ea typeface="Batang" panose="02030600000101010101" pitchFamily="18" charset="-127"/>
              </a:rPr>
              <a:t>Região</a:t>
            </a:r>
            <a:r>
              <a:rPr lang="en-GB" sz="3600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Batang" panose="02030600000101010101" pitchFamily="18" charset="-127"/>
              </a:rPr>
              <a:t> </a:t>
            </a:r>
            <a:r>
              <a:rPr lang="en-GB" sz="3600" dirty="0" err="1" smtClean="0">
                <a:solidFill>
                  <a:schemeClr val="accent2">
                    <a:lumMod val="75000"/>
                  </a:schemeClr>
                </a:solidFill>
                <a:latin typeface="+mn-lt"/>
                <a:ea typeface="Batang" panose="02030600000101010101" pitchFamily="18" charset="-127"/>
              </a:rPr>
              <a:t>Turística</a:t>
            </a:r>
            <a:r>
              <a:rPr lang="en-GB" sz="3600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Batang" panose="02030600000101010101" pitchFamily="18" charset="-127"/>
              </a:rPr>
              <a:t> Pantanal (MS)</a:t>
            </a:r>
            <a:endParaRPr lang="en-GB" sz="3600" dirty="0">
              <a:solidFill>
                <a:schemeClr val="accent2">
                  <a:lumMod val="75000"/>
                </a:schemeClr>
              </a:solidFill>
              <a:latin typeface="+mn-lt"/>
              <a:ea typeface="Batang" panose="02030600000101010101" pitchFamily="18" charset="-127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24467" t="11141" r="32724" b="6302"/>
          <a:stretch/>
        </p:blipFill>
        <p:spPr>
          <a:xfrm>
            <a:off x="3856419" y="1927873"/>
            <a:ext cx="3970750" cy="4786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674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1023938" y="585788"/>
            <a:ext cx="9720262" cy="14986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Batang" panose="02030600000101010101" pitchFamily="18" charset="-127"/>
              </a:rPr>
              <a:t>SEGMENTAÇÃO DO TURISMO</a:t>
            </a:r>
            <a:endParaRPr lang="en-GB" dirty="0">
              <a:solidFill>
                <a:schemeClr val="accent2">
                  <a:lumMod val="75000"/>
                </a:schemeClr>
              </a:solidFill>
              <a:latin typeface="+mn-lt"/>
              <a:ea typeface="Batang" panose="02030600000101010101" pitchFamily="18" charset="-127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0" y="3712457"/>
            <a:ext cx="12192000" cy="314553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5" name="Retângulo 1"/>
          <p:cNvSpPr>
            <a:spLocks noChangeArrowheads="1"/>
          </p:cNvSpPr>
          <p:nvPr/>
        </p:nvSpPr>
        <p:spPr bwMode="auto">
          <a:xfrm>
            <a:off x="5046574" y="4712116"/>
            <a:ext cx="6582791" cy="1146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914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914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914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914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914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4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4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4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4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7000"/>
              </a:lnSpc>
              <a:defRPr/>
            </a:pPr>
            <a:r>
              <a:rPr lang="pt-BR" altLang="pt-BR" sz="3200" dirty="0" smtClean="0">
                <a:solidFill>
                  <a:schemeClr val="bg1"/>
                </a:solidFill>
                <a:latin typeface="+mn-lt"/>
                <a:ea typeface="MS PGothic" panose="020B0600070205080204" pitchFamily="34" charset="-128"/>
                <a:cs typeface="Times New Roman" panose="02020603050405020304" pitchFamily="18" charset="0"/>
              </a:rPr>
              <a:t>Reduzir o esforço de </a:t>
            </a:r>
            <a:r>
              <a:rPr lang="pt-BR" altLang="pt-BR" sz="3200" dirty="0" smtClean="0">
                <a:solidFill>
                  <a:srgbClr val="FF0000"/>
                </a:solidFill>
                <a:latin typeface="+mn-lt"/>
                <a:ea typeface="MS PGothic" panose="020B0600070205080204" pitchFamily="34" charset="-128"/>
                <a:cs typeface="Times New Roman" panose="02020603050405020304" pitchFamily="18" charset="0"/>
              </a:rPr>
              <a:t>marketing </a:t>
            </a:r>
            <a:r>
              <a:rPr lang="pt-BR" altLang="pt-BR" sz="3200" dirty="0" smtClean="0">
                <a:solidFill>
                  <a:schemeClr val="bg1"/>
                </a:solidFill>
                <a:latin typeface="+mn-lt"/>
                <a:ea typeface="MS PGothic" panose="020B0600070205080204" pitchFamily="34" charset="-128"/>
                <a:cs typeface="Times New Roman" panose="02020603050405020304" pitchFamily="18" charset="0"/>
              </a:rPr>
              <a:t>necessário para estimular a </a:t>
            </a:r>
            <a:r>
              <a:rPr lang="pt-BR" altLang="pt-BR" sz="3200" dirty="0" smtClean="0">
                <a:solidFill>
                  <a:srgbClr val="FF0000"/>
                </a:solidFill>
                <a:latin typeface="+mn-lt"/>
                <a:ea typeface="MS PGothic" panose="020B0600070205080204" pitchFamily="34" charset="-128"/>
                <a:cs typeface="Times New Roman" panose="02020603050405020304" pitchFamily="18" charset="0"/>
              </a:rPr>
              <a:t>demanda</a:t>
            </a:r>
            <a:endParaRPr lang="pt-BR" altLang="pt-BR" sz="3200" dirty="0" smtClean="0">
              <a:latin typeface="+mn-lt"/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0" name="Retângulo 1"/>
          <p:cNvSpPr>
            <a:spLocks noChangeArrowheads="1"/>
          </p:cNvSpPr>
          <p:nvPr/>
        </p:nvSpPr>
        <p:spPr bwMode="auto">
          <a:xfrm>
            <a:off x="1009095" y="4646265"/>
            <a:ext cx="7566998" cy="1277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914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914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914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914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914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4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4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4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14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7000"/>
              </a:lnSpc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latin typeface="+mn-lt"/>
                <a:ea typeface="MS PGothic" panose="020B0600070205080204" pitchFamily="34" charset="-128"/>
                <a:cs typeface="Times New Roman" panose="02020603050405020304" pitchFamily="18" charset="0"/>
              </a:rPr>
              <a:t>SEGMENTAR </a:t>
            </a:r>
          </a:p>
          <a:p>
            <a:pPr algn="just">
              <a:lnSpc>
                <a:spcPct val="107000"/>
              </a:lnSpc>
              <a:defRPr/>
            </a:pPr>
            <a:r>
              <a:rPr lang="pt-BR" altLang="pt-BR" sz="3600" b="1" dirty="0" smtClean="0">
                <a:solidFill>
                  <a:schemeClr val="bg1"/>
                </a:solidFill>
                <a:latin typeface="+mn-lt"/>
                <a:ea typeface="MS PGothic" panose="020B0600070205080204" pitchFamily="34" charset="-128"/>
                <a:cs typeface="Times New Roman" panose="02020603050405020304" pitchFamily="18" charset="0"/>
              </a:rPr>
              <a:t>O MERCADO</a:t>
            </a:r>
            <a:endParaRPr lang="pt-BR" altLang="pt-BR" sz="3600" dirty="0" smtClean="0">
              <a:solidFill>
                <a:schemeClr val="bg1"/>
              </a:solidFill>
              <a:latin typeface="+mn-lt"/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1" name="Pentágono 10"/>
          <p:cNvSpPr/>
          <p:nvPr/>
        </p:nvSpPr>
        <p:spPr>
          <a:xfrm>
            <a:off x="4062367" y="4693151"/>
            <a:ext cx="654399" cy="1158983"/>
          </a:xfrm>
          <a:prstGeom prst="homePlate">
            <a:avLst/>
          </a:prstGeom>
          <a:solidFill>
            <a:srgbClr val="F8FE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65388" y="1820834"/>
            <a:ext cx="1977579" cy="28254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53608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1023938" y="585788"/>
            <a:ext cx="9720262" cy="14986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dirty="0" smtClean="0">
                <a:solidFill>
                  <a:schemeClr val="accent2">
                    <a:lumMod val="75000"/>
                  </a:schemeClr>
                </a:solidFill>
                <a:latin typeface="+mn-lt"/>
                <a:ea typeface="Batang" panose="02030600000101010101" pitchFamily="18" charset="-127"/>
              </a:rPr>
              <a:t>SEGMENTAÇÃO DO TURISMO</a:t>
            </a:r>
            <a:endParaRPr lang="en-GB" dirty="0">
              <a:solidFill>
                <a:schemeClr val="accent2">
                  <a:lumMod val="75000"/>
                </a:schemeClr>
              </a:solidFill>
              <a:latin typeface="+mn-lt"/>
              <a:ea typeface="Batang" panose="02030600000101010101" pitchFamily="18" charset="-127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787174">
            <a:off x="981308" y="2290226"/>
            <a:ext cx="1406941" cy="18133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9" name="Grupo 15"/>
          <p:cNvGrpSpPr>
            <a:grpSpLocks/>
          </p:cNvGrpSpPr>
          <p:nvPr/>
        </p:nvGrpSpPr>
        <p:grpSpPr bwMode="auto">
          <a:xfrm rot="911978">
            <a:off x="1486326" y="1101874"/>
            <a:ext cx="9282826" cy="6576286"/>
            <a:chOff x="4372438" y="1424045"/>
            <a:chExt cx="9282826" cy="6576286"/>
          </a:xfrm>
        </p:grpSpPr>
        <p:pic>
          <p:nvPicPr>
            <p:cNvPr id="12" name="Picture 10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19941499">
              <a:off x="4372438" y="6093743"/>
              <a:ext cx="1346200" cy="190658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3" name="Picture 1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216583">
              <a:off x="6032072" y="2945190"/>
              <a:ext cx="1360487" cy="192881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4" name="Picture 18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20556589">
              <a:off x="8037208" y="2631601"/>
              <a:ext cx="1300163" cy="186213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5" name="Picture 16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 rot="20953717">
              <a:off x="8189906" y="4904543"/>
              <a:ext cx="1292225" cy="184308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6" name="Picture 13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9920306" y="4527706"/>
              <a:ext cx="1355725" cy="194151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7" name="Picture 17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 rot="20494271">
              <a:off x="9920295" y="1724453"/>
              <a:ext cx="1382713" cy="196056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8" name="Picture 14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 rot="513115">
              <a:off x="12226514" y="1424045"/>
              <a:ext cx="1428750" cy="203993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9" name="Picture 15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 rot="748217">
              <a:off x="11600756" y="3872929"/>
              <a:ext cx="1400175" cy="198755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0" name="Picture 11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 rot="21075023">
              <a:off x="6275870" y="5330152"/>
              <a:ext cx="1435100" cy="203835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81447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2082800"/>
            <a:ext cx="12192000" cy="47752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6" name="Elipse 5"/>
          <p:cNvSpPr/>
          <p:nvPr/>
        </p:nvSpPr>
        <p:spPr>
          <a:xfrm>
            <a:off x="915988" y="1003300"/>
            <a:ext cx="3762375" cy="3802063"/>
          </a:xfrm>
          <a:prstGeom prst="ellipse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45060" name="CaixaDeTexto 10"/>
          <p:cNvSpPr txBox="1">
            <a:spLocks noChangeArrowheads="1"/>
          </p:cNvSpPr>
          <p:nvPr/>
        </p:nvSpPr>
        <p:spPr bwMode="auto">
          <a:xfrm>
            <a:off x="1395413" y="2352675"/>
            <a:ext cx="2801937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t-BR" altLang="pt-BR" sz="3600">
                <a:solidFill>
                  <a:schemeClr val="bg1"/>
                </a:solidFill>
                <a:latin typeface="Tw Cen MT" panose="020B0602020104020603" pitchFamily="34" charset="0"/>
              </a:rPr>
              <a:t>CALENDÁRIO </a:t>
            </a:r>
          </a:p>
          <a:p>
            <a:pPr algn="ctr"/>
            <a:r>
              <a:rPr lang="pt-BR" altLang="pt-BR" sz="3600">
                <a:solidFill>
                  <a:schemeClr val="bg1"/>
                </a:solidFill>
                <a:latin typeface="Tw Cen MT" panose="020B0602020104020603" pitchFamily="34" charset="0"/>
              </a:rPr>
              <a:t>DE EVENTOS</a:t>
            </a:r>
          </a:p>
        </p:txBody>
      </p:sp>
      <p:cxnSp>
        <p:nvCxnSpPr>
          <p:cNvPr id="17" name="Conector reto 16"/>
          <p:cNvCxnSpPr/>
          <p:nvPr/>
        </p:nvCxnSpPr>
        <p:spPr>
          <a:xfrm flipH="1">
            <a:off x="560388" y="2743200"/>
            <a:ext cx="9525" cy="3790950"/>
          </a:xfrm>
          <a:prstGeom prst="line">
            <a:avLst/>
          </a:prstGeom>
          <a:ln w="4445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062" name="Imagem 14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99" t="18080" r="2225" b="26866"/>
          <a:stretch>
            <a:fillRect/>
          </a:stretch>
        </p:blipFill>
        <p:spPr bwMode="auto">
          <a:xfrm>
            <a:off x="5199829" y="3775073"/>
            <a:ext cx="6161088" cy="308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tângulo 9"/>
          <p:cNvSpPr/>
          <p:nvPr/>
        </p:nvSpPr>
        <p:spPr>
          <a:xfrm>
            <a:off x="5157788" y="1406683"/>
            <a:ext cx="6553200" cy="15081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3200" b="1" dirty="0">
                <a:latin typeface="+mn-lt"/>
              </a:rPr>
              <a:t> CALENDÁRIO DE EVENTOS</a:t>
            </a:r>
          </a:p>
          <a:p>
            <a:pPr algn="ctr">
              <a:defRPr/>
            </a:pPr>
            <a:endParaRPr lang="es-ES" sz="3200" dirty="0">
              <a:latin typeface="+mn-lt"/>
            </a:endParaRPr>
          </a:p>
          <a:p>
            <a:pPr algn="ctr">
              <a:defRPr/>
            </a:pPr>
            <a:r>
              <a:rPr lang="pt-BR" sz="2800" dirty="0" smtClean="0">
                <a:latin typeface="+mn-lt"/>
              </a:rPr>
              <a:t>www.turismo.gov.br/agenda-eventos</a:t>
            </a:r>
            <a:endParaRPr lang="pt-BR" sz="28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2082800"/>
            <a:ext cx="12192000" cy="47752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6" name="Elipse 5"/>
          <p:cNvSpPr/>
          <p:nvPr/>
        </p:nvSpPr>
        <p:spPr>
          <a:xfrm>
            <a:off x="927100" y="976313"/>
            <a:ext cx="3762375" cy="3802062"/>
          </a:xfrm>
          <a:prstGeom prst="ellipse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cxnSp>
        <p:nvCxnSpPr>
          <p:cNvPr id="17" name="Conector reto 16"/>
          <p:cNvCxnSpPr/>
          <p:nvPr/>
        </p:nvCxnSpPr>
        <p:spPr>
          <a:xfrm flipH="1">
            <a:off x="560388" y="2743200"/>
            <a:ext cx="9525" cy="3790950"/>
          </a:xfrm>
          <a:prstGeom prst="line">
            <a:avLst/>
          </a:prstGeom>
          <a:ln w="4445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tângulo 9"/>
          <p:cNvSpPr/>
          <p:nvPr/>
        </p:nvSpPr>
        <p:spPr>
          <a:xfrm>
            <a:off x="5436982" y="976313"/>
            <a:ext cx="6096000" cy="264687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3200" b="1" dirty="0" smtClean="0">
                <a:latin typeface="+mn-lt"/>
              </a:rPr>
              <a:t>AÇÕES DE PROMOÇÃO E APOIO À COMERCIALIZAÇÃO</a:t>
            </a:r>
            <a:endParaRPr lang="es-ES" sz="3200" b="1" dirty="0">
              <a:latin typeface="+mn-lt"/>
            </a:endParaRPr>
          </a:p>
          <a:p>
            <a:pPr algn="ctr">
              <a:defRPr/>
            </a:pPr>
            <a:endParaRPr lang="es-ES" b="1" dirty="0"/>
          </a:p>
          <a:p>
            <a:pPr algn="ctr">
              <a:defRPr/>
            </a:pPr>
            <a:r>
              <a:rPr lang="pt-BR" sz="2800" dirty="0">
                <a:latin typeface="+mn-lt"/>
              </a:rPr>
              <a:t>Estratégias para Posicionar os Festejos Juninos </a:t>
            </a:r>
          </a:p>
          <a:p>
            <a:pPr algn="ctr">
              <a:defRPr/>
            </a:pPr>
            <a:r>
              <a:rPr lang="pt-BR" sz="2800" dirty="0">
                <a:latin typeface="+mn-lt"/>
              </a:rPr>
              <a:t>como Produto Turístico Brasileiro</a:t>
            </a:r>
          </a:p>
        </p:txBody>
      </p:sp>
      <p:sp>
        <p:nvSpPr>
          <p:cNvPr id="3" name="Retângulo 2"/>
          <p:cNvSpPr/>
          <p:nvPr/>
        </p:nvSpPr>
        <p:spPr>
          <a:xfrm>
            <a:off x="1130301" y="1902541"/>
            <a:ext cx="3312189" cy="20917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100" y="1858294"/>
            <a:ext cx="3427910" cy="2286777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7233" y="4145071"/>
            <a:ext cx="3968997" cy="2645352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10336230" y="6507458"/>
            <a:ext cx="1944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Corumbá/MS</a:t>
            </a:r>
            <a:endParaRPr lang="pt-B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2227</TotalTime>
  <Words>194</Words>
  <Application>Microsoft Office PowerPoint</Application>
  <PresentationFormat>Widescreen</PresentationFormat>
  <Paragraphs>64</Paragraphs>
  <Slides>15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7" baseType="lpstr">
      <vt:lpstr>Batang</vt:lpstr>
      <vt:lpstr>MS Mincho</vt:lpstr>
      <vt:lpstr>MS PGothic</vt:lpstr>
      <vt:lpstr>Arial</vt:lpstr>
      <vt:lpstr>Calibri</vt:lpstr>
      <vt:lpstr>Candara</vt:lpstr>
      <vt:lpstr>Times New Roman</vt:lpstr>
      <vt:lpstr>Trebuchet MS</vt:lpstr>
      <vt:lpstr>Tw Cen MT</vt:lpstr>
      <vt:lpstr>Tw Cen MT Condensed</vt:lpstr>
      <vt:lpstr>Wingdings 3</vt:lpstr>
      <vt:lpstr>Integral</vt:lpstr>
      <vt:lpstr>TURISMO</vt:lpstr>
      <vt:lpstr>Sistema nacional de Gestão do turismo</vt:lpstr>
      <vt:lpstr>MAPA DO TURISMO BRASILEIRO</vt:lpstr>
      <vt:lpstr>Região Turística Pantanal Mato-Grossense (MT)</vt:lpstr>
      <vt:lpstr>Região Turística Pantanal (MS)</vt:lpstr>
      <vt:lpstr>SEGMENTAÇÃO DO TURISMO</vt:lpstr>
      <vt:lpstr>SEGMENTAÇÃO DO TURISMO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Cristiano Araujo Borges</dc:creator>
  <cp:lastModifiedBy>Cristiano Araujo Borges</cp:lastModifiedBy>
  <cp:revision>274</cp:revision>
  <dcterms:created xsi:type="dcterms:W3CDTF">2014-03-11T22:41:16Z</dcterms:created>
  <dcterms:modified xsi:type="dcterms:W3CDTF">2017-11-27T20:16:33Z</dcterms:modified>
</cp:coreProperties>
</file>