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 lvl="0">
      <a:defRPr lang="pt-BR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CSEDE\Documents\Marilene\Mapeamento%20Representatividade%20Pol&#237;tica%20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CSEDE\Documents\Marilene\Mapeamento%20Representatividade%20Pol&#237;tica%202018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CSEDE\Documents\Marilene\Mapeamento%20Representatividade%20Pol&#237;tica%202018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en-US"/>
              <a:t>ELEITORADO 2018</a:t>
            </a:r>
          </a:p>
        </c:rich>
      </c:tx>
      <c:layout>
        <c:manualLayout>
          <c:xMode val="edge"/>
          <c:yMode val="edge"/>
          <c:x val="0.38310409073291762"/>
          <c:y val="5.44631185517099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0687543540558148"/>
          <c:y val="2.5428331875182269E-2"/>
          <c:w val="0.87208200122760837"/>
          <c:h val="0.84167468649752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Planilha1!$A$41</c:f>
              <c:strCache>
                <c:ptCount val="1"/>
                <c:pt idx="0">
                  <c:v>TOTAL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Planilha1!$B$40:$AB$40</c:f>
            </c:multiLvlStrRef>
          </c:cat>
          <c:val>
            <c:numRef>
              <c:f>Planilha1!$B$41:$AB$41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B-E227-41D4-9A2A-6E32A545A54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75721744"/>
        <c:axId val="175742640"/>
      </c:barChart>
      <c:catAx>
        <c:axId val="175721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5742640"/>
        <c:crosses val="autoZero"/>
        <c:auto val="1"/>
        <c:lblAlgn val="ctr"/>
        <c:lblOffset val="100"/>
        <c:noMultiLvlLbl val="0"/>
      </c:catAx>
      <c:valAx>
        <c:axId val="17574264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75721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pt-BR"/>
              <a:t>Representatividade nas Prefeituras do Brasil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489-49C7-84F8-30EB14DEF7FC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489-49C7-84F8-30EB14DEF7F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Planilha1!$A$31:$AB$32</c:f>
              <c:strCache>
                <c:ptCount val="2"/>
                <c:pt idx="0">
                  <c:v>PREFEITOS</c:v>
                </c:pt>
                <c:pt idx="1">
                  <c:v>NEGROS</c:v>
                </c:pt>
              </c:strCache>
            </c:strRef>
          </c:cat>
          <c:val>
            <c:numRef>
              <c:f>Planilha1!$AC$31:$AC$32</c:f>
              <c:numCache>
                <c:formatCode>0</c:formatCode>
                <c:ptCount val="2"/>
                <c:pt idx="0" formatCode="#,##0">
                  <c:v>5570</c:v>
                </c:pt>
                <c:pt idx="1">
                  <c:v>1604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489-49C7-84F8-30EB14DEF7F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76333640"/>
        <c:axId val="91063560"/>
      </c:barChart>
      <c:catAx>
        <c:axId val="176333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1063560"/>
        <c:crosses val="autoZero"/>
        <c:auto val="1"/>
        <c:lblAlgn val="ctr"/>
        <c:lblOffset val="100"/>
        <c:noMultiLvlLbl val="0"/>
      </c:catAx>
      <c:valAx>
        <c:axId val="91063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6333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Representatividade nas Câmaras Municipais do Brasil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Planilha1!$A$36</c:f>
              <c:strCache>
                <c:ptCount val="1"/>
                <c:pt idx="0">
                  <c:v>VEREADORES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Planilha1!$B$36:$AC$36</c:f>
              <c:numCache>
                <c:formatCode>#,##0</c:formatCode>
                <c:ptCount val="1"/>
                <c:pt idx="0">
                  <c:v>57838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08-4F13-84BE-3985CAB6D574}"/>
            </c:ext>
          </c:extLst>
        </c:ser>
        <c:ser>
          <c:idx val="1"/>
          <c:order val="1"/>
          <c:tx>
            <c:strRef>
              <c:f>Planilha1!$A$37</c:f>
              <c:strCache>
                <c:ptCount val="1"/>
                <c:pt idx="0">
                  <c:v>NEGROS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Planilha1!$B$37:$AC$37</c:f>
              <c:numCache>
                <c:formatCode>#,##0</c:formatCode>
                <c:ptCount val="1"/>
                <c:pt idx="0">
                  <c:v>24282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408-4F13-84BE-3985CAB6D57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91064736"/>
        <c:axId val="91065128"/>
      </c:barChart>
      <c:catAx>
        <c:axId val="9106473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1065128"/>
        <c:crosses val="autoZero"/>
        <c:auto val="1"/>
        <c:lblAlgn val="ctr"/>
        <c:lblOffset val="100"/>
        <c:noMultiLvlLbl val="0"/>
      </c:catAx>
      <c:valAx>
        <c:axId val="91065128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1064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F399BEE-318A-4A12-ABC7-C74C97D6F6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2B6B7E19-0FB7-4B44-BD8E-83D408F150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04CC863-FA4C-4382-B957-D3B49E0E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7D51-125F-411E-8FA9-0F2B9C811FF9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9FDCB90-E537-474C-83AD-37854969E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327937C-0BEB-4E89-9005-E5E5EAE14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99A-7DF3-4D82-BC5A-BA86679960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227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F23C089-3C1F-4E5A-BCF0-6DD14B72F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7FEF169-63D7-474C-A3DF-C3BFD849CB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0F3B82F-59A8-4A32-BABF-FCE8A1979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7D51-125F-411E-8FA9-0F2B9C811FF9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98141F3-1B17-457F-962E-30391875F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42DA0EF-365A-4F2A-A2D4-E5ED13BCC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99A-7DF3-4D82-BC5A-BA86679960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6658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857DADA3-8F9F-4887-82CB-7CC5A9B40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2F6D95E8-C4C2-45D0-AF57-2B4B561B3F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1940B03-9A16-49D6-A415-75B63D758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7D51-125F-411E-8FA9-0F2B9C811FF9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FBF81ADC-83DF-4892-A282-D2BA3B1D3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29BAE73-621A-405F-A83F-D6F983A34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99A-7DF3-4D82-BC5A-BA86679960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5663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7509128-4CF4-476F-A693-5EECC066B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9AFA38C-B5EA-4865-89CD-5DF6C4CDA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6848B0D-9403-4BC0-AB2A-6F2EA42DE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7D51-125F-411E-8FA9-0F2B9C811FF9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D516EA2-AAB4-49A3-A856-2B591F97F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474A848-CD36-46AC-A925-5A4711EAF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99A-7DF3-4D82-BC5A-BA86679960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8169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31E68D7-5AB3-43B6-AD78-1BE6D39A4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E26242DB-7378-447E-A8DB-77AA77AA2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DA7A6A0-A9FE-44A1-90EA-E24252CC5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7D51-125F-411E-8FA9-0F2B9C811FF9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56F1F08-0BF9-4E10-BF8C-392611D6F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FACAD51-6FEE-47EB-8D90-DE6699C4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99A-7DF3-4D82-BC5A-BA86679960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976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947883F-220F-45FD-B433-B63057C77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E41CC30-3FA1-45DF-85CB-6560F2CD3D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961A1C67-06AA-41BE-8D38-8A24B2905D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4DF60F0E-8FB7-4C7B-8554-A87235947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7D51-125F-411E-8FA9-0F2B9C811FF9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80A721F-BDF7-4996-AEC5-407C0B5E7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455158FF-CD3D-4E9E-BB9B-B8A8860D6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99A-7DF3-4D82-BC5A-BA86679960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579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9FAC06E-1568-47D9-9F15-44A1D1A0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98B8CE4C-9A72-463E-BF54-36D2EB0E2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19497BD8-2370-4F5A-97FF-205D1A35E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44D272C1-8847-44F2-9493-FFEBDFC489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46CE1522-3FED-4F25-9A21-CEA4D6FCD3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F1ABC397-8C90-4F8D-A69A-11F153A8C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7D51-125F-411E-8FA9-0F2B9C811FF9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071CA628-4129-4C05-A994-03516A7CE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8ACBB287-7684-45EF-A539-D1F42C1E8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99A-7DF3-4D82-BC5A-BA86679960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467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B2D538D-395B-4301-969D-40E3B2810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D2640B3E-116C-4CD3-BB0D-52D060E55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7D51-125F-411E-8FA9-0F2B9C811FF9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BC1E997B-DFDA-4C45-AD63-B9C1E7EE1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76A45422-0824-4926-9F01-A71AA9B7F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99A-7DF3-4D82-BC5A-BA86679960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6992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AE44C105-3915-4AB2-B721-176686D07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7D51-125F-411E-8FA9-0F2B9C811FF9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05F6D9F7-7D6B-48FD-9BB2-55C31386F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43A03E91-7E14-43F1-8C95-8D06495DE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99A-7DF3-4D82-BC5A-BA86679960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8302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62CD638-C547-483C-B145-8481DDD7E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A6B1F99C-7138-4C94-BBE3-6DE520C4F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770B372A-C56E-4005-B451-EAB5AB2B64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DD29617-341F-4269-BDC4-CD2D44FE3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7D51-125F-411E-8FA9-0F2B9C811FF9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E687B2E-C5DC-4188-A7B8-CA3FD01B6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87889DF4-B7D3-4309-9BF5-A67A607CE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99A-7DF3-4D82-BC5A-BA86679960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2019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841530E-D3E8-40BD-AA86-9761D5142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64B22843-007C-4CF4-8BB4-622EA057F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BC925551-313E-41DA-B11B-F3E89E39AB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74BEE9E-60B4-4BCA-A792-572BDE0BB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7D51-125F-411E-8FA9-0F2B9C811FF9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D48C7F95-B837-433F-8EED-7251187D3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3FF059A-67C5-4EFD-8110-729FE081C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E199A-7DF3-4D82-BC5A-BA86679960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4715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50E3D019-E136-42FB-B010-B7314A676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17ABBE65-5B2A-4C27-83F5-44482172F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9C5A680-E14A-477F-81ED-C24F6C24D7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87D51-125F-411E-8FA9-0F2B9C811FF9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D1B5F6B-CD09-49BE-B805-C04555CB7A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F670AC0-119E-4E66-AC5D-52F2CE36BE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E199A-7DF3-4D82-BC5A-BA86679960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9862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eleicoes2014.com.br/marlucio-pereira/" TargetMode="External"/><Relationship Id="rId18" Type="http://schemas.openxmlformats.org/officeDocument/2006/relationships/image" Target="../media/image35.jpeg"/><Relationship Id="rId26" Type="http://schemas.openxmlformats.org/officeDocument/2006/relationships/image" Target="../media/image39.jpeg"/><Relationship Id="rId39" Type="http://schemas.openxmlformats.org/officeDocument/2006/relationships/hyperlink" Target="https://www.eleicoes2014.com.br/tia-ju/" TargetMode="External"/><Relationship Id="rId3" Type="http://schemas.openxmlformats.org/officeDocument/2006/relationships/hyperlink" Target="https://www.eleicoes2014.com.br/raimundinho-da-saude/" TargetMode="External"/><Relationship Id="rId21" Type="http://schemas.openxmlformats.org/officeDocument/2006/relationships/hyperlink" Target="https://www.eleicoes2014.com.br/ze-inacio/" TargetMode="External"/><Relationship Id="rId34" Type="http://schemas.openxmlformats.org/officeDocument/2006/relationships/image" Target="../media/image43.jpeg"/><Relationship Id="rId42" Type="http://schemas.openxmlformats.org/officeDocument/2006/relationships/image" Target="../media/image47.jpeg"/><Relationship Id="rId47" Type="http://schemas.openxmlformats.org/officeDocument/2006/relationships/hyperlink" Target="https://www.eleicoes2014.com.br/pr-antonio/" TargetMode="External"/><Relationship Id="rId50" Type="http://schemas.openxmlformats.org/officeDocument/2006/relationships/image" Target="../media/image51.jpeg"/><Relationship Id="rId7" Type="http://schemas.openxmlformats.org/officeDocument/2006/relationships/hyperlink" Target="https://www.eleicoes2014.com.br/pastor-sargento-isidorio/" TargetMode="External"/><Relationship Id="rId12" Type="http://schemas.openxmlformats.org/officeDocument/2006/relationships/image" Target="../media/image32.jpeg"/><Relationship Id="rId17" Type="http://schemas.openxmlformats.org/officeDocument/2006/relationships/hyperlink" Target="https://www.eleicoes2014.com.br/santana-17477/" TargetMode="External"/><Relationship Id="rId25" Type="http://schemas.openxmlformats.org/officeDocument/2006/relationships/hyperlink" Target="https://www.eleicoes2014.com.br/neilando-pimenta/" TargetMode="External"/><Relationship Id="rId33" Type="http://schemas.openxmlformats.org/officeDocument/2006/relationships/hyperlink" Target="https://www.eleicoes2014.com.br/edilson-silva/" TargetMode="External"/><Relationship Id="rId38" Type="http://schemas.openxmlformats.org/officeDocument/2006/relationships/image" Target="../media/image45.jpeg"/><Relationship Id="rId46" Type="http://schemas.openxmlformats.org/officeDocument/2006/relationships/image" Target="../media/image49.jpeg"/><Relationship Id="rId2" Type="http://schemas.openxmlformats.org/officeDocument/2006/relationships/image" Target="../media/image1.jpeg"/><Relationship Id="rId16" Type="http://schemas.openxmlformats.org/officeDocument/2006/relationships/image" Target="../media/image34.jpeg"/><Relationship Id="rId20" Type="http://schemas.openxmlformats.org/officeDocument/2006/relationships/image" Target="../media/image36.jpeg"/><Relationship Id="rId29" Type="http://schemas.openxmlformats.org/officeDocument/2006/relationships/hyperlink" Target="https://www.eleicoes2014.com.br/dr-jaques-neves/" TargetMode="External"/><Relationship Id="rId41" Type="http://schemas.openxmlformats.org/officeDocument/2006/relationships/hyperlink" Target="https://www.eleicoes2014.com.br/enfermeira-rejane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jpeg"/><Relationship Id="rId11" Type="http://schemas.openxmlformats.org/officeDocument/2006/relationships/hyperlink" Target="https://www.eleicoes2014.com.br/ze-raimundo/" TargetMode="External"/><Relationship Id="rId24" Type="http://schemas.openxmlformats.org/officeDocument/2006/relationships/image" Target="../media/image38.jpeg"/><Relationship Id="rId32" Type="http://schemas.openxmlformats.org/officeDocument/2006/relationships/image" Target="../media/image42.jpeg"/><Relationship Id="rId37" Type="http://schemas.openxmlformats.org/officeDocument/2006/relationships/hyperlink" Target="https://www.eleicoes2014.com.br/soldado-joel-da-harpa/" TargetMode="External"/><Relationship Id="rId40" Type="http://schemas.openxmlformats.org/officeDocument/2006/relationships/image" Target="../media/image46.jpeg"/><Relationship Id="rId45" Type="http://schemas.openxmlformats.org/officeDocument/2006/relationships/hyperlink" Target="https://www.eleicoes2014.com.br/zito/" TargetMode="External"/><Relationship Id="rId5" Type="http://schemas.openxmlformats.org/officeDocument/2006/relationships/hyperlink" Target="https://www.eleicoes2014.com.br/cristina-almeida/" TargetMode="External"/><Relationship Id="rId15" Type="http://schemas.openxmlformats.org/officeDocument/2006/relationships/hyperlink" Target="https://www.eleicoes2014.com.br/sergio-bravo/" TargetMode="External"/><Relationship Id="rId23" Type="http://schemas.openxmlformats.org/officeDocument/2006/relationships/hyperlink" Target="https://www.eleicoes2014.com.br/cabo-campos/" TargetMode="External"/><Relationship Id="rId28" Type="http://schemas.openxmlformats.org/officeDocument/2006/relationships/image" Target="../media/image40.jpeg"/><Relationship Id="rId36" Type="http://schemas.openxmlformats.org/officeDocument/2006/relationships/image" Target="../media/image44.jpeg"/><Relationship Id="rId49" Type="http://schemas.openxmlformats.org/officeDocument/2006/relationships/hyperlink" Target="https://www.eleicoes2014.com.br/pastor-celso-nascimento/" TargetMode="External"/><Relationship Id="rId10" Type="http://schemas.openxmlformats.org/officeDocument/2006/relationships/image" Target="../media/image31.jpeg"/><Relationship Id="rId19" Type="http://schemas.openxmlformats.org/officeDocument/2006/relationships/hyperlink" Target="https://www.eleicoes2014.com.br/bira-do-pindare/" TargetMode="External"/><Relationship Id="rId31" Type="http://schemas.openxmlformats.org/officeDocument/2006/relationships/hyperlink" Target="https://www.eleicoes2014.com.br/bispo-ossesio-silva/" TargetMode="External"/><Relationship Id="rId44" Type="http://schemas.openxmlformats.org/officeDocument/2006/relationships/image" Target="../media/image48.jpeg"/><Relationship Id="rId52" Type="http://schemas.openxmlformats.org/officeDocument/2006/relationships/image" Target="../media/image52.jpeg"/><Relationship Id="rId4" Type="http://schemas.openxmlformats.org/officeDocument/2006/relationships/image" Target="../media/image28.jpeg"/><Relationship Id="rId9" Type="http://schemas.openxmlformats.org/officeDocument/2006/relationships/hyperlink" Target="https://www.eleicoes2014.com.br/soldado-prisco/" TargetMode="External"/><Relationship Id="rId14" Type="http://schemas.openxmlformats.org/officeDocument/2006/relationships/image" Target="../media/image33.jpeg"/><Relationship Id="rId22" Type="http://schemas.openxmlformats.org/officeDocument/2006/relationships/image" Target="../media/image37.jpeg"/><Relationship Id="rId27" Type="http://schemas.openxmlformats.org/officeDocument/2006/relationships/hyperlink" Target="https://www.eleicoes2014.com.br/wancley/" TargetMode="External"/><Relationship Id="rId30" Type="http://schemas.openxmlformats.org/officeDocument/2006/relationships/image" Target="../media/image41.jpeg"/><Relationship Id="rId35" Type="http://schemas.openxmlformats.org/officeDocument/2006/relationships/hyperlink" Target="https://www.eleicoes2014.com.br/professor-lupercio/" TargetMode="External"/><Relationship Id="rId43" Type="http://schemas.openxmlformats.org/officeDocument/2006/relationships/hyperlink" Target="https://www.eleicoes2014.com.br/joao-peixoto/" TargetMode="External"/><Relationship Id="rId48" Type="http://schemas.openxmlformats.org/officeDocument/2006/relationships/image" Target="../media/image50.jpeg"/><Relationship Id="rId8" Type="http://schemas.openxmlformats.org/officeDocument/2006/relationships/image" Target="../media/image30.jpeg"/><Relationship Id="rId51" Type="http://schemas.openxmlformats.org/officeDocument/2006/relationships/hyperlink" Target="https://www.eleicoes2014.com.br/leci-brandao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12.senado.leg.br/noticias/materias/2014/09/09/como_funciona_o_Congresso_Naciona" TargetMode="External"/><Relationship Id="rId13" Type="http://schemas.openxmlformats.org/officeDocument/2006/relationships/hyperlink" Target="https://noticias.bol.uol.com.br/ultimas-noticias/eleicoes/2014/10/06/veja-a-lista-dos-deputados-estaduais-eleitos-por-sao-paulo-nas-eleicoes-2014.htm" TargetMode="External"/><Relationship Id="rId18" Type="http://schemas.openxmlformats.org/officeDocument/2006/relationships/hyperlink" Target="http://sagresonline.com.br/noticias/politica-e-cidades/64576-goias-conhece-241-novos-prefeitos-confira-a-lista-completa" TargetMode="External"/><Relationship Id="rId26" Type="http://schemas.openxmlformats.org/officeDocument/2006/relationships/hyperlink" Target="http://rpnonline.com.br/noticias/eleicoes-2016/confira-quem-sao-os-223-prefeitos-eleitos-da-paraiba" TargetMode="External"/><Relationship Id="rId3" Type="http://schemas.openxmlformats.org/officeDocument/2006/relationships/hyperlink" Target="http://www.brasil.gov.br/governo/2009/11/entenda-como-funciona-a-estrutura-do-estado-brasileiro" TargetMode="External"/><Relationship Id="rId21" Type="http://schemas.openxmlformats.org/officeDocument/2006/relationships/hyperlink" Target="http://g1.globo.com/ma/maranhao/eleicoes/2016/noticia/2016/10/veja-lista-de-prefeitos-eleitos-em-216-cidades-do-maranhao.html" TargetMode="External"/><Relationship Id="rId7" Type="http://schemas.openxmlformats.org/officeDocument/2006/relationships/hyperlink" Target="http://www.politize.com.br/senado-como-funciona/" TargetMode="External"/><Relationship Id="rId12" Type="http://schemas.openxmlformats.org/officeDocument/2006/relationships/hyperlink" Target="http://portal.stf.jus.br/textos/verTexto.asp?servico=sobreStfComposicaoComposicaoPlenariaApresentacao" TargetMode="External"/><Relationship Id="rId17" Type="http://schemas.openxmlformats.org/officeDocument/2006/relationships/hyperlink" Target="https://www.ibge.gov.br/index.php" TargetMode="External"/><Relationship Id="rId25" Type="http://schemas.openxmlformats.org/officeDocument/2006/relationships/hyperlink" Target="http://www.portalparanews.com.br/noticia/pa/belem/politica/lista-dos-prefeitos-eleitos-nos-144-municipios-do-para" TargetMode="External"/><Relationship Id="rId2" Type="http://schemas.openxmlformats.org/officeDocument/2006/relationships/image" Target="../media/image1.jpeg"/><Relationship Id="rId16" Type="http://schemas.openxmlformats.org/officeDocument/2006/relationships/hyperlink" Target="https://eleicoes.uol.com.br/2016/noticias/2016/10/07/maioria-na-populacao-negros-somam-apenas-29-dos-prefeitos-eleitos.htm" TargetMode="External"/><Relationship Id="rId20" Type="http://schemas.openxmlformats.org/officeDocument/2006/relationships/hyperlink" Target="https://www.opovo.com.br/noticias/eleicoes2016/2016/10/confira-lista-completa-de-todos-os-prefeitos-eleitos-no-ceara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2.camara.leg.br/deputados/pesquisa" TargetMode="External"/><Relationship Id="rId11" Type="http://schemas.openxmlformats.org/officeDocument/2006/relationships/hyperlink" Target="http://mundoeducacao.bol.uol.com.br/politica/governador.htm" TargetMode="External"/><Relationship Id="rId24" Type="http://schemas.openxmlformats.org/officeDocument/2006/relationships/hyperlink" Target="http://topnews.com.br/noticias_ver.php?id=15720" TargetMode="External"/><Relationship Id="rId5" Type="http://schemas.openxmlformats.org/officeDocument/2006/relationships/hyperlink" Target="http://www2.camara.leg.br/transparencia/acesso-a-informacao/copy_of_perguntas-frequentes/deputados" TargetMode="External"/><Relationship Id="rId15" Type="http://schemas.openxmlformats.org/officeDocument/2006/relationships/hyperlink" Target="https://pt.wikipedia.org/wiki/Lista_de_estados_brasileiros_por_n%C3%BAmero_de_munic%C3%ADpios" TargetMode="External"/><Relationship Id="rId23" Type="http://schemas.openxmlformats.org/officeDocument/2006/relationships/hyperlink" Target="http://www.midiamax.com.br/noticias/819694-confira-a-lista-de-prefeitos-eleitos-em-mato-grosso-do-sul.html" TargetMode="External"/><Relationship Id="rId10" Type="http://schemas.openxmlformats.org/officeDocument/2006/relationships/hyperlink" Target="https://pt.wikipedia.org/wiki/Lista_de_governadores_das_unidades_federativas_do_Brasil_(2015%E2%80%932019)" TargetMode="External"/><Relationship Id="rId19" Type="http://schemas.openxmlformats.org/officeDocument/2006/relationships/hyperlink" Target="http://oficinadenoticias.com.br/destaques/veja-relacao-completa-de-todos-os-prefeitos-eleitos-no-es" TargetMode="External"/><Relationship Id="rId4" Type="http://schemas.openxmlformats.org/officeDocument/2006/relationships/hyperlink" Target="http://mundoeducacao.bol.uol.com.br/politica/como-funciona-sistema-politico-brasileiro.htm" TargetMode="External"/><Relationship Id="rId9" Type="http://schemas.openxmlformats.org/officeDocument/2006/relationships/hyperlink" Target="https://www25.senado.leg.br/web/senadores/em-exercicio" TargetMode="External"/><Relationship Id="rId14" Type="http://schemas.openxmlformats.org/officeDocument/2006/relationships/hyperlink" Target="https://www.eleicoes2014.com.br/candidatos-deputado-estadual/" TargetMode="External"/><Relationship Id="rId22" Type="http://schemas.openxmlformats.org/officeDocument/2006/relationships/hyperlink" Target="http://www.otempo.com.br/hotsites/elei%C3%A7%C3%B5es-2016/veja-a-lista-dos-prefeitos-mineiros-j%C3%A1-eleitos-1.1380234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ul21.com.br/noticias/2012/10/todos-os-novos-prefeitos-do-rio-grande-do-sul/" TargetMode="External"/><Relationship Id="rId13" Type="http://schemas.openxmlformats.org/officeDocument/2006/relationships/hyperlink" Target="https://www.bocaonews.com.br/noticias/politica/eleicoes-2016/156366,maioria-dos-prefeitos-e-vereadores-eleitos-na-bahia-e-parda.html" TargetMode="External"/><Relationship Id="rId18" Type="http://schemas.openxmlformats.org/officeDocument/2006/relationships/hyperlink" Target="http://jconline.ne10.uol.com.br/canal/politica/pernambuco/noticia/2016/11/07/as-minorias-que-derrubaram-o-preconceito-nas-urnas-259496.php" TargetMode="External"/><Relationship Id="rId3" Type="http://schemas.openxmlformats.org/officeDocument/2006/relationships/hyperlink" Target="http://joseliamaria.com/confira-os-prefeitos-eleitos-em-todos-o-municipios-de-pe/" TargetMode="External"/><Relationship Id="rId21" Type="http://schemas.openxmlformats.org/officeDocument/2006/relationships/hyperlink" Target="https://www.brasil247.com/pt/247/sergipe247/157555/Sergipe-s%C3%B3-elegeu-dois-negros-e-cinco-mulheres.htm" TargetMode="External"/><Relationship Id="rId7" Type="http://schemas.openxmlformats.org/officeDocument/2006/relationships/hyperlink" Target="http://www.ariquemesagora.com.br/noticia/2016/10/04/veja-quem-sao-os-51-prefeitos-eleitos-nos-municipios-de-rond-nia.html" TargetMode="External"/><Relationship Id="rId12" Type="http://schemas.openxmlformats.org/officeDocument/2006/relationships/hyperlink" Target="https://selesnafes.com/2016/10/pedra-branca-elege-unico-vereador-indio-do-ap/" TargetMode="External"/><Relationship Id="rId17" Type="http://schemas.openxmlformats.org/officeDocument/2006/relationships/hyperlink" Target="https://fpabramo.org.br/wp-content/uploads/2017/09/Perfil-eleitos-e-eleitas-no-Par%C3%A1-elei%C3%A7%C3%B5es-2016.pdf" TargetMode="External"/><Relationship Id="rId2" Type="http://schemas.openxmlformats.org/officeDocument/2006/relationships/image" Target="../media/image1.jpeg"/><Relationship Id="rId16" Type="http://schemas.openxmlformats.org/officeDocument/2006/relationships/hyperlink" Target="https://noticias.r7.com/eleicoes-2016/7-em-cada-10-prefeitos-eleitos-no-primeiro-turno-sao-brancos-05102016" TargetMode="External"/><Relationship Id="rId20" Type="http://schemas.openxmlformats.org/officeDocument/2006/relationships/hyperlink" Target="http://www.debateprogressista.com.br/democracia-branca-a-realidade-dos-negros-na-politica-do-parana-e-de-santa-catarina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blogcarlossantos.com.br/veja-lista-de-todos-os-prefeitos-eleitos-no-rn-e-votacoes/" TargetMode="External"/><Relationship Id="rId11" Type="http://schemas.openxmlformats.org/officeDocument/2006/relationships/hyperlink" Target="http://g1.globo.com/to/tocantins/eleicoes/2016/noticia/2016/10/veja-quem-sao-os-prefeitos-eleitos-nos-139-municipios-do-tocantins.html" TargetMode="External"/><Relationship Id="rId5" Type="http://schemas.openxmlformats.org/officeDocument/2006/relationships/hyperlink" Target="https://massanews.com/noticias/politica/confira-a-relacao-de-todos-os-prefeitos-eleitos-no-parana-1DdnJ.html" TargetMode="External"/><Relationship Id="rId15" Type="http://schemas.openxmlformats.org/officeDocument/2006/relationships/hyperlink" Target="http://afrobrasileiros.net.br/2016/10/24/brasil-elege-poucos-prefeitos-negros/" TargetMode="External"/><Relationship Id="rId23" Type="http://schemas.openxmlformats.org/officeDocument/2006/relationships/hyperlink" Target="http://www.tse.jus.br/imprensa/noticias-tse/2013/Abril/serie-inclusao-antes-excluidos-hoje-indios-e-negros-participam-ativamente-do-processo-eleitoral" TargetMode="External"/><Relationship Id="rId10" Type="http://schemas.openxmlformats.org/officeDocument/2006/relationships/hyperlink" Target="http://rcnonline.com.br/elei%C3%A7%C3%B5es/confira-lista-atualizada-dos-candidatos-a-prefeito-eleitos-em-santa-catarina-1.1937854" TargetMode="External"/><Relationship Id="rId19" Type="http://schemas.openxmlformats.org/officeDocument/2006/relationships/hyperlink" Target="http://www.blogdogordinho.com.br/maioria-dos-prefeitos-eleitos-na-pb-e-branco-apenas-tres-sao-negros-e-um-e-indigena/" TargetMode="External"/><Relationship Id="rId4" Type="http://schemas.openxmlformats.org/officeDocument/2006/relationships/hyperlink" Target="http://www.portalb1.com/noticia/2173/confira-lista-com-os-nomes-dos-prefeitos-eleitos-em-todo-o-piaui.html" TargetMode="External"/><Relationship Id="rId9" Type="http://schemas.openxmlformats.org/officeDocument/2006/relationships/hyperlink" Target="http://www.i9sergipe.com.br/21068/confira-a-relacao-dos-prefeitos-eleitos-em-sergipe/" TargetMode="External"/><Relationship Id="rId14" Type="http://schemas.openxmlformats.org/officeDocument/2006/relationships/hyperlink" Target="http://seculodiario.com.br/30985/26/prefeitos-eleitos-no-espirito-santo-sao-homens-brancos-e-empresarios" TargetMode="External"/><Relationship Id="rId22" Type="http://schemas.openxmlformats.org/officeDocument/2006/relationships/hyperlink" Target="http://www.ebc.com.br/noticias/brasil/2013/01/tse-passara-a-ter-estatistica-sobre-raca-e-cor-de-candidatos-nas-eleicoes-de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marta.costta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kaculasp@g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jpeg"/><Relationship Id="rId18" Type="http://schemas.openxmlformats.org/officeDocument/2006/relationships/hyperlink" Target="http://www.camara.leg.br/internet/deputado/Dep_Detalhe.asp?id=5830734" TargetMode="External"/><Relationship Id="rId26" Type="http://schemas.openxmlformats.org/officeDocument/2006/relationships/image" Target="../media/image11.jpeg"/><Relationship Id="rId39" Type="http://schemas.openxmlformats.org/officeDocument/2006/relationships/hyperlink" Target="mailto:dep.albertofilho@camara.gov.br" TargetMode="External"/><Relationship Id="rId21" Type="http://schemas.openxmlformats.org/officeDocument/2006/relationships/hyperlink" Target="http://www.camara.leg.br/internet/deputado/Dep_Detalhe.asp?id=5830662" TargetMode="External"/><Relationship Id="rId34" Type="http://schemas.openxmlformats.org/officeDocument/2006/relationships/hyperlink" Target="http://www.camara.leg.br/internet/deputado/Dep_Detalhe.asp?id=5830455" TargetMode="External"/><Relationship Id="rId42" Type="http://schemas.openxmlformats.org/officeDocument/2006/relationships/hyperlink" Target="mailto:dep.dr.jorgesilva@camara.gov.br" TargetMode="External"/><Relationship Id="rId47" Type="http://schemas.openxmlformats.org/officeDocument/2006/relationships/image" Target="../media/image18.jpeg"/><Relationship Id="rId50" Type="http://schemas.openxmlformats.org/officeDocument/2006/relationships/image" Target="../media/image19.jpeg"/><Relationship Id="rId55" Type="http://schemas.openxmlformats.org/officeDocument/2006/relationships/hyperlink" Target="http://www.camara.leg.br/internet/deputado/Dep_Detalhe.asp?id=5830292" TargetMode="External"/><Relationship Id="rId63" Type="http://schemas.openxmlformats.org/officeDocument/2006/relationships/hyperlink" Target="mailto:dep.bebeto@camara.gov.br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6" Type="http://schemas.openxmlformats.org/officeDocument/2006/relationships/image" Target="../media/image8.jpeg"/><Relationship Id="rId20" Type="http://schemas.openxmlformats.org/officeDocument/2006/relationships/hyperlink" Target="mailto:dep.lindomargarcon@camara.gov.br" TargetMode="External"/><Relationship Id="rId29" Type="http://schemas.openxmlformats.org/officeDocument/2006/relationships/image" Target="../media/image12.jpeg"/><Relationship Id="rId41" Type="http://schemas.openxmlformats.org/officeDocument/2006/relationships/image" Target="../media/image16.jpeg"/><Relationship Id="rId54" Type="http://schemas.openxmlformats.org/officeDocument/2006/relationships/hyperlink" Target="mailto:dep.irmaolazaro@camara.gov.br" TargetMode="External"/><Relationship Id="rId6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amara.leg.br/internet/deputado/Dep_Detalhe.asp?id=5830344" TargetMode="External"/><Relationship Id="rId11" Type="http://schemas.openxmlformats.org/officeDocument/2006/relationships/hyperlink" Target="mailto:dep.adelsonbarreto@camara.gov.br" TargetMode="External"/><Relationship Id="rId24" Type="http://schemas.openxmlformats.org/officeDocument/2006/relationships/hyperlink" Target="http://www.camara.leg.br/internet/deputado/www.rosangelagomes.com" TargetMode="External"/><Relationship Id="rId32" Type="http://schemas.openxmlformats.org/officeDocument/2006/relationships/image" Target="../media/image13.jpeg"/><Relationship Id="rId37" Type="http://schemas.openxmlformats.org/officeDocument/2006/relationships/hyperlink" Target="http://www.camara.leg.br/internet/deputado/Dep_Detalhe.asp?id=5830840" TargetMode="External"/><Relationship Id="rId40" Type="http://schemas.openxmlformats.org/officeDocument/2006/relationships/hyperlink" Target="http://www.camara.leg.br/internet/deputado/Dep_Detalhe.asp?id=5830309" TargetMode="External"/><Relationship Id="rId45" Type="http://schemas.openxmlformats.org/officeDocument/2006/relationships/hyperlink" Target="mailto:dep.chicolopes@camara.gov.br" TargetMode="External"/><Relationship Id="rId53" Type="http://schemas.openxmlformats.org/officeDocument/2006/relationships/image" Target="../media/image20.jpeg"/><Relationship Id="rId58" Type="http://schemas.openxmlformats.org/officeDocument/2006/relationships/hyperlink" Target="http://www.camara.leg.br/internet/deputado/Dep_Detalhe.asp?id=5830609" TargetMode="External"/><Relationship Id="rId5" Type="http://schemas.openxmlformats.org/officeDocument/2006/relationships/hyperlink" Target="mailto:dep.vicentinho@camara.gov.br" TargetMode="External"/><Relationship Id="rId15" Type="http://schemas.openxmlformats.org/officeDocument/2006/relationships/hyperlink" Target="http://www.camara.leg.br/internet/deputado/Dep_Detalhe.asp?id=5830341" TargetMode="External"/><Relationship Id="rId23" Type="http://schemas.openxmlformats.org/officeDocument/2006/relationships/hyperlink" Target="mailto:dep.rosangelagomes@camara.gov.br" TargetMode="External"/><Relationship Id="rId28" Type="http://schemas.openxmlformats.org/officeDocument/2006/relationships/hyperlink" Target="http://www.camara.leg.br/internet/deputado/Dep_Detalhe.asp?id=5830532" TargetMode="External"/><Relationship Id="rId36" Type="http://schemas.openxmlformats.org/officeDocument/2006/relationships/hyperlink" Target="mailto:dep.cleberverde@camara.gov.br" TargetMode="External"/><Relationship Id="rId49" Type="http://schemas.openxmlformats.org/officeDocument/2006/relationships/hyperlink" Target="http://www.camara.leg.br/internet/deputado/Dep_Detalhe.asp?id=5830454" TargetMode="External"/><Relationship Id="rId57" Type="http://schemas.openxmlformats.org/officeDocument/2006/relationships/hyperlink" Target="mailto:dep.eriveltonsantana@camara.gov.br" TargetMode="External"/><Relationship Id="rId61" Type="http://schemas.openxmlformats.org/officeDocument/2006/relationships/hyperlink" Target="http://www.camara.leg.br/internet/deputado/Dep_Detalhe.asp?id=5830613" TargetMode="External"/><Relationship Id="rId10" Type="http://schemas.openxmlformats.org/officeDocument/2006/relationships/image" Target="../media/image6.jpeg"/><Relationship Id="rId19" Type="http://schemas.openxmlformats.org/officeDocument/2006/relationships/image" Target="../media/image9.jpeg"/><Relationship Id="rId31" Type="http://schemas.openxmlformats.org/officeDocument/2006/relationships/hyperlink" Target="http://www.camara.leg.br/internet/deputado/Dep_Detalhe.asp?id=5830673" TargetMode="External"/><Relationship Id="rId44" Type="http://schemas.openxmlformats.org/officeDocument/2006/relationships/image" Target="../media/image17.jpeg"/><Relationship Id="rId52" Type="http://schemas.openxmlformats.org/officeDocument/2006/relationships/hyperlink" Target="http://www.camara.leg.br/internet/deputado/Dep_Detalhe.asp?id=5830324" TargetMode="External"/><Relationship Id="rId60" Type="http://schemas.openxmlformats.org/officeDocument/2006/relationships/hyperlink" Target="mailto:dep.antoniobrito@camara.gov.br" TargetMode="External"/><Relationship Id="rId4" Type="http://schemas.openxmlformats.org/officeDocument/2006/relationships/image" Target="../media/image4.jpeg"/><Relationship Id="rId9" Type="http://schemas.openxmlformats.org/officeDocument/2006/relationships/hyperlink" Target="http://www.camara.leg.br/internet/deputado/Dep_Detalhe.asp?id=5830370" TargetMode="External"/><Relationship Id="rId14" Type="http://schemas.openxmlformats.org/officeDocument/2006/relationships/hyperlink" Target="mailto:dep.carlosgomes@camara.gov.br" TargetMode="External"/><Relationship Id="rId22" Type="http://schemas.openxmlformats.org/officeDocument/2006/relationships/image" Target="../media/image10.jpeg"/><Relationship Id="rId27" Type="http://schemas.openxmlformats.org/officeDocument/2006/relationships/hyperlink" Target="mailto:dep.beneditadasilva@camara.gov.br" TargetMode="External"/><Relationship Id="rId30" Type="http://schemas.openxmlformats.org/officeDocument/2006/relationships/hyperlink" Target="mailto:dep.lucianasantos@camara.gov.br" TargetMode="External"/><Relationship Id="rId35" Type="http://schemas.openxmlformats.org/officeDocument/2006/relationships/image" Target="../media/image14.jpeg"/><Relationship Id="rId43" Type="http://schemas.openxmlformats.org/officeDocument/2006/relationships/hyperlink" Target="http://www.camara.leg.br/internet/deputado/Dep_Detalhe.asp?id=5830690" TargetMode="External"/><Relationship Id="rId48" Type="http://schemas.openxmlformats.org/officeDocument/2006/relationships/hyperlink" Target="mailto:dep.valmirassuncao@camara.gov.br" TargetMode="External"/><Relationship Id="rId56" Type="http://schemas.openxmlformats.org/officeDocument/2006/relationships/image" Target="../media/image21.jpeg"/><Relationship Id="rId8" Type="http://schemas.openxmlformats.org/officeDocument/2006/relationships/hyperlink" Target="mailto:dep.vicentecandido@camara.gov.br" TargetMode="External"/><Relationship Id="rId51" Type="http://schemas.openxmlformats.org/officeDocument/2006/relationships/hyperlink" Target="mailto:dep.marciomarinho@camara.gov.br" TargetMode="External"/><Relationship Id="rId3" Type="http://schemas.openxmlformats.org/officeDocument/2006/relationships/hyperlink" Target="http://www.camara.leg.br/internet/deputado/Dep_Detalhe.asp?id=5830496" TargetMode="External"/><Relationship Id="rId12" Type="http://schemas.openxmlformats.org/officeDocument/2006/relationships/hyperlink" Target="http://www.camara.leg.br/internet/deputado/Dep_Detalhe.asp?id=5830302" TargetMode="External"/><Relationship Id="rId17" Type="http://schemas.openxmlformats.org/officeDocument/2006/relationships/hyperlink" Target="mailto:dep.jhonatandejesus@camara.gov.br" TargetMode="External"/><Relationship Id="rId25" Type="http://schemas.openxmlformats.org/officeDocument/2006/relationships/hyperlink" Target="http://www.camara.leg.br/internet/deputado/Dep_Detalhe.asp?id=5830660" TargetMode="External"/><Relationship Id="rId33" Type="http://schemas.openxmlformats.org/officeDocument/2006/relationships/hyperlink" Target="mailto:dep.damiaofeliciano@camara.gov.br" TargetMode="External"/><Relationship Id="rId38" Type="http://schemas.openxmlformats.org/officeDocument/2006/relationships/image" Target="../media/image15.jpeg"/><Relationship Id="rId46" Type="http://schemas.openxmlformats.org/officeDocument/2006/relationships/hyperlink" Target="http://www.camara.leg.br/internet/deputado/Dep_Detalhe.asp?id=5830418" TargetMode="External"/><Relationship Id="rId59" Type="http://schemas.openxmlformats.org/officeDocument/2006/relationships/image" Target="../media/image2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nhum texto alternativo automático disponível.">
            <a:extLst>
              <a:ext uri="{FF2B5EF4-FFF2-40B4-BE49-F238E27FC236}">
                <a16:creationId xmlns:a16="http://schemas.microsoft.com/office/drawing/2014/main" xmlns="" id="{796AE393-A2F0-45A2-BA06-C74B96688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287" y="2944746"/>
            <a:ext cx="1885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3FC0B90-C72E-4C28-A678-C92D28C2D5DE}"/>
              </a:ext>
            </a:extLst>
          </p:cNvPr>
          <p:cNvSpPr txBox="1"/>
          <p:nvPr/>
        </p:nvSpPr>
        <p:spPr>
          <a:xfrm>
            <a:off x="516835" y="823052"/>
            <a:ext cx="106547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/>
              <a:t>A REPRESENTATIVIDADE DO NEGRO NO CENÁRIO POLÍTICO BRASILEIRO - 2018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57459F75-21F4-43BE-AD8E-ADBD6242FAB1}"/>
              </a:ext>
            </a:extLst>
          </p:cNvPr>
          <p:cNvSpPr/>
          <p:nvPr/>
        </p:nvSpPr>
        <p:spPr>
          <a:xfrm>
            <a:off x="2928731" y="3569921"/>
            <a:ext cx="82428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/>
              <a:t>NOVA FRENTE NEGRA BRASILEIRA - NFNB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799800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nhum texto alternativo automático disponível.">
            <a:extLst>
              <a:ext uri="{FF2B5EF4-FFF2-40B4-BE49-F238E27FC236}">
                <a16:creationId xmlns:a16="http://schemas.microsoft.com/office/drawing/2014/main" xmlns="" id="{796AE393-A2F0-45A2-BA06-C74B96688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7" y="94836"/>
            <a:ext cx="1885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3FC0B90-C72E-4C28-A678-C92D28C2D5DE}"/>
              </a:ext>
            </a:extLst>
          </p:cNvPr>
          <p:cNvSpPr txBox="1"/>
          <p:nvPr/>
        </p:nvSpPr>
        <p:spPr>
          <a:xfrm>
            <a:off x="2464905" y="518252"/>
            <a:ext cx="8719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 REPRESENTATIVIDADE DO NEGRO NO CENÁRIO POLÍTICO BRASILEIRO - 2018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78990D73-B129-4ACB-8424-82B261FB3EF2}"/>
              </a:ext>
            </a:extLst>
          </p:cNvPr>
          <p:cNvSpPr/>
          <p:nvPr/>
        </p:nvSpPr>
        <p:spPr>
          <a:xfrm>
            <a:off x="1895500" y="1056861"/>
            <a:ext cx="93551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000" b="1" dirty="0">
                <a:solidFill>
                  <a:srgbClr val="FF0000"/>
                </a:solidFill>
              </a:rPr>
              <a:t>NAS ASSEMBLÉIAS LEGISLATIVAS SÃO 1.060 DEPUTADOS ESTADUAIS = 25 SÃO NEGROS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897C64B4-77BD-4DA2-B1DD-B481FB968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1645" y="26593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Raimundinho da Sa</a:t>
            </a: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ú</a:t>
            </a: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de 19100</a:t>
            </a:r>
            <a:r>
              <a:rPr kumimoji="0" lang="pt-BR" altLang="pt-B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PTN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20" name="Imagem 905" descr="Raimundinho da Saúde 19100">
            <a:hlinkClick r:id="rId3"/>
            <a:extLst>
              <a:ext uri="{FF2B5EF4-FFF2-40B4-BE49-F238E27FC236}">
                <a16:creationId xmlns:a16="http://schemas.microsoft.com/office/drawing/2014/main" xmlns="" id="{539E4A52-35D7-4389-94DA-231E1264B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8974" y="2885971"/>
            <a:ext cx="622852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2D4DEBE1-DFD9-4AF4-96EE-5CA08CB5E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287" y="345550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7" name="Rectangle 20">
            <a:extLst>
              <a:ext uri="{FF2B5EF4-FFF2-40B4-BE49-F238E27FC236}">
                <a16:creationId xmlns:a16="http://schemas.microsoft.com/office/drawing/2014/main" xmlns="" id="{2C76BB07-84F9-45D2-B738-A6D0F0765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4905" y="156634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Cristina Almeida 40789</a:t>
            </a:r>
            <a:r>
              <a:rPr kumimoji="0" lang="pt-BR" altLang="pt-B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PSB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35" name="Imagem 884" descr="Cristina Almeida 40789">
            <a:hlinkClick r:id="rId5"/>
            <a:extLst>
              <a:ext uri="{FF2B5EF4-FFF2-40B4-BE49-F238E27FC236}">
                <a16:creationId xmlns:a16="http://schemas.microsoft.com/office/drawing/2014/main" xmlns="" id="{8FB307CF-973D-4ECE-A343-2BD90C1EC6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8974" y="1780967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21">
            <a:extLst>
              <a:ext uri="{FF2B5EF4-FFF2-40B4-BE49-F238E27FC236}">
                <a16:creationId xmlns:a16="http://schemas.microsoft.com/office/drawing/2014/main" xmlns="" id="{9FB64F5F-BC65-433B-BA7E-49CC2E1AA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4905" y="282364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9" name="Rectangle 23">
            <a:extLst>
              <a:ext uri="{FF2B5EF4-FFF2-40B4-BE49-F238E27FC236}">
                <a16:creationId xmlns:a16="http://schemas.microsoft.com/office/drawing/2014/main" xmlns="" id="{7C5FCAE5-E2E6-4C4A-ABB5-3C62ECEDC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1645" y="380306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7"/>
              </a:rPr>
              <a:t>Pastor Sargento Isidorio 20000</a:t>
            </a:r>
            <a:r>
              <a:rPr kumimoji="0" lang="pt-BR" altLang="pt-BR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PSC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38" name="Imagem 1015" descr="Pastor Sargento Isidorio 20000">
            <a:hlinkClick r:id="rId7"/>
            <a:extLst>
              <a:ext uri="{FF2B5EF4-FFF2-40B4-BE49-F238E27FC236}">
                <a16:creationId xmlns:a16="http://schemas.microsoft.com/office/drawing/2014/main" xmlns="" id="{5126B4CD-AD59-414A-99C7-634FDBD6C1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8974" y="4092023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24">
            <a:extLst>
              <a:ext uri="{FF2B5EF4-FFF2-40B4-BE49-F238E27FC236}">
                <a16:creationId xmlns:a16="http://schemas.microsoft.com/office/drawing/2014/main" xmlns="" id="{9C42F560-9092-4B2E-95BC-DE6229735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1645" y="506036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1" name="Rectangle 26">
            <a:extLst>
              <a:ext uri="{FF2B5EF4-FFF2-40B4-BE49-F238E27FC236}">
                <a16:creationId xmlns:a16="http://schemas.microsoft.com/office/drawing/2014/main" xmlns="" id="{4D76C349-D28A-4595-8F46-0ADE86F2D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1645" y="495247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9"/>
              </a:rPr>
              <a:t>Soldado Prisco 45190</a:t>
            </a:r>
            <a:r>
              <a:rPr kumimoji="0" lang="pt-BR" altLang="pt-BR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PSDB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41" name="Imagem 1014" descr="Soldado Prisco 45190">
            <a:hlinkClick r:id="rId9"/>
            <a:extLst>
              <a:ext uri="{FF2B5EF4-FFF2-40B4-BE49-F238E27FC236}">
                <a16:creationId xmlns:a16="http://schemas.microsoft.com/office/drawing/2014/main" xmlns="" id="{68EB67F9-54E6-4FAB-BC03-A5380155E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8974" y="5291651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7">
            <a:extLst>
              <a:ext uri="{FF2B5EF4-FFF2-40B4-BE49-F238E27FC236}">
                <a16:creationId xmlns:a16="http://schemas.microsoft.com/office/drawing/2014/main" xmlns="" id="{D6A3F467-94F0-4E2C-9CF3-756A5842D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1645" y="620977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3" name="Rectangle 29">
            <a:extLst>
              <a:ext uri="{FF2B5EF4-FFF2-40B4-BE49-F238E27FC236}">
                <a16:creationId xmlns:a16="http://schemas.microsoft.com/office/drawing/2014/main" xmlns="" id="{E31D2CAB-3C45-4F5B-AD94-DA1F96A38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5715" y="156831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11"/>
              </a:rPr>
              <a:t>Z</a:t>
            </a: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11"/>
              </a:rPr>
              <a:t>é</a:t>
            </a: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11"/>
              </a:rPr>
              <a:t> Raimundo 13222</a:t>
            </a:r>
            <a:r>
              <a:rPr kumimoji="0" lang="pt-BR" altLang="pt-BR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PT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44" name="Imagem 1009" descr="Zé Raimundo 13222">
            <a:hlinkClick r:id="rId11"/>
            <a:extLst>
              <a:ext uri="{FF2B5EF4-FFF2-40B4-BE49-F238E27FC236}">
                <a16:creationId xmlns:a16="http://schemas.microsoft.com/office/drawing/2014/main" xmlns="" id="{828DBD26-8D02-46BF-ABBA-3391529E6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670" y="1820103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30">
            <a:extLst>
              <a:ext uri="{FF2B5EF4-FFF2-40B4-BE49-F238E27FC236}">
                <a16:creationId xmlns:a16="http://schemas.microsoft.com/office/drawing/2014/main" xmlns="" id="{C678C4F2-51B3-44E2-A17F-01140B433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5715" y="282561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5" name="Rectangle 32">
            <a:extLst>
              <a:ext uri="{FF2B5EF4-FFF2-40B4-BE49-F238E27FC236}">
                <a16:creationId xmlns:a16="http://schemas.microsoft.com/office/drawing/2014/main" xmlns="" id="{3AA629C2-A00D-4688-84BC-773F9A10D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6507" y="266199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 dirty="0" err="1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13"/>
              </a:rPr>
              <a:t>Marlucio</a:t>
            </a: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13"/>
              </a:rPr>
              <a:t> Pereira 14133</a:t>
            </a:r>
            <a:r>
              <a:rPr kumimoji="0" lang="pt-BR" altLang="pt-B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PTB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47" name="Imagem 1149" descr="Marlucio Pereira 14133">
            <a:hlinkClick r:id="rId13"/>
            <a:extLst>
              <a:ext uri="{FF2B5EF4-FFF2-40B4-BE49-F238E27FC236}">
                <a16:creationId xmlns:a16="http://schemas.microsoft.com/office/drawing/2014/main" xmlns="" id="{3B1B80BA-21F5-499D-84E8-48D3E1B94F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670" y="2931540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33">
            <a:extLst>
              <a:ext uri="{FF2B5EF4-FFF2-40B4-BE49-F238E27FC236}">
                <a16:creationId xmlns:a16="http://schemas.microsoft.com/office/drawing/2014/main" xmlns="" id="{3D5842BD-01D6-43C2-BE40-9B1C8325F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6507" y="391929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7" name="Rectangle 35">
            <a:extLst>
              <a:ext uri="{FF2B5EF4-FFF2-40B4-BE49-F238E27FC236}">
                <a16:creationId xmlns:a16="http://schemas.microsoft.com/office/drawing/2014/main" xmlns="" id="{3E558C0B-D493-4CFB-BDED-8D8D7DB642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227" y="379181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15"/>
              </a:rPr>
              <a:t>Sergio Bravo 90111</a:t>
            </a:r>
            <a:r>
              <a:rPr kumimoji="0" lang="pt-BR" altLang="pt-BR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PROS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50" name="Imagem 1136" descr="Sergio Bravo 90111">
            <a:hlinkClick r:id="rId15"/>
            <a:extLst>
              <a:ext uri="{FF2B5EF4-FFF2-40B4-BE49-F238E27FC236}">
                <a16:creationId xmlns:a16="http://schemas.microsoft.com/office/drawing/2014/main" xmlns="" id="{33627B76-DC36-4610-9850-CAC3012836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146" y="4164894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36">
            <a:extLst>
              <a:ext uri="{FF2B5EF4-FFF2-40B4-BE49-F238E27FC236}">
                <a16:creationId xmlns:a16="http://schemas.microsoft.com/office/drawing/2014/main" xmlns="" id="{54AA56CB-5E89-4EB7-8805-4D75FB4D74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227" y="504911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9" name="Rectangle 38">
            <a:extLst>
              <a:ext uri="{FF2B5EF4-FFF2-40B4-BE49-F238E27FC236}">
                <a16:creationId xmlns:a16="http://schemas.microsoft.com/office/drawing/2014/main" xmlns="" id="{B55F0CCB-BCB2-4F1A-BAF9-A404355061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6507" y="506292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17"/>
              </a:rPr>
              <a:t>Santana 17477</a:t>
            </a:r>
            <a:r>
              <a:rPr kumimoji="0" lang="pt-BR" altLang="pt-BR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PSL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M</a:t>
            </a: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</a:t>
            </a: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DIA</a:t>
            </a:r>
            <a:endParaRPr kumimoji="0" lang="pt-BR" altLang="pt-B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53" name="Imagem 1130" descr="Santana 17477">
            <a:hlinkClick r:id="rId17"/>
            <a:extLst>
              <a:ext uri="{FF2B5EF4-FFF2-40B4-BE49-F238E27FC236}">
                <a16:creationId xmlns:a16="http://schemas.microsoft.com/office/drawing/2014/main" xmlns="" id="{170CA94D-1A0E-4965-998F-6BE67884D2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146" y="5423491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39">
            <a:extLst>
              <a:ext uri="{FF2B5EF4-FFF2-40B4-BE49-F238E27FC236}">
                <a16:creationId xmlns:a16="http://schemas.microsoft.com/office/drawing/2014/main" xmlns="" id="{9B450B13-83CB-4727-877A-A8F0115AA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6507" y="632022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1" name="Rectangle 41">
            <a:extLst>
              <a:ext uri="{FF2B5EF4-FFF2-40B4-BE49-F238E27FC236}">
                <a16:creationId xmlns:a16="http://schemas.microsoft.com/office/drawing/2014/main" xmlns="" id="{EDAF4406-56E6-43B3-AE02-14761F810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1287" y="158359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19"/>
              </a:rPr>
              <a:t>Bira do Pindar</a:t>
            </a: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19"/>
              </a:rPr>
              <a:t>é</a:t>
            </a: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19"/>
              </a:rPr>
              <a:t> 40100</a:t>
            </a:r>
            <a:r>
              <a:rPr kumimoji="0" lang="pt-BR" altLang="pt-BR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PSB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56" name="Imagem 1194" descr="Bira do Pindaré 40100">
            <a:hlinkClick r:id="rId19"/>
            <a:extLst>
              <a:ext uri="{FF2B5EF4-FFF2-40B4-BE49-F238E27FC236}">
                <a16:creationId xmlns:a16="http://schemas.microsoft.com/office/drawing/2014/main" xmlns="" id="{C19EB5BF-92E5-4009-93E4-C568681D7D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832" y="1808905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6" name="Rectangle 42">
            <a:extLst>
              <a:ext uri="{FF2B5EF4-FFF2-40B4-BE49-F238E27FC236}">
                <a16:creationId xmlns:a16="http://schemas.microsoft.com/office/drawing/2014/main" xmlns="" id="{0FD700A2-9295-442F-8546-AB32D0E93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1287" y="284089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218" name="Rectangle 44">
            <a:extLst>
              <a:ext uri="{FF2B5EF4-FFF2-40B4-BE49-F238E27FC236}">
                <a16:creationId xmlns:a16="http://schemas.microsoft.com/office/drawing/2014/main" xmlns="" id="{068EA347-6620-499C-A73A-E56FEDE30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0495" y="268727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21"/>
              </a:rPr>
              <a:t>Z</a:t>
            </a: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1"/>
              </a:rPr>
              <a:t>é</a:t>
            </a: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21"/>
              </a:rPr>
              <a:t> Inacio 13123</a:t>
            </a:r>
            <a:r>
              <a:rPr kumimoji="0" lang="pt-BR" altLang="pt-BR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PT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59" name="Imagem 1193" descr="Zé Inacio 13123">
            <a:hlinkClick r:id="rId21"/>
            <a:extLst>
              <a:ext uri="{FF2B5EF4-FFF2-40B4-BE49-F238E27FC236}">
                <a16:creationId xmlns:a16="http://schemas.microsoft.com/office/drawing/2014/main" xmlns="" id="{24726F08-573D-4996-9593-4F70247AEB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624" y="2952641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Rectangle 45">
            <a:extLst>
              <a:ext uri="{FF2B5EF4-FFF2-40B4-BE49-F238E27FC236}">
                <a16:creationId xmlns:a16="http://schemas.microsoft.com/office/drawing/2014/main" xmlns="" id="{565E12A9-0ECC-4FAF-B332-BF2A0DBC7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0495" y="394457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221" name="Rectangle 47">
            <a:extLst>
              <a:ext uri="{FF2B5EF4-FFF2-40B4-BE49-F238E27FC236}">
                <a16:creationId xmlns:a16="http://schemas.microsoft.com/office/drawing/2014/main" xmlns="" id="{78D26CAC-B77F-41AE-A9A6-2366BB8AA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8432" y="382426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23"/>
              </a:rPr>
              <a:t>Cabo Campos 11190</a:t>
            </a:r>
            <a:r>
              <a:rPr kumimoji="0" lang="pt-BR" altLang="pt-BR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PP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62" name="Imagem 1175" descr="Cabo Campos 11190">
            <a:hlinkClick r:id="rId23"/>
            <a:extLst>
              <a:ext uri="{FF2B5EF4-FFF2-40B4-BE49-F238E27FC236}">
                <a16:creationId xmlns:a16="http://schemas.microsoft.com/office/drawing/2014/main" xmlns="" id="{D41038C1-8F31-49F1-B330-96D62E182B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022" y="4171009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2" name="Rectangle 48">
            <a:extLst>
              <a:ext uri="{FF2B5EF4-FFF2-40B4-BE49-F238E27FC236}">
                <a16:creationId xmlns:a16="http://schemas.microsoft.com/office/drawing/2014/main" xmlns="" id="{53BF2985-EBF6-469C-96C4-4FCDB241F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8432" y="508156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224" name="Rectangle 50">
            <a:extLst>
              <a:ext uri="{FF2B5EF4-FFF2-40B4-BE49-F238E27FC236}">
                <a16:creationId xmlns:a16="http://schemas.microsoft.com/office/drawing/2014/main" xmlns="" id="{A04384D8-67AA-484E-9F57-8E7D3A5A5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8432" y="507674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 dirty="0" err="1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25"/>
              </a:rPr>
              <a:t>Neilando</a:t>
            </a: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25"/>
              </a:rPr>
              <a:t> Pimenta 11789</a:t>
            </a:r>
            <a:r>
              <a:rPr kumimoji="0" lang="pt-BR" altLang="pt-B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PP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65" name="Imagem 1248" descr="Neilando Pimenta 11789">
            <a:hlinkClick r:id="rId25"/>
            <a:extLst>
              <a:ext uri="{FF2B5EF4-FFF2-40B4-BE49-F238E27FC236}">
                <a16:creationId xmlns:a16="http://schemas.microsoft.com/office/drawing/2014/main" xmlns="" id="{45A5D37A-8086-4B18-9ECF-B613130544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022" y="5520129"/>
            <a:ext cx="571500" cy="800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5" name="Rectangle 51">
            <a:extLst>
              <a:ext uri="{FF2B5EF4-FFF2-40B4-BE49-F238E27FC236}">
                <a16:creationId xmlns:a16="http://schemas.microsoft.com/office/drawing/2014/main" xmlns="" id="{2FBACD7A-FB12-4C1C-9F30-B5CD54711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8432" y="633404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227" name="Rectangle 53">
            <a:extLst>
              <a:ext uri="{FF2B5EF4-FFF2-40B4-BE49-F238E27FC236}">
                <a16:creationId xmlns:a16="http://schemas.microsoft.com/office/drawing/2014/main" xmlns="" id="{46B6DDB3-4101-425B-9BA4-F58BC3F2B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6067" y="158442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27"/>
              </a:rPr>
              <a:t>Wancley 43333</a:t>
            </a:r>
            <a:r>
              <a:rPr kumimoji="0" lang="pt-BR" altLang="pt-BR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PV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68" name="Imagem 1292" descr="Wancley 43333">
            <a:hlinkClick r:id="rId27"/>
            <a:extLst>
              <a:ext uri="{FF2B5EF4-FFF2-40B4-BE49-F238E27FC236}">
                <a16:creationId xmlns:a16="http://schemas.microsoft.com/office/drawing/2014/main" xmlns="" id="{00B7AE2A-E72B-4B90-8E1B-37779008F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013" y="1879703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8" name="Rectangle 54">
            <a:extLst>
              <a:ext uri="{FF2B5EF4-FFF2-40B4-BE49-F238E27FC236}">
                <a16:creationId xmlns:a16="http://schemas.microsoft.com/office/drawing/2014/main" xmlns="" id="{4E7AA6EF-7DB5-4815-9899-E63A1A329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6067" y="284172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233" name="Rectangle 59">
            <a:extLst>
              <a:ext uri="{FF2B5EF4-FFF2-40B4-BE49-F238E27FC236}">
                <a16:creationId xmlns:a16="http://schemas.microsoft.com/office/drawing/2014/main" xmlns="" id="{63794A46-08CA-4499-8D5E-884A5850C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8488" y="2664310"/>
            <a:ext cx="270138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29"/>
              </a:rPr>
              <a:t>Dr. Jaques Neves 20777</a:t>
            </a:r>
            <a:r>
              <a:rPr kumimoji="0" lang="pt-BR" altLang="pt-B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PSC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ELEITPOR M</a:t>
            </a:r>
            <a:r>
              <a:rPr kumimoji="0" lang="pt-BR" altLang="pt-BR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</a:t>
            </a:r>
            <a:r>
              <a:rPr kumimoji="0" lang="pt-BR" altLang="pt-BR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DIA</a:t>
            </a: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74" name="Imagem 1311" descr="Dr. Jaques Neves 20777">
            <a:hlinkClick r:id="rId29"/>
            <a:extLst>
              <a:ext uri="{FF2B5EF4-FFF2-40B4-BE49-F238E27FC236}">
                <a16:creationId xmlns:a16="http://schemas.microsoft.com/office/drawing/2014/main" xmlns="" id="{87E0712F-FEEE-4281-8B45-30B2375333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905" y="2985189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34" name="Rectangle 60">
            <a:extLst>
              <a:ext uri="{FF2B5EF4-FFF2-40B4-BE49-F238E27FC236}">
                <a16:creationId xmlns:a16="http://schemas.microsoft.com/office/drawing/2014/main" xmlns="" id="{8C8C3A49-2C97-4652-91D9-0AC6E7E6E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8488" y="396231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236" name="Rectangle 62">
            <a:extLst>
              <a:ext uri="{FF2B5EF4-FFF2-40B4-BE49-F238E27FC236}">
                <a16:creationId xmlns:a16="http://schemas.microsoft.com/office/drawing/2014/main" xmlns="" id="{AD633631-6403-42CE-BEED-42E6D757C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8488" y="38203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31"/>
              </a:rPr>
              <a:t>Bispo </a:t>
            </a:r>
            <a:r>
              <a:rPr kumimoji="0" lang="pt-BR" altLang="pt-BR" sz="1100" b="1" i="0" u="none" strike="noStrike" cap="none" normalizeH="0" baseline="0" dirty="0" err="1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31"/>
              </a:rPr>
              <a:t>Ossesio</a:t>
            </a: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31"/>
              </a:rPr>
              <a:t> Silva 10123</a:t>
            </a:r>
            <a:r>
              <a:rPr kumimoji="0" lang="pt-BR" altLang="pt-B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PRB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77" name="Imagem 1416" descr="Bispo Ossesio Silva 10123">
            <a:hlinkClick r:id="rId31"/>
            <a:extLst>
              <a:ext uri="{FF2B5EF4-FFF2-40B4-BE49-F238E27FC236}">
                <a16:creationId xmlns:a16="http://schemas.microsoft.com/office/drawing/2014/main" xmlns="" id="{C61E7C3D-0770-4DF7-805B-7ABDA89E6B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5665" y="4154364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37" name="Rectangle 63">
            <a:extLst>
              <a:ext uri="{FF2B5EF4-FFF2-40B4-BE49-F238E27FC236}">
                <a16:creationId xmlns:a16="http://schemas.microsoft.com/office/drawing/2014/main" xmlns="" id="{883D0BFD-5508-4711-9480-868B76681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8488" y="50776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239" name="Rectangle 65">
            <a:extLst>
              <a:ext uri="{FF2B5EF4-FFF2-40B4-BE49-F238E27FC236}">
                <a16:creationId xmlns:a16="http://schemas.microsoft.com/office/drawing/2014/main" xmlns="" id="{4958747A-8C26-4E03-8CE3-C23688D4B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6067" y="51107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33"/>
              </a:rPr>
              <a:t>Edilson Silva 50000</a:t>
            </a:r>
            <a:r>
              <a:rPr kumimoji="0" lang="pt-BR" altLang="pt-BR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PSOL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80" name="Imagem 1399" descr="Edilson Silva 50000">
            <a:hlinkClick r:id="rId33"/>
            <a:extLst>
              <a:ext uri="{FF2B5EF4-FFF2-40B4-BE49-F238E27FC236}">
                <a16:creationId xmlns:a16="http://schemas.microsoft.com/office/drawing/2014/main" xmlns="" id="{D25933D4-6F41-47CA-9FED-C44400375C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9947" y="5460359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40" name="Rectangle 66">
            <a:extLst>
              <a:ext uri="{FF2B5EF4-FFF2-40B4-BE49-F238E27FC236}">
                <a16:creationId xmlns:a16="http://schemas.microsoft.com/office/drawing/2014/main" xmlns="" id="{A7797F07-FF12-45E0-8CBA-4A3557676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6067" y="63680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242" name="Rectangle 68">
            <a:extLst>
              <a:ext uri="{FF2B5EF4-FFF2-40B4-BE49-F238E27FC236}">
                <a16:creationId xmlns:a16="http://schemas.microsoft.com/office/drawing/2014/main" xmlns="" id="{BA4C0827-2B8E-4238-A8B7-820127E21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836" y="1558493"/>
            <a:ext cx="178606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35"/>
              </a:rPr>
              <a:t>Professor </a:t>
            </a:r>
            <a:r>
              <a:rPr kumimoji="0" lang="pt-BR" altLang="pt-BR" sz="1100" b="1" i="0" u="none" strike="noStrike" cap="none" normalizeH="0" baseline="0" dirty="0" err="1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35"/>
              </a:rPr>
              <a:t>Lupercio</a:t>
            </a: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35"/>
              </a:rPr>
              <a:t> 77123</a:t>
            </a:r>
            <a:r>
              <a:rPr kumimoji="0" lang="pt-BR" altLang="pt-B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SD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83" name="Imagem 1393" descr="Professor Lupercio 77123">
            <a:hlinkClick r:id="rId35"/>
            <a:extLst>
              <a:ext uri="{FF2B5EF4-FFF2-40B4-BE49-F238E27FC236}">
                <a16:creationId xmlns:a16="http://schemas.microsoft.com/office/drawing/2014/main" xmlns="" id="{8B313657-F270-4464-920C-1F5A15F531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487" y="1876434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48" name="Rectangle 74">
            <a:extLst>
              <a:ext uri="{FF2B5EF4-FFF2-40B4-BE49-F238E27FC236}">
                <a16:creationId xmlns:a16="http://schemas.microsoft.com/office/drawing/2014/main" xmlns="" id="{B0AE534A-2B32-43E5-9350-A60B533FC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836" y="2812789"/>
            <a:ext cx="2122697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37"/>
              </a:rPr>
              <a:t>Soldado Joel da Harpa 90300</a:t>
            </a:r>
            <a:r>
              <a:rPr kumimoji="0" lang="pt-BR" altLang="pt-B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PROS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89" name="Imagem 1388" descr="Soldado Joel da Harpa 90300">
            <a:hlinkClick r:id="rId37"/>
            <a:extLst>
              <a:ext uri="{FF2B5EF4-FFF2-40B4-BE49-F238E27FC236}">
                <a16:creationId xmlns:a16="http://schemas.microsoft.com/office/drawing/2014/main" xmlns="" id="{695CA8F8-589E-4A03-8EA4-2C322DB84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487" y="3063978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49" name="Rectangle 75">
            <a:extLst>
              <a:ext uri="{FF2B5EF4-FFF2-40B4-BE49-F238E27FC236}">
                <a16:creationId xmlns:a16="http://schemas.microsoft.com/office/drawing/2014/main" xmlns="" id="{00D99BE2-BAB9-49F3-8B90-9428CD6C3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4186" y="402831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251" name="Rectangle 77">
            <a:extLst>
              <a:ext uri="{FF2B5EF4-FFF2-40B4-BE49-F238E27FC236}">
                <a16:creationId xmlns:a16="http://schemas.microsoft.com/office/drawing/2014/main" xmlns="" id="{644A7655-5475-4608-A582-A632E1EC3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9570" y="389097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39"/>
              </a:rPr>
              <a:t>Tia Ju 10123</a:t>
            </a:r>
            <a:r>
              <a:rPr kumimoji="0" lang="pt-BR" altLang="pt-B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PRB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92" name="Imagem 1558" descr="Tia Ju 10123">
            <a:hlinkClick r:id="rId39"/>
            <a:extLst>
              <a:ext uri="{FF2B5EF4-FFF2-40B4-BE49-F238E27FC236}">
                <a16:creationId xmlns:a16="http://schemas.microsoft.com/office/drawing/2014/main" xmlns="" id="{20E7225F-BE5A-459A-91DE-B29A62CB23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3340" y="4292954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52" name="Rectangle 78">
            <a:extLst>
              <a:ext uri="{FF2B5EF4-FFF2-40B4-BE49-F238E27FC236}">
                <a16:creationId xmlns:a16="http://schemas.microsoft.com/office/drawing/2014/main" xmlns="" id="{CDB4D89A-6371-4592-99A2-798F54858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9570" y="514827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254" name="Rectangle 80">
            <a:extLst>
              <a:ext uri="{FF2B5EF4-FFF2-40B4-BE49-F238E27FC236}">
                <a16:creationId xmlns:a16="http://schemas.microsoft.com/office/drawing/2014/main" xmlns="" id="{9F44ECAF-DB62-49A7-9303-FE362DFBF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9715" y="5189030"/>
            <a:ext cx="1963999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41"/>
              </a:rPr>
              <a:t>Enfermeira Rejane 65656</a:t>
            </a:r>
            <a:r>
              <a:rPr kumimoji="0" lang="pt-BR" altLang="pt-B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PCdoB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95" name="Imagem 1526" descr="Enfermeira Rejane 65656">
            <a:hlinkClick r:id="rId41"/>
            <a:extLst>
              <a:ext uri="{FF2B5EF4-FFF2-40B4-BE49-F238E27FC236}">
                <a16:creationId xmlns:a16="http://schemas.microsoft.com/office/drawing/2014/main" xmlns="" id="{120F1FD8-9B59-4DC0-9192-19EAD35D13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3340" y="5423491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55" name="Rectangle 81">
            <a:extLst>
              <a:ext uri="{FF2B5EF4-FFF2-40B4-BE49-F238E27FC236}">
                <a16:creationId xmlns:a16="http://schemas.microsoft.com/office/drawing/2014/main" xmlns="" id="{82580135-3FF9-4EC1-BA3E-45992DF46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7500" y="636160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257" name="Rectangle 83">
            <a:extLst>
              <a:ext uri="{FF2B5EF4-FFF2-40B4-BE49-F238E27FC236}">
                <a16:creationId xmlns:a16="http://schemas.microsoft.com/office/drawing/2014/main" xmlns="" id="{0AC949FE-7019-4557-871E-3B35457A6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98" y="223707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43"/>
              </a:rPr>
              <a:t>João Peixoto 27123</a:t>
            </a:r>
            <a:r>
              <a:rPr kumimoji="0" lang="pt-BR" altLang="pt-B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PSDC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298" name="Imagem 1525" descr="João Peixoto 27123">
            <a:hlinkClick r:id="rId43"/>
            <a:extLst>
              <a:ext uri="{FF2B5EF4-FFF2-40B4-BE49-F238E27FC236}">
                <a16:creationId xmlns:a16="http://schemas.microsoft.com/office/drawing/2014/main" xmlns="" id="{5A4EDE90-4F29-498A-96D5-5EC2358E7A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894" y="2611422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58" name="Rectangle 84">
            <a:extLst>
              <a:ext uri="{FF2B5EF4-FFF2-40B4-BE49-F238E27FC236}">
                <a16:creationId xmlns:a16="http://schemas.microsoft.com/office/drawing/2014/main" xmlns="" id="{FE2A19A5-68C7-48C2-94AF-34B47B237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98" y="349437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260" name="Rectangle 86">
            <a:extLst>
              <a:ext uri="{FF2B5EF4-FFF2-40B4-BE49-F238E27FC236}">
                <a16:creationId xmlns:a16="http://schemas.microsoft.com/office/drawing/2014/main" xmlns="" id="{E25EE2E0-CA56-464C-8279-D70716B78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4628" y="282563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45"/>
              </a:rPr>
              <a:t>Zito 11345</a:t>
            </a:r>
            <a:r>
              <a:rPr kumimoji="0" lang="pt-BR" altLang="pt-BR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PP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ELEITO POR QP</a:t>
            </a:r>
            <a:endParaRPr kumimoji="0" lang="pt-BR" altLang="pt-B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301" name="Imagem 1588" descr="Zito 11345">
            <a:hlinkClick r:id="rId45"/>
            <a:extLst>
              <a:ext uri="{FF2B5EF4-FFF2-40B4-BE49-F238E27FC236}">
                <a16:creationId xmlns:a16="http://schemas.microsoft.com/office/drawing/2014/main" xmlns="" id="{AF93FBC5-0B24-427F-820C-6E9F7E85AC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2950" y="3130435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61" name="Rectangle 87">
            <a:extLst>
              <a:ext uri="{FF2B5EF4-FFF2-40B4-BE49-F238E27FC236}">
                <a16:creationId xmlns:a16="http://schemas.microsoft.com/office/drawing/2014/main" xmlns="" id="{33C32E5E-A112-43E6-9BDC-6F1086FE7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4628" y="408293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263" name="Rectangle 89">
            <a:extLst>
              <a:ext uri="{FF2B5EF4-FFF2-40B4-BE49-F238E27FC236}">
                <a16:creationId xmlns:a16="http://schemas.microsoft.com/office/drawing/2014/main" xmlns="" id="{CA9ED119-BB9A-45FF-BBE0-9FB172AD7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4" y="4014530"/>
            <a:ext cx="1378904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 dirty="0" err="1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47"/>
              </a:rPr>
              <a:t>Pr</a:t>
            </a: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47"/>
              </a:rPr>
              <a:t> Antonio 20123</a:t>
            </a:r>
            <a:r>
              <a:rPr kumimoji="0" lang="pt-BR" altLang="pt-B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PSC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304" name="Imagem 1773" descr="Pr Antonio 20123">
            <a:hlinkClick r:id="rId47"/>
            <a:extLst>
              <a:ext uri="{FF2B5EF4-FFF2-40B4-BE49-F238E27FC236}">
                <a16:creationId xmlns:a16="http://schemas.microsoft.com/office/drawing/2014/main" xmlns="" id="{4ADDD20D-02AD-44F6-AE10-17543A928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113" y="4402400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64" name="Rectangle 90">
            <a:extLst>
              <a:ext uri="{FF2B5EF4-FFF2-40B4-BE49-F238E27FC236}">
                <a16:creationId xmlns:a16="http://schemas.microsoft.com/office/drawing/2014/main" xmlns="" id="{FE41184E-D951-43AB-9685-54FB651D9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432" y="492679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266" name="Rectangle 92">
            <a:extLst>
              <a:ext uri="{FF2B5EF4-FFF2-40B4-BE49-F238E27FC236}">
                <a16:creationId xmlns:a16="http://schemas.microsoft.com/office/drawing/2014/main" xmlns="" id="{E8AEBE93-6F67-48FC-952D-C3DF43BE9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351" y="4203918"/>
            <a:ext cx="1449436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/>
                <a:ea typeface="Calibri" panose="020F0502020204030204" pitchFamily="34" charset="0"/>
                <a:cs typeface="Arial" panose="020B0604020202020204" pitchFamily="34" charset="0"/>
                <a:hlinkClick r:id="rId49"/>
              </a:rPr>
              <a:t>Pastor Celso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/>
                <a:ea typeface="Calibri" panose="020F0502020204030204" pitchFamily="34" charset="0"/>
                <a:cs typeface="Arial" panose="020B0604020202020204" pitchFamily="34" charset="0"/>
                <a:hlinkClick r:id="rId49"/>
              </a:rPr>
              <a:t>Nascimento 20777</a:t>
            </a:r>
            <a:r>
              <a:rPr kumimoji="0" lang="pt-BR" altLang="pt-B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/>
                <a:ea typeface="Calibri" panose="020F0502020204030204" pitchFamily="34" charset="0"/>
                <a:cs typeface="Arial" panose="020B0604020202020204" pitchFamily="34" charset="0"/>
              </a:rPr>
              <a:t>PSC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307" name="Imagem 1866" descr="Pastor Celso Nascimento 20777">
            <a:hlinkClick r:id="rId49"/>
            <a:extLst>
              <a:ext uri="{FF2B5EF4-FFF2-40B4-BE49-F238E27FC236}">
                <a16:creationId xmlns:a16="http://schemas.microsoft.com/office/drawing/2014/main" xmlns="" id="{CE7AB8A8-FB3B-4F5F-ACF9-25AB0A7E0B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5302" y="4809633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67" name="Rectangle 93">
            <a:extLst>
              <a:ext uri="{FF2B5EF4-FFF2-40B4-BE49-F238E27FC236}">
                <a16:creationId xmlns:a16="http://schemas.microsoft.com/office/drawing/2014/main" xmlns="" id="{3AD67208-0BD6-4C63-B712-6B3A5A076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063" y="629266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269" name="Rectangle 95">
            <a:extLst>
              <a:ext uri="{FF2B5EF4-FFF2-40B4-BE49-F238E27FC236}">
                <a16:creationId xmlns:a16="http://schemas.microsoft.com/office/drawing/2014/main" xmlns="" id="{4731EAD8-93F4-444D-9966-9DAA39545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189" y="5761811"/>
            <a:ext cx="1630575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 dirty="0" err="1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51"/>
              </a:rPr>
              <a:t>Leci</a:t>
            </a:r>
            <a:r>
              <a:rPr kumimoji="0" lang="pt-BR" altLang="pt-BR" sz="1100" b="1" i="0" u="none" strike="noStrike" cap="none" normalizeH="0" baseline="0" dirty="0">
                <a:ln>
                  <a:noFill/>
                </a:ln>
                <a:solidFill>
                  <a:srgbClr val="3081B7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  <a:hlinkClick r:id="rId51"/>
              </a:rPr>
              <a:t> Brandão 65035</a:t>
            </a:r>
            <a:r>
              <a:rPr kumimoji="0" lang="pt-BR" altLang="pt-BR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inherit" charset="0"/>
                <a:ea typeface="Calibri" panose="020F0502020204030204" pitchFamily="34" charset="0"/>
                <a:cs typeface="Arial" panose="020B0604020202020204" pitchFamily="34" charset="0"/>
              </a:rPr>
              <a:t>PCdoB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310" name="Imagem 1858" descr="Leci Brandão 65035">
            <a:hlinkClick r:id="rId51"/>
            <a:extLst>
              <a:ext uri="{FF2B5EF4-FFF2-40B4-BE49-F238E27FC236}">
                <a16:creationId xmlns:a16="http://schemas.microsoft.com/office/drawing/2014/main" xmlns="" id="{C045EFFB-C0CB-46A5-A252-7F5DBE3F5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23" y="6023421"/>
            <a:ext cx="5715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70" name="Rectangle 96">
            <a:extLst>
              <a:ext uri="{FF2B5EF4-FFF2-40B4-BE49-F238E27FC236}">
                <a16:creationId xmlns:a16="http://schemas.microsoft.com/office/drawing/2014/main" xmlns="" id="{4685D76B-3C41-4EB6-B41C-A00EE7CD9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189" y="692131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57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nhum texto alternativo automático disponível.">
            <a:extLst>
              <a:ext uri="{FF2B5EF4-FFF2-40B4-BE49-F238E27FC236}">
                <a16:creationId xmlns:a16="http://schemas.microsoft.com/office/drawing/2014/main" xmlns="" id="{796AE393-A2F0-45A2-BA06-C74B96688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7" y="94836"/>
            <a:ext cx="1885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3FC0B90-C72E-4C28-A678-C92D28C2D5DE}"/>
              </a:ext>
            </a:extLst>
          </p:cNvPr>
          <p:cNvSpPr txBox="1"/>
          <p:nvPr/>
        </p:nvSpPr>
        <p:spPr>
          <a:xfrm>
            <a:off x="2464905" y="518252"/>
            <a:ext cx="8719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 REPRESENTATIVIDADE DO NEGRO NO CENÁRIO POLÍTICO BRASILEIRO - 2018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F3703870-0DB4-42C3-99B6-2EB9C640F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405766"/>
              </p:ext>
            </p:extLst>
          </p:nvPr>
        </p:nvGraphicFramePr>
        <p:xfrm>
          <a:off x="291543" y="3429000"/>
          <a:ext cx="11608914" cy="17625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48776">
                  <a:extLst>
                    <a:ext uri="{9D8B030D-6E8A-4147-A177-3AD203B41FA5}">
                      <a16:colId xmlns:a16="http://schemas.microsoft.com/office/drawing/2014/main" xmlns="" val="2274767743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262925164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2259582776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3846329971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3201698589"/>
                    </a:ext>
                  </a:extLst>
                </a:gridCol>
                <a:gridCol w="389792">
                  <a:extLst>
                    <a:ext uri="{9D8B030D-6E8A-4147-A177-3AD203B41FA5}">
                      <a16:colId xmlns:a16="http://schemas.microsoft.com/office/drawing/2014/main" xmlns="" val="2250126392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190279085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1147607952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1590891141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873889028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1267762741"/>
                    </a:ext>
                  </a:extLst>
                </a:gridCol>
                <a:gridCol w="389792">
                  <a:extLst>
                    <a:ext uri="{9D8B030D-6E8A-4147-A177-3AD203B41FA5}">
                      <a16:colId xmlns:a16="http://schemas.microsoft.com/office/drawing/2014/main" xmlns="" val="1905400534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2595036769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2776056224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1689103181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2128999036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3775919324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26252868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1683406852"/>
                    </a:ext>
                  </a:extLst>
                </a:gridCol>
                <a:gridCol w="389792">
                  <a:extLst>
                    <a:ext uri="{9D8B030D-6E8A-4147-A177-3AD203B41FA5}">
                      <a16:colId xmlns:a16="http://schemas.microsoft.com/office/drawing/2014/main" xmlns="" val="444130404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3275688228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3555120493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513197251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803117985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151056064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2909964677"/>
                    </a:ext>
                  </a:extLst>
                </a:gridCol>
                <a:gridCol w="389792">
                  <a:extLst>
                    <a:ext uri="{9D8B030D-6E8A-4147-A177-3AD203B41FA5}">
                      <a16:colId xmlns:a16="http://schemas.microsoft.com/office/drawing/2014/main" xmlns="" val="2247039917"/>
                    </a:ext>
                  </a:extLst>
                </a:gridCol>
                <a:gridCol w="353699">
                  <a:extLst>
                    <a:ext uri="{9D8B030D-6E8A-4147-A177-3AD203B41FA5}">
                      <a16:colId xmlns:a16="http://schemas.microsoft.com/office/drawing/2014/main" xmlns="" val="1599489192"/>
                    </a:ext>
                  </a:extLst>
                </a:gridCol>
                <a:gridCol w="665893">
                  <a:extLst>
                    <a:ext uri="{9D8B030D-6E8A-4147-A177-3AD203B41FA5}">
                      <a16:colId xmlns:a16="http://schemas.microsoft.com/office/drawing/2014/main" xmlns="" val="1308533406"/>
                    </a:ext>
                  </a:extLst>
                </a:gridCol>
              </a:tblGrid>
              <a:tr h="58751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DEPUTADOS ESTADUAIS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AC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AL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AM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AP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BA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CE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DF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ES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GO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MA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MG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MS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MT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PB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PE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PI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PR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RJ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RN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R0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RR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RS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SC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SE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SP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TOTAIS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551664161"/>
                  </a:ext>
                </a:extLst>
              </a:tr>
              <a:tr h="58751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TOTAL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63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77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71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94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1.060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321984396"/>
                  </a:ext>
                </a:extLst>
              </a:tr>
              <a:tr h="58751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NEGROS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853996155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0DE3BFD2-1169-4F53-88F9-136EBC13716E}"/>
              </a:ext>
            </a:extLst>
          </p:cNvPr>
          <p:cNvSpPr txBox="1"/>
          <p:nvPr/>
        </p:nvSpPr>
        <p:spPr>
          <a:xfrm>
            <a:off x="4532243" y="2204676"/>
            <a:ext cx="3485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latin typeface="Arial Narrow" panose="020B0606020202030204" pitchFamily="34" charset="0"/>
              </a:rPr>
              <a:t>E onde eles estão?</a:t>
            </a:r>
          </a:p>
        </p:txBody>
      </p:sp>
    </p:spTree>
    <p:extLst>
      <p:ext uri="{BB962C8B-B14F-4D97-AF65-F5344CB8AC3E}">
        <p14:creationId xmlns:p14="http://schemas.microsoft.com/office/powerpoint/2010/main" val="103786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nhum texto alternativo automático disponível.">
            <a:extLst>
              <a:ext uri="{FF2B5EF4-FFF2-40B4-BE49-F238E27FC236}">
                <a16:creationId xmlns:a16="http://schemas.microsoft.com/office/drawing/2014/main" xmlns="" id="{796AE393-A2F0-45A2-BA06-C74B96688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7" y="94836"/>
            <a:ext cx="1885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3FC0B90-C72E-4C28-A678-C92D28C2D5DE}"/>
              </a:ext>
            </a:extLst>
          </p:cNvPr>
          <p:cNvSpPr txBox="1"/>
          <p:nvPr/>
        </p:nvSpPr>
        <p:spPr>
          <a:xfrm>
            <a:off x="2464905" y="518252"/>
            <a:ext cx="8719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 REPRESENTATIVIDADE DO NEGRO NO CENÁRIO POLÍTICO BRASILEIRO - 2018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564E8755-EFA4-42F6-97C6-BC1B45D447B7}"/>
              </a:ext>
            </a:extLst>
          </p:cNvPr>
          <p:cNvSpPr/>
          <p:nvPr/>
        </p:nvSpPr>
        <p:spPr>
          <a:xfrm>
            <a:off x="2974131" y="1206764"/>
            <a:ext cx="711842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</a:rPr>
              <a:t>NAS PREFEITURAS SÃO 5.570 PREFEITOS </a:t>
            </a:r>
          </a:p>
          <a:p>
            <a:pPr algn="ctr"/>
            <a:r>
              <a:rPr lang="pt-BR" sz="3200" b="1" dirty="0">
                <a:solidFill>
                  <a:srgbClr val="FF0000"/>
                </a:solidFill>
              </a:rPr>
              <a:t>1.604 SÃO NEGROS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B28367AB-37C2-417B-A375-01BA4020DA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0421727"/>
              </p:ext>
            </p:extLst>
          </p:nvPr>
        </p:nvGraphicFramePr>
        <p:xfrm>
          <a:off x="3548320" y="2572384"/>
          <a:ext cx="5095359" cy="3802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36006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9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nhum texto alternativo automático disponível.">
            <a:extLst>
              <a:ext uri="{FF2B5EF4-FFF2-40B4-BE49-F238E27FC236}">
                <a16:creationId xmlns:a16="http://schemas.microsoft.com/office/drawing/2014/main" xmlns="" id="{796AE393-A2F0-45A2-BA06-C74B96688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7" y="94836"/>
            <a:ext cx="1885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3FC0B90-C72E-4C28-A678-C92D28C2D5DE}"/>
              </a:ext>
            </a:extLst>
          </p:cNvPr>
          <p:cNvSpPr txBox="1"/>
          <p:nvPr/>
        </p:nvSpPr>
        <p:spPr>
          <a:xfrm>
            <a:off x="2464905" y="518252"/>
            <a:ext cx="8719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 REPRESENTATIVIDADE DO NEGRO NO CENÁRIO POLÍTICO BRASILEIRO - 2018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3AC5C9AD-BDB8-4865-BEE4-9C99333AF27C}"/>
              </a:ext>
            </a:extLst>
          </p:cNvPr>
          <p:cNvSpPr/>
          <p:nvPr/>
        </p:nvSpPr>
        <p:spPr>
          <a:xfrm>
            <a:off x="2565061" y="1264769"/>
            <a:ext cx="818698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800" b="1" dirty="0">
                <a:solidFill>
                  <a:srgbClr val="FF0000"/>
                </a:solidFill>
              </a:rPr>
              <a:t>NAS CÂMARAS MUNICIPAIS SÃO 57.838 VEREADORES</a:t>
            </a:r>
          </a:p>
          <a:p>
            <a:pPr algn="ctr"/>
            <a:r>
              <a:rPr lang="pt-BR" sz="2800" b="1" dirty="0">
                <a:solidFill>
                  <a:srgbClr val="FF0000"/>
                </a:solidFill>
              </a:rPr>
              <a:t>24.282 SÃO NEGROS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BD31AAEF-D65C-4E10-8166-EA718D99970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7240216"/>
              </p:ext>
            </p:extLst>
          </p:nvPr>
        </p:nvGraphicFramePr>
        <p:xfrm>
          <a:off x="3087757" y="2565284"/>
          <a:ext cx="5353877" cy="3774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75111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8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nhum texto alternativo automático disponível.">
            <a:extLst>
              <a:ext uri="{FF2B5EF4-FFF2-40B4-BE49-F238E27FC236}">
                <a16:creationId xmlns:a16="http://schemas.microsoft.com/office/drawing/2014/main" xmlns="" id="{796AE393-A2F0-45A2-BA06-C74B96688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7" y="94836"/>
            <a:ext cx="1885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3FC0B90-C72E-4C28-A678-C92D28C2D5DE}"/>
              </a:ext>
            </a:extLst>
          </p:cNvPr>
          <p:cNvSpPr txBox="1"/>
          <p:nvPr/>
        </p:nvSpPr>
        <p:spPr>
          <a:xfrm>
            <a:off x="2464905" y="518252"/>
            <a:ext cx="8719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 REPRESENTATIVIDADE DO NEGRO NO CENÁRIO POLÍTICO BRASILEIRO - 2018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EFC4B99-A607-4D2F-A2B5-D137C9C30604}"/>
              </a:ext>
            </a:extLst>
          </p:cNvPr>
          <p:cNvSpPr txBox="1"/>
          <p:nvPr/>
        </p:nvSpPr>
        <p:spPr>
          <a:xfrm>
            <a:off x="331304" y="2018886"/>
            <a:ext cx="1004514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Fontes de pesquisa:</a:t>
            </a:r>
            <a:endParaRPr lang="pt-BR" sz="1200" dirty="0"/>
          </a:p>
          <a:p>
            <a:r>
              <a:rPr lang="pt-BR" sz="1200" u="sng" dirty="0">
                <a:hlinkClick r:id="rId3"/>
              </a:rPr>
              <a:t>http://www.brasil.gov.br/governo/2009/11/entenda-como-funciona-a-estrutura-do-estado-brasileiro</a:t>
            </a:r>
            <a:endParaRPr lang="pt-BR" sz="1200" dirty="0"/>
          </a:p>
          <a:p>
            <a:r>
              <a:rPr lang="pt-BR" sz="1200" u="sng" dirty="0">
                <a:hlinkClick r:id="rId4"/>
              </a:rPr>
              <a:t>http://mundoeducacao.bol.uol.com.br/politica/como-funciona-sistema-politico-brasileiro.htm</a:t>
            </a:r>
            <a:endParaRPr lang="pt-BR" sz="1200" dirty="0"/>
          </a:p>
          <a:p>
            <a:r>
              <a:rPr lang="pt-BR" sz="1200" u="sng" dirty="0">
                <a:hlinkClick r:id="rId5"/>
              </a:rPr>
              <a:t>http://www2.camara.leg.br/transparencia/acesso-a-informacao/copy_of_perguntas-frequentes/deputados</a:t>
            </a:r>
            <a:endParaRPr lang="pt-BR" sz="1200" dirty="0"/>
          </a:p>
          <a:p>
            <a:r>
              <a:rPr lang="pt-BR" sz="1200" u="sng" dirty="0">
                <a:hlinkClick r:id="rId6"/>
              </a:rPr>
              <a:t>http://www2.camara.leg.br/deputados/pesquisa</a:t>
            </a:r>
            <a:endParaRPr lang="pt-BR" sz="1200" dirty="0"/>
          </a:p>
          <a:p>
            <a:r>
              <a:rPr lang="pt-BR" sz="1200" u="sng" dirty="0">
                <a:hlinkClick r:id="rId7"/>
              </a:rPr>
              <a:t>http://www.politize.com.br/senado-como-funciona/</a:t>
            </a:r>
            <a:endParaRPr lang="pt-BR" sz="1200" dirty="0"/>
          </a:p>
          <a:p>
            <a:r>
              <a:rPr lang="pt-BR" sz="1200" u="sng" dirty="0">
                <a:hlinkClick r:id="rId8"/>
              </a:rPr>
              <a:t>https://www12.senado.leg.br/noticias/materias/2014/09/09/como_funciona_o_Congresso_Naciona</a:t>
            </a:r>
            <a:endParaRPr lang="pt-BR" sz="1200" dirty="0"/>
          </a:p>
          <a:p>
            <a:r>
              <a:rPr lang="pt-BR" sz="1200" u="sng" dirty="0">
                <a:hlinkClick r:id="rId9"/>
              </a:rPr>
              <a:t>https://www25.senado.leg.br/web/senadores/em-exercicio</a:t>
            </a:r>
            <a:endParaRPr lang="pt-BR" sz="1200" dirty="0"/>
          </a:p>
          <a:p>
            <a:r>
              <a:rPr lang="pt-BR" sz="1200" u="sng" dirty="0">
                <a:hlinkClick r:id="rId10"/>
              </a:rPr>
              <a:t>https://pt.wikipedia.org/wiki/</a:t>
            </a:r>
            <a:r>
              <a:rPr lang="pt-BR" sz="1200" u="sng" dirty="0" err="1">
                <a:hlinkClick r:id="rId10"/>
              </a:rPr>
              <a:t>Lista_de_governadores_das_unidades_federativas_do_Brasil</a:t>
            </a:r>
            <a:r>
              <a:rPr lang="pt-BR" sz="1200" u="sng" dirty="0">
                <a:hlinkClick r:id="rId10"/>
              </a:rPr>
              <a:t>_(2015%E2%80%932019)</a:t>
            </a:r>
            <a:endParaRPr lang="pt-BR" sz="1200" dirty="0"/>
          </a:p>
          <a:p>
            <a:r>
              <a:rPr lang="pt-BR" sz="1200" u="sng" dirty="0">
                <a:hlinkClick r:id="rId11"/>
              </a:rPr>
              <a:t>http://mundoeducacao.bol.uol.com.br/politica/governador.htm</a:t>
            </a:r>
            <a:endParaRPr lang="pt-BR" sz="1200" dirty="0"/>
          </a:p>
          <a:p>
            <a:r>
              <a:rPr lang="pt-BR" sz="1200" u="sng" dirty="0">
                <a:hlinkClick r:id="rId12"/>
              </a:rPr>
              <a:t>http://portal.stf.jus.br/textos/verTexto.asp?servico=sobreStfComposicaoComposicaoPlenariaApresentacao</a:t>
            </a:r>
            <a:endParaRPr lang="pt-BR" sz="1200" dirty="0"/>
          </a:p>
          <a:p>
            <a:r>
              <a:rPr lang="pt-BR" sz="1200" u="sng" dirty="0">
                <a:hlinkClick r:id="rId13"/>
              </a:rPr>
              <a:t>https://noticias.bol.uol.com.br/ultimas-noticias/eleicoes/2014/10/06/veja-a-lista-dos-deputados-estaduais-eleitos-por-sao-paulo-nas-eleicoes-2014.htm</a:t>
            </a:r>
            <a:endParaRPr lang="pt-BR" sz="1200" dirty="0"/>
          </a:p>
          <a:p>
            <a:r>
              <a:rPr lang="pt-BR" sz="1200" u="sng" dirty="0">
                <a:hlinkClick r:id="rId14"/>
              </a:rPr>
              <a:t>https://www.eleicoes2014.com.br/candidatos-deputado-estadual/</a:t>
            </a:r>
            <a:endParaRPr lang="pt-BR" sz="1200" dirty="0"/>
          </a:p>
          <a:p>
            <a:r>
              <a:rPr lang="pt-BR" sz="1200" u="sng" dirty="0">
                <a:hlinkClick r:id="rId15"/>
              </a:rPr>
              <a:t>https://pt.wikipedia.org/wiki/Lista_de_estados_brasileiros_por_n%C3%BAmero_de_munic%C3%ADpios</a:t>
            </a:r>
            <a:endParaRPr lang="pt-BR" sz="1200" dirty="0"/>
          </a:p>
          <a:p>
            <a:r>
              <a:rPr lang="pt-BR" sz="1200" u="sng" dirty="0">
                <a:hlinkClick r:id="rId16"/>
              </a:rPr>
              <a:t>https://eleicoes.uol.com.br/2016/noticias/2016/10/07/maioria-na-populacao-negros-somam-apenas-29-dos-prefeitos-eleitos.htm</a:t>
            </a:r>
            <a:endParaRPr lang="pt-BR" sz="1200" dirty="0"/>
          </a:p>
          <a:p>
            <a:r>
              <a:rPr lang="pt-BR" sz="1200" u="sng" dirty="0">
                <a:hlinkClick r:id="rId17"/>
              </a:rPr>
              <a:t>https://www.ibge.gov.br/index.php</a:t>
            </a:r>
            <a:endParaRPr lang="pt-BR" sz="1200" u="sng" dirty="0"/>
          </a:p>
          <a:p>
            <a:r>
              <a:rPr lang="pt-BR" sz="1200" u="sng" dirty="0">
                <a:hlinkClick r:id="rId18"/>
              </a:rPr>
              <a:t>http://sagresonline.com.br/noticias/politica-e-cidades/64576-goias-conhece-241-novos-prefeitos-confira-a-lista-completa</a:t>
            </a:r>
            <a:endParaRPr lang="pt-BR" sz="1200" dirty="0"/>
          </a:p>
          <a:p>
            <a:r>
              <a:rPr lang="pt-BR" sz="1200" u="sng" dirty="0">
                <a:hlinkClick r:id="rId19"/>
              </a:rPr>
              <a:t>http://oficinadenoticias.com.br/destaques/veja-relacao-completa-de-todos-os-prefeitos-eleitos-no-es</a:t>
            </a:r>
            <a:endParaRPr lang="pt-BR" sz="1200" dirty="0"/>
          </a:p>
          <a:p>
            <a:r>
              <a:rPr lang="pt-BR" sz="1200" u="sng" dirty="0">
                <a:hlinkClick r:id="rId20"/>
              </a:rPr>
              <a:t>https://www.opovo.com.br/noticias/eleicoes2016/2016/10/confira-lista-completa-de-todos-os-prefeitos-eleitos-no-ceara.html</a:t>
            </a:r>
            <a:endParaRPr lang="pt-BR" sz="1200" dirty="0"/>
          </a:p>
          <a:p>
            <a:r>
              <a:rPr lang="pt-BR" sz="1200" u="sng" dirty="0">
                <a:hlinkClick r:id="rId21"/>
              </a:rPr>
              <a:t>http://g1.globo.com/ma/maranhao/eleicoes/2016/noticia/2016/10/veja-lista-de-prefeitos-eleitos-em-216-cidades-do-maranhao.html</a:t>
            </a:r>
            <a:endParaRPr lang="pt-BR" sz="1200" dirty="0"/>
          </a:p>
          <a:p>
            <a:r>
              <a:rPr lang="pt-BR" sz="1200" u="sng" dirty="0">
                <a:hlinkClick r:id="rId22"/>
              </a:rPr>
              <a:t>http://www.otempo.com.br/hotsites/elei%C3%A7%C3%B5es-2016/veja-a-lista-dos-prefeitos-mineiros-j%C3%A1-eleitos-1.1380234</a:t>
            </a:r>
            <a:endParaRPr lang="pt-BR" sz="1200" dirty="0"/>
          </a:p>
          <a:p>
            <a:r>
              <a:rPr lang="pt-BR" sz="1200" u="sng" dirty="0">
                <a:hlinkClick r:id="rId23"/>
              </a:rPr>
              <a:t>http://www.midiamax.com.br/noticias/819694-confira-a-lista-de-prefeitos-eleitos-em-mato-grosso-do-sul.html</a:t>
            </a:r>
            <a:endParaRPr lang="pt-BR" sz="1200" dirty="0"/>
          </a:p>
          <a:p>
            <a:r>
              <a:rPr lang="pt-BR" sz="1200" u="sng" dirty="0">
                <a:hlinkClick r:id="rId24"/>
              </a:rPr>
              <a:t>http://topnews.com.br/noticias_ver.php?id=15720</a:t>
            </a:r>
            <a:endParaRPr lang="pt-BR" sz="1200" dirty="0"/>
          </a:p>
          <a:p>
            <a:r>
              <a:rPr lang="pt-BR" sz="1200" u="sng" dirty="0">
                <a:hlinkClick r:id="rId25"/>
              </a:rPr>
              <a:t>http://www.portalparanews.com.br/noticia/pa/belem/politica/lista-dos-prefeitos-eleitos-nos-144-municipios-do-para</a:t>
            </a:r>
            <a:endParaRPr lang="pt-BR" sz="1200" dirty="0"/>
          </a:p>
          <a:p>
            <a:r>
              <a:rPr lang="pt-BR" sz="1200" u="sng" dirty="0">
                <a:hlinkClick r:id="rId26"/>
              </a:rPr>
              <a:t>http://rpnonline.com.br/noticias/eleicoes-2016/confira-quem-sao-os-223-prefeitos-eleitos-da-paraiba</a:t>
            </a:r>
            <a:endParaRPr lang="pt-BR" sz="1200" dirty="0"/>
          </a:p>
          <a:p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1477942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nhum texto alternativo automático disponível.">
            <a:extLst>
              <a:ext uri="{FF2B5EF4-FFF2-40B4-BE49-F238E27FC236}">
                <a16:creationId xmlns:a16="http://schemas.microsoft.com/office/drawing/2014/main" xmlns="" id="{796AE393-A2F0-45A2-BA06-C74B96688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7" y="94836"/>
            <a:ext cx="1885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3FC0B90-C72E-4C28-A678-C92D28C2D5DE}"/>
              </a:ext>
            </a:extLst>
          </p:cNvPr>
          <p:cNvSpPr txBox="1"/>
          <p:nvPr/>
        </p:nvSpPr>
        <p:spPr>
          <a:xfrm>
            <a:off x="2464905" y="518252"/>
            <a:ext cx="8719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 REPRESENTATIVIDADE DO NEGRO NO CENÁRIO POLÍTICO BRASILEIRO - 2018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EFC4B99-A607-4D2F-A2B5-D137C9C30604}"/>
              </a:ext>
            </a:extLst>
          </p:cNvPr>
          <p:cNvSpPr txBox="1"/>
          <p:nvPr/>
        </p:nvSpPr>
        <p:spPr>
          <a:xfrm>
            <a:off x="331304" y="2018886"/>
            <a:ext cx="10045148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/>
              <a:t>Fontes de pesquisa:</a:t>
            </a:r>
          </a:p>
          <a:p>
            <a:r>
              <a:rPr lang="pt-BR" sz="1200" u="sng" dirty="0">
                <a:hlinkClick r:id="rId3"/>
              </a:rPr>
              <a:t>http://joseliamaria.com/confira-os-prefeitos-eleitos-em-todos-o-municipios-de-pe/</a:t>
            </a:r>
            <a:endParaRPr lang="pt-BR" sz="1200" dirty="0"/>
          </a:p>
          <a:p>
            <a:r>
              <a:rPr lang="pt-BR" sz="1200" u="sng" dirty="0">
                <a:hlinkClick r:id="rId4"/>
              </a:rPr>
              <a:t>http://www.portalb1.com/noticia/2173/confira-lista-com-os-nomes-dos-prefeitos-eleitos-em-todo-o-piaui.html</a:t>
            </a:r>
            <a:endParaRPr lang="pt-BR" sz="1200" dirty="0"/>
          </a:p>
          <a:p>
            <a:r>
              <a:rPr lang="pt-BR" sz="1200" u="sng" dirty="0">
                <a:hlinkClick r:id="rId5"/>
              </a:rPr>
              <a:t>https://massanews.com/noticias/politica/confira-a-relacao-de-todos-os-prefeitos-eleitos-no-parana-1DdnJ.html</a:t>
            </a:r>
            <a:endParaRPr lang="pt-BR" sz="1200" dirty="0"/>
          </a:p>
          <a:p>
            <a:r>
              <a:rPr lang="pt-BR" sz="1200" u="sng" dirty="0">
                <a:hlinkClick r:id="rId6"/>
              </a:rPr>
              <a:t>http://blogcarlossantos.com.br/veja-lista-de-todos-os-prefeitos-eleitos-no-rn-e-votacoes/</a:t>
            </a:r>
            <a:endParaRPr lang="pt-BR" sz="1200" dirty="0"/>
          </a:p>
          <a:p>
            <a:r>
              <a:rPr lang="pt-BR" sz="1200" u="sng" dirty="0">
                <a:hlinkClick r:id="rId7"/>
              </a:rPr>
              <a:t>http://www.ariquemesagora.com.br/noticia/2016/10/04/veja-quem-sao-os-51-prefeitos-eleitos-nos-municipios-de-rond-nia.html</a:t>
            </a:r>
            <a:endParaRPr lang="pt-BR" sz="1200" dirty="0"/>
          </a:p>
          <a:p>
            <a:r>
              <a:rPr lang="pt-BR" sz="1200" u="sng" dirty="0">
                <a:hlinkClick r:id="rId8"/>
              </a:rPr>
              <a:t>https://www.sul21.com.br/noticias/2012/10/todos-os-novos-prefeitos-do-rio-grande-do-sul/</a:t>
            </a:r>
            <a:endParaRPr lang="pt-BR" sz="1200" dirty="0"/>
          </a:p>
          <a:p>
            <a:r>
              <a:rPr lang="pt-BR" sz="1200" u="sng" dirty="0">
                <a:hlinkClick r:id="rId9"/>
              </a:rPr>
              <a:t>http://www.i9sergipe.com.br/21068/confira-a-relacao-dos-prefeitos-eleitos-em-sergipe/</a:t>
            </a:r>
            <a:endParaRPr lang="pt-BR" sz="1200" dirty="0"/>
          </a:p>
          <a:p>
            <a:r>
              <a:rPr lang="pt-BR" sz="1200" u="sng" dirty="0">
                <a:hlinkClick r:id="rId10"/>
              </a:rPr>
              <a:t>http://rcnonline.com.br/elei%C3%A7%C3%B5es/confira-lista-atualizada-dos-candidatos-a-prefeito-eleitos-em-santa-catarina-1.1937854</a:t>
            </a:r>
            <a:endParaRPr lang="pt-BR" sz="1200" dirty="0"/>
          </a:p>
          <a:p>
            <a:r>
              <a:rPr lang="pt-BR" sz="1200" u="sng" dirty="0">
                <a:hlinkClick r:id="rId11"/>
              </a:rPr>
              <a:t>http://g1.globo.com/to/tocantins/eleicoes/2016/noticia/2016/10/veja-quem-sao-os-prefeitos-eleitos-nos-139-municipios-do-tocantins.html</a:t>
            </a:r>
            <a:endParaRPr lang="pt-BR" sz="1200" dirty="0"/>
          </a:p>
          <a:p>
            <a:r>
              <a:rPr lang="pt-BR" sz="1200" u="sng" dirty="0">
                <a:hlinkClick r:id="rId12"/>
              </a:rPr>
              <a:t>https://selesnafes.com/2016/10/pedra-branca-elege-unico-vereador-indio-do-ap/</a:t>
            </a:r>
            <a:endParaRPr lang="pt-BR" sz="1200" dirty="0"/>
          </a:p>
          <a:p>
            <a:r>
              <a:rPr lang="pt-BR" sz="1200" u="sng" dirty="0">
                <a:hlinkClick r:id="rId13"/>
              </a:rPr>
              <a:t>https://www.bocaonews.com.br/noticias/politica/eleicoes-2016/156366,maioria-dos-prefeitos-e-vereadores-eleitos-na-bahia-e-parda.html</a:t>
            </a:r>
            <a:endParaRPr lang="pt-BR" sz="1200" dirty="0"/>
          </a:p>
          <a:p>
            <a:r>
              <a:rPr lang="pt-BR" sz="1200" u="sng" dirty="0">
                <a:hlinkClick r:id="rId14"/>
              </a:rPr>
              <a:t>http://seculodiario.com.br/30985/26/prefeitos-eleitos-no-espirito-santo-sao-homens-brancos-e-empresarios</a:t>
            </a:r>
            <a:endParaRPr lang="pt-BR" sz="1200" dirty="0"/>
          </a:p>
          <a:p>
            <a:r>
              <a:rPr lang="pt-BR" sz="1200" u="sng" dirty="0">
                <a:hlinkClick r:id="rId15"/>
              </a:rPr>
              <a:t>http://afrobrasileiros.net.br/2016/10/24/brasil-elege-poucos-prefeitos-negros/</a:t>
            </a:r>
            <a:endParaRPr lang="pt-BR" sz="1200" dirty="0"/>
          </a:p>
          <a:p>
            <a:r>
              <a:rPr lang="pt-BR" sz="1200" u="sng" dirty="0">
                <a:hlinkClick r:id="rId16"/>
              </a:rPr>
              <a:t>https://noticias.r7.com/eleicoes-2016/7-em-cada-10-prefeitos-eleitos-no-primeiro-turno-sao-brancos-05102016</a:t>
            </a:r>
            <a:endParaRPr lang="pt-BR" sz="1200" dirty="0"/>
          </a:p>
          <a:p>
            <a:r>
              <a:rPr lang="pt-BR" sz="1200" u="sng" dirty="0">
                <a:hlinkClick r:id="rId17"/>
              </a:rPr>
              <a:t>https://fpabramo.org.br/wp-content/uploads/2017/09/Perfil-eleitos-e-eleitas-no-Par%C3%A1-elei%C3%A7%C3%B5es-2016.pdf</a:t>
            </a:r>
            <a:endParaRPr lang="pt-BR" sz="1200" dirty="0"/>
          </a:p>
          <a:p>
            <a:r>
              <a:rPr lang="pt-BR" sz="1200" u="sng" dirty="0">
                <a:hlinkClick r:id="rId18"/>
              </a:rPr>
              <a:t>http://jconline.ne10.uol.com.br/canal/politica/pernambuco/noticia/2016/11/07/as-minorias-que-derrubaram-o-preconceito-nas-urnas-259496.php</a:t>
            </a:r>
            <a:endParaRPr lang="pt-BR" sz="1200" dirty="0"/>
          </a:p>
          <a:p>
            <a:r>
              <a:rPr lang="pt-BR" sz="1200" u="sng" dirty="0">
                <a:hlinkClick r:id="rId19"/>
              </a:rPr>
              <a:t>http://www.blogdogordinho.com.br/maioria-dos-prefeitos-eleitos-na-pb-e-branco-apenas-tres-sao-negros-e-um-e-indigena/</a:t>
            </a:r>
            <a:endParaRPr lang="pt-BR" sz="1200" dirty="0"/>
          </a:p>
          <a:p>
            <a:r>
              <a:rPr lang="pt-BR" sz="1200" u="sng" dirty="0">
                <a:hlinkClick r:id="rId20"/>
              </a:rPr>
              <a:t>http://www.debateprogressista.com.br/democracia-branca-a-realidade-dos-negros-na-politica-do-parana-e-de-santa-catarina/</a:t>
            </a:r>
            <a:endParaRPr lang="pt-BR" sz="1200" dirty="0"/>
          </a:p>
          <a:p>
            <a:r>
              <a:rPr lang="pt-BR" sz="1200" u="sng" dirty="0">
                <a:hlinkClick r:id="rId21"/>
              </a:rPr>
              <a:t>https://www.brasil247.com/pt/247/sergipe247/157555/Sergipe-s%C3%B3-elegeu-dois-negros-e-cinco-mulheres.htm</a:t>
            </a:r>
            <a:endParaRPr lang="pt-BR" sz="1200" dirty="0"/>
          </a:p>
          <a:p>
            <a:r>
              <a:rPr lang="pt-BR" sz="1200" u="sng" dirty="0">
                <a:hlinkClick r:id="rId22"/>
              </a:rPr>
              <a:t>http://www.ebc.com.br/noticias/brasil/2013/01/tse-passara-a-ter-estatistica-sobre-raca-e-cor-de-candidatos-nas-eleicoes-de</a:t>
            </a:r>
            <a:endParaRPr lang="pt-BR" sz="1200" dirty="0"/>
          </a:p>
          <a:p>
            <a:r>
              <a:rPr lang="pt-BR" sz="1200" u="sng" dirty="0">
                <a:hlinkClick r:id="rId23"/>
              </a:rPr>
              <a:t>http://www.tse.jus.br/imprensa/noticias-tse/2013/Abril/serie-inclusao-antes-excluidos-hoje-indios-e-negros-participam-ativamente-do-processo-eleitoral</a:t>
            </a:r>
            <a:endParaRPr lang="pt-BR" sz="1200" dirty="0"/>
          </a:p>
          <a:p>
            <a:r>
              <a:rPr lang="pt-BR" sz="1200" dirty="0"/>
              <a:t> </a:t>
            </a:r>
          </a:p>
          <a:p>
            <a:endParaRPr lang="pt-BR" sz="800" dirty="0"/>
          </a:p>
        </p:txBody>
      </p:sp>
    </p:spTree>
    <p:extLst>
      <p:ext uri="{BB962C8B-B14F-4D97-AF65-F5344CB8AC3E}">
        <p14:creationId xmlns:p14="http://schemas.microsoft.com/office/powerpoint/2010/main" val="1782848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nhum texto alternativo automático disponível.">
            <a:extLst>
              <a:ext uri="{FF2B5EF4-FFF2-40B4-BE49-F238E27FC236}">
                <a16:creationId xmlns:a16="http://schemas.microsoft.com/office/drawing/2014/main" xmlns="" id="{796AE393-A2F0-45A2-BA06-C74B96688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7" y="94836"/>
            <a:ext cx="1885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3FC0B90-C72E-4C28-A678-C92D28C2D5DE}"/>
              </a:ext>
            </a:extLst>
          </p:cNvPr>
          <p:cNvSpPr txBox="1"/>
          <p:nvPr/>
        </p:nvSpPr>
        <p:spPr>
          <a:xfrm>
            <a:off x="2464905" y="518252"/>
            <a:ext cx="8719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 REPRESENTATIVIDADE DO NEGRO NO CENÁRIO POLÍTICO BRASILEIRO - 2018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EFC4B99-A607-4D2F-A2B5-D137C9C30604}"/>
              </a:ext>
            </a:extLst>
          </p:cNvPr>
          <p:cNvSpPr txBox="1"/>
          <p:nvPr/>
        </p:nvSpPr>
        <p:spPr>
          <a:xfrm>
            <a:off x="1139687" y="1687582"/>
            <a:ext cx="100451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latin typeface="Arial Narrow" panose="020B0606020202030204" pitchFamily="34" charset="0"/>
              </a:rPr>
              <a:t>Contate-nos!</a:t>
            </a:r>
          </a:p>
          <a:p>
            <a:pPr algn="ctr"/>
            <a:r>
              <a:rPr lang="pt-BR" sz="3200" dirty="0"/>
              <a:t/>
            </a:r>
            <a:br>
              <a:rPr lang="pt-BR" sz="3200" dirty="0"/>
            </a:br>
            <a:r>
              <a:rPr lang="pt-BR" sz="3200" dirty="0">
                <a:latin typeface="Arial Narrow" panose="020B0606020202030204" pitchFamily="34" charset="0"/>
              </a:rPr>
              <a:t>Facebook: @</a:t>
            </a:r>
            <a:r>
              <a:rPr lang="pt-BR" sz="3200" dirty="0" err="1">
                <a:latin typeface="Arial Narrow" panose="020B0606020202030204" pitchFamily="34" charset="0"/>
              </a:rPr>
              <a:t>novafrentenegrabrasileira</a:t>
            </a:r>
            <a:endParaRPr lang="pt-BR" sz="3200" dirty="0">
              <a:latin typeface="Arial Narrow" panose="020B0606020202030204" pitchFamily="34" charset="0"/>
            </a:endParaRPr>
          </a:p>
          <a:p>
            <a:pPr algn="ctr"/>
            <a:endParaRPr lang="pt-BR" sz="3200" dirty="0">
              <a:latin typeface="Arial Narrow" panose="020B0606020202030204" pitchFamily="34" charset="0"/>
            </a:endParaRPr>
          </a:p>
          <a:p>
            <a:pPr algn="ctr"/>
            <a:r>
              <a:rPr lang="pt-BR" sz="3200" dirty="0">
                <a:latin typeface="Arial Narrow" panose="020B0606020202030204" pitchFamily="34" charset="0"/>
              </a:rPr>
              <a:t>E-mail: </a:t>
            </a:r>
            <a:r>
              <a:rPr lang="pt-BR" sz="3200" dirty="0">
                <a:latin typeface="Arial Narrow" panose="020B0606020202030204" pitchFamily="34" charset="0"/>
                <a:hlinkClick r:id="rId3"/>
              </a:rPr>
              <a:t>marta.costta@gmail.com</a:t>
            </a:r>
            <a:endParaRPr lang="pt-BR" sz="3200" dirty="0">
              <a:latin typeface="Arial Narrow" panose="020B0606020202030204" pitchFamily="34" charset="0"/>
            </a:endParaRPr>
          </a:p>
          <a:p>
            <a:pPr algn="ctr"/>
            <a:r>
              <a:rPr lang="pt-BR" sz="3200" dirty="0">
                <a:latin typeface="Arial Narrow" panose="020B0606020202030204" pitchFamily="34" charset="0"/>
              </a:rPr>
              <a:t>       </a:t>
            </a:r>
            <a:r>
              <a:rPr lang="pt-BR" sz="3200" dirty="0">
                <a:latin typeface="Arial Narrow" panose="020B0606020202030204" pitchFamily="34" charset="0"/>
                <a:hlinkClick r:id="rId4"/>
              </a:rPr>
              <a:t>kaculasp@gmail.com</a:t>
            </a:r>
            <a:endParaRPr lang="pt-BR" sz="3200" dirty="0">
              <a:latin typeface="Arial Narrow" panose="020B0606020202030204" pitchFamily="34" charset="0"/>
            </a:endParaRPr>
          </a:p>
          <a:p>
            <a:pPr algn="ctr"/>
            <a:endParaRPr lang="pt-BR" sz="3200" b="1" dirty="0"/>
          </a:p>
          <a:p>
            <a:pPr algn="ctr"/>
            <a:endParaRPr lang="pt-BR" sz="3200" b="1" dirty="0"/>
          </a:p>
          <a:p>
            <a:pPr algn="ctr"/>
            <a:endParaRPr lang="pt-BR" sz="32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5E56937B-9A05-4AFF-B2B5-13C0A025DB43}"/>
              </a:ext>
            </a:extLst>
          </p:cNvPr>
          <p:cNvSpPr txBox="1"/>
          <p:nvPr/>
        </p:nvSpPr>
        <p:spPr>
          <a:xfrm>
            <a:off x="5128592" y="4878030"/>
            <a:ext cx="25841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Arial Narrow" panose="020B0606020202030204" pitchFamily="34" charset="0"/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2579949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nhum texto alternativo automático disponível.">
            <a:extLst>
              <a:ext uri="{FF2B5EF4-FFF2-40B4-BE49-F238E27FC236}">
                <a16:creationId xmlns:a16="http://schemas.microsoft.com/office/drawing/2014/main" xmlns="" id="{796AE393-A2F0-45A2-BA06-C74B96688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7" y="94836"/>
            <a:ext cx="1885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3FC0B90-C72E-4C28-A678-C92D28C2D5DE}"/>
              </a:ext>
            </a:extLst>
          </p:cNvPr>
          <p:cNvSpPr txBox="1"/>
          <p:nvPr/>
        </p:nvSpPr>
        <p:spPr>
          <a:xfrm>
            <a:off x="2464905" y="518252"/>
            <a:ext cx="8719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 REPRESENTATIVIDADE DO NEGRO NO CENÁRIO POLÍTICO BRASILEIRO - 2018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26500714-56A3-46EC-84D5-1A8427DF9F9F}"/>
              </a:ext>
            </a:extLst>
          </p:cNvPr>
          <p:cNvSpPr txBox="1"/>
          <p:nvPr/>
        </p:nvSpPr>
        <p:spPr>
          <a:xfrm>
            <a:off x="556591" y="5655600"/>
            <a:ext cx="108137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Arial Narrow" panose="020B0606020202030204" pitchFamily="34" charset="0"/>
              </a:rPr>
              <a:t>No Brasil, são mais de 63 mil vagas considerando os poderes Legislativo, Executivo, Judiciário, Governadores, Deputados Estaduais, Prefeitos e Vereadores... </a:t>
            </a:r>
          </a:p>
        </p:txBody>
      </p:sp>
      <p:pic>
        <p:nvPicPr>
          <p:cNvPr id="8" name="Picture 2" descr="Tabela Divisão Governo Brasileiro">
            <a:extLst>
              <a:ext uri="{FF2B5EF4-FFF2-40B4-BE49-F238E27FC236}">
                <a16:creationId xmlns:a16="http://schemas.microsoft.com/office/drawing/2014/main" xmlns="" id="{E87CFB0B-6014-4A30-A77F-D6AA800282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9897" y="1480396"/>
            <a:ext cx="8873643" cy="3897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4138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nhum texto alternativo automático disponível.">
            <a:extLst>
              <a:ext uri="{FF2B5EF4-FFF2-40B4-BE49-F238E27FC236}">
                <a16:creationId xmlns:a16="http://schemas.microsoft.com/office/drawing/2014/main" xmlns="" id="{796AE393-A2F0-45A2-BA06-C74B96688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7" y="94836"/>
            <a:ext cx="1885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3FC0B90-C72E-4C28-A678-C92D28C2D5DE}"/>
              </a:ext>
            </a:extLst>
          </p:cNvPr>
          <p:cNvSpPr txBox="1"/>
          <p:nvPr/>
        </p:nvSpPr>
        <p:spPr>
          <a:xfrm>
            <a:off x="2464905" y="518252"/>
            <a:ext cx="8719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 REPRESENTATIVIDADE DO NEGRO NO CENÁRIO POLÍTICO BRASILEIRO - 2018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F94FE6CA-AF42-4B92-A657-745F42374F2B}"/>
              </a:ext>
            </a:extLst>
          </p:cNvPr>
          <p:cNvSpPr txBox="1"/>
          <p:nvPr/>
        </p:nvSpPr>
        <p:spPr>
          <a:xfrm>
            <a:off x="1855306" y="1187889"/>
            <a:ext cx="101246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Arial Narrow" panose="020B0606020202030204" pitchFamily="34" charset="0"/>
              </a:rPr>
              <a:t>Hoje, 145 milhões de pessoas fazem parte do eleitorado brasileiro e ainda não temos os dados estatísticos de raça/cor dos principais censos e TSE.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FED94F67-32F5-4F24-B330-C4A267616E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3010991"/>
              </p:ext>
            </p:extLst>
          </p:nvPr>
        </p:nvGraphicFramePr>
        <p:xfrm>
          <a:off x="1989897" y="2288413"/>
          <a:ext cx="7969941" cy="4177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8876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nhum texto alternativo automático disponível.">
            <a:extLst>
              <a:ext uri="{FF2B5EF4-FFF2-40B4-BE49-F238E27FC236}">
                <a16:creationId xmlns:a16="http://schemas.microsoft.com/office/drawing/2014/main" xmlns="" id="{796AE393-A2F0-45A2-BA06-C74B96688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7" y="94836"/>
            <a:ext cx="1885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3FC0B90-C72E-4C28-A678-C92D28C2D5DE}"/>
              </a:ext>
            </a:extLst>
          </p:cNvPr>
          <p:cNvSpPr txBox="1"/>
          <p:nvPr/>
        </p:nvSpPr>
        <p:spPr>
          <a:xfrm>
            <a:off x="2464905" y="518252"/>
            <a:ext cx="8719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 REPRESENTATIVIDADE DO NEGRO NO CENÁRIO POLÍTICO BRASILEIRO - 2018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F94FE6CA-AF42-4B92-A657-745F42374F2B}"/>
              </a:ext>
            </a:extLst>
          </p:cNvPr>
          <p:cNvSpPr txBox="1"/>
          <p:nvPr/>
        </p:nvSpPr>
        <p:spPr>
          <a:xfrm>
            <a:off x="503583" y="1911435"/>
            <a:ext cx="73284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Arial Narrow" panose="020B0606020202030204" pitchFamily="34" charset="0"/>
              </a:rPr>
              <a:t>A mesma situação ocorre com os candidatos: sem os dados estatísticos de raça/cor, quantos se candidataram, quantos foram eleitos e em quais estados.</a:t>
            </a:r>
          </a:p>
        </p:txBody>
      </p:sp>
      <p:pic>
        <p:nvPicPr>
          <p:cNvPr id="2050" name="Picture 2" descr="http://4.bp.blogspot.com/-0MIEHHgQRK8/UdV-I0ASeOI/AAAAAAAAAOw/ROHoLXQezCQ/s500/mapa-do-brasil-regioes.png">
            <a:extLst>
              <a:ext uri="{FF2B5EF4-FFF2-40B4-BE49-F238E27FC236}">
                <a16:creationId xmlns:a16="http://schemas.microsoft.com/office/drawing/2014/main" xmlns="" id="{7173C233-A1B1-4C7E-A5D9-818E149A3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297" y="1828609"/>
            <a:ext cx="4843756" cy="4272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F5ADB122-7972-45C8-877C-454717FD7EB4}"/>
              </a:ext>
            </a:extLst>
          </p:cNvPr>
          <p:cNvSpPr txBox="1"/>
          <p:nvPr/>
        </p:nvSpPr>
        <p:spPr>
          <a:xfrm>
            <a:off x="503582" y="4054285"/>
            <a:ext cx="73284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Arial Narrow" panose="020B0606020202030204" pitchFamily="34" charset="0"/>
              </a:rPr>
              <a:t>Segundo a Agência Brasil, o TSE estava analisando a viabilidade e o formato da produção desses dados para as eleições de 2014 mas até o momento estamos sem essas informações.</a:t>
            </a:r>
          </a:p>
        </p:txBody>
      </p:sp>
    </p:spTree>
    <p:extLst>
      <p:ext uri="{BB962C8B-B14F-4D97-AF65-F5344CB8AC3E}">
        <p14:creationId xmlns:p14="http://schemas.microsoft.com/office/powerpoint/2010/main" val="1180423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nhum texto alternativo automático disponível.">
            <a:extLst>
              <a:ext uri="{FF2B5EF4-FFF2-40B4-BE49-F238E27FC236}">
                <a16:creationId xmlns:a16="http://schemas.microsoft.com/office/drawing/2014/main" xmlns="" id="{796AE393-A2F0-45A2-BA06-C74B96688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7" y="94836"/>
            <a:ext cx="1885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3FC0B90-C72E-4C28-A678-C92D28C2D5DE}"/>
              </a:ext>
            </a:extLst>
          </p:cNvPr>
          <p:cNvSpPr txBox="1"/>
          <p:nvPr/>
        </p:nvSpPr>
        <p:spPr>
          <a:xfrm>
            <a:off x="2464905" y="518252"/>
            <a:ext cx="8719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 REPRESENTATIVIDADE DO NEGRO NO CENÁRIO POLÍTICO BRASILEIRO - 2018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FC8962F1-82DF-407D-935C-D9A51E423488}"/>
              </a:ext>
            </a:extLst>
          </p:cNvPr>
          <p:cNvSpPr/>
          <p:nvPr/>
        </p:nvSpPr>
        <p:spPr>
          <a:xfrm>
            <a:off x="2199822" y="906946"/>
            <a:ext cx="95490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rgbClr val="FF0000"/>
                </a:solidFill>
              </a:rPr>
              <a:t>NO LEGISLATIVO SÃO 513 DEPUTADOS FEDERAIS</a:t>
            </a:r>
          </a:p>
          <a:p>
            <a:pPr algn="ctr"/>
            <a:r>
              <a:rPr lang="pt-BR" sz="2400" b="1" dirty="0">
                <a:solidFill>
                  <a:srgbClr val="FF0000"/>
                </a:solidFill>
              </a:rPr>
              <a:t> 24 SÃO NEGROS E 4 NÃO ESTÃO EM EXERCÍCIO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7B79562-BC5F-47ED-AE56-D62209C09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069" y="24781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VICENTINHO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PT - SP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4" name="Imagem 603" descr="Foto do Deputado VICENTINHO">
            <a:hlinkClick r:id="rId3"/>
            <a:extLst>
              <a:ext uri="{FF2B5EF4-FFF2-40B4-BE49-F238E27FC236}">
                <a16:creationId xmlns:a16="http://schemas.microsoft.com/office/drawing/2014/main" xmlns="" id="{6D714237-A9D0-408A-B415-3169615DF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69" y="2478157"/>
            <a:ext cx="590550" cy="7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AD7D592-C365-4DE4-AAC6-29011C4BC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548" y="2668568"/>
            <a:ext cx="162844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Gabinete 740 Anexo IV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Fone 3215-5740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Fax 3215-2740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dep.vicentinho@camara.gov.br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xmlns="" id="{09C4ABC4-D707-45DB-B9DC-9E72F5C18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416" y="209239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6"/>
              </a:rPr>
              <a:t>VICENTE CANDIDO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PT - SP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7" name="Imagem 604" descr="Foto do Deputado VICENTE CANDIDO">
            <a:hlinkClick r:id="rId6"/>
            <a:extLst>
              <a:ext uri="{FF2B5EF4-FFF2-40B4-BE49-F238E27FC236}">
                <a16:creationId xmlns:a16="http://schemas.microsoft.com/office/drawing/2014/main" xmlns="" id="{36B37FB7-9CE8-40DD-8FC4-E9A51E290A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416" y="2092394"/>
            <a:ext cx="581025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9">
            <a:extLst>
              <a:ext uri="{FF2B5EF4-FFF2-40B4-BE49-F238E27FC236}">
                <a16:creationId xmlns:a16="http://schemas.microsoft.com/office/drawing/2014/main" xmlns="" id="{A4249730-8051-420E-A2C3-133E0BDD6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897" y="2263755"/>
            <a:ext cx="179540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Gabinete 819 Anexo IV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Fone 3215-5819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Fax 3215-2819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8" tooltip="Email do Deputado VICENTE CANDIDO"/>
              </a:rPr>
              <a:t>dep.vicentecandido@camara.gov.br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xmlns="" id="{6ECD4936-F5D7-4182-AA76-88E6F1D5E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121" y="1768541"/>
            <a:ext cx="12192000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9"/>
              </a:rPr>
              <a:t>ADELSON BARRETO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 - SE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30" name="Imagem 587" descr="Foto do Deputado ADELSON BARRETO">
            <a:hlinkClick r:id="rId9"/>
            <a:extLst>
              <a:ext uri="{FF2B5EF4-FFF2-40B4-BE49-F238E27FC236}">
                <a16:creationId xmlns:a16="http://schemas.microsoft.com/office/drawing/2014/main" xmlns="" id="{2327B739-8A9E-4ED4-BD20-42D522452A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121" y="2084012"/>
            <a:ext cx="53340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2">
            <a:extLst>
              <a:ext uri="{FF2B5EF4-FFF2-40B4-BE49-F238E27FC236}">
                <a16:creationId xmlns:a16="http://schemas.microsoft.com/office/drawing/2014/main" xmlns="" id="{45537B10-A5B8-49EB-80E2-560FB47BC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4939" y="2198223"/>
            <a:ext cx="179540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Gabinete 937 Anexo IV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Fone 3215-5937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Fax 3215-2937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1" tooltip="Email do Deputado ADELSON BARRETO"/>
              </a:rPr>
              <a:t>dep.adelsonbarreto@camara.gov.br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xmlns="" id="{C69B214C-6F8F-4949-A015-D26C4F4BC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3352" y="210077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2"/>
              </a:rPr>
              <a:t>CARLOS GOMES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PRB - RS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33" name="Imagem 554" descr="Foto do Deputado CARLOS GOMES">
            <a:hlinkClick r:id="rId12"/>
            <a:extLst>
              <a:ext uri="{FF2B5EF4-FFF2-40B4-BE49-F238E27FC236}">
                <a16:creationId xmlns:a16="http://schemas.microsoft.com/office/drawing/2014/main" xmlns="" id="{60BF0E71-34B6-4B5C-ADA5-A689D6281E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3934" y="2117540"/>
            <a:ext cx="62865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5">
            <a:extLst>
              <a:ext uri="{FF2B5EF4-FFF2-40B4-BE49-F238E27FC236}">
                <a16:creationId xmlns:a16="http://schemas.microsoft.com/office/drawing/2014/main" xmlns="" id="{1CA5CAF8-8094-4A26-B95B-1385A8863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3352" y="2338812"/>
            <a:ext cx="160172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Gabinete 285 Anexo III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Fone 3215-5285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Fax 3215-2285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4" tooltip="Email do Deputado CARLOS GOMES"/>
              </a:rPr>
              <a:t>dep.carlosgomes@camara.gov.br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7">
            <a:extLst>
              <a:ext uri="{FF2B5EF4-FFF2-40B4-BE49-F238E27FC236}">
                <a16:creationId xmlns:a16="http://schemas.microsoft.com/office/drawing/2014/main" xmlns="" id="{A2059791-E7D2-48FA-B77E-9240D835E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0807" y="203877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5"/>
              </a:rPr>
              <a:t>JHONATAN DE JESUS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PRB - RR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36" name="Imagem 517" descr="Foto do Deputado JHONATAN DE JESUS">
            <a:hlinkClick r:id="rId15"/>
            <a:extLst>
              <a:ext uri="{FF2B5EF4-FFF2-40B4-BE49-F238E27FC236}">
                <a16:creationId xmlns:a16="http://schemas.microsoft.com/office/drawing/2014/main" xmlns="" id="{4C34FFB8-A332-424A-BADC-3480F3592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6469" y="2058083"/>
            <a:ext cx="60007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8">
            <a:extLst>
              <a:ext uri="{FF2B5EF4-FFF2-40B4-BE49-F238E27FC236}">
                <a16:creationId xmlns:a16="http://schemas.microsoft.com/office/drawing/2014/main" xmlns="" id="{FA6A9F1C-938B-448C-A720-59A32EDB4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0807" y="2238706"/>
            <a:ext cx="174438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Gabinete 535 Anexo IV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Fone 3215-5535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Fax 3215-2535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7" tooltip="Email do Deputado JHONATAN DE JESUS"/>
              </a:rPr>
              <a:t>dep.jhonatandejesus@camara.gov.br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xmlns="" id="{62E1D58F-821F-487B-82ED-E215083E3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2560" y="214601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8"/>
              </a:rPr>
              <a:t>LINDOMAR GARÇON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PRB - RO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39" name="Imagem 512" descr="Foto do Deputado LINDOMAR GARÇON">
            <a:hlinkClick r:id="rId18"/>
            <a:extLst>
              <a:ext uri="{FF2B5EF4-FFF2-40B4-BE49-F238E27FC236}">
                <a16:creationId xmlns:a16="http://schemas.microsoft.com/office/drawing/2014/main" xmlns="" id="{6A7EA3DE-7A2F-44B9-B64B-39430E467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1375" y="2092394"/>
            <a:ext cx="5715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21">
            <a:extLst>
              <a:ext uri="{FF2B5EF4-FFF2-40B4-BE49-F238E27FC236}">
                <a16:creationId xmlns:a16="http://schemas.microsoft.com/office/drawing/2014/main" xmlns="" id="{05C5548D-E792-4797-A10C-6079168F3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2560" y="1946217"/>
            <a:ext cx="1678665" cy="192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Gabinete 548 Anexo IV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Fone 3215-5548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Fax 3215-2548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0" tooltip="Email do Deputado LINDOMAR GARÇON"/>
              </a:rPr>
              <a:t>dep.lindomargarcon@camara.gov.br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23">
            <a:extLst>
              <a:ext uri="{FF2B5EF4-FFF2-40B4-BE49-F238E27FC236}">
                <a16:creationId xmlns:a16="http://schemas.microsoft.com/office/drawing/2014/main" xmlns="" id="{1A2E1A61-A816-47EC-9C56-58854EB64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0553" y="175416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1"/>
              </a:rPr>
              <a:t>ROSANGELA GOMES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PRB - RJ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42" name="Imagem 459" descr="Foto do Deputado ROSANGELA GOMES">
            <a:hlinkClick r:id="rId21"/>
            <a:extLst>
              <a:ext uri="{FF2B5EF4-FFF2-40B4-BE49-F238E27FC236}">
                <a16:creationId xmlns:a16="http://schemas.microsoft.com/office/drawing/2014/main" xmlns="" id="{48C02FA9-1A10-4F36-91C3-47BB9E503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4492" y="1768541"/>
            <a:ext cx="762000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24">
            <a:extLst>
              <a:ext uri="{FF2B5EF4-FFF2-40B4-BE49-F238E27FC236}">
                <a16:creationId xmlns:a16="http://schemas.microsoft.com/office/drawing/2014/main" xmlns="" id="{A3A161F0-7BB2-4F55-8838-9EDEBC906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0553" y="1834624"/>
            <a:ext cx="1723549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Gabinete 438 Anexo IV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Fone 3215-5438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Fax 3215-2438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3" tooltip="Email do Deputado ROSANGELA GOMES"/>
              </a:rPr>
              <a:t>dep.rosangelagomes@camara.gov.br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4"/>
              </a:rPr>
              <a:t>www.rosangelagomes.com</a:t>
            </a:r>
            <a:b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4"/>
              </a:rPr>
            </a:b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26">
            <a:extLst>
              <a:ext uri="{FF2B5EF4-FFF2-40B4-BE49-F238E27FC236}">
                <a16:creationId xmlns:a16="http://schemas.microsoft.com/office/drawing/2014/main" xmlns="" id="{352D3B37-EB10-4146-9030-A6BB6A6AF7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235" y="425810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5"/>
              </a:rPr>
              <a:t>BENEDITA DA SILVA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PT - RJ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45" name="Imagem 491" descr="Foto do Deputado BENEDITA DA SILVA">
            <a:hlinkClick r:id="rId25"/>
            <a:extLst>
              <a:ext uri="{FF2B5EF4-FFF2-40B4-BE49-F238E27FC236}">
                <a16:creationId xmlns:a16="http://schemas.microsoft.com/office/drawing/2014/main" xmlns="" id="{19243696-674B-480B-BFC7-29CAA8AB0E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06" y="4278333"/>
            <a:ext cx="677163" cy="900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7">
            <a:extLst>
              <a:ext uri="{FF2B5EF4-FFF2-40B4-BE49-F238E27FC236}">
                <a16:creationId xmlns:a16="http://schemas.microsoft.com/office/drawing/2014/main" xmlns="" id="{1AB4F4DE-EE72-4CBC-B3BA-8BBD5C69D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235" y="533442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Gabinete 330 Anexo IV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Fone 3215-5330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Fax 3215-2330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7" tooltip="Email do Deputado BENEDITA DA SILVA"/>
              </a:rPr>
              <a:t>dep.beneditadasilva@camara.gov.br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29">
            <a:extLst>
              <a:ext uri="{FF2B5EF4-FFF2-40B4-BE49-F238E27FC236}">
                <a16:creationId xmlns:a16="http://schemas.microsoft.com/office/drawing/2014/main" xmlns="" id="{2F9DC459-B416-4E73-B11E-6882F2914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830" y="386889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8"/>
              </a:rPr>
              <a:t>LUCIANA SANTOS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PCdoB - PE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48" name="Imagem 374" descr="Foto do Deputado LUCIANA SANTOS">
            <a:hlinkClick r:id="rId28"/>
            <a:extLst>
              <a:ext uri="{FF2B5EF4-FFF2-40B4-BE49-F238E27FC236}">
                <a16:creationId xmlns:a16="http://schemas.microsoft.com/office/drawing/2014/main" xmlns="" id="{86DB34D8-7596-469B-B821-53D4E6E7E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9822" y="3868897"/>
            <a:ext cx="647700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30">
            <a:extLst>
              <a:ext uri="{FF2B5EF4-FFF2-40B4-BE49-F238E27FC236}">
                <a16:creationId xmlns:a16="http://schemas.microsoft.com/office/drawing/2014/main" xmlns="" id="{2170972E-ABA7-4191-88E5-799ADB625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830" y="4212452"/>
            <a:ext cx="1640193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Gabinete 524 Anexo IV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Fone 3215-5524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Fax 3215-2524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0" tooltip="Email do Deputado LUCIANA SANTOS"/>
              </a:rPr>
              <a:t>dep.lucianasantos@camara.gov.br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32">
            <a:extLst>
              <a:ext uri="{FF2B5EF4-FFF2-40B4-BE49-F238E27FC236}">
                <a16:creationId xmlns:a16="http://schemas.microsoft.com/office/drawing/2014/main" xmlns="" id="{2DBBCB27-701C-4538-BED0-358AC09F2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2631" y="376001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1"/>
              </a:rPr>
              <a:t>DAMIÃO FELICIANO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PDT - PB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51" name="Imagem 352" descr="Foto do Deputado DAMIÃO FELICIANO">
            <a:hlinkClick r:id="rId31"/>
            <a:extLst>
              <a:ext uri="{FF2B5EF4-FFF2-40B4-BE49-F238E27FC236}">
                <a16:creationId xmlns:a16="http://schemas.microsoft.com/office/drawing/2014/main" xmlns="" id="{CE7E6DA8-8D77-46E9-9EE5-D283D55A5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385" y="3787112"/>
            <a:ext cx="6667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33">
            <a:extLst>
              <a:ext uri="{FF2B5EF4-FFF2-40B4-BE49-F238E27FC236}">
                <a16:creationId xmlns:a16="http://schemas.microsoft.com/office/drawing/2014/main" xmlns="" id="{0CE89A6B-B068-4344-A2C1-E4FB506B8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2631" y="4045671"/>
            <a:ext cx="171393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Gabinete 938 Anexo IV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Fone 3215-5938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Fax 3215-2938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3" tooltip="Email do Deputado DAMIÃO FELICIANO"/>
              </a:rPr>
              <a:t>dep.damiaofeliciano@camara.gov.br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35">
            <a:extLst>
              <a:ext uri="{FF2B5EF4-FFF2-40B4-BE49-F238E27FC236}">
                <a16:creationId xmlns:a16="http://schemas.microsoft.com/office/drawing/2014/main" xmlns="" id="{4EFE9552-F4DE-4B68-977F-E12EFB521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6562" y="382471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4"/>
              </a:rPr>
              <a:t>CLEBER VERDE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PRB - MA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54" name="Imagem 191" descr="Foto do Deputado CLEBER VERDE">
            <a:hlinkClick r:id="rId34"/>
            <a:extLst>
              <a:ext uri="{FF2B5EF4-FFF2-40B4-BE49-F238E27FC236}">
                <a16:creationId xmlns:a16="http://schemas.microsoft.com/office/drawing/2014/main" xmlns="" id="{58F8FD76-9F72-4477-9B50-137FAA678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6026" y="3786946"/>
            <a:ext cx="647700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36">
            <a:extLst>
              <a:ext uri="{FF2B5EF4-FFF2-40B4-BE49-F238E27FC236}">
                <a16:creationId xmlns:a16="http://schemas.microsoft.com/office/drawing/2014/main" xmlns="" id="{7F69397D-B3AD-43D3-8B3C-32E5EB15B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6562" y="4168269"/>
            <a:ext cx="1561646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Gabinete 710 Anexo IV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Fone 3215-5710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Fax 3215-2710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6" tooltip="Email do Deputado CLEBER VERDE"/>
              </a:rPr>
              <a:t>dep.cleberverde@camara.gov.br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38">
            <a:extLst>
              <a:ext uri="{FF2B5EF4-FFF2-40B4-BE49-F238E27FC236}">
                <a16:creationId xmlns:a16="http://schemas.microsoft.com/office/drawing/2014/main" xmlns="" id="{9E6289A8-DF3E-40DC-B8BB-A71999F84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649" y="382471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7"/>
              </a:rPr>
              <a:t>ALBERTO FILHO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PMDB - MA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57" name="Imagem 194" descr="Foto do Deputado ALBERTO FILHO">
            <a:hlinkClick r:id="rId37"/>
            <a:extLst>
              <a:ext uri="{FF2B5EF4-FFF2-40B4-BE49-F238E27FC236}">
                <a16:creationId xmlns:a16="http://schemas.microsoft.com/office/drawing/2014/main" xmlns="" id="{143EA04D-291A-4BA1-B9A6-0DC14AB17C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3403" y="3809435"/>
            <a:ext cx="609600" cy="80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39">
            <a:extLst>
              <a:ext uri="{FF2B5EF4-FFF2-40B4-BE49-F238E27FC236}">
                <a16:creationId xmlns:a16="http://schemas.microsoft.com/office/drawing/2014/main" xmlns="" id="{6935C385-A6F7-427F-933D-715D7783A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649" y="4034175"/>
            <a:ext cx="153118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Gabinete 202 Anexo IV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Fone 3215-5202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Fax 3215-2202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9" tooltip="Email do Deputado ALBERTO FILHO"/>
              </a:rPr>
              <a:t>dep.albertofilho@camara.gov.br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41">
            <a:extLst>
              <a:ext uri="{FF2B5EF4-FFF2-40B4-BE49-F238E27FC236}">
                <a16:creationId xmlns:a16="http://schemas.microsoft.com/office/drawing/2014/main" xmlns="" id="{A88FFCD1-2524-46C1-9099-FEF7906C6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7547" y="380049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0"/>
              </a:rPr>
              <a:t>DR. JORGE SILVA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PHS - ES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60" name="Imagem 151" descr="Foto do Deputado DR. JORGE SILVA">
            <a:hlinkClick r:id="rId40"/>
            <a:extLst>
              <a:ext uri="{FF2B5EF4-FFF2-40B4-BE49-F238E27FC236}">
                <a16:creationId xmlns:a16="http://schemas.microsoft.com/office/drawing/2014/main" xmlns="" id="{E840B6C0-6DE1-4061-9267-3AB6EB6E8D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7660" y="3800493"/>
            <a:ext cx="609600" cy="80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42">
            <a:extLst>
              <a:ext uri="{FF2B5EF4-FFF2-40B4-BE49-F238E27FC236}">
                <a16:creationId xmlns:a16="http://schemas.microsoft.com/office/drawing/2014/main" xmlns="" id="{1D6C3871-36DC-4364-A8F9-B42D7441C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7547" y="4009954"/>
            <a:ext cx="157607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Gabinete 227 Anexo IV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Fone 3215-5227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Fax 3215-2227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2" tooltip="Email do Deputado DR. JORGE SILVA"/>
              </a:rPr>
              <a:t>dep.dr.jorgesilva@camara.gov.br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52" name="Rectangle 44">
            <a:extLst>
              <a:ext uri="{FF2B5EF4-FFF2-40B4-BE49-F238E27FC236}">
                <a16:creationId xmlns:a16="http://schemas.microsoft.com/office/drawing/2014/main" xmlns="" id="{15D366F5-F9D9-4E26-B661-70A856D36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3730" y="391441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3"/>
              </a:rPr>
              <a:t>CHICO LOPES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PCdoB - CE</a:t>
            </a:r>
            <a: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63" name="Imagem 128" descr="Foto do Deputado CHICO LOPES">
            <a:hlinkClick r:id="rId43"/>
            <a:extLst>
              <a:ext uri="{FF2B5EF4-FFF2-40B4-BE49-F238E27FC236}">
                <a16:creationId xmlns:a16="http://schemas.microsoft.com/office/drawing/2014/main" xmlns="" id="{694114E9-3BE7-475D-9044-F067CE0B9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539" y="3943250"/>
            <a:ext cx="581025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53" name="Rectangle 45">
            <a:extLst>
              <a:ext uri="{FF2B5EF4-FFF2-40B4-BE49-F238E27FC236}">
                <a16:creationId xmlns:a16="http://schemas.microsoft.com/office/drawing/2014/main" xmlns="" id="{AF1857C0-17CB-4124-B732-860659669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3730" y="4085773"/>
            <a:ext cx="151515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000" dirty="0">
              <a:solidFill>
                <a:srgbClr val="222222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000" b="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Gabinete 310 Anexo IV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Fone 3215-5310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Fax 3215-2310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5" tooltip="Email do Deputado CHICO LOPES"/>
              </a:rPr>
              <a:t>dep.chicolopes@camara.gov.br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55" name="Rectangle 47">
            <a:extLst>
              <a:ext uri="{FF2B5EF4-FFF2-40B4-BE49-F238E27FC236}">
                <a16:creationId xmlns:a16="http://schemas.microsoft.com/office/drawing/2014/main" xmlns="" id="{2A1C0E7B-D45D-42BA-9825-A8E917028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3686" y="564717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6"/>
              </a:rPr>
              <a:t>VALMIR ASSUNÇÃO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 - BA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66" name="Imagem 69" descr="Foto do Deputado VALMIR ASSUNÇÃO">
            <a:hlinkClick r:id="rId46"/>
            <a:extLst>
              <a:ext uri="{FF2B5EF4-FFF2-40B4-BE49-F238E27FC236}">
                <a16:creationId xmlns:a16="http://schemas.microsoft.com/office/drawing/2014/main" xmlns="" id="{513765AB-4391-41DC-A007-E9E751FB97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704" y="5630668"/>
            <a:ext cx="647700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56" name="Rectangle 48">
            <a:extLst>
              <a:ext uri="{FF2B5EF4-FFF2-40B4-BE49-F238E27FC236}">
                <a16:creationId xmlns:a16="http://schemas.microsoft.com/office/drawing/2014/main" xmlns="" id="{E4121E4C-14E8-4B44-B77E-A2F520055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743" y="5937060"/>
            <a:ext cx="1725152" cy="754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Gabinete 739 Anexo IV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Fone 3215-5739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Fax 3215-2739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8" tooltip="Email do Deputado VALMIR ASSUNÇÃO"/>
              </a:rPr>
              <a:t>dep.valmirassuncao@camara.gov.br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58" name="Rectangle 50">
            <a:extLst>
              <a:ext uri="{FF2B5EF4-FFF2-40B4-BE49-F238E27FC236}">
                <a16:creationId xmlns:a16="http://schemas.microsoft.com/office/drawing/2014/main" xmlns="" id="{F878FB14-A28C-4E78-A496-F3E7C0F23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121" y="549414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9"/>
              </a:rPr>
              <a:t>MÁRCIO MARINHO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PRB - BA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69" name="Imagem 79" descr="Foto do Deputado MÁRCIO MARINHO">
            <a:hlinkClick r:id="rId49"/>
            <a:extLst>
              <a:ext uri="{FF2B5EF4-FFF2-40B4-BE49-F238E27FC236}">
                <a16:creationId xmlns:a16="http://schemas.microsoft.com/office/drawing/2014/main" xmlns="" id="{ECE1E788-5829-4528-A7FD-91A4E7604A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0821" y="5534452"/>
            <a:ext cx="657225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59" name="Rectangle 51">
            <a:extLst>
              <a:ext uri="{FF2B5EF4-FFF2-40B4-BE49-F238E27FC236}">
                <a16:creationId xmlns:a16="http://schemas.microsoft.com/office/drawing/2014/main" xmlns="" id="{8C82A213-5542-4C4A-B4E8-961EB2CE0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4121" y="5824145"/>
            <a:ext cx="1696298" cy="10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Gabinete 326 Anexo IV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Fone 3215-5326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Fax 3215-2326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1" tooltip="Email do Deputado MÁRCIO MARINHO"/>
              </a:rPr>
              <a:t>dep.marciomarinho@camara.gov.br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61" name="Rectangle 53">
            <a:extLst>
              <a:ext uri="{FF2B5EF4-FFF2-40B4-BE49-F238E27FC236}">
                <a16:creationId xmlns:a16="http://schemas.microsoft.com/office/drawing/2014/main" xmlns="" id="{14848F1C-633C-47E7-AA68-B8CF15105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0862" y="54812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2"/>
              </a:rPr>
              <a:t>IRMÃO LAZARO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PSC - BA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72" name="Imagem 89" descr="Foto do Deputado IRMÃO LAZARO">
            <a:hlinkClick r:id="rId52"/>
            <a:extLst>
              <a:ext uri="{FF2B5EF4-FFF2-40B4-BE49-F238E27FC236}">
                <a16:creationId xmlns:a16="http://schemas.microsoft.com/office/drawing/2014/main" xmlns="" id="{C0965E6E-4B0A-4BFA-A3AA-169FEC4C5B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25" y="5494148"/>
            <a:ext cx="66675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62" name="Rectangle 54">
            <a:extLst>
              <a:ext uri="{FF2B5EF4-FFF2-40B4-BE49-F238E27FC236}">
                <a16:creationId xmlns:a16="http://schemas.microsoft.com/office/drawing/2014/main" xmlns="" id="{E865AA32-6BD1-4E66-A6A9-E8E4BB8C3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0862" y="5820797"/>
            <a:ext cx="1571264" cy="10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Gabinete 450 Anexo IV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Fone 3215-5450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Fax 3215-2450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4" tooltip="Email do Deputado IRMÃO LAZARO"/>
              </a:rPr>
              <a:t>dep.irmaolazaro@camara.gov.br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64" name="Rectangle 56">
            <a:extLst>
              <a:ext uri="{FF2B5EF4-FFF2-40B4-BE49-F238E27FC236}">
                <a16:creationId xmlns:a16="http://schemas.microsoft.com/office/drawing/2014/main" xmlns="" id="{2D6DFA00-2BF4-4055-95A7-5AB07B669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3357" y="549790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5"/>
              </a:rPr>
              <a:t>ERIVELTON SANTANA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 - BA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75" name="Imagem 92" descr="Foto do Deputado ERIVELTON SANTANA">
            <a:hlinkClick r:id="rId55"/>
            <a:extLst>
              <a:ext uri="{FF2B5EF4-FFF2-40B4-BE49-F238E27FC236}">
                <a16:creationId xmlns:a16="http://schemas.microsoft.com/office/drawing/2014/main" xmlns="" id="{5DD0C7D5-DCAB-4E70-AFFD-0EAC9FE32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054" y="5459589"/>
            <a:ext cx="647700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65" name="Rectangle 57">
            <a:extLst>
              <a:ext uri="{FF2B5EF4-FFF2-40B4-BE49-F238E27FC236}">
                <a16:creationId xmlns:a16="http://schemas.microsoft.com/office/drawing/2014/main" xmlns="" id="{15218D14-3991-47D1-8907-37CECB081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3357" y="5818377"/>
            <a:ext cx="1760418" cy="10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Gabinete 756 Anexo IV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Fone 3215-5756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Fax 3215-2756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7" tooltip="Email do Deputado ERIVELTON SANTANA"/>
              </a:rPr>
              <a:t>dep.eriveltonsantana@camara.gov.br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71" name="Rectangle 62">
            <a:extLst>
              <a:ext uri="{FF2B5EF4-FFF2-40B4-BE49-F238E27FC236}">
                <a16:creationId xmlns:a16="http://schemas.microsoft.com/office/drawing/2014/main" xmlns="" id="{56220909-4C0C-43AC-A9A7-40B59CA45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2963" y="547885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8"/>
              </a:rPr>
              <a:t>ANTONIO BRITO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PSD - BA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81" name="Imagem 104" descr="Foto do Deputado ANTONIO BRITO">
            <a:hlinkClick r:id="rId58"/>
            <a:extLst>
              <a:ext uri="{FF2B5EF4-FFF2-40B4-BE49-F238E27FC236}">
                <a16:creationId xmlns:a16="http://schemas.microsoft.com/office/drawing/2014/main" xmlns="" id="{382C9FD3-BE08-443F-A4D8-B9445C468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7261" y="5492265"/>
            <a:ext cx="5715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73" name="Rectangle 63">
            <a:extLst>
              <a:ext uri="{FF2B5EF4-FFF2-40B4-BE49-F238E27FC236}">
                <a16:creationId xmlns:a16="http://schemas.microsoft.com/office/drawing/2014/main" xmlns="" id="{B1D432F5-510A-4201-8197-D3C8103D0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2963" y="5694552"/>
            <a:ext cx="1532792" cy="10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1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Gabinete 479 Anexo III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Fone 3215-5479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Fax 3215-2479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0" tooltip="Email do Deputado ANTONIO BRITO"/>
              </a:rPr>
              <a:t>dep.antoniobrito@camara.gov.br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74" name="Rectangle 65">
            <a:extLst>
              <a:ext uri="{FF2B5EF4-FFF2-40B4-BE49-F238E27FC236}">
                <a16:creationId xmlns:a16="http://schemas.microsoft.com/office/drawing/2014/main" xmlns="" id="{5E8E3247-799B-4BDC-B31B-DF0C4AE5A1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4820" y="559441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1" i="0" u="none" strike="noStrike" cap="none" normalizeH="0" baseline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1"/>
              </a:rPr>
              <a:t>BEBETO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PSB - BA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84" name="Imagem 100" descr="Foto do Deputado BEBETO">
            <a:hlinkClick r:id="rId61"/>
            <a:extLst>
              <a:ext uri="{FF2B5EF4-FFF2-40B4-BE49-F238E27FC236}">
                <a16:creationId xmlns:a16="http://schemas.microsoft.com/office/drawing/2014/main" xmlns="" id="{0530BBA2-F350-46C1-AE99-6C8570FCD2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9215" y="5594414"/>
            <a:ext cx="609600" cy="80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76" name="Rectangle 66">
            <a:extLst>
              <a:ext uri="{FF2B5EF4-FFF2-40B4-BE49-F238E27FC236}">
                <a16:creationId xmlns:a16="http://schemas.microsoft.com/office/drawing/2014/main" xmlns="" id="{6DFAE4CC-C608-44CB-8530-76D4F3A78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4820" y="640403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Gabinete 541 Anexo IV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Fone 3215-5541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Fax 3215-2541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pt-BR" altLang="pt-BR" sz="700" b="0" i="0" u="none" strike="noStrike" cap="none" normalizeH="0" baseline="0" dirty="0">
                <a:ln>
                  <a:noFill/>
                </a:ln>
                <a:solidFill>
                  <a:srgbClr val="2F825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3" tooltip="Email do Deputado BEBETO"/>
              </a:rPr>
              <a:t>dep.bebeto@camara.gov.br</a:t>
            </a:r>
            <a:r>
              <a:rPr kumimoji="0" lang="pt-BR" altLang="pt-B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75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nhum texto alternativo automático disponível.">
            <a:extLst>
              <a:ext uri="{FF2B5EF4-FFF2-40B4-BE49-F238E27FC236}">
                <a16:creationId xmlns:a16="http://schemas.microsoft.com/office/drawing/2014/main" xmlns="" id="{796AE393-A2F0-45A2-BA06-C74B96688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7" y="94836"/>
            <a:ext cx="1885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3FC0B90-C72E-4C28-A678-C92D28C2D5DE}"/>
              </a:ext>
            </a:extLst>
          </p:cNvPr>
          <p:cNvSpPr txBox="1"/>
          <p:nvPr/>
        </p:nvSpPr>
        <p:spPr>
          <a:xfrm>
            <a:off x="2464905" y="518252"/>
            <a:ext cx="8719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 REPRESENTATIVIDADE DO NEGRO NO CENÁRIO POLÍTICO BRASILEIRO - 2018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6B085CA5-D970-4440-9D4E-C2B79E0F67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6031967"/>
              </p:ext>
            </p:extLst>
          </p:nvPr>
        </p:nvGraphicFramePr>
        <p:xfrm>
          <a:off x="1144174" y="3614583"/>
          <a:ext cx="9622047" cy="10454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8977">
                  <a:extLst>
                    <a:ext uri="{9D8B030D-6E8A-4147-A177-3AD203B41FA5}">
                      <a16:colId xmlns:a16="http://schemas.microsoft.com/office/drawing/2014/main" xmlns="" val="174468695"/>
                    </a:ext>
                  </a:extLst>
                </a:gridCol>
                <a:gridCol w="803359">
                  <a:extLst>
                    <a:ext uri="{9D8B030D-6E8A-4147-A177-3AD203B41FA5}">
                      <a16:colId xmlns:a16="http://schemas.microsoft.com/office/drawing/2014/main" xmlns="" val="3544655486"/>
                    </a:ext>
                  </a:extLst>
                </a:gridCol>
                <a:gridCol w="674147">
                  <a:extLst>
                    <a:ext uri="{9D8B030D-6E8A-4147-A177-3AD203B41FA5}">
                      <a16:colId xmlns:a16="http://schemas.microsoft.com/office/drawing/2014/main" xmlns="" val="956942484"/>
                    </a:ext>
                  </a:extLst>
                </a:gridCol>
                <a:gridCol w="674147">
                  <a:extLst>
                    <a:ext uri="{9D8B030D-6E8A-4147-A177-3AD203B41FA5}">
                      <a16:colId xmlns:a16="http://schemas.microsoft.com/office/drawing/2014/main" xmlns="" val="69713321"/>
                    </a:ext>
                  </a:extLst>
                </a:gridCol>
                <a:gridCol w="771056">
                  <a:extLst>
                    <a:ext uri="{9D8B030D-6E8A-4147-A177-3AD203B41FA5}">
                      <a16:colId xmlns:a16="http://schemas.microsoft.com/office/drawing/2014/main" xmlns="" val="337540916"/>
                    </a:ext>
                  </a:extLst>
                </a:gridCol>
                <a:gridCol w="905886">
                  <a:extLst>
                    <a:ext uri="{9D8B030D-6E8A-4147-A177-3AD203B41FA5}">
                      <a16:colId xmlns:a16="http://schemas.microsoft.com/office/drawing/2014/main" xmlns="" val="1498981269"/>
                    </a:ext>
                  </a:extLst>
                </a:gridCol>
                <a:gridCol w="674147">
                  <a:extLst>
                    <a:ext uri="{9D8B030D-6E8A-4147-A177-3AD203B41FA5}">
                      <a16:colId xmlns:a16="http://schemas.microsoft.com/office/drawing/2014/main" xmlns="" val="423257978"/>
                    </a:ext>
                  </a:extLst>
                </a:gridCol>
                <a:gridCol w="808977">
                  <a:extLst>
                    <a:ext uri="{9D8B030D-6E8A-4147-A177-3AD203B41FA5}">
                      <a16:colId xmlns:a16="http://schemas.microsoft.com/office/drawing/2014/main" xmlns="" val="2258490071"/>
                    </a:ext>
                  </a:extLst>
                </a:gridCol>
                <a:gridCol w="674147">
                  <a:extLst>
                    <a:ext uri="{9D8B030D-6E8A-4147-A177-3AD203B41FA5}">
                      <a16:colId xmlns:a16="http://schemas.microsoft.com/office/drawing/2014/main" xmlns="" val="4095696711"/>
                    </a:ext>
                  </a:extLst>
                </a:gridCol>
                <a:gridCol w="674147">
                  <a:extLst>
                    <a:ext uri="{9D8B030D-6E8A-4147-A177-3AD203B41FA5}">
                      <a16:colId xmlns:a16="http://schemas.microsoft.com/office/drawing/2014/main" xmlns="" val="2115122337"/>
                    </a:ext>
                  </a:extLst>
                </a:gridCol>
                <a:gridCol w="674147">
                  <a:extLst>
                    <a:ext uri="{9D8B030D-6E8A-4147-A177-3AD203B41FA5}">
                      <a16:colId xmlns:a16="http://schemas.microsoft.com/office/drawing/2014/main" xmlns="" val="4167559078"/>
                    </a:ext>
                  </a:extLst>
                </a:gridCol>
                <a:gridCol w="674147">
                  <a:extLst>
                    <a:ext uri="{9D8B030D-6E8A-4147-A177-3AD203B41FA5}">
                      <a16:colId xmlns:a16="http://schemas.microsoft.com/office/drawing/2014/main" xmlns="" val="78923893"/>
                    </a:ext>
                  </a:extLst>
                </a:gridCol>
                <a:gridCol w="804763">
                  <a:extLst>
                    <a:ext uri="{9D8B030D-6E8A-4147-A177-3AD203B41FA5}">
                      <a16:colId xmlns:a16="http://schemas.microsoft.com/office/drawing/2014/main" xmlns="" val="178700706"/>
                    </a:ext>
                  </a:extLst>
                </a:gridCol>
              </a:tblGrid>
              <a:tr h="5227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BA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CE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ES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MA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MG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PB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PE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RJ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R0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RR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RS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SE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SP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419482352"/>
                  </a:ext>
                </a:extLst>
              </a:tr>
              <a:tr h="52273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7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1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3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1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1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2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2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1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2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00655562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876E326A-3CAE-4ECE-9BFB-A05DF85B0D1B}"/>
              </a:ext>
            </a:extLst>
          </p:cNvPr>
          <p:cNvSpPr txBox="1"/>
          <p:nvPr/>
        </p:nvSpPr>
        <p:spPr>
          <a:xfrm>
            <a:off x="4532243" y="2204676"/>
            <a:ext cx="3485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latin typeface="Arial Narrow" panose="020B0606020202030204" pitchFamily="34" charset="0"/>
              </a:rPr>
              <a:t>E onde eles estão?</a:t>
            </a:r>
          </a:p>
        </p:txBody>
      </p:sp>
    </p:spTree>
    <p:extLst>
      <p:ext uri="{BB962C8B-B14F-4D97-AF65-F5344CB8AC3E}">
        <p14:creationId xmlns:p14="http://schemas.microsoft.com/office/powerpoint/2010/main" val="298583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nhum texto alternativo automático disponível.">
            <a:extLst>
              <a:ext uri="{FF2B5EF4-FFF2-40B4-BE49-F238E27FC236}">
                <a16:creationId xmlns:a16="http://schemas.microsoft.com/office/drawing/2014/main" xmlns="" id="{796AE393-A2F0-45A2-BA06-C74B96688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7" y="94836"/>
            <a:ext cx="1885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3FC0B90-C72E-4C28-A678-C92D28C2D5DE}"/>
              </a:ext>
            </a:extLst>
          </p:cNvPr>
          <p:cNvSpPr txBox="1"/>
          <p:nvPr/>
        </p:nvSpPr>
        <p:spPr>
          <a:xfrm>
            <a:off x="2464905" y="505000"/>
            <a:ext cx="8719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 REPRESENTATIVIDADE DO NEGRO NO CENÁRIO POLÍTICO BRASILEIRO - 2018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EB47339B-6654-4D35-BDE4-54EDB3C66BAD}"/>
              </a:ext>
            </a:extLst>
          </p:cNvPr>
          <p:cNvSpPr/>
          <p:nvPr/>
        </p:nvSpPr>
        <p:spPr>
          <a:xfrm>
            <a:off x="2292627" y="1267324"/>
            <a:ext cx="87199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</a:rPr>
              <a:t>NO SENADO SÃO 81 SENADORES = 3 SÃO NEGROS</a:t>
            </a:r>
          </a:p>
        </p:txBody>
      </p:sp>
      <p:pic>
        <p:nvPicPr>
          <p:cNvPr id="6" name="Imagem 5" descr="Resultado de imagem para senador Regina Sousa">
            <a:extLst>
              <a:ext uri="{FF2B5EF4-FFF2-40B4-BE49-F238E27FC236}">
                <a16:creationId xmlns:a16="http://schemas.microsoft.com/office/drawing/2014/main" xmlns="" id="{4F66960D-BF2E-4682-990F-67787EB79A1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142" y="2173356"/>
            <a:ext cx="1834515" cy="210421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 descr="Resultado de imagem para senador Romário">
            <a:extLst>
              <a:ext uri="{FF2B5EF4-FFF2-40B4-BE49-F238E27FC236}">
                <a16:creationId xmlns:a16="http://schemas.microsoft.com/office/drawing/2014/main" xmlns="" id="{74232967-CE3F-4399-9978-DF7E8C998BC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7572" y="2173356"/>
            <a:ext cx="1934817" cy="2079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m 12" descr="Resultado de imagem para senador Paulo Paim">
            <a:extLst>
              <a:ext uri="{FF2B5EF4-FFF2-40B4-BE49-F238E27FC236}">
                <a16:creationId xmlns:a16="http://schemas.microsoft.com/office/drawing/2014/main" xmlns="" id="{757C59C6-026D-4CDE-8B5F-16F2A758AE35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4556" y="4558748"/>
            <a:ext cx="1828800" cy="213088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07D7BF24-1567-4B0B-B863-EDBE19574830}"/>
              </a:ext>
            </a:extLst>
          </p:cNvPr>
          <p:cNvSpPr txBox="1"/>
          <p:nvPr/>
        </p:nvSpPr>
        <p:spPr>
          <a:xfrm>
            <a:off x="2862470" y="2792995"/>
            <a:ext cx="25841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Regina Sousa</a:t>
            </a:r>
          </a:p>
          <a:p>
            <a:r>
              <a:rPr lang="pt-BR" sz="3200" dirty="0"/>
              <a:t>PT - PI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94DBDB0E-CC8D-4317-9D6E-D89313142C51}"/>
              </a:ext>
            </a:extLst>
          </p:cNvPr>
          <p:cNvSpPr txBox="1"/>
          <p:nvPr/>
        </p:nvSpPr>
        <p:spPr>
          <a:xfrm>
            <a:off x="8935660" y="2674496"/>
            <a:ext cx="25841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Romário</a:t>
            </a:r>
          </a:p>
          <a:p>
            <a:r>
              <a:rPr lang="pt-BR" sz="3200" dirty="0"/>
              <a:t>PODE - RJ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575278DB-2D23-468C-8753-592EBA208142}"/>
              </a:ext>
            </a:extLst>
          </p:cNvPr>
          <p:cNvSpPr txBox="1"/>
          <p:nvPr/>
        </p:nvSpPr>
        <p:spPr>
          <a:xfrm>
            <a:off x="6068216" y="5412445"/>
            <a:ext cx="25841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Paulo Paim</a:t>
            </a:r>
          </a:p>
          <a:p>
            <a:r>
              <a:rPr lang="pt-BR" sz="3200" dirty="0"/>
              <a:t>PT - RS</a:t>
            </a:r>
          </a:p>
        </p:txBody>
      </p:sp>
    </p:spTree>
    <p:extLst>
      <p:ext uri="{BB962C8B-B14F-4D97-AF65-F5344CB8AC3E}">
        <p14:creationId xmlns:p14="http://schemas.microsoft.com/office/powerpoint/2010/main" val="274631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12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nhum texto alternativo automático disponível.">
            <a:extLst>
              <a:ext uri="{FF2B5EF4-FFF2-40B4-BE49-F238E27FC236}">
                <a16:creationId xmlns:a16="http://schemas.microsoft.com/office/drawing/2014/main" xmlns="" id="{796AE393-A2F0-45A2-BA06-C74B96688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7" y="94836"/>
            <a:ext cx="1885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3FC0B90-C72E-4C28-A678-C92D28C2D5DE}"/>
              </a:ext>
            </a:extLst>
          </p:cNvPr>
          <p:cNvSpPr txBox="1"/>
          <p:nvPr/>
        </p:nvSpPr>
        <p:spPr>
          <a:xfrm>
            <a:off x="2464905" y="518252"/>
            <a:ext cx="8719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 REPRESENTATIVIDADE DO NEGRO NO CENÁRIO POLÍTICO BRASILEIRO - 2018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78990D73-B129-4ACB-8424-82B261FB3EF2}"/>
              </a:ext>
            </a:extLst>
          </p:cNvPr>
          <p:cNvSpPr/>
          <p:nvPr/>
        </p:nvSpPr>
        <p:spPr>
          <a:xfrm>
            <a:off x="630997" y="2062347"/>
            <a:ext cx="112646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</a:rPr>
              <a:t>NO JUDICIÁRIO SÃO 11 MINISTROS OU JUÍZES = NÃO HÁ NEGROS</a:t>
            </a:r>
          </a:p>
        </p:txBody>
      </p:sp>
      <p:pic>
        <p:nvPicPr>
          <p:cNvPr id="5" name="Gráfico 4" descr="Nenhum sinal">
            <a:extLst>
              <a:ext uri="{FF2B5EF4-FFF2-40B4-BE49-F238E27FC236}">
                <a16:creationId xmlns:a16="http://schemas.microsoft.com/office/drawing/2014/main" xmlns="" id="{8DE035A8-956B-44B2-AF08-F10410833A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4518992" y="2647122"/>
            <a:ext cx="3488633" cy="3488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66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enhum texto alternativo automático disponível.">
            <a:extLst>
              <a:ext uri="{FF2B5EF4-FFF2-40B4-BE49-F238E27FC236}">
                <a16:creationId xmlns:a16="http://schemas.microsoft.com/office/drawing/2014/main" xmlns="" id="{796AE393-A2F0-45A2-BA06-C74B96688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7" y="94836"/>
            <a:ext cx="18859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3FC0B90-C72E-4C28-A678-C92D28C2D5DE}"/>
              </a:ext>
            </a:extLst>
          </p:cNvPr>
          <p:cNvSpPr txBox="1"/>
          <p:nvPr/>
        </p:nvSpPr>
        <p:spPr>
          <a:xfrm>
            <a:off x="2464905" y="518252"/>
            <a:ext cx="8719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A REPRESENTATIVIDADE DO NEGRO NO CENÁRIO POLÍTICO BRASILEIRO - 2018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78990D73-B129-4ACB-8424-82B261FB3EF2}"/>
              </a:ext>
            </a:extLst>
          </p:cNvPr>
          <p:cNvSpPr/>
          <p:nvPr/>
        </p:nvSpPr>
        <p:spPr>
          <a:xfrm>
            <a:off x="1717813" y="2062347"/>
            <a:ext cx="90909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</a:rPr>
              <a:t>NO GOVERNO DOS 27 ESTADOS = NÃO HÁ NEGROS</a:t>
            </a:r>
          </a:p>
        </p:txBody>
      </p:sp>
      <p:pic>
        <p:nvPicPr>
          <p:cNvPr id="5" name="Gráfico 4" descr="Nenhum sinal">
            <a:extLst>
              <a:ext uri="{FF2B5EF4-FFF2-40B4-BE49-F238E27FC236}">
                <a16:creationId xmlns:a16="http://schemas.microsoft.com/office/drawing/2014/main" xmlns="" id="{8DE035A8-956B-44B2-AF08-F10410833A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4518992" y="2647122"/>
            <a:ext cx="3488633" cy="3488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933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785</Words>
  <Application>Microsoft Office PowerPoint</Application>
  <PresentationFormat>Widescreen</PresentationFormat>
  <Paragraphs>325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inherit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Christiano de Oliveira Emery</dc:creator>
  <cp:lastModifiedBy>Christiano de Oliveira Emery</cp:lastModifiedBy>
  <cp:revision>1</cp:revision>
  <dcterms:modified xsi:type="dcterms:W3CDTF">2018-04-05T11:47:58Z</dcterms:modified>
</cp:coreProperties>
</file>