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67" r:id="rId5"/>
    <p:sldId id="261" r:id="rId6"/>
    <p:sldId id="268" r:id="rId7"/>
    <p:sldId id="262" r:id="rId8"/>
    <p:sldId id="266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19" autoAdjust="0"/>
  </p:normalViewPr>
  <p:slideViewPr>
    <p:cSldViewPr snapToGrid="0">
      <p:cViewPr varScale="1">
        <p:scale>
          <a:sx n="87" d="100"/>
          <a:sy n="87" d="100"/>
        </p:scale>
        <p:origin x="6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2FAB8-4643-4DAF-94B3-C6B7DE66FA40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4B45D-0A71-4F72-9DF6-658F6134CC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192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24B45D-0A71-4F72-9DF6-658F6134CCC9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099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D68335-9A91-4ED6-A7BC-EFD2BDC5B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93270EF-345B-4A21-BC02-E782E8B89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43FB74E-9A17-46F1-84BF-1EA934D07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D9F147D-E906-45EE-9FB5-4B2ADD74F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09A913-DE92-4B52-8807-259FFC56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666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13BD21-DAC1-444D-8B92-8643DA3B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99D92C57-62F3-4C92-8EED-03B79C878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5538938-9A84-4946-96E6-70141884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3BDD8E0-0771-4DCE-B0E2-3679A8D34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A07717C-35C4-4F25-8A4F-4E932C71E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29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1479523A-A345-40A9-8307-48F0F6DF11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FB51FA23-0843-45AF-AF1A-E8CC6B272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3A2398D-4A32-478B-BCC5-14284397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06D9920-9784-46E3-912D-A860009BD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54F52CA-0B12-438E-95E8-4DED4AE90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506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C368904-6594-4C6F-9C67-9B999B02A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E4DFA48-49A5-43DC-8499-691D96E13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18EF222-D112-4566-9C68-70726FFF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DF847D3-5B08-4636-8C41-F63DA0F6D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1215102-BB1C-47E7-9990-5426F52C8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75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2B675A-E5E8-4EB4-A667-1F95A3CB7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7662D73-C219-4EC1-82E3-E9C04AC36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4393371-8092-49DE-BBE4-40285C4CA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5952308-C014-4499-BF38-FFD58A68F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E6D6306-F576-4648-8664-8C704AE62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71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886E9F0-B1CB-4D12-A3F8-725F6566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39E1F7C-D22B-4C11-87D3-8CBD3794D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81FC7FE-4D1B-4B2B-B95D-F135E03BF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027D855-F509-4D47-B60D-9459A3511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3D6366D-E389-40B7-9D07-468FCDA6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F690CBC-9027-4D0E-81C6-5E720E0C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74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E655C8-954C-48B9-B22A-4A4BEC0D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068B794-D2BD-4192-A324-7603E517D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1805C7D-CD03-4861-847C-DB3EAE729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1175EA7F-0D37-4002-A012-BB92859D92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BFFB9455-DDEA-47F3-A0EF-F1D775FAB3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CA9B1CDF-32B6-45E7-A597-0B11684DD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33F84A76-8FE9-4769-B8A2-945FDC4F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E47FF9A6-3127-4F57-B506-FE238E4B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15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101499-F961-4E2F-AC44-0BC0EF750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7166A77-2AA5-4D95-A6C8-E7333DB1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283B3030-409A-48C4-924D-1713C45BD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FA18D974-C10F-45F0-BF04-063755DB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78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13805938-20AC-458D-A37B-0C4A03C8F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51B79935-9370-43DA-97C2-52861DD3A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917BB88-30AF-421F-A815-4C2020F4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978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5776BFD-76FE-46D0-B6BD-9D378053F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5D4489C-06A8-4D60-BA62-3FD1BA948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DF3C132-00C1-4B19-BE44-8B3E4FA7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0C7D4DB-0DA9-4830-9F68-294ACE87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6619DE5-46B0-401E-A784-EA26AE1DB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7FF5345-4DE9-4D02-8AFA-9FC8E477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68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C91795-C1C2-4F36-86D6-5132EBB8B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3CFEACAF-19BF-43DB-8BED-3DA40BA0C6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78C4CCD-AF68-4271-82E2-3C21EF178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44F78DE-782D-4F66-B006-A7AF70A4E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2B9E1E3-1842-4923-9D8B-5C0AF108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A0B136A2-AB5A-4330-8C7B-CA1D91A67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68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95D07B20-F49D-4432-932E-49D70B34B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54E7F15-6815-4749-8B8C-E3FB7E080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C04568-3A0C-4F97-B34D-FDA1DECFBE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C1B3C-1772-48CE-936C-33E84E42A427}" type="datetimeFigureOut">
              <a:rPr lang="pt-BR" smtClean="0"/>
              <a:t>23/10/2019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C737F18-8297-48E9-B5C1-58CF9AF7A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94F5D0E-7BB9-4497-854C-4C33AAEFE0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5E7F4-C44A-4E57-AB22-FFACB885C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29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2B8DB8-6102-4576-9D7C-FEB974B27A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 </a:t>
            </a:r>
            <a:r>
              <a:rPr lang="pt-BR" b="1" dirty="0"/>
              <a:t>Audiência Pública </a:t>
            </a:r>
            <a:br>
              <a:rPr lang="pt-BR" b="1" dirty="0"/>
            </a:br>
            <a:r>
              <a:rPr lang="pt-BR" b="1" u="sng" dirty="0">
                <a:solidFill>
                  <a:schemeClr val="accent1"/>
                </a:solidFill>
              </a:rPr>
              <a:t>“Dia Nacional de Conscientização sobre a Esquizofrenia”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669C639-74AA-4707-B1CE-E040AB616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67988"/>
            <a:ext cx="9144000" cy="1795026"/>
          </a:xfrm>
        </p:spPr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GUSTAVO MANOEL SCHIER DÓRIA </a:t>
            </a:r>
            <a:r>
              <a:rPr lang="pt-BR" sz="800" dirty="0"/>
              <a:t>R</a:t>
            </a:r>
            <a:endParaRPr lang="pt-BR" dirty="0"/>
          </a:p>
          <a:p>
            <a:r>
              <a:rPr lang="pt-BR" dirty="0"/>
              <a:t>PROFESSOR DO DEPARTAMENTO DE MEDICINA FORENSE E PSIQUIATRIA</a:t>
            </a:r>
          </a:p>
          <a:p>
            <a:r>
              <a:rPr lang="pt-BR" dirty="0"/>
              <a:t>UNIVERSIDADE FEDERAL DO PARANÁ - UFPR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2DCCD25-67B1-4A9F-98A4-46E24182B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338"/>
            <a:ext cx="3807911" cy="958025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50739F3A-96D2-48DA-8EFB-B876FB1EC5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00607"/>
            <a:ext cx="1978429" cy="1357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603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E8A4E6-1359-40E2-B6EF-41AD33021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Apoio ao </a:t>
            </a:r>
            <a:r>
              <a:rPr lang="pt-BR" b="1" u="sng" dirty="0"/>
              <a:t>“Dia Nacional de Conscientização sobre a Esquizofrenia”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FE2D6AE-2116-4343-9D84-E0D5FF180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pPr algn="just"/>
            <a:r>
              <a:rPr lang="pt-BR" dirty="0"/>
              <a:t>O combate ao estigma é primordial para que o portador de doença mental viva de forma independente e autônoma, tenha oportunidades de trabalho, persiga suas metas e usufrua de oportunidades com dignidade e plena inserção social.</a:t>
            </a:r>
          </a:p>
        </p:txBody>
      </p:sp>
    </p:spTree>
    <p:extLst>
      <p:ext uri="{BB962C8B-B14F-4D97-AF65-F5344CB8AC3E}">
        <p14:creationId xmlns:p14="http://schemas.microsoft.com/office/powerpoint/2010/main" val="917647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A3286548-ED55-4A03-85E6-78F475D8C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OBRIGADO!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6DBB9B32-B5F5-4ADE-BD9F-791E55742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77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FF1962-8D08-40AC-BAF6-A45B3157F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ESQUIZOFRENIA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4C4CF5E-6321-422D-8075-022F13D9D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</a:t>
            </a:r>
            <a:r>
              <a:rPr lang="en-US" dirty="0" err="1"/>
              <a:t>esquizofrenia</a:t>
            </a:r>
            <a:r>
              <a:rPr lang="en-US" dirty="0"/>
              <a:t> </a:t>
            </a:r>
            <a:r>
              <a:rPr lang="en-US" dirty="0" err="1"/>
              <a:t>normalmente</a:t>
            </a:r>
            <a:r>
              <a:rPr lang="en-US" dirty="0"/>
              <a:t> </a:t>
            </a:r>
            <a:r>
              <a:rPr lang="en-US" dirty="0" err="1"/>
              <a:t>ocorre</a:t>
            </a:r>
            <a:r>
              <a:rPr lang="en-US" dirty="0"/>
              <a:t> entre </a:t>
            </a:r>
            <a:r>
              <a:rPr lang="en-US" dirty="0" err="1"/>
              <a:t>os</a:t>
            </a:r>
            <a:r>
              <a:rPr lang="en-US" dirty="0"/>
              <a:t> 15 e 25 </a:t>
            </a:r>
            <a:r>
              <a:rPr lang="en-US" dirty="0" err="1"/>
              <a:t>anos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Quando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socialmente</a:t>
            </a:r>
            <a:r>
              <a:rPr lang="en-US" dirty="0"/>
              <a:t> </a:t>
            </a:r>
            <a:r>
              <a:rPr lang="en-US" dirty="0" err="1"/>
              <a:t>ativas</a:t>
            </a:r>
            <a:r>
              <a:rPr lang="en-US" dirty="0"/>
              <a:t> – </a:t>
            </a:r>
            <a:r>
              <a:rPr lang="en-US" dirty="0" err="1"/>
              <a:t>isso</a:t>
            </a:r>
            <a:r>
              <a:rPr lang="en-US" dirty="0"/>
              <a:t> </a:t>
            </a:r>
            <a:r>
              <a:rPr lang="en-US" dirty="0" err="1"/>
              <a:t>significa</a:t>
            </a:r>
            <a:r>
              <a:rPr lang="en-US" dirty="0"/>
              <a:t>:</a:t>
            </a:r>
          </a:p>
          <a:p>
            <a:pPr algn="just">
              <a:buFontTx/>
              <a:buChar char="-"/>
            </a:pPr>
            <a:r>
              <a:rPr lang="en-US" dirty="0">
                <a:solidFill>
                  <a:schemeClr val="accent1"/>
                </a:solidFill>
              </a:rPr>
              <a:t>que </a:t>
            </a:r>
            <a:r>
              <a:rPr lang="en-US" dirty="0" err="1">
                <a:solidFill>
                  <a:schemeClr val="accent1"/>
                </a:solidFill>
              </a:rPr>
              <a:t>afeta</a:t>
            </a:r>
            <a:r>
              <a:rPr lang="en-US" dirty="0">
                <a:solidFill>
                  <a:schemeClr val="accent1"/>
                </a:solidFill>
              </a:rPr>
              <a:t> a </a:t>
            </a:r>
            <a:r>
              <a:rPr lang="en-US" dirty="0" err="1">
                <a:solidFill>
                  <a:schemeClr val="accent1"/>
                </a:solidFill>
              </a:rPr>
              <a:t>qualidade</a:t>
            </a:r>
            <a:r>
              <a:rPr lang="en-US" dirty="0">
                <a:solidFill>
                  <a:schemeClr val="accent1"/>
                </a:solidFill>
              </a:rPr>
              <a:t> de </a:t>
            </a:r>
            <a:r>
              <a:rPr lang="en-US" dirty="0" err="1">
                <a:solidFill>
                  <a:schemeClr val="accent1"/>
                </a:solidFill>
              </a:rPr>
              <a:t>vida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impõe</a:t>
            </a:r>
            <a:r>
              <a:rPr lang="en-US" dirty="0">
                <a:solidFill>
                  <a:schemeClr val="accent1"/>
                </a:solidFill>
              </a:rPr>
              <a:t> um </a:t>
            </a:r>
            <a:r>
              <a:rPr lang="en-US" dirty="0" err="1">
                <a:solidFill>
                  <a:schemeClr val="accent1"/>
                </a:solidFill>
              </a:rPr>
              <a:t>maior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custo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devido</a:t>
            </a:r>
            <a:r>
              <a:rPr lang="en-US" dirty="0">
                <a:solidFill>
                  <a:schemeClr val="accent1"/>
                </a:solidFill>
              </a:rPr>
              <a:t> as </a:t>
            </a:r>
            <a:r>
              <a:rPr lang="en-US" dirty="0" err="1">
                <a:solidFill>
                  <a:schemeClr val="accent1"/>
                </a:solidFill>
              </a:rPr>
              <a:t>recaídas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frequentes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curso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crônico</a:t>
            </a:r>
            <a:r>
              <a:rPr lang="en-US" dirty="0">
                <a:solidFill>
                  <a:schemeClr val="accent1"/>
                </a:solidFill>
              </a:rPr>
              <a:t> da </a:t>
            </a:r>
            <a:r>
              <a:rPr lang="en-US" dirty="0" err="1">
                <a:solidFill>
                  <a:schemeClr val="accent1"/>
                </a:solidFill>
              </a:rPr>
              <a:t>doença</a:t>
            </a:r>
            <a:endParaRPr lang="en-US" dirty="0">
              <a:solidFill>
                <a:schemeClr val="accent1"/>
              </a:solidFill>
            </a:endParaRPr>
          </a:p>
          <a:p>
            <a:pPr algn="just">
              <a:buFontTx/>
              <a:buChar char="-"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s-ES" sz="2000" dirty="0">
                <a:solidFill>
                  <a:schemeClr val="accent1"/>
                </a:solidFill>
              </a:rPr>
              <a:t>                                                                                                                   Rayan, A., &amp; </a:t>
            </a:r>
            <a:r>
              <a:rPr lang="es-ES" sz="2000" dirty="0" err="1">
                <a:solidFill>
                  <a:schemeClr val="accent1"/>
                </a:solidFill>
              </a:rPr>
              <a:t>Aldaieflih</a:t>
            </a:r>
            <a:r>
              <a:rPr lang="es-ES" sz="2000" dirty="0">
                <a:solidFill>
                  <a:schemeClr val="accent1"/>
                </a:solidFill>
              </a:rPr>
              <a:t>, M. (2019)</a:t>
            </a:r>
            <a:endParaRPr lang="pt-BR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66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70218F-416D-4B31-8F09-FA2ABEEA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Esquizofrenia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B0102E0-861F-4E8F-9163-9DB5CE314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Transtorno</a:t>
            </a:r>
            <a:r>
              <a:rPr lang="en-US" dirty="0"/>
              <a:t> </a:t>
            </a:r>
            <a:r>
              <a:rPr lang="en-US" dirty="0" err="1"/>
              <a:t>psiquiátrico</a:t>
            </a:r>
            <a:r>
              <a:rPr lang="en-US" dirty="0"/>
              <a:t> </a:t>
            </a:r>
            <a:r>
              <a:rPr lang="en-US" dirty="0" err="1"/>
              <a:t>caracterizado</a:t>
            </a:r>
            <a:r>
              <a:rPr lang="en-US" dirty="0"/>
              <a:t> por </a:t>
            </a:r>
            <a:r>
              <a:rPr lang="en-US" dirty="0" err="1"/>
              <a:t>prejuízos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funções</a:t>
            </a:r>
            <a:r>
              <a:rPr lang="en-US" dirty="0"/>
              <a:t>: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Cognitivas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Percepção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Afeto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Comportamento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Atividades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sociais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algn="just">
              <a:buFontTx/>
              <a:buChar char="-"/>
            </a:pPr>
            <a:endParaRPr lang="en-US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n-US" sz="2000" dirty="0">
                <a:solidFill>
                  <a:schemeClr val="accent1"/>
                </a:solidFill>
              </a:rPr>
              <a:t>                                                                               </a:t>
            </a:r>
            <a:r>
              <a:rPr lang="es-ES" sz="2000" dirty="0">
                <a:solidFill>
                  <a:schemeClr val="accent1"/>
                </a:solidFill>
              </a:rPr>
              <a:t>                                                                     (APA, 2013)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511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E85405-78DD-475C-AE1C-08A2CA7A4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 pessoas com esquizofrenia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800AB9C-0E80-43A2-8788-AA42BA444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Lutam contra dois problemas: </a:t>
            </a:r>
          </a:p>
          <a:p>
            <a:r>
              <a:rPr lang="pt-BR" dirty="0"/>
              <a:t>1) Os sintomas, que interferem:</a:t>
            </a:r>
          </a:p>
          <a:p>
            <a:pPr>
              <a:buFontTx/>
              <a:buChar char="-"/>
            </a:pPr>
            <a:r>
              <a:rPr lang="pt-BR" dirty="0">
                <a:solidFill>
                  <a:schemeClr val="accent1"/>
                </a:solidFill>
              </a:rPr>
              <a:t>na autonomia</a:t>
            </a:r>
          </a:p>
          <a:p>
            <a:pPr>
              <a:buFontTx/>
              <a:buChar char="-"/>
            </a:pPr>
            <a:r>
              <a:rPr lang="pt-BR" dirty="0">
                <a:solidFill>
                  <a:schemeClr val="accent1"/>
                </a:solidFill>
              </a:rPr>
              <a:t>independência </a:t>
            </a:r>
          </a:p>
          <a:p>
            <a:pPr>
              <a:buFontTx/>
              <a:buChar char="-"/>
            </a:pPr>
            <a:r>
              <a:rPr lang="pt-BR" dirty="0">
                <a:solidFill>
                  <a:schemeClr val="accent1"/>
                </a:solidFill>
              </a:rPr>
              <a:t>qualidade de vida</a:t>
            </a:r>
          </a:p>
          <a:p>
            <a:r>
              <a:rPr lang="pt-BR" dirty="0"/>
              <a:t>2) O estigma social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                                                                                 </a:t>
            </a:r>
            <a:r>
              <a:rPr lang="es-ES" dirty="0">
                <a:solidFill>
                  <a:schemeClr val="accent1"/>
                </a:solidFill>
              </a:rPr>
              <a:t> </a:t>
            </a:r>
            <a:r>
              <a:rPr lang="es-ES" sz="2000" dirty="0">
                <a:solidFill>
                  <a:schemeClr val="accent1"/>
                </a:solidFill>
              </a:rPr>
              <a:t>Rayan, A., &amp; </a:t>
            </a:r>
            <a:r>
              <a:rPr lang="es-ES" sz="2000" dirty="0" err="1">
                <a:solidFill>
                  <a:schemeClr val="accent1"/>
                </a:solidFill>
              </a:rPr>
              <a:t>Aldaieflih</a:t>
            </a:r>
            <a:r>
              <a:rPr lang="es-ES" sz="2000" dirty="0">
                <a:solidFill>
                  <a:schemeClr val="accent1"/>
                </a:solidFill>
              </a:rPr>
              <a:t>, M. (2019)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4258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E38DCC-9F30-4280-9C93-AEF35327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471"/>
            <a:ext cx="10515600" cy="870559"/>
          </a:xfrm>
        </p:spPr>
        <p:txBody>
          <a:bodyPr/>
          <a:lstStyle/>
          <a:p>
            <a:r>
              <a:rPr lang="pt-BR" dirty="0"/>
              <a:t>Portadores com esquizofrenia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82591AA-7E00-4A2D-A650-0019FE69C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4252"/>
            <a:ext cx="10515600" cy="5507277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Experimentam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Estigma</a:t>
            </a:r>
            <a:r>
              <a:rPr lang="en-US" dirty="0">
                <a:solidFill>
                  <a:schemeClr val="accent1"/>
                </a:solidFill>
              </a:rPr>
              <a:t> social </a:t>
            </a:r>
          </a:p>
          <a:p>
            <a:pPr>
              <a:buFontTx/>
              <a:buChar char="-"/>
            </a:pPr>
            <a:r>
              <a:rPr lang="en-US" dirty="0" err="1">
                <a:solidFill>
                  <a:schemeClr val="accent1"/>
                </a:solidFill>
              </a:rPr>
              <a:t>Discriminação</a:t>
            </a:r>
            <a:r>
              <a:rPr lang="en-US" dirty="0">
                <a:solidFill>
                  <a:schemeClr val="accent1"/>
                </a:solidFill>
              </a:rPr>
              <a:t>  </a:t>
            </a:r>
            <a:r>
              <a:rPr lang="en-US" dirty="0"/>
              <a:t> </a:t>
            </a:r>
          </a:p>
          <a:p>
            <a:r>
              <a:rPr lang="en-US" dirty="0" err="1"/>
              <a:t>Consequentemente</a:t>
            </a:r>
            <a:r>
              <a:rPr lang="en-US" dirty="0"/>
              <a:t> </a:t>
            </a:r>
            <a:r>
              <a:rPr lang="en-US" dirty="0" err="1"/>
              <a:t>desenvolvem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        </a:t>
            </a:r>
            <a:r>
              <a:rPr lang="en-US" dirty="0" err="1">
                <a:solidFill>
                  <a:schemeClr val="accent1"/>
                </a:solidFill>
              </a:rPr>
              <a:t>Baixa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autoestima</a:t>
            </a:r>
            <a:r>
              <a:rPr lang="en-US" dirty="0">
                <a:solidFill>
                  <a:schemeClr val="accent1"/>
                </a:solidFill>
              </a:rPr>
              <a:t> – pela </a:t>
            </a:r>
            <a:r>
              <a:rPr lang="en-US" dirty="0" err="1">
                <a:solidFill>
                  <a:schemeClr val="accent1"/>
                </a:solidFill>
              </a:rPr>
              <a:t>dificuldade</a:t>
            </a:r>
            <a:r>
              <a:rPr lang="en-US" dirty="0">
                <a:solidFill>
                  <a:schemeClr val="accent1"/>
                </a:solidFill>
              </a:rPr>
              <a:t> de </a:t>
            </a:r>
            <a:r>
              <a:rPr lang="en-US" dirty="0" err="1">
                <a:solidFill>
                  <a:schemeClr val="accent1"/>
                </a:solidFill>
              </a:rPr>
              <a:t>criar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relações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sociais</a:t>
            </a:r>
            <a:endParaRPr lang="en-US" dirty="0">
              <a:solidFill>
                <a:schemeClr val="accent1"/>
              </a:solidFill>
            </a:endParaRPr>
          </a:p>
          <a:p>
            <a:pPr>
              <a:buFontTx/>
              <a:buChar char="-"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accent1"/>
                </a:solidFill>
              </a:rPr>
              <a:t>             O que pode levar a uma sensação de desesperança</a:t>
            </a:r>
          </a:p>
          <a:p>
            <a:pPr>
              <a:buFontTx/>
              <a:buChar char="-"/>
            </a:pPr>
            <a:endParaRPr lang="pt-BR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accent1"/>
                </a:solidFill>
              </a:rPr>
              <a:t>               Pode aumentar ainda mais o afastamento social</a:t>
            </a:r>
          </a:p>
          <a:p>
            <a:pPr>
              <a:buFontTx/>
              <a:buChar char="-"/>
            </a:pPr>
            <a:endParaRPr lang="pt-BR" dirty="0">
              <a:solidFill>
                <a:schemeClr val="accent1"/>
              </a:solidFill>
            </a:endParaRPr>
          </a:p>
          <a:p>
            <a:pPr>
              <a:buFontTx/>
              <a:buChar char="-"/>
            </a:pPr>
            <a:endParaRPr lang="pt-BR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accent1"/>
                </a:solidFill>
              </a:rPr>
              <a:t>                                            AUTOESTIGMA (Estigma internalizado)</a:t>
            </a:r>
            <a:r>
              <a:rPr lang="es-ES" dirty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r>
              <a:rPr lang="es-ES" sz="2200" dirty="0">
                <a:solidFill>
                  <a:schemeClr val="accent1"/>
                </a:solidFill>
              </a:rPr>
              <a:t>                                                                                                               Rayan, A., &amp; </a:t>
            </a:r>
            <a:r>
              <a:rPr lang="es-ES" sz="2200" dirty="0" err="1">
                <a:solidFill>
                  <a:schemeClr val="accent1"/>
                </a:solidFill>
              </a:rPr>
              <a:t>Aldaieflih</a:t>
            </a:r>
            <a:r>
              <a:rPr lang="es-ES" sz="2200" dirty="0">
                <a:solidFill>
                  <a:schemeClr val="accent1"/>
                </a:solidFill>
              </a:rPr>
              <a:t>, M. (2019)</a:t>
            </a:r>
          </a:p>
          <a:p>
            <a:pPr>
              <a:buFontTx/>
              <a:buChar char="-"/>
            </a:pPr>
            <a:endParaRPr lang="pt-BR" dirty="0">
              <a:solidFill>
                <a:schemeClr val="accent1"/>
              </a:solidFill>
            </a:endParaRPr>
          </a:p>
          <a:p>
            <a:pPr>
              <a:buFontTx/>
              <a:buChar char="-"/>
            </a:pP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xmlns="" id="{66DDAA02-F73E-4B4B-9319-E08A8214AA56}"/>
              </a:ext>
            </a:extLst>
          </p:cNvPr>
          <p:cNvSpPr/>
          <p:nvPr/>
        </p:nvSpPr>
        <p:spPr>
          <a:xfrm>
            <a:off x="5098094" y="3997890"/>
            <a:ext cx="484632" cy="5636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: para Baixo 4">
            <a:extLst>
              <a:ext uri="{FF2B5EF4-FFF2-40B4-BE49-F238E27FC236}">
                <a16:creationId xmlns:a16="http://schemas.microsoft.com/office/drawing/2014/main" xmlns="" id="{61E2AE55-9171-4C9B-A36A-C49E60DE6EA9}"/>
              </a:ext>
            </a:extLst>
          </p:cNvPr>
          <p:cNvSpPr/>
          <p:nvPr/>
        </p:nvSpPr>
        <p:spPr>
          <a:xfrm>
            <a:off x="5098094" y="5050076"/>
            <a:ext cx="484632" cy="5636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: para Baixo 5">
            <a:extLst>
              <a:ext uri="{FF2B5EF4-FFF2-40B4-BE49-F238E27FC236}">
                <a16:creationId xmlns:a16="http://schemas.microsoft.com/office/drawing/2014/main" xmlns="" id="{ECB2B54D-28E4-4B48-B520-BE5695D750A7}"/>
              </a:ext>
            </a:extLst>
          </p:cNvPr>
          <p:cNvSpPr/>
          <p:nvPr/>
        </p:nvSpPr>
        <p:spPr>
          <a:xfrm>
            <a:off x="5098094" y="3189961"/>
            <a:ext cx="484632" cy="5407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612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9F39294-E8F7-4BBE-AD23-0507799F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 resposta a experiências de discriminação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D848E35-4A2D-4C66-9296-C9E03A556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290" y="1850678"/>
            <a:ext cx="10515600" cy="4351338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accent1"/>
                </a:solidFill>
              </a:rPr>
              <a:t>As pessoas com esquizofrenia internalizam:</a:t>
            </a:r>
          </a:p>
          <a:p>
            <a:pPr marL="0" indent="0" algn="just">
              <a:buNone/>
            </a:pPr>
            <a:r>
              <a:rPr lang="pt-BR" dirty="0"/>
              <a:t>       Um senso de estigma e demonstram respostas passivas de enfrentamento</a:t>
            </a:r>
          </a:p>
          <a:p>
            <a:pPr algn="just">
              <a:buFontTx/>
              <a:buChar char="-"/>
            </a:pPr>
            <a:endParaRPr lang="pt-BR" b="1" dirty="0"/>
          </a:p>
          <a:p>
            <a:pPr algn="just">
              <a:buFontTx/>
              <a:buChar char="-"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       Limitam suas oportunidades potenciais e têm efeitos negativos em sua qualidade de vida</a:t>
            </a:r>
          </a:p>
          <a:p>
            <a:pPr algn="just">
              <a:buFontTx/>
              <a:buChar char="-"/>
            </a:pPr>
            <a:endParaRPr lang="pt-BR" dirty="0"/>
          </a:p>
          <a:p>
            <a:pPr marL="0" indent="0" algn="just">
              <a:buNone/>
            </a:pPr>
            <a:r>
              <a:rPr lang="pt-BR" sz="2000" dirty="0"/>
              <a:t>                                                                                                                    </a:t>
            </a:r>
            <a:r>
              <a:rPr lang="es-ES" sz="2000" dirty="0">
                <a:solidFill>
                  <a:schemeClr val="accent1"/>
                </a:solidFill>
              </a:rPr>
              <a:t> Rayan, A., &amp; </a:t>
            </a:r>
            <a:r>
              <a:rPr lang="es-ES" sz="2000" dirty="0" err="1">
                <a:solidFill>
                  <a:schemeClr val="accent1"/>
                </a:solidFill>
              </a:rPr>
              <a:t>Aldaieflih</a:t>
            </a:r>
            <a:r>
              <a:rPr lang="es-ES" sz="2000" dirty="0">
                <a:solidFill>
                  <a:schemeClr val="accent1"/>
                </a:solidFill>
              </a:rPr>
              <a:t>, M. (2019)</a:t>
            </a:r>
            <a:endParaRPr lang="pt-BR" sz="2000" dirty="0"/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endParaRPr lang="pt-BR" dirty="0"/>
          </a:p>
          <a:p>
            <a:endParaRPr lang="pt-BR" dirty="0"/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xmlns="" id="{DC2FC497-27C9-48A3-A83B-8F7ECC3D9729}"/>
              </a:ext>
            </a:extLst>
          </p:cNvPr>
          <p:cNvSpPr/>
          <p:nvPr/>
        </p:nvSpPr>
        <p:spPr>
          <a:xfrm>
            <a:off x="5273458" y="328181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840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CB51127-3AA3-4C00-99BF-AF8F83247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Situações que afetam à qualidade de vida e o nível funcional das pessoas com esquizofrenia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BF0DD73-2EDD-4676-AEA6-EC35568FA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4685"/>
            <a:ext cx="10515600" cy="3922278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Baixa autoestima</a:t>
            </a:r>
          </a:p>
          <a:p>
            <a:r>
              <a:rPr lang="pt-BR" dirty="0"/>
              <a:t>Diminuição da Resiliência </a:t>
            </a:r>
          </a:p>
          <a:p>
            <a:r>
              <a:rPr lang="pt-BR" dirty="0"/>
              <a:t>Perceber-se incompetente e cair no desamparo</a:t>
            </a:r>
          </a:p>
          <a:p>
            <a:r>
              <a:rPr lang="pt-BR" dirty="0"/>
              <a:t>Experimentar ciclos frequentes de admissão e alta</a:t>
            </a:r>
          </a:p>
          <a:p>
            <a:r>
              <a:rPr lang="pt-BR" dirty="0"/>
              <a:t>A hospitalização pode aumentar o estigma internalizado em pessoas com esquizofrenia</a:t>
            </a:r>
          </a:p>
          <a:p>
            <a:r>
              <a:rPr lang="pt-BR" dirty="0"/>
              <a:t>Isolamento social e estigma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                                                                                 </a:t>
            </a:r>
            <a:r>
              <a:rPr lang="es-ES" dirty="0">
                <a:solidFill>
                  <a:schemeClr val="accent1"/>
                </a:solidFill>
              </a:rPr>
              <a:t> </a:t>
            </a:r>
            <a:r>
              <a:rPr lang="es-ES" sz="2000" dirty="0">
                <a:solidFill>
                  <a:schemeClr val="accent1"/>
                </a:solidFill>
              </a:rPr>
              <a:t>Rayan, A., &amp; </a:t>
            </a:r>
            <a:r>
              <a:rPr lang="es-ES" sz="2000" dirty="0" err="1">
                <a:solidFill>
                  <a:schemeClr val="accent1"/>
                </a:solidFill>
              </a:rPr>
              <a:t>Aldaieflih</a:t>
            </a:r>
            <a:r>
              <a:rPr lang="es-ES" sz="2000" dirty="0">
                <a:solidFill>
                  <a:schemeClr val="accent1"/>
                </a:solidFill>
              </a:rPr>
              <a:t>, M. (2019)</a:t>
            </a:r>
            <a:r>
              <a:rPr lang="pt-BR" sz="20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753663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4C9589E-7BDE-4829-971C-C12233C3F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precisamos para melhorar a qualidade de vida dos portadores de Esquizofrenia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44B4503-1B26-4E7C-A58F-C3C2E8E3B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b="1" dirty="0">
                <a:solidFill>
                  <a:schemeClr val="accent1"/>
                </a:solidFill>
              </a:rPr>
              <a:t>Tratamentos de qualidade e humanizados</a:t>
            </a:r>
          </a:p>
          <a:p>
            <a:pPr>
              <a:buFontTx/>
              <a:buChar char="-"/>
            </a:pPr>
            <a:r>
              <a:rPr lang="pt-BR" dirty="0"/>
              <a:t>Nas  Unidades Básicas de Saúde</a:t>
            </a:r>
          </a:p>
          <a:p>
            <a:pPr>
              <a:buFontTx/>
              <a:buChar char="-"/>
            </a:pPr>
            <a:r>
              <a:rPr lang="pt-BR" dirty="0"/>
              <a:t>Nos Centros de Atenção </a:t>
            </a:r>
            <a:r>
              <a:rPr lang="pt-BR" dirty="0" err="1"/>
              <a:t>Psicosocial</a:t>
            </a:r>
            <a:r>
              <a:rPr lang="pt-BR" dirty="0"/>
              <a:t> (CAPS)</a:t>
            </a:r>
          </a:p>
          <a:p>
            <a:pPr>
              <a:buFontTx/>
              <a:buChar char="-"/>
            </a:pPr>
            <a:r>
              <a:rPr lang="pt-BR" dirty="0"/>
              <a:t>Internamentos em Hospitais Gerais – principalmente nos Hospitais Escolas</a:t>
            </a:r>
          </a:p>
          <a:p>
            <a:pPr>
              <a:buFontTx/>
              <a:buChar char="-"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  <a:p>
            <a:r>
              <a:rPr lang="pt-BR" dirty="0"/>
              <a:t>Aliviar os sintomas e prevenir a recorrência</a:t>
            </a:r>
          </a:p>
          <a:p>
            <a:r>
              <a:rPr lang="pt-BR" dirty="0"/>
              <a:t>Adaptação e integração da comunidade </a:t>
            </a:r>
          </a:p>
          <a:p>
            <a:pPr>
              <a:buFontTx/>
              <a:buChar char="-"/>
            </a:pPr>
            <a:endParaRPr lang="pt-BR" dirty="0"/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xmlns="" id="{5AB0E617-EB53-4662-A285-31270DBE7091}"/>
              </a:ext>
            </a:extLst>
          </p:cNvPr>
          <p:cNvSpPr/>
          <p:nvPr/>
        </p:nvSpPr>
        <p:spPr>
          <a:xfrm>
            <a:off x="5135672" y="400129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76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BDF9693-C773-4D4A-86E4-9E575B06B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Considerações Finais</a:t>
            </a:r>
            <a:br>
              <a:rPr lang="pt-BR" dirty="0"/>
            </a:br>
            <a:r>
              <a:rPr lang="pt-BR" sz="3100" dirty="0"/>
              <a:t>O estigma associado à doença mental é dos mais importantes e difíceis obstáculos para a recuperação e reabilitação do indivíduo: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F72109B-6D49-443F-ACCA-90328EA3A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Viver em </a:t>
            </a:r>
            <a:r>
              <a:rPr lang="pt-BR" b="1" dirty="0">
                <a:solidFill>
                  <a:schemeClr val="accent1"/>
                </a:solidFill>
              </a:rPr>
              <a:t>ambiente </a:t>
            </a:r>
            <a:r>
              <a:rPr lang="pt-BR" b="1" dirty="0" err="1">
                <a:solidFill>
                  <a:schemeClr val="accent1"/>
                </a:solidFill>
              </a:rPr>
              <a:t>estigmatizante</a:t>
            </a:r>
            <a:r>
              <a:rPr lang="pt-BR" b="1" dirty="0">
                <a:solidFill>
                  <a:schemeClr val="accent1"/>
                </a:solidFill>
              </a:rPr>
              <a:t> </a:t>
            </a:r>
            <a:r>
              <a:rPr lang="pt-BR" dirty="0"/>
              <a:t>frequentemente acarreta o </a:t>
            </a:r>
            <a:r>
              <a:rPr lang="pt-BR" b="1" dirty="0" err="1">
                <a:solidFill>
                  <a:schemeClr val="accent1"/>
                </a:solidFill>
              </a:rPr>
              <a:t>autoestigma</a:t>
            </a:r>
            <a:r>
              <a:rPr lang="pt-BR" dirty="0"/>
              <a:t> </a:t>
            </a:r>
          </a:p>
          <a:p>
            <a:pPr algn="just"/>
            <a:r>
              <a:rPr lang="pt-BR" dirty="0"/>
              <a:t>Junto </a:t>
            </a:r>
            <a:r>
              <a:rPr lang="pt-BR" b="1" dirty="0">
                <a:solidFill>
                  <a:schemeClr val="accent1"/>
                </a:solidFill>
              </a:rPr>
              <a:t>o estigma e o </a:t>
            </a:r>
            <a:r>
              <a:rPr lang="pt-BR" b="1" dirty="0" err="1">
                <a:solidFill>
                  <a:schemeClr val="accent1"/>
                </a:solidFill>
              </a:rPr>
              <a:t>autoestigma</a:t>
            </a:r>
            <a:r>
              <a:rPr lang="pt-BR" b="1" dirty="0">
                <a:solidFill>
                  <a:schemeClr val="accent1"/>
                </a:solidFill>
              </a:rPr>
              <a:t> </a:t>
            </a:r>
            <a:r>
              <a:rPr lang="pt-BR" dirty="0"/>
              <a:t>são dois obstáculos fundamentais à integração social e à vida plena em sociedade. </a:t>
            </a:r>
          </a:p>
          <a:p>
            <a:pPr algn="just"/>
            <a:r>
              <a:rPr lang="pt-BR" dirty="0"/>
              <a:t>Afeta  negativamente o tratamento </a:t>
            </a:r>
          </a:p>
          <a:p>
            <a:pPr algn="just"/>
            <a:r>
              <a:rPr lang="pt-BR" dirty="0"/>
              <a:t>Nega oportunidade de trabalho </a:t>
            </a:r>
          </a:p>
          <a:p>
            <a:pPr algn="just"/>
            <a:r>
              <a:rPr lang="pt-BR" dirty="0"/>
              <a:t>impede a autonomia e a realização de objetivos de vida</a:t>
            </a:r>
          </a:p>
          <a:p>
            <a:pPr algn="just"/>
            <a:r>
              <a:rPr lang="pt-BR" dirty="0"/>
              <a:t>É capaz de </a:t>
            </a:r>
            <a:r>
              <a:rPr lang="pt-BR" b="1" dirty="0">
                <a:solidFill>
                  <a:schemeClr val="accent1"/>
                </a:solidFill>
              </a:rPr>
              <a:t>prejudicar a autoestima, a resiliência </a:t>
            </a:r>
            <a:r>
              <a:rPr lang="pt-BR" dirty="0"/>
              <a:t>e consequentemente  a </a:t>
            </a:r>
            <a:r>
              <a:rPr lang="pt-BR" b="1" dirty="0">
                <a:solidFill>
                  <a:schemeClr val="accent1"/>
                </a:solidFill>
              </a:rPr>
              <a:t>qualidade de vida</a:t>
            </a:r>
            <a:r>
              <a:rPr lang="pt-BR" dirty="0"/>
              <a:t>, inclusive da família e da equipe de saúde que lida com as doenças psiquiátricas. </a:t>
            </a:r>
          </a:p>
          <a:p>
            <a:pPr algn="just"/>
            <a:r>
              <a:rPr lang="pt-BR" dirty="0"/>
              <a:t>A </a:t>
            </a:r>
            <a:r>
              <a:rPr lang="pt-BR" b="1" dirty="0">
                <a:solidFill>
                  <a:schemeClr val="accent1"/>
                </a:solidFill>
              </a:rPr>
              <a:t>discriminação</a:t>
            </a:r>
            <a:r>
              <a:rPr lang="pt-BR" dirty="0"/>
              <a:t> pode ser tão </a:t>
            </a:r>
            <a:r>
              <a:rPr lang="pt-BR" b="1" dirty="0">
                <a:solidFill>
                  <a:schemeClr val="accent1"/>
                </a:solidFill>
              </a:rPr>
              <a:t>incapacitante</a:t>
            </a:r>
            <a:r>
              <a:rPr lang="pt-BR" dirty="0"/>
              <a:t> quanto a própria doença </a:t>
            </a:r>
          </a:p>
        </p:txBody>
      </p:sp>
    </p:spTree>
    <p:extLst>
      <p:ext uri="{BB962C8B-B14F-4D97-AF65-F5344CB8AC3E}">
        <p14:creationId xmlns:p14="http://schemas.microsoft.com/office/powerpoint/2010/main" val="13924570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14398</TotalTime>
  <Words>496</Words>
  <Application>Microsoft Office PowerPoint</Application>
  <PresentationFormat>Widescreen</PresentationFormat>
  <Paragraphs>88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 Audiência Pública  “Dia Nacional de Conscientização sobre a Esquizofrenia”</vt:lpstr>
      <vt:lpstr>ESQUIZOFRENIA </vt:lpstr>
      <vt:lpstr>Esquizofrenia</vt:lpstr>
      <vt:lpstr>As pessoas com esquizofrenia</vt:lpstr>
      <vt:lpstr>Portadores com esquizofrenia</vt:lpstr>
      <vt:lpstr>Em resposta a experiências de discriminação</vt:lpstr>
      <vt:lpstr>Situações que afetam à qualidade de vida e o nível funcional das pessoas com esquizofrenia </vt:lpstr>
      <vt:lpstr>O que precisamos para melhorar a qualidade de vida dos portadores de Esquizofrenia</vt:lpstr>
      <vt:lpstr>Considerações Finais O estigma associado à doença mental é dos mais importantes e difíceis obstáculos para a recuperação e reabilitação do indivíduo:</vt:lpstr>
      <vt:lpstr>Apoio ao “Dia Nacional de Conscientização sobre a Esquizofrenia”</vt:lpstr>
      <vt:lpstr>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Doria</dc:creator>
  <cp:lastModifiedBy>Ana Carolina Vaz da Silva</cp:lastModifiedBy>
  <cp:revision>30</cp:revision>
  <dcterms:created xsi:type="dcterms:W3CDTF">2019-10-13T01:03:43Z</dcterms:created>
  <dcterms:modified xsi:type="dcterms:W3CDTF">2019-10-23T11:37:34Z</dcterms:modified>
</cp:coreProperties>
</file>