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376" r:id="rId1"/>
  </p:sldMasterIdLst>
  <p:sldIdLst>
    <p:sldId id="270" r:id="rId2"/>
    <p:sldId id="258" r:id="rId3"/>
    <p:sldId id="293" r:id="rId4"/>
    <p:sldId id="294" r:id="rId5"/>
    <p:sldId id="296" r:id="rId6"/>
    <p:sldId id="297" r:id="rId7"/>
    <p:sldId id="298" r:id="rId8"/>
    <p:sldId id="299" r:id="rId9"/>
    <p:sldId id="306" r:id="rId10"/>
    <p:sldId id="307" r:id="rId11"/>
    <p:sldId id="308" r:id="rId12"/>
    <p:sldId id="309" r:id="rId13"/>
    <p:sldId id="305" r:id="rId14"/>
    <p:sldId id="301" r:id="rId15"/>
    <p:sldId id="303" r:id="rId16"/>
    <p:sldId id="302" r:id="rId17"/>
    <p:sldId id="310" r:id="rId18"/>
    <p:sldId id="312" r:id="rId19"/>
    <p:sldId id="315" r:id="rId20"/>
    <p:sldId id="313" r:id="rId21"/>
    <p:sldId id="314" r:id="rId22"/>
    <p:sldId id="316" r:id="rId23"/>
    <p:sldId id="317" r:id="rId24"/>
    <p:sldId id="319" r:id="rId25"/>
    <p:sldId id="320" r:id="rId26"/>
    <p:sldId id="321" r:id="rId27"/>
    <p:sldId id="322" r:id="rId28"/>
    <p:sldId id="323" r:id="rId29"/>
    <p:sldId id="324" r:id="rId30"/>
    <p:sldId id="325" r:id="rId3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9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5C0644C-81D1-42CC-A5E2-583A0F4B4784}" type="datetimeFigureOut">
              <a:rPr lang="pt-BR" smtClean="0"/>
              <a:pPr/>
              <a:t>18/11/2015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A42AAB6-4900-4302-93B0-CA3C4FD27DB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C0644C-81D1-42CC-A5E2-583A0F4B4784}" type="datetimeFigureOut">
              <a:rPr lang="pt-BR" smtClean="0"/>
              <a:pPr/>
              <a:t>18/11/2015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42AAB6-4900-4302-93B0-CA3C4FD27DB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1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C0644C-81D1-42CC-A5E2-583A0F4B4784}" type="datetimeFigureOut">
              <a:rPr lang="pt-BR" smtClean="0"/>
              <a:pPr/>
              <a:t>18/11/2015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42AAB6-4900-4302-93B0-CA3C4FD27DB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C0644C-81D1-42CC-A5E2-583A0F4B4784}" type="datetimeFigureOut">
              <a:rPr lang="pt-BR" smtClean="0"/>
              <a:pPr/>
              <a:t>18/11/2015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42AAB6-4900-4302-93B0-CA3C4FD27DB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C0644C-81D1-42CC-A5E2-583A0F4B4784}" type="datetimeFigureOut">
              <a:rPr lang="pt-BR" smtClean="0"/>
              <a:pPr/>
              <a:t>18/11/2015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42AAB6-4900-4302-93B0-CA3C4FD27DB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C0644C-81D1-42CC-A5E2-583A0F4B4784}" type="datetimeFigureOut">
              <a:rPr lang="pt-BR" smtClean="0"/>
              <a:pPr/>
              <a:t>18/11/2015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42AAB6-4900-4302-93B0-CA3C4FD27DB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1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8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7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C0644C-81D1-42CC-A5E2-583A0F4B4784}" type="datetimeFigureOut">
              <a:rPr lang="pt-BR" smtClean="0"/>
              <a:pPr/>
              <a:t>18/11/2015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42AAB6-4900-4302-93B0-CA3C4FD27DB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C0644C-81D1-42CC-A5E2-583A0F4B4784}" type="datetimeFigureOut">
              <a:rPr lang="pt-BR" smtClean="0"/>
              <a:pPr/>
              <a:t>18/11/2015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42AAB6-4900-4302-93B0-CA3C4FD27DB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C0644C-81D1-42CC-A5E2-583A0F4B4784}" type="datetimeFigureOut">
              <a:rPr lang="pt-BR" smtClean="0"/>
              <a:pPr/>
              <a:t>18/11/2015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42AAB6-4900-4302-93B0-CA3C4FD27DB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3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5C0644C-81D1-42CC-A5E2-583A0F4B4784}" type="datetimeFigureOut">
              <a:rPr lang="pt-BR" smtClean="0"/>
              <a:pPr/>
              <a:t>18/11/2015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42AAB6-4900-4302-93B0-CA3C4FD27DB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3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5C0644C-81D1-42CC-A5E2-583A0F4B4784}" type="datetimeFigureOut">
              <a:rPr lang="pt-BR" smtClean="0"/>
              <a:pPr/>
              <a:t>18/11/2015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4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A42AAB6-4900-4302-93B0-CA3C4FD27DB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3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4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4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5C0644C-81D1-42CC-A5E2-583A0F4B4784}" type="datetimeFigureOut">
              <a:rPr lang="pt-BR" smtClean="0"/>
              <a:pPr/>
              <a:t>18/11/2015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4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A42AAB6-4900-4302-93B0-CA3C4FD27DB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77" r:id="rId1"/>
    <p:sldLayoutId id="2147485378" r:id="rId2"/>
    <p:sldLayoutId id="2147485379" r:id="rId3"/>
    <p:sldLayoutId id="2147485380" r:id="rId4"/>
    <p:sldLayoutId id="2147485381" r:id="rId5"/>
    <p:sldLayoutId id="2147485382" r:id="rId6"/>
    <p:sldLayoutId id="2147485383" r:id="rId7"/>
    <p:sldLayoutId id="2147485384" r:id="rId8"/>
    <p:sldLayoutId id="2147485385" r:id="rId9"/>
    <p:sldLayoutId id="2147485386" r:id="rId10"/>
    <p:sldLayoutId id="214748538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economia.estadao.com.br/noticias/geral,um-aviao-50-tarifas-e-muita-matematica,29779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571472" y="1052736"/>
            <a:ext cx="7772400" cy="4181594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000" i="1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pt-BR" sz="3000" i="1" dirty="0" smtClean="0">
                <a:latin typeface="Calibri" pitchFamily="34" charset="0"/>
                <a:cs typeface="Calibri" pitchFamily="34" charset="0"/>
              </a:rPr>
            </a:br>
            <a:r>
              <a:rPr lang="pt-BR" sz="3000" i="1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pt-BR" sz="3000" i="1" dirty="0" smtClean="0">
                <a:latin typeface="Calibri" pitchFamily="34" charset="0"/>
                <a:cs typeface="Calibri" pitchFamily="34" charset="0"/>
              </a:rPr>
            </a:br>
            <a:r>
              <a:rPr lang="pt-BR" sz="3000" i="1" dirty="0">
                <a:latin typeface="Calibri" pitchFamily="34" charset="0"/>
                <a:cs typeface="Calibri" pitchFamily="34" charset="0"/>
              </a:rPr>
              <a:t/>
            </a:r>
            <a:br>
              <a:rPr lang="pt-BR" sz="3000" i="1" dirty="0">
                <a:latin typeface="Calibri" pitchFamily="34" charset="0"/>
                <a:cs typeface="Calibri" pitchFamily="34" charset="0"/>
              </a:rPr>
            </a:br>
            <a:r>
              <a:rPr lang="pt-BR" sz="3000" i="1" dirty="0" smtClean="0">
                <a:latin typeface="Calibri" pitchFamily="34" charset="0"/>
                <a:cs typeface="Calibri" pitchFamily="34" charset="0"/>
              </a:rPr>
              <a:t>AUDIÊNCIA PÚBLICA – SENADO FEDERAL</a:t>
            </a:r>
            <a:br>
              <a:rPr lang="pt-BR" sz="3000" i="1" dirty="0" smtClean="0">
                <a:latin typeface="Calibri" pitchFamily="34" charset="0"/>
                <a:cs typeface="Calibri" pitchFamily="34" charset="0"/>
              </a:rPr>
            </a:br>
            <a:r>
              <a:rPr lang="pt-BR" sz="3000" i="1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pt-BR" sz="3000" i="1" dirty="0" smtClean="0">
                <a:latin typeface="Calibri" pitchFamily="34" charset="0"/>
                <a:cs typeface="Calibri" pitchFamily="34" charset="0"/>
              </a:rPr>
            </a:br>
            <a:r>
              <a:rPr lang="pt-BR" sz="3000" i="1" dirty="0" smtClean="0">
                <a:latin typeface="Calibri" pitchFamily="34" charset="0"/>
                <a:cs typeface="Calibri" pitchFamily="34" charset="0"/>
              </a:rPr>
              <a:t>Contratação de companhias aéreas sem licitação</a:t>
            </a:r>
            <a:br>
              <a:rPr lang="pt-BR" sz="3000" i="1" dirty="0" smtClean="0">
                <a:latin typeface="Calibri" pitchFamily="34" charset="0"/>
                <a:cs typeface="Calibri" pitchFamily="34" charset="0"/>
              </a:rPr>
            </a:br>
            <a:r>
              <a:rPr lang="pt-BR" sz="3000" i="1" dirty="0" smtClean="0">
                <a:latin typeface="Calibri" pitchFamily="34" charset="0"/>
                <a:cs typeface="Calibri" pitchFamily="34" charset="0"/>
              </a:rPr>
              <a:t>pelo Poder Executivo Federal</a:t>
            </a:r>
            <a:br>
              <a:rPr lang="pt-BR" sz="3000" i="1" dirty="0" smtClean="0">
                <a:latin typeface="Calibri" pitchFamily="34" charset="0"/>
                <a:cs typeface="Calibri" pitchFamily="34" charset="0"/>
              </a:rPr>
            </a:br>
            <a:r>
              <a:rPr lang="pt-BR" sz="3000" i="1" dirty="0">
                <a:latin typeface="Calibri" pitchFamily="34" charset="0"/>
                <a:cs typeface="Calibri" pitchFamily="34" charset="0"/>
              </a:rPr>
              <a:t/>
            </a:r>
            <a:br>
              <a:rPr lang="pt-BR" sz="3000" i="1" dirty="0">
                <a:latin typeface="Calibri" pitchFamily="34" charset="0"/>
                <a:cs typeface="Calibri" pitchFamily="34" charset="0"/>
              </a:rPr>
            </a:br>
            <a:r>
              <a:rPr lang="pt-BR" sz="3000" i="1" dirty="0" smtClean="0">
                <a:latin typeface="Calibri" pitchFamily="34" charset="0"/>
                <a:cs typeface="Calibri" pitchFamily="34" charset="0"/>
              </a:rPr>
              <a:t>Danos e ilicitudes diversas</a:t>
            </a:r>
            <a:r>
              <a:rPr lang="en-US" sz="3000" i="1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sz="3000" i="1" dirty="0" smtClean="0">
                <a:latin typeface="Calibri" pitchFamily="34" charset="0"/>
                <a:cs typeface="Calibri" pitchFamily="34" charset="0"/>
              </a:rPr>
            </a:br>
            <a:r>
              <a:rPr lang="en-US" sz="3000" i="1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sz="3000" i="1" dirty="0" smtClean="0">
                <a:latin typeface="Calibri" pitchFamily="34" charset="0"/>
                <a:cs typeface="Calibri" pitchFamily="34" charset="0"/>
              </a:rPr>
            </a:br>
            <a:r>
              <a:rPr lang="pt-BR" sz="1800" dirty="0" smtClean="0">
                <a:latin typeface="Calibri" pitchFamily="34" charset="0"/>
                <a:cs typeface="Calibri" pitchFamily="34" charset="0"/>
              </a:rPr>
              <a:t>Brasília, 18 de novembro de 2015</a:t>
            </a:r>
            <a:br>
              <a:rPr lang="pt-BR" sz="1800" dirty="0" smtClean="0">
                <a:latin typeface="Calibri" pitchFamily="34" charset="0"/>
                <a:cs typeface="Calibri" pitchFamily="34" charset="0"/>
              </a:rPr>
            </a:br>
            <a:endParaRPr lang="pt-BR" sz="1800" dirty="0"/>
          </a:p>
        </p:txBody>
      </p:sp>
      <p:pic>
        <p:nvPicPr>
          <p:cNvPr id="5" name="Imagem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384" y="620688"/>
            <a:ext cx="3076575" cy="655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9"/>
            <a:ext cx="8329642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Calibri" pitchFamily="34" charset="0"/>
                <a:cs typeface="Calibri" pitchFamily="34" charset="0"/>
              </a:rPr>
              <a:t>2.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Questões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econômico-financeiras</a:t>
            </a:r>
            <a:endParaRPr lang="pt-B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Política de reembolso (continuação)...</a:t>
            </a:r>
          </a:p>
          <a:p>
            <a:pPr marL="109728" indent="0" algn="just">
              <a:buNone/>
            </a:pPr>
            <a:r>
              <a:rPr lang="pt-B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 TAM</a:t>
            </a:r>
          </a:p>
          <a:p>
            <a:pPr algn="just"/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300" y="2492896"/>
            <a:ext cx="5105400" cy="31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62414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9"/>
            <a:ext cx="8329642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Calibri" pitchFamily="34" charset="0"/>
                <a:cs typeface="Calibri" pitchFamily="34" charset="0"/>
              </a:rPr>
              <a:t>2.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Questões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econômico-financeiras</a:t>
            </a:r>
            <a:endParaRPr lang="pt-B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Política de reembolso (continuação)...</a:t>
            </a:r>
          </a:p>
          <a:p>
            <a:pPr marL="109728" indent="0" algn="just">
              <a:buNone/>
            </a:pPr>
            <a:r>
              <a:rPr lang="pt-B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 AVIANCA</a:t>
            </a:r>
          </a:p>
          <a:p>
            <a:pPr algn="just"/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350" y="2564904"/>
            <a:ext cx="6591300" cy="260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44773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9"/>
            <a:ext cx="8329642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Calibri" pitchFamily="34" charset="0"/>
                <a:cs typeface="Calibri" pitchFamily="34" charset="0"/>
              </a:rPr>
              <a:t>2.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Questões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econômico-financeiras</a:t>
            </a:r>
            <a:endParaRPr lang="pt-B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Política de reembolso (continuação)...</a:t>
            </a:r>
          </a:p>
          <a:p>
            <a:pPr marL="109728" indent="0" algn="just">
              <a:buNone/>
            </a:pPr>
            <a:r>
              <a:rPr lang="pt-B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 AZUL</a:t>
            </a:r>
          </a:p>
          <a:p>
            <a:pPr algn="just"/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7036" y="2147887"/>
            <a:ext cx="3722776" cy="3081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29029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9"/>
            <a:ext cx="8329642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Calibri" pitchFamily="34" charset="0"/>
                <a:cs typeface="Calibri" pitchFamily="34" charset="0"/>
              </a:rPr>
              <a:t>2.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Questões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econômico-financeiras</a:t>
            </a:r>
            <a:endParaRPr lang="pt-B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Na compra direta somente se emite bilhete trecho a trecho, conforme se verifica da tela abaixo do sistema:</a:t>
            </a:r>
          </a:p>
          <a:p>
            <a:pPr algn="just"/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Isso implica em </a:t>
            </a:r>
            <a:r>
              <a:rPr lang="pt-B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multiplicação de taxas de transação e perdas de promoções de trechos interligados ida e volta, grupos, etc.</a:t>
            </a: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725" y="2233612"/>
            <a:ext cx="7448550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4309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9"/>
            <a:ext cx="8329642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Calibri" pitchFamily="34" charset="0"/>
                <a:cs typeface="Calibri" pitchFamily="34" charset="0"/>
              </a:rPr>
              <a:t>2.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Questões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econômico-financeiras</a:t>
            </a:r>
            <a:endParaRPr lang="pt-B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O MPOG utiliza-se de planilhas fantasiosas, </a:t>
            </a:r>
            <a:r>
              <a:rPr lang="pt-BR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sem base metódica de comparação, como antecedência de reserva e emissão, classe tarifária, duração de </a:t>
            </a:r>
            <a:r>
              <a:rPr lang="pt-BR" sz="24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voô</a:t>
            </a:r>
            <a:r>
              <a:rPr lang="pt-BR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 restrições da tarifa para reembolso, etc</a:t>
            </a:r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 </a:t>
            </a:r>
            <a:r>
              <a:rPr lang="pt-B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As planilhas são genéricas e não se pode comparar </a:t>
            </a:r>
            <a:r>
              <a:rPr lang="pt-BR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“valores médios” </a:t>
            </a:r>
            <a:r>
              <a:rPr lang="pt-B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de 2013 com 2014:</a:t>
            </a: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8946" y="3429000"/>
            <a:ext cx="3486150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67028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9"/>
            <a:ext cx="8329642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Calibri" pitchFamily="34" charset="0"/>
                <a:cs typeface="Calibri" pitchFamily="34" charset="0"/>
              </a:rPr>
              <a:t>2.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Questões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econômico-financeiras</a:t>
            </a:r>
            <a:endParaRPr lang="pt-B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Segundo a FGV, </a:t>
            </a:r>
            <a:r>
              <a:rPr lang="pt-BR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dependendo da demanda verificada dentro do mesmo mês, </a:t>
            </a:r>
            <a:r>
              <a:rPr lang="pt-B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passagem aérea também sofre variações bruscas de mais de 20% pela diferença entre semanas</a:t>
            </a:r>
            <a:r>
              <a:rPr lang="pt-B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</a:t>
            </a:r>
          </a:p>
          <a:p>
            <a:pPr marL="109728" indent="0" algn="just">
              <a:buNone/>
            </a:pPr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 IPC-S </a:t>
            </a:r>
            <a:r>
              <a:rPr lang="pt-BR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– FGV FEV </a:t>
            </a:r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2015</a:t>
            </a:r>
          </a:p>
          <a:p>
            <a:pPr marL="109728" indent="0" algn="just">
              <a:buNone/>
            </a:pPr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109728" indent="0" algn="just">
              <a:buNone/>
            </a:pPr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109728" indent="0" algn="just">
              <a:buNone/>
            </a:pPr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749" y="3295460"/>
            <a:ext cx="4896544" cy="89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930573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9"/>
            <a:ext cx="8329642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Calibri" pitchFamily="34" charset="0"/>
                <a:cs typeface="Calibri" pitchFamily="34" charset="0"/>
              </a:rPr>
              <a:t>2.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Questões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econômico-financeiras</a:t>
            </a:r>
            <a:endParaRPr lang="pt-B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No período </a:t>
            </a:r>
            <a:r>
              <a:rPr lang="pt-BR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da compra direta do MPOG (2014 para 2015) </a:t>
            </a:r>
            <a:r>
              <a:rPr lang="pt-B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houve </a:t>
            </a:r>
            <a:r>
              <a:rPr lang="pt-BR" sz="24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redução natural das tarifas de 14,64%</a:t>
            </a:r>
            <a:r>
              <a:rPr lang="pt-B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 </a:t>
            </a:r>
            <a:r>
              <a:rPr lang="pt-BR" sz="24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para qualquer consumidor</a:t>
            </a:r>
            <a:r>
              <a:rPr lang="pt-B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 não sendo isso decorrente </a:t>
            </a:r>
            <a:r>
              <a:rPr lang="pt-BR" sz="24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da ilícita </a:t>
            </a:r>
            <a:r>
              <a:rPr lang="pt-B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contratação sem </a:t>
            </a:r>
            <a:r>
              <a:rPr lang="pt-B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licitação.</a:t>
            </a:r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109728" indent="0" algn="just">
              <a:buNone/>
            </a:pPr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109728" indent="0" algn="just">
              <a:buNone/>
            </a:pPr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825" y="3140968"/>
            <a:ext cx="432435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46396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9"/>
            <a:ext cx="8329642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Calibri" pitchFamily="34" charset="0"/>
                <a:cs typeface="Calibri" pitchFamily="34" charset="0"/>
              </a:rPr>
              <a:t>2.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Questões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econômico-financeiras</a:t>
            </a:r>
            <a:endParaRPr lang="pt-B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 falácia de economicidade não subsiste e contingenciamento de verbas, inclusive, </a:t>
            </a:r>
            <a:r>
              <a:rPr lang="pt-BR" sz="24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por força de decreto</a:t>
            </a:r>
            <a:r>
              <a:rPr lang="pt-B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 com reflexos na </a:t>
            </a:r>
            <a:r>
              <a:rPr lang="pt-BR" sz="24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demanda de passagens no orçamento</a:t>
            </a:r>
            <a:r>
              <a:rPr lang="pt-B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 </a:t>
            </a:r>
            <a:r>
              <a:rPr lang="pt-BR" sz="24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não tem relação com a compra direta ilícita e não pode ser utilizado alegação de economia</a:t>
            </a:r>
            <a:r>
              <a:rPr lang="pt-B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</a:t>
            </a:r>
            <a:endParaRPr lang="pt-BR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109728" indent="0" algn="just">
              <a:buNone/>
            </a:pPr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109728" indent="0" algn="just">
              <a:buNone/>
            </a:pPr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42161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9"/>
            <a:ext cx="8329642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Calibri" pitchFamily="34" charset="0"/>
                <a:cs typeface="Calibri" pitchFamily="34" charset="0"/>
              </a:rPr>
              <a:t>2.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Questões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econômico-financeiras</a:t>
            </a:r>
            <a:endParaRPr lang="pt-B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 grande armadilha é a completa confiança em </a:t>
            </a:r>
            <a:r>
              <a:rPr lang="pt-BR" sz="2400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“tour </a:t>
            </a:r>
            <a:r>
              <a:rPr lang="pt-BR" sz="2400" i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code</a:t>
            </a:r>
            <a:r>
              <a:rPr lang="pt-BR" sz="2400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”</a:t>
            </a:r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de cada companhia aérea. </a:t>
            </a:r>
            <a:r>
              <a:rPr lang="pt-B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Como será aferida das várias tarifas sobre a qual está sendo aplicada o desconto?</a:t>
            </a:r>
            <a:endParaRPr lang="pt-BR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109728" indent="0" algn="just">
              <a:buNone/>
            </a:pPr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109728" indent="0" algn="just">
              <a:buNone/>
            </a:pPr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1400" u="sng" dirty="0">
                <a:hlinkClick r:id="rId2"/>
              </a:rPr>
              <a:t>http://economia.estadao.com.br/noticias/geral,um-aviao-50-tarifas-e-muita-matematica,29779e</a:t>
            </a:r>
            <a:endParaRPr lang="pt-BR" sz="1400" dirty="0"/>
          </a:p>
          <a:p>
            <a:pPr algn="just"/>
            <a:endParaRPr lang="pt-B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1043" y="2708920"/>
            <a:ext cx="4541914" cy="8779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608" y="3650510"/>
            <a:ext cx="6805547" cy="1028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76862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9"/>
            <a:ext cx="8329642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Calibri" pitchFamily="34" charset="0"/>
                <a:cs typeface="Calibri" pitchFamily="34" charset="0"/>
              </a:rPr>
              <a:t>2.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Questões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econômico-financeiras</a:t>
            </a:r>
            <a:endParaRPr lang="pt-B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Como se fabrica uma falácia de economicidade, ajustando os </a:t>
            </a:r>
            <a:r>
              <a:rPr lang="pt-BR" sz="2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vôos</a:t>
            </a:r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em </a:t>
            </a:r>
            <a:r>
              <a:rPr lang="pt-B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até mais de 70%. </a:t>
            </a:r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Exemplo montado seletivamente pelos dias da semana (observar as </a:t>
            </a:r>
            <a:r>
              <a:rPr lang="pt-BR" sz="2400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variações pelos dias</a:t>
            </a:r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):</a:t>
            </a:r>
          </a:p>
          <a:p>
            <a:pPr marL="354013" indent="0" algn="just">
              <a:buNone/>
            </a:pPr>
            <a:r>
              <a:rPr lang="pt-B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TAM</a:t>
            </a:r>
            <a:endParaRPr lang="pt-BR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8350" y="2871787"/>
            <a:ext cx="5067300" cy="111442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9300" y="4049902"/>
            <a:ext cx="5105400" cy="109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46293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9"/>
            <a:ext cx="8329642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>
                <a:latin typeface="Calibri" pitchFamily="34" charset="0"/>
                <a:cs typeface="Calibri" pitchFamily="34" charset="0"/>
              </a:rPr>
              <a:t>1. </a:t>
            </a:r>
            <a:r>
              <a:rPr lang="en-US" sz="2800" dirty="0" err="1" smtClean="0">
                <a:latin typeface="Calibri" pitchFamily="34" charset="0"/>
                <a:cs typeface="Calibri" pitchFamily="34" charset="0"/>
              </a:rPr>
              <a:t>Considerações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latin typeface="Calibri" pitchFamily="34" charset="0"/>
                <a:cs typeface="Calibri" pitchFamily="34" charset="0"/>
              </a:rPr>
              <a:t>iniciais</a:t>
            </a:r>
            <a:endParaRPr lang="pt-B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Sabe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-se que </a:t>
            </a:r>
            <a:r>
              <a:rPr lang="en-US" sz="2400" u="sng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não</a:t>
            </a:r>
            <a:r>
              <a:rPr lang="en-US" sz="2400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u="sng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há</a:t>
            </a:r>
            <a:r>
              <a:rPr lang="en-US" sz="2400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u="sng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economicidade</a:t>
            </a:r>
            <a:r>
              <a:rPr lang="en-US" sz="2400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fora da lei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 mas </a:t>
            </a:r>
            <a:r>
              <a:rPr lang="en-US" sz="2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como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a </a:t>
            </a:r>
            <a:r>
              <a:rPr lang="en-US" sz="2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divulgação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do </a:t>
            </a:r>
            <a:r>
              <a:rPr lang="en-US" sz="2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projeto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do </a:t>
            </a:r>
            <a:r>
              <a:rPr lang="en-US" sz="2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Credenciamento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nº 01/2014  </a:t>
            </a:r>
            <a:r>
              <a:rPr lang="en-US" sz="2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está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eminentemente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pautada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em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alegação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de </a:t>
            </a:r>
            <a:r>
              <a:rPr lang="en-US" sz="2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economicidade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/ </a:t>
            </a:r>
            <a:r>
              <a:rPr lang="en-US" sz="2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vantajosidade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 </a:t>
            </a:r>
            <a:r>
              <a:rPr lang="en-US" sz="2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algumas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considerações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prévias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sobre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questões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valores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econômico-financeiras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precisam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ser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consideradas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</a:t>
            </a:r>
          </a:p>
          <a:p>
            <a:pPr algn="just"/>
            <a:endParaRPr lang="en-US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n-US" sz="2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Depois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serão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os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pontos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de </a:t>
            </a:r>
            <a:r>
              <a:rPr lang="en-US" sz="2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inconstitucionalidade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e </a:t>
            </a:r>
            <a:r>
              <a:rPr lang="en-US" sz="2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ilegalidade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</a:t>
            </a:r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9"/>
            <a:ext cx="8329642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Calibri" pitchFamily="34" charset="0"/>
                <a:cs typeface="Calibri" pitchFamily="34" charset="0"/>
              </a:rPr>
              <a:t>2.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Questões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econômico-financeiras</a:t>
            </a:r>
            <a:endParaRPr lang="pt-B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O “GOVERNO”: </a:t>
            </a:r>
            <a:r>
              <a:rPr lang="pt-BR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cliente </a:t>
            </a:r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de “ </a:t>
            </a:r>
            <a:r>
              <a:rPr lang="pt-BR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MAIOR PODER AQUISITIVO” do Brasil.</a:t>
            </a: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 SELOG-TCU, </a:t>
            </a:r>
            <a:r>
              <a:rPr lang="pt-BR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na Instrução, </a:t>
            </a:r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reconheceu </a:t>
            </a:r>
            <a:r>
              <a:rPr lang="pt-BR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o seguinte</a:t>
            </a:r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: </a:t>
            </a:r>
            <a:r>
              <a:rPr lang="pt-BR" sz="2400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“</a:t>
            </a:r>
            <a:r>
              <a:rPr lang="pt-BR" sz="24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162. Os sistemas das companhias aéreas são capazes de IDENTIFICAR QUEM OS ESTÁ ACESSANDO, se os buscadores das agências de viagens ou o módulo buscador governamental, e </a:t>
            </a:r>
            <a:r>
              <a:rPr lang="pt-BR" sz="2400" i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RETORNAM AS TARIFAS COM CONDIÇÕES PERSONALIZADAS</a:t>
            </a:r>
            <a:r>
              <a:rPr lang="pt-BR" sz="24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 a depender dos acordos comerciais que cada companhia estabelece com os consumidores de seus bilhetes. Dessa forma, a cotação de preços por seu intermédio sempre retorna os valores das tarifas já com os descontos aplicados nos acordos corporativos</a:t>
            </a:r>
            <a:r>
              <a:rPr lang="pt-BR" sz="2400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”</a:t>
            </a:r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 </a:t>
            </a:r>
            <a:r>
              <a:rPr lang="pt-BR" sz="24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Mas </a:t>
            </a:r>
            <a:r>
              <a:rPr lang="pt-BR" sz="24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qual a origem do valor de cada tarifa</a:t>
            </a:r>
            <a:r>
              <a:rPr lang="pt-B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? </a:t>
            </a:r>
            <a:r>
              <a:rPr lang="pt-BR" sz="24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CADA COMPANHIA AÉREA</a:t>
            </a:r>
            <a:r>
              <a:rPr lang="pt-B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</a:t>
            </a:r>
          </a:p>
          <a:p>
            <a:pPr marL="109728" indent="0" algn="just">
              <a:buNone/>
            </a:pPr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109728" indent="0" algn="just">
              <a:buNone/>
            </a:pPr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60655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9"/>
            <a:ext cx="8329642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Calibri" pitchFamily="34" charset="0"/>
                <a:cs typeface="Calibri" pitchFamily="34" charset="0"/>
              </a:rPr>
              <a:t>2.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Questões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econômico-financeiras</a:t>
            </a:r>
            <a:endParaRPr lang="pt-B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Ao danos do cartão corporativo, que não foram considerados:</a:t>
            </a:r>
          </a:p>
          <a:p>
            <a:pPr marL="354013" indent="0" algn="just">
              <a:buNone/>
            </a:pPr>
            <a:r>
              <a:rPr lang="pt-B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Reembolso escuso e de impossível fiscalização, porque não possui detalhamento do que significa a taxa de embarque, perda de qual percentual de tarifa, etc...</a:t>
            </a:r>
            <a:endParaRPr lang="pt-BR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109728" indent="0" algn="just">
              <a:buNone/>
            </a:pPr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109728" indent="0" algn="just">
              <a:buNone/>
            </a:pPr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2729" y="3068960"/>
            <a:ext cx="6178583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49675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9"/>
            <a:ext cx="8329642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Calibri" pitchFamily="34" charset="0"/>
                <a:cs typeface="Calibri" pitchFamily="34" charset="0"/>
              </a:rPr>
              <a:t>2.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Questões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econômico-financeiras</a:t>
            </a:r>
            <a:endParaRPr lang="pt-B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Os encargos adicionais sobre todo o gasto no cartão, que não estão sendo considerados, sendo que as companhias aéreas recebem antecipado e sempre em dia, pedalando no fluxo de caixa, enquanto a Administração Pública paga encargos se a fatura não for paga no dia de vencimento:</a:t>
            </a:r>
          </a:p>
          <a:p>
            <a:pPr marL="109728" indent="0" algn="just">
              <a:buNone/>
            </a:pPr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109728" indent="0" algn="just">
              <a:buNone/>
            </a:pPr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246" y="3501008"/>
            <a:ext cx="6305550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43312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9"/>
            <a:ext cx="8329642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Calibri" pitchFamily="34" charset="0"/>
                <a:cs typeface="Calibri" pitchFamily="34" charset="0"/>
              </a:rPr>
              <a:t>2.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Questões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econômico-financeiras</a:t>
            </a:r>
            <a:endParaRPr lang="pt-B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Ainda existem diversos custos ocultos, como as despesas com servidores públicos que se destinam a fazer a atividade meio de reserva e emissões de bilhetes e as decorrentes de prejuízos com impostos que, habitualmente, não são pagos pelas companhias aéreas, que passam a maior parte do ano pedalando com recebimentos antecipados e, por outro lado, atraso de impostos devidos, além de outros danos.</a:t>
            </a:r>
          </a:p>
          <a:p>
            <a:pPr marL="109728" indent="0" algn="just">
              <a:buNone/>
            </a:pPr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109728" indent="0" algn="just">
              <a:buNone/>
            </a:pPr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92261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9"/>
            <a:ext cx="8329642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>
                <a:latin typeface="Calibri" pitchFamily="34" charset="0"/>
                <a:cs typeface="Calibri" pitchFamily="34" charset="0"/>
              </a:rPr>
              <a:t>3.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Questões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latin typeface="Calibri" pitchFamily="34" charset="0"/>
                <a:cs typeface="Calibri" pitchFamily="34" charset="0"/>
              </a:rPr>
              <a:t>legais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 e </a:t>
            </a:r>
            <a:r>
              <a:rPr lang="en-US" sz="2800" dirty="0" err="1" smtClean="0">
                <a:latin typeface="Calibri" pitchFamily="34" charset="0"/>
                <a:cs typeface="Calibri" pitchFamily="34" charset="0"/>
              </a:rPr>
              <a:t>operacionais</a:t>
            </a:r>
            <a:endParaRPr lang="pt-B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251520" y="1268761"/>
            <a:ext cx="8568952" cy="4738532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pt-BR" sz="29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O </a:t>
            </a:r>
            <a:r>
              <a:rPr lang="pt-BR" sz="29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Brasil deve respeitar o Estado de Direito, no qual administrador não é legislador</a:t>
            </a:r>
          </a:p>
          <a:p>
            <a:pPr algn="just"/>
            <a:endParaRPr lang="pt-BR" sz="29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9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Não </a:t>
            </a:r>
            <a:r>
              <a:rPr lang="pt-BR" sz="29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existe inexigibilidade de licitação baseada em uma licitação que a sustenta</a:t>
            </a:r>
          </a:p>
          <a:p>
            <a:pPr algn="just"/>
            <a:endParaRPr lang="pt-BR" sz="29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9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Não </a:t>
            </a:r>
            <a:r>
              <a:rPr lang="pt-BR" sz="29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existe na Lei nº 8.666/93 essa figura mista de inexigibilidade vinculada a uma licitação</a:t>
            </a:r>
          </a:p>
          <a:p>
            <a:pPr algn="just"/>
            <a:endParaRPr lang="pt-BR" sz="29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9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Não </a:t>
            </a:r>
            <a:r>
              <a:rPr lang="pt-BR" sz="29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podem as aéreas serem contratadas sem licitar com apoio de uma agência de viagens</a:t>
            </a:r>
          </a:p>
          <a:p>
            <a:pPr algn="just"/>
            <a:endParaRPr lang="pt-BR" sz="29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9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Não </a:t>
            </a:r>
            <a:r>
              <a:rPr lang="pt-BR" sz="29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existe na Lei nº 8.666/93 licitação “inexigível” vinculada às pessoas dos contratados</a:t>
            </a:r>
          </a:p>
          <a:p>
            <a:pPr algn="just"/>
            <a:endParaRPr lang="pt-BR" sz="29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9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Não </a:t>
            </a:r>
            <a:r>
              <a:rPr lang="pt-BR" sz="29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existe na Lei nº 8.666/93 licitação “inexigível” pela metade, pelos horários e condições</a:t>
            </a:r>
          </a:p>
          <a:p>
            <a:pPr algn="just"/>
            <a:endParaRPr lang="pt-BR" sz="29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9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Não </a:t>
            </a:r>
            <a:r>
              <a:rPr lang="pt-BR" sz="29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existe na Lei nº 8.666/93 licitação “inexigível” para bens e serviços vendidos via internet</a:t>
            </a:r>
          </a:p>
          <a:p>
            <a:pPr algn="just"/>
            <a:endParaRPr lang="pt-BR" sz="29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9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Não </a:t>
            </a:r>
            <a:r>
              <a:rPr lang="pt-BR" sz="29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existe na Lei nº 8.666/93 a figura de contratada única para todo um ente federativo</a:t>
            </a:r>
          </a:p>
          <a:p>
            <a:pPr algn="just"/>
            <a:endParaRPr lang="pt-BR" sz="29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9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 </a:t>
            </a:r>
            <a:r>
              <a:rPr lang="pt-BR" sz="29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contrataram uma só agência é porque havia competição e deve ocorrer </a:t>
            </a:r>
            <a:r>
              <a:rPr lang="pt-BR" sz="29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licitação</a:t>
            </a:r>
          </a:p>
          <a:p>
            <a:pPr algn="just"/>
            <a:endParaRPr lang="pt-BR" sz="29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9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As </a:t>
            </a:r>
            <a:r>
              <a:rPr lang="pt-BR" sz="29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agências de viagens materializam o mesmo contrato de transporte aéreo, perante o </a:t>
            </a:r>
            <a:r>
              <a:rPr lang="pt-BR" sz="29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CDC</a:t>
            </a:r>
            <a:endParaRPr lang="pt-BR" sz="29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109728" indent="0" algn="just">
              <a:buNone/>
            </a:pPr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03801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9"/>
            <a:ext cx="8329642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Calibri" pitchFamily="34" charset="0"/>
                <a:cs typeface="Calibri" pitchFamily="34" charset="0"/>
              </a:rPr>
              <a:t>3.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Questões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legais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e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operacionais</a:t>
            </a:r>
            <a:endParaRPr lang="pt-B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251520" y="1268761"/>
            <a:ext cx="8568952" cy="473853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sz="17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 </a:t>
            </a:r>
            <a:r>
              <a:rPr lang="pt-BR" sz="17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regra do artigo 37, inciso XXI, da Constituição é do dever de licitar</a:t>
            </a:r>
          </a:p>
          <a:p>
            <a:pPr algn="just"/>
            <a:endParaRPr lang="pt-BR" sz="17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17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O </a:t>
            </a:r>
            <a:r>
              <a:rPr lang="pt-BR" sz="17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serviço de transporte aéreo, como qualquer outro, deve ser licitado</a:t>
            </a:r>
          </a:p>
          <a:p>
            <a:pPr algn="just"/>
            <a:endParaRPr lang="pt-BR" sz="17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17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São </a:t>
            </a:r>
            <a:r>
              <a:rPr lang="pt-BR" sz="17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reiteradas decisões e acórdãos do próprio TCU e outros tribunais, sobre isso</a:t>
            </a:r>
          </a:p>
          <a:p>
            <a:pPr algn="just"/>
            <a:endParaRPr lang="pt-BR" sz="17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17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 </a:t>
            </a:r>
            <a:r>
              <a:rPr lang="pt-BR" sz="17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liberdade tarifária e oscilação de tarifas existe há 23 anos</a:t>
            </a:r>
          </a:p>
          <a:p>
            <a:pPr algn="just"/>
            <a:endParaRPr lang="pt-BR" sz="17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17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 </a:t>
            </a:r>
            <a:r>
              <a:rPr lang="pt-BR" sz="17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primeira consulta ao TCU foi exatamente porque as tarifas começaram a oscilar</a:t>
            </a:r>
          </a:p>
          <a:p>
            <a:pPr algn="just"/>
            <a:endParaRPr lang="pt-BR" sz="17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17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O </a:t>
            </a:r>
            <a:r>
              <a:rPr lang="pt-BR" sz="17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TCU nunca afastou as agências de viagens do segmento governo, porque a lei não permite</a:t>
            </a:r>
          </a:p>
          <a:p>
            <a:pPr algn="just"/>
            <a:endParaRPr lang="pt-BR" sz="17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17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Entre </a:t>
            </a:r>
            <a:r>
              <a:rPr lang="pt-BR" sz="17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o Decreto-Lei 2.300 e a Lei nº 8.666/93, o Congresso aboliu a antiga contratação direta</a:t>
            </a:r>
          </a:p>
          <a:p>
            <a:pPr algn="just"/>
            <a:endParaRPr lang="pt-BR" sz="17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17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 </a:t>
            </a:r>
            <a:r>
              <a:rPr lang="pt-BR" sz="17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Lei nº 8.987/95 não prevê contrato acessório da concessionária para vendas a governo</a:t>
            </a:r>
          </a:p>
          <a:p>
            <a:pPr algn="just"/>
            <a:endParaRPr lang="pt-BR" sz="17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17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As </a:t>
            </a:r>
            <a:r>
              <a:rPr lang="pt-BR" sz="17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Leis nº 11.771/2008 12.974/2014 regulamentam as atividades das agências de viagens</a:t>
            </a:r>
          </a:p>
          <a:p>
            <a:pPr algn="just"/>
            <a:endParaRPr lang="pt-BR" sz="21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109728" indent="0" algn="just">
              <a:buNone/>
            </a:pPr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86693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9"/>
            <a:ext cx="8329642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Calibri" pitchFamily="34" charset="0"/>
                <a:cs typeface="Calibri" pitchFamily="34" charset="0"/>
              </a:rPr>
              <a:t>3.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Questões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legais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e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operacionais</a:t>
            </a:r>
            <a:endParaRPr lang="pt-B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251520" y="1268761"/>
            <a:ext cx="8568952" cy="473853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pt-BR" sz="2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Essas </a:t>
            </a:r>
            <a:r>
              <a:rPr lang="pt-BR" sz="2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duas leis amparam as agências para vendas a todos os segmentos, inclusive o </a:t>
            </a:r>
            <a:r>
              <a:rPr lang="pt-BR" sz="2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público</a:t>
            </a:r>
          </a:p>
          <a:p>
            <a:pPr algn="just"/>
            <a:endParaRPr lang="pt-BR" sz="2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As </a:t>
            </a:r>
            <a:r>
              <a:rPr lang="pt-BR" sz="2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agências são registradas em ministério para essa atividade e emitem idênticos bilhetes</a:t>
            </a:r>
          </a:p>
          <a:p>
            <a:pPr algn="just"/>
            <a:endParaRPr lang="pt-BR" sz="26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Ato </a:t>
            </a:r>
            <a:r>
              <a:rPr lang="pt-BR" sz="2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administrativo não pode criar reserva de mercado onde a constituição e a lei não criaram</a:t>
            </a:r>
          </a:p>
          <a:p>
            <a:pPr algn="just"/>
            <a:endParaRPr lang="pt-BR" sz="26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Os </a:t>
            </a:r>
            <a:r>
              <a:rPr lang="pt-BR" sz="2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bilhetes das agências são idênticos até nos centavos e a tarifa oficial pode ser fiscalizada</a:t>
            </a:r>
          </a:p>
          <a:p>
            <a:pPr algn="just"/>
            <a:endParaRPr lang="pt-BR" sz="26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Tecnicamente</a:t>
            </a:r>
            <a:r>
              <a:rPr lang="pt-BR" sz="2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 os sistemas das agências são integráveis ao SCDP do MPOG</a:t>
            </a:r>
          </a:p>
          <a:p>
            <a:pPr algn="just"/>
            <a:endParaRPr lang="pt-BR" sz="26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O </a:t>
            </a:r>
            <a:r>
              <a:rPr lang="pt-BR" sz="2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próprio MPOG contratou um sistema de agência para a compra direta</a:t>
            </a:r>
          </a:p>
          <a:p>
            <a:pPr algn="just"/>
            <a:endParaRPr lang="pt-BR" sz="26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As </a:t>
            </a:r>
            <a:r>
              <a:rPr lang="pt-BR" sz="2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agências também disponibilizam </a:t>
            </a:r>
            <a:r>
              <a:rPr lang="pt-BR" sz="26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self-</a:t>
            </a:r>
            <a:r>
              <a:rPr lang="pt-BR" sz="2600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booking</a:t>
            </a:r>
            <a:r>
              <a:rPr lang="pt-BR" sz="2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e </a:t>
            </a:r>
            <a:r>
              <a:rPr lang="pt-BR" sz="26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self-</a:t>
            </a:r>
            <a:r>
              <a:rPr lang="pt-BR" sz="2600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ticketing</a:t>
            </a:r>
            <a:r>
              <a:rPr lang="pt-BR" sz="2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 para emissões 24 horas </a:t>
            </a:r>
          </a:p>
          <a:p>
            <a:pPr algn="just"/>
            <a:endParaRPr lang="pt-BR" sz="26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 </a:t>
            </a:r>
            <a:r>
              <a:rPr lang="pt-BR" sz="2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mesma taxa por transação que seria da agência está indo apenas para a empresa </a:t>
            </a:r>
            <a:r>
              <a:rPr lang="pt-BR" sz="26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Envision</a:t>
            </a:r>
            <a:endParaRPr lang="pt-BR" sz="2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6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O </a:t>
            </a:r>
            <a:r>
              <a:rPr lang="pt-BR" sz="2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MPOG possui sistema “independente” para fiscalizar as tarifas apresentadas pelas agências</a:t>
            </a:r>
          </a:p>
          <a:p>
            <a:pPr algn="just"/>
            <a:endParaRPr lang="pt-BR" sz="26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Cotações </a:t>
            </a:r>
            <a:r>
              <a:rPr lang="pt-BR" sz="2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das agências são verificadas de forma independente, com as tarifas “do mercado”</a:t>
            </a:r>
          </a:p>
          <a:p>
            <a:pPr algn="just"/>
            <a:endParaRPr lang="pt-BR" sz="29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9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109728" indent="0" algn="just">
              <a:buNone/>
            </a:pPr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21773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9"/>
            <a:ext cx="8329642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Calibri" pitchFamily="34" charset="0"/>
                <a:cs typeface="Calibri" pitchFamily="34" charset="0"/>
              </a:rPr>
              <a:t>3.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Questões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legais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e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operacionais</a:t>
            </a:r>
            <a:endParaRPr lang="pt-B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251520" y="1268761"/>
            <a:ext cx="8568952" cy="473853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pt-BR" sz="21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Redução </a:t>
            </a:r>
            <a:r>
              <a:rPr lang="pt-BR" sz="21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de gastos da Administração, por contingenciamento, não tem relação com o </a:t>
            </a:r>
            <a:r>
              <a:rPr lang="pt-BR" sz="21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ilícito</a:t>
            </a:r>
          </a:p>
          <a:p>
            <a:pPr algn="just"/>
            <a:endParaRPr lang="pt-BR" sz="21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1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As </a:t>
            </a:r>
            <a:r>
              <a:rPr lang="pt-BR" sz="21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companhias aéreas foram contratadas diretamente para 5 anos, contra a Lei nº 8.666/93</a:t>
            </a:r>
          </a:p>
          <a:p>
            <a:pPr algn="just"/>
            <a:endParaRPr lang="pt-BR" sz="21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1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As </a:t>
            </a:r>
            <a:r>
              <a:rPr lang="pt-BR" sz="21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companhias aéreas estão irregulares nas áreas fiscal e trabalhista, contra a Lei nº 8.666/93</a:t>
            </a:r>
          </a:p>
          <a:p>
            <a:pPr algn="just"/>
            <a:endParaRPr lang="pt-BR" sz="21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1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Ao </a:t>
            </a:r>
            <a:r>
              <a:rPr lang="pt-BR" sz="21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atrasarem tributos as companhias aéreas fazem fluxo de caixa, economizando empréstimos</a:t>
            </a:r>
          </a:p>
          <a:p>
            <a:pPr algn="just"/>
            <a:endParaRPr lang="pt-BR" sz="21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1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Recursos </a:t>
            </a:r>
            <a:r>
              <a:rPr lang="pt-BR" sz="21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públicos não podem servir para “pedaladas”, ajudando companhias </a:t>
            </a:r>
            <a:r>
              <a:rPr lang="pt-BR" sz="21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irregulares</a:t>
            </a:r>
            <a:endParaRPr lang="pt-BR" sz="21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1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1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As </a:t>
            </a:r>
            <a:r>
              <a:rPr lang="pt-BR" sz="21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companhias aéreas tiveram suprimida a cláusula de multa contratual, contra a Lei nº 8.666/93</a:t>
            </a:r>
          </a:p>
          <a:p>
            <a:pPr algn="just"/>
            <a:endParaRPr lang="pt-BR" sz="21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1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As </a:t>
            </a:r>
            <a:r>
              <a:rPr lang="pt-BR" sz="21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companhias aéreas estão recebendo antecipadamente, via cartão corporativo</a:t>
            </a:r>
          </a:p>
          <a:p>
            <a:pPr algn="just"/>
            <a:endParaRPr lang="pt-BR" sz="21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1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Não </a:t>
            </a:r>
            <a:r>
              <a:rPr lang="pt-BR" sz="21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há detalhamento de taxas e outros valores reembolsados para dentro do cartão</a:t>
            </a:r>
          </a:p>
          <a:p>
            <a:pPr algn="just"/>
            <a:endParaRPr lang="pt-BR" sz="21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1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Existem </a:t>
            </a:r>
            <a:r>
              <a:rPr lang="pt-BR" sz="21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diversos prejuízos financeiros ocultos com a compra </a:t>
            </a:r>
            <a:r>
              <a:rPr lang="pt-BR" sz="21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direta</a:t>
            </a:r>
          </a:p>
          <a:p>
            <a:pPr algn="just"/>
            <a:endParaRPr lang="pt-BR" sz="21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1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 </a:t>
            </a:r>
            <a:r>
              <a:rPr lang="pt-BR" sz="21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compra direta é 100% baseada na confiança dos valores passados pelas próprias </a:t>
            </a:r>
            <a:r>
              <a:rPr lang="pt-BR" sz="21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aéreas</a:t>
            </a:r>
            <a:endParaRPr lang="pt-BR" sz="26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9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9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109728" indent="0" algn="just">
              <a:buNone/>
            </a:pPr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33746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9"/>
            <a:ext cx="8329642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Calibri" pitchFamily="34" charset="0"/>
                <a:cs typeface="Calibri" pitchFamily="34" charset="0"/>
              </a:rPr>
              <a:t>3.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Questões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legais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e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operacionais</a:t>
            </a:r>
            <a:endParaRPr lang="pt-B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251520" y="1268761"/>
            <a:ext cx="8568952" cy="4738532"/>
          </a:xfrm>
        </p:spPr>
        <p:txBody>
          <a:bodyPr>
            <a:normAutofit/>
          </a:bodyPr>
          <a:lstStyle/>
          <a:p>
            <a:pPr algn="just"/>
            <a:r>
              <a:rPr lang="pt-BR" sz="17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 </a:t>
            </a:r>
            <a:r>
              <a:rPr lang="pt-BR" sz="17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fiscalização das tarifas está sendo fictícia e por amostragem, na verdade, 100% </a:t>
            </a:r>
            <a:r>
              <a:rPr lang="pt-BR" sz="17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ausente</a:t>
            </a:r>
          </a:p>
          <a:p>
            <a:pPr algn="just"/>
            <a:endParaRPr lang="pt-BR" sz="17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17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 fiscalização das agências de viagens é plenamente possível, pelas tarifas, na emissão</a:t>
            </a:r>
            <a:endParaRPr lang="pt-BR" sz="17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17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17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Não </a:t>
            </a:r>
            <a:r>
              <a:rPr lang="pt-BR" sz="17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há que se perquirir em avaliação de economicidade por registros </a:t>
            </a:r>
            <a:r>
              <a:rPr lang="pt-BR" sz="17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históricos</a:t>
            </a:r>
          </a:p>
          <a:p>
            <a:pPr algn="just"/>
            <a:endParaRPr lang="pt-BR" sz="17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17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Sem </a:t>
            </a:r>
            <a:r>
              <a:rPr lang="pt-BR" sz="17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avaliação em tempo real e agora com as agências afastadas isso é </a:t>
            </a:r>
            <a:r>
              <a:rPr lang="pt-BR" sz="17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impossível</a:t>
            </a:r>
          </a:p>
          <a:p>
            <a:pPr algn="just"/>
            <a:endParaRPr lang="pt-BR" sz="17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17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Não </a:t>
            </a:r>
            <a:r>
              <a:rPr lang="pt-BR" sz="17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existe permissão pela para experimentar o ilícito, nem economicidade fora da </a:t>
            </a:r>
            <a:r>
              <a:rPr lang="pt-BR" sz="17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lei</a:t>
            </a:r>
          </a:p>
          <a:p>
            <a:pPr algn="just"/>
            <a:endParaRPr lang="pt-BR" sz="17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17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É </a:t>
            </a:r>
            <a:r>
              <a:rPr lang="pt-BR" sz="17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impraticável credenciamento simultâneo de companhia aérea e </a:t>
            </a:r>
            <a:r>
              <a:rPr lang="pt-BR" sz="17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agências</a:t>
            </a:r>
          </a:p>
          <a:p>
            <a:pPr algn="just"/>
            <a:endParaRPr lang="pt-BR" sz="17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17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Credenciamento </a:t>
            </a:r>
            <a:r>
              <a:rPr lang="pt-BR" sz="17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não existe com empresas de diferentes estruturas e </a:t>
            </a:r>
            <a:r>
              <a:rPr lang="pt-BR" sz="17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natureza</a:t>
            </a:r>
            <a:endParaRPr lang="pt-BR" sz="17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17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17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9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9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109728" indent="0" algn="just">
              <a:buNone/>
            </a:pPr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8757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9"/>
            <a:ext cx="8329642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Calibri" pitchFamily="34" charset="0"/>
                <a:cs typeface="Calibri" pitchFamily="34" charset="0"/>
              </a:rPr>
              <a:t>3.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Questões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legais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e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operacionais</a:t>
            </a:r>
            <a:endParaRPr lang="pt-B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251520" y="1268761"/>
            <a:ext cx="8568952" cy="4738532"/>
          </a:xfrm>
        </p:spPr>
        <p:txBody>
          <a:bodyPr>
            <a:normAutofit/>
          </a:bodyPr>
          <a:lstStyle/>
          <a:p>
            <a:pPr algn="just"/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Constitucionalmente e legalmente, não existe a formatação criada pelo MPOG:</a:t>
            </a:r>
          </a:p>
          <a:p>
            <a:pPr algn="just"/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17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17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9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9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109728" indent="0" algn="just">
              <a:buNone/>
            </a:pPr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390" y="2411761"/>
            <a:ext cx="6381793" cy="310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26063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9"/>
            <a:ext cx="8329642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>
                <a:latin typeface="Calibri" pitchFamily="34" charset="0"/>
                <a:cs typeface="Calibri" pitchFamily="34" charset="0"/>
              </a:rPr>
              <a:t>2. </a:t>
            </a:r>
            <a:r>
              <a:rPr lang="en-US" sz="2800" dirty="0" err="1" smtClean="0">
                <a:latin typeface="Calibri" pitchFamily="34" charset="0"/>
                <a:cs typeface="Calibri" pitchFamily="34" charset="0"/>
              </a:rPr>
              <a:t>Questões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 smtClean="0">
                <a:latin typeface="Calibri" pitchFamily="34" charset="0"/>
                <a:cs typeface="Calibri" pitchFamily="34" charset="0"/>
              </a:rPr>
              <a:t>econômico-financeiras</a:t>
            </a:r>
            <a:endParaRPr lang="pt-B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Quando da apresentação do Orçamento 2015 a Ministra Miriam Belchior, no Senado Federal, comentou dados que tiveram base na informação oficial da Receita Federal, de que somente em 2014 </a:t>
            </a:r>
            <a:r>
              <a:rPr lang="pt-BR" sz="24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R$ 19 milhões seriam de incentivos tributários às companhias aéreas</a:t>
            </a:r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:</a:t>
            </a: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3356992"/>
            <a:ext cx="6401148" cy="273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90554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9"/>
            <a:ext cx="8329642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Calibri" pitchFamily="34" charset="0"/>
                <a:cs typeface="Calibri" pitchFamily="34" charset="0"/>
              </a:rPr>
              <a:t>3.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Questões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legais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e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operacionais</a:t>
            </a:r>
            <a:endParaRPr lang="pt-B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251520" y="1268761"/>
            <a:ext cx="8568952" cy="4738532"/>
          </a:xfrm>
        </p:spPr>
        <p:txBody>
          <a:bodyPr>
            <a:normAutofit fontScale="92500"/>
          </a:bodyPr>
          <a:lstStyle/>
          <a:p>
            <a:pPr algn="just"/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Na Medida Cautelar de 22 de abril de 2015, aprovada no Plenário do TCU ficou consignado o seguinte pelo Excelentíssimo Senhor Ministro Raimundo Carreiro destacou uma série de problemas do credenciamento, como os custos ocultos, os encargos pela forma de pagamento via cartão e a isso agregado o atraso de tributos, recorrente, pelas companhias aéreas, além de impossibilidade de haver um pregão ao mesmo tempo que uma contratação direta, no mesmo projeto.</a:t>
            </a:r>
          </a:p>
          <a:p>
            <a:pPr algn="just"/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No parecer do Ministério Público no TCU, o Excelentíssimo Subprocurador-Geral, Lucas Rocha Furtado, alertou que não se pode afastar as agências do segmento </a:t>
            </a:r>
            <a:r>
              <a:rPr lang="pt-BR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de </a:t>
            </a:r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governo, porque a Lei nº 12.974/2014 regulamenta </a:t>
            </a:r>
            <a:r>
              <a:rPr lang="pt-BR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as atividades das agências de </a:t>
            </a:r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viagens. </a:t>
            </a:r>
          </a:p>
          <a:p>
            <a:pPr algn="just"/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9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9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109728" indent="0" algn="just">
              <a:buNone/>
            </a:pPr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82172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9"/>
            <a:ext cx="8329642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Calibri" pitchFamily="34" charset="0"/>
                <a:cs typeface="Calibri" pitchFamily="34" charset="0"/>
              </a:rPr>
              <a:t>2.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Questões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econômico-financeiras</a:t>
            </a:r>
            <a:endParaRPr lang="pt-B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Para a aquisição do sistema de emissão de passagens o SERPRO-SP, </a:t>
            </a:r>
            <a:r>
              <a:rPr lang="pt-BR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no Pregão </a:t>
            </a:r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712/2014 deu origem a contratação da empresa </a:t>
            </a:r>
            <a:r>
              <a:rPr lang="pt-BR" sz="2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Envision</a:t>
            </a:r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 com custos de quase </a:t>
            </a:r>
            <a:r>
              <a:rPr lang="pt-B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R$ 2,6 milhões</a:t>
            </a:r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:</a:t>
            </a:r>
          </a:p>
          <a:p>
            <a:pPr algn="just"/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354013" indent="-244475" algn="just"/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Além disso, dividindo-se  item de Pacotes </a:t>
            </a:r>
            <a:r>
              <a:rPr lang="pt-BR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de PCDP </a:t>
            </a:r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(Propostas de </a:t>
            </a:r>
            <a:r>
              <a:rPr lang="pt-BR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Concessão de Diárias e </a:t>
            </a:r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Passagens) pelo valor de maior relevância, da </a:t>
            </a:r>
            <a:r>
              <a:rPr lang="pt-B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compra direta</a:t>
            </a:r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 tem-se custo de </a:t>
            </a:r>
            <a:r>
              <a:rPr lang="pt-B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R$ 2,35 por cada transação</a:t>
            </a:r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 enquanto a grande maioria dos valores cobrados pelas </a:t>
            </a:r>
            <a:r>
              <a:rPr lang="pt-B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agências</a:t>
            </a:r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está em </a:t>
            </a:r>
            <a:r>
              <a:rPr lang="pt-B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R$ 0,1 por transação</a:t>
            </a:r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 ou seja, </a:t>
            </a:r>
            <a:r>
              <a:rPr lang="pt-BR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sobrepreço</a:t>
            </a:r>
            <a:r>
              <a:rPr lang="pt-B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de 2.350% na taxa de agenciamento</a:t>
            </a:r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</a:t>
            </a: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3" y="2719282"/>
            <a:ext cx="7724045" cy="59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60835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9"/>
            <a:ext cx="8329642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Calibri" pitchFamily="34" charset="0"/>
                <a:cs typeface="Calibri" pitchFamily="34" charset="0"/>
              </a:rPr>
              <a:t>2.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Questões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econômico-financeiras</a:t>
            </a:r>
            <a:endParaRPr lang="pt-B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Conforme publicação no DOU 20.05.2015, para suportar a compra direta não licitada, a agência contratada pelo MPOG está cobrando valores de </a:t>
            </a:r>
            <a:r>
              <a:rPr lang="pt-BR" sz="2400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taxa de agenciamento</a:t>
            </a:r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superiores ao de mercado, isso para os bilhetes em grupos, bilhetes em horários em que não há servidor para emitir bilhete, mais os regionais e os internacionais, que </a:t>
            </a:r>
            <a:r>
              <a:rPr lang="pt-B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ultrapassam, já no começo, o patamar de 5.000 % em relação a outros do mercado.</a:t>
            </a: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2133" y="4221088"/>
            <a:ext cx="581977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31888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9"/>
            <a:ext cx="8329642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Calibri" pitchFamily="34" charset="0"/>
                <a:cs typeface="Calibri" pitchFamily="34" charset="0"/>
              </a:rPr>
              <a:t>2.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Questões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econômico-financeiras</a:t>
            </a:r>
            <a:endParaRPr lang="pt-B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Ao contrário do alegado pelo MPOG, conforme  a SERUR, a SELOG e o MP-TCU já concluíram, não existem descontos de 27% ou até mais, porque os contratos das companhias aéreas GOL, AZUL, AVIANCA e TAM são vinculados a </a:t>
            </a:r>
            <a:r>
              <a:rPr lang="pt-BR" sz="2400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“tour </a:t>
            </a:r>
            <a:r>
              <a:rPr lang="pt-BR" sz="2400" i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codes</a:t>
            </a:r>
            <a:r>
              <a:rPr lang="pt-BR" sz="2400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”</a:t>
            </a:r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 código promocionais, que são os seguintes:</a:t>
            </a:r>
          </a:p>
          <a:p>
            <a:pPr marL="109728" indent="0" algn="just">
              <a:buNone/>
            </a:pPr>
            <a:r>
              <a:rPr lang="pt-B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 GOL</a:t>
            </a: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9327" y="3766726"/>
            <a:ext cx="6345388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08273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9"/>
            <a:ext cx="8329642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Calibri" pitchFamily="34" charset="0"/>
                <a:cs typeface="Calibri" pitchFamily="34" charset="0"/>
              </a:rPr>
              <a:t>2.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Questões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econômico-financeiras</a:t>
            </a:r>
            <a:endParaRPr lang="pt-B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pt-B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 OCEANAIR</a:t>
            </a: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109728" indent="0" algn="just">
              <a:buNone/>
            </a:pPr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109728" indent="0" algn="just">
              <a:buNone/>
            </a:pPr>
            <a:r>
              <a:rPr lang="pt-B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 AZUL</a:t>
            </a: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3112" y="1840552"/>
            <a:ext cx="5057775" cy="193357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744" y="4005064"/>
            <a:ext cx="4666340" cy="1581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33343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9"/>
            <a:ext cx="8329642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Calibri" pitchFamily="34" charset="0"/>
                <a:cs typeface="Calibri" pitchFamily="34" charset="0"/>
              </a:rPr>
              <a:t>2.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Questões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econômico-financeiras</a:t>
            </a:r>
            <a:endParaRPr lang="pt-B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TAM</a:t>
            </a: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>
              <a:buFont typeface="Courier New" panose="02070309020205020404" pitchFamily="49" charset="0"/>
              <a:buChar char="o"/>
            </a:pPr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Ou seja, na verdade, acordos que chegam a zero nos bilhetes promocionais e 3% ou 5% nos intermediários e que nem de longe compensam os danos causados, com os </a:t>
            </a:r>
            <a:r>
              <a:rPr lang="pt-BR" sz="2400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“custos sombra” </a:t>
            </a:r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alertados pela SERUR – TCU, como alguns dos que serão exemplificados adiante.</a:t>
            </a: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608" y="1916832"/>
            <a:ext cx="7844783" cy="99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76250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9"/>
            <a:ext cx="8329642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Calibri" pitchFamily="34" charset="0"/>
                <a:cs typeface="Calibri" pitchFamily="34" charset="0"/>
              </a:rPr>
              <a:t>2.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Questões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econômico-financeiras</a:t>
            </a:r>
            <a:endParaRPr lang="pt-B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Além de um desconto irrisório, como o sistema da compra direta não altera bilhetes, cada ocorrência de imprevisto gera taxas adicionais e perdas até completas das tarifas, especialmente as promocionais, as mais usadas:</a:t>
            </a:r>
          </a:p>
          <a:p>
            <a:pPr marL="109728" indent="0" algn="just">
              <a:buNone/>
            </a:pPr>
            <a:r>
              <a:rPr lang="pt-B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 GOL</a:t>
            </a:r>
          </a:p>
          <a:p>
            <a:pPr algn="just"/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6425" y="3573016"/>
            <a:ext cx="539115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83893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Viagem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1659</TotalTime>
  <Words>1911</Words>
  <Application>Microsoft Office PowerPoint</Application>
  <PresentationFormat>Apresentação na tela (4:3)</PresentationFormat>
  <Paragraphs>253</Paragraphs>
  <Slides>30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7" baseType="lpstr">
      <vt:lpstr>Calibri</vt:lpstr>
      <vt:lpstr>Courier New</vt:lpstr>
      <vt:lpstr>Lucida Sans Unicode</vt:lpstr>
      <vt:lpstr>Verdana</vt:lpstr>
      <vt:lpstr>Wingdings 2</vt:lpstr>
      <vt:lpstr>Wingdings 3</vt:lpstr>
      <vt:lpstr>Concurso</vt:lpstr>
      <vt:lpstr>   AUDIÊNCIA PÚBLICA – SENADO FEDERAL  Contratação de companhias aéreas sem licitação pelo Poder Executivo Federal  Danos e ilicitudes diversas  Brasília, 18 de novembro de 2015 </vt:lpstr>
      <vt:lpstr>1. Considerações iniciais</vt:lpstr>
      <vt:lpstr>2. Questões econômico-financeiras</vt:lpstr>
      <vt:lpstr>2. Questões econômico-financeiras</vt:lpstr>
      <vt:lpstr>2. Questões econômico-financeiras</vt:lpstr>
      <vt:lpstr>2. Questões econômico-financeiras</vt:lpstr>
      <vt:lpstr>2. Questões econômico-financeiras</vt:lpstr>
      <vt:lpstr>2. Questões econômico-financeiras</vt:lpstr>
      <vt:lpstr>2. Questões econômico-financeiras</vt:lpstr>
      <vt:lpstr>2. Questões econômico-financeiras</vt:lpstr>
      <vt:lpstr>2. Questões econômico-financeiras</vt:lpstr>
      <vt:lpstr>2. Questões econômico-financeiras</vt:lpstr>
      <vt:lpstr>2. Questões econômico-financeiras</vt:lpstr>
      <vt:lpstr>2. Questões econômico-financeiras</vt:lpstr>
      <vt:lpstr>2. Questões econômico-financeiras</vt:lpstr>
      <vt:lpstr>2. Questões econômico-financeiras</vt:lpstr>
      <vt:lpstr>2. Questões econômico-financeiras</vt:lpstr>
      <vt:lpstr>2. Questões econômico-financeiras</vt:lpstr>
      <vt:lpstr>2. Questões econômico-financeiras</vt:lpstr>
      <vt:lpstr>2. Questões econômico-financeiras</vt:lpstr>
      <vt:lpstr>2. Questões econômico-financeiras</vt:lpstr>
      <vt:lpstr>2. Questões econômico-financeiras</vt:lpstr>
      <vt:lpstr>2. Questões econômico-financeiras</vt:lpstr>
      <vt:lpstr>3. Questões legais e operacionais</vt:lpstr>
      <vt:lpstr>3. Questões legais e operacionais</vt:lpstr>
      <vt:lpstr>3. Questões legais e operacionais</vt:lpstr>
      <vt:lpstr>3. Questões legais e operacionais</vt:lpstr>
      <vt:lpstr>3. Questões legais e operacionais</vt:lpstr>
      <vt:lpstr>3. Questões legais e operacionais</vt:lpstr>
      <vt:lpstr>3. Questões legais e operacionais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-</dc:creator>
  <cp:lastModifiedBy>Adriana Varella Barca Leal</cp:lastModifiedBy>
  <cp:revision>261</cp:revision>
  <dcterms:created xsi:type="dcterms:W3CDTF">2012-04-09T01:29:31Z</dcterms:created>
  <dcterms:modified xsi:type="dcterms:W3CDTF">2015-11-18T17:22:16Z</dcterms:modified>
</cp:coreProperties>
</file>