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75" r:id="rId2"/>
    <p:sldMasterId id="2147483695" r:id="rId3"/>
    <p:sldMasterId id="2147483715" r:id="rId4"/>
    <p:sldMasterId id="2147483735" r:id="rId5"/>
    <p:sldMasterId id="2147483755" r:id="rId6"/>
  </p:sldMasterIdLst>
  <p:notesMasterIdLst>
    <p:notesMasterId r:id="rId37"/>
  </p:notesMasterIdLst>
  <p:handoutMasterIdLst>
    <p:handoutMasterId r:id="rId38"/>
  </p:handoutMasterIdLst>
  <p:sldIdLst>
    <p:sldId id="256" r:id="rId7"/>
    <p:sldId id="468" r:id="rId8"/>
    <p:sldId id="413" r:id="rId9"/>
    <p:sldId id="366" r:id="rId10"/>
    <p:sldId id="275" r:id="rId11"/>
    <p:sldId id="276" r:id="rId12"/>
    <p:sldId id="277" r:id="rId13"/>
    <p:sldId id="451" r:id="rId14"/>
    <p:sldId id="257" r:id="rId15"/>
    <p:sldId id="357" r:id="rId16"/>
    <p:sldId id="360" r:id="rId17"/>
    <p:sldId id="362" r:id="rId18"/>
    <p:sldId id="369" r:id="rId19"/>
    <p:sldId id="364" r:id="rId20"/>
    <p:sldId id="455" r:id="rId21"/>
    <p:sldId id="453" r:id="rId22"/>
    <p:sldId id="452" r:id="rId23"/>
    <p:sldId id="380" r:id="rId24"/>
    <p:sldId id="316" r:id="rId25"/>
    <p:sldId id="408" r:id="rId26"/>
    <p:sldId id="418" r:id="rId27"/>
    <p:sldId id="411" r:id="rId28"/>
    <p:sldId id="443" r:id="rId29"/>
    <p:sldId id="437" r:id="rId30"/>
    <p:sldId id="469" r:id="rId31"/>
    <p:sldId id="465" r:id="rId32"/>
    <p:sldId id="466" r:id="rId33"/>
    <p:sldId id="470" r:id="rId34"/>
    <p:sldId id="467" r:id="rId35"/>
    <p:sldId id="46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0CC"/>
    <a:srgbClr val="91AAC1"/>
    <a:srgbClr val="A7A1AE"/>
    <a:srgbClr val="BB949E"/>
    <a:srgbClr val="CE8990"/>
    <a:srgbClr val="DB7E7E"/>
    <a:srgbClr val="DC7E7E"/>
    <a:srgbClr val="F4777C"/>
    <a:srgbClr val="3FA9F5"/>
    <a:srgbClr val="E0E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 autoAdjust="0"/>
    <p:restoredTop sz="92468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686" y="90"/>
      </p:cViewPr>
      <p:guideLst>
        <p:guide orient="horz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36" d="100"/>
        <a:sy n="23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7E3F7-1D74-471D-BC22-EE633EA25E3E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21FEF48-0E4E-4222-8723-B3B7A7A3572B}">
      <dgm:prSet phldrT="[Texto]" custT="1"/>
      <dgm:spPr/>
      <dgm:t>
        <a:bodyPr/>
        <a:lstStyle/>
        <a:p>
          <a:r>
            <a:rPr lang="pt-BR" sz="1050" b="1" dirty="0"/>
            <a:t>       Coordenação vinculada à transferência de recursos; </a:t>
          </a:r>
        </a:p>
        <a:p>
          <a:r>
            <a:rPr lang="pt-BR" sz="1050" b="1" dirty="0"/>
            <a:t>Ausência de sintonia com demandas;</a:t>
          </a:r>
        </a:p>
        <a:p>
          <a:r>
            <a:rPr lang="pt-BR" sz="1100" b="1" dirty="0"/>
            <a:t>Cooperação – relações informais e pessoais;</a:t>
          </a:r>
        </a:p>
        <a:p>
          <a:r>
            <a:rPr lang="pt-BR" sz="1100" b="1" dirty="0"/>
            <a:t>Perfil dos dirigentes;</a:t>
          </a:r>
        </a:p>
        <a:p>
          <a:r>
            <a:rPr lang="pt-BR" sz="1100" b="1" dirty="0"/>
            <a:t>Ciência e Tecnologia – política não estratégica;</a:t>
          </a:r>
        </a:p>
        <a:p>
          <a:r>
            <a:rPr lang="pt-BR" sz="1100" b="1" dirty="0"/>
            <a:t>Embrapa – competidora e concorrente;</a:t>
          </a:r>
        </a:p>
        <a:p>
          <a:r>
            <a:rPr lang="pt-BR" sz="1100" b="1" dirty="0"/>
            <a:t>Estratégias de Marketing; </a:t>
          </a:r>
        </a:p>
        <a:p>
          <a:r>
            <a:rPr lang="pt-BR" sz="1100" b="1" dirty="0"/>
            <a:t>Coordenação colegiada, funcional e harmônica;</a:t>
          </a:r>
        </a:p>
        <a:p>
          <a:r>
            <a:rPr lang="pt-BR" sz="1100" b="1" dirty="0"/>
            <a:t>Heterogeneidade – das instituições e da cooperação;</a:t>
          </a:r>
        </a:p>
        <a:p>
          <a:r>
            <a:rPr lang="pt-BR" sz="1000" dirty="0"/>
            <a:t> </a:t>
          </a:r>
        </a:p>
      </dgm:t>
    </dgm:pt>
    <dgm:pt modelId="{6E71A667-6374-4B57-B110-3089C7ABB88B}" type="parTrans" cxnId="{E20131D1-4E85-4E0F-B3E8-B5BD9DBF6B17}">
      <dgm:prSet/>
      <dgm:spPr/>
      <dgm:t>
        <a:bodyPr/>
        <a:lstStyle/>
        <a:p>
          <a:endParaRPr lang="pt-BR"/>
        </a:p>
      </dgm:t>
    </dgm:pt>
    <dgm:pt modelId="{88EDE965-97F2-4656-8724-CA8B0131D495}" type="sibTrans" cxnId="{E20131D1-4E85-4E0F-B3E8-B5BD9DBF6B17}">
      <dgm:prSet/>
      <dgm:spPr/>
      <dgm:t>
        <a:bodyPr/>
        <a:lstStyle/>
        <a:p>
          <a:endParaRPr lang="pt-BR"/>
        </a:p>
      </dgm:t>
    </dgm:pt>
    <dgm:pt modelId="{A0057CC7-D878-4DD1-A0BC-E9F893917E75}">
      <dgm:prSet phldrT="[Texto]" custT="1"/>
      <dgm:spPr/>
      <dgm:t>
        <a:bodyPr/>
        <a:lstStyle/>
        <a:p>
          <a:pPr marL="114300" indent="0"/>
          <a:r>
            <a:rPr lang="pt-BR" sz="1600" b="1" dirty="0"/>
            <a:t>Gestão e Governança</a:t>
          </a:r>
        </a:p>
      </dgm:t>
    </dgm:pt>
    <dgm:pt modelId="{308548B6-05B5-4A58-8B53-B33EB8B84B0A}" type="parTrans" cxnId="{99628B94-F9DD-44CC-9002-DA865828A2D3}">
      <dgm:prSet/>
      <dgm:spPr/>
      <dgm:t>
        <a:bodyPr/>
        <a:lstStyle/>
        <a:p>
          <a:endParaRPr lang="pt-BR"/>
        </a:p>
      </dgm:t>
    </dgm:pt>
    <dgm:pt modelId="{D5FED87C-C2EB-4524-AAF7-50A396A0DF31}" type="sibTrans" cxnId="{99628B94-F9DD-44CC-9002-DA865828A2D3}">
      <dgm:prSet/>
      <dgm:spPr/>
      <dgm:t>
        <a:bodyPr/>
        <a:lstStyle/>
        <a:p>
          <a:endParaRPr lang="pt-BR"/>
        </a:p>
      </dgm:t>
    </dgm:pt>
    <dgm:pt modelId="{5F2996E3-4BD5-451B-AE8F-2D52CD630F03}">
      <dgm:prSet phldrT="[Texto]" custT="1"/>
      <dgm:spPr/>
      <dgm:t>
        <a:bodyPr/>
        <a:lstStyle/>
        <a:p>
          <a:r>
            <a:rPr lang="pt-BR" sz="1200" b="1" dirty="0"/>
            <a:t>Reduzida capacidade de interação entre os atores do SNPA e os formuladores;</a:t>
          </a:r>
        </a:p>
        <a:p>
          <a:r>
            <a:rPr lang="pt-BR" sz="1200" b="1" dirty="0"/>
            <a:t>Ciclo Benéfico do SNPA – Pesquisa – Formulação de PP.</a:t>
          </a:r>
        </a:p>
        <a:p>
          <a:endParaRPr lang="pt-BR" sz="1200" dirty="0"/>
        </a:p>
      </dgm:t>
    </dgm:pt>
    <dgm:pt modelId="{FB846AE8-4703-43A9-88B6-03E3C7FA310C}" type="parTrans" cxnId="{69AABDA8-DEA0-4686-8B50-62F73F92CB9E}">
      <dgm:prSet/>
      <dgm:spPr/>
      <dgm:t>
        <a:bodyPr/>
        <a:lstStyle/>
        <a:p>
          <a:endParaRPr lang="pt-BR"/>
        </a:p>
      </dgm:t>
    </dgm:pt>
    <dgm:pt modelId="{4BA5A723-83D6-46B7-9F92-56F2D06BF34D}" type="sibTrans" cxnId="{69AABDA8-DEA0-4686-8B50-62F73F92CB9E}">
      <dgm:prSet/>
      <dgm:spPr/>
      <dgm:t>
        <a:bodyPr/>
        <a:lstStyle/>
        <a:p>
          <a:endParaRPr lang="pt-BR"/>
        </a:p>
      </dgm:t>
    </dgm:pt>
    <dgm:pt modelId="{8DF57551-DD37-4B60-A5E0-B785FB2083CC}">
      <dgm:prSet phldrT="[Texto]" custT="1"/>
      <dgm:spPr/>
      <dgm:t>
        <a:bodyPr/>
        <a:lstStyle/>
        <a:p>
          <a:pPr algn="r"/>
          <a:r>
            <a:rPr lang="pt-BR" sz="1600" b="1" dirty="0"/>
            <a:t>Formulação de Políticas Públicas</a:t>
          </a:r>
        </a:p>
      </dgm:t>
    </dgm:pt>
    <dgm:pt modelId="{C037BAB0-865E-4905-B5D9-9771C28A2CB5}" type="parTrans" cxnId="{29A98B57-F44B-4593-AAE8-BD08C31765C6}">
      <dgm:prSet/>
      <dgm:spPr/>
      <dgm:t>
        <a:bodyPr/>
        <a:lstStyle/>
        <a:p>
          <a:endParaRPr lang="pt-BR"/>
        </a:p>
      </dgm:t>
    </dgm:pt>
    <dgm:pt modelId="{B5A4580B-1C6B-4A3F-8336-DF11324C3A2E}" type="sibTrans" cxnId="{29A98B57-F44B-4593-AAE8-BD08C31765C6}">
      <dgm:prSet/>
      <dgm:spPr/>
      <dgm:t>
        <a:bodyPr/>
        <a:lstStyle/>
        <a:p>
          <a:endParaRPr lang="pt-BR"/>
        </a:p>
      </dgm:t>
    </dgm:pt>
    <dgm:pt modelId="{E38BCA82-CCDA-4C1B-A0A8-1C9C3415C0FC}">
      <dgm:prSet phldrT="[Texto]" custT="1"/>
      <dgm:spPr/>
      <dgm:t>
        <a:bodyPr/>
        <a:lstStyle/>
        <a:p>
          <a:endParaRPr lang="pt-BR" sz="1400" dirty="0"/>
        </a:p>
        <a:p>
          <a:endParaRPr lang="pt-BR" sz="1400" dirty="0"/>
        </a:p>
        <a:p>
          <a:endParaRPr lang="pt-BR" sz="1400" dirty="0"/>
        </a:p>
        <a:p>
          <a:endParaRPr lang="pt-BR" sz="1400" dirty="0"/>
        </a:p>
        <a:p>
          <a:r>
            <a:rPr lang="pt-BR" sz="1200" b="1" dirty="0"/>
            <a:t>Mecanismos de financiamento – mudança no modelo jurídico-institucional</a:t>
          </a:r>
        </a:p>
        <a:p>
          <a:r>
            <a:rPr lang="pt-BR" sz="1200" b="1" dirty="0"/>
            <a:t>Definição de quais agendas deverão ser trabalhadas por cada ator;</a:t>
          </a:r>
        </a:p>
        <a:p>
          <a:r>
            <a:rPr lang="pt-BR" sz="1200" b="1" dirty="0"/>
            <a:t>Dificuldades com os editais de financiamento; excesso de formalidades na gestão de recursos e foco em resultados</a:t>
          </a:r>
        </a:p>
        <a:p>
          <a:endParaRPr lang="pt-BR" sz="1200" b="1" dirty="0"/>
        </a:p>
        <a:p>
          <a:r>
            <a:rPr lang="pt-BR" sz="1200" dirty="0"/>
            <a:t> </a:t>
          </a:r>
        </a:p>
        <a:p>
          <a:endParaRPr lang="pt-BR" sz="1100" dirty="0"/>
        </a:p>
      </dgm:t>
    </dgm:pt>
    <dgm:pt modelId="{1D280B46-9633-4219-9177-D64001A21396}" type="parTrans" cxnId="{6E4E1426-3F2E-4976-9F76-B50953725327}">
      <dgm:prSet/>
      <dgm:spPr/>
      <dgm:t>
        <a:bodyPr/>
        <a:lstStyle/>
        <a:p>
          <a:endParaRPr lang="pt-BR"/>
        </a:p>
      </dgm:t>
    </dgm:pt>
    <dgm:pt modelId="{E0D1745E-9A55-4F79-B08E-D41E47E2E687}" type="sibTrans" cxnId="{6E4E1426-3F2E-4976-9F76-B50953725327}">
      <dgm:prSet/>
      <dgm:spPr/>
      <dgm:t>
        <a:bodyPr/>
        <a:lstStyle/>
        <a:p>
          <a:endParaRPr lang="pt-BR"/>
        </a:p>
      </dgm:t>
    </dgm:pt>
    <dgm:pt modelId="{E98E6833-821D-4F69-9906-830D0D009437}">
      <dgm:prSet phldrT="[Texto]"/>
      <dgm:spPr/>
      <dgm:t>
        <a:bodyPr/>
        <a:lstStyle/>
        <a:p>
          <a:r>
            <a:rPr lang="pt-BR" dirty="0"/>
            <a:t>Positivas –</a:t>
          </a:r>
        </a:p>
        <a:p>
          <a:r>
            <a:rPr lang="pt-BR" dirty="0"/>
            <a:t> organização das agendas / relação de confiança / continuidade ou sobrevivência*;</a:t>
          </a:r>
        </a:p>
        <a:p>
          <a:r>
            <a:rPr lang="pt-BR" dirty="0"/>
            <a:t>ENGAJAMENTO*</a:t>
          </a:r>
        </a:p>
        <a:p>
          <a:r>
            <a:rPr lang="pt-BR" dirty="0"/>
            <a:t> </a:t>
          </a:r>
        </a:p>
      </dgm:t>
    </dgm:pt>
    <dgm:pt modelId="{1F94C001-BFB4-4A32-B5B7-DC8FC9C5DE5A}" type="parTrans" cxnId="{E0987586-DC8F-42E8-9B0E-0F70837968C0}">
      <dgm:prSet/>
      <dgm:spPr/>
      <dgm:t>
        <a:bodyPr/>
        <a:lstStyle/>
        <a:p>
          <a:endParaRPr lang="pt-BR"/>
        </a:p>
      </dgm:t>
    </dgm:pt>
    <dgm:pt modelId="{98D4BE45-C8EA-4FE2-9F63-70CC6D1F6998}" type="sibTrans" cxnId="{E0987586-DC8F-42E8-9B0E-0F70837968C0}">
      <dgm:prSet/>
      <dgm:spPr/>
      <dgm:t>
        <a:bodyPr/>
        <a:lstStyle/>
        <a:p>
          <a:endParaRPr lang="pt-BR"/>
        </a:p>
      </dgm:t>
    </dgm:pt>
    <dgm:pt modelId="{890789AB-08E0-4744-BCE9-8A9240D19E85}">
      <dgm:prSet phldrT="[Texto]"/>
      <dgm:spPr/>
      <dgm:t>
        <a:bodyPr/>
        <a:lstStyle/>
        <a:p>
          <a:r>
            <a:rPr lang="pt-BR" b="1" dirty="0"/>
            <a:t>Expectativas</a:t>
          </a:r>
        </a:p>
      </dgm:t>
    </dgm:pt>
    <dgm:pt modelId="{4D3C4639-39C7-4C9B-9C71-49A5F4CF356D}" type="parTrans" cxnId="{55571BEE-8A5B-4EAA-AB49-3F5E5C873528}">
      <dgm:prSet/>
      <dgm:spPr/>
      <dgm:t>
        <a:bodyPr/>
        <a:lstStyle/>
        <a:p>
          <a:endParaRPr lang="pt-BR"/>
        </a:p>
      </dgm:t>
    </dgm:pt>
    <dgm:pt modelId="{1DDD5296-9C38-49D5-940C-FDBB511BB456}" type="sibTrans" cxnId="{55571BEE-8A5B-4EAA-AB49-3F5E5C873528}">
      <dgm:prSet/>
      <dgm:spPr/>
      <dgm:t>
        <a:bodyPr/>
        <a:lstStyle/>
        <a:p>
          <a:endParaRPr lang="pt-BR"/>
        </a:p>
      </dgm:t>
    </dgm:pt>
    <dgm:pt modelId="{901C4140-488B-4E06-B6CF-21CAB290B61C}">
      <dgm:prSet phldrT="[Texto]"/>
      <dgm:spPr/>
      <dgm:t>
        <a:bodyPr/>
        <a:lstStyle/>
        <a:p>
          <a:pPr algn="l"/>
          <a:endParaRPr lang="pt-BR" sz="1500" b="1" dirty="0"/>
        </a:p>
      </dgm:t>
    </dgm:pt>
    <dgm:pt modelId="{8E8BD8B0-308F-4364-A01D-2AA818FE344B}" type="parTrans" cxnId="{EB62D744-F67E-407A-B7E4-F834A3ABF03B}">
      <dgm:prSet/>
      <dgm:spPr/>
      <dgm:t>
        <a:bodyPr/>
        <a:lstStyle/>
        <a:p>
          <a:endParaRPr lang="pt-BR"/>
        </a:p>
      </dgm:t>
    </dgm:pt>
    <dgm:pt modelId="{DD92D3C5-0F00-450A-8291-2F96C364A00B}" type="sibTrans" cxnId="{EB62D744-F67E-407A-B7E4-F834A3ABF03B}">
      <dgm:prSet/>
      <dgm:spPr/>
      <dgm:t>
        <a:bodyPr/>
        <a:lstStyle/>
        <a:p>
          <a:endParaRPr lang="pt-BR"/>
        </a:p>
      </dgm:t>
    </dgm:pt>
    <dgm:pt modelId="{F5F5182B-4500-470B-BDE4-39EE2AE87DBB}">
      <dgm:prSet phldrT="[Texto]"/>
      <dgm:spPr/>
      <dgm:t>
        <a:bodyPr/>
        <a:lstStyle/>
        <a:p>
          <a:pPr algn="l"/>
          <a:endParaRPr lang="pt-BR" sz="1500" b="1" dirty="0"/>
        </a:p>
      </dgm:t>
    </dgm:pt>
    <dgm:pt modelId="{0AD8A2A6-16D3-4085-B3F9-147DCCB92C85}" type="parTrans" cxnId="{F6CD4A67-FD6B-4287-BF5C-6CA52CC2B754}">
      <dgm:prSet/>
      <dgm:spPr/>
      <dgm:t>
        <a:bodyPr/>
        <a:lstStyle/>
        <a:p>
          <a:endParaRPr lang="pt-BR"/>
        </a:p>
      </dgm:t>
    </dgm:pt>
    <dgm:pt modelId="{B3B5C62A-5841-4BBC-9F54-774099138828}" type="sibTrans" cxnId="{F6CD4A67-FD6B-4287-BF5C-6CA52CC2B754}">
      <dgm:prSet/>
      <dgm:spPr/>
      <dgm:t>
        <a:bodyPr/>
        <a:lstStyle/>
        <a:p>
          <a:endParaRPr lang="pt-BR"/>
        </a:p>
      </dgm:t>
    </dgm:pt>
    <dgm:pt modelId="{BE604337-C294-4D16-BAE8-9CBF54169DB7}">
      <dgm:prSet phldrT="[Texto]" custT="1"/>
      <dgm:spPr/>
      <dgm:t>
        <a:bodyPr/>
        <a:lstStyle/>
        <a:p>
          <a:pPr algn="r"/>
          <a:r>
            <a:rPr lang="pt-BR" sz="1600" b="1" dirty="0"/>
            <a:t>Financiamento e Arranjos Institucionais</a:t>
          </a:r>
          <a:endParaRPr lang="pt-BR" sz="1500" b="1" dirty="0"/>
        </a:p>
      </dgm:t>
    </dgm:pt>
    <dgm:pt modelId="{0FFE9107-7EAB-4023-807E-21FF57FC6D98}" type="parTrans" cxnId="{0B54176C-B878-4197-BAF9-9B317732707F}">
      <dgm:prSet/>
      <dgm:spPr/>
      <dgm:t>
        <a:bodyPr/>
        <a:lstStyle/>
        <a:p>
          <a:endParaRPr lang="pt-BR"/>
        </a:p>
      </dgm:t>
    </dgm:pt>
    <dgm:pt modelId="{75A0F024-AAFB-4E95-9B14-E54CD2CCB661}" type="sibTrans" cxnId="{0B54176C-B878-4197-BAF9-9B317732707F}">
      <dgm:prSet/>
      <dgm:spPr/>
      <dgm:t>
        <a:bodyPr/>
        <a:lstStyle/>
        <a:p>
          <a:endParaRPr lang="pt-BR"/>
        </a:p>
      </dgm:t>
    </dgm:pt>
    <dgm:pt modelId="{112370EC-B9EC-4673-B9C4-4E71C53D8E19}">
      <dgm:prSet phldrT="[Texto]"/>
      <dgm:spPr/>
      <dgm:t>
        <a:bodyPr/>
        <a:lstStyle/>
        <a:p>
          <a:endParaRPr lang="pt-BR" b="1" dirty="0"/>
        </a:p>
      </dgm:t>
    </dgm:pt>
    <dgm:pt modelId="{9D9568CF-D200-48B0-9595-5099290D049F}" type="parTrans" cxnId="{DEE9CFD2-BF9A-4C3A-8B74-F17C345CF13B}">
      <dgm:prSet/>
      <dgm:spPr/>
      <dgm:t>
        <a:bodyPr/>
        <a:lstStyle/>
        <a:p>
          <a:endParaRPr lang="pt-BR"/>
        </a:p>
      </dgm:t>
    </dgm:pt>
    <dgm:pt modelId="{CE44770D-3572-4BC6-A698-78C7D3599C66}" type="sibTrans" cxnId="{DEE9CFD2-BF9A-4C3A-8B74-F17C345CF13B}">
      <dgm:prSet/>
      <dgm:spPr/>
      <dgm:t>
        <a:bodyPr/>
        <a:lstStyle/>
        <a:p>
          <a:endParaRPr lang="pt-BR"/>
        </a:p>
      </dgm:t>
    </dgm:pt>
    <dgm:pt modelId="{05850067-B03E-41AC-B8B7-BB2404FC44B0}">
      <dgm:prSet phldrT="[Texto]" custT="1"/>
      <dgm:spPr/>
      <dgm:t>
        <a:bodyPr/>
        <a:lstStyle/>
        <a:p>
          <a:pPr marL="114300" indent="0"/>
          <a:r>
            <a:rPr lang="pt-BR" sz="1000" b="1" dirty="0"/>
            <a:t>Constrangimentos econômicos</a:t>
          </a:r>
          <a:r>
            <a:rPr lang="pt-BR" sz="1000" b="1"/>
            <a:t>, políticos                      e ideológicos</a:t>
          </a:r>
          <a:endParaRPr lang="pt-BR" sz="1000" b="1" dirty="0"/>
        </a:p>
      </dgm:t>
    </dgm:pt>
    <dgm:pt modelId="{FC339BAD-AEC1-408B-AB56-54212B654AA1}" type="parTrans" cxnId="{FAF8070A-340F-44F0-A225-D9BB394156E7}">
      <dgm:prSet/>
      <dgm:spPr/>
      <dgm:t>
        <a:bodyPr/>
        <a:lstStyle/>
        <a:p>
          <a:endParaRPr lang="pt-BR"/>
        </a:p>
      </dgm:t>
    </dgm:pt>
    <dgm:pt modelId="{7C381571-7E74-46DF-A501-3DC30D2DA53E}" type="sibTrans" cxnId="{FAF8070A-340F-44F0-A225-D9BB394156E7}">
      <dgm:prSet/>
      <dgm:spPr/>
      <dgm:t>
        <a:bodyPr/>
        <a:lstStyle/>
        <a:p>
          <a:endParaRPr lang="pt-BR"/>
        </a:p>
      </dgm:t>
    </dgm:pt>
    <dgm:pt modelId="{625AC283-33E7-4D63-A966-DEEF73CD4D00}">
      <dgm:prSet phldrT="[Texto]"/>
      <dgm:spPr/>
      <dgm:t>
        <a:bodyPr/>
        <a:lstStyle/>
        <a:p>
          <a:endParaRPr lang="pt-BR" b="1" dirty="0"/>
        </a:p>
      </dgm:t>
    </dgm:pt>
    <dgm:pt modelId="{65AA2CDA-1C98-4C18-A1DB-04B5C8DF469F}" type="sibTrans" cxnId="{BD06A207-A6CC-45AA-9769-E0E0AB0E8A89}">
      <dgm:prSet/>
      <dgm:spPr/>
      <dgm:t>
        <a:bodyPr/>
        <a:lstStyle/>
        <a:p>
          <a:endParaRPr lang="pt-BR"/>
        </a:p>
      </dgm:t>
    </dgm:pt>
    <dgm:pt modelId="{2F2490C3-3F26-4642-BA8F-F03C68F371F7}" type="parTrans" cxnId="{BD06A207-A6CC-45AA-9769-E0E0AB0E8A89}">
      <dgm:prSet/>
      <dgm:spPr/>
      <dgm:t>
        <a:bodyPr/>
        <a:lstStyle/>
        <a:p>
          <a:endParaRPr lang="pt-BR"/>
        </a:p>
      </dgm:t>
    </dgm:pt>
    <dgm:pt modelId="{8CE37703-8919-4582-BE8D-4463475AC327}">
      <dgm:prSet phldrT="[Texto]"/>
      <dgm:spPr/>
      <dgm:t>
        <a:bodyPr/>
        <a:lstStyle/>
        <a:p>
          <a:endParaRPr lang="pt-BR" b="1" dirty="0"/>
        </a:p>
      </dgm:t>
    </dgm:pt>
    <dgm:pt modelId="{C53A57D5-4331-48D2-B034-FAA84217CDE7}" type="sibTrans" cxnId="{B55BAE37-10E9-4255-BAF2-321672442494}">
      <dgm:prSet/>
      <dgm:spPr/>
      <dgm:t>
        <a:bodyPr/>
        <a:lstStyle/>
        <a:p>
          <a:endParaRPr lang="pt-BR"/>
        </a:p>
      </dgm:t>
    </dgm:pt>
    <dgm:pt modelId="{7CCD327E-CECB-415F-ADAF-30D7684171BA}" type="parTrans" cxnId="{B55BAE37-10E9-4255-BAF2-321672442494}">
      <dgm:prSet/>
      <dgm:spPr/>
      <dgm:t>
        <a:bodyPr/>
        <a:lstStyle/>
        <a:p>
          <a:endParaRPr lang="pt-BR"/>
        </a:p>
      </dgm:t>
    </dgm:pt>
    <dgm:pt modelId="{4BD6BCCC-248E-4318-A8D6-2EEE04FC7827}" type="pres">
      <dgm:prSet presAssocID="{63C7E3F7-1D74-471D-BC22-EE633EA25E3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44ADEE-23FC-4921-9908-DBF2D0DDE7CA}" type="pres">
      <dgm:prSet presAssocID="{63C7E3F7-1D74-471D-BC22-EE633EA25E3E}" presName="children" presStyleCnt="0"/>
      <dgm:spPr/>
    </dgm:pt>
    <dgm:pt modelId="{89FA2EEC-1B97-4839-8168-3B9AE85C4FBF}" type="pres">
      <dgm:prSet presAssocID="{63C7E3F7-1D74-471D-BC22-EE633EA25E3E}" presName="child1group" presStyleCnt="0"/>
      <dgm:spPr/>
    </dgm:pt>
    <dgm:pt modelId="{AD5CE830-4061-40DD-839A-01C410DD4200}" type="pres">
      <dgm:prSet presAssocID="{63C7E3F7-1D74-471D-BC22-EE633EA25E3E}" presName="child1" presStyleLbl="bgAcc1" presStyleIdx="0" presStyleCnt="4" custScaleX="83705" custLinFactNeighborX="-49788" custLinFactNeighborY="1806"/>
      <dgm:spPr/>
      <dgm:t>
        <a:bodyPr/>
        <a:lstStyle/>
        <a:p>
          <a:endParaRPr lang="pt-BR"/>
        </a:p>
      </dgm:t>
    </dgm:pt>
    <dgm:pt modelId="{CA7C7D96-5F21-4BF6-9550-2C9A34DA3D62}" type="pres">
      <dgm:prSet presAssocID="{63C7E3F7-1D74-471D-BC22-EE633EA25E3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DA29AB-4B9D-4CA0-B7C8-BC8A6428195C}" type="pres">
      <dgm:prSet presAssocID="{63C7E3F7-1D74-471D-BC22-EE633EA25E3E}" presName="child2group" presStyleCnt="0"/>
      <dgm:spPr/>
    </dgm:pt>
    <dgm:pt modelId="{0BAB49C0-E19F-4CAD-9E19-0B73FE2A8ED0}" type="pres">
      <dgm:prSet presAssocID="{63C7E3F7-1D74-471D-BC22-EE633EA25E3E}" presName="child2" presStyleLbl="bgAcc1" presStyleIdx="1" presStyleCnt="4" custLinFactNeighborX="61989"/>
      <dgm:spPr/>
      <dgm:t>
        <a:bodyPr/>
        <a:lstStyle/>
        <a:p>
          <a:endParaRPr lang="pt-BR"/>
        </a:p>
      </dgm:t>
    </dgm:pt>
    <dgm:pt modelId="{1C9F6F42-9626-4112-BD49-FD82299751CF}" type="pres">
      <dgm:prSet presAssocID="{63C7E3F7-1D74-471D-BC22-EE633EA25E3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A963A8-927F-4646-BB23-807258C894E5}" type="pres">
      <dgm:prSet presAssocID="{63C7E3F7-1D74-471D-BC22-EE633EA25E3E}" presName="child3group" presStyleCnt="0"/>
      <dgm:spPr/>
    </dgm:pt>
    <dgm:pt modelId="{E2C261EF-E3BD-4366-B2E2-50814D0EDE30}" type="pres">
      <dgm:prSet presAssocID="{63C7E3F7-1D74-471D-BC22-EE633EA25E3E}" presName="child3" presStyleLbl="bgAcc1" presStyleIdx="2" presStyleCnt="4" custLinFactNeighborX="65093" custLinFactNeighborY="1369"/>
      <dgm:spPr/>
      <dgm:t>
        <a:bodyPr/>
        <a:lstStyle/>
        <a:p>
          <a:endParaRPr lang="pt-BR"/>
        </a:p>
      </dgm:t>
    </dgm:pt>
    <dgm:pt modelId="{C2098E48-D070-4CA2-8145-366B841AB629}" type="pres">
      <dgm:prSet presAssocID="{63C7E3F7-1D74-471D-BC22-EE633EA25E3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2BB8FB-FB1D-468A-B8AE-A77164E7EA29}" type="pres">
      <dgm:prSet presAssocID="{63C7E3F7-1D74-471D-BC22-EE633EA25E3E}" presName="child4group" presStyleCnt="0"/>
      <dgm:spPr/>
    </dgm:pt>
    <dgm:pt modelId="{7E61B8CA-627B-46D2-B9E8-BC46215663B3}" type="pres">
      <dgm:prSet presAssocID="{63C7E3F7-1D74-471D-BC22-EE633EA25E3E}" presName="child4" presStyleLbl="bgAcc1" presStyleIdx="3" presStyleCnt="4" custLinFactNeighborX="-41640" custLinFactNeighborY="1806"/>
      <dgm:spPr/>
      <dgm:t>
        <a:bodyPr/>
        <a:lstStyle/>
        <a:p>
          <a:endParaRPr lang="pt-BR"/>
        </a:p>
      </dgm:t>
    </dgm:pt>
    <dgm:pt modelId="{B39E3C6D-E3B3-483E-A641-91FE6791EE15}" type="pres">
      <dgm:prSet presAssocID="{63C7E3F7-1D74-471D-BC22-EE633EA25E3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7E8200-ACBC-4A8C-9E48-AC692283F60B}" type="pres">
      <dgm:prSet presAssocID="{63C7E3F7-1D74-471D-BC22-EE633EA25E3E}" presName="childPlaceholder" presStyleCnt="0"/>
      <dgm:spPr/>
    </dgm:pt>
    <dgm:pt modelId="{AC078AC6-4290-4BC7-994A-9F6003EB6B80}" type="pres">
      <dgm:prSet presAssocID="{63C7E3F7-1D74-471D-BC22-EE633EA25E3E}" presName="circle" presStyleCnt="0"/>
      <dgm:spPr/>
    </dgm:pt>
    <dgm:pt modelId="{55FFE8CE-7BE1-4C0D-8C44-7E02B1E8F010}" type="pres">
      <dgm:prSet presAssocID="{63C7E3F7-1D74-471D-BC22-EE633EA25E3E}" presName="quadrant1" presStyleLbl="node1" presStyleIdx="0" presStyleCnt="4" custScaleX="197635" custScaleY="128878" custLinFactNeighborX="-42800" custLinFactNeighborY="-64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5F4D65-6F52-42BC-9D94-EC3719DC1152}" type="pres">
      <dgm:prSet presAssocID="{63C7E3F7-1D74-471D-BC22-EE633EA25E3E}" presName="quadrant2" presStyleLbl="node1" presStyleIdx="1" presStyleCnt="4" custScaleX="184577" custScaleY="122834" custLinFactNeighborX="50111" custLinFactNeighborY="-641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3452F6-5976-4DB6-AE7E-220783B76C42}" type="pres">
      <dgm:prSet presAssocID="{63C7E3F7-1D74-471D-BC22-EE633EA25E3E}" presName="quadrant3" presStyleLbl="node1" presStyleIdx="2" presStyleCnt="4" custScaleX="184726" custScaleY="107430" custLinFactNeighborX="49415" custLinFactNeighborY="364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A6D405-E2D2-4D2C-92D9-19FFD5F620CF}" type="pres">
      <dgm:prSet presAssocID="{63C7E3F7-1D74-471D-BC22-EE633EA25E3E}" presName="quadrant4" presStyleLbl="node1" presStyleIdx="3" presStyleCnt="4" custScaleX="195452" custScaleY="105490" custLinFactNeighborX="-44108" custLinFactNeighborY="632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1C40A2-AAB2-4B33-90D8-AD0CB3911755}" type="pres">
      <dgm:prSet presAssocID="{63C7E3F7-1D74-471D-BC22-EE633EA25E3E}" presName="quadrantPlaceholder" presStyleCnt="0"/>
      <dgm:spPr/>
    </dgm:pt>
    <dgm:pt modelId="{5B5E3209-AB51-49B2-A1F1-016CE943050B}" type="pres">
      <dgm:prSet presAssocID="{63C7E3F7-1D74-471D-BC22-EE633EA25E3E}" presName="center1" presStyleLbl="fgShp" presStyleIdx="0" presStyleCnt="2" custScaleX="85319" custScaleY="103931" custLinFactNeighborX="24692" custLinFactNeighborY="-3628"/>
      <dgm:spPr>
        <a:solidFill>
          <a:srgbClr val="C00000"/>
        </a:solidFill>
      </dgm:spPr>
    </dgm:pt>
    <dgm:pt modelId="{E2B05CFA-8272-4D23-BCA7-FA057010E476}" type="pres">
      <dgm:prSet presAssocID="{63C7E3F7-1D74-471D-BC22-EE633EA25E3E}" presName="center2" presStyleLbl="fgShp" presStyleIdx="1" presStyleCnt="2" custScaleX="82826" custScaleY="95458" custLinFactNeighborX="23445" custLinFactNeighborY="3370"/>
      <dgm:spPr>
        <a:solidFill>
          <a:srgbClr val="C00000"/>
        </a:solidFill>
      </dgm:spPr>
    </dgm:pt>
  </dgm:ptLst>
  <dgm:cxnLst>
    <dgm:cxn modelId="{81AE5216-77B7-4F61-AC87-17AF769E89D7}" type="presOf" srcId="{F5F5182B-4500-470B-BDE4-39EE2AE87DBB}" destId="{C2098E48-D070-4CA2-8145-366B841AB629}" srcOrd="1" destOrd="1" presId="urn:microsoft.com/office/officeart/2005/8/layout/cycle4"/>
    <dgm:cxn modelId="{55571BEE-8A5B-4EAA-AB49-3F5E5C873528}" srcId="{E98E6833-821D-4F69-9906-830D0D009437}" destId="{890789AB-08E0-4744-BCE9-8A9240D19E85}" srcOrd="3" destOrd="0" parTransId="{4D3C4639-39C7-4C9B-9C71-49A5F4CF356D}" sibTransId="{1DDD5296-9C38-49D5-940C-FDBB511BB456}"/>
    <dgm:cxn modelId="{33123750-17C3-4333-A1D9-263DA53CFB09}" type="presOf" srcId="{625AC283-33E7-4D63-A966-DEEF73CD4D00}" destId="{7E61B8CA-627B-46D2-B9E8-BC46215663B3}" srcOrd="0" destOrd="1" presId="urn:microsoft.com/office/officeart/2005/8/layout/cycle4"/>
    <dgm:cxn modelId="{DF86B580-0472-4A96-8819-B26A1F0E5BE8}" type="presOf" srcId="{A0057CC7-D878-4DD1-A0BC-E9F893917E75}" destId="{CA7C7D96-5F21-4BF6-9550-2C9A34DA3D62}" srcOrd="1" destOrd="0" presId="urn:microsoft.com/office/officeart/2005/8/layout/cycle4"/>
    <dgm:cxn modelId="{0B915120-A61A-454A-AA4B-F438AE703549}" type="presOf" srcId="{625AC283-33E7-4D63-A966-DEEF73CD4D00}" destId="{B39E3C6D-E3B3-483E-A641-91FE6791EE15}" srcOrd="1" destOrd="1" presId="urn:microsoft.com/office/officeart/2005/8/layout/cycle4"/>
    <dgm:cxn modelId="{E0987586-DC8F-42E8-9B0E-0F70837968C0}" srcId="{63C7E3F7-1D74-471D-BC22-EE633EA25E3E}" destId="{E98E6833-821D-4F69-9906-830D0D009437}" srcOrd="3" destOrd="0" parTransId="{1F94C001-BFB4-4A32-B5B7-DC8FC9C5DE5A}" sibTransId="{98D4BE45-C8EA-4FE2-9F63-70CC6D1F6998}"/>
    <dgm:cxn modelId="{FAF8070A-340F-44F0-A225-D9BB394156E7}" srcId="{521FEF48-0E4E-4222-8723-B3B7A7A3572B}" destId="{05850067-B03E-41AC-B8B7-BB2404FC44B0}" srcOrd="1" destOrd="0" parTransId="{FC339BAD-AEC1-408B-AB56-54212B654AA1}" sibTransId="{7C381571-7E74-46DF-A501-3DC30D2DA53E}"/>
    <dgm:cxn modelId="{C7528309-8725-40BE-8F14-A62274CF93E7}" type="presOf" srcId="{8DF57551-DD37-4B60-A5E0-B785FB2083CC}" destId="{0BAB49C0-E19F-4CAD-9E19-0B73FE2A8ED0}" srcOrd="0" destOrd="0" presId="urn:microsoft.com/office/officeart/2005/8/layout/cycle4"/>
    <dgm:cxn modelId="{AFBD9210-54EE-4F82-932D-A68BA16840FC}" type="presOf" srcId="{A0057CC7-D878-4DD1-A0BC-E9F893917E75}" destId="{AD5CE830-4061-40DD-839A-01C410DD4200}" srcOrd="0" destOrd="0" presId="urn:microsoft.com/office/officeart/2005/8/layout/cycle4"/>
    <dgm:cxn modelId="{BD06A207-A6CC-45AA-9769-E0E0AB0E8A89}" srcId="{E98E6833-821D-4F69-9906-830D0D009437}" destId="{625AC283-33E7-4D63-A966-DEEF73CD4D00}" srcOrd="1" destOrd="0" parTransId="{2F2490C3-3F26-4642-BA8F-F03C68F371F7}" sibTransId="{65AA2CDA-1C98-4C18-A1DB-04B5C8DF469F}"/>
    <dgm:cxn modelId="{219DB8EB-253E-45DA-9F50-810FD749A2FA}" type="presOf" srcId="{901C4140-488B-4E06-B6CF-21CAB290B61C}" destId="{C2098E48-D070-4CA2-8145-366B841AB629}" srcOrd="1" destOrd="0" presId="urn:microsoft.com/office/officeart/2005/8/layout/cycle4"/>
    <dgm:cxn modelId="{EB62D744-F67E-407A-B7E4-F834A3ABF03B}" srcId="{E38BCA82-CCDA-4C1B-A0A8-1C9C3415C0FC}" destId="{901C4140-488B-4E06-B6CF-21CAB290B61C}" srcOrd="0" destOrd="0" parTransId="{8E8BD8B0-308F-4364-A01D-2AA818FE344B}" sibTransId="{DD92D3C5-0F00-450A-8291-2F96C364A00B}"/>
    <dgm:cxn modelId="{CA49265B-6E33-4BF9-BC16-43607443B41B}" type="presOf" srcId="{F5F5182B-4500-470B-BDE4-39EE2AE87DBB}" destId="{E2C261EF-E3BD-4366-B2E2-50814D0EDE30}" srcOrd="0" destOrd="1" presId="urn:microsoft.com/office/officeart/2005/8/layout/cycle4"/>
    <dgm:cxn modelId="{6E4E1426-3F2E-4976-9F76-B50953725327}" srcId="{63C7E3F7-1D74-471D-BC22-EE633EA25E3E}" destId="{E38BCA82-CCDA-4C1B-A0A8-1C9C3415C0FC}" srcOrd="2" destOrd="0" parTransId="{1D280B46-9633-4219-9177-D64001A21396}" sibTransId="{E0D1745E-9A55-4F79-B08E-D41E47E2E687}"/>
    <dgm:cxn modelId="{29A98B57-F44B-4593-AAE8-BD08C31765C6}" srcId="{5F2996E3-4BD5-451B-AE8F-2D52CD630F03}" destId="{8DF57551-DD37-4B60-A5E0-B785FB2083CC}" srcOrd="0" destOrd="0" parTransId="{C037BAB0-865E-4905-B5D9-9771C28A2CB5}" sibTransId="{B5A4580B-1C6B-4A3F-8336-DF11324C3A2E}"/>
    <dgm:cxn modelId="{A2F5A20B-2A90-4FFE-A66D-71C121FCF0F8}" type="presOf" srcId="{901C4140-488B-4E06-B6CF-21CAB290B61C}" destId="{E2C261EF-E3BD-4366-B2E2-50814D0EDE30}" srcOrd="0" destOrd="0" presId="urn:microsoft.com/office/officeart/2005/8/layout/cycle4"/>
    <dgm:cxn modelId="{0B54176C-B878-4197-BAF9-9B317732707F}" srcId="{E38BCA82-CCDA-4C1B-A0A8-1C9C3415C0FC}" destId="{BE604337-C294-4D16-BAE8-9CBF54169DB7}" srcOrd="2" destOrd="0" parTransId="{0FFE9107-7EAB-4023-807E-21FF57FC6D98}" sibTransId="{75A0F024-AAFB-4E95-9B14-E54CD2CCB661}"/>
    <dgm:cxn modelId="{848C69CB-1710-41C5-8162-56AF7C534014}" type="presOf" srcId="{E98E6833-821D-4F69-9906-830D0D009437}" destId="{E3A6D405-E2D2-4D2C-92D9-19FFD5F620CF}" srcOrd="0" destOrd="0" presId="urn:microsoft.com/office/officeart/2005/8/layout/cycle4"/>
    <dgm:cxn modelId="{1ED567E7-2873-4B60-8D28-29B015BA3BD6}" type="presOf" srcId="{112370EC-B9EC-4673-B9C4-4E71C53D8E19}" destId="{B39E3C6D-E3B3-483E-A641-91FE6791EE15}" srcOrd="1" destOrd="0" presId="urn:microsoft.com/office/officeart/2005/8/layout/cycle4"/>
    <dgm:cxn modelId="{B55BAE37-10E9-4255-BAF2-321672442494}" srcId="{E98E6833-821D-4F69-9906-830D0D009437}" destId="{8CE37703-8919-4582-BE8D-4463475AC327}" srcOrd="2" destOrd="0" parTransId="{7CCD327E-CECB-415F-ADAF-30D7684171BA}" sibTransId="{C53A57D5-4331-48D2-B034-FAA84217CDE7}"/>
    <dgm:cxn modelId="{99628B94-F9DD-44CC-9002-DA865828A2D3}" srcId="{521FEF48-0E4E-4222-8723-B3B7A7A3572B}" destId="{A0057CC7-D878-4DD1-A0BC-E9F893917E75}" srcOrd="0" destOrd="0" parTransId="{308548B6-05B5-4A58-8B53-B33EB8B84B0A}" sibTransId="{D5FED87C-C2EB-4524-AAF7-50A396A0DF31}"/>
    <dgm:cxn modelId="{CEB70923-9217-4B61-9AD3-250A02D253ED}" type="presOf" srcId="{890789AB-08E0-4744-BCE9-8A9240D19E85}" destId="{7E61B8CA-627B-46D2-B9E8-BC46215663B3}" srcOrd="0" destOrd="3" presId="urn:microsoft.com/office/officeart/2005/8/layout/cycle4"/>
    <dgm:cxn modelId="{69AABDA8-DEA0-4686-8B50-62F73F92CB9E}" srcId="{63C7E3F7-1D74-471D-BC22-EE633EA25E3E}" destId="{5F2996E3-4BD5-451B-AE8F-2D52CD630F03}" srcOrd="1" destOrd="0" parTransId="{FB846AE8-4703-43A9-88B6-03E3C7FA310C}" sibTransId="{4BA5A723-83D6-46B7-9F92-56F2D06BF34D}"/>
    <dgm:cxn modelId="{F4A469F9-F4FF-44A8-ADBF-1E3CB906FCDB}" type="presOf" srcId="{BE604337-C294-4D16-BAE8-9CBF54169DB7}" destId="{E2C261EF-E3BD-4366-B2E2-50814D0EDE30}" srcOrd="0" destOrd="2" presId="urn:microsoft.com/office/officeart/2005/8/layout/cycle4"/>
    <dgm:cxn modelId="{76374949-CEB8-4F49-8CA3-79F57F1DDEA4}" type="presOf" srcId="{05850067-B03E-41AC-B8B7-BB2404FC44B0}" destId="{AD5CE830-4061-40DD-839A-01C410DD4200}" srcOrd="0" destOrd="1" presId="urn:microsoft.com/office/officeart/2005/8/layout/cycle4"/>
    <dgm:cxn modelId="{E20131D1-4E85-4E0F-B3E8-B5BD9DBF6B17}" srcId="{63C7E3F7-1D74-471D-BC22-EE633EA25E3E}" destId="{521FEF48-0E4E-4222-8723-B3B7A7A3572B}" srcOrd="0" destOrd="0" parTransId="{6E71A667-6374-4B57-B110-3089C7ABB88B}" sibTransId="{88EDE965-97F2-4656-8724-CA8B0131D495}"/>
    <dgm:cxn modelId="{8D4134B3-DDF7-4156-AA14-FAA07425CC71}" type="presOf" srcId="{8CE37703-8919-4582-BE8D-4463475AC327}" destId="{B39E3C6D-E3B3-483E-A641-91FE6791EE15}" srcOrd="1" destOrd="2" presId="urn:microsoft.com/office/officeart/2005/8/layout/cycle4"/>
    <dgm:cxn modelId="{D83B0153-EF50-446D-81D0-34A04B6B5225}" type="presOf" srcId="{05850067-B03E-41AC-B8B7-BB2404FC44B0}" destId="{CA7C7D96-5F21-4BF6-9550-2C9A34DA3D62}" srcOrd="1" destOrd="1" presId="urn:microsoft.com/office/officeart/2005/8/layout/cycle4"/>
    <dgm:cxn modelId="{6A3360AD-5F64-4117-82FF-314784EFB8A8}" type="presOf" srcId="{112370EC-B9EC-4673-B9C4-4E71C53D8E19}" destId="{7E61B8CA-627B-46D2-B9E8-BC46215663B3}" srcOrd="0" destOrd="0" presId="urn:microsoft.com/office/officeart/2005/8/layout/cycle4"/>
    <dgm:cxn modelId="{38B0659E-67A1-44E3-85C4-888A21806AAE}" type="presOf" srcId="{521FEF48-0E4E-4222-8723-B3B7A7A3572B}" destId="{55FFE8CE-7BE1-4C0D-8C44-7E02B1E8F010}" srcOrd="0" destOrd="0" presId="urn:microsoft.com/office/officeart/2005/8/layout/cycle4"/>
    <dgm:cxn modelId="{54BFABEF-A14C-45E7-88D2-CBA4167C3DB5}" type="presOf" srcId="{8DF57551-DD37-4B60-A5E0-B785FB2083CC}" destId="{1C9F6F42-9626-4112-BD49-FD82299751CF}" srcOrd="1" destOrd="0" presId="urn:microsoft.com/office/officeart/2005/8/layout/cycle4"/>
    <dgm:cxn modelId="{DEE9CFD2-BF9A-4C3A-8B74-F17C345CF13B}" srcId="{E98E6833-821D-4F69-9906-830D0D009437}" destId="{112370EC-B9EC-4673-B9C4-4E71C53D8E19}" srcOrd="0" destOrd="0" parTransId="{9D9568CF-D200-48B0-9595-5099290D049F}" sibTransId="{CE44770D-3572-4BC6-A698-78C7D3599C66}"/>
    <dgm:cxn modelId="{E82A2B09-44DD-4D01-A4B7-4A06DA27A3C6}" type="presOf" srcId="{BE604337-C294-4D16-BAE8-9CBF54169DB7}" destId="{C2098E48-D070-4CA2-8145-366B841AB629}" srcOrd="1" destOrd="2" presId="urn:microsoft.com/office/officeart/2005/8/layout/cycle4"/>
    <dgm:cxn modelId="{F6CD4A67-FD6B-4287-BF5C-6CA52CC2B754}" srcId="{E38BCA82-CCDA-4C1B-A0A8-1C9C3415C0FC}" destId="{F5F5182B-4500-470B-BDE4-39EE2AE87DBB}" srcOrd="1" destOrd="0" parTransId="{0AD8A2A6-16D3-4085-B3F9-147DCCB92C85}" sibTransId="{B3B5C62A-5841-4BBC-9F54-774099138828}"/>
    <dgm:cxn modelId="{944B9F12-EC87-4CFD-8283-E2ED1BC37AE6}" type="presOf" srcId="{5F2996E3-4BD5-451B-AE8F-2D52CD630F03}" destId="{955F4D65-6F52-42BC-9D94-EC3719DC1152}" srcOrd="0" destOrd="0" presId="urn:microsoft.com/office/officeart/2005/8/layout/cycle4"/>
    <dgm:cxn modelId="{4FA7F1B4-48CB-4710-A03B-1C7E52005CBC}" type="presOf" srcId="{E38BCA82-CCDA-4C1B-A0A8-1C9C3415C0FC}" destId="{993452F6-5976-4DB6-AE7E-220783B76C42}" srcOrd="0" destOrd="0" presId="urn:microsoft.com/office/officeart/2005/8/layout/cycle4"/>
    <dgm:cxn modelId="{64E4C185-998C-4B88-BA66-3332D1560FE9}" type="presOf" srcId="{8CE37703-8919-4582-BE8D-4463475AC327}" destId="{7E61B8CA-627B-46D2-B9E8-BC46215663B3}" srcOrd="0" destOrd="2" presId="urn:microsoft.com/office/officeart/2005/8/layout/cycle4"/>
    <dgm:cxn modelId="{43190A21-9DC3-4538-A9A8-30C71BB09542}" type="presOf" srcId="{63C7E3F7-1D74-471D-BC22-EE633EA25E3E}" destId="{4BD6BCCC-248E-4318-A8D6-2EEE04FC7827}" srcOrd="0" destOrd="0" presId="urn:microsoft.com/office/officeart/2005/8/layout/cycle4"/>
    <dgm:cxn modelId="{5267FE9D-263A-4AB3-80CF-FABA07940D49}" type="presOf" srcId="{890789AB-08E0-4744-BCE9-8A9240D19E85}" destId="{B39E3C6D-E3B3-483E-A641-91FE6791EE15}" srcOrd="1" destOrd="3" presId="urn:microsoft.com/office/officeart/2005/8/layout/cycle4"/>
    <dgm:cxn modelId="{DCCDBE44-0879-482C-9EBE-FF78D2C57C4A}" type="presParOf" srcId="{4BD6BCCC-248E-4318-A8D6-2EEE04FC7827}" destId="{7544ADEE-23FC-4921-9908-DBF2D0DDE7CA}" srcOrd="0" destOrd="0" presId="urn:microsoft.com/office/officeart/2005/8/layout/cycle4"/>
    <dgm:cxn modelId="{E85DE984-DFD6-4662-BF92-C3DA7B2F8825}" type="presParOf" srcId="{7544ADEE-23FC-4921-9908-DBF2D0DDE7CA}" destId="{89FA2EEC-1B97-4839-8168-3B9AE85C4FBF}" srcOrd="0" destOrd="0" presId="urn:microsoft.com/office/officeart/2005/8/layout/cycle4"/>
    <dgm:cxn modelId="{66EA53A6-B0F7-4F86-9AD4-001ACDE15AF6}" type="presParOf" srcId="{89FA2EEC-1B97-4839-8168-3B9AE85C4FBF}" destId="{AD5CE830-4061-40DD-839A-01C410DD4200}" srcOrd="0" destOrd="0" presId="urn:microsoft.com/office/officeart/2005/8/layout/cycle4"/>
    <dgm:cxn modelId="{6FC30DE7-EEE4-4465-B03D-A4F619583C1C}" type="presParOf" srcId="{89FA2EEC-1B97-4839-8168-3B9AE85C4FBF}" destId="{CA7C7D96-5F21-4BF6-9550-2C9A34DA3D62}" srcOrd="1" destOrd="0" presId="urn:microsoft.com/office/officeart/2005/8/layout/cycle4"/>
    <dgm:cxn modelId="{75A1FEAD-5DE6-404A-85A4-F7642C1D7D47}" type="presParOf" srcId="{7544ADEE-23FC-4921-9908-DBF2D0DDE7CA}" destId="{89DA29AB-4B9D-4CA0-B7C8-BC8A6428195C}" srcOrd="1" destOrd="0" presId="urn:microsoft.com/office/officeart/2005/8/layout/cycle4"/>
    <dgm:cxn modelId="{8BB38012-FF64-4D62-BABB-B8E494A62ABA}" type="presParOf" srcId="{89DA29AB-4B9D-4CA0-B7C8-BC8A6428195C}" destId="{0BAB49C0-E19F-4CAD-9E19-0B73FE2A8ED0}" srcOrd="0" destOrd="0" presId="urn:microsoft.com/office/officeart/2005/8/layout/cycle4"/>
    <dgm:cxn modelId="{EC7BB777-BFE2-4DD8-B766-1D7C22ADC0B5}" type="presParOf" srcId="{89DA29AB-4B9D-4CA0-B7C8-BC8A6428195C}" destId="{1C9F6F42-9626-4112-BD49-FD82299751CF}" srcOrd="1" destOrd="0" presId="urn:microsoft.com/office/officeart/2005/8/layout/cycle4"/>
    <dgm:cxn modelId="{A2158E36-A7C2-4D13-BE72-225BD9C40C9B}" type="presParOf" srcId="{7544ADEE-23FC-4921-9908-DBF2D0DDE7CA}" destId="{4AA963A8-927F-4646-BB23-807258C894E5}" srcOrd="2" destOrd="0" presId="urn:microsoft.com/office/officeart/2005/8/layout/cycle4"/>
    <dgm:cxn modelId="{E57ED2F1-6DFD-4809-A02F-E2CEC778865F}" type="presParOf" srcId="{4AA963A8-927F-4646-BB23-807258C894E5}" destId="{E2C261EF-E3BD-4366-B2E2-50814D0EDE30}" srcOrd="0" destOrd="0" presId="urn:microsoft.com/office/officeart/2005/8/layout/cycle4"/>
    <dgm:cxn modelId="{FBE40F2C-3504-4B1F-9722-A073A5C2E3BC}" type="presParOf" srcId="{4AA963A8-927F-4646-BB23-807258C894E5}" destId="{C2098E48-D070-4CA2-8145-366B841AB629}" srcOrd="1" destOrd="0" presId="urn:microsoft.com/office/officeart/2005/8/layout/cycle4"/>
    <dgm:cxn modelId="{9BD4718A-FB0E-45E9-9915-4F6569C69CBD}" type="presParOf" srcId="{7544ADEE-23FC-4921-9908-DBF2D0DDE7CA}" destId="{092BB8FB-FB1D-468A-B8AE-A77164E7EA29}" srcOrd="3" destOrd="0" presId="urn:microsoft.com/office/officeart/2005/8/layout/cycle4"/>
    <dgm:cxn modelId="{A9C423DF-A23A-4923-8700-3CF795468A59}" type="presParOf" srcId="{092BB8FB-FB1D-468A-B8AE-A77164E7EA29}" destId="{7E61B8CA-627B-46D2-B9E8-BC46215663B3}" srcOrd="0" destOrd="0" presId="urn:microsoft.com/office/officeart/2005/8/layout/cycle4"/>
    <dgm:cxn modelId="{ADB6DD7E-895D-42FE-9E2A-5271E5F24602}" type="presParOf" srcId="{092BB8FB-FB1D-468A-B8AE-A77164E7EA29}" destId="{B39E3C6D-E3B3-483E-A641-91FE6791EE15}" srcOrd="1" destOrd="0" presId="urn:microsoft.com/office/officeart/2005/8/layout/cycle4"/>
    <dgm:cxn modelId="{990DD086-6575-44DD-839B-4DC2D9A1C60D}" type="presParOf" srcId="{7544ADEE-23FC-4921-9908-DBF2D0DDE7CA}" destId="{C97E8200-ACBC-4A8C-9E48-AC692283F60B}" srcOrd="4" destOrd="0" presId="urn:microsoft.com/office/officeart/2005/8/layout/cycle4"/>
    <dgm:cxn modelId="{BEBAE9A3-B617-443E-964C-8388BC73B8C5}" type="presParOf" srcId="{4BD6BCCC-248E-4318-A8D6-2EEE04FC7827}" destId="{AC078AC6-4290-4BC7-994A-9F6003EB6B80}" srcOrd="1" destOrd="0" presId="urn:microsoft.com/office/officeart/2005/8/layout/cycle4"/>
    <dgm:cxn modelId="{8E4789F2-900E-484F-9F72-41D57F89E537}" type="presParOf" srcId="{AC078AC6-4290-4BC7-994A-9F6003EB6B80}" destId="{55FFE8CE-7BE1-4C0D-8C44-7E02B1E8F010}" srcOrd="0" destOrd="0" presId="urn:microsoft.com/office/officeart/2005/8/layout/cycle4"/>
    <dgm:cxn modelId="{B023B037-DC76-4ACF-926F-56AA1C704835}" type="presParOf" srcId="{AC078AC6-4290-4BC7-994A-9F6003EB6B80}" destId="{955F4D65-6F52-42BC-9D94-EC3719DC1152}" srcOrd="1" destOrd="0" presId="urn:microsoft.com/office/officeart/2005/8/layout/cycle4"/>
    <dgm:cxn modelId="{6B8649B3-756C-4A5F-9A43-8DC36E6C94E0}" type="presParOf" srcId="{AC078AC6-4290-4BC7-994A-9F6003EB6B80}" destId="{993452F6-5976-4DB6-AE7E-220783B76C42}" srcOrd="2" destOrd="0" presId="urn:microsoft.com/office/officeart/2005/8/layout/cycle4"/>
    <dgm:cxn modelId="{7F8918DD-39C4-47D1-A338-3A43AFF4AC3B}" type="presParOf" srcId="{AC078AC6-4290-4BC7-994A-9F6003EB6B80}" destId="{E3A6D405-E2D2-4D2C-92D9-19FFD5F620CF}" srcOrd="3" destOrd="0" presId="urn:microsoft.com/office/officeart/2005/8/layout/cycle4"/>
    <dgm:cxn modelId="{A016289D-AEA6-42BC-AE87-AA86396D22C3}" type="presParOf" srcId="{AC078AC6-4290-4BC7-994A-9F6003EB6B80}" destId="{F11C40A2-AAB2-4B33-90D8-AD0CB3911755}" srcOrd="4" destOrd="0" presId="urn:microsoft.com/office/officeart/2005/8/layout/cycle4"/>
    <dgm:cxn modelId="{B04B302C-E4D5-4AF0-B7A5-8D0C1AEFBF57}" type="presParOf" srcId="{4BD6BCCC-248E-4318-A8D6-2EEE04FC7827}" destId="{5B5E3209-AB51-49B2-A1F1-016CE943050B}" srcOrd="2" destOrd="0" presId="urn:microsoft.com/office/officeart/2005/8/layout/cycle4"/>
    <dgm:cxn modelId="{8CC4AD28-9CEA-4C17-ABBC-4464ECEF0FEA}" type="presParOf" srcId="{4BD6BCCC-248E-4318-A8D6-2EEE04FC7827}" destId="{E2B05CFA-8272-4D23-BCA7-FA057010E47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A792A-129C-1A41-93AD-5D1801AD067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EF4B1-2985-DF4F-9B6F-986C215D8A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5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3F5C2-4496-4A61-B4A2-CD8273A64A63}" type="datetimeFigureOut">
              <a:rPr lang="en-NZ" smtClean="0"/>
              <a:pPr/>
              <a:t>27/11/2017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311C2-F8B4-4AAF-AE98-0E045FF57AE0}" type="slidenum">
              <a:rPr lang="en-NZ" smtClean="0"/>
              <a:pPr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968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C2-F8B4-4AAF-AE98-0E045FF57AE0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803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C2-F8B4-4AAF-AE98-0E045FF57AE0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032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SUBIR</a:t>
            </a:r>
            <a:r>
              <a:rPr lang="en-US" baseline="0" dirty="0" smtClean="0"/>
              <a:t> CURVA FORA DO ZERO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C2-F8B4-4AAF-AE98-0E045FF57AE0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133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C2-F8B4-4AAF-AE98-0E045FF57AE0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695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C2-F8B4-4AAF-AE98-0E045FF57AE0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16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C2-F8B4-4AAF-AE98-0E045FF57AE0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182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C2-F8B4-4AAF-AE98-0E045FF57AE0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526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C2-F8B4-4AAF-AE98-0E045FF57AE0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567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C2-F8B4-4AAF-AE98-0E045FF57AE0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003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"/>
          <p:cNvSpPr/>
          <p:nvPr userDrawn="1"/>
        </p:nvSpPr>
        <p:spPr>
          <a:xfrm>
            <a:off x="0" y="1"/>
            <a:ext cx="9144000" cy="3269973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94" y="2181225"/>
            <a:ext cx="8177212" cy="604137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77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21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849313"/>
            <a:ext cx="9144000" cy="1817686"/>
          </a:xfrm>
          <a:prstGeom prst="rect">
            <a:avLst/>
          </a:prstGeom>
          <a:solidFill>
            <a:srgbClr val="E0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pt-BR" sz="2400" b="0" kern="1200" dirty="0">
                <a:solidFill>
                  <a:srgbClr val="73B9E1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0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rgbClr val="3FA9F5">
              <a:alpha val="5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644725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/>
          <p:cNvSpPr/>
          <p:nvPr userDrawn="1"/>
        </p:nvSpPr>
        <p:spPr>
          <a:xfrm>
            <a:off x="124691" y="2070251"/>
            <a:ext cx="5845803" cy="21600"/>
          </a:xfrm>
          <a:prstGeom prst="homePlate">
            <a:avLst>
              <a:gd name="adj" fmla="val 3871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1" y="440768"/>
            <a:ext cx="712788" cy="219009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rgbClr val="3FA9F5">
              <a:alpha val="5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21579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644725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10"/>
          <p:cNvSpPr/>
          <p:nvPr userDrawn="1"/>
        </p:nvSpPr>
        <p:spPr>
          <a:xfrm>
            <a:off x="1" y="440768"/>
            <a:ext cx="712788" cy="219009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6352" y="2135716"/>
            <a:ext cx="5846400" cy="21600"/>
          </a:xfrm>
          <a:prstGeom prst="homePlate">
            <a:avLst>
              <a:gd name="adj" fmla="val 3871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6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712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27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68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416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778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991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2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5023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74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502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444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118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5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847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25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87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80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244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03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3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36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73B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4907723"/>
            <a:ext cx="4815447" cy="1365903"/>
          </a:xfrm>
        </p:spPr>
        <p:txBody>
          <a:bodyPr>
            <a:normAutofit/>
          </a:bodyPr>
          <a:lstStyle>
            <a:lvl1pPr algn="l">
              <a:defRPr lang="pt-BR" sz="4000" b="1" kern="1200" dirty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235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85720" y="428612"/>
            <a:ext cx="7400948" cy="1143000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525" y="6564313"/>
            <a:ext cx="847725" cy="365125"/>
          </a:xfrm>
        </p:spPr>
        <p:txBody>
          <a:bodyPr lIns="91440" tIns="45720" rIns="91440" bIns="45720" rtlCol="0" anchor="ctr"/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9343D2-2B00-4888-92B3-230C3F37AC9D}" type="datetime5">
              <a:rPr lang="pt-BR"/>
              <a:pPr>
                <a:defRPr/>
              </a:pPr>
              <a:t>27-nov-17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963613" y="6564313"/>
            <a:ext cx="7216775" cy="365125"/>
          </a:xfrm>
        </p:spPr>
        <p:txBody>
          <a:bodyPr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/>
              <a:t>QUE IMPACTOS ESPERAR DA PARTICIPAÇÃO NA ELABORAÇÃO DE POLÍTICAS PÚBLICAS?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215313" y="6564313"/>
            <a:ext cx="642937" cy="365125"/>
          </a:xfrm>
        </p:spPr>
        <p:txBody>
          <a:bodyPr lIns="91440" tIns="45720" rIns="91440" bIns="45720" anchor="ctr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27B68A-3071-446B-836B-E52A8234B1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1918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"/>
          <p:cNvSpPr/>
          <p:nvPr userDrawn="1"/>
        </p:nvSpPr>
        <p:spPr>
          <a:xfrm>
            <a:off x="0" y="1"/>
            <a:ext cx="9144000" cy="3269973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94" y="2181225"/>
            <a:ext cx="8177212" cy="604137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60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73B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4907723"/>
            <a:ext cx="4815447" cy="1365903"/>
          </a:xfrm>
        </p:spPr>
        <p:txBody>
          <a:bodyPr>
            <a:normAutofit/>
          </a:bodyPr>
          <a:lstStyle>
            <a:lvl1pPr algn="l">
              <a:defRPr lang="pt-BR" sz="4000" b="1" kern="1200" dirty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05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0E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849313"/>
            <a:ext cx="8352024" cy="979487"/>
          </a:xfrm>
        </p:spPr>
        <p:txBody>
          <a:bodyPr>
            <a:normAutofit/>
          </a:bodyPr>
          <a:lstStyle>
            <a:lvl1pPr algn="l">
              <a:defRPr lang="pt-BR" sz="2400" b="1" kern="1200" dirty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92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pt-BR" sz="2400" b="0" kern="1200" dirty="0">
                <a:solidFill>
                  <a:srgbClr val="73B9E1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" y="2268960"/>
            <a:ext cx="9144000" cy="39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8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849313"/>
            <a:ext cx="9144000" cy="1817686"/>
          </a:xfrm>
          <a:prstGeom prst="rect">
            <a:avLst/>
          </a:prstGeom>
          <a:solidFill>
            <a:srgbClr val="E0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pt-BR" sz="2400" b="0" kern="1200" dirty="0">
                <a:solidFill>
                  <a:srgbClr val="73B9E1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72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644725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88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150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091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22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0E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849313"/>
            <a:ext cx="8352024" cy="979487"/>
          </a:xfrm>
        </p:spPr>
        <p:txBody>
          <a:bodyPr>
            <a:normAutofit/>
          </a:bodyPr>
          <a:lstStyle>
            <a:lvl1pPr algn="l">
              <a:defRPr lang="pt-BR" sz="2400" b="1" kern="1200" dirty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42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888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22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20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02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5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73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54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87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60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"/>
          <p:cNvSpPr/>
          <p:nvPr userDrawn="1"/>
        </p:nvSpPr>
        <p:spPr>
          <a:xfrm>
            <a:off x="0" y="1"/>
            <a:ext cx="9144000" cy="3269973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94" y="2181225"/>
            <a:ext cx="8177212" cy="604137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97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pt-BR" sz="2400" b="0" kern="1200" dirty="0">
                <a:solidFill>
                  <a:srgbClr val="3FA9F5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" y="2268960"/>
            <a:ext cx="9144000" cy="39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58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73B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4907723"/>
            <a:ext cx="4815447" cy="1365903"/>
          </a:xfrm>
        </p:spPr>
        <p:txBody>
          <a:bodyPr>
            <a:normAutofit/>
          </a:bodyPr>
          <a:lstStyle>
            <a:lvl1pPr algn="l">
              <a:defRPr lang="pt-BR" sz="4000" b="1" kern="1200" dirty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115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0E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849313"/>
            <a:ext cx="8352024" cy="979487"/>
          </a:xfrm>
        </p:spPr>
        <p:txBody>
          <a:bodyPr>
            <a:normAutofit/>
          </a:bodyPr>
          <a:lstStyle>
            <a:lvl1pPr algn="l">
              <a:defRPr lang="pt-BR" sz="2400" b="1" kern="1200" dirty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80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pt-BR" sz="2400" b="0" kern="1200" dirty="0">
                <a:solidFill>
                  <a:srgbClr val="3FA9F5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" y="2268960"/>
            <a:ext cx="9144000" cy="39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4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849313"/>
            <a:ext cx="9144000" cy="1817686"/>
          </a:xfrm>
          <a:prstGeom prst="rect">
            <a:avLst/>
          </a:prstGeom>
          <a:solidFill>
            <a:srgbClr val="E0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pt-BR" sz="2400" b="0" kern="1200" dirty="0">
                <a:solidFill>
                  <a:srgbClr val="73B9E1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61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rgbClr val="3FA9F5">
              <a:alpha val="5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644725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/>
          <p:cNvSpPr/>
          <p:nvPr userDrawn="1"/>
        </p:nvSpPr>
        <p:spPr>
          <a:xfrm>
            <a:off x="124691" y="2070251"/>
            <a:ext cx="5845803" cy="21600"/>
          </a:xfrm>
          <a:prstGeom prst="homePlate">
            <a:avLst>
              <a:gd name="adj" fmla="val 3871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1" y="440768"/>
            <a:ext cx="712788" cy="219009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8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rgbClr val="3FA9F5">
              <a:alpha val="5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21579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644725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10"/>
          <p:cNvSpPr/>
          <p:nvPr userDrawn="1"/>
        </p:nvSpPr>
        <p:spPr>
          <a:xfrm>
            <a:off x="1" y="440768"/>
            <a:ext cx="712788" cy="219009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6352" y="2135716"/>
            <a:ext cx="5846400" cy="21600"/>
          </a:xfrm>
          <a:prstGeom prst="homePlate">
            <a:avLst>
              <a:gd name="adj" fmla="val 3871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5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35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837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18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35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849313"/>
            <a:ext cx="9144000" cy="1817686"/>
          </a:xfrm>
          <a:prstGeom prst="rect">
            <a:avLst/>
          </a:prstGeom>
          <a:solidFill>
            <a:srgbClr val="E0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pt-BR" sz="2400" b="0" kern="1200" dirty="0">
                <a:solidFill>
                  <a:srgbClr val="73B9E1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33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34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17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0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10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78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92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37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"/>
          <p:cNvSpPr/>
          <p:nvPr userDrawn="1"/>
        </p:nvSpPr>
        <p:spPr>
          <a:xfrm>
            <a:off x="0" y="1"/>
            <a:ext cx="9144000" cy="3269973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94" y="2181225"/>
            <a:ext cx="8177212" cy="604137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21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73B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4907723"/>
            <a:ext cx="4815447" cy="1365903"/>
          </a:xfrm>
        </p:spPr>
        <p:txBody>
          <a:bodyPr>
            <a:normAutofit/>
          </a:bodyPr>
          <a:lstStyle>
            <a:lvl1pPr algn="l">
              <a:defRPr lang="pt-BR" sz="4000" b="1" kern="1200" dirty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556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rgbClr val="3FA9F5">
              <a:alpha val="5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644725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/>
          <p:cNvSpPr/>
          <p:nvPr userDrawn="1"/>
        </p:nvSpPr>
        <p:spPr>
          <a:xfrm>
            <a:off x="124691" y="2070251"/>
            <a:ext cx="5845803" cy="21600"/>
          </a:xfrm>
          <a:prstGeom prst="homePlate">
            <a:avLst>
              <a:gd name="adj" fmla="val 3871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Pentagon 8"/>
          <p:cNvSpPr/>
          <p:nvPr userDrawn="1"/>
        </p:nvSpPr>
        <p:spPr>
          <a:xfrm>
            <a:off x="1" y="440768"/>
            <a:ext cx="712788" cy="219009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0E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849313"/>
            <a:ext cx="8352024" cy="979487"/>
          </a:xfrm>
        </p:spPr>
        <p:txBody>
          <a:bodyPr>
            <a:normAutofit/>
          </a:bodyPr>
          <a:lstStyle>
            <a:lvl1pPr algn="l">
              <a:defRPr lang="pt-BR" sz="2400" b="1" kern="1200" dirty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612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pt-BR" sz="2400" b="0" kern="1200" dirty="0">
                <a:solidFill>
                  <a:srgbClr val="3FA9F5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" y="2268960"/>
            <a:ext cx="9144000" cy="39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4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849313"/>
            <a:ext cx="9144000" cy="1817686"/>
          </a:xfrm>
          <a:prstGeom prst="rect">
            <a:avLst/>
          </a:prstGeom>
          <a:solidFill>
            <a:srgbClr val="E0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pt-BR" sz="2400" b="0" kern="1200" dirty="0">
                <a:solidFill>
                  <a:srgbClr val="73B9E1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4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rgbClr val="3FA9F5">
              <a:alpha val="5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644725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/>
          <p:cNvSpPr/>
          <p:nvPr userDrawn="1"/>
        </p:nvSpPr>
        <p:spPr>
          <a:xfrm>
            <a:off x="124691" y="2070251"/>
            <a:ext cx="5845803" cy="21600"/>
          </a:xfrm>
          <a:prstGeom prst="homePlate">
            <a:avLst>
              <a:gd name="adj" fmla="val 3871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1" y="440768"/>
            <a:ext cx="712788" cy="219009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6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rgbClr val="3FA9F5">
              <a:alpha val="5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21579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644725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10"/>
          <p:cNvSpPr/>
          <p:nvPr userDrawn="1"/>
        </p:nvSpPr>
        <p:spPr>
          <a:xfrm>
            <a:off x="1" y="440768"/>
            <a:ext cx="712788" cy="219009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6352" y="2135716"/>
            <a:ext cx="5846400" cy="21600"/>
          </a:xfrm>
          <a:prstGeom prst="homePlate">
            <a:avLst>
              <a:gd name="adj" fmla="val 3871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4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495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79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2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715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4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21579" y="856610"/>
            <a:ext cx="5675312" cy="555471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1579" y="308445"/>
            <a:ext cx="5675312" cy="555471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96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443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658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459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4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649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791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653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"/>
          <p:cNvSpPr/>
          <p:nvPr userDrawn="1"/>
        </p:nvSpPr>
        <p:spPr>
          <a:xfrm>
            <a:off x="0" y="1"/>
            <a:ext cx="9144000" cy="3269973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94" y="2181225"/>
            <a:ext cx="8177212" cy="604137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50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73B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4907723"/>
            <a:ext cx="4815447" cy="1365903"/>
          </a:xfrm>
        </p:spPr>
        <p:txBody>
          <a:bodyPr>
            <a:normAutofit/>
          </a:bodyPr>
          <a:lstStyle>
            <a:lvl1pPr algn="l">
              <a:defRPr lang="pt-BR" sz="4000" b="1" kern="1200" dirty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276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0E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849313"/>
            <a:ext cx="8352024" cy="979487"/>
          </a:xfrm>
        </p:spPr>
        <p:txBody>
          <a:bodyPr>
            <a:normAutofit/>
          </a:bodyPr>
          <a:lstStyle>
            <a:lvl1pPr algn="l">
              <a:defRPr lang="pt-BR" sz="2400" b="1" kern="1200" dirty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774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00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pt-BR" sz="2400" b="0" kern="1200" dirty="0">
                <a:solidFill>
                  <a:srgbClr val="3FA9F5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" y="2268960"/>
            <a:ext cx="9144000" cy="39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3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849313"/>
            <a:ext cx="9144000" cy="1817686"/>
          </a:xfrm>
          <a:prstGeom prst="rect">
            <a:avLst/>
          </a:prstGeom>
          <a:solidFill>
            <a:srgbClr val="E0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pt-BR" sz="2400" b="0" kern="1200" dirty="0">
                <a:solidFill>
                  <a:srgbClr val="73B9E1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67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rgbClr val="3FA9F5">
              <a:alpha val="5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644725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/>
          <p:cNvSpPr/>
          <p:nvPr userDrawn="1"/>
        </p:nvSpPr>
        <p:spPr>
          <a:xfrm>
            <a:off x="124691" y="2070251"/>
            <a:ext cx="5845803" cy="21600"/>
          </a:xfrm>
          <a:prstGeom prst="homePlate">
            <a:avLst>
              <a:gd name="adj" fmla="val 3871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1" y="440768"/>
            <a:ext cx="712788" cy="219009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3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rgbClr val="3FA9F5">
              <a:alpha val="5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21579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644725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10"/>
          <p:cNvSpPr/>
          <p:nvPr userDrawn="1"/>
        </p:nvSpPr>
        <p:spPr>
          <a:xfrm>
            <a:off x="1" y="440768"/>
            <a:ext cx="712788" cy="219009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Pentagon 8"/>
          <p:cNvSpPr/>
          <p:nvPr userDrawn="1"/>
        </p:nvSpPr>
        <p:spPr>
          <a:xfrm>
            <a:off x="6352" y="2135716"/>
            <a:ext cx="5846400" cy="21600"/>
          </a:xfrm>
          <a:prstGeom prst="homePlate">
            <a:avLst>
              <a:gd name="adj" fmla="val 3871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entagon 6"/>
          <p:cNvSpPr/>
          <p:nvPr userDrawn="1"/>
        </p:nvSpPr>
        <p:spPr>
          <a:xfrm>
            <a:off x="127000" y="440768"/>
            <a:ext cx="6675582" cy="564174"/>
          </a:xfrm>
          <a:prstGeom prst="homePlate">
            <a:avLst>
              <a:gd name="adj" fmla="val 3095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884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068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8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693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71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3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063" y="441325"/>
            <a:ext cx="5675312" cy="563563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514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416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896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283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147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02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570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"/>
          <p:cNvSpPr/>
          <p:nvPr userDrawn="1"/>
        </p:nvSpPr>
        <p:spPr>
          <a:xfrm>
            <a:off x="0" y="1"/>
            <a:ext cx="9144000" cy="3269973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94" y="2181225"/>
            <a:ext cx="8177212" cy="604137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5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73B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4907723"/>
            <a:ext cx="4815447" cy="1365903"/>
          </a:xfrm>
        </p:spPr>
        <p:txBody>
          <a:bodyPr>
            <a:normAutofit/>
          </a:bodyPr>
          <a:lstStyle>
            <a:lvl1pPr algn="l">
              <a:defRPr lang="pt-BR" sz="4000" b="1" kern="1200" dirty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91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0E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849313"/>
            <a:ext cx="8352024" cy="979487"/>
          </a:xfrm>
        </p:spPr>
        <p:txBody>
          <a:bodyPr>
            <a:normAutofit/>
          </a:bodyPr>
          <a:lstStyle>
            <a:lvl1pPr algn="l">
              <a:defRPr lang="pt-BR" sz="2400" b="1" kern="1200" dirty="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68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/>
          <p:nvPr userDrawn="1"/>
        </p:nvSpPr>
        <p:spPr>
          <a:xfrm>
            <a:off x="0" y="1"/>
            <a:ext cx="9144000" cy="264174"/>
          </a:xfrm>
          <a:prstGeom prst="rect">
            <a:avLst/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pt-BR" sz="2400" b="0" kern="1200" dirty="0">
                <a:solidFill>
                  <a:srgbClr val="3FA9F5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-15224"/>
            <a:ext cx="7718425" cy="285096"/>
          </a:xfr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2788" y="6390844"/>
            <a:ext cx="7705725" cy="467156"/>
          </a:xfrm>
        </p:spPr>
        <p:txBody>
          <a:bodyPr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" y="2268960"/>
            <a:ext cx="9144000" cy="39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6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A340-D886-4077-950C-623A2B6F8A3A}" type="datetimeFigureOut">
              <a:rPr lang="pt-BR" smtClean="0"/>
              <a:pPr/>
              <a:t>27/11/2017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A958-55F2-4B62-9424-58D0DC7EED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1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8" r:id="rId2"/>
    <p:sldLayoutId id="2147483669" r:id="rId3"/>
    <p:sldLayoutId id="2147483655" r:id="rId4"/>
    <p:sldLayoutId id="2147483672" r:id="rId5"/>
    <p:sldLayoutId id="2147483671" r:id="rId6"/>
    <p:sldLayoutId id="2147483694" r:id="rId7"/>
    <p:sldLayoutId id="2147483674" r:id="rId8"/>
    <p:sldLayoutId id="2147483673" r:id="rId9"/>
    <p:sldLayoutId id="2147483670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77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2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6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8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A340-D886-4077-950C-623A2B6F8A3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A958-55F2-4B62-9424-58D0DC7EED2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2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081" y="112476"/>
            <a:ext cx="8311487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600" b="1" dirty="0" err="1" smtClean="0">
                <a:solidFill>
                  <a:srgbClr val="3FA9F5"/>
                </a:solidFill>
                <a:latin typeface="Georgia"/>
                <a:cs typeface="Georgia"/>
              </a:rPr>
              <a:t>Audiência</a:t>
            </a:r>
            <a:r>
              <a:rPr lang="en-US" sz="3600" b="1" dirty="0" smtClean="0">
                <a:solidFill>
                  <a:srgbClr val="3FA9F5"/>
                </a:solidFill>
                <a:latin typeface="Georgia"/>
                <a:cs typeface="Georgia"/>
              </a:rPr>
              <a:t> </a:t>
            </a:r>
            <a:r>
              <a:rPr lang="en-US" sz="3600" b="1" dirty="0" err="1" smtClean="0">
                <a:solidFill>
                  <a:srgbClr val="3FA9F5"/>
                </a:solidFill>
                <a:latin typeface="Georgia"/>
                <a:cs typeface="Georgia"/>
              </a:rPr>
              <a:t>Pública</a:t>
            </a:r>
            <a:endParaRPr lang="pt-BR" sz="3600" b="1" dirty="0" smtClean="0">
              <a:solidFill>
                <a:srgbClr val="3FA9F5"/>
              </a:solidFill>
              <a:latin typeface="Georgia"/>
              <a:cs typeface="Georgia"/>
            </a:endParaRPr>
          </a:p>
          <a:p>
            <a:pPr algn="ctr"/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SENADO FEDERAL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Comissão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Agricultura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Reforma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Agrária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Avaliação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Política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Pública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Pesquisa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Agropecuária</a:t>
            </a:r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9" name="Picture 3" descr="C:\Users\Vinicius\Desktop\CGEE\cge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21" y="291521"/>
            <a:ext cx="1081002" cy="37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861716" y="2133127"/>
            <a:ext cx="287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Marcio de Miranda Santos </a:t>
            </a:r>
            <a:br>
              <a:rPr lang="en-US" dirty="0"/>
            </a:br>
            <a:r>
              <a:rPr lang="en-US" dirty="0" err="1"/>
              <a:t>Presidente</a:t>
            </a:r>
            <a:r>
              <a:rPr lang="en-US" dirty="0"/>
              <a:t> do CGEE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18621" y="2160424"/>
            <a:ext cx="247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28/11/2017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82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7787" r="5133"/>
          <a:stretch/>
        </p:blipFill>
        <p:spPr bwMode="auto">
          <a:xfrm>
            <a:off x="-137300" y="4471010"/>
            <a:ext cx="2533172" cy="255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4"/>
          <a:stretch/>
        </p:blipFill>
        <p:spPr bwMode="auto">
          <a:xfrm>
            <a:off x="-24595" y="5946205"/>
            <a:ext cx="9144000" cy="8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Urbanização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Drivers do Sistema Agroalimentar</a:t>
            </a:r>
          </a:p>
          <a:p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¹ UN(2014); ² IBGE (2013)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557" y="2680025"/>
            <a:ext cx="537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rgbClr val="3FA9F5"/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Brasil²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37923" y="4579738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1950</a:t>
            </a:r>
            <a:endParaRPr lang="pt-BR" sz="1400" dirty="0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2509062" y="4543095"/>
            <a:ext cx="1" cy="6567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947241" y="4431117"/>
            <a:ext cx="1" cy="19752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485901" y="4543095"/>
            <a:ext cx="1" cy="6567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99722" y="4579738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2050</a:t>
            </a:r>
            <a:endParaRPr lang="pt-BR" sz="14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176664" y="4543091"/>
            <a:ext cx="1" cy="712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04200" y="4579738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2010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"/>
          <a:stretch/>
        </p:blipFill>
        <p:spPr bwMode="auto">
          <a:xfrm>
            <a:off x="6210347" y="873424"/>
            <a:ext cx="3024250" cy="26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3969914" y="3347788"/>
            <a:ext cx="511697" cy="1024925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89255" y="4537608"/>
            <a:ext cx="4700955" cy="25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Vinicius\Desktop\CGEE\homem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89" y="3627444"/>
            <a:ext cx="548870" cy="9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969915" y="4269425"/>
            <a:ext cx="513086" cy="265847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ctangle 42"/>
          <p:cNvSpPr/>
          <p:nvPr/>
        </p:nvSpPr>
        <p:spPr>
          <a:xfrm>
            <a:off x="3958654" y="4244879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14%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2469" y="3347788"/>
            <a:ext cx="511697" cy="921637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ctangle 64"/>
          <p:cNvSpPr/>
          <p:nvPr/>
        </p:nvSpPr>
        <p:spPr>
          <a:xfrm>
            <a:off x="5265202" y="3347788"/>
            <a:ext cx="511697" cy="1054560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ctangle 66"/>
          <p:cNvSpPr/>
          <p:nvPr/>
        </p:nvSpPr>
        <p:spPr>
          <a:xfrm>
            <a:off x="5265203" y="4398767"/>
            <a:ext cx="513086" cy="136583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ctangle 67"/>
          <p:cNvSpPr/>
          <p:nvPr/>
        </p:nvSpPr>
        <p:spPr>
          <a:xfrm>
            <a:off x="5313600" y="4314140"/>
            <a:ext cx="407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6%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11175" y="4111823"/>
            <a:ext cx="512991" cy="422093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ctangle 50"/>
          <p:cNvSpPr/>
          <p:nvPr/>
        </p:nvSpPr>
        <p:spPr>
          <a:xfrm>
            <a:off x="2252518" y="4147963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36,2%</a:t>
            </a:r>
            <a:endParaRPr lang="pt-BR" sz="1400" b="1" dirty="0">
              <a:solidFill>
                <a:schemeClr val="bg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24595" y="1286038"/>
            <a:ext cx="4713709" cy="1199753"/>
            <a:chOff x="286147" y="1352140"/>
            <a:chExt cx="4713709" cy="1199753"/>
          </a:xfrm>
        </p:grpSpPr>
        <p:grpSp>
          <p:nvGrpSpPr>
            <p:cNvPr id="28" name="Group 27"/>
            <p:cNvGrpSpPr/>
            <p:nvPr/>
          </p:nvGrpSpPr>
          <p:grpSpPr>
            <a:xfrm>
              <a:off x="1374231" y="2033975"/>
              <a:ext cx="3625625" cy="517918"/>
              <a:chOff x="4803009" y="5576706"/>
              <a:chExt cx="3625625" cy="517918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900335" y="5576706"/>
                <a:ext cx="3415066" cy="216024"/>
              </a:xfrm>
              <a:prstGeom prst="rect">
                <a:avLst/>
              </a:prstGeom>
              <a:solidFill>
                <a:srgbClr val="F4777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00"/>
                  </a:solidFill>
                </a:endParaRPr>
              </a:p>
            </p:txBody>
          </p:sp>
          <p:sp>
            <p:nvSpPr>
              <p:cNvPr id="31" name="Rectangle 41"/>
              <p:cNvSpPr/>
              <p:nvPr/>
            </p:nvSpPr>
            <p:spPr>
              <a:xfrm>
                <a:off x="4900335" y="5576706"/>
                <a:ext cx="2641665" cy="216024"/>
              </a:xfrm>
              <a:prstGeom prst="rect">
                <a:avLst/>
              </a:prstGeom>
              <a:solidFill>
                <a:srgbClr val="3FA9F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46"/>
              <p:cNvSpPr txBox="1"/>
              <p:nvPr/>
            </p:nvSpPr>
            <p:spPr>
              <a:xfrm>
                <a:off x="4803009" y="5786847"/>
                <a:ext cx="19075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Urbana</a:t>
                </a:r>
                <a:r>
                  <a:rPr lang="pt-BR" sz="1400" dirty="0" smtClean="0"/>
                  <a:t> </a:t>
                </a:r>
                <a:r>
                  <a:rPr lang="pt-BR" sz="1400" b="1" dirty="0" smtClean="0">
                    <a:solidFill>
                      <a:srgbClr val="3FA9F5"/>
                    </a:solidFill>
                  </a:rPr>
                  <a:t>66%</a:t>
                </a:r>
                <a:endParaRPr lang="en-US" sz="1400" dirty="0">
                  <a:solidFill>
                    <a:srgbClr val="3FA9F5"/>
                  </a:solidFill>
                </a:endParaRPr>
              </a:p>
            </p:txBody>
          </p:sp>
          <p:sp>
            <p:nvSpPr>
              <p:cNvPr id="34" name="TextBox 52"/>
              <p:cNvSpPr txBox="1"/>
              <p:nvPr/>
            </p:nvSpPr>
            <p:spPr>
              <a:xfrm>
                <a:off x="6985968" y="5786847"/>
                <a:ext cx="1442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Rural</a:t>
                </a:r>
                <a:r>
                  <a:rPr lang="pt-BR" sz="1400" dirty="0" smtClean="0"/>
                  <a:t> </a:t>
                </a:r>
                <a:r>
                  <a:rPr lang="pt-BR" sz="1400" b="1" dirty="0">
                    <a:solidFill>
                      <a:srgbClr val="F4777C"/>
                    </a:solidFill>
                  </a:rPr>
                  <a:t>3</a:t>
                </a:r>
                <a:r>
                  <a:rPr lang="pt-BR" sz="1400" b="1" dirty="0" smtClean="0">
                    <a:solidFill>
                      <a:srgbClr val="F4777C"/>
                    </a:solidFill>
                  </a:rPr>
                  <a:t>4%</a:t>
                </a:r>
                <a:endParaRPr lang="en-US" sz="1400" dirty="0">
                  <a:solidFill>
                    <a:srgbClr val="F4777C"/>
                  </a:solidFill>
                </a:endParaRPr>
              </a:p>
            </p:txBody>
          </p:sp>
        </p:grpSp>
        <p:sp>
          <p:nvSpPr>
            <p:cNvPr id="69" name="TextBox 49"/>
            <p:cNvSpPr txBox="1"/>
            <p:nvPr/>
          </p:nvSpPr>
          <p:spPr>
            <a:xfrm>
              <a:off x="770996" y="1612799"/>
              <a:ext cx="618142" cy="312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dirty="0" smtClean="0">
                  <a:solidFill>
                    <a:schemeClr val="bg1">
                      <a:lumMod val="50000"/>
                    </a:schemeClr>
                  </a:solidFill>
                </a:rPr>
                <a:t>2014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TextBox 50"/>
            <p:cNvSpPr txBox="1"/>
            <p:nvPr/>
          </p:nvSpPr>
          <p:spPr>
            <a:xfrm>
              <a:off x="286147" y="1970113"/>
              <a:ext cx="1092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b="1" dirty="0" smtClean="0">
                  <a:solidFill>
                    <a:schemeClr val="bg1">
                      <a:lumMod val="50000"/>
                    </a:schemeClr>
                  </a:solidFill>
                </a:rPr>
                <a:t>2050 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385041" y="1352140"/>
              <a:ext cx="3583384" cy="523801"/>
              <a:chOff x="4812199" y="4620857"/>
              <a:chExt cx="3583384" cy="523801"/>
            </a:xfrm>
          </p:grpSpPr>
          <p:sp>
            <p:nvSpPr>
              <p:cNvPr id="72" name="Rectangle 24"/>
              <p:cNvSpPr/>
              <p:nvPr/>
            </p:nvSpPr>
            <p:spPr>
              <a:xfrm>
                <a:off x="4900335" y="4928634"/>
                <a:ext cx="3415066" cy="216024"/>
              </a:xfrm>
              <a:prstGeom prst="rect">
                <a:avLst/>
              </a:prstGeom>
              <a:solidFill>
                <a:srgbClr val="F4777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800000"/>
                  </a:solidFill>
                </a:endParaRPr>
              </a:p>
            </p:txBody>
          </p:sp>
          <p:sp>
            <p:nvSpPr>
              <p:cNvPr id="73" name="Rectangle 40"/>
              <p:cNvSpPr/>
              <p:nvPr/>
            </p:nvSpPr>
            <p:spPr>
              <a:xfrm>
                <a:off x="4900335" y="4928634"/>
                <a:ext cx="1973843" cy="216024"/>
              </a:xfrm>
              <a:prstGeom prst="rect">
                <a:avLst/>
              </a:prstGeom>
              <a:solidFill>
                <a:srgbClr val="3FA9F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45"/>
              <p:cNvSpPr txBox="1"/>
              <p:nvPr/>
            </p:nvSpPr>
            <p:spPr>
              <a:xfrm>
                <a:off x="4812199" y="4620857"/>
                <a:ext cx="20619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Urbana</a:t>
                </a:r>
                <a:r>
                  <a:rPr lang="pt-BR" sz="1400" dirty="0" smtClean="0"/>
                  <a:t> </a:t>
                </a:r>
                <a:r>
                  <a:rPr lang="pt-BR" sz="1400" b="1" dirty="0" smtClean="0">
                    <a:solidFill>
                      <a:srgbClr val="3FA9F5"/>
                    </a:solidFill>
                  </a:rPr>
                  <a:t>54%</a:t>
                </a:r>
                <a:r>
                  <a:rPr lang="pt-BR" sz="1400" dirty="0" smtClean="0">
                    <a:solidFill>
                      <a:srgbClr val="3FA9F5"/>
                    </a:solidFill>
                  </a:rPr>
                  <a:t> </a:t>
                </a:r>
                <a:endParaRPr lang="en-US" sz="1400" dirty="0">
                  <a:solidFill>
                    <a:srgbClr val="3FA9F5"/>
                  </a:solidFill>
                </a:endParaRPr>
              </a:p>
            </p:txBody>
          </p:sp>
          <p:sp>
            <p:nvSpPr>
              <p:cNvPr id="75" name="TextBox 51"/>
              <p:cNvSpPr txBox="1"/>
              <p:nvPr/>
            </p:nvSpPr>
            <p:spPr>
              <a:xfrm>
                <a:off x="6685177" y="4620857"/>
                <a:ext cx="17104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Rural</a:t>
                </a:r>
                <a:r>
                  <a:rPr lang="pt-BR" sz="1400" dirty="0" smtClean="0"/>
                  <a:t> </a:t>
                </a:r>
                <a:r>
                  <a:rPr lang="pt-BR" sz="1400" b="1" dirty="0" smtClean="0">
                    <a:solidFill>
                      <a:srgbClr val="F4777C"/>
                    </a:solidFill>
                  </a:rPr>
                  <a:t>46%</a:t>
                </a:r>
                <a:r>
                  <a:rPr lang="pt-BR" sz="1400" dirty="0" smtClean="0">
                    <a:solidFill>
                      <a:srgbClr val="F4777C"/>
                    </a:solidFill>
                  </a:rPr>
                  <a:t> </a:t>
                </a:r>
                <a:endParaRPr lang="en-US" sz="1400" dirty="0">
                  <a:solidFill>
                    <a:srgbClr val="F4777C"/>
                  </a:solidFill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436763" y="1659917"/>
              <a:ext cx="0" cy="5900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387996" y="1776451"/>
              <a:ext cx="510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1389012" y="2129906"/>
              <a:ext cx="510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515938" y="779979"/>
            <a:ext cx="537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rgbClr val="3FA9F5"/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Mundo</a:t>
            </a:r>
            <a:r>
              <a:rPr lang="pt-B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¹</a:t>
            </a:r>
            <a:endParaRPr lang="pt-BR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254403" y="3308990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94%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965724" y="3308990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86%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55329" y="3308990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63,8%</a:t>
            </a:r>
            <a:endParaRPr lang="pt-BR" sz="14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87424" y="3409181"/>
            <a:ext cx="704104" cy="1061829"/>
            <a:chOff x="786726" y="3858348"/>
            <a:chExt cx="704104" cy="1061829"/>
          </a:xfrm>
        </p:grpSpPr>
        <p:sp>
          <p:nvSpPr>
            <p:cNvPr id="40" name="Rectangle 39"/>
            <p:cNvSpPr/>
            <p:nvPr/>
          </p:nvSpPr>
          <p:spPr>
            <a:xfrm>
              <a:off x="786726" y="3858348"/>
              <a:ext cx="704104" cy="1061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endPara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urbana</a:t>
              </a:r>
              <a:endPara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pt-BR" sz="1400" dirty="0" smtClean="0">
                  <a:solidFill>
                    <a:srgbClr val="F4777C"/>
                  </a:solidFill>
                </a:rPr>
                <a:t>rural</a:t>
              </a:r>
              <a:endParaRPr lang="pt-BR" sz="14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71370" y="4564169"/>
              <a:ext cx="51637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09072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>
            <a:off x="1055321" y="4298017"/>
            <a:ext cx="7516932" cy="11545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20" y="269872"/>
            <a:ext cx="8175380" cy="579441"/>
          </a:xfrm>
        </p:spPr>
        <p:txBody>
          <a:bodyPr/>
          <a:lstStyle/>
          <a:p>
            <a:r>
              <a:rPr lang="pt-BR" dirty="0" smtClean="0"/>
              <a:t>Crescimento da renda per capita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Drivers do Sistema Agroalimentar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¹ FMI (2011); ² World </a:t>
            </a:r>
            <a:r>
              <a:rPr lang="pt-BR" dirty="0" err="1" smtClean="0"/>
              <a:t>Bank</a:t>
            </a:r>
            <a:r>
              <a:rPr lang="pt-BR" dirty="0" smtClean="0"/>
              <a:t> 2013);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511419" y="3663980"/>
            <a:ext cx="4377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Renda per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capita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brasileira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(estimada)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43302" y="4320521"/>
            <a:ext cx="1743370" cy="955450"/>
            <a:chOff x="1074615" y="4327868"/>
            <a:chExt cx="1743370" cy="955450"/>
          </a:xfrm>
        </p:grpSpPr>
        <p:sp>
          <p:nvSpPr>
            <p:cNvPr id="16" name="TextBox 15"/>
            <p:cNvSpPr txBox="1"/>
            <p:nvPr/>
          </p:nvSpPr>
          <p:spPr>
            <a:xfrm>
              <a:off x="1074615" y="4421544"/>
              <a:ext cx="10453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0" b="1" dirty="0" smtClean="0">
                  <a:solidFill>
                    <a:srgbClr val="3FA9F5"/>
                  </a:solidFill>
                </a:rPr>
                <a:t>39</a:t>
              </a:r>
              <a:endParaRPr lang="en-US" dirty="0">
                <a:solidFill>
                  <a:srgbClr val="3FA9F5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94157" y="4327868"/>
              <a:ext cx="12993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 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2050 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2218" y="4529010"/>
              <a:ext cx="1025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FA9F5"/>
                  </a:solidFill>
                </a:rPr>
                <a:t>mil</a:t>
              </a:r>
              <a:endParaRPr lang="en-US" sz="2400" b="1" dirty="0">
                <a:solidFill>
                  <a:srgbClr val="3FA9F5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2449" y="4853473"/>
              <a:ext cx="1025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FA9F5"/>
                  </a:solidFill>
                </a:rPr>
                <a:t>(US$)</a:t>
              </a:r>
              <a:endParaRPr lang="en-US" sz="1400" b="1" dirty="0">
                <a:solidFill>
                  <a:srgbClr val="3FA9F5"/>
                </a:solidFill>
              </a:endParaRPr>
            </a:p>
          </p:txBody>
        </p:sp>
      </p:grpSp>
      <p:pic>
        <p:nvPicPr>
          <p:cNvPr id="20" name="Picture 19" descr="dindi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0533" y="4285808"/>
            <a:ext cx="1419860" cy="119049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461944" y="1097598"/>
            <a:ext cx="1133747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Brasil</a:t>
            </a:r>
          </a:p>
          <a:p>
            <a:pPr algn="r">
              <a:lnSpc>
                <a:spcPts val="2200"/>
              </a:lnSpc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Rússia </a:t>
            </a:r>
          </a:p>
          <a:p>
            <a:pPr algn="r">
              <a:lnSpc>
                <a:spcPts val="2200"/>
              </a:lnSpc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China</a:t>
            </a:r>
          </a:p>
          <a:p>
            <a:pPr algn="r">
              <a:lnSpc>
                <a:spcPts val="2200"/>
              </a:lnSpc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Indonésia </a:t>
            </a:r>
          </a:p>
          <a:p>
            <a:pPr algn="r">
              <a:lnSpc>
                <a:spcPts val="2200"/>
              </a:lnSpc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Índia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95691" y="1447979"/>
            <a:ext cx="4320000" cy="216000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ctangle 40"/>
          <p:cNvSpPr/>
          <p:nvPr/>
        </p:nvSpPr>
        <p:spPr>
          <a:xfrm>
            <a:off x="6306468" y="1388023"/>
            <a:ext cx="692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100%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95691" y="1181650"/>
            <a:ext cx="2289600" cy="216000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FA9F5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95691" y="1732148"/>
            <a:ext cx="3672000" cy="216000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ctangle 44"/>
          <p:cNvSpPr/>
          <p:nvPr/>
        </p:nvSpPr>
        <p:spPr>
          <a:xfrm>
            <a:off x="2595691" y="2016317"/>
            <a:ext cx="3240000" cy="216000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ctangle 45"/>
          <p:cNvSpPr/>
          <p:nvPr/>
        </p:nvSpPr>
        <p:spPr>
          <a:xfrm>
            <a:off x="2595691" y="2300485"/>
            <a:ext cx="2894400" cy="216000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Straight Connector 46"/>
          <p:cNvCxnSpPr/>
          <p:nvPr/>
        </p:nvCxnSpPr>
        <p:spPr>
          <a:xfrm>
            <a:off x="2595691" y="1071411"/>
            <a:ext cx="0" cy="159543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373405" y="1119821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53</a:t>
            </a:r>
            <a:r>
              <a:rPr lang="pt-BR" sz="1600" b="1" dirty="0" smtClean="0">
                <a:solidFill>
                  <a:schemeClr val="bg1"/>
                </a:solidFill>
              </a:rPr>
              <a:t>% 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60389" y="1669914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85% 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23584" y="1952460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75% 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81285" y="2242340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67%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13557" y="2680025"/>
            <a:ext cx="537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Brasil²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0504" y="779980"/>
            <a:ext cx="537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Mundo¹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6722" y="1230212"/>
            <a:ext cx="136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 1990 </a:t>
            </a:r>
            <a:b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2016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35779" y="4344254"/>
            <a:ext cx="2232744" cy="955450"/>
            <a:chOff x="954039" y="3956092"/>
            <a:chExt cx="2232744" cy="955450"/>
          </a:xfrm>
        </p:grpSpPr>
        <p:sp>
          <p:nvSpPr>
            <p:cNvPr id="39" name="TextBox 38"/>
            <p:cNvSpPr txBox="1"/>
            <p:nvPr/>
          </p:nvSpPr>
          <p:spPr>
            <a:xfrm>
              <a:off x="954039" y="4049768"/>
              <a:ext cx="15481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10.3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3581" y="3956092"/>
              <a:ext cx="12993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 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2013 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61016" y="4157234"/>
              <a:ext cx="1025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mil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51247" y="4481697"/>
              <a:ext cx="1025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(US$)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121693" y="4337021"/>
            <a:ext cx="1743370" cy="955450"/>
            <a:chOff x="954039" y="3956092"/>
            <a:chExt cx="1743370" cy="955450"/>
          </a:xfrm>
        </p:grpSpPr>
        <p:sp>
          <p:nvSpPr>
            <p:cNvPr id="60" name="TextBox 59"/>
            <p:cNvSpPr txBox="1"/>
            <p:nvPr/>
          </p:nvSpPr>
          <p:spPr>
            <a:xfrm>
              <a:off x="954039" y="4049768"/>
              <a:ext cx="10453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000" b="1" dirty="0" smtClean="0">
                  <a:solidFill>
                    <a:srgbClr val="F4777C"/>
                  </a:solidFill>
                </a:rPr>
                <a:t>21</a:t>
              </a:r>
              <a:endParaRPr lang="en-US" dirty="0">
                <a:solidFill>
                  <a:srgbClr val="F4777C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73581" y="3956092"/>
              <a:ext cx="12993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 2030 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71642" y="4157234"/>
              <a:ext cx="1025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4777C"/>
                  </a:solidFill>
                </a:rPr>
                <a:t>mil</a:t>
              </a:r>
              <a:endParaRPr lang="en-US" sz="2400" b="1" dirty="0">
                <a:solidFill>
                  <a:srgbClr val="F4777C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61873" y="4481697"/>
              <a:ext cx="1025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4777C"/>
                  </a:solidFill>
                </a:rPr>
                <a:t>(US$)</a:t>
              </a:r>
              <a:endParaRPr lang="en-US" sz="1400" b="1" dirty="0">
                <a:solidFill>
                  <a:srgbClr val="F4777C"/>
                </a:solidFill>
              </a:endParaRPr>
            </a:p>
          </p:txBody>
        </p:sp>
      </p:grpSp>
      <p:pic>
        <p:nvPicPr>
          <p:cNvPr id="64" name="Picture 63" descr="dind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4206" y="4346096"/>
            <a:ext cx="1419860" cy="1190498"/>
          </a:xfrm>
          <a:prstGeom prst="rect">
            <a:avLst/>
          </a:prstGeom>
        </p:spPr>
      </p:pic>
      <p:pic>
        <p:nvPicPr>
          <p:cNvPr id="1026" name="Picture 2" descr="C:\Users\Vinicius\Desktop\CGEE\dindin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1" y="4437931"/>
            <a:ext cx="504701" cy="8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154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5030954" y="4385166"/>
            <a:ext cx="1635162" cy="1513258"/>
          </a:xfrm>
          <a:prstGeom prst="downArrow">
            <a:avLst>
              <a:gd name="adj1" fmla="val 50000"/>
              <a:gd name="adj2" fmla="val 65477"/>
            </a:avLst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climáticas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Drivers do Sistema Agroalimentar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¹ World Bank (2014); ² Painel Brasileiro de Mudanças Climáticas- PBMC (2013).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5427754" y="4450751"/>
            <a:ext cx="796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Soja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0228" y="5437804"/>
            <a:ext cx="117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favorecida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9656" y="3854082"/>
            <a:ext cx="1133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prejudicada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6666117" y="3924546"/>
            <a:ext cx="1635162" cy="1502774"/>
          </a:xfrm>
          <a:prstGeom prst="downArrow">
            <a:avLst>
              <a:gd name="adj1" fmla="val 50000"/>
              <a:gd name="adj2" fmla="val 65477"/>
            </a:avLst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6902708" y="4902179"/>
            <a:ext cx="1146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Cana-de-</a:t>
            </a:r>
            <a:r>
              <a:rPr lang="en-US" sz="1400" dirty="0" err="1" smtClean="0">
                <a:solidFill>
                  <a:schemeClr val="bg1"/>
                </a:solidFill>
              </a:rPr>
              <a:t>aç</a:t>
            </a:r>
            <a:r>
              <a:rPr lang="pt-BR" sz="1400" dirty="0">
                <a:solidFill>
                  <a:schemeClr val="bg1"/>
                </a:solidFill>
              </a:rPr>
              <a:t>ú</a:t>
            </a:r>
            <a:r>
              <a:rPr lang="en-US" sz="1400" dirty="0" smtClean="0">
                <a:solidFill>
                  <a:schemeClr val="bg1"/>
                </a:solidFill>
              </a:rPr>
              <a:t>car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inicius\Desktop\CGEE\soja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44" y="4726972"/>
            <a:ext cx="880337" cy="85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nicius\Desktop\CGEE\icone_cana-de-acucar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28" y="4126683"/>
            <a:ext cx="563971" cy="8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Vinicius\Desktop\CGEE\aniaml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56" y="3308970"/>
            <a:ext cx="936069" cy="79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Vinicius\Desktop\CGEE\agricol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0"/>
          <a:stretch/>
        </p:blipFill>
        <p:spPr bwMode="auto">
          <a:xfrm>
            <a:off x="526628" y="3268723"/>
            <a:ext cx="372319" cy="87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41239" y="3243984"/>
            <a:ext cx="689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pt-BR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3793" y="3274256"/>
            <a:ext cx="689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endParaRPr lang="pt-BR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9369" y="3083362"/>
            <a:ext cx="12773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73B9E1"/>
                </a:solidFill>
              </a:rPr>
              <a:t>35</a:t>
            </a:r>
            <a:r>
              <a:rPr lang="pt-BR" sz="3200" b="1" dirty="0">
                <a:solidFill>
                  <a:srgbClr val="73B9E1"/>
                </a:solidFill>
              </a:rPr>
              <a:t>% </a:t>
            </a:r>
            <a:endParaRPr lang="pt-BR" sz="3200" b="1" dirty="0" smtClean="0">
              <a:solidFill>
                <a:srgbClr val="73B9E1"/>
              </a:solidFill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emissões de gases de efeito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estufa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3557" y="2680025"/>
            <a:ext cx="7371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Brasil²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0504" y="779980"/>
            <a:ext cx="4788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rgbClr val="3FA9F5"/>
              </a:solidFill>
            </a:endParaRPr>
          </a:p>
          <a:p>
            <a:r>
              <a:rPr lang="pt-B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Mundo¹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-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Emissão de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gases de efeito estufa (15%)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5213" y="4604618"/>
            <a:ext cx="14155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4777C"/>
                </a:solidFill>
              </a:rPr>
              <a:t>18%</a:t>
            </a:r>
            <a:r>
              <a:rPr lang="pt-BR" b="1" dirty="0">
                <a:solidFill>
                  <a:srgbClr val="F4777C"/>
                </a:solidFill>
              </a:rPr>
              <a:t> </a:t>
            </a:r>
            <a:endParaRPr lang="pt-BR" b="1" dirty="0" smtClean="0">
              <a:solidFill>
                <a:srgbClr val="F4777C"/>
              </a:solidFill>
            </a:endParaRP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resultam da fermentação entérica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070291" y="4229148"/>
            <a:ext cx="0" cy="14702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5400000">
            <a:off x="2051904" y="4841140"/>
            <a:ext cx="138216" cy="1021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654663" y="4236999"/>
            <a:ext cx="8411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706234" y="3077092"/>
            <a:ext cx="4312746" cy="584775"/>
            <a:chOff x="4755929" y="2749105"/>
            <a:chExt cx="4312746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4755929" y="2788888"/>
              <a:ext cx="16149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Perdas em 2020 estimadas em até: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21804" y="2749105"/>
              <a:ext cx="304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rgbClr val="F4777C"/>
                  </a:solidFill>
                </a:rPr>
                <a:t>R$ </a:t>
              </a:r>
              <a:r>
                <a:rPr lang="pt-BR" sz="3200" b="1" dirty="0" smtClean="0">
                  <a:solidFill>
                    <a:srgbClr val="F4777C"/>
                  </a:solidFill>
                </a:rPr>
                <a:t>7,0 bilhões</a:t>
              </a:r>
              <a:endParaRPr lang="en-US" sz="20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14088" y="1509697"/>
            <a:ext cx="79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>
                    <a:lumMod val="75000"/>
                  </a:schemeClr>
                </a:solidFill>
              </a:rPr>
              <a:t>35%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4078" y="1510131"/>
            <a:ext cx="79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>
                    <a:lumMod val="75000"/>
                  </a:schemeClr>
                </a:solidFill>
              </a:rPr>
              <a:t>20%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96310" y="1510131"/>
            <a:ext cx="79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>
                    <a:lumMod val="75000"/>
                  </a:schemeClr>
                </a:solidFill>
              </a:rPr>
              <a:t>12%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58111" y="2212018"/>
            <a:ext cx="1504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Arroz irrigado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6628" y="2212018"/>
            <a:ext cx="177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Fermentação entérica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67372" y="2212018"/>
            <a:ext cx="1108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Fertilizantes </a:t>
            </a:r>
          </a:p>
        </p:txBody>
      </p:sp>
      <p:pic>
        <p:nvPicPr>
          <p:cNvPr id="34" name="Picture 2" descr="C:\Users\Vinicius\Desktop\CGEE\b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8" y="1258502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079198" y="1258502"/>
            <a:ext cx="1672147" cy="1261293"/>
            <a:chOff x="5079198" y="1258502"/>
            <a:chExt cx="1672147" cy="1261293"/>
          </a:xfrm>
        </p:grpSpPr>
        <p:sp>
          <p:nvSpPr>
            <p:cNvPr id="28" name="TextBox 27"/>
            <p:cNvSpPr txBox="1"/>
            <p:nvPr/>
          </p:nvSpPr>
          <p:spPr>
            <a:xfrm>
              <a:off x="5959189" y="1510131"/>
              <a:ext cx="792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>
                      <a:lumMod val="75000"/>
                    </a:schemeClr>
                  </a:solidFill>
                </a:rPr>
                <a:t>12%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79198" y="2212018"/>
              <a:ext cx="13457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Dejetos animais</a:t>
              </a:r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5" name="Picture 3" descr="C:\Users\Vinicius\Desktop\CGEE\bo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481" y="1258502"/>
              <a:ext cx="925830" cy="942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Vinicius\Desktop\CGEE\bo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38" y="1258502"/>
            <a:ext cx="95440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inicius\Desktop\CGEE\bo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71" y="1258502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45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580743" y="5262523"/>
            <a:ext cx="1756351" cy="330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agon 29"/>
          <p:cNvSpPr/>
          <p:nvPr/>
        </p:nvSpPr>
        <p:spPr>
          <a:xfrm>
            <a:off x="1458274" y="5262523"/>
            <a:ext cx="2297128" cy="33051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de uso da terra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Drivers do Sistema Agroalimentar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¹Bruinsma (2009); </a:t>
            </a:r>
            <a:r>
              <a:rPr lang="pt-BR" dirty="0"/>
              <a:t>² IBGE (2012); ³Sparovek </a:t>
            </a:r>
            <a:r>
              <a:rPr lang="pt-BR" dirty="0" smtClean="0"/>
              <a:t>(2011); </a:t>
            </a:r>
            <a:r>
              <a:rPr lang="pt-BR" dirty="0"/>
              <a:t>⁴</a:t>
            </a:r>
            <a:r>
              <a:rPr lang="pt-BR" dirty="0" smtClean="0"/>
              <a:t>Christofidis (2013);</a:t>
            </a:r>
            <a:endParaRPr lang="pt-BR" dirty="0"/>
          </a:p>
        </p:txBody>
      </p:sp>
      <p:sp>
        <p:nvSpPr>
          <p:cNvPr id="10" name="Rectangle 9"/>
          <p:cNvSpPr/>
          <p:nvPr/>
        </p:nvSpPr>
        <p:spPr>
          <a:xfrm>
            <a:off x="1480389" y="4905232"/>
            <a:ext cx="2479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pt-B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manter </a:t>
            </a:r>
            <a:r>
              <a:rPr lang="pt-B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 abate de </a:t>
            </a:r>
            <a:endParaRPr lang="pt-BR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 milhões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cabeças/ano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4267" y="2680025"/>
            <a:ext cx="7371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Brasil²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938" y="779980"/>
            <a:ext cx="7963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rgbClr val="3FA9F5"/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Mundo¹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1578" y="1909035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utilizado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1,5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bilhão de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0292" y="1909757"/>
            <a:ext cx="1625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disponível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1600" b="1" dirty="0" smtClean="0">
                <a:solidFill>
                  <a:srgbClr val="3FA9F5"/>
                </a:solidFill>
              </a:rPr>
              <a:t>2,7 bilhões </a:t>
            </a:r>
            <a:r>
              <a:rPr lang="pt-BR" sz="1600" b="1" dirty="0">
                <a:solidFill>
                  <a:srgbClr val="3FA9F5"/>
                </a:solidFill>
              </a:rPr>
              <a:t>de </a:t>
            </a:r>
            <a:r>
              <a:rPr lang="pt-BR" sz="1600" b="1" dirty="0" smtClean="0">
                <a:solidFill>
                  <a:srgbClr val="3FA9F5"/>
                </a:solidFill>
              </a:rPr>
              <a:t>ha</a:t>
            </a:r>
            <a:endParaRPr lang="pt-BR" sz="1600" b="1" dirty="0">
              <a:solidFill>
                <a:srgbClr val="3FA9F5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4812" y="3178665"/>
            <a:ext cx="1055942" cy="8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3175" y="3151755"/>
            <a:ext cx="1068356" cy="9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4"/>
          <p:cNvSpPr/>
          <p:nvPr/>
        </p:nvSpPr>
        <p:spPr>
          <a:xfrm>
            <a:off x="1368114" y="1916171"/>
            <a:ext cx="1756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 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agricultável</a:t>
            </a:r>
          </a:p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4,2 bilhões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15747" y="4015532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pastagem</a:t>
            </a:r>
          </a:p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198 milhões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35575" y="4016254"/>
            <a:ext cx="1733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disponível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1600" b="1" dirty="0" smtClean="0">
                <a:solidFill>
                  <a:srgbClr val="F4777C"/>
                </a:solidFill>
              </a:rPr>
              <a:t>110 </a:t>
            </a:r>
            <a:r>
              <a:rPr lang="pt-BR" sz="1600" b="1" dirty="0">
                <a:solidFill>
                  <a:srgbClr val="F4777C"/>
                </a:solidFill>
              </a:rPr>
              <a:t>m</a:t>
            </a:r>
            <a:r>
              <a:rPr lang="pt-BR" sz="1600" b="1" dirty="0" smtClean="0">
                <a:solidFill>
                  <a:srgbClr val="F4777C"/>
                </a:solidFill>
              </a:rPr>
              <a:t>ilhões </a:t>
            </a:r>
            <a:r>
              <a:rPr lang="pt-BR" sz="1600" b="1" dirty="0">
                <a:solidFill>
                  <a:srgbClr val="F4777C"/>
                </a:solidFill>
              </a:rPr>
              <a:t>de </a:t>
            </a:r>
            <a:r>
              <a:rPr lang="pt-BR" sz="1600" b="1" dirty="0" smtClean="0">
                <a:solidFill>
                  <a:srgbClr val="F4777C"/>
                </a:solidFill>
              </a:rPr>
              <a:t>ha</a:t>
            </a:r>
            <a:endParaRPr lang="pt-BR" sz="1600" b="1" dirty="0">
              <a:solidFill>
                <a:srgbClr val="F4777C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63434" y="4924151"/>
            <a:ext cx="14163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F4777C"/>
                </a:solidFill>
              </a:rPr>
              <a:t>72%</a:t>
            </a:r>
            <a:r>
              <a:rPr lang="pt-BR" b="1" dirty="0" smtClean="0">
                <a:solidFill>
                  <a:srgbClr val="F4777C"/>
                </a:solidFill>
              </a:rPr>
              <a:t> </a:t>
            </a: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cerrado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⁴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688512" y="4580955"/>
            <a:ext cx="0" cy="9849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sosceles Triangle 37"/>
          <p:cNvSpPr/>
          <p:nvPr/>
        </p:nvSpPr>
        <p:spPr>
          <a:xfrm rot="5400000">
            <a:off x="6670125" y="5110978"/>
            <a:ext cx="138216" cy="1021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219094" y="4588806"/>
            <a:ext cx="15959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48823" y="4910183"/>
            <a:ext cx="1752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pt-BR" sz="1400" dirty="0" smtClean="0">
                <a:solidFill>
                  <a:srgbClr val="F4777C"/>
                </a:solidFill>
              </a:rPr>
              <a:t>economizar</a:t>
            </a:r>
            <a:endParaRPr lang="pt-BR" sz="1600" dirty="0" smtClean="0">
              <a:solidFill>
                <a:srgbClr val="F4777C"/>
              </a:solidFill>
            </a:endParaRPr>
          </a:p>
          <a:p>
            <a:pPr>
              <a:lnSpc>
                <a:spcPts val="2400"/>
              </a:lnSpc>
            </a:pP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69 milhões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ha³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307" y="1052020"/>
            <a:ext cx="1195444" cy="9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7166" y="1071473"/>
            <a:ext cx="870490" cy="87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4191" y="1048851"/>
            <a:ext cx="1068356" cy="9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77822" y="4010339"/>
            <a:ext cx="1628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cultivos agrícolas</a:t>
            </a:r>
          </a:p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68 milhões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Vinicius\Desktop\CGEE\pastage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21" y="3272616"/>
            <a:ext cx="1140480" cy="7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044396" y="3175993"/>
            <a:ext cx="689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pt-BR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255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Vinicius\Desktop\CGEE\ter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59" y="5112904"/>
            <a:ext cx="2011641" cy="6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inicius\Desktop\CGEE\gota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59" y="558424"/>
            <a:ext cx="1745260" cy="20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Connector 58"/>
          <p:cNvCxnSpPr/>
          <p:nvPr/>
        </p:nvCxnSpPr>
        <p:spPr>
          <a:xfrm flipV="1">
            <a:off x="5898382" y="2278873"/>
            <a:ext cx="2169853" cy="1458"/>
          </a:xfrm>
          <a:prstGeom prst="line">
            <a:avLst/>
          </a:prstGeom>
          <a:ln>
            <a:solidFill>
              <a:srgbClr val="3FA9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de uso da água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Drivers do Sistema Agroalimentar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267" y="2680025"/>
            <a:ext cx="7371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Brasil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166" y="779980"/>
            <a:ext cx="7963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rgbClr val="3FA9F5"/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2" name="Picture 4" descr="C:\Users\Vinicius\Desktop\CGEE\mundo_brasi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 b="3140"/>
          <a:stretch/>
        </p:blipFill>
        <p:spPr bwMode="auto">
          <a:xfrm>
            <a:off x="86181" y="3312752"/>
            <a:ext cx="2492991" cy="24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1287" y="4500424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12% </a:t>
            </a:r>
          </a:p>
        </p:txBody>
      </p:sp>
      <p:cxnSp>
        <p:nvCxnSpPr>
          <p:cNvPr id="11" name="Straight Connector 10"/>
          <p:cNvCxnSpPr>
            <a:endCxn id="15" idx="1"/>
          </p:cNvCxnSpPr>
          <p:nvPr/>
        </p:nvCxnSpPr>
        <p:spPr>
          <a:xfrm flipV="1">
            <a:off x="1423186" y="3510752"/>
            <a:ext cx="1463040" cy="1098770"/>
          </a:xfrm>
          <a:prstGeom prst="line">
            <a:avLst/>
          </a:prstGeom>
          <a:ln>
            <a:solidFill>
              <a:srgbClr val="73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15222" y="3909787"/>
            <a:ext cx="1697710" cy="712541"/>
            <a:chOff x="2892620" y="4104993"/>
            <a:chExt cx="1697710" cy="712541"/>
          </a:xfrm>
        </p:grpSpPr>
        <p:pic>
          <p:nvPicPr>
            <p:cNvPr id="24" name="Picture 4" descr="C:\Users\Vinicius\Desktop\CGEE\gota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143" y="4104993"/>
              <a:ext cx="470546" cy="712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892620" y="4375954"/>
              <a:ext cx="5886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dirty="0" smtClean="0">
                  <a:solidFill>
                    <a:schemeClr val="bg1"/>
                  </a:solidFill>
                </a:rPr>
                <a:t>80% 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36141" y="4374551"/>
              <a:ext cx="12541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 </a:t>
              </a:r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Amazônia</a:t>
              </a:r>
              <a:endPara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8" name="Picture 4" descr="C:\Users\Vinicius\Desktop\CGEE\gota.png"/>
            <p:cNvPicPr>
              <a:picLocks noChangeAspect="1" noChangeArrowheads="1"/>
            </p:cNvPicPr>
            <p:nvPr/>
          </p:nvPicPr>
          <p:blipFill rotWithShape="1"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50026" b="69759"/>
            <a:stretch/>
          </p:blipFill>
          <p:spPr bwMode="auto">
            <a:xfrm>
              <a:off x="2930141" y="4104993"/>
              <a:ext cx="705943" cy="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5108978" y="5510175"/>
            <a:ext cx="661481" cy="27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pt-BR" sz="1600" b="1" dirty="0">
                <a:solidFill>
                  <a:srgbClr val="F4777C"/>
                </a:solidFill>
              </a:rPr>
              <a:t>29,6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2"/>
          <a:stretch/>
        </p:blipFill>
        <p:spPr bwMode="auto">
          <a:xfrm>
            <a:off x="2789175" y="1183739"/>
            <a:ext cx="1306700" cy="13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0698" y="1098526"/>
            <a:ext cx="15262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F4777C"/>
                </a:solidFill>
              </a:rPr>
              <a:t>menos</a:t>
            </a:r>
            <a:r>
              <a:rPr lang="en-US" sz="1400" dirty="0">
                <a:solidFill>
                  <a:srgbClr val="F4777C"/>
                </a:solidFill>
              </a:rPr>
              <a:t> da </a:t>
            </a:r>
            <a:endParaRPr lang="en-US" sz="1400" dirty="0" smtClean="0">
              <a:solidFill>
                <a:srgbClr val="F4777C"/>
              </a:solidFill>
            </a:endParaRPr>
          </a:p>
          <a:p>
            <a:pPr algn="r"/>
            <a:r>
              <a:rPr lang="en-US" sz="1400" dirty="0" err="1" smtClean="0">
                <a:solidFill>
                  <a:srgbClr val="F4777C"/>
                </a:solidFill>
              </a:rPr>
              <a:t>metade</a:t>
            </a:r>
            <a:r>
              <a:rPr lang="en-US" sz="1400" dirty="0" smtClean="0">
                <a:solidFill>
                  <a:srgbClr val="F4777C"/>
                </a:solidFill>
              </a:rPr>
              <a:t> </a:t>
            </a:r>
            <a:r>
              <a:rPr lang="en-US" sz="1400" dirty="0">
                <a:solidFill>
                  <a:srgbClr val="F4777C"/>
                </a:solidFill>
              </a:rPr>
              <a:t>da </a:t>
            </a:r>
            <a:r>
              <a:rPr lang="en-US" sz="1400" dirty="0" err="1" smtClean="0">
                <a:solidFill>
                  <a:srgbClr val="F4777C"/>
                </a:solidFill>
              </a:rPr>
              <a:t>população</a:t>
            </a:r>
            <a:r>
              <a:rPr lang="en-US" sz="1400" dirty="0" smtClean="0">
                <a:solidFill>
                  <a:srgbClr val="F4777C"/>
                </a:solidFill>
              </a:rPr>
              <a:t> </a:t>
            </a:r>
            <a:r>
              <a:rPr lang="en-US" sz="1400" dirty="0" err="1" smtClean="0">
                <a:solidFill>
                  <a:srgbClr val="F4777C"/>
                </a:solidFill>
              </a:rPr>
              <a:t>mundial</a:t>
            </a:r>
            <a:r>
              <a:rPr lang="en-US" sz="1400" dirty="0" smtClean="0">
                <a:solidFill>
                  <a:srgbClr val="F4777C"/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acesso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à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água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potável¹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¹ </a:t>
            </a:r>
            <a:r>
              <a:rPr lang="en-US" dirty="0" smtClean="0"/>
              <a:t>UNICEF (201?);</a:t>
            </a:r>
            <a:r>
              <a:rPr lang="pt-BR" dirty="0" smtClean="0"/>
              <a:t> ² MMA</a:t>
            </a:r>
            <a:r>
              <a:rPr lang="pt-BR" dirty="0"/>
              <a:t> </a:t>
            </a:r>
            <a:r>
              <a:rPr lang="pt-BR" dirty="0" smtClean="0"/>
              <a:t>(2006); ³ CGEE</a:t>
            </a:r>
            <a:r>
              <a:rPr lang="pt-BR" dirty="0"/>
              <a:t> </a:t>
            </a:r>
            <a:r>
              <a:rPr lang="pt-BR" dirty="0" smtClean="0"/>
              <a:t>(2012);</a:t>
            </a:r>
            <a:endParaRPr lang="pt-BR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890590" y="3319146"/>
            <a:ext cx="0" cy="396003"/>
          </a:xfrm>
          <a:prstGeom prst="line">
            <a:avLst/>
          </a:prstGeom>
          <a:ln>
            <a:solidFill>
              <a:srgbClr val="73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86226" y="3218364"/>
            <a:ext cx="1539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 reserva </a:t>
            </a:r>
            <a:b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hídrica mundial²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3" name="Picture 5" descr="C:\Users\Vinicius\Desktop\CGEE\regador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5"/>
          <a:stretch/>
        </p:blipFill>
        <p:spPr bwMode="auto">
          <a:xfrm>
            <a:off x="5164857" y="2848787"/>
            <a:ext cx="1480192" cy="13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Vinicius\Desktop\CGEE\got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13" y="4060138"/>
            <a:ext cx="191435" cy="2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270550" y="5677667"/>
            <a:ext cx="846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Irrigada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10565" y="5677976"/>
            <a:ext cx="842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F4777C"/>
                </a:solidFill>
              </a:rPr>
              <a:t>Irrigável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88566" y="3305931"/>
            <a:ext cx="21740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Agricultura e Irrigação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³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(área em milhões de ha)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7310" y="664100"/>
            <a:ext cx="945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doméstico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79987" y="1241885"/>
            <a:ext cx="830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indústria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61414" y="1971096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irrigação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11582" y="951781"/>
            <a:ext cx="205665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610090" y="1498404"/>
            <a:ext cx="2458145" cy="0"/>
          </a:xfrm>
          <a:prstGeom prst="line">
            <a:avLst/>
          </a:prstGeom>
          <a:ln>
            <a:solidFill>
              <a:srgbClr val="F4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86942" y="1113225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21% 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25179" y="274550"/>
            <a:ext cx="1557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Consumo de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água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6942" y="1836671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73% 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9039" y="665807"/>
            <a:ext cx="4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6% </a:t>
            </a:r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30" y="554742"/>
            <a:ext cx="647635" cy="4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80" y="1244661"/>
            <a:ext cx="459659" cy="47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08662" y="3093986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F4777C"/>
                </a:solidFill>
              </a:rPr>
              <a:t>em 2010 </a:t>
            </a:r>
          </a:p>
        </p:txBody>
      </p:sp>
      <p:pic>
        <p:nvPicPr>
          <p:cNvPr id="47" name="Picture 2" descr="C:\Users\Vinicius\Desktop\CGEE\regador2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"/>
          <a:stretch/>
        </p:blipFill>
        <p:spPr bwMode="auto">
          <a:xfrm>
            <a:off x="8157339" y="1858632"/>
            <a:ext cx="679701" cy="5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Vinicius\Desktop\CGEE\plantinh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98" y="4656462"/>
            <a:ext cx="1074555" cy="78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Vinicius\Desktop\CGEE\terra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39" y="5334833"/>
            <a:ext cx="1210151" cy="43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6279835" y="5430666"/>
            <a:ext cx="445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5,4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66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Internet das coisas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Drivers do Sistema </a:t>
            </a:r>
            <a:r>
              <a:rPr lang="pt-BR" dirty="0" smtClean="0"/>
              <a:t>Agroalimentar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49313"/>
            <a:ext cx="8127746" cy="57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6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632255" y="3254234"/>
            <a:ext cx="1555521" cy="887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2505591" y="3639647"/>
            <a:ext cx="221973" cy="15697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Pentagon 13"/>
          <p:cNvSpPr/>
          <p:nvPr/>
        </p:nvSpPr>
        <p:spPr>
          <a:xfrm rot="10800000">
            <a:off x="5715567" y="2221496"/>
            <a:ext cx="3456222" cy="895542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nos hábitos alimentares¹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Drivers do Sistema </a:t>
            </a:r>
            <a:r>
              <a:rPr lang="pt-BR" dirty="0" smtClean="0"/>
              <a:t>Agroalimentar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¹Euromonitor (201</a:t>
            </a:r>
            <a:r>
              <a:rPr lang="en-US" dirty="0" smtClean="0"/>
              <a:t>2</a:t>
            </a:r>
            <a:r>
              <a:rPr lang="pt-BR" dirty="0" smtClean="0"/>
              <a:t>);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2687748" y="3254234"/>
            <a:ext cx="1549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milhões </a:t>
            </a:r>
          </a:p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 idade entre 18 e 34 em 2010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6150" y="1341823"/>
            <a:ext cx="1898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rgbClr val="3FA9F5"/>
                </a:solidFill>
              </a:rPr>
              <a:t>270 milhões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domicílios ocupados por 1 pessoa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267" y="2680025"/>
            <a:ext cx="7371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Brasil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166" y="779980"/>
            <a:ext cx="7963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rgbClr val="3FA9F5"/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273" y="3260149"/>
            <a:ext cx="19739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4777C"/>
                </a:solidFill>
              </a:rPr>
              <a:t>10% </a:t>
            </a:r>
          </a:p>
          <a:p>
            <a:r>
              <a:rPr lang="pt-BR" sz="1400" dirty="0" smtClean="0">
                <a:solidFill>
                  <a:srgbClr val="F4777C"/>
                </a:solidFill>
              </a:rPr>
              <a:t>dos domicílios </a:t>
            </a:r>
            <a:br>
              <a:rPr lang="pt-BR" sz="1400" dirty="0" smtClean="0">
                <a:solidFill>
                  <a:srgbClr val="F4777C"/>
                </a:solidFill>
              </a:rPr>
            </a:br>
            <a:r>
              <a:rPr lang="pt-BR" sz="1400" dirty="0" smtClean="0">
                <a:solidFill>
                  <a:srgbClr val="F4777C"/>
                </a:solidFill>
              </a:rPr>
              <a:t>ocupados por 1 pessoa</a:t>
            </a:r>
            <a:endParaRPr lang="pt-BR" sz="1400" dirty="0">
              <a:solidFill>
                <a:srgbClr val="F4777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2314" y="2296901"/>
            <a:ext cx="1855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bg1"/>
                </a:solidFill>
              </a:rPr>
              <a:t>Busca por alimentos que facilitem sua preparação e consumo 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Vinicius\Desktop\CGEE\microond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13" y="2327525"/>
            <a:ext cx="1028252" cy="7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nicius\Desktop\CGEE\ca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69" y="1215046"/>
            <a:ext cx="1415327" cy="10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Vinicius\Desktop\CGEE\casa1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06" y="4232846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Vinicius\Desktop\CGEE\casa1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67" y="4232418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Vinicius\Desktop\CGEE\casa1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29" y="4232418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Vinicius\Desktop\CGEE\casa1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5" y="5070247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Vinicius\Desktop\CGEE\casa1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69" y="5070247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Vinicius\Desktop\CGEE\casa1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92" y="5081621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Vinicius\Desktop\CGEE\casa1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16" y="5081621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Vinicius\Desktop\CGEE\casa1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89" y="4232418"/>
            <a:ext cx="907409" cy="6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Vinicius\Desktop\CGEE\casa1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38" y="5070247"/>
            <a:ext cx="907409" cy="6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Vinicius\Desktop\CGEE\casa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5" y="4232846"/>
            <a:ext cx="907411" cy="65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769273" y="3260149"/>
            <a:ext cx="0" cy="1172003"/>
          </a:xfrm>
          <a:prstGeom prst="line">
            <a:avLst/>
          </a:prstGeom>
          <a:ln>
            <a:solidFill>
              <a:srgbClr val="F4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77742" y="2200404"/>
            <a:ext cx="2291537" cy="0"/>
          </a:xfrm>
          <a:prstGeom prst="line">
            <a:avLst/>
          </a:prstGeom>
          <a:ln>
            <a:solidFill>
              <a:srgbClr val="3FA9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Up Arrow 43"/>
          <p:cNvSpPr/>
          <p:nvPr/>
        </p:nvSpPr>
        <p:spPr>
          <a:xfrm>
            <a:off x="4389117" y="1075801"/>
            <a:ext cx="803199" cy="1124603"/>
          </a:xfrm>
          <a:prstGeom prst="upArrow">
            <a:avLst/>
          </a:prstGeom>
          <a:solidFill>
            <a:srgbClr val="3FA9F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ctangle 39"/>
          <p:cNvSpPr/>
          <p:nvPr/>
        </p:nvSpPr>
        <p:spPr>
          <a:xfrm>
            <a:off x="4544846" y="1219563"/>
            <a:ext cx="535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77% </a:t>
            </a:r>
          </a:p>
        </p:txBody>
      </p:sp>
      <p:sp>
        <p:nvSpPr>
          <p:cNvPr id="46" name="Up Arrow 45"/>
          <p:cNvSpPr/>
          <p:nvPr/>
        </p:nvSpPr>
        <p:spPr>
          <a:xfrm>
            <a:off x="5021384" y="1655726"/>
            <a:ext cx="803199" cy="551173"/>
          </a:xfrm>
          <a:prstGeom prst="upArrow">
            <a:avLst>
              <a:gd name="adj1" fmla="val 50000"/>
              <a:gd name="adj2" fmla="val 61711"/>
            </a:avLst>
          </a:prstGeom>
          <a:solidFill>
            <a:srgbClr val="3FA9F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ctangle 47"/>
          <p:cNvSpPr/>
          <p:nvPr/>
        </p:nvSpPr>
        <p:spPr>
          <a:xfrm>
            <a:off x="5176637" y="1903160"/>
            <a:ext cx="538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28% 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81617" y="2191343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1996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122384" y="2189854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2006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9" name="Picture 5" descr="C:\Users\Vinicius\Desktop\CGEE\OLD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91" y="4608119"/>
            <a:ext cx="6667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6711993" y="5103826"/>
            <a:ext cx="12523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renda total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31307" y="4114143"/>
            <a:ext cx="2706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Poder aquisitivo </a:t>
            </a:r>
          </a:p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 população idosa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Up Arrow 49"/>
          <p:cNvSpPr/>
          <p:nvPr/>
        </p:nvSpPr>
        <p:spPr>
          <a:xfrm>
            <a:off x="6308471" y="3761198"/>
            <a:ext cx="243664" cy="1196648"/>
          </a:xfrm>
          <a:prstGeom prst="upArrow">
            <a:avLst>
              <a:gd name="adj1" fmla="val 34286"/>
              <a:gd name="adj2" fmla="val 64286"/>
            </a:avLst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Up Arrow 48"/>
          <p:cNvSpPr/>
          <p:nvPr/>
        </p:nvSpPr>
        <p:spPr>
          <a:xfrm>
            <a:off x="6184866" y="4168821"/>
            <a:ext cx="244181" cy="813670"/>
          </a:xfrm>
          <a:prstGeom prst="upArrow">
            <a:avLst>
              <a:gd name="adj1" fmla="val 34286"/>
              <a:gd name="adj2" fmla="val 64286"/>
            </a:avLst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:\Users\Vinicius\Desktop\CGEE\gra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51" y="4841437"/>
            <a:ext cx="8096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5625331" y="4319330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dirty="0">
                <a:solidFill>
                  <a:srgbClr val="F4777C"/>
                </a:solidFill>
              </a:rPr>
              <a:t>70% </a:t>
            </a:r>
            <a:endParaRPr lang="pt-BR" dirty="0">
              <a:solidFill>
                <a:srgbClr val="F4777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430303" y="3915086"/>
            <a:ext cx="913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3FA9F5"/>
                </a:solidFill>
              </a:rPr>
              <a:t>100</a:t>
            </a:r>
            <a:r>
              <a:rPr lang="pt-BR" b="1" dirty="0">
                <a:solidFill>
                  <a:srgbClr val="3FA9F5"/>
                </a:solidFill>
              </a:rPr>
              <a:t>% </a:t>
            </a:r>
            <a:endParaRPr lang="pt-BR" dirty="0">
              <a:solidFill>
                <a:srgbClr val="3FA9F5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51653" y="4145346"/>
            <a:ext cx="1525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nos países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desenvolvimento</a:t>
            </a:r>
            <a:endParaRPr lang="pt-BR" sz="1400" dirty="0"/>
          </a:p>
        </p:txBody>
      </p:sp>
      <p:sp>
        <p:nvSpPr>
          <p:cNvPr id="55" name="Rectangle 54"/>
          <p:cNvSpPr/>
          <p:nvPr/>
        </p:nvSpPr>
        <p:spPr>
          <a:xfrm>
            <a:off x="5313181" y="4552016"/>
            <a:ext cx="9319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mundo</a:t>
            </a:r>
            <a:endParaRPr lang="pt-BR" sz="1400" dirty="0"/>
          </a:p>
        </p:txBody>
      </p:sp>
      <p:pic>
        <p:nvPicPr>
          <p:cNvPr id="11" name="Picture 2" descr="C:\Users\Vinicius\Desktop\CGEE\globo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94" y="4053873"/>
            <a:ext cx="1365328" cy="136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 rot="5400000">
            <a:off x="792264" y="2931883"/>
            <a:ext cx="844940" cy="1428734"/>
          </a:xfrm>
          <a:prstGeom prst="homePlate">
            <a:avLst>
              <a:gd name="adj" fmla="val 33054"/>
            </a:avLst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 rot="5400000">
            <a:off x="949280" y="2934835"/>
            <a:ext cx="800219" cy="124649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2050 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409038" y="3405638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Em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10415" y="5048861"/>
            <a:ext cx="523455" cy="799279"/>
          </a:xfrm>
          <a:prstGeom prst="line">
            <a:avLst/>
          </a:prstGeom>
          <a:ln w="38100">
            <a:solidFill>
              <a:srgbClr val="F4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33870" y="5048861"/>
            <a:ext cx="953349" cy="0"/>
          </a:xfrm>
          <a:prstGeom prst="line">
            <a:avLst/>
          </a:prstGeom>
          <a:ln>
            <a:solidFill>
              <a:srgbClr val="F4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265876" y="4254745"/>
            <a:ext cx="357105" cy="15933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18018" y="4255043"/>
            <a:ext cx="10249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10213" y="4254745"/>
            <a:ext cx="1145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toneladas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grãos </a:t>
            </a:r>
            <a:endParaRPr lang="pt-BR" sz="1400" dirty="0"/>
          </a:p>
        </p:txBody>
      </p:sp>
      <p:sp>
        <p:nvSpPr>
          <p:cNvPr id="26" name="Rectangle 25"/>
          <p:cNvSpPr/>
          <p:nvPr/>
        </p:nvSpPr>
        <p:spPr>
          <a:xfrm>
            <a:off x="2590117" y="3776874"/>
            <a:ext cx="6671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000" b="1" dirty="0" smtClean="0">
                <a:solidFill>
                  <a:srgbClr val="3FA9F5"/>
                </a:solidFill>
              </a:rPr>
              <a:t>1 </a:t>
            </a:r>
            <a:r>
              <a:rPr lang="pt-BR" sz="2000" b="1" dirty="0" smtClean="0">
                <a:solidFill>
                  <a:srgbClr val="3FA9F5"/>
                </a:solidFill>
              </a:rPr>
              <a:t>bi</a:t>
            </a:r>
            <a:endParaRPr lang="pt-BR" sz="2000" b="1" dirty="0">
              <a:solidFill>
                <a:srgbClr val="3FA9F5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6177" y="4564438"/>
            <a:ext cx="11288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000" b="1" dirty="0" smtClean="0">
                <a:solidFill>
                  <a:srgbClr val="F4777C"/>
                </a:solidFill>
              </a:rPr>
              <a:t>200 </a:t>
            </a:r>
            <a:r>
              <a:rPr lang="pt-BR" sz="2000" b="1" dirty="0" smtClean="0">
                <a:solidFill>
                  <a:srgbClr val="F4777C"/>
                </a:solidFill>
              </a:rPr>
              <a:t>mi</a:t>
            </a:r>
            <a:endParaRPr lang="pt-BR" sz="2000" b="1" dirty="0">
              <a:solidFill>
                <a:srgbClr val="F4777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3630" y="5067674"/>
            <a:ext cx="1214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toneladas de carne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29101" y="3276918"/>
            <a:ext cx="2369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produção anual global deve aumentar em pelo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menos¹:</a:t>
            </a:r>
            <a:endParaRPr lang="pt-BR" sz="1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0367" y="3923249"/>
            <a:ext cx="10048" cy="1924889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0415" y="5848138"/>
            <a:ext cx="7769427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073619" y="3266870"/>
            <a:ext cx="3025359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Crescimento médio na oferta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grãos </a:t>
            </a:r>
            <a:endParaRPr lang="pt-BR" sz="1400" dirty="0"/>
          </a:p>
          <a:p>
            <a:endParaRPr lang="pt-BR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Demanda por alimentos</a:t>
            </a:r>
            <a:endParaRPr lang="pt-BR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BR" dirty="0"/>
              <a:t>Desafios para o Sistema Agroalimentar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¹ FAO </a:t>
            </a:r>
            <a:r>
              <a:rPr lang="pt-BR" dirty="0" smtClean="0"/>
              <a:t>2009;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066708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Reduzir o desperdício de alimentos</a:t>
            </a: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Desafios para </a:t>
            </a:r>
            <a:r>
              <a:rPr lang="pt-BR" dirty="0"/>
              <a:t>o Sistema </a:t>
            </a:r>
            <a:r>
              <a:rPr lang="pt-BR" dirty="0" smtClean="0"/>
              <a:t>Agroalimentar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¹ FAO</a:t>
            </a:r>
            <a:r>
              <a:rPr lang="pt-BR" dirty="0"/>
              <a:t> </a:t>
            </a:r>
            <a:r>
              <a:rPr lang="pt-BR" dirty="0" smtClean="0"/>
              <a:t>(201?); ² TESCO (2013);</a:t>
            </a:r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514865" y="1013413"/>
            <a:ext cx="4012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mundo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Percentual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perdido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produç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ão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Vinicius\Desktop\CGEE\lixeir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5" y="2031069"/>
            <a:ext cx="966787" cy="8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nicius\Desktop\CGEE\lixeir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5" y="1419475"/>
            <a:ext cx="966787" cy="35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6534" y="1722855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4777C"/>
                </a:solidFill>
              </a:rPr>
              <a:t>30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b="1" dirty="0">
                <a:solidFill>
                  <a:srgbClr val="F4777C"/>
                </a:solidFill>
              </a:rPr>
              <a:t>50%</a:t>
            </a:r>
            <a:endParaRPr lang="pt-BR" dirty="0"/>
          </a:p>
        </p:txBody>
      </p:sp>
      <p:sp>
        <p:nvSpPr>
          <p:cNvPr id="21" name="Rectangle 20"/>
          <p:cNvSpPr/>
          <p:nvPr/>
        </p:nvSpPr>
        <p:spPr>
          <a:xfrm>
            <a:off x="1722163" y="1647676"/>
            <a:ext cx="1499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1,2 </a:t>
            </a:r>
            <a:r>
              <a:rPr lang="pt-BR" sz="1400" dirty="0"/>
              <a:t>–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bilhões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toneladas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539692" y="1914356"/>
            <a:ext cx="174095" cy="0"/>
          </a:xfrm>
          <a:prstGeom prst="line">
            <a:avLst/>
          </a:prstGeom>
          <a:ln>
            <a:solidFill>
              <a:srgbClr val="F4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27904" y="1725454"/>
            <a:ext cx="0" cy="393877"/>
          </a:xfrm>
          <a:prstGeom prst="line">
            <a:avLst/>
          </a:prstGeom>
          <a:ln>
            <a:solidFill>
              <a:srgbClr val="F4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247643" y="1354010"/>
            <a:ext cx="4573890" cy="1611451"/>
            <a:chOff x="4247643" y="1354010"/>
            <a:chExt cx="4573890" cy="1611451"/>
          </a:xfrm>
        </p:grpSpPr>
        <p:pic>
          <p:nvPicPr>
            <p:cNvPr id="3077" name="Picture 5" descr="C:\Users\Vinicius\Desktop\CGEE\globo.png"/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082" y="1354010"/>
              <a:ext cx="1611451" cy="16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7643" y="1761599"/>
              <a:ext cx="609255" cy="780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802492" y="1945098"/>
              <a:ext cx="1296317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 smtClean="0">
                  <a:solidFill>
                    <a:srgbClr val="F4777C"/>
                  </a:solidFill>
                </a:rPr>
                <a:t>-25</a:t>
              </a:r>
              <a:r>
                <a:rPr lang="pt-BR" sz="2000" b="1" dirty="0">
                  <a:solidFill>
                    <a:srgbClr val="F4777C"/>
                  </a:solidFill>
                </a:rPr>
                <a:t>% </a:t>
              </a:r>
              <a:endParaRPr lang="pt-BR" sz="2000" b="1" dirty="0" smtClean="0">
                <a:solidFill>
                  <a:srgbClr val="F4777C"/>
                </a:solidFill>
              </a:endParaRPr>
            </a:p>
            <a:p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 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desperdício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26494" y="1719386"/>
              <a:ext cx="586644" cy="864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=</a:t>
              </a:r>
              <a:endParaRPr lang="pt-B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80210" y="1732661"/>
              <a:ext cx="15578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alimentar </a:t>
              </a:r>
              <a:r>
                <a:rPr lang="pt-BR" dirty="0">
                  <a:solidFill>
                    <a:srgbClr val="000000"/>
                  </a:solidFill>
                </a:rPr>
                <a:t/>
              </a:r>
              <a:br>
                <a:rPr lang="pt-BR" dirty="0">
                  <a:solidFill>
                    <a:srgbClr val="000000"/>
                  </a:solidFill>
                </a:rPr>
              </a:br>
              <a:r>
                <a:rPr lang="pt-BR" sz="2000" b="1" dirty="0">
                  <a:solidFill>
                    <a:srgbClr val="3FA9F5"/>
                  </a:solidFill>
                </a:rPr>
                <a:t>500 milhões 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 </a:t>
              </a:r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pessoas/ano¹</a:t>
              </a:r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078" name="Picture 6" descr="C:\Users\Vinicius\Desktop\CGEE\percentagem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59371" y="1575905"/>
              <a:ext cx="862162" cy="612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8148479" y="1821233"/>
              <a:ext cx="6367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 smtClean="0">
                  <a:solidFill>
                    <a:schemeClr val="bg1"/>
                  </a:solidFill>
                </a:rPr>
                <a:t>14,5%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09588" y="3242041"/>
            <a:ext cx="357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Reino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Unido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rede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TESCO),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perde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-se: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2226" y="5190215"/>
            <a:ext cx="1545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frutas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hortaliças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4479" y="3242047"/>
            <a:ext cx="29963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esperdício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Reino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Unido²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Vinicius\Desktop\CGEE\banan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88" y="4263209"/>
            <a:ext cx="895826" cy="8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nicius\Desktop\CGEE\hort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0" y="4311780"/>
            <a:ext cx="1096233" cy="8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nicius\Desktop\CGEE\pa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51" y="4375520"/>
            <a:ext cx="832485" cy="7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38905" y="3818476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4777C"/>
                </a:solidFill>
              </a:rPr>
              <a:t>21% </a:t>
            </a:r>
            <a:endParaRPr lang="pt-BR" sz="2400" b="1" dirty="0">
              <a:solidFill>
                <a:srgbClr val="F4777C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32928" y="3818476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4777C"/>
                </a:solidFill>
              </a:rPr>
              <a:t>41</a:t>
            </a:r>
            <a:r>
              <a:rPr lang="en-US" sz="2400" b="1" dirty="0">
                <a:solidFill>
                  <a:srgbClr val="F4777C"/>
                </a:solidFill>
              </a:rPr>
              <a:t>% </a:t>
            </a:r>
            <a:endParaRPr lang="pt-BR" sz="2400" b="1" dirty="0">
              <a:solidFill>
                <a:srgbClr val="F4777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44933" y="3818476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4777C"/>
                </a:solidFill>
              </a:rPr>
              <a:t>50% </a:t>
            </a:r>
            <a:endParaRPr lang="pt-BR" sz="2400" b="1" dirty="0">
              <a:solidFill>
                <a:srgbClr val="F4777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7097" y="5190215"/>
            <a:ext cx="788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banana²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3444" y="5190215"/>
            <a:ext cx="1357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itens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padaria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" name="Picture 2" descr="C:\Users\Vinicius\Desktop\CGEE\lixeir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46" y="4545604"/>
            <a:ext cx="966787" cy="8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Vinicius\Desktop\CGEE\lixeir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46" y="3934010"/>
            <a:ext cx="966787" cy="35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6"/>
          <p:cNvSpPr/>
          <p:nvPr/>
        </p:nvSpPr>
        <p:spPr>
          <a:xfrm>
            <a:off x="5855383" y="423739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4777C"/>
                </a:solidFill>
              </a:rPr>
              <a:t>1,5 </a:t>
            </a:r>
            <a:endParaRPr lang="pt-BR" dirty="0"/>
          </a:p>
        </p:txBody>
      </p:sp>
      <p:cxnSp>
        <p:nvCxnSpPr>
          <p:cNvPr id="40" name="Straight Connector 23"/>
          <p:cNvCxnSpPr/>
          <p:nvPr/>
        </p:nvCxnSpPr>
        <p:spPr>
          <a:xfrm>
            <a:off x="6319816" y="4437570"/>
            <a:ext cx="347662" cy="0"/>
          </a:xfrm>
          <a:prstGeom prst="line">
            <a:avLst/>
          </a:prstGeom>
          <a:ln>
            <a:solidFill>
              <a:srgbClr val="F4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4"/>
          <p:cNvCxnSpPr/>
          <p:nvPr/>
        </p:nvCxnSpPr>
        <p:spPr>
          <a:xfrm>
            <a:off x="6681595" y="4248668"/>
            <a:ext cx="0" cy="393877"/>
          </a:xfrm>
          <a:prstGeom prst="line">
            <a:avLst/>
          </a:prstGeom>
          <a:ln>
            <a:solidFill>
              <a:srgbClr val="F47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0"/>
          <p:cNvSpPr/>
          <p:nvPr/>
        </p:nvSpPr>
        <p:spPr>
          <a:xfrm>
            <a:off x="6694955" y="4183996"/>
            <a:ext cx="1499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milhões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toneladas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419904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52554" y="2823606"/>
            <a:ext cx="290942" cy="13583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ctangle 41"/>
          <p:cNvSpPr/>
          <p:nvPr/>
        </p:nvSpPr>
        <p:spPr>
          <a:xfrm>
            <a:off x="6965447" y="3412196"/>
            <a:ext cx="268759" cy="7782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ctangle 45"/>
          <p:cNvSpPr/>
          <p:nvPr/>
        </p:nvSpPr>
        <p:spPr>
          <a:xfrm>
            <a:off x="7256157" y="3594505"/>
            <a:ext cx="298309" cy="5959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7576416" y="3811374"/>
            <a:ext cx="290942" cy="389128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Picture 36" descr="fertilizant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48" y="1537425"/>
            <a:ext cx="990600" cy="830580"/>
          </a:xfrm>
          <a:prstGeom prst="rect">
            <a:avLst/>
          </a:prstGeom>
        </p:spPr>
      </p:pic>
      <p:pic>
        <p:nvPicPr>
          <p:cNvPr id="39" name="Picture 38" descr="fertilizant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16" y="1537425"/>
            <a:ext cx="990600" cy="830580"/>
          </a:xfrm>
          <a:prstGeom prst="rect">
            <a:avLst/>
          </a:prstGeom>
        </p:spPr>
      </p:pic>
      <p:pic>
        <p:nvPicPr>
          <p:cNvPr id="40" name="Picture 39" descr="fertilizante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7" y="1537425"/>
            <a:ext cx="990600" cy="83058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919484" y="1749038"/>
            <a:ext cx="644728" cy="346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90</a:t>
            </a:r>
            <a:r>
              <a:rPr lang="pt-BR" sz="1600" b="1" dirty="0">
                <a:solidFill>
                  <a:schemeClr val="bg1">
                    <a:lumMod val="95000"/>
                  </a:schemeClr>
                </a:solidFill>
              </a:rPr>
              <a:t>%</a:t>
            </a:r>
            <a:endParaRPr lang="pt-B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00270" y="1985579"/>
            <a:ext cx="64623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50</a:t>
            </a:r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</a:rPr>
              <a:t>%</a:t>
            </a:r>
            <a:endParaRPr lang="pt-B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9093" y="1883787"/>
            <a:ext cx="644728" cy="346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</a:rPr>
              <a:t>78</a:t>
            </a:r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</a:rPr>
              <a:t>%</a:t>
            </a:r>
            <a:endParaRPr lang="pt-B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7876" y="2421377"/>
            <a:ext cx="108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Potássio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7572" y="242137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Fósforo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7401" y="242137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Nitrogênio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11420" y="269872"/>
            <a:ext cx="8632580" cy="579441"/>
          </a:xfrm>
        </p:spPr>
        <p:txBody>
          <a:bodyPr/>
          <a:lstStyle/>
          <a:p>
            <a:r>
              <a:rPr lang="pt-BR" dirty="0" smtClean="0"/>
              <a:t>Diminuir a dependência externa por </a:t>
            </a:r>
            <a:r>
              <a:rPr lang="pt-BR" dirty="0"/>
              <a:t>fertilizantes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Desafios para </a:t>
            </a:r>
            <a:r>
              <a:rPr lang="pt-BR" dirty="0"/>
              <a:t>o Sistema Agroalimentar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727302" y="6390844"/>
            <a:ext cx="7705725" cy="467156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dirty="0" smtClean="0"/>
              <a:t>¹,³ANDA</a:t>
            </a:r>
            <a:r>
              <a:rPr lang="pt-BR" dirty="0"/>
              <a:t> </a:t>
            </a:r>
            <a:r>
              <a:rPr lang="pt-BR" dirty="0" smtClean="0"/>
              <a:t>(2013); ² Costa </a:t>
            </a:r>
            <a:r>
              <a:rPr lang="pt-BR" dirty="0"/>
              <a:t>&amp;</a:t>
            </a:r>
            <a:r>
              <a:rPr lang="pt-BR" dirty="0" smtClean="0"/>
              <a:t> Silva (2012);</a:t>
            </a:r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500740" y="977841"/>
            <a:ext cx="3618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Importação brasileira de NPK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(em 2010)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¹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Vinicius\Desktop\CGEE\fertiliza.png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78" y="3956131"/>
            <a:ext cx="2153785" cy="17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6483819" y="4270541"/>
            <a:ext cx="1554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Maiores consumidores de fertilizantes</a:t>
            </a:r>
          </a:p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(2010)²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2087" y="2558704"/>
            <a:ext cx="638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China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12603" y="3142734"/>
            <a:ext cx="546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Índia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93843" y="3334401"/>
            <a:ext cx="546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EUA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25251" y="3589772"/>
            <a:ext cx="621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F4777C"/>
                </a:solidFill>
              </a:rPr>
              <a:t>Brasil </a:t>
            </a:r>
            <a:endParaRPr lang="pt-BR" dirty="0">
              <a:solidFill>
                <a:srgbClr val="F4777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7524" y="2558342"/>
            <a:ext cx="4764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30%</a:t>
            </a:r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95541" y="3137749"/>
            <a:ext cx="4764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16%</a:t>
            </a:r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72416" y="3340535"/>
            <a:ext cx="4764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12%</a:t>
            </a:r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06906" y="3573172"/>
            <a:ext cx="39145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 smtClean="0">
                <a:solidFill>
                  <a:srgbClr val="F4777C"/>
                </a:solidFill>
              </a:rPr>
              <a:t>6%</a:t>
            </a:r>
            <a:endParaRPr lang="pt-BR" sz="1300" b="1" dirty="0">
              <a:solidFill>
                <a:srgbClr val="F4777C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9588" y="3425228"/>
            <a:ext cx="1781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 2000 e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2013³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00063" y="4449160"/>
            <a:ext cx="1267994" cy="964918"/>
          </a:xfrm>
          <a:prstGeom prst="upArrow">
            <a:avLst>
              <a:gd name="adj1" fmla="val 46162"/>
              <a:gd name="adj2" fmla="val 49465"/>
            </a:avLst>
          </a:prstGeom>
          <a:solidFill>
            <a:srgbClr val="3FA9F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Up Arrow 61"/>
          <p:cNvSpPr/>
          <p:nvPr/>
        </p:nvSpPr>
        <p:spPr>
          <a:xfrm>
            <a:off x="1806157" y="3792358"/>
            <a:ext cx="1267994" cy="1621720"/>
          </a:xfrm>
          <a:prstGeom prst="upArrow">
            <a:avLst>
              <a:gd name="adj1" fmla="val 46162"/>
              <a:gd name="adj2" fmla="val 49465"/>
            </a:avLst>
          </a:prstGeom>
          <a:solidFill>
            <a:srgbClr val="3FA9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Up Arrow 62"/>
          <p:cNvSpPr/>
          <p:nvPr/>
        </p:nvSpPr>
        <p:spPr>
          <a:xfrm>
            <a:off x="3126207" y="3525810"/>
            <a:ext cx="1267994" cy="1888267"/>
          </a:xfrm>
          <a:prstGeom prst="upArrow">
            <a:avLst>
              <a:gd name="adj1" fmla="val 46162"/>
              <a:gd name="adj2" fmla="val 49465"/>
            </a:avLst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3426926" y="5026869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110%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148247" y="5034063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90%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42153" y="5034063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17%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5785" y="5405726"/>
            <a:ext cx="1125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Produção de fertilizantes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216146" y="5414078"/>
            <a:ext cx="11255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Importações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884063" y="5414078"/>
            <a:ext cx="11255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Consumo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Vinicius\Desktop\CGEE\fert_import.png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44" y="3813177"/>
            <a:ext cx="512774" cy="5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868" y="4617290"/>
            <a:ext cx="402648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9472" y="4132783"/>
            <a:ext cx="476209" cy="4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327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4" y="276902"/>
            <a:ext cx="6550925" cy="65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5"/>
          <p:cNvSpPr txBox="1">
            <a:spLocks noGrp="1"/>
          </p:cNvSpPr>
          <p:nvPr>
            <p:ph type="title"/>
          </p:nvPr>
        </p:nvSpPr>
        <p:spPr>
          <a:xfrm>
            <a:off x="509588" y="5044370"/>
            <a:ext cx="68672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pt-BR" dirty="0" smtClean="0"/>
              <a:t>Conclusões e recomendações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860461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entagon 28"/>
          <p:cNvSpPr/>
          <p:nvPr/>
        </p:nvSpPr>
        <p:spPr>
          <a:xfrm>
            <a:off x="-9525" y="308444"/>
            <a:ext cx="6675582" cy="551820"/>
          </a:xfrm>
          <a:prstGeom prst="homePlate">
            <a:avLst>
              <a:gd name="adj" fmla="val 42771"/>
            </a:avLst>
          </a:prstGeom>
          <a:solidFill>
            <a:srgbClr val="DB7E7E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Conclusões e recomendações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Desafio: diversificar formas de produção de alimentos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Pilar </a:t>
            </a:r>
            <a:r>
              <a:rPr lang="pt-BR" dirty="0" smtClean="0"/>
              <a:t>I </a:t>
            </a:r>
            <a:r>
              <a:rPr lang="pt-BR" dirty="0"/>
              <a:t>— CT&amp;I, Educação e Capacitação</a:t>
            </a:r>
          </a:p>
        </p:txBody>
      </p:sp>
      <p:pic>
        <p:nvPicPr>
          <p:cNvPr id="1028" name="Picture 4" descr="C:\Users\Vinicius\Dropbox\Alimentos-08abr14\CGEE - Vini\imgs\tendencias\digital_cook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66" y="316709"/>
            <a:ext cx="539115" cy="53911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inicius\Dropbox\Alimentos-08abr14\CGEE - Vini\imgs\tendencias\praticida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86" y="316709"/>
            <a:ext cx="539115" cy="53911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"/>
          <a:stretch/>
        </p:blipFill>
        <p:spPr>
          <a:xfrm>
            <a:off x="6890094" y="375285"/>
            <a:ext cx="1894523" cy="175687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4141" y="1399410"/>
            <a:ext cx="3374378" cy="1521815"/>
            <a:chOff x="372489" y="1456054"/>
            <a:chExt cx="3374378" cy="1521815"/>
          </a:xfrm>
        </p:grpSpPr>
        <p:sp>
          <p:nvSpPr>
            <p:cNvPr id="14" name="Rectangle 13"/>
            <p:cNvSpPr/>
            <p:nvPr/>
          </p:nvSpPr>
          <p:spPr>
            <a:xfrm>
              <a:off x="525567" y="1921523"/>
              <a:ext cx="3221300" cy="1056346"/>
            </a:xfrm>
            <a:prstGeom prst="rect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2489" y="1562271"/>
              <a:ext cx="3374378" cy="3551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5566" y="1456054"/>
              <a:ext cx="3221301" cy="12448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pt-BR" sz="1400" dirty="0">
                <a:solidFill>
                  <a:srgbClr val="404040"/>
                </a:solidFill>
              </a:endParaRPr>
            </a:p>
            <a:p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Investir em pesquisa e desenvolvimento de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novos polímeros 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 de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substâncias e moléculas alimentares sintetizadas 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 Plataformas de Engenharia </a:t>
              </a:r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Biológica </a:t>
              </a:r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>
              <a:off x="525567" y="1562271"/>
              <a:ext cx="2267330" cy="351227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rgbClr val="3FA9F5"/>
                  </a:solidFill>
                </a:rPr>
                <a:t>Recomendação</a:t>
              </a:r>
              <a:endParaRPr lang="pt-BR" sz="1600" dirty="0">
                <a:solidFill>
                  <a:srgbClr val="3FA9F5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372490" y="1913498"/>
              <a:ext cx="153069" cy="239078"/>
            </a:xfrm>
            <a:prstGeom prst="rtTriangle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" name="Straight Connector 19"/>
            <p:cNvCxnSpPr>
              <a:stCxn id="18" idx="4"/>
            </p:cNvCxnSpPr>
            <p:nvPr/>
          </p:nvCxnSpPr>
          <p:spPr>
            <a:xfrm flipV="1">
              <a:off x="372490" y="1913497"/>
              <a:ext cx="3374377" cy="1"/>
            </a:xfrm>
            <a:prstGeom prst="line">
              <a:avLst/>
            </a:prstGeom>
            <a:ln>
              <a:solidFill>
                <a:srgbClr val="3FA9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048477" y="1382825"/>
            <a:ext cx="2582496" cy="1521815"/>
            <a:chOff x="372488" y="1456054"/>
            <a:chExt cx="2582496" cy="1521815"/>
          </a:xfrm>
        </p:grpSpPr>
        <p:sp>
          <p:nvSpPr>
            <p:cNvPr id="23" name="Rectangle 22"/>
            <p:cNvSpPr/>
            <p:nvPr/>
          </p:nvSpPr>
          <p:spPr>
            <a:xfrm>
              <a:off x="525566" y="1921522"/>
              <a:ext cx="2429418" cy="1056347"/>
            </a:xfrm>
            <a:prstGeom prst="rect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2488" y="1562271"/>
              <a:ext cx="2582496" cy="3551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5565" y="1456054"/>
              <a:ext cx="2348498" cy="12448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pt-BR" sz="1400" dirty="0">
                <a:solidFill>
                  <a:srgbClr val="404040"/>
                </a:solidFill>
              </a:endParaRPr>
            </a:p>
            <a:p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Estas substâncias  são importantes para o desenvolvimento do mercado de manufaturas aditivas</a:t>
              </a:r>
            </a:p>
          </p:txBody>
        </p:sp>
        <p:sp>
          <p:nvSpPr>
            <p:cNvPr id="26" name="Pentagon 25"/>
            <p:cNvSpPr/>
            <p:nvPr/>
          </p:nvSpPr>
          <p:spPr>
            <a:xfrm>
              <a:off x="525567" y="1562271"/>
              <a:ext cx="2267330" cy="351227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Justificativa</a:t>
              </a:r>
              <a:endPara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ight Triangle 26"/>
            <p:cNvSpPr/>
            <p:nvPr/>
          </p:nvSpPr>
          <p:spPr>
            <a:xfrm rot="10800000">
              <a:off x="372490" y="1913498"/>
              <a:ext cx="153069" cy="239078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Straight Connector 27"/>
            <p:cNvCxnSpPr>
              <a:stCxn id="27" idx="4"/>
            </p:cNvCxnSpPr>
            <p:nvPr/>
          </p:nvCxnSpPr>
          <p:spPr>
            <a:xfrm flipV="1">
              <a:off x="372490" y="1913497"/>
              <a:ext cx="2582494" cy="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Pentagon 30"/>
          <p:cNvSpPr/>
          <p:nvPr/>
        </p:nvSpPr>
        <p:spPr>
          <a:xfrm>
            <a:off x="-9525" y="308445"/>
            <a:ext cx="485774" cy="1103636"/>
          </a:xfrm>
          <a:prstGeom prst="homePlate">
            <a:avLst>
              <a:gd name="adj" fmla="val 715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08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agon 29"/>
          <p:cNvSpPr/>
          <p:nvPr/>
        </p:nvSpPr>
        <p:spPr>
          <a:xfrm>
            <a:off x="-9525" y="308444"/>
            <a:ext cx="6675582" cy="551820"/>
          </a:xfrm>
          <a:prstGeom prst="homePlate">
            <a:avLst>
              <a:gd name="adj" fmla="val 42771"/>
            </a:avLst>
          </a:prstGeom>
          <a:solidFill>
            <a:srgbClr val="DB7E7E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-9525" y="308445"/>
            <a:ext cx="485774" cy="1103636"/>
          </a:xfrm>
          <a:prstGeom prst="homePlate">
            <a:avLst>
              <a:gd name="adj" fmla="val 715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Conclusões e recomendações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mtClean="0"/>
              <a:t>Desafio: diferencial competitivo para a indústria de alimentos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Pilar </a:t>
            </a:r>
            <a:r>
              <a:rPr lang="pt-BR" dirty="0" smtClean="0"/>
              <a:t>I </a:t>
            </a:r>
            <a:r>
              <a:rPr lang="pt-BR" dirty="0"/>
              <a:t>— CT&amp;I, Educação e Capacitação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"/>
          <a:stretch/>
        </p:blipFill>
        <p:spPr>
          <a:xfrm>
            <a:off x="6890094" y="375283"/>
            <a:ext cx="1894523" cy="1756639"/>
          </a:xfrm>
          <a:prstGeom prst="rect">
            <a:avLst/>
          </a:prstGeom>
        </p:spPr>
      </p:pic>
      <p:pic>
        <p:nvPicPr>
          <p:cNvPr id="24" name="Picture 23" descr="conscien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927" y="318639"/>
            <a:ext cx="539115" cy="53911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372488" y="1887508"/>
            <a:ext cx="3285112" cy="1501032"/>
            <a:chOff x="372488" y="1456054"/>
            <a:chExt cx="3285112" cy="1501032"/>
          </a:xfrm>
        </p:grpSpPr>
        <p:sp>
          <p:nvSpPr>
            <p:cNvPr id="13" name="Rectangle 12"/>
            <p:cNvSpPr/>
            <p:nvPr/>
          </p:nvSpPr>
          <p:spPr>
            <a:xfrm>
              <a:off x="525566" y="1921523"/>
              <a:ext cx="3067298" cy="1035563"/>
            </a:xfrm>
            <a:prstGeom prst="rect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2488" y="1562271"/>
              <a:ext cx="3220375" cy="3551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5566" y="1456054"/>
              <a:ext cx="3132034" cy="12448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pt-BR" sz="1400" dirty="0">
                <a:solidFill>
                  <a:srgbClr val="404040"/>
                </a:solidFill>
              </a:endParaRPr>
            </a:p>
            <a:p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Mobilizar o sistema de fomento para o financiamento de projetos orientados para tornar o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sistema agroalimentar neutro em termos das emissões de CO2 </a:t>
              </a:r>
            </a:p>
          </p:txBody>
        </p:sp>
        <p:sp>
          <p:nvSpPr>
            <p:cNvPr id="16" name="Pentagon 15"/>
            <p:cNvSpPr/>
            <p:nvPr/>
          </p:nvSpPr>
          <p:spPr>
            <a:xfrm>
              <a:off x="525567" y="1562271"/>
              <a:ext cx="2267330" cy="351227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rgbClr val="3FA9F5"/>
                  </a:solidFill>
                </a:rPr>
                <a:t>Recomendação</a:t>
              </a:r>
              <a:endParaRPr lang="pt-BR" sz="1600" dirty="0">
                <a:solidFill>
                  <a:srgbClr val="3FA9F5"/>
                </a:solidFill>
              </a:endParaRPr>
            </a:p>
          </p:txBody>
        </p:sp>
        <p:sp>
          <p:nvSpPr>
            <p:cNvPr id="17" name="Right Triangle 16"/>
            <p:cNvSpPr/>
            <p:nvPr/>
          </p:nvSpPr>
          <p:spPr>
            <a:xfrm rot="10800000">
              <a:off x="372490" y="1913498"/>
              <a:ext cx="153069" cy="239078"/>
            </a:xfrm>
            <a:prstGeom prst="rtTriangle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Straight Connector 18"/>
            <p:cNvCxnSpPr>
              <a:stCxn id="17" idx="4"/>
            </p:cNvCxnSpPr>
            <p:nvPr/>
          </p:nvCxnSpPr>
          <p:spPr>
            <a:xfrm flipV="1">
              <a:off x="372490" y="1913497"/>
              <a:ext cx="3220373" cy="1"/>
            </a:xfrm>
            <a:prstGeom prst="line">
              <a:avLst/>
            </a:prstGeom>
            <a:ln>
              <a:solidFill>
                <a:srgbClr val="3FA9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889348" y="1351635"/>
            <a:ext cx="2854178" cy="1560573"/>
            <a:chOff x="372489" y="1456054"/>
            <a:chExt cx="2854178" cy="1560573"/>
          </a:xfrm>
        </p:grpSpPr>
        <p:sp>
          <p:nvSpPr>
            <p:cNvPr id="21" name="Rectangle 20"/>
            <p:cNvSpPr/>
            <p:nvPr/>
          </p:nvSpPr>
          <p:spPr>
            <a:xfrm>
              <a:off x="525566" y="1921523"/>
              <a:ext cx="2640137" cy="1095104"/>
            </a:xfrm>
            <a:prstGeom prst="rect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2489" y="1562271"/>
              <a:ext cx="2793214" cy="3551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5566" y="1456054"/>
              <a:ext cx="2640137" cy="12448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pt-BR" sz="1400" dirty="0">
                <a:solidFill>
                  <a:srgbClr val="404040"/>
                </a:solidFill>
              </a:endParaRPr>
            </a:p>
            <a:p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Identificar a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pegada de carbono dos produtos 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alimentares</a:t>
              </a:r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Pentagon 25"/>
            <p:cNvSpPr/>
            <p:nvPr/>
          </p:nvSpPr>
          <p:spPr>
            <a:xfrm>
              <a:off x="525567" y="1562271"/>
              <a:ext cx="2267330" cy="351227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rgbClr val="3FA9F5"/>
                  </a:solidFill>
                </a:rPr>
                <a:t>Recomendação</a:t>
              </a:r>
              <a:endParaRPr lang="pt-BR" sz="1600" dirty="0">
                <a:solidFill>
                  <a:srgbClr val="3FA9F5"/>
                </a:solidFill>
              </a:endParaRPr>
            </a:p>
          </p:txBody>
        </p:sp>
        <p:sp>
          <p:nvSpPr>
            <p:cNvPr id="27" name="Right Triangle 26"/>
            <p:cNvSpPr/>
            <p:nvPr/>
          </p:nvSpPr>
          <p:spPr>
            <a:xfrm rot="10800000">
              <a:off x="372490" y="1913498"/>
              <a:ext cx="153069" cy="239078"/>
            </a:xfrm>
            <a:prstGeom prst="rtTriangle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Snip Single Corner Rectangle 27"/>
            <p:cNvSpPr/>
            <p:nvPr/>
          </p:nvSpPr>
          <p:spPr>
            <a:xfrm flipH="1">
              <a:off x="525564" y="2377939"/>
              <a:ext cx="2701103" cy="591855"/>
            </a:xfrm>
            <a:prstGeom prst="snip1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300" dirty="0">
                  <a:solidFill>
                    <a:schemeClr val="bg1">
                      <a:lumMod val="50000"/>
                    </a:schemeClr>
                  </a:solidFill>
                </a:rPr>
                <a:t>Selo Baixo Carbono, MMA; Coalizão de Empresas pelo Clima, FBDS</a:t>
              </a:r>
            </a:p>
          </p:txBody>
        </p:sp>
        <p:cxnSp>
          <p:nvCxnSpPr>
            <p:cNvPr id="29" name="Straight Connector 28"/>
            <p:cNvCxnSpPr>
              <a:stCxn id="27" idx="4"/>
            </p:cNvCxnSpPr>
            <p:nvPr/>
          </p:nvCxnSpPr>
          <p:spPr>
            <a:xfrm flipV="1">
              <a:off x="372490" y="1913497"/>
              <a:ext cx="2793213" cy="1"/>
            </a:xfrm>
            <a:prstGeom prst="line">
              <a:avLst/>
            </a:prstGeom>
            <a:ln>
              <a:solidFill>
                <a:srgbClr val="3FA9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8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entagon 27"/>
          <p:cNvSpPr/>
          <p:nvPr/>
        </p:nvSpPr>
        <p:spPr>
          <a:xfrm>
            <a:off x="-9525" y="308444"/>
            <a:ext cx="6675582" cy="551820"/>
          </a:xfrm>
          <a:prstGeom prst="homePlate">
            <a:avLst>
              <a:gd name="adj" fmla="val 42771"/>
            </a:avLst>
          </a:prstGeom>
          <a:solidFill>
            <a:srgbClr val="CE8990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-9525" y="308445"/>
            <a:ext cx="485774" cy="1103636"/>
          </a:xfrm>
          <a:prstGeom prst="homePlate">
            <a:avLst>
              <a:gd name="adj" fmla="val 715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Conclusões e recomendações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Desafio: fortalecer a integração e coordenação dos atores do SA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Pilar II — </a:t>
            </a:r>
            <a:r>
              <a:rPr lang="pt-BR" dirty="0"/>
              <a:t>Viabilidade Econômica, Social e Ambiental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/>
        </p:blipFill>
        <p:spPr>
          <a:xfrm>
            <a:off x="6888835" y="374402"/>
            <a:ext cx="1894523" cy="176889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2488" y="1350111"/>
            <a:ext cx="2937154" cy="1335698"/>
            <a:chOff x="372488" y="1456054"/>
            <a:chExt cx="2937154" cy="1335698"/>
          </a:xfrm>
        </p:grpSpPr>
        <p:sp>
          <p:nvSpPr>
            <p:cNvPr id="14" name="Rectangle 13"/>
            <p:cNvSpPr/>
            <p:nvPr/>
          </p:nvSpPr>
          <p:spPr>
            <a:xfrm>
              <a:off x="525566" y="1921523"/>
              <a:ext cx="2695064" cy="870229"/>
            </a:xfrm>
            <a:prstGeom prst="rect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2488" y="1562271"/>
              <a:ext cx="2848141" cy="3551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5565" y="1456054"/>
              <a:ext cx="2784077" cy="12448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pt-BR" sz="1400" dirty="0">
                <a:solidFill>
                  <a:srgbClr val="404040"/>
                </a:solidFill>
              </a:endParaRPr>
            </a:p>
            <a:p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Promover 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maior coordenação e integração dos atores do </a:t>
              </a:r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 com 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ministérios e agências </a:t>
              </a:r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reguladoras</a:t>
              </a:r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>
              <a:off x="525567" y="1562271"/>
              <a:ext cx="2267330" cy="351227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rgbClr val="3FA9F5"/>
                  </a:solidFill>
                </a:rPr>
                <a:t>Recomendação</a:t>
              </a:r>
              <a:endParaRPr lang="pt-BR" sz="1600" dirty="0">
                <a:solidFill>
                  <a:srgbClr val="3FA9F5"/>
                </a:solidFill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rot="10800000">
              <a:off x="372490" y="1913498"/>
              <a:ext cx="153069" cy="239078"/>
            </a:xfrm>
            <a:prstGeom prst="rtTriangle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" name="Straight Connector 19"/>
            <p:cNvCxnSpPr>
              <a:stCxn id="18" idx="4"/>
            </p:cNvCxnSpPr>
            <p:nvPr/>
          </p:nvCxnSpPr>
          <p:spPr>
            <a:xfrm flipV="1">
              <a:off x="372490" y="1913497"/>
              <a:ext cx="2848139" cy="1"/>
            </a:xfrm>
            <a:prstGeom prst="line">
              <a:avLst/>
            </a:prstGeom>
            <a:ln>
              <a:solidFill>
                <a:srgbClr val="3FA9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319779" y="1344588"/>
            <a:ext cx="3856518" cy="1341221"/>
            <a:chOff x="372489" y="1456054"/>
            <a:chExt cx="3856518" cy="1341221"/>
          </a:xfrm>
        </p:grpSpPr>
        <p:sp>
          <p:nvSpPr>
            <p:cNvPr id="23" name="Rectangle 22"/>
            <p:cNvSpPr/>
            <p:nvPr/>
          </p:nvSpPr>
          <p:spPr>
            <a:xfrm>
              <a:off x="525566" y="1921522"/>
              <a:ext cx="3599269" cy="875753"/>
            </a:xfrm>
            <a:prstGeom prst="rect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2489" y="1562271"/>
              <a:ext cx="3752346" cy="3551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5564" y="1456054"/>
              <a:ext cx="3703443" cy="12448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pt-BR" sz="1400" dirty="0">
                <a:solidFill>
                  <a:srgbClr val="404040"/>
                </a:solidFill>
              </a:endParaRPr>
            </a:p>
            <a:p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Isto é fundamental </a:t>
              </a: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para alinhar a tomada de decisão às estratégias voltadas para o aumento da competitividade do agronegócio brasileiro </a:t>
              </a:r>
            </a:p>
          </p:txBody>
        </p:sp>
        <p:sp>
          <p:nvSpPr>
            <p:cNvPr id="26" name="Pentagon 25"/>
            <p:cNvSpPr/>
            <p:nvPr/>
          </p:nvSpPr>
          <p:spPr>
            <a:xfrm>
              <a:off x="525567" y="1562271"/>
              <a:ext cx="2267330" cy="351227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Justificativa</a:t>
              </a:r>
              <a:endPara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ight Triangle 26"/>
            <p:cNvSpPr/>
            <p:nvPr/>
          </p:nvSpPr>
          <p:spPr>
            <a:xfrm rot="10800000">
              <a:off x="372490" y="1913498"/>
              <a:ext cx="153069" cy="239078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9" name="Straight Connector 28"/>
            <p:cNvCxnSpPr>
              <a:stCxn id="27" idx="4"/>
            </p:cNvCxnSpPr>
            <p:nvPr/>
          </p:nvCxnSpPr>
          <p:spPr>
            <a:xfrm flipV="1">
              <a:off x="372490" y="1913497"/>
              <a:ext cx="3752345" cy="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32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entagon 27"/>
          <p:cNvSpPr/>
          <p:nvPr/>
        </p:nvSpPr>
        <p:spPr>
          <a:xfrm>
            <a:off x="-9525" y="308444"/>
            <a:ext cx="6675582" cy="551820"/>
          </a:xfrm>
          <a:prstGeom prst="homePlate">
            <a:avLst>
              <a:gd name="adj" fmla="val 42771"/>
            </a:avLst>
          </a:prstGeom>
          <a:solidFill>
            <a:srgbClr val="91AAC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-9525" y="308445"/>
            <a:ext cx="485774" cy="1103636"/>
          </a:xfrm>
          <a:prstGeom prst="homePlate">
            <a:avLst>
              <a:gd name="adj" fmla="val 715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Conclusões e recomendações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mtClean="0"/>
              <a:t>Desafio: agregar valor às exportações do agronegócio 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Pilar </a:t>
            </a:r>
            <a:r>
              <a:rPr lang="pt-BR" dirty="0" smtClean="0"/>
              <a:t>V </a:t>
            </a:r>
            <a:r>
              <a:rPr lang="pt-BR" dirty="0"/>
              <a:t>— Cultura de Comércio Internacional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"/>
          <a:stretch/>
        </p:blipFill>
        <p:spPr>
          <a:xfrm>
            <a:off x="6890095" y="375286"/>
            <a:ext cx="1894523" cy="177240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20452" y="1286122"/>
            <a:ext cx="4345424" cy="1617652"/>
            <a:chOff x="372489" y="1456054"/>
            <a:chExt cx="4345424" cy="1617652"/>
          </a:xfrm>
        </p:grpSpPr>
        <p:sp>
          <p:nvSpPr>
            <p:cNvPr id="12" name="Rectangle 11"/>
            <p:cNvSpPr/>
            <p:nvPr/>
          </p:nvSpPr>
          <p:spPr>
            <a:xfrm>
              <a:off x="525567" y="1921522"/>
              <a:ext cx="4054781" cy="1152183"/>
            </a:xfrm>
            <a:prstGeom prst="rect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489" y="1562271"/>
              <a:ext cx="4207859" cy="3551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565" y="1456054"/>
              <a:ext cx="4192348" cy="12448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pt-BR" sz="1400" dirty="0">
                <a:solidFill>
                  <a:srgbClr val="404040"/>
                </a:solidFill>
              </a:endParaRPr>
            </a:p>
            <a:p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Investir em ações de controle e denominação de origem, valorização da marca, melhoria da qualidade, padronização e apresentação do produto </a:t>
              </a:r>
              <a:r>
                <a:rPr lang="pt-B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final </a:t>
              </a:r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>
              <a:off x="525567" y="1562271"/>
              <a:ext cx="2267330" cy="351227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rgbClr val="3FA9F5"/>
                  </a:solidFill>
                </a:rPr>
                <a:t>Recomendação</a:t>
              </a:r>
              <a:endParaRPr lang="pt-BR" sz="1600" dirty="0">
                <a:solidFill>
                  <a:srgbClr val="3FA9F5"/>
                </a:solidFill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372490" y="1913498"/>
              <a:ext cx="153069" cy="239078"/>
            </a:xfrm>
            <a:prstGeom prst="rtTriangle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Snip Single Corner Rectangle 17"/>
            <p:cNvSpPr/>
            <p:nvPr/>
          </p:nvSpPr>
          <p:spPr>
            <a:xfrm flipH="1">
              <a:off x="525546" y="2605635"/>
              <a:ext cx="3998158" cy="468071"/>
            </a:xfrm>
            <a:prstGeom prst="snip1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300" dirty="0">
                  <a:solidFill>
                    <a:schemeClr val="bg1">
                      <a:lumMod val="50000"/>
                    </a:schemeClr>
                  </a:solidFill>
                </a:rPr>
                <a:t>Apex (MDIC) e Indicação Geográfica (MAPA)</a:t>
              </a:r>
            </a:p>
          </p:txBody>
        </p:sp>
        <p:cxnSp>
          <p:nvCxnSpPr>
            <p:cNvPr id="19" name="Straight Connector 18"/>
            <p:cNvCxnSpPr>
              <a:stCxn id="16" idx="4"/>
            </p:cNvCxnSpPr>
            <p:nvPr/>
          </p:nvCxnSpPr>
          <p:spPr>
            <a:xfrm flipV="1">
              <a:off x="372490" y="1913497"/>
              <a:ext cx="4207858" cy="1"/>
            </a:xfrm>
            <a:prstGeom prst="line">
              <a:avLst/>
            </a:prstGeom>
            <a:ln>
              <a:solidFill>
                <a:srgbClr val="3FA9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64141" y="2714511"/>
            <a:ext cx="3058788" cy="1244859"/>
            <a:chOff x="372488" y="1456054"/>
            <a:chExt cx="3058788" cy="1244859"/>
          </a:xfrm>
        </p:grpSpPr>
        <p:sp>
          <p:nvSpPr>
            <p:cNvPr id="21" name="Rectangle 20"/>
            <p:cNvSpPr/>
            <p:nvPr/>
          </p:nvSpPr>
          <p:spPr>
            <a:xfrm>
              <a:off x="525566" y="1921523"/>
              <a:ext cx="2646768" cy="779390"/>
            </a:xfrm>
            <a:prstGeom prst="rect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2488" y="1562271"/>
              <a:ext cx="2799845" cy="3551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5566" y="1456054"/>
              <a:ext cx="2905710" cy="12448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pt-BR" sz="1400" dirty="0">
                <a:solidFill>
                  <a:srgbClr val="404040"/>
                </a:solidFill>
              </a:endParaRPr>
            </a:p>
            <a:p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Criar ambiente favorável na indústria brasileira para a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agregação de valor aos produtos do 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agronegócio</a:t>
              </a:r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Pentagon 24"/>
            <p:cNvSpPr/>
            <p:nvPr/>
          </p:nvSpPr>
          <p:spPr>
            <a:xfrm>
              <a:off x="525567" y="1562271"/>
              <a:ext cx="2267330" cy="351227"/>
            </a:xfrm>
            <a:prstGeom prst="homePlate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1400" dirty="0" smtClean="0">
                  <a:solidFill>
                    <a:srgbClr val="3FA9F5"/>
                  </a:solidFill>
                </a:rPr>
                <a:t>Recomendação</a:t>
              </a:r>
              <a:endParaRPr lang="pt-BR" sz="1600" dirty="0">
                <a:solidFill>
                  <a:srgbClr val="3FA9F5"/>
                </a:solidFill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372490" y="1913498"/>
              <a:ext cx="153069" cy="239078"/>
            </a:xfrm>
            <a:prstGeom prst="rtTriangle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7" name="Straight Connector 26"/>
            <p:cNvCxnSpPr>
              <a:stCxn id="26" idx="4"/>
            </p:cNvCxnSpPr>
            <p:nvPr/>
          </p:nvCxnSpPr>
          <p:spPr>
            <a:xfrm flipV="1">
              <a:off x="372490" y="1913497"/>
              <a:ext cx="2799843" cy="1"/>
            </a:xfrm>
            <a:prstGeom prst="line">
              <a:avLst/>
            </a:prstGeom>
            <a:ln>
              <a:solidFill>
                <a:srgbClr val="3FA9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59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 err="1" smtClean="0"/>
              <a:t>importância</a:t>
            </a:r>
            <a:r>
              <a:rPr lang="en-US" b="1" dirty="0" smtClean="0"/>
              <a:t> da CT&amp;I para a </a:t>
            </a:r>
            <a:r>
              <a:rPr lang="en-US" b="1" dirty="0" err="1" smtClean="0"/>
              <a:t>agricultura</a:t>
            </a:r>
            <a:endParaRPr lang="pt-BR" b="1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58830" y="1828076"/>
            <a:ext cx="45183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Estes </a:t>
            </a:r>
            <a:r>
              <a:rPr lang="en-US" sz="2800" dirty="0" err="1" smtClean="0">
                <a:latin typeface="Georgia" panose="02040502050405020303" pitchFamily="18" charset="0"/>
              </a:rPr>
              <a:t>desafios</a:t>
            </a:r>
            <a:r>
              <a:rPr lang="en-US" sz="2800" dirty="0" smtClean="0">
                <a:latin typeface="Georgia" panose="02040502050405020303" pitchFamily="18" charset="0"/>
              </a:rPr>
              <a:t> e </a:t>
            </a:r>
            <a:r>
              <a:rPr lang="en-US" sz="2800" dirty="0" err="1" smtClean="0">
                <a:latin typeface="Georgia" panose="02040502050405020303" pitchFamily="18" charset="0"/>
              </a:rPr>
              <a:t>exemplos</a:t>
            </a:r>
            <a:r>
              <a:rPr lang="en-US" sz="2800" dirty="0" smtClean="0">
                <a:latin typeface="Georgia" panose="02040502050405020303" pitchFamily="18" charset="0"/>
              </a:rPr>
              <a:t>  </a:t>
            </a:r>
            <a:r>
              <a:rPr lang="en-US" sz="2800" dirty="0" err="1" smtClean="0">
                <a:latin typeface="Georgia" panose="02040502050405020303" pitchFamily="18" charset="0"/>
              </a:rPr>
              <a:t>demonstram</a:t>
            </a:r>
            <a:r>
              <a:rPr lang="en-US" sz="2800" dirty="0" smtClean="0">
                <a:latin typeface="Georgia" panose="02040502050405020303" pitchFamily="18" charset="0"/>
              </a:rPr>
              <a:t> que </a:t>
            </a:r>
            <a:r>
              <a:rPr lang="en-US" sz="2800" dirty="0" err="1" smtClean="0">
                <a:latin typeface="Georgia" panose="02040502050405020303" pitchFamily="18" charset="0"/>
              </a:rPr>
              <a:t>foi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acertada</a:t>
            </a:r>
            <a:r>
              <a:rPr lang="en-US" sz="2800" dirty="0" smtClean="0">
                <a:latin typeface="Georgia" panose="02040502050405020303" pitchFamily="18" charset="0"/>
              </a:rPr>
              <a:t> a </a:t>
            </a:r>
            <a:r>
              <a:rPr lang="en-US" sz="2800" dirty="0" err="1" smtClean="0">
                <a:latin typeface="Georgia" panose="02040502050405020303" pitchFamily="18" charset="0"/>
              </a:rPr>
              <a:t>decisão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desta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Comissão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ao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escolher</a:t>
            </a:r>
            <a:r>
              <a:rPr lang="en-US" sz="2800" dirty="0" smtClean="0">
                <a:latin typeface="Georgia" panose="02040502050405020303" pitchFamily="18" charset="0"/>
              </a:rPr>
              <a:t> a </a:t>
            </a:r>
            <a:r>
              <a:rPr lang="en-US" sz="2800" dirty="0" err="1" smtClean="0">
                <a:latin typeface="Georgia" panose="02040502050405020303" pitchFamily="18" charset="0"/>
              </a:rPr>
              <a:t>política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pública</a:t>
            </a:r>
            <a:r>
              <a:rPr lang="en-US" sz="2800" dirty="0" smtClean="0">
                <a:latin typeface="Georgia" panose="02040502050405020303" pitchFamily="18" charset="0"/>
              </a:rPr>
              <a:t> da </a:t>
            </a:r>
            <a:r>
              <a:rPr lang="en-US" sz="2800" dirty="0" err="1" smtClean="0">
                <a:latin typeface="Georgia" panose="02040502050405020303" pitchFamily="18" charset="0"/>
              </a:rPr>
              <a:t>pesquisa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agropecuária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como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análise</a:t>
            </a:r>
            <a:r>
              <a:rPr lang="en-US" sz="2800" dirty="0" smtClean="0">
                <a:latin typeface="Georgia" panose="02040502050405020303" pitchFamily="18" charset="0"/>
              </a:rPr>
              <a:t> no </a:t>
            </a:r>
            <a:r>
              <a:rPr lang="en-US" sz="2800" dirty="0" err="1" smtClean="0">
                <a:latin typeface="Georgia" panose="02040502050405020303" pitchFamily="18" charset="0"/>
              </a:rPr>
              <a:t>ano</a:t>
            </a:r>
            <a:r>
              <a:rPr lang="en-US" sz="2800" dirty="0" smtClean="0">
                <a:latin typeface="Georgia" panose="02040502050405020303" pitchFamily="18" charset="0"/>
              </a:rPr>
              <a:t> de 2017.</a:t>
            </a:r>
            <a:endParaRPr lang="pt-BR" sz="28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https://www.grancursosonline.com.br/upload/projeto/senado-feder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8" r="22915"/>
          <a:stretch/>
        </p:blipFill>
        <p:spPr bwMode="auto">
          <a:xfrm>
            <a:off x="5882177" y="2687135"/>
            <a:ext cx="2536328" cy="37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accent5"/>
                </a:solidFill>
              </a:rPr>
              <a:t>Trajetória do SNPA</a:t>
            </a:r>
            <a:endParaRPr lang="pt-BR" sz="2800" b="1" dirty="0">
              <a:solidFill>
                <a:schemeClr val="accent5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>
          <a:xfrm>
            <a:off x="712788" y="6404492"/>
            <a:ext cx="7705725" cy="467156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Fonte: FGV - Aline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Canciani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Cynthia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Luciana Carvalho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8501063" y="6564313"/>
            <a:ext cx="6429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9pPr>
          </a:lstStyle>
          <a:p>
            <a:fld id="{3807EB2C-DE44-4741-9C08-C0766A79CF6E}" type="slidenum">
              <a:rPr lang="pt-BR" altLang="pt-BR" sz="1100" smtClean="0"/>
              <a:pPr/>
              <a:t>26</a:t>
            </a:fld>
            <a:endParaRPr lang="pt-BR" altLang="pt-BR" sz="1100" smtClean="0"/>
          </a:p>
        </p:txBody>
      </p:sp>
      <p:sp>
        <p:nvSpPr>
          <p:cNvPr id="6" name="Texto Explicativo Retangular 4"/>
          <p:cNvSpPr/>
          <p:nvPr/>
        </p:nvSpPr>
        <p:spPr>
          <a:xfrm>
            <a:off x="35500" y="1844824"/>
            <a:ext cx="1813190" cy="1656184"/>
          </a:xfrm>
          <a:prstGeom prst="wedgeRectCallout">
            <a:avLst>
              <a:gd name="adj1" fmla="val -8141"/>
              <a:gd name="adj2" fmla="val 6881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Proposta de formulação do SNPA – Livro Preto</a:t>
            </a:r>
          </a:p>
          <a:p>
            <a:pPr algn="ctr">
              <a:defRPr/>
            </a:pPr>
            <a:endParaRPr lang="pt-BR" sz="1600" b="1" dirty="0"/>
          </a:p>
          <a:p>
            <a:pPr algn="ctr">
              <a:defRPr/>
            </a:pPr>
            <a:r>
              <a:rPr lang="pt-BR" sz="1600" b="1" dirty="0"/>
              <a:t>Criação da Embrapa</a:t>
            </a:r>
          </a:p>
        </p:txBody>
      </p:sp>
      <p:sp>
        <p:nvSpPr>
          <p:cNvPr id="8" name="Texto Explicativo Retangular 5"/>
          <p:cNvSpPr/>
          <p:nvPr/>
        </p:nvSpPr>
        <p:spPr>
          <a:xfrm>
            <a:off x="1740572" y="4688735"/>
            <a:ext cx="1502931" cy="544648"/>
          </a:xfrm>
          <a:prstGeom prst="wedgeRectCallout">
            <a:avLst>
              <a:gd name="adj1" fmla="val -1533"/>
              <a:gd name="adj2" fmla="val -11572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Crise financeira </a:t>
            </a:r>
          </a:p>
        </p:txBody>
      </p:sp>
      <p:sp>
        <p:nvSpPr>
          <p:cNvPr id="9" name="Texto Explicativo Retangular 6"/>
          <p:cNvSpPr/>
          <p:nvPr/>
        </p:nvSpPr>
        <p:spPr>
          <a:xfrm>
            <a:off x="3131840" y="2203833"/>
            <a:ext cx="1749567" cy="1069288"/>
          </a:xfrm>
          <a:prstGeom prst="wedgeRectCallout">
            <a:avLst>
              <a:gd name="adj1" fmla="val -8141"/>
              <a:gd name="adj2" fmla="val 6881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Promulgação da Constituição Federal</a:t>
            </a:r>
          </a:p>
        </p:txBody>
      </p:sp>
      <p:sp>
        <p:nvSpPr>
          <p:cNvPr id="10" name="Texto Explicativo Retangular 8"/>
          <p:cNvSpPr/>
          <p:nvPr/>
        </p:nvSpPr>
        <p:spPr>
          <a:xfrm>
            <a:off x="4283968" y="4961059"/>
            <a:ext cx="2543627" cy="1397469"/>
          </a:xfrm>
          <a:prstGeom prst="wedgeRectCallout">
            <a:avLst>
              <a:gd name="adj1" fmla="val 9456"/>
              <a:gd name="adj2" fmla="val -9833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Extinção </a:t>
            </a:r>
            <a:r>
              <a:rPr lang="pt-BR" sz="1600" b="1" dirty="0" err="1"/>
              <a:t>Embrater</a:t>
            </a:r>
            <a:endParaRPr lang="pt-BR" sz="1600" b="1" dirty="0"/>
          </a:p>
          <a:p>
            <a:pPr algn="ctr">
              <a:defRPr/>
            </a:pPr>
            <a:endParaRPr lang="pt-BR" sz="1600" b="1" dirty="0"/>
          </a:p>
          <a:p>
            <a:pPr algn="ctr">
              <a:defRPr/>
            </a:pPr>
            <a:r>
              <a:rPr lang="pt-BR" sz="1600" b="1" dirty="0"/>
              <a:t>Lei da Política Agrícola </a:t>
            </a:r>
          </a:p>
          <a:p>
            <a:pPr algn="ctr">
              <a:defRPr/>
            </a:pPr>
            <a:endParaRPr lang="pt-BR" sz="1600" b="1" dirty="0"/>
          </a:p>
          <a:p>
            <a:pPr algn="ctr">
              <a:defRPr/>
            </a:pPr>
            <a:r>
              <a:rPr lang="pt-BR" sz="1600" b="1" dirty="0"/>
              <a:t>Criação do SNPA</a:t>
            </a:r>
          </a:p>
        </p:txBody>
      </p:sp>
      <p:sp>
        <p:nvSpPr>
          <p:cNvPr id="11" name="Texto Explicativo Retangular 9"/>
          <p:cNvSpPr/>
          <p:nvPr/>
        </p:nvSpPr>
        <p:spPr>
          <a:xfrm>
            <a:off x="5676442" y="1708480"/>
            <a:ext cx="1830419" cy="1618573"/>
          </a:xfrm>
          <a:prstGeom prst="wedgeRectCallout">
            <a:avLst>
              <a:gd name="adj1" fmla="val -8141"/>
              <a:gd name="adj2" fmla="val 6881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Lançamento e execução do Programa de Fortalecimento e Crescimento da Embrapa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15602"/>
              </p:ext>
            </p:extLst>
          </p:nvPr>
        </p:nvGraphicFramePr>
        <p:xfrm>
          <a:off x="34925" y="3795713"/>
          <a:ext cx="9109076" cy="3667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672">
                  <a:extLst>
                    <a:ext uri="{9D8B030D-6E8A-4147-A177-3AD203B41FA5}"/>
                  </a:extLst>
                </a:gridCol>
                <a:gridCol w="1584672">
                  <a:extLst>
                    <a:ext uri="{9D8B030D-6E8A-4147-A177-3AD203B41FA5}"/>
                  </a:extLst>
                </a:gridCol>
                <a:gridCol w="1584672">
                  <a:extLst>
                    <a:ext uri="{9D8B030D-6E8A-4147-A177-3AD203B41FA5}"/>
                  </a:extLst>
                </a:gridCol>
                <a:gridCol w="1584672">
                  <a:extLst>
                    <a:ext uri="{9D8B030D-6E8A-4147-A177-3AD203B41FA5}"/>
                  </a:extLst>
                </a:gridCol>
                <a:gridCol w="1222628">
                  <a:extLst>
                    <a:ext uri="{9D8B030D-6E8A-4147-A177-3AD203B41FA5}"/>
                  </a:extLst>
                </a:gridCol>
                <a:gridCol w="1547760">
                  <a:extLst>
                    <a:ext uri="{9D8B030D-6E8A-4147-A177-3AD203B41FA5}"/>
                  </a:extLst>
                </a:gridCol>
              </a:tblGrid>
              <a:tr h="366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1972 - 1973</a:t>
                      </a:r>
                    </a:p>
                  </a:txBody>
                  <a:tcPr marL="91446" marR="91446" marT="45624" marB="456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1979-1986</a:t>
                      </a:r>
                    </a:p>
                  </a:txBody>
                  <a:tcPr marL="91446" marR="91446" marT="45624" marB="456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1988</a:t>
                      </a:r>
                    </a:p>
                  </a:txBody>
                  <a:tcPr marL="91446" marR="91446" marT="45624" marB="4562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1990</a:t>
                      </a:r>
                      <a:r>
                        <a:rPr lang="pt-BR" sz="1800" baseline="0" dirty="0">
                          <a:solidFill>
                            <a:schemeClr val="bg1"/>
                          </a:solidFill>
                        </a:rPr>
                        <a:t> -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1992</a:t>
                      </a:r>
                    </a:p>
                  </a:txBody>
                  <a:tcPr marL="91446" marR="91446" marT="45624" marB="456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marL="91446" marR="91446" marT="45624" marB="45624">
                    <a:solidFill>
                      <a:srgbClr val="F68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2014</a:t>
                      </a:r>
                      <a:r>
                        <a:rPr lang="pt-BR" sz="1800" baseline="0" dirty="0">
                          <a:solidFill>
                            <a:schemeClr val="bg1"/>
                          </a:solidFill>
                        </a:rPr>
                        <a:t> -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624" marB="45624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" name="Texto Explicativo Retangular 25"/>
          <p:cNvSpPr/>
          <p:nvPr/>
        </p:nvSpPr>
        <p:spPr>
          <a:xfrm>
            <a:off x="7020273" y="4466678"/>
            <a:ext cx="2055824" cy="2097660"/>
          </a:xfrm>
          <a:prstGeom prst="wedgeRectCallout">
            <a:avLst>
              <a:gd name="adj1" fmla="val 11247"/>
              <a:gd name="adj2" fmla="val -6753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Criação da </a:t>
            </a:r>
            <a:r>
              <a:rPr lang="pt-BR" sz="1600" b="1" dirty="0" err="1"/>
              <a:t>Anater</a:t>
            </a:r>
            <a:endParaRPr lang="pt-BR" sz="1600" b="1" dirty="0"/>
          </a:p>
          <a:p>
            <a:pPr algn="ctr">
              <a:defRPr/>
            </a:pPr>
            <a:endParaRPr lang="pt-BR" sz="1600" b="1" dirty="0"/>
          </a:p>
          <a:p>
            <a:pPr algn="ctr">
              <a:defRPr/>
            </a:pPr>
            <a:r>
              <a:rPr lang="pt-BR" sz="1600" b="1" dirty="0"/>
              <a:t>CGEE </a:t>
            </a:r>
            <a:r>
              <a:rPr lang="pt-BR" sz="1600" b="1" dirty="0" smtClean="0"/>
              <a:t>apresenta estudos </a:t>
            </a:r>
            <a:r>
              <a:rPr lang="pt-BR" sz="1600" b="1" dirty="0"/>
              <a:t>de um novo arranjo para o SNPA</a:t>
            </a:r>
          </a:p>
          <a:p>
            <a:pPr algn="ctr">
              <a:defRPr/>
            </a:pPr>
            <a:endParaRPr lang="pt-BR" sz="1600" b="1" dirty="0"/>
          </a:p>
          <a:p>
            <a:pPr algn="ctr">
              <a:defRPr/>
            </a:pPr>
            <a:r>
              <a:rPr lang="pt-BR" sz="1600" b="1" dirty="0"/>
              <a:t>Proposta de </a:t>
            </a:r>
            <a:r>
              <a:rPr lang="pt-BR" sz="1600" b="1" dirty="0" smtClean="0"/>
              <a:t>Implantação</a:t>
            </a:r>
            <a:endParaRPr lang="pt-BR" sz="1600" b="1" dirty="0"/>
          </a:p>
        </p:txBody>
      </p:sp>
      <p:grpSp>
        <p:nvGrpSpPr>
          <p:cNvPr id="14" name="Agrupar 11"/>
          <p:cNvGrpSpPr>
            <a:grpSpLocks/>
          </p:cNvGrpSpPr>
          <p:nvPr/>
        </p:nvGrpSpPr>
        <p:grpSpPr bwMode="auto">
          <a:xfrm>
            <a:off x="19050" y="4271963"/>
            <a:ext cx="3686175" cy="1962150"/>
            <a:chOff x="0" y="-1"/>
            <a:chExt cx="3065593" cy="2350931"/>
          </a:xfrm>
        </p:grpSpPr>
        <p:sp>
          <p:nvSpPr>
            <p:cNvPr id="15" name="CaixaDeTexto 2"/>
            <p:cNvSpPr txBox="1"/>
            <p:nvPr/>
          </p:nvSpPr>
          <p:spPr>
            <a:xfrm>
              <a:off x="526775" y="-1"/>
              <a:ext cx="2136145" cy="466001"/>
            </a:xfrm>
            <a:prstGeom prst="rect">
              <a:avLst/>
            </a:prstGeom>
            <a:solidFill>
              <a:schemeClr val="bg1">
                <a:lumMod val="85000"/>
                <a:alpha val="96000"/>
              </a:schemeClr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pt-BR" sz="11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SISTEMA NACIONALDE PESQUISA AGROPECUÁRIA</a:t>
              </a:r>
              <a:endParaRPr lang="pt-BR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8233" name="Agrupar 13"/>
            <p:cNvGrpSpPr>
              <a:grpSpLocks/>
            </p:cNvGrpSpPr>
            <p:nvPr/>
          </p:nvGrpSpPr>
          <p:grpSpPr bwMode="auto">
            <a:xfrm>
              <a:off x="0" y="676506"/>
              <a:ext cx="3065593" cy="1674424"/>
              <a:chOff x="0" y="676506"/>
              <a:chExt cx="3065593" cy="1674424"/>
            </a:xfrm>
          </p:grpSpPr>
          <p:sp>
            <p:nvSpPr>
              <p:cNvPr id="17" name="CaixaDeTexto 6"/>
              <p:cNvSpPr txBox="1"/>
              <p:nvPr/>
            </p:nvSpPr>
            <p:spPr>
              <a:xfrm>
                <a:off x="1019224" y="1495008"/>
                <a:ext cx="1044309" cy="855922"/>
              </a:xfrm>
              <a:prstGeom prst="rect">
                <a:avLst/>
              </a:prstGeom>
              <a:solidFill>
                <a:schemeClr val="bg1">
                  <a:lumMod val="85000"/>
                  <a:alpha val="96000"/>
                </a:schemeClr>
              </a:solidFill>
              <a:ln w="9525" cmpd="sng">
                <a:solidFill>
                  <a:schemeClr val="lt1">
                    <a:shade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pt-BR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Conselho Regional de Pesquisa Agropecuária</a:t>
                </a:r>
                <a:endParaRPr lang="pt-BR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8235" name="Agrupar 15"/>
              <p:cNvGrpSpPr>
                <a:grpSpLocks/>
              </p:cNvGrpSpPr>
              <p:nvPr/>
            </p:nvGrpSpPr>
            <p:grpSpPr bwMode="auto">
              <a:xfrm>
                <a:off x="0" y="676506"/>
                <a:ext cx="3065593" cy="1247775"/>
                <a:chOff x="0" y="676506"/>
                <a:chExt cx="3065593" cy="1247775"/>
              </a:xfrm>
            </p:grpSpPr>
            <p:sp>
              <p:nvSpPr>
                <p:cNvPr id="19" name="CaixaDeTexto 4"/>
                <p:cNvSpPr txBox="1"/>
                <p:nvPr/>
              </p:nvSpPr>
              <p:spPr>
                <a:xfrm>
                  <a:off x="2104460" y="1200191"/>
                  <a:ext cx="961133" cy="724681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96000"/>
                  </a:schemeClr>
                </a:solidFill>
                <a:ln w="9525" cmpd="sng">
                  <a:solidFill>
                    <a:schemeClr val="lt1">
                      <a:shade val="50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spcAft>
                      <a:spcPts val="0"/>
                    </a:spcAft>
                    <a:defRPr/>
                  </a:pPr>
                  <a:r>
                    <a:rPr lang="pt-BR" sz="10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Empresa Nacional de Pesquisa Agropecuária</a:t>
                  </a:r>
                  <a:endParaRPr lang="pt-BR" sz="120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8237" name="Agrupar 17"/>
                <p:cNvGrpSpPr>
                  <a:grpSpLocks/>
                </p:cNvGrpSpPr>
                <p:nvPr/>
              </p:nvGrpSpPr>
              <p:grpSpPr bwMode="auto">
                <a:xfrm>
                  <a:off x="0" y="676506"/>
                  <a:ext cx="2105024" cy="895350"/>
                  <a:chOff x="0" y="676506"/>
                  <a:chExt cx="2105024" cy="895350"/>
                </a:xfrm>
              </p:grpSpPr>
              <p:sp>
                <p:nvSpPr>
                  <p:cNvPr id="21" name="CaixaDeTexto 3"/>
                  <p:cNvSpPr txBox="1"/>
                  <p:nvPr/>
                </p:nvSpPr>
                <p:spPr>
                  <a:xfrm>
                    <a:off x="0" y="677128"/>
                    <a:ext cx="913605" cy="46790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96000"/>
                    </a:schemeClr>
                  </a:solidFill>
                  <a:ln w="9525" cmpd="sng">
                    <a:solidFill>
                      <a:schemeClr val="lt1">
                        <a:shade val="50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>
                      <a:spcAft>
                        <a:spcPts val="0"/>
                      </a:spcAft>
                      <a:defRPr/>
                    </a:pPr>
                    <a:r>
                      <a:rPr lang="pt-BR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Ministério da Agricultura</a:t>
                    </a:r>
                    <a:endParaRPr lang="pt-BR" sz="120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8239" name="Agrupar 19"/>
                  <p:cNvGrpSpPr>
                    <a:grpSpLocks/>
                  </p:cNvGrpSpPr>
                  <p:nvPr/>
                </p:nvGrpSpPr>
                <p:grpSpPr bwMode="auto">
                  <a:xfrm>
                    <a:off x="457199" y="718974"/>
                    <a:ext cx="1647825" cy="852882"/>
                    <a:chOff x="457199" y="718974"/>
                    <a:chExt cx="1647825" cy="852882"/>
                  </a:xfrm>
                </p:grpSpPr>
                <p:cxnSp>
                  <p:nvCxnSpPr>
                    <p:cNvPr id="23" name="Conector Angulado 20"/>
                    <p:cNvCxnSpPr/>
                    <p:nvPr/>
                  </p:nvCxnSpPr>
                  <p:spPr>
                    <a:xfrm rot="16200000" flipH="1">
                      <a:off x="1066650" y="533281"/>
                      <a:ext cx="427961" cy="1647657"/>
                    </a:xfrm>
                    <a:prstGeom prst="bentConnector2">
                      <a:avLst/>
                    </a:prstGeom>
                    <a:ln w="9525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CaixaDeTexto 7"/>
                    <p:cNvSpPr txBox="1"/>
                    <p:nvPr/>
                  </p:nvSpPr>
                  <p:spPr>
                    <a:xfrm>
                      <a:off x="1008662" y="718973"/>
                      <a:ext cx="1053550" cy="861627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  <a:alpha val="96000"/>
                      </a:schemeClr>
                    </a:solidFill>
                    <a:ln w="9525" cmpd="sng">
                      <a:solidFill>
                        <a:schemeClr val="lt1">
                          <a:shade val="50000"/>
                        </a:schemeClr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Conselho Nacional de Pesquisa Agropecuária</a:t>
                      </a:r>
                      <a:endParaRPr lang="pt-BR" sz="1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5" name="Texto Explicativo Retangular 6"/>
          <p:cNvSpPr/>
          <p:nvPr/>
        </p:nvSpPr>
        <p:spPr>
          <a:xfrm>
            <a:off x="7740350" y="2386556"/>
            <a:ext cx="1335745" cy="1069288"/>
          </a:xfrm>
          <a:prstGeom prst="wedgeRectCallout">
            <a:avLst>
              <a:gd name="adj1" fmla="val -60143"/>
              <a:gd name="adj2" fmla="val 7935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 smtClean="0"/>
              <a:t>Crise econômica global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2876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b="1" dirty="0">
                <a:solidFill>
                  <a:schemeClr val="accent5"/>
                </a:solidFill>
              </a:rPr>
              <a:t>Contexto</a:t>
            </a:r>
          </a:p>
        </p:txBody>
      </p:sp>
      <p:sp>
        <p:nvSpPr>
          <p:cNvPr id="9218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8501063" y="6564313"/>
            <a:ext cx="6429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ＭＳ Ｐゴシック" pitchFamily="32" charset="-128"/>
              </a:defRPr>
            </a:lvl9pPr>
          </a:lstStyle>
          <a:p>
            <a:fld id="{0B4E0B30-E142-4138-B9A3-6E23B233C94D}" type="slidenum">
              <a:rPr lang="pt-BR" altLang="pt-BR" sz="1100" smtClean="0"/>
              <a:pPr/>
              <a:t>27</a:t>
            </a:fld>
            <a:endParaRPr lang="pt-BR" altLang="pt-BR" sz="1100" smtClean="0"/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871959015"/>
              </p:ext>
            </p:extLst>
          </p:nvPr>
        </p:nvGraphicFramePr>
        <p:xfrm>
          <a:off x="-1016" y="1200271"/>
          <a:ext cx="9145016" cy="534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Texto 4"/>
          <p:cNvSpPr>
            <a:spLocks noGrp="1"/>
          </p:cNvSpPr>
          <p:nvPr>
            <p:ph type="body" sz="quarter" idx="4294967295"/>
          </p:nvPr>
        </p:nvSpPr>
        <p:spPr>
          <a:xfrm>
            <a:off x="712788" y="6542658"/>
            <a:ext cx="7705725" cy="32899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1400" dirty="0"/>
              <a:t>Fonte: FGV - Aline </a:t>
            </a:r>
            <a:r>
              <a:rPr lang="en-US" sz="1400" dirty="0" err="1" smtClean="0"/>
              <a:t>Canciani</a:t>
            </a:r>
            <a:r>
              <a:rPr lang="en-US" sz="1400" dirty="0" smtClean="0"/>
              <a:t>,  </a:t>
            </a:r>
            <a:r>
              <a:rPr lang="en-US" sz="1400" dirty="0"/>
              <a:t>Cynthia </a:t>
            </a:r>
            <a:r>
              <a:rPr lang="en-US" sz="1400" dirty="0" err="1" smtClean="0"/>
              <a:t>Cury</a:t>
            </a:r>
            <a:r>
              <a:rPr lang="en-US" sz="1400" dirty="0"/>
              <a:t> </a:t>
            </a:r>
            <a:r>
              <a:rPr lang="en-US" sz="1400" dirty="0" smtClean="0"/>
              <a:t>e  </a:t>
            </a:r>
            <a:r>
              <a:rPr lang="en-US" sz="1400" dirty="0"/>
              <a:t>Luciana Carvalho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524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521578" y="308445"/>
            <a:ext cx="6684439" cy="555471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Nova </a:t>
            </a:r>
            <a:r>
              <a:rPr lang="en-US" sz="3200" b="1" dirty="0" err="1" smtClean="0">
                <a:solidFill>
                  <a:schemeClr val="accent5"/>
                </a:solidFill>
              </a:rPr>
              <a:t>abordagem</a:t>
            </a:r>
            <a:r>
              <a:rPr lang="en-US" sz="3200" b="1" dirty="0" smtClean="0">
                <a:solidFill>
                  <a:schemeClr val="accent5"/>
                </a:solidFill>
              </a:rPr>
              <a:t> para o SNPA</a:t>
            </a:r>
            <a:endParaRPr lang="pt-BR" sz="3200" b="1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3340"/>
            <a:ext cx="86868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4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521579" y="308445"/>
            <a:ext cx="8240284" cy="555471"/>
          </a:xfrm>
        </p:spPr>
        <p:txBody>
          <a:bodyPr/>
          <a:lstStyle/>
          <a:p>
            <a:r>
              <a:rPr lang="pt-BR" altLang="pt-BR" sz="2400" b="1" dirty="0" smtClean="0">
                <a:solidFill>
                  <a:schemeClr val="accent5"/>
                </a:solidFill>
                <a:ea typeface="Calibri" pitchFamily="34" charset="0"/>
                <a:cs typeface="Times New Roman" pitchFamily="16" charset="0"/>
              </a:rPr>
              <a:t>Proposta de implantação para o novo arranjo</a:t>
            </a:r>
            <a:endParaRPr lang="pt-BR" altLang="pt-BR" sz="2400" b="1" dirty="0">
              <a:solidFill>
                <a:schemeClr val="accent5"/>
              </a:solidFill>
              <a:ea typeface="Calibri" pitchFamily="34" charset="0"/>
              <a:cs typeface="Times New Roman" pitchFamily="16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60060" y="996288"/>
            <a:ext cx="6624002" cy="5776002"/>
            <a:chOff x="1773062" y="1473546"/>
            <a:chExt cx="6011000" cy="5298743"/>
          </a:xfrm>
        </p:grpSpPr>
        <p:sp>
          <p:nvSpPr>
            <p:cNvPr id="6" name="Retângulo de cantos arredondados 4"/>
            <p:cNvSpPr>
              <a:spLocks/>
            </p:cNvSpPr>
            <p:nvPr/>
          </p:nvSpPr>
          <p:spPr bwMode="auto">
            <a:xfrm>
              <a:off x="1773062" y="2233275"/>
              <a:ext cx="416199" cy="360351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vert270" lIns="68580" tIns="34290" rIns="68580" bIns="34290" anchor="ctr"/>
            <a:lstStyle/>
            <a:p>
              <a:pPr algn="ctr" defTabSz="685800">
                <a:defRPr/>
              </a:pPr>
              <a:r>
                <a:rPr lang="pt-BR" altLang="pt-BR" sz="1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TRANSIÇÃO</a:t>
              </a:r>
              <a:endParaRPr lang="pt-BR" altLang="pt-BR" sz="1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Retângulo de cantos arredondados 5"/>
            <p:cNvSpPr>
              <a:spLocks/>
            </p:cNvSpPr>
            <p:nvPr/>
          </p:nvSpPr>
          <p:spPr bwMode="auto">
            <a:xfrm>
              <a:off x="7384851" y="2233276"/>
              <a:ext cx="399211" cy="359920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vert="vert270" lIns="68580" tIns="34290" rIns="68580" bIns="34290" anchor="ctr"/>
            <a:lstStyle/>
            <a:p>
              <a:pPr algn="ctr" defTabSz="685800">
                <a:defRPr/>
              </a:pPr>
              <a:r>
                <a:rPr lang="pt-BR" altLang="pt-BR" sz="105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MOBILIZAÇÃO E REDEFINIÇÃO DA AGENDA</a:t>
              </a:r>
              <a:endParaRPr lang="pt-BR" altLang="pt-BR" sz="10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tângulo de cantos arredondados 7"/>
            <p:cNvSpPr>
              <a:spLocks/>
            </p:cNvSpPr>
            <p:nvPr/>
          </p:nvSpPr>
          <p:spPr bwMode="auto">
            <a:xfrm>
              <a:off x="2356294" y="2452100"/>
              <a:ext cx="826232" cy="75067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>
                <a:defRPr/>
              </a:pPr>
              <a:r>
                <a:rPr lang="pt-BR" altLang="pt-BR" sz="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1° CICLO</a:t>
              </a:r>
              <a:endParaRPr lang="pt-BR" altLang="pt-BR" sz="1000" dirty="0">
                <a:solidFill>
                  <a:schemeClr val="bg1"/>
                </a:solidFill>
              </a:endParaRPr>
            </a:p>
            <a:p>
              <a:pPr algn="ctr" defTabSz="685800">
                <a:defRPr/>
              </a:pPr>
              <a:r>
                <a:rPr lang="pt-BR" altLang="pt-BR" sz="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ANO 01</a:t>
              </a:r>
              <a:endParaRPr lang="pt-BR" altLang="pt-BR" sz="1000" dirty="0">
                <a:solidFill>
                  <a:schemeClr val="bg1"/>
                </a:solidFill>
              </a:endParaRPr>
            </a:p>
            <a:p>
              <a:pPr algn="ctr" defTabSz="685800">
                <a:defRPr/>
              </a:pPr>
              <a:r>
                <a:rPr lang="pt-BR" altLang="pt-BR" sz="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Mobilizar</a:t>
              </a:r>
              <a:endParaRPr lang="pt-BR" altLang="pt-BR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tângulo de cantos arredondados 8"/>
            <p:cNvSpPr>
              <a:spLocks/>
            </p:cNvSpPr>
            <p:nvPr/>
          </p:nvSpPr>
          <p:spPr bwMode="auto">
            <a:xfrm>
              <a:off x="2389179" y="5104344"/>
              <a:ext cx="861173" cy="752587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>
                <a:defRPr/>
              </a:pPr>
              <a:r>
                <a:rPr lang="pt-BR" altLang="pt-BR" sz="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3° CICLO</a:t>
              </a:r>
              <a:endParaRPr lang="pt-BR" altLang="pt-BR" sz="1000" dirty="0">
                <a:solidFill>
                  <a:schemeClr val="bg1"/>
                </a:solidFill>
              </a:endParaRPr>
            </a:p>
            <a:p>
              <a:pPr algn="ctr" defTabSz="685800">
                <a:defRPr/>
              </a:pPr>
              <a:r>
                <a:rPr lang="pt-BR" altLang="pt-BR" sz="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Concretizar</a:t>
              </a:r>
              <a:endParaRPr lang="pt-BR" altLang="pt-BR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tângulo de cantos arredondados 9"/>
            <p:cNvSpPr>
              <a:spLocks/>
            </p:cNvSpPr>
            <p:nvPr/>
          </p:nvSpPr>
          <p:spPr bwMode="auto">
            <a:xfrm>
              <a:off x="2356294" y="3557042"/>
              <a:ext cx="826232" cy="75067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>
                <a:defRPr/>
              </a:pPr>
              <a:r>
                <a:rPr lang="pt-BR" altLang="pt-BR" sz="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2° CICLO</a:t>
              </a:r>
              <a:endParaRPr lang="pt-BR" altLang="pt-BR" sz="1000" dirty="0">
                <a:solidFill>
                  <a:schemeClr val="bg1"/>
                </a:solidFill>
              </a:endParaRPr>
            </a:p>
            <a:p>
              <a:pPr algn="ctr" defTabSz="685800">
                <a:defRPr/>
              </a:pPr>
              <a:r>
                <a:rPr lang="pt-BR" altLang="pt-BR" sz="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Estruturar</a:t>
              </a:r>
              <a:endParaRPr lang="pt-BR" altLang="pt-BR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tângulo de cantos arredondados 6"/>
            <p:cNvSpPr>
              <a:spLocks/>
            </p:cNvSpPr>
            <p:nvPr/>
          </p:nvSpPr>
          <p:spPr bwMode="auto">
            <a:xfrm>
              <a:off x="2471391" y="1473546"/>
              <a:ext cx="4482618" cy="70088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lnSpc>
                  <a:spcPct val="115000"/>
                </a:lnSpc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SECRETARIA EXECUTIVA</a:t>
              </a:r>
              <a:br>
                <a:rPr lang="pt-BR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t-BR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(temporária)</a:t>
              </a:r>
              <a:endPara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Setas cruzadas 17"/>
            <p:cNvSpPr>
              <a:spLocks/>
            </p:cNvSpPr>
            <p:nvPr/>
          </p:nvSpPr>
          <p:spPr>
            <a:xfrm>
              <a:off x="3100314" y="4704114"/>
              <a:ext cx="376121" cy="308311"/>
            </a:xfrm>
            <a:prstGeom prst="quad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8" name="Setas cruzadas 18"/>
            <p:cNvSpPr>
              <a:spLocks/>
            </p:cNvSpPr>
            <p:nvPr/>
          </p:nvSpPr>
          <p:spPr>
            <a:xfrm>
              <a:off x="3133199" y="3212346"/>
              <a:ext cx="376121" cy="306396"/>
            </a:xfrm>
            <a:prstGeom prst="quad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9" name="Fluxograma: Vários documentos 19"/>
            <p:cNvSpPr>
              <a:spLocks/>
            </p:cNvSpPr>
            <p:nvPr/>
          </p:nvSpPr>
          <p:spPr bwMode="auto">
            <a:xfrm>
              <a:off x="2933835" y="6040767"/>
              <a:ext cx="3886579" cy="731522"/>
            </a:xfrm>
            <a:prstGeom prst="flowChartMultidocument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>
                <a:defRPr/>
              </a:pPr>
              <a:r>
                <a:rPr lang="pt-BR" altLang="pt-BR" sz="10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NOVA GESTÃO E GOVERNANÇA DO SISTEMA NACIONAL DE PESQUISA AGROPECUÁRIA</a:t>
              </a:r>
              <a:endParaRPr lang="pt-BR" altLang="pt-BR" sz="1000" dirty="0">
                <a:latin typeface="Arial" panose="020B0604020202020204" pitchFamily="34" charset="0"/>
              </a:endParaRPr>
            </a:p>
          </p:txBody>
        </p:sp>
        <p:sp>
          <p:nvSpPr>
            <p:cNvPr id="20" name="Arredondar Retângulo em um Canto Diagonal 20"/>
            <p:cNvSpPr>
              <a:spLocks/>
            </p:cNvSpPr>
            <p:nvPr/>
          </p:nvSpPr>
          <p:spPr bwMode="auto">
            <a:xfrm>
              <a:off x="5433085" y="2270177"/>
              <a:ext cx="1831275" cy="930679"/>
            </a:xfrm>
            <a:custGeom>
              <a:avLst/>
              <a:gdLst>
                <a:gd name="T0" fmla="*/ 171360 w 1885256"/>
                <a:gd name="T1" fmla="*/ 0 h 1028141"/>
                <a:gd name="T2" fmla="*/ 1885256 w 1885256"/>
                <a:gd name="T3" fmla="*/ 0 h 1028141"/>
                <a:gd name="T4" fmla="*/ 1885256 w 1885256"/>
                <a:gd name="T5" fmla="*/ 0 h 1028141"/>
                <a:gd name="T6" fmla="*/ 1885256 w 1885256"/>
                <a:gd name="T7" fmla="*/ 856781 h 1028141"/>
                <a:gd name="T8" fmla="*/ 1713896 w 1885256"/>
                <a:gd name="T9" fmla="*/ 1028141 h 1028141"/>
                <a:gd name="T10" fmla="*/ 0 w 1885256"/>
                <a:gd name="T11" fmla="*/ 1028141 h 1028141"/>
                <a:gd name="T12" fmla="*/ 0 w 1885256"/>
                <a:gd name="T13" fmla="*/ 1028141 h 1028141"/>
                <a:gd name="T14" fmla="*/ 0 w 1885256"/>
                <a:gd name="T15" fmla="*/ 171360 h 1028141"/>
                <a:gd name="T16" fmla="*/ 171360 w 1885256"/>
                <a:gd name="T17" fmla="*/ 0 h 1028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5256"/>
                <a:gd name="T28" fmla="*/ 0 h 1028141"/>
                <a:gd name="T29" fmla="*/ 1885256 w 1885256"/>
                <a:gd name="T30" fmla="*/ 1028141 h 1028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5256" h="1028141">
                  <a:moveTo>
                    <a:pt x="171360" y="0"/>
                  </a:moveTo>
                  <a:lnTo>
                    <a:pt x="1885256" y="0"/>
                  </a:lnTo>
                  <a:lnTo>
                    <a:pt x="1885256" y="856781"/>
                  </a:lnTo>
                  <a:cubicBezTo>
                    <a:pt x="1885256" y="951421"/>
                    <a:pt x="1808536" y="1028141"/>
                    <a:pt x="1713896" y="1028141"/>
                  </a:cubicBezTo>
                  <a:lnTo>
                    <a:pt x="0" y="1028141"/>
                  </a:lnTo>
                  <a:lnTo>
                    <a:pt x="0" y="171360"/>
                  </a:lnTo>
                  <a:cubicBezTo>
                    <a:pt x="0" y="76720"/>
                    <a:pt x="76720" y="0"/>
                    <a:pt x="171360" y="0"/>
                  </a:cubicBez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just"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Articulação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desenvolvimento da estrutura de transição;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algn="just"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Mobilização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dos atores;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Sensibilização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 Sociedade;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Mapeamento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 Pesquisa Agropecuária</a:t>
              </a:r>
              <a:r>
                <a:rPr lang="pt-BR" altLang="pt-BR" sz="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pt-BR" altLang="pt-BR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AutoShape 39"/>
            <p:cNvSpPr>
              <a:spLocks/>
            </p:cNvSpPr>
            <p:nvPr/>
          </p:nvSpPr>
          <p:spPr bwMode="auto">
            <a:xfrm>
              <a:off x="3476436" y="5104344"/>
              <a:ext cx="1677128" cy="752587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8580" tIns="34290" rIns="68580" bIns="34290" anchor="ctr"/>
            <a:lstStyle/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Validação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 Proposta;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Construção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 agenda nacional</a:t>
              </a: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endParaRPr lang="pt-BR" altLang="pt-BR" sz="900" dirty="0">
                <a:solidFill>
                  <a:schemeClr val="bg1"/>
                </a:solidFill>
              </a:endParaRPr>
            </a:p>
          </p:txBody>
        </p:sp>
        <p:sp>
          <p:nvSpPr>
            <p:cNvPr id="22" name="AutoShape 38"/>
            <p:cNvSpPr>
              <a:spLocks/>
            </p:cNvSpPr>
            <p:nvPr/>
          </p:nvSpPr>
          <p:spPr bwMode="auto">
            <a:xfrm>
              <a:off x="5461859" y="5034447"/>
              <a:ext cx="1790169" cy="822484"/>
            </a:xfrm>
            <a:custGeom>
              <a:avLst/>
              <a:gdLst>
                <a:gd name="T0" fmla="*/ 183303 w 1843423"/>
                <a:gd name="T1" fmla="*/ 0 h 1099795"/>
                <a:gd name="T2" fmla="*/ 1843423 w 1843423"/>
                <a:gd name="T3" fmla="*/ 0 h 1099795"/>
                <a:gd name="T4" fmla="*/ 1843423 w 1843423"/>
                <a:gd name="T5" fmla="*/ 0 h 1099795"/>
                <a:gd name="T6" fmla="*/ 1843423 w 1843423"/>
                <a:gd name="T7" fmla="*/ 916492 h 1099795"/>
                <a:gd name="T8" fmla="*/ 1660120 w 1843423"/>
                <a:gd name="T9" fmla="*/ 1099795 h 1099795"/>
                <a:gd name="T10" fmla="*/ 0 w 1843423"/>
                <a:gd name="T11" fmla="*/ 1099795 h 1099795"/>
                <a:gd name="T12" fmla="*/ 0 w 1843423"/>
                <a:gd name="T13" fmla="*/ 1099795 h 1099795"/>
                <a:gd name="T14" fmla="*/ 0 w 1843423"/>
                <a:gd name="T15" fmla="*/ 183303 h 1099795"/>
                <a:gd name="T16" fmla="*/ 183303 w 1843423"/>
                <a:gd name="T17" fmla="*/ 0 h 10997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43423"/>
                <a:gd name="T28" fmla="*/ 0 h 1099795"/>
                <a:gd name="T29" fmla="*/ 1843423 w 1843423"/>
                <a:gd name="T30" fmla="*/ 1099795 h 10997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43423" h="1099795">
                  <a:moveTo>
                    <a:pt x="183303" y="0"/>
                  </a:moveTo>
                  <a:lnTo>
                    <a:pt x="1843423" y="0"/>
                  </a:lnTo>
                  <a:lnTo>
                    <a:pt x="1843423" y="916492"/>
                  </a:lnTo>
                  <a:cubicBezTo>
                    <a:pt x="1843423" y="1017727"/>
                    <a:pt x="1761355" y="1099795"/>
                    <a:pt x="1660120" y="1099795"/>
                  </a:cubicBezTo>
                  <a:lnTo>
                    <a:pt x="0" y="1099795"/>
                  </a:lnTo>
                  <a:lnTo>
                    <a:pt x="0" y="183303"/>
                  </a:lnTo>
                  <a:cubicBezTo>
                    <a:pt x="0" y="82068"/>
                    <a:pt x="82068" y="0"/>
                    <a:pt x="183303" y="0"/>
                  </a:cubicBez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algn="just"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Implantação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 novo arranjo;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algn="just"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Extinção da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Secretaria </a:t>
              </a: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Executiva temporária.</a:t>
              </a:r>
              <a:endParaRPr lang="pt-BR" altLang="pt-BR" sz="900" dirty="0">
                <a:solidFill>
                  <a:schemeClr val="bg1"/>
                </a:solidFill>
              </a:endParaRPr>
            </a:p>
          </p:txBody>
        </p:sp>
        <p:sp>
          <p:nvSpPr>
            <p:cNvPr id="23" name="AutoShape 46"/>
            <p:cNvSpPr>
              <a:spLocks/>
            </p:cNvSpPr>
            <p:nvPr/>
          </p:nvSpPr>
          <p:spPr bwMode="auto">
            <a:xfrm>
              <a:off x="3462048" y="3350224"/>
              <a:ext cx="1749064" cy="167177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8580" tIns="34290" rIns="68580" bIns="34290" anchor="ctr"/>
            <a:lstStyle/>
            <a:p>
              <a:pPr algn="just" defTabSz="685800">
                <a:defRPr/>
              </a:pPr>
              <a:endParaRPr lang="pt-BR" altLang="pt-BR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Revisão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dos processos organizacionais e </a:t>
              </a: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institucionais das instituições do sistema;</a:t>
              </a:r>
              <a:endParaRPr lang="pt-BR" altLang="pt-BR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Revisão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 Legislação;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Revisão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definição dos processos para a </a:t>
              </a: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formalização do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novo arranjo;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Identificação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fontes de financiamento;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Mapear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competências e infraestrutura para a pesquisa agropecuária.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endParaRPr lang="pt-BR" altLang="pt-BR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AutoShape 45"/>
            <p:cNvSpPr>
              <a:spLocks/>
            </p:cNvSpPr>
            <p:nvPr/>
          </p:nvSpPr>
          <p:spPr bwMode="auto">
            <a:xfrm>
              <a:off x="5445416" y="3350224"/>
              <a:ext cx="1831275" cy="1571179"/>
            </a:xfrm>
            <a:custGeom>
              <a:avLst/>
              <a:gdLst>
                <a:gd name="T0" fmla="*/ 269887 w 1885256"/>
                <a:gd name="T1" fmla="*/ 0 h 1619287"/>
                <a:gd name="T2" fmla="*/ 1885256 w 1885256"/>
                <a:gd name="T3" fmla="*/ 0 h 1619287"/>
                <a:gd name="T4" fmla="*/ 1885256 w 1885256"/>
                <a:gd name="T5" fmla="*/ 0 h 1619287"/>
                <a:gd name="T6" fmla="*/ 1885256 w 1885256"/>
                <a:gd name="T7" fmla="*/ 1349400 h 1619287"/>
                <a:gd name="T8" fmla="*/ 1615369 w 1885256"/>
                <a:gd name="T9" fmla="*/ 1619287 h 1619287"/>
                <a:gd name="T10" fmla="*/ 0 w 1885256"/>
                <a:gd name="T11" fmla="*/ 1619287 h 1619287"/>
                <a:gd name="T12" fmla="*/ 0 w 1885256"/>
                <a:gd name="T13" fmla="*/ 1619287 h 1619287"/>
                <a:gd name="T14" fmla="*/ 0 w 1885256"/>
                <a:gd name="T15" fmla="*/ 269887 h 1619287"/>
                <a:gd name="T16" fmla="*/ 269887 w 1885256"/>
                <a:gd name="T17" fmla="*/ 0 h 1619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5256"/>
                <a:gd name="T28" fmla="*/ 0 h 1619287"/>
                <a:gd name="T29" fmla="*/ 1885256 w 1885256"/>
                <a:gd name="T30" fmla="*/ 1619287 h 1619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5256" h="1619287">
                  <a:moveTo>
                    <a:pt x="269887" y="0"/>
                  </a:moveTo>
                  <a:lnTo>
                    <a:pt x="1885256" y="0"/>
                  </a:lnTo>
                  <a:lnTo>
                    <a:pt x="1885256" y="1349400"/>
                  </a:lnTo>
                  <a:cubicBezTo>
                    <a:pt x="1885256" y="1498454"/>
                    <a:pt x="1764423" y="1619287"/>
                    <a:pt x="1615369" y="1619287"/>
                  </a:cubicBezTo>
                  <a:lnTo>
                    <a:pt x="0" y="1619287"/>
                  </a:lnTo>
                  <a:lnTo>
                    <a:pt x="0" y="269887"/>
                  </a:lnTo>
                  <a:cubicBezTo>
                    <a:pt x="0" y="120833"/>
                    <a:pt x="120833" y="0"/>
                    <a:pt x="269887" y="0"/>
                  </a:cubicBezTo>
                  <a:close/>
                </a:path>
              </a:pathLst>
            </a:cu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/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Legislação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 viabilize o novo arranjo;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Implementação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arranjos institucionais em formato de rede; 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Financiamento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 a agenda de pesquisa; 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Iniciar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construção de uma agenda de pesquisa nacional observando características regionais.</a:t>
              </a:r>
              <a:endParaRPr lang="pt-BR" altLang="pt-BR" sz="9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Retângulo de cantos arredondados 7"/>
            <p:cNvSpPr>
              <a:spLocks/>
            </p:cNvSpPr>
            <p:nvPr/>
          </p:nvSpPr>
          <p:spPr bwMode="auto">
            <a:xfrm>
              <a:off x="2356294" y="2452100"/>
              <a:ext cx="826232" cy="75067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8580" tIns="34290" rIns="68580" bIns="34290" anchor="ctr"/>
            <a:lstStyle/>
            <a:p>
              <a:pPr algn="ctr" defTabSz="685800">
                <a:defRPr/>
              </a:pPr>
              <a:r>
                <a:rPr lang="pt-BR" altLang="pt-BR" sz="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1° CICLO</a:t>
              </a:r>
              <a:endParaRPr lang="pt-BR" altLang="pt-BR" sz="1000" dirty="0">
                <a:solidFill>
                  <a:schemeClr val="bg1"/>
                </a:solidFill>
              </a:endParaRPr>
            </a:p>
            <a:p>
              <a:pPr algn="ctr" defTabSz="685800">
                <a:defRPr/>
              </a:pPr>
              <a:r>
                <a:rPr lang="pt-BR" altLang="pt-BR" sz="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Mobilizar</a:t>
              </a:r>
              <a:endParaRPr lang="pt-BR" altLang="pt-BR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Retângulo de cantos arredondados 13"/>
            <p:cNvSpPr>
              <a:spLocks/>
            </p:cNvSpPr>
            <p:nvPr/>
          </p:nvSpPr>
          <p:spPr bwMode="auto">
            <a:xfrm>
              <a:off x="3462046" y="2210813"/>
              <a:ext cx="1691516" cy="1060209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8580" tIns="34290" rIns="68580" bIns="34290" anchor="ctr"/>
            <a:lstStyle/>
            <a:p>
              <a:pPr defTabSz="685800">
                <a:defRPr/>
              </a:pPr>
              <a:endParaRPr lang="pt-BR" altLang="pt-BR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endParaRPr lang="pt-BR" altLang="pt-BR" sz="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Criação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 Conselho Consultivo;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Criação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 Secretaria Executiva; 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Comunicação e Marketing;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r>
                <a:rPr lang="pt-BR" altLang="pt-BR" sz="9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Articulação </a:t>
              </a:r>
              <a:r>
                <a:rPr lang="pt-BR" altLang="pt-BR" sz="9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 Agropensa.</a:t>
              </a:r>
              <a:endParaRPr lang="pt-BR" altLang="pt-BR" sz="900" dirty="0">
                <a:solidFill>
                  <a:schemeClr val="bg1"/>
                </a:solidFill>
              </a:endParaRPr>
            </a:p>
            <a:p>
              <a:pPr defTabSz="685800">
                <a:defRPr/>
              </a:pPr>
              <a:endParaRPr lang="pt-BR" altLang="pt-BR" sz="1600" dirty="0">
                <a:latin typeface="Arial" panose="020B0604020202020204" pitchFamily="34" charset="0"/>
              </a:endParaRPr>
            </a:p>
          </p:txBody>
        </p:sp>
      </p:grpSp>
      <p:sp>
        <p:nvSpPr>
          <p:cNvPr id="27" name="Espaço Reservado para Texto 4"/>
          <p:cNvSpPr>
            <a:spLocks noGrp="1"/>
          </p:cNvSpPr>
          <p:nvPr>
            <p:ph type="body" sz="quarter" idx="4294967295"/>
          </p:nvPr>
        </p:nvSpPr>
        <p:spPr>
          <a:xfrm>
            <a:off x="16741" y="6336252"/>
            <a:ext cx="2849280" cy="467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400" dirty="0"/>
              <a:t>Fonte: FGV - Aline </a:t>
            </a:r>
            <a:r>
              <a:rPr lang="en-US" sz="1400" dirty="0" err="1" smtClean="0"/>
              <a:t>Canciani</a:t>
            </a:r>
            <a:r>
              <a:rPr lang="en-US" sz="1400" dirty="0" smtClean="0"/>
              <a:t>,  </a:t>
            </a:r>
          </a:p>
          <a:p>
            <a:pPr marL="0" indent="0" algn="l">
              <a:buNone/>
            </a:pPr>
            <a:r>
              <a:rPr lang="en-US" sz="1400" dirty="0" smtClean="0"/>
              <a:t>Cynthia </a:t>
            </a:r>
            <a:r>
              <a:rPr lang="en-US" sz="1400" dirty="0" err="1" smtClean="0"/>
              <a:t>Cury</a:t>
            </a:r>
            <a:r>
              <a:rPr lang="en-US" sz="1400" dirty="0"/>
              <a:t> </a:t>
            </a:r>
            <a:r>
              <a:rPr lang="en-US" sz="1400" dirty="0" smtClean="0"/>
              <a:t>e  </a:t>
            </a:r>
            <a:r>
              <a:rPr lang="en-US" sz="1400" dirty="0"/>
              <a:t>Luciana Carvalho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579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Pilares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612" y="790514"/>
            <a:ext cx="5764777" cy="49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484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3766442" y="4471102"/>
            <a:ext cx="1561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www.cgee.org.br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4803" y="963065"/>
            <a:ext cx="55369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bg1"/>
                </a:solidFill>
                <a:latin typeface="Georgia" pitchFamily="18" charset="0"/>
              </a:rPr>
              <a:t>A </a:t>
            </a:r>
            <a:r>
              <a:rPr lang="pt-BR" i="1" dirty="0">
                <a:solidFill>
                  <a:schemeClr val="bg1"/>
                </a:solidFill>
                <a:latin typeface="Georgia" pitchFamily="18" charset="0"/>
              </a:rPr>
              <a:t>difusão da ciência e </a:t>
            </a:r>
            <a:r>
              <a:rPr lang="pt-BR" i="1" dirty="0" smtClean="0">
                <a:solidFill>
                  <a:schemeClr val="bg1"/>
                </a:solidFill>
                <a:latin typeface="Georgia" pitchFamily="18" charset="0"/>
              </a:rPr>
              <a:t>da tecnologia tem </a:t>
            </a:r>
            <a:r>
              <a:rPr lang="pt-BR" i="1" dirty="0">
                <a:solidFill>
                  <a:schemeClr val="bg1"/>
                </a:solidFill>
                <a:latin typeface="Georgia" pitchFamily="18" charset="0"/>
              </a:rPr>
              <a:t>que passar, de agora em diante, pelo estudo de sistemas </a:t>
            </a:r>
            <a:r>
              <a:rPr lang="pt-BR" i="1" dirty="0" smtClean="0">
                <a:solidFill>
                  <a:schemeClr val="bg1"/>
                </a:solidFill>
                <a:latin typeface="Georgia" pitchFamily="18" charset="0"/>
              </a:rPr>
              <a:t>complexos – o agronegócio é um deles.”</a:t>
            </a:r>
          </a:p>
          <a:p>
            <a:endParaRPr lang="pt-BR" sz="16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t-BR" sz="1400" dirty="0" smtClean="0">
                <a:solidFill>
                  <a:schemeClr val="bg1"/>
                </a:solidFill>
                <a:latin typeface="Georgia" pitchFamily="18" charset="0"/>
              </a:rPr>
              <a:t>Adaptado de Sérgio Mascarenhas (2013)</a:t>
            </a:r>
            <a:endParaRPr lang="pt-BR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4959" y="713921"/>
            <a:ext cx="13796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0" dirty="0" smtClean="0">
                <a:solidFill>
                  <a:schemeClr val="bg1"/>
                </a:solidFill>
                <a:latin typeface="Georgia" pitchFamily="18" charset="0"/>
              </a:rPr>
              <a:t>“</a:t>
            </a:r>
            <a:endParaRPr lang="pt-BR" sz="115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2" name="Picture 3" descr="C:\Users\Vinicius\Desktop\CGEE\cge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88" y="4126084"/>
            <a:ext cx="1081002" cy="37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10169" y="5597769"/>
            <a:ext cx="270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8000"/>
                </a:solidFill>
                <a:latin typeface="Arial Black"/>
                <a:cs typeface="Arial Black"/>
              </a:rPr>
              <a:t>1</a:t>
            </a:r>
            <a:endParaRPr lang="en-US" sz="1000" b="1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9689" y="5564553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8000"/>
                </a:solidFill>
                <a:latin typeface="Arial Black"/>
                <a:cs typeface="Arial Black"/>
              </a:rPr>
              <a:t>2</a:t>
            </a:r>
            <a:endParaRPr lang="en-US" sz="1000" b="1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4782" y="4818183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8000"/>
                </a:solidFill>
                <a:latin typeface="Arial Black"/>
                <a:cs typeface="Arial Black"/>
              </a:rPr>
              <a:t>3</a:t>
            </a:r>
            <a:endParaRPr lang="en-US" sz="1000" b="1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5705" y="5064404"/>
            <a:ext cx="2872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8000"/>
                </a:solidFill>
                <a:latin typeface="Arial Black"/>
                <a:cs typeface="Arial Black"/>
              </a:rPr>
              <a:t>4</a:t>
            </a:r>
            <a:endParaRPr lang="en-US" sz="1000" b="1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1165" y="4114799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8000"/>
                </a:solidFill>
                <a:latin typeface="Arial Black"/>
                <a:cs typeface="Arial Black"/>
              </a:rPr>
              <a:t>5</a:t>
            </a:r>
            <a:endParaRPr lang="en-US" sz="1000" b="1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3356" y="3460260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8000"/>
                </a:solidFill>
                <a:latin typeface="Arial Black"/>
                <a:cs typeface="Arial Black"/>
              </a:rPr>
              <a:t>6</a:t>
            </a:r>
            <a:endParaRPr lang="en-US" sz="1000" b="1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83436" y="4114799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8000"/>
                </a:solidFill>
                <a:latin typeface="Arial Black"/>
                <a:cs typeface="Arial Black"/>
              </a:rPr>
              <a:t>3</a:t>
            </a:r>
            <a:endParaRPr lang="en-US" sz="1000" b="1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Sistema agroalimentar brasileiro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2265364" y="1034803"/>
            <a:ext cx="274322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008000"/>
                </a:solidFill>
              </a:rPr>
              <a:t>1. Indústria de insumos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008000"/>
                </a:solidFill>
              </a:rPr>
              <a:t>2. Indústria de equipamentos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008000"/>
                </a:solidFill>
              </a:rPr>
              <a:t>3. Transporte </a:t>
            </a:r>
            <a:r>
              <a:rPr lang="pt-BR" sz="1400" dirty="0" smtClean="0">
                <a:solidFill>
                  <a:srgbClr val="008000"/>
                </a:solidFill>
              </a:rPr>
              <a:t>interno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008000"/>
                </a:solidFill>
              </a:rPr>
              <a:t>4. Produção vegetal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008000"/>
                </a:solidFill>
              </a:rPr>
              <a:t>5. Produção animal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008000"/>
                </a:solidFill>
              </a:rPr>
              <a:t>6. </a:t>
            </a:r>
            <a:r>
              <a:rPr lang="pt-BR" sz="1400" dirty="0" smtClean="0">
                <a:solidFill>
                  <a:srgbClr val="008000"/>
                </a:solidFill>
              </a:rPr>
              <a:t>Armazenamento</a:t>
            </a:r>
            <a:endParaRPr lang="pt-BR" sz="1400" dirty="0">
              <a:solidFill>
                <a:srgbClr val="008000"/>
              </a:solidFill>
            </a:endParaRPr>
          </a:p>
        </p:txBody>
      </p:sp>
      <p:sp>
        <p:nvSpPr>
          <p:cNvPr id="14" name="CaixaDeTexto 4"/>
          <p:cNvSpPr txBox="1"/>
          <p:nvPr/>
        </p:nvSpPr>
        <p:spPr>
          <a:xfrm>
            <a:off x="2292673" y="666812"/>
            <a:ext cx="431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8000"/>
                </a:solidFill>
              </a:rPr>
              <a:t>Produção </a:t>
            </a:r>
            <a:r>
              <a:rPr lang="pt-BR" b="1" dirty="0" smtClean="0">
                <a:solidFill>
                  <a:srgbClr val="008000"/>
                </a:solidFill>
              </a:rPr>
              <a:t>Primária</a:t>
            </a:r>
            <a:endParaRPr lang="pt-BR" b="1" dirty="0">
              <a:solidFill>
                <a:srgbClr val="008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240376" y="763636"/>
            <a:ext cx="1" cy="3566087"/>
          </a:xfrm>
          <a:prstGeom prst="line">
            <a:avLst/>
          </a:prstGeom>
          <a:ln w="31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5400000">
            <a:off x="2240299" y="831910"/>
            <a:ext cx="69106" cy="51096"/>
          </a:xfrm>
          <a:prstGeom prst="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7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7553" y="3448538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3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4387" y="2790093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1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9941" y="2799862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2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725" y="3419231"/>
            <a:ext cx="2872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4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Sistema agroalimentar </a:t>
            </a:r>
            <a:r>
              <a:rPr lang="pt-BR" dirty="0" smtClean="0"/>
              <a:t>brasileiro</a:t>
            </a:r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5023561" y="1230126"/>
            <a:ext cx="27432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E46C0A"/>
                </a:solidFill>
              </a:rPr>
              <a:t>1. Indústria de equipamento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E46C0A"/>
                </a:solidFill>
              </a:rPr>
              <a:t>2. Indústria de </a:t>
            </a:r>
            <a:r>
              <a:rPr lang="pt-BR" sz="1400" dirty="0" smtClean="0">
                <a:solidFill>
                  <a:srgbClr val="E46C0A"/>
                </a:solidFill>
              </a:rPr>
              <a:t>embalagens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E46C0A"/>
                </a:solidFill>
              </a:rPr>
              <a:t>3. Transporte interno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E46C0A"/>
                </a:solidFill>
              </a:rPr>
              <a:t>4. Indústria de </a:t>
            </a:r>
            <a:r>
              <a:rPr lang="pt-BR" sz="1400" dirty="0" smtClean="0">
                <a:solidFill>
                  <a:srgbClr val="E46C0A"/>
                </a:solidFill>
              </a:rPr>
              <a:t>transformação</a:t>
            </a:r>
            <a:endParaRPr lang="pt-BR" sz="1400" dirty="0">
              <a:solidFill>
                <a:srgbClr val="E46C0A"/>
              </a:solidFill>
            </a:endParaRPr>
          </a:p>
        </p:txBody>
      </p:sp>
      <p:sp>
        <p:nvSpPr>
          <p:cNvPr id="22" name="CaixaDeTexto 4"/>
          <p:cNvSpPr txBox="1"/>
          <p:nvPr/>
        </p:nvSpPr>
        <p:spPr>
          <a:xfrm>
            <a:off x="5050870" y="862135"/>
            <a:ext cx="431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E46C0A"/>
                </a:solidFill>
              </a:rPr>
              <a:t>Processamento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998574" y="958959"/>
            <a:ext cx="0" cy="2047531"/>
          </a:xfrm>
          <a:prstGeom prst="line">
            <a:avLst/>
          </a:prstGeom>
          <a:ln w="3175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 rot="5400000">
            <a:off x="4994444" y="1021253"/>
            <a:ext cx="69106" cy="51096"/>
          </a:xfrm>
          <a:prstGeom prst="triangle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6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0725" y="3888154"/>
            <a:ext cx="270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AE0000"/>
                </a:solidFill>
                <a:latin typeface="Arial Black"/>
                <a:cs typeface="Arial Black"/>
              </a:rPr>
              <a:t>1</a:t>
            </a:r>
            <a:endParaRPr lang="en-US" sz="1000" b="1" dirty="0">
              <a:solidFill>
                <a:srgbClr val="AE0000"/>
              </a:solidFill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5828" y="3444631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AE0000"/>
                </a:solidFill>
                <a:latin typeface="Arial Black"/>
                <a:cs typeface="Arial Black"/>
              </a:rPr>
              <a:t>3</a:t>
            </a:r>
            <a:endParaRPr lang="en-US" sz="1000" b="1" dirty="0">
              <a:solidFill>
                <a:srgbClr val="AE0000"/>
              </a:solidFill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9226" y="2815493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AE0000"/>
                </a:solidFill>
                <a:latin typeface="Arial Black"/>
                <a:cs typeface="Arial Black"/>
              </a:rPr>
              <a:t>2</a:t>
            </a:r>
            <a:endParaRPr lang="en-US" sz="1000" b="1" dirty="0">
              <a:solidFill>
                <a:srgbClr val="AE0000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5242" y="2795955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AE0000"/>
                </a:solidFill>
                <a:latin typeface="Arial Black"/>
                <a:cs typeface="Arial Black"/>
              </a:rPr>
              <a:t>5</a:t>
            </a:r>
            <a:endParaRPr lang="en-US" sz="1000" b="1" dirty="0">
              <a:solidFill>
                <a:srgbClr val="AE0000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9411" y="3434862"/>
            <a:ext cx="2872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AE0000"/>
                </a:solidFill>
                <a:latin typeface="Arial Black"/>
                <a:cs typeface="Arial Black"/>
              </a:rPr>
              <a:t>4</a:t>
            </a:r>
            <a:endParaRPr lang="en-US" sz="1000" b="1" dirty="0">
              <a:solidFill>
                <a:srgbClr val="AE0000"/>
              </a:solidFill>
              <a:latin typeface="Arial Black"/>
              <a:cs typeface="Arial Black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Sistema agroalimentar </a:t>
            </a:r>
            <a:r>
              <a:rPr lang="pt-BR" dirty="0" smtClean="0"/>
              <a:t>brasileiro</a:t>
            </a:r>
            <a:endParaRPr lang="pt-BR" dirty="0"/>
          </a:p>
        </p:txBody>
      </p:sp>
      <p:sp>
        <p:nvSpPr>
          <p:cNvPr id="23" name="TextBox 22"/>
          <p:cNvSpPr txBox="1"/>
          <p:nvPr/>
        </p:nvSpPr>
        <p:spPr>
          <a:xfrm>
            <a:off x="6400139" y="1099665"/>
            <a:ext cx="274322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AE0000"/>
                </a:solidFill>
              </a:rPr>
              <a:t>1. Trader interno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AE0000"/>
                </a:solidFill>
              </a:rPr>
              <a:t>2. Atacado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AE0000"/>
                </a:solidFill>
              </a:rPr>
              <a:t>3. Transporte </a:t>
            </a:r>
            <a:r>
              <a:rPr lang="pt-BR" sz="1400" dirty="0" smtClean="0">
                <a:solidFill>
                  <a:srgbClr val="AE0000"/>
                </a:solidFill>
              </a:rPr>
              <a:t>interno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AE0000"/>
                </a:solidFill>
              </a:rPr>
              <a:t>4. Varejo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AE0000"/>
                </a:solidFill>
              </a:rPr>
              <a:t>5. Consumidor </a:t>
            </a:r>
            <a:r>
              <a:rPr lang="pt-BR" sz="1400" dirty="0" smtClean="0">
                <a:solidFill>
                  <a:srgbClr val="AE0000"/>
                </a:solidFill>
              </a:rPr>
              <a:t>interno</a:t>
            </a:r>
            <a:endParaRPr lang="pt-BR" sz="1400" dirty="0">
              <a:solidFill>
                <a:srgbClr val="AE0000"/>
              </a:solidFill>
            </a:endParaRPr>
          </a:p>
        </p:txBody>
      </p:sp>
      <p:sp>
        <p:nvSpPr>
          <p:cNvPr id="24" name="CaixaDeTexto 4"/>
          <p:cNvSpPr txBox="1"/>
          <p:nvPr/>
        </p:nvSpPr>
        <p:spPr>
          <a:xfrm>
            <a:off x="6427448" y="731674"/>
            <a:ext cx="431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E0000"/>
                </a:solidFill>
              </a:rPr>
              <a:t>Mercado </a:t>
            </a:r>
            <a:r>
              <a:rPr lang="pt-BR" b="1" dirty="0" smtClean="0">
                <a:solidFill>
                  <a:srgbClr val="AE0000"/>
                </a:solidFill>
              </a:rPr>
              <a:t>Interno</a:t>
            </a:r>
            <a:endParaRPr lang="pt-BR" b="1" dirty="0">
              <a:solidFill>
                <a:srgbClr val="AE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375152" y="828500"/>
            <a:ext cx="0" cy="2814232"/>
          </a:xfrm>
          <a:prstGeom prst="line">
            <a:avLst/>
          </a:prstGeom>
          <a:ln w="3175">
            <a:solidFill>
              <a:srgbClr val="A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 rot="5400000">
            <a:off x="6374049" y="890792"/>
            <a:ext cx="69106" cy="51096"/>
          </a:xfrm>
          <a:prstGeom prst="triangle">
            <a:avLst/>
          </a:prstGeom>
          <a:solidFill>
            <a:srgbClr val="A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42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8905" y="4597400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1</a:t>
            </a:r>
            <a:endParaRPr lang="en-US" sz="1000" b="1" dirty="0">
              <a:solidFill>
                <a:schemeClr val="bg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8920" y="4996021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948A54"/>
                </a:solidFill>
                <a:latin typeface="Arial Black"/>
                <a:cs typeface="Arial Black"/>
              </a:rPr>
              <a:t>2</a:t>
            </a:r>
            <a:endParaRPr lang="en-US" sz="1000" b="1" dirty="0">
              <a:solidFill>
                <a:srgbClr val="948A54"/>
              </a:solidFill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0166" y="4249651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948A54"/>
                </a:solidFill>
                <a:latin typeface="Arial Black"/>
                <a:cs typeface="Arial Black"/>
              </a:rPr>
              <a:t>1</a:t>
            </a:r>
            <a:endParaRPr lang="en-US" sz="1000" b="1" dirty="0">
              <a:solidFill>
                <a:srgbClr val="948A54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7000" y="4996021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948A54"/>
                </a:solidFill>
                <a:latin typeface="Arial Black"/>
                <a:cs typeface="Arial Black"/>
              </a:rPr>
              <a:t>2</a:t>
            </a:r>
            <a:endParaRPr lang="en-US" sz="1000" b="1" dirty="0">
              <a:solidFill>
                <a:srgbClr val="948A54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0478" y="4790904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948A54"/>
                </a:solidFill>
                <a:latin typeface="Arial Black"/>
                <a:cs typeface="Arial Black"/>
              </a:rPr>
              <a:t>3</a:t>
            </a:r>
            <a:endParaRPr lang="en-US" sz="1000" b="1" dirty="0">
              <a:solidFill>
                <a:srgbClr val="948A54"/>
              </a:solidFill>
              <a:latin typeface="Arial Black"/>
              <a:cs typeface="Arial Black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Sistema agroalimentar </a:t>
            </a:r>
            <a:r>
              <a:rPr lang="pt-BR" dirty="0" smtClean="0"/>
              <a:t>brasileiro</a:t>
            </a:r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6498972" y="1222580"/>
            <a:ext cx="274322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948A54"/>
                </a:solidFill>
              </a:rPr>
              <a:t>1. Trader externo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948A54"/>
                </a:solidFill>
              </a:rPr>
              <a:t>2. Transporte </a:t>
            </a:r>
            <a:r>
              <a:rPr lang="pt-BR" sz="1400" dirty="0" smtClean="0">
                <a:solidFill>
                  <a:srgbClr val="948A54"/>
                </a:solidFill>
              </a:rPr>
              <a:t>externo</a:t>
            </a:r>
          </a:p>
          <a:p>
            <a:pPr>
              <a:lnSpc>
                <a:spcPts val="2100"/>
              </a:lnSpc>
            </a:pPr>
            <a:r>
              <a:rPr lang="pt-BR" sz="1400" dirty="0">
                <a:solidFill>
                  <a:srgbClr val="948A54"/>
                </a:solidFill>
              </a:rPr>
              <a:t>3. Consumidor </a:t>
            </a:r>
            <a:r>
              <a:rPr lang="pt-BR" sz="1400" dirty="0" smtClean="0">
                <a:solidFill>
                  <a:srgbClr val="948A54"/>
                </a:solidFill>
              </a:rPr>
              <a:t>externo</a:t>
            </a:r>
            <a:endParaRPr lang="pt-BR" sz="1400" dirty="0">
              <a:solidFill>
                <a:srgbClr val="948A54"/>
              </a:solidFill>
            </a:endParaRPr>
          </a:p>
        </p:txBody>
      </p:sp>
      <p:sp>
        <p:nvSpPr>
          <p:cNvPr id="16" name="CaixaDeTexto 4"/>
          <p:cNvSpPr txBox="1"/>
          <p:nvPr/>
        </p:nvSpPr>
        <p:spPr>
          <a:xfrm>
            <a:off x="6526281" y="854589"/>
            <a:ext cx="431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948A54"/>
                </a:solidFill>
              </a:rPr>
              <a:t>Mercado </a:t>
            </a:r>
            <a:r>
              <a:rPr lang="pt-BR" b="1" dirty="0" smtClean="0">
                <a:solidFill>
                  <a:srgbClr val="948A54"/>
                </a:solidFill>
              </a:rPr>
              <a:t>Externo</a:t>
            </a:r>
            <a:endParaRPr lang="pt-BR" b="1" dirty="0">
              <a:solidFill>
                <a:srgbClr val="948A54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473985" y="951414"/>
            <a:ext cx="0" cy="4085711"/>
          </a:xfrm>
          <a:prstGeom prst="line">
            <a:avLst/>
          </a:prstGeom>
          <a:ln w="3175">
            <a:solidFill>
              <a:srgbClr val="948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 rot="5400000">
            <a:off x="6472321" y="1023440"/>
            <a:ext cx="69106" cy="51096"/>
          </a:xfrm>
          <a:prstGeom prst="triangle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06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32478" y="758721"/>
            <a:ext cx="209326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240000"/>
              </a:lnSpc>
            </a:pPr>
            <a:r>
              <a:rPr lang="en-N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NZ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Instituições</a:t>
            </a:r>
            <a:r>
              <a:rPr lang="en-N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NZ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certificadoras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3410" y="1925632"/>
            <a:ext cx="203132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250000"/>
              </a:lnSpc>
            </a:pPr>
            <a:r>
              <a:rPr lang="en-NZ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Indústria</a:t>
            </a:r>
            <a:r>
              <a:rPr lang="en-N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software	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1147" y="746143"/>
            <a:ext cx="1733680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250000"/>
              </a:lnSpc>
            </a:pPr>
            <a:r>
              <a:rPr lang="en-NZ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Agências</a:t>
            </a:r>
            <a:r>
              <a:rPr lang="en-NZ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NZ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reguladoras</a:t>
            </a:r>
            <a:endParaRPr lang="en-NZ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432" y="1338490"/>
            <a:ext cx="21181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250000"/>
              </a:lnSpc>
            </a:pPr>
            <a:r>
              <a:rPr lang="en-NZ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Organismos</a:t>
            </a:r>
            <a:r>
              <a:rPr lang="en-NZ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NZ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internacionais</a:t>
            </a:r>
            <a:endParaRPr lang="en-NZ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17"/>
          <a:stretch/>
        </p:blipFill>
        <p:spPr>
          <a:xfrm>
            <a:off x="3516923" y="687298"/>
            <a:ext cx="2091688" cy="19622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74169" y="1914615"/>
            <a:ext cx="163762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250000"/>
              </a:lnSpc>
            </a:pPr>
            <a:r>
              <a:rPr lang="en-NZ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Instituições</a:t>
            </a:r>
            <a:r>
              <a:rPr lang="en-N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CT&amp;I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Sistema agroalimentar </a:t>
            </a:r>
            <a:r>
              <a:rPr lang="pt-BR" dirty="0" smtClean="0"/>
              <a:t>brasileiro</a:t>
            </a:r>
            <a:endParaRPr lang="pt-BR" dirty="0"/>
          </a:p>
        </p:txBody>
      </p:sp>
      <p:sp>
        <p:nvSpPr>
          <p:cNvPr id="10" name="Rectangle 9"/>
          <p:cNvSpPr/>
          <p:nvPr/>
        </p:nvSpPr>
        <p:spPr>
          <a:xfrm>
            <a:off x="1862743" y="1334847"/>
            <a:ext cx="1719702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250000"/>
              </a:lnSpc>
            </a:pPr>
            <a:r>
              <a:rPr lang="en-NZ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Agências</a:t>
            </a:r>
            <a:r>
              <a:rPr lang="en-NZ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NZ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fomento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>
            <a:endCxn id="52" idx="1"/>
          </p:cNvCxnSpPr>
          <p:nvPr/>
        </p:nvCxnSpPr>
        <p:spPr>
          <a:xfrm flipH="1" flipV="1">
            <a:off x="6637700" y="3418010"/>
            <a:ext cx="1110" cy="158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233151" y="3445410"/>
            <a:ext cx="0" cy="158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>
            <a:spLocks/>
          </p:cNvSpPr>
          <p:nvPr/>
        </p:nvSpPr>
        <p:spPr>
          <a:xfrm>
            <a:off x="6081183" y="5007711"/>
            <a:ext cx="1139040" cy="298800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Rectangle 84"/>
          <p:cNvSpPr>
            <a:spLocks noChangeAspect="1"/>
          </p:cNvSpPr>
          <p:nvPr/>
        </p:nvSpPr>
        <p:spPr>
          <a:xfrm>
            <a:off x="2053764" y="5004912"/>
            <a:ext cx="372960" cy="299049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Aumento da população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Drivers do Sistema Agroalimentar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¹ UN, 2013; ² UN </a:t>
            </a:r>
            <a:r>
              <a:rPr lang="pt-BR" dirty="0">
                <a:solidFill>
                  <a:schemeClr val="tx1"/>
                </a:solidFill>
              </a:rPr>
              <a:t>data from Global Harvest Iniative GAP Report, </a:t>
            </a:r>
            <a:r>
              <a:rPr lang="pt-BR" dirty="0" smtClean="0">
                <a:solidFill>
                  <a:schemeClr val="tx1"/>
                </a:solidFill>
              </a:rPr>
              <a:t>2011; ³ IBGE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smtClean="0">
                <a:solidFill>
                  <a:schemeClr val="tx1"/>
                </a:solidFill>
              </a:rPr>
              <a:t>2013</a:t>
            </a:r>
            <a:r>
              <a:rPr lang="pt-BR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085268" y="1402666"/>
            <a:ext cx="1700483" cy="922457"/>
          </a:xfrm>
          <a:prstGeom prst="rect">
            <a:avLst/>
          </a:prstGeom>
          <a:solidFill>
            <a:srgbClr val="73B9E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agon 30"/>
          <p:cNvSpPr/>
          <p:nvPr/>
        </p:nvSpPr>
        <p:spPr>
          <a:xfrm>
            <a:off x="516564" y="1303579"/>
            <a:ext cx="700399" cy="1136928"/>
          </a:xfrm>
          <a:prstGeom prst="homePlate">
            <a:avLst>
              <a:gd name="adj" fmla="val 33054"/>
            </a:avLst>
          </a:prstGeom>
          <a:solidFill>
            <a:srgbClr val="73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394705" y="1412976"/>
            <a:ext cx="677108" cy="101886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2050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422" y="1251885"/>
            <a:ext cx="382937" cy="293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837" y="849715"/>
            <a:ext cx="1970697" cy="16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07058" y="1394003"/>
            <a:ext cx="4068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4777C"/>
                </a:solidFill>
              </a:rPr>
              <a:t>+ 2,4 </a:t>
            </a:r>
            <a:r>
              <a:rPr lang="pt-BR" sz="2400" b="1" dirty="0">
                <a:solidFill>
                  <a:srgbClr val="F4777C"/>
                </a:solidFill>
              </a:rPr>
              <a:t>bilhões</a:t>
            </a:r>
            <a:r>
              <a:rPr lang="pt-BR" sz="2400" dirty="0">
                <a:solidFill>
                  <a:srgbClr val="F4777C"/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pessoas¹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0521" y="1496520"/>
            <a:ext cx="12546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maior crescimento populacional ²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/>
          <p:cNvCxnSpPr>
            <a:stCxn id="31" idx="3"/>
            <a:endCxn id="63" idx="1"/>
          </p:cNvCxnSpPr>
          <p:nvPr/>
        </p:nvCxnSpPr>
        <p:spPr>
          <a:xfrm flipV="1">
            <a:off x="1216963" y="1863895"/>
            <a:ext cx="4868305" cy="8148"/>
          </a:xfrm>
          <a:prstGeom prst="line">
            <a:avLst/>
          </a:prstGeom>
          <a:ln w="12700">
            <a:solidFill>
              <a:srgbClr val="73B9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19256" y="2040334"/>
            <a:ext cx="1259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de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32414" y="1934346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73B9E1"/>
                </a:solidFill>
              </a:rPr>
              <a:t>9,6 </a:t>
            </a:r>
            <a:r>
              <a:rPr lang="pt-BR" sz="2800" b="1" dirty="0">
                <a:solidFill>
                  <a:srgbClr val="73B9E1"/>
                </a:solidFill>
              </a:rPr>
              <a:t>bilhões</a:t>
            </a:r>
            <a:r>
              <a:rPr lang="pt-BR" sz="2800" dirty="0">
                <a:solidFill>
                  <a:srgbClr val="73B9E1"/>
                </a:solidFill>
              </a:rPr>
              <a:t>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117980" y="1247053"/>
            <a:ext cx="601065" cy="293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▴</a:t>
            </a:r>
            <a:r>
              <a:rPr lang="pt-BR" b="1" dirty="0" smtClean="0">
                <a:solidFill>
                  <a:schemeClr val="bg1"/>
                </a:solidFill>
              </a:rPr>
              <a:t>41%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36086" y="1612361"/>
            <a:ext cx="558970" cy="293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▴</a:t>
            </a:r>
            <a:r>
              <a:rPr lang="pt-BR" b="1" dirty="0" smtClean="0">
                <a:solidFill>
                  <a:schemeClr val="bg1"/>
                </a:solidFill>
              </a:rPr>
              <a:t>49</a:t>
            </a:r>
            <a:r>
              <a:rPr lang="pt-BR" b="1" dirty="0">
                <a:solidFill>
                  <a:schemeClr val="bg1"/>
                </a:solidFill>
              </a:rPr>
              <a:t>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5400000">
            <a:off x="7820007" y="4343595"/>
            <a:ext cx="54589" cy="4706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258957" y="3194711"/>
            <a:ext cx="0" cy="108889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778590" y="2698737"/>
            <a:ext cx="1753378" cy="453416"/>
            <a:chOff x="4958763" y="3560077"/>
            <a:chExt cx="1753378" cy="453416"/>
          </a:xfrm>
        </p:grpSpPr>
        <p:sp>
          <p:nvSpPr>
            <p:cNvPr id="40" name="Rectangle 39"/>
            <p:cNvSpPr/>
            <p:nvPr/>
          </p:nvSpPr>
          <p:spPr>
            <a:xfrm>
              <a:off x="4997096" y="3560077"/>
              <a:ext cx="1470672" cy="351222"/>
            </a:xfrm>
            <a:prstGeom prst="rect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58763" y="3585478"/>
              <a:ext cx="17533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</a:rPr>
                <a:t>“crescimento zero</a:t>
              </a:r>
              <a:r>
                <a:rPr lang="pt-BR" sz="1400" dirty="0" smtClean="0">
                  <a:solidFill>
                    <a:schemeClr val="bg1"/>
                  </a:solidFill>
                </a:rPr>
                <a:t>”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 rot="10800000">
              <a:off x="5371255" y="3911298"/>
              <a:ext cx="138216" cy="102195"/>
            </a:xfrm>
            <a:prstGeom prst="triangle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509589" y="2698737"/>
            <a:ext cx="1" cy="1668388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1356" y="4362145"/>
            <a:ext cx="7298886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637309" y="4363215"/>
            <a:ext cx="1" cy="712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364845" y="4399862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2050</a:t>
            </a:r>
            <a:endParaRPr lang="pt-BR" sz="1400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258957" y="4359076"/>
            <a:ext cx="1" cy="712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986493" y="4405771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2042</a:t>
            </a:r>
            <a:endParaRPr lang="pt-BR" sz="1400" dirty="0"/>
          </a:p>
        </p:txBody>
      </p:sp>
      <p:sp>
        <p:nvSpPr>
          <p:cNvPr id="90" name="Rectangle 89"/>
          <p:cNvSpPr/>
          <p:nvPr/>
        </p:nvSpPr>
        <p:spPr>
          <a:xfrm>
            <a:off x="503509" y="2680025"/>
            <a:ext cx="537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Brasil³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03509" y="801653"/>
            <a:ext cx="537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2230540" y="4357125"/>
            <a:ext cx="1" cy="712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958076" y="4393772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endParaRPr lang="pt-BR" sz="1400" dirty="0"/>
          </a:p>
        </p:txBody>
      </p:sp>
      <p:sp>
        <p:nvSpPr>
          <p:cNvPr id="72" name="Rectangle 71"/>
          <p:cNvSpPr/>
          <p:nvPr/>
        </p:nvSpPr>
        <p:spPr>
          <a:xfrm>
            <a:off x="1495536" y="2878026"/>
            <a:ext cx="1012691" cy="532795"/>
          </a:xfrm>
          <a:prstGeom prst="rect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Rectangle 72"/>
          <p:cNvSpPr/>
          <p:nvPr/>
        </p:nvSpPr>
        <p:spPr>
          <a:xfrm>
            <a:off x="1499539" y="2887601"/>
            <a:ext cx="976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201 mi </a:t>
            </a:r>
            <a:r>
              <a:rPr lang="pt-BR" sz="1400" dirty="0" smtClean="0">
                <a:solidFill>
                  <a:schemeClr val="bg1"/>
                </a:solidFill>
              </a:rPr>
              <a:t>de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habitantes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6" name="Isosceles Triangle 75"/>
          <p:cNvSpPr/>
          <p:nvPr/>
        </p:nvSpPr>
        <p:spPr>
          <a:xfrm rot="10800000">
            <a:off x="2164043" y="3402464"/>
            <a:ext cx="138216" cy="102195"/>
          </a:xfrm>
          <a:prstGeom prst="triangle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1632924" y="5599733"/>
            <a:ext cx="1214640" cy="299049"/>
          </a:xfrm>
          <a:prstGeom prst="rect">
            <a:avLst/>
          </a:prstGeom>
          <a:solidFill>
            <a:srgbClr val="F4777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ctangle 83"/>
          <p:cNvSpPr>
            <a:spLocks noChangeAspect="1"/>
          </p:cNvSpPr>
          <p:nvPr/>
        </p:nvSpPr>
        <p:spPr>
          <a:xfrm>
            <a:off x="516564" y="5303597"/>
            <a:ext cx="3447360" cy="299049"/>
          </a:xfrm>
          <a:prstGeom prst="rect">
            <a:avLst/>
          </a:prstGeom>
          <a:solidFill>
            <a:srgbClr val="F4777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ctangle 85"/>
          <p:cNvSpPr/>
          <p:nvPr/>
        </p:nvSpPr>
        <p:spPr>
          <a:xfrm>
            <a:off x="4196134" y="5582113"/>
            <a:ext cx="628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14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150449" y="5305805"/>
            <a:ext cx="720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64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261857" y="5029496"/>
            <a:ext cx="497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65</a:t>
            </a:r>
            <a:endParaRPr lang="pt-BR" sz="1400" dirty="0"/>
          </a:p>
        </p:txBody>
      </p:sp>
      <p:sp>
        <p:nvSpPr>
          <p:cNvPr id="93" name="Rectangle 92"/>
          <p:cNvSpPr>
            <a:spLocks/>
          </p:cNvSpPr>
          <p:nvPr/>
        </p:nvSpPr>
        <p:spPr>
          <a:xfrm>
            <a:off x="6295383" y="5601519"/>
            <a:ext cx="710640" cy="298800"/>
          </a:xfrm>
          <a:prstGeom prst="rect">
            <a:avLst/>
          </a:prstGeom>
          <a:solidFill>
            <a:srgbClr val="3FA9F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Rectangle 93"/>
          <p:cNvSpPr>
            <a:spLocks/>
          </p:cNvSpPr>
          <p:nvPr/>
        </p:nvSpPr>
        <p:spPr>
          <a:xfrm>
            <a:off x="5058063" y="5304615"/>
            <a:ext cx="3185280" cy="298800"/>
          </a:xfrm>
          <a:prstGeom prst="rect">
            <a:avLst/>
          </a:prstGeom>
          <a:solidFill>
            <a:srgbClr val="3FA9F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Rectangle 95"/>
          <p:cNvSpPr/>
          <p:nvPr/>
        </p:nvSpPr>
        <p:spPr>
          <a:xfrm>
            <a:off x="1932192" y="5311558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68,4%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975473" y="5008639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7,4%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929788" y="5598195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24,1%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333321" y="5299402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63,2%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333321" y="5007519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22,6%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344207" y="5601241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14,1%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705545" y="4690250"/>
            <a:ext cx="1614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Janela demográfica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06897" y="3224366"/>
            <a:ext cx="6130412" cy="1029582"/>
          </a:xfrm>
          <a:custGeom>
            <a:avLst/>
            <a:gdLst>
              <a:gd name="connsiteX0" fmla="*/ 0 w 6042991"/>
              <a:gd name="connsiteY0" fmla="*/ 1029582 h 1029582"/>
              <a:gd name="connsiteX1" fmla="*/ 3906078 w 6042991"/>
              <a:gd name="connsiteY1" fmla="*/ 45608 h 1029582"/>
              <a:gd name="connsiteX2" fmla="*/ 6042991 w 6042991"/>
              <a:gd name="connsiteY2" fmla="*/ 194695 h 102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2991" h="1029582">
                <a:moveTo>
                  <a:pt x="0" y="1029582"/>
                </a:moveTo>
                <a:cubicBezTo>
                  <a:pt x="1449456" y="607169"/>
                  <a:pt x="2898913" y="184756"/>
                  <a:pt x="3906078" y="45608"/>
                </a:cubicBezTo>
                <a:cubicBezTo>
                  <a:pt x="4913243" y="-93540"/>
                  <a:pt x="5691808" y="123465"/>
                  <a:pt x="6042991" y="194695"/>
                </a:cubicBezTo>
              </a:path>
            </a:pathLst>
          </a:custGeom>
          <a:noFill/>
          <a:ln>
            <a:solidFill>
              <a:srgbClr val="3FA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ctangle 47"/>
          <p:cNvSpPr/>
          <p:nvPr/>
        </p:nvSpPr>
        <p:spPr>
          <a:xfrm rot="20609054">
            <a:off x="-338215" y="3812663"/>
            <a:ext cx="3005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rescimento populacional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47861" y="3220278"/>
            <a:ext cx="2544417" cy="777922"/>
          </a:xfrm>
          <a:custGeom>
            <a:avLst/>
            <a:gdLst>
              <a:gd name="connsiteX0" fmla="*/ 0 w 2544417"/>
              <a:gd name="connsiteY0" fmla="*/ 0 h 777922"/>
              <a:gd name="connsiteX1" fmla="*/ 1391478 w 2544417"/>
              <a:gd name="connsiteY1" fmla="*/ 198783 h 777922"/>
              <a:gd name="connsiteX2" fmla="*/ 2544417 w 2544417"/>
              <a:gd name="connsiteY2" fmla="*/ 775252 h 77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4417" h="777922">
                <a:moveTo>
                  <a:pt x="0" y="0"/>
                </a:moveTo>
                <a:cubicBezTo>
                  <a:pt x="483704" y="34787"/>
                  <a:pt x="967409" y="69574"/>
                  <a:pt x="1391478" y="198783"/>
                </a:cubicBezTo>
                <a:cubicBezTo>
                  <a:pt x="1815548" y="327992"/>
                  <a:pt x="2352260" y="818322"/>
                  <a:pt x="2544417" y="775252"/>
                </a:cubicBezTo>
              </a:path>
            </a:pathLst>
          </a:custGeom>
          <a:noFill/>
          <a:ln w="38100">
            <a:solidFill>
              <a:srgbClr val="F47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21"/>
          <p:cNvSpPr/>
          <p:nvPr/>
        </p:nvSpPr>
        <p:spPr>
          <a:xfrm>
            <a:off x="6680881" y="3415475"/>
            <a:ext cx="1284802" cy="663757"/>
          </a:xfrm>
          <a:prstGeom prst="rect">
            <a:avLst/>
          </a:prstGeom>
          <a:solidFill>
            <a:srgbClr val="E0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oup 4"/>
          <p:cNvGrpSpPr/>
          <p:nvPr/>
        </p:nvGrpSpPr>
        <p:grpSpPr>
          <a:xfrm>
            <a:off x="6693383" y="3463836"/>
            <a:ext cx="1106858" cy="532795"/>
            <a:chOff x="2819586" y="5102593"/>
            <a:chExt cx="1106858" cy="532795"/>
          </a:xfrm>
        </p:grpSpPr>
        <p:sp>
          <p:nvSpPr>
            <p:cNvPr id="60" name="Rectangle 59"/>
            <p:cNvSpPr/>
            <p:nvPr/>
          </p:nvSpPr>
          <p:spPr>
            <a:xfrm>
              <a:off x="2913753" y="5102593"/>
              <a:ext cx="1012691" cy="532795"/>
            </a:xfrm>
            <a:prstGeom prst="rect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17756" y="5112168"/>
              <a:ext cx="9764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400" b="1" dirty="0" smtClean="0">
                  <a:solidFill>
                    <a:schemeClr val="bg1"/>
                  </a:solidFill>
                </a:rPr>
                <a:t>226 mi </a:t>
              </a:r>
              <a:r>
                <a:rPr lang="pt-BR" sz="1400" dirty="0" smtClean="0">
                  <a:solidFill>
                    <a:schemeClr val="bg1"/>
                  </a:solidFill>
                </a:rPr>
                <a:t>de</a:t>
              </a:r>
            </a:p>
            <a:p>
              <a:r>
                <a:rPr lang="pt-BR" sz="1400" dirty="0" smtClean="0">
                  <a:solidFill>
                    <a:schemeClr val="bg1"/>
                  </a:solidFill>
                </a:rPr>
                <a:t>habitantes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  <p:sp>
          <p:nvSpPr>
            <p:cNvPr id="62" name="Isosceles Triangle 61"/>
            <p:cNvSpPr/>
            <p:nvPr/>
          </p:nvSpPr>
          <p:spPr>
            <a:xfrm rot="16200000">
              <a:off x="2801576" y="5322976"/>
              <a:ext cx="138216" cy="102195"/>
            </a:xfrm>
            <a:prstGeom prst="triangle">
              <a:avLst/>
            </a:prstGeom>
            <a:solidFill>
              <a:srgbClr val="3FA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2" name="Chevron 51"/>
          <p:cNvSpPr/>
          <p:nvPr/>
        </p:nvSpPr>
        <p:spPr>
          <a:xfrm rot="1159087">
            <a:off x="6572894" y="3352175"/>
            <a:ext cx="129612" cy="131670"/>
          </a:xfrm>
          <a:prstGeom prst="chevron">
            <a:avLst/>
          </a:prstGeom>
          <a:solidFill>
            <a:srgbClr val="F4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64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20881</TotalTime>
  <Words>1677</Words>
  <Application>Microsoft Office PowerPoint</Application>
  <PresentationFormat>Apresentação na tela (4:3)</PresentationFormat>
  <Paragraphs>487</Paragraphs>
  <Slides>30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30</vt:i4>
      </vt:variant>
    </vt:vector>
  </HeadingPairs>
  <TitlesOfParts>
    <vt:vector size="42" baseType="lpstr">
      <vt:lpstr>ＭＳ Ｐゴシック</vt:lpstr>
      <vt:lpstr>Arial</vt:lpstr>
      <vt:lpstr>Arial Black</vt:lpstr>
      <vt:lpstr>Calibri</vt:lpstr>
      <vt:lpstr>Georgia</vt:lpstr>
      <vt:lpstr>Times New Roman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Apresentação do PowerPoint</vt:lpstr>
      <vt:lpstr>Apresentação do PowerPoint</vt:lpstr>
      <vt:lpstr>Pilares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Aumento da população</vt:lpstr>
      <vt:lpstr>Urbanização</vt:lpstr>
      <vt:lpstr>Crescimento da renda per capita</vt:lpstr>
      <vt:lpstr>Mudanças climáticas</vt:lpstr>
      <vt:lpstr>Padrões de uso da terra</vt:lpstr>
      <vt:lpstr>Padrões de uso da água</vt:lpstr>
      <vt:lpstr>Internet das coisas</vt:lpstr>
      <vt:lpstr>Mudanças nos hábitos alimentares¹</vt:lpstr>
      <vt:lpstr>Demanda por alimentos</vt:lpstr>
      <vt:lpstr>Reduzir o desperdício de alimentos</vt:lpstr>
      <vt:lpstr>Diminuir a dependência externa por fertilizantes</vt:lpstr>
      <vt:lpstr>Conclusões e recomendações</vt:lpstr>
      <vt:lpstr>Apresentação do PowerPoint</vt:lpstr>
      <vt:lpstr>Apresentação do PowerPoint</vt:lpstr>
      <vt:lpstr>Apresentação do PowerPoint</vt:lpstr>
      <vt:lpstr>Apresentação do PowerPoint</vt:lpstr>
      <vt:lpstr>A importância da CT&amp;I para a agricultura</vt:lpstr>
      <vt:lpstr>Trajetória do SNPA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Vinicius</dc:creator>
  <cp:lastModifiedBy>Maria de Lourdes Gomes da Silva</cp:lastModifiedBy>
  <cp:revision>908</cp:revision>
  <cp:lastPrinted>2014-02-20T15:09:55Z</cp:lastPrinted>
  <dcterms:created xsi:type="dcterms:W3CDTF">2013-11-13T11:54:28Z</dcterms:created>
  <dcterms:modified xsi:type="dcterms:W3CDTF">2017-11-27T17:33:51Z</dcterms:modified>
</cp:coreProperties>
</file>