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4" r:id="rId1"/>
  </p:sldMasterIdLst>
  <p:notesMasterIdLst>
    <p:notesMasterId r:id="rId40"/>
  </p:notesMasterIdLst>
  <p:sldIdLst>
    <p:sldId id="334" r:id="rId2"/>
    <p:sldId id="461" r:id="rId3"/>
    <p:sldId id="445" r:id="rId4"/>
    <p:sldId id="453" r:id="rId5"/>
    <p:sldId id="451" r:id="rId6"/>
    <p:sldId id="421" r:id="rId7"/>
    <p:sldId id="446" r:id="rId8"/>
    <p:sldId id="447" r:id="rId9"/>
    <p:sldId id="448" r:id="rId10"/>
    <p:sldId id="452" r:id="rId11"/>
    <p:sldId id="419" r:id="rId12"/>
    <p:sldId id="429" r:id="rId13"/>
    <p:sldId id="454" r:id="rId14"/>
    <p:sldId id="455" r:id="rId15"/>
    <p:sldId id="456" r:id="rId16"/>
    <p:sldId id="457" r:id="rId17"/>
    <p:sldId id="458" r:id="rId18"/>
    <p:sldId id="459" r:id="rId19"/>
    <p:sldId id="400" r:id="rId20"/>
    <p:sldId id="401" r:id="rId21"/>
    <p:sldId id="402" r:id="rId22"/>
    <p:sldId id="403" r:id="rId23"/>
    <p:sldId id="432" r:id="rId24"/>
    <p:sldId id="433" r:id="rId25"/>
    <p:sldId id="434" r:id="rId26"/>
    <p:sldId id="435" r:id="rId27"/>
    <p:sldId id="439" r:id="rId28"/>
    <p:sldId id="440" r:id="rId29"/>
    <p:sldId id="441" r:id="rId30"/>
    <p:sldId id="442" r:id="rId31"/>
    <p:sldId id="443" r:id="rId32"/>
    <p:sldId id="444" r:id="rId33"/>
    <p:sldId id="404" r:id="rId34"/>
    <p:sldId id="405" r:id="rId35"/>
    <p:sldId id="414" r:id="rId36"/>
    <p:sldId id="415" r:id="rId37"/>
    <p:sldId id="416" r:id="rId38"/>
    <p:sldId id="422" r:id="rId39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5620" autoAdjust="0"/>
    <p:restoredTop sz="94706" autoAdjust="0"/>
  </p:normalViewPr>
  <p:slideViewPr>
    <p:cSldViewPr>
      <p:cViewPr varScale="1">
        <p:scale>
          <a:sx n="45" d="100"/>
          <a:sy n="45" d="100"/>
        </p:scale>
        <p:origin x="-108" y="-49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430020-B676-4C80-B5A7-4C9986A3CBC9}" type="datetimeFigureOut">
              <a:rPr lang="pt-BR" smtClean="0"/>
              <a:pPr/>
              <a:t>03/09/2014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1571C3-1AA1-4291-82D2-19D6A9495101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42687463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riângulo retângulo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Título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17" name="Subtítulo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pt-BR" smtClean="0"/>
              <a:t>Clique para editar o estilo do subtítulo mestre</a:t>
            </a:r>
            <a:endParaRPr kumimoji="0" lang="en-US"/>
          </a:p>
        </p:txBody>
      </p:sp>
      <p:grpSp>
        <p:nvGrpSpPr>
          <p:cNvPr id="2" name="Grupo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Forma livre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Forma livre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Forma livre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Conector reto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Espaço Reservado para Data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6ED7F8C9-EE85-420D-8293-417DA107864D}" type="datetimeFigureOut">
              <a:rPr lang="pt-BR" smtClean="0"/>
              <a:pPr/>
              <a:t>03/09/2014</a:t>
            </a:fld>
            <a:endParaRPr lang="pt-BR"/>
          </a:p>
        </p:txBody>
      </p:sp>
      <p:sp>
        <p:nvSpPr>
          <p:cNvPr id="19" name="Espaço Reservado para Rodapé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pt-BR"/>
          </a:p>
        </p:txBody>
      </p:sp>
      <p:sp>
        <p:nvSpPr>
          <p:cNvPr id="27" name="Espaço Reservado para Número de Slide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D578FFF0-A7DF-4DDD-9ADB-F5DCCAF06EE5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ED7F8C9-EE85-420D-8293-417DA107864D}" type="datetimeFigureOut">
              <a:rPr lang="pt-BR" smtClean="0"/>
              <a:pPr/>
              <a:t>03/09/2014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578FFF0-A7DF-4DDD-9ADB-F5DCCAF06EE5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ED7F8C9-EE85-420D-8293-417DA107864D}" type="datetimeFigureOut">
              <a:rPr lang="pt-BR" smtClean="0"/>
              <a:pPr/>
              <a:t>03/09/2014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578FFF0-A7DF-4DDD-9ADB-F5DCCAF06EE5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ED7F8C9-EE85-420D-8293-417DA107864D}" type="datetimeFigureOut">
              <a:rPr lang="pt-BR" smtClean="0"/>
              <a:pPr/>
              <a:t>03/09/2014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578FFF0-A7DF-4DDD-9ADB-F5DCCAF06EE5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7" name="Título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ED7F8C9-EE85-420D-8293-417DA107864D}" type="datetimeFigureOut">
              <a:rPr lang="pt-BR" smtClean="0"/>
              <a:pPr/>
              <a:t>03/09/2014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578FFF0-A7DF-4DDD-9ADB-F5DCCAF06EE5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7" name="Divisa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Divisa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ED7F8C9-EE85-420D-8293-417DA107864D}" type="datetimeFigureOut">
              <a:rPr lang="pt-BR" smtClean="0"/>
              <a:pPr/>
              <a:t>03/09/2014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578FFF0-A7DF-4DDD-9ADB-F5DCCAF06EE5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8" name="Título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ção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pt-BR" smtClean="0"/>
              <a:t>Clique para editar o texto mestre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pt-BR" smtClean="0"/>
              <a:t>Clique para editar o texto mestre</a:t>
            </a:r>
          </a:p>
        </p:txBody>
      </p:sp>
      <p:sp>
        <p:nvSpPr>
          <p:cNvPr id="5" name="Espaço Reservado para Conteúdo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ED7F8C9-EE85-420D-8293-417DA107864D}" type="datetimeFigureOut">
              <a:rPr lang="pt-BR" smtClean="0"/>
              <a:pPr/>
              <a:t>03/09/2014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578FFF0-A7DF-4DDD-9ADB-F5DCCAF06EE5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ED7F8C9-EE85-420D-8293-417DA107864D}" type="datetimeFigureOut">
              <a:rPr lang="pt-BR" smtClean="0"/>
              <a:pPr/>
              <a:t>03/09/2014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578FFF0-A7DF-4DDD-9ADB-F5DCCAF06EE5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6" name="Título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ED7F8C9-EE85-420D-8293-417DA107864D}" type="datetimeFigureOut">
              <a:rPr lang="pt-BR" smtClean="0"/>
              <a:pPr/>
              <a:t>03/09/2014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578FFF0-A7DF-4DDD-9ADB-F5DCCAF06EE5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údo com Legenda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6ED7F8C9-EE85-420D-8293-417DA107864D}" type="datetimeFigureOut">
              <a:rPr lang="pt-BR" smtClean="0"/>
              <a:pPr/>
              <a:t>03/09/2014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578FFF0-A7DF-4DDD-9ADB-F5DCCAF06EE5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pt-BR" smtClean="0"/>
              <a:t>Clique para editar o texto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pt-BR" smtClean="0"/>
              <a:t>Clique no ícone para adicionar uma imagem</a:t>
            </a:r>
            <a:endParaRPr kumimoji="0" lang="en-US" dirty="0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6ED7F8C9-EE85-420D-8293-417DA107864D}" type="datetimeFigureOut">
              <a:rPr lang="pt-BR" smtClean="0"/>
              <a:pPr/>
              <a:t>03/09/2014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D578FFF0-A7DF-4DDD-9ADB-F5DCCAF06EE5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8" name="Forma livre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Forma livre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Triângulo retângulo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Conector reto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Divisa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Divisa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rma livre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Forma livre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Triângulo retângulo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Conector reto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Espaço Reservado para Título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30" name="Espaço Reservado para Texto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pt-BR" smtClean="0"/>
              <a:t>Clique para editar o texto mestre</a:t>
            </a:r>
          </a:p>
          <a:p>
            <a:pPr lvl="1" eaLnBrk="1" latinLnBrk="0" hangingPunct="1"/>
            <a:r>
              <a:rPr kumimoji="0" lang="pt-BR" smtClean="0"/>
              <a:t>Segundo nível</a:t>
            </a:r>
          </a:p>
          <a:p>
            <a:pPr lvl="2" eaLnBrk="1" latinLnBrk="0" hangingPunct="1"/>
            <a:r>
              <a:rPr kumimoji="0" lang="pt-BR" smtClean="0"/>
              <a:t>Terceiro nível</a:t>
            </a:r>
          </a:p>
          <a:p>
            <a:pPr lvl="3" eaLnBrk="1" latinLnBrk="0" hangingPunct="1"/>
            <a:r>
              <a:rPr kumimoji="0" lang="pt-BR" smtClean="0"/>
              <a:t>Quarto nível</a:t>
            </a:r>
          </a:p>
          <a:p>
            <a:pPr lvl="4" eaLnBrk="1" latinLnBrk="0" hangingPunct="1"/>
            <a:r>
              <a:rPr kumimoji="0" lang="pt-BR" smtClean="0"/>
              <a:t>Quinto nível</a:t>
            </a:r>
            <a:endParaRPr kumimoji="0" lang="en-US"/>
          </a:p>
        </p:txBody>
      </p:sp>
      <p:sp>
        <p:nvSpPr>
          <p:cNvPr id="10" name="Espaço Reservado para Data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6ED7F8C9-EE85-420D-8293-417DA107864D}" type="datetimeFigureOut">
              <a:rPr lang="pt-BR" smtClean="0"/>
              <a:pPr/>
              <a:t>03/09/2014</a:t>
            </a:fld>
            <a:endParaRPr lang="pt-BR"/>
          </a:p>
        </p:txBody>
      </p:sp>
      <p:sp>
        <p:nvSpPr>
          <p:cNvPr id="22" name="Espaço Reservado para Rodapé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pt-BR"/>
          </a:p>
        </p:txBody>
      </p:sp>
      <p:sp>
        <p:nvSpPr>
          <p:cNvPr id="18" name="Espaço Reservado para Número de Slide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D578FFF0-A7DF-4DDD-9ADB-F5DCCAF06EE5}" type="slidenum">
              <a:rPr lang="pt-BR" smtClean="0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http://www.cptnacional.org.br/images/plg_imagesized/thumb_200_150_cpt.jpg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0"/>
            <a:ext cx="8229600" cy="6126163"/>
          </a:xfrm>
        </p:spPr>
        <p:txBody>
          <a:bodyPr/>
          <a:lstStyle/>
          <a:p>
            <a:pPr marL="0" indent="0">
              <a:buNone/>
            </a:pPr>
            <a:r>
              <a:rPr lang="pt-BR" dirty="0"/>
              <a:t>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59633" y="620688"/>
            <a:ext cx="6912768" cy="4824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8195180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/>
              <a:t>Ausência e conivência dos órgãos ambientais do estado;</a:t>
            </a:r>
          </a:p>
          <a:p>
            <a:endParaRPr lang="pt-BR" dirty="0"/>
          </a:p>
          <a:p>
            <a:r>
              <a:rPr lang="pt-BR" dirty="0" smtClean="0"/>
              <a:t>Ausência completa do estado. Muita mídia mas, na prática o que acontece é uma grande destruição, um crime.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xmlns="" val="13511771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5725144" y="-2691680"/>
            <a:ext cx="20974050" cy="12296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2293682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J:\Fotos bacia hidrografica\Riozinho do rola 04.08.11\CPT AC (7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Nova pasta (2)\SAM_114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6553118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:\Nova pasta (2)\SAM_113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9653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5084290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:\Nova pasta (2)\SAM_118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55166"/>
            <a:ext cx="9144000" cy="6758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058538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:\Nova pasta (2)\SAM_115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68639" y="44624"/>
            <a:ext cx="9312639" cy="698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5225011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F:\Nova pasta (2)\SAM_113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8449519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F:\Nova pasta (2)\SAM_114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1304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6535837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Users\NOTE\Desktop\madeira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496" y="0"/>
            <a:ext cx="9108504" cy="688538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7774474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http://www.cptnacional.org.br/images/plg_imagesized/thumb_200_150_cpt.jpg"/>
          <p:cNvPicPr>
            <a:picLocks noChangeAspect="1" noChangeArrowheads="1"/>
          </p:cNvPicPr>
          <p:nvPr/>
        </p:nvPicPr>
        <p:blipFill>
          <a:blip r:embed="rId2" r:link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533797"/>
            <a:ext cx="2880320" cy="2319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0" y="533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pt-B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pt-B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0" y="12001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Subtítulo 7"/>
          <p:cNvSpPr>
            <a:spLocks noGrp="1"/>
          </p:cNvSpPr>
          <p:nvPr>
            <p:ph type="subTitle" idx="1"/>
          </p:nvPr>
        </p:nvSpPr>
        <p:spPr>
          <a:xfrm>
            <a:off x="2843808" y="1"/>
            <a:ext cx="6768752" cy="1693365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 smtClean="0">
                <a:solidFill>
                  <a:srgbClr val="00B050"/>
                </a:solidFill>
                <a:latin typeface="Arial Rounded MT Bold" pitchFamily="34" charset="0"/>
              </a:rPr>
              <a:t>CPT ACRE</a:t>
            </a:r>
            <a:endParaRPr lang="pt-BR" sz="3600" b="1" dirty="0">
              <a:solidFill>
                <a:srgbClr val="00B050"/>
              </a:solidFill>
              <a:latin typeface="Arial Rounded MT Bold" pitchFamily="34" charset="0"/>
            </a:endParaRPr>
          </a:p>
        </p:txBody>
      </p:sp>
      <p:pic>
        <p:nvPicPr>
          <p:cNvPr id="1026" name="Picture 2" descr="http://t1.gstatic.com/images?q=tbn:ANd9GcSh_o58DezbITCRcPAKjdwOv6hDGxHWXHxQP_GdWug-jK6kKCQ98Q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2996952"/>
            <a:ext cx="3888432" cy="381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baixaki.com.br/imagens/wpapers/BXK1250_semente-de-seringueira-olimpia-sp80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88432" y="1916832"/>
            <a:ext cx="5220072" cy="482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60046383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Users\NOTE\Desktop\madeira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14338"/>
            <a:ext cx="9143999" cy="70723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827965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Users\NOTE\Desktop\madeir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2" y="-428652"/>
            <a:ext cx="9144064" cy="72866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0518065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http://2.bp.blogspot.com/-1uHIRUkg0AY/ToKlXuxKTQI/AAAAAAAAHXI/TatBj7IRzWg/s1600/madeira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408466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Pastoral02\Desktop\Darlene\fotos\Fotos bacia hidrografica\Riozinho do rola 04.08.11\CPT AC (14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382190" cy="6741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5004118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Pastoral02\Desktop\Darlene\fotos\Fotos bacia hidrografica\Riozinho do rola 04.08.11\CPT AC (12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9293934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J:\Fotos bacia hidrografica\Riozinho do rola 22.09.11\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47894" y="0"/>
            <a:ext cx="10191894" cy="70294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Pastoral02\Desktop\Darlene\fotos\Fotos bacia hidrografica\Riozinho do rola 04.08.11\CPT AC (23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713679" y="83178"/>
            <a:ext cx="9857679" cy="6741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825024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J:\Fotos bacia hidrografica\Riozinho do rola 04.08.11\CPT AC (22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68639" y="0"/>
            <a:ext cx="9312639" cy="68580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J:\Fotos bacia hidrografica\Riozinho do rola 04.08.11\CPT AC (24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20159" y="0"/>
            <a:ext cx="9564159" cy="68580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J:\Fotos bacia hidrografica\Riozinho do rola 04.08.11\CPT AC (25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2628" y="0"/>
            <a:ext cx="9216628" cy="68580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 idx="1"/>
          </p:nvPr>
        </p:nvSpPr>
        <p:spPr>
          <a:xfrm>
            <a:off x="467544" y="1484784"/>
            <a:ext cx="8229600" cy="4525963"/>
          </a:xfrm>
        </p:spPr>
        <p:txBody>
          <a:bodyPr/>
          <a:lstStyle/>
          <a:p>
            <a:r>
              <a:rPr lang="pt-BR" dirty="0" smtClean="0"/>
              <a:t>Seringal São Bernardo</a:t>
            </a:r>
          </a:p>
          <a:p>
            <a:r>
              <a:rPr lang="pt-BR" dirty="0" smtClean="0"/>
              <a:t>Seringal União</a:t>
            </a:r>
          </a:p>
          <a:p>
            <a:r>
              <a:rPr lang="pt-BR" dirty="0" smtClean="0"/>
              <a:t>Seringal cachoeira</a:t>
            </a:r>
          </a:p>
          <a:p>
            <a:r>
              <a:rPr lang="pt-BR" dirty="0" smtClean="0"/>
              <a:t>Seringal Macapá</a:t>
            </a:r>
          </a:p>
          <a:p>
            <a:r>
              <a:rPr lang="pt-BR" dirty="0" smtClean="0"/>
              <a:t>Seringal Belo Horizonte</a:t>
            </a:r>
          </a:p>
          <a:p>
            <a:r>
              <a:rPr lang="pt-BR" dirty="0" smtClean="0"/>
              <a:t>Seringal São Francisco do Espalha</a:t>
            </a:r>
          </a:p>
          <a:p>
            <a:r>
              <a:rPr lang="pt-BR" dirty="0" smtClean="0"/>
              <a:t>Seringal Oriente</a:t>
            </a:r>
          </a:p>
          <a:p>
            <a:r>
              <a:rPr lang="pt-BR" dirty="0" smtClean="0"/>
              <a:t>Seringal Humaitá</a:t>
            </a:r>
          </a:p>
          <a:p>
            <a:r>
              <a:rPr lang="pt-BR" dirty="0" smtClean="0"/>
              <a:t>Seringal Passagem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xmlns="" val="42481398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J:\Fotos bacia hidrografica\Riozinho do rola 04.08.11\CPT AC (28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20159" y="0"/>
            <a:ext cx="9564159" cy="68580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J:\Fotos bacia hidrografica\Riozinho do rola 04.08.11\CPT AC (29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8964488" cy="68580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J:\Fotos bacia hidrografica\Riozinho do rola 04.08.11\CPT AC (31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2628" y="0"/>
            <a:ext cx="9216628" cy="68580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32770" name="Picture 2" descr="C:\reuniáo diocese MP e Ibama\Reuniao diocese\DSC055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9019620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C:\reuniáo diocese MP e Ibama\Reuniao diocese\DSC0553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0"/>
            <a:ext cx="9016148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0553375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J:\Fotos bacia hidrografica\Riozinho do rola visita 01.08.12\IMG_149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0442282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J:\Fotos bacia hidrografica\Riozinho do rola visita 01.08.12\IMG_150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4387675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J:\Fotos bacia hidrografica\Riozinho do rola visita 01.08.12\IMG_150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5743278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J:\Fotos bacia hidrografica\Riozinho do rola visita 01.08.12\IMG_150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09728" indent="0" algn="ctr">
              <a:buNone/>
            </a:pPr>
            <a:endParaRPr lang="pt-BR" sz="4800" dirty="0" smtClean="0"/>
          </a:p>
          <a:p>
            <a:pPr marL="109728" indent="0" algn="ctr">
              <a:buNone/>
            </a:pPr>
            <a:r>
              <a:rPr lang="pt-BR" sz="4800" b="1" dirty="0" smtClean="0">
                <a:solidFill>
                  <a:srgbClr val="00B0F0"/>
                </a:solidFill>
              </a:rPr>
              <a:t>BACIA HIDROGRÁFICA DO RIOZINHO DO ROLA</a:t>
            </a:r>
            <a:endParaRPr lang="pt-BR" sz="4800" b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875997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09728" indent="0" algn="ctr">
              <a:buNone/>
            </a:pPr>
            <a:r>
              <a:rPr lang="pt-BR" sz="6600" b="1" dirty="0" smtClean="0">
                <a:solidFill>
                  <a:srgbClr val="00B0F0"/>
                </a:solidFill>
              </a:rPr>
              <a:t>PROBLEMAS AGRÁRIOS</a:t>
            </a:r>
          </a:p>
          <a:p>
            <a:pPr marL="109728" indent="0" algn="ctr">
              <a:buNone/>
            </a:pPr>
            <a:r>
              <a:rPr lang="pt-BR" sz="6600" b="1" dirty="0" smtClean="0">
                <a:solidFill>
                  <a:srgbClr val="00B0F0"/>
                </a:solidFill>
              </a:rPr>
              <a:t>AMBIENTAIS</a:t>
            </a:r>
          </a:p>
          <a:p>
            <a:pPr marL="109728" indent="0" algn="ctr">
              <a:buNone/>
            </a:pPr>
            <a:r>
              <a:rPr lang="en-US" sz="6600" b="1" dirty="0" smtClean="0">
                <a:solidFill>
                  <a:srgbClr val="00B0F0"/>
                </a:solidFill>
              </a:rPr>
              <a:t>AMEAÇAS</a:t>
            </a:r>
            <a:endParaRPr lang="pt-BR" sz="6600" dirty="0"/>
          </a:p>
        </p:txBody>
      </p:sp>
    </p:spTree>
    <p:extLst>
      <p:ext uri="{BB962C8B-B14F-4D97-AF65-F5344CB8AC3E}">
        <p14:creationId xmlns:p14="http://schemas.microsoft.com/office/powerpoint/2010/main" xmlns="" val="39204129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 idx="1"/>
          </p:nvPr>
        </p:nvSpPr>
        <p:spPr>
          <a:xfrm>
            <a:off x="0" y="44624"/>
            <a:ext cx="8686800" cy="6813376"/>
          </a:xfrm>
        </p:spPr>
        <p:txBody>
          <a:bodyPr>
            <a:normAutofit/>
          </a:bodyPr>
          <a:lstStyle/>
          <a:p>
            <a:endParaRPr lang="pt-BR" dirty="0"/>
          </a:p>
          <a:p>
            <a:endParaRPr lang="pt-BR" dirty="0"/>
          </a:p>
          <a:p>
            <a:r>
              <a:rPr lang="pt-BR" sz="3200" dirty="0"/>
              <a:t>A bacia hidrográfica do Riozinho do </a:t>
            </a:r>
            <a:r>
              <a:rPr lang="pt-BR" sz="3200" dirty="0" err="1"/>
              <a:t>Rôla</a:t>
            </a:r>
            <a:r>
              <a:rPr lang="pt-BR" sz="3200" dirty="0"/>
              <a:t> apresenta 7.637 km² e se destaca como um dos principais afluentes da bacia do rio Acre; </a:t>
            </a:r>
            <a:endParaRPr lang="pt-BR" sz="3200" dirty="0" smtClean="0"/>
          </a:p>
          <a:p>
            <a:endParaRPr lang="pt-BR" sz="3200" dirty="0"/>
          </a:p>
          <a:p>
            <a:r>
              <a:rPr lang="pt-BR" sz="3200" dirty="0" smtClean="0"/>
              <a:t>Contribui </a:t>
            </a:r>
            <a:r>
              <a:rPr lang="pt-BR" sz="3200" dirty="0"/>
              <a:t>de forma significativa com o abastecimento de água para Rio Branco; </a:t>
            </a:r>
            <a:endParaRPr lang="pt-BR" sz="3200" dirty="0" smtClean="0"/>
          </a:p>
          <a:p>
            <a:pPr marL="109728" indent="0">
              <a:buNone/>
            </a:pPr>
            <a:endParaRPr lang="pt-BR" sz="3200" dirty="0"/>
          </a:p>
          <a:p>
            <a:r>
              <a:rPr lang="pt-BR" sz="3200" dirty="0" smtClean="0"/>
              <a:t>Ocupada </a:t>
            </a:r>
            <a:r>
              <a:rPr lang="pt-BR" sz="3200" dirty="0"/>
              <a:t>por aproximadamente 1.424 famílias; </a:t>
            </a:r>
            <a:endParaRPr lang="pt-BR" sz="3200" dirty="0" smtClean="0"/>
          </a:p>
          <a:p>
            <a:endParaRPr lang="pt-BR" sz="3200" dirty="0"/>
          </a:p>
        </p:txBody>
      </p:sp>
    </p:spTree>
    <p:extLst>
      <p:ext uri="{BB962C8B-B14F-4D97-AF65-F5344CB8AC3E}">
        <p14:creationId xmlns:p14="http://schemas.microsoft.com/office/powerpoint/2010/main" xmlns="" val="8752137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/>
              <a:t>Única área de mata contínua de Rio Branco;</a:t>
            </a:r>
          </a:p>
          <a:p>
            <a:endParaRPr lang="pt-BR" dirty="0" smtClean="0"/>
          </a:p>
          <a:p>
            <a:r>
              <a:rPr lang="pt-BR" dirty="0" smtClean="0"/>
              <a:t>Seringueiros vivem da coleta do látex, do extrativismo da castanha, </a:t>
            </a:r>
            <a:r>
              <a:rPr lang="pt-BR" dirty="0" err="1" smtClean="0"/>
              <a:t>açai</a:t>
            </a:r>
            <a:r>
              <a:rPr lang="pt-BR" dirty="0" smtClean="0"/>
              <a:t>, da pesca, da caça e artesanato;</a:t>
            </a:r>
          </a:p>
          <a:p>
            <a:endParaRPr lang="pt-BR" dirty="0" smtClean="0"/>
          </a:p>
          <a:p>
            <a:r>
              <a:rPr lang="pt-BR" dirty="0" smtClean="0"/>
              <a:t>Agricultura familiar;</a:t>
            </a:r>
          </a:p>
          <a:p>
            <a:endParaRPr lang="pt-BR" dirty="0"/>
          </a:p>
          <a:p>
            <a:r>
              <a:rPr lang="pt-BR" dirty="0" smtClean="0"/>
              <a:t>Os seringais contribuem com 70% de toda castanha comercializada em Rio Branco; 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xmlns="" val="42158485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4594515"/>
          </a:xfrm>
        </p:spPr>
        <p:txBody>
          <a:bodyPr>
            <a:normAutofit fontScale="55000" lnSpcReduction="20000"/>
          </a:bodyPr>
          <a:lstStyle/>
          <a:p>
            <a:pPr algn="just"/>
            <a:r>
              <a:rPr lang="pt-BR" sz="3400" dirty="0" smtClean="0"/>
              <a:t>Desde 2009 após o plano de manejo aprovado pelo IMAC nos seringais  os problemas começaram a surgir:</a:t>
            </a:r>
          </a:p>
          <a:p>
            <a:pPr marL="109728" indent="0" algn="just">
              <a:buNone/>
            </a:pPr>
            <a:endParaRPr lang="pt-BR" sz="3400" dirty="0" smtClean="0"/>
          </a:p>
          <a:p>
            <a:pPr algn="just"/>
            <a:r>
              <a:rPr lang="pt-BR" sz="3400" dirty="0"/>
              <a:t>Grande destruição </a:t>
            </a:r>
            <a:r>
              <a:rPr lang="pt-BR" sz="3400" dirty="0" smtClean="0"/>
              <a:t>ambiental;</a:t>
            </a:r>
          </a:p>
          <a:p>
            <a:pPr marL="109728" indent="0" algn="just">
              <a:buNone/>
            </a:pPr>
            <a:endParaRPr lang="pt-BR" sz="3400" dirty="0" smtClean="0"/>
          </a:p>
          <a:p>
            <a:pPr algn="just"/>
            <a:r>
              <a:rPr lang="pt-BR" sz="3400" dirty="0" smtClean="0"/>
              <a:t>Some a caça;</a:t>
            </a:r>
          </a:p>
          <a:p>
            <a:pPr marL="109728" indent="0" algn="just">
              <a:buNone/>
            </a:pPr>
            <a:endParaRPr lang="pt-BR" sz="3400" dirty="0" smtClean="0"/>
          </a:p>
          <a:p>
            <a:pPr algn="just"/>
            <a:r>
              <a:rPr lang="pt-BR" sz="3400" dirty="0" smtClean="0"/>
              <a:t>Obstrução dos igarapés, varadouros e do riozinho;</a:t>
            </a:r>
          </a:p>
          <a:p>
            <a:pPr marL="109728" indent="0" algn="just">
              <a:buNone/>
            </a:pPr>
            <a:endParaRPr lang="pt-BR" sz="3400" dirty="0" smtClean="0"/>
          </a:p>
          <a:p>
            <a:pPr algn="just"/>
            <a:r>
              <a:rPr lang="pt-BR" sz="3400" dirty="0" smtClean="0"/>
              <a:t>Destruição das estradas de seringa e piques de castanha;</a:t>
            </a:r>
          </a:p>
          <a:p>
            <a:pPr marL="109728" indent="0" algn="just">
              <a:buNone/>
            </a:pPr>
            <a:endParaRPr lang="pt-BR" sz="3400" dirty="0" smtClean="0"/>
          </a:p>
          <a:p>
            <a:pPr algn="just"/>
            <a:r>
              <a:rPr lang="pt-BR" sz="3400" dirty="0" smtClean="0"/>
              <a:t>Retirada da madeira sem condição de escoar - grande parte apodrece na mata;</a:t>
            </a:r>
          </a:p>
          <a:p>
            <a:pPr marL="109728" indent="0" algn="just">
              <a:buNone/>
            </a:pPr>
            <a:endParaRPr lang="pt-BR" sz="3400" dirty="0" smtClean="0"/>
          </a:p>
          <a:p>
            <a:pPr algn="just"/>
            <a:r>
              <a:rPr lang="pt-BR" sz="3400" dirty="0" smtClean="0"/>
              <a:t>Destruição de árvores protegias por lei (seringueira e castanheira)</a:t>
            </a:r>
          </a:p>
          <a:p>
            <a:pPr algn="just"/>
            <a:endParaRPr lang="pt-BR" dirty="0" smtClean="0"/>
          </a:p>
          <a:p>
            <a:pPr algn="just"/>
            <a:endParaRPr lang="pt-BR" dirty="0" smtClean="0"/>
          </a:p>
          <a:p>
            <a:pPr algn="just"/>
            <a:endParaRPr lang="pt-BR" dirty="0" smtClean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xmlns="" val="20097619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/>
              <a:t>Destruição de nascentes;</a:t>
            </a:r>
          </a:p>
          <a:p>
            <a:pPr marL="109728" indent="0">
              <a:buNone/>
            </a:pPr>
            <a:endParaRPr lang="pt-BR" dirty="0" smtClean="0"/>
          </a:p>
          <a:p>
            <a:r>
              <a:rPr lang="pt-BR" dirty="0" smtClean="0"/>
              <a:t>Ponte feita pela empresa responsável pelo manejo para transportar a madeira, prejudica a trafegabilidade fluvial das famílias;</a:t>
            </a:r>
          </a:p>
          <a:p>
            <a:pPr marL="109728" indent="0">
              <a:buNone/>
            </a:pPr>
            <a:endParaRPr lang="pt-BR" dirty="0" smtClean="0"/>
          </a:p>
          <a:p>
            <a:r>
              <a:rPr lang="pt-BR" dirty="0" smtClean="0"/>
              <a:t>Constantes ameaças as lideranças locais e entidades que assessoram a comunidade;</a:t>
            </a:r>
          </a:p>
          <a:p>
            <a:endParaRPr lang="pt-BR" dirty="0"/>
          </a:p>
          <a:p>
            <a:r>
              <a:rPr lang="pt-BR" dirty="0" smtClean="0"/>
              <a:t>Invasões na sede da CPT Acre</a:t>
            </a:r>
          </a:p>
          <a:p>
            <a:endParaRPr lang="pt-BR" dirty="0" smtClean="0"/>
          </a:p>
          <a:p>
            <a:endParaRPr lang="pt-BR" dirty="0" smtClean="0"/>
          </a:p>
          <a:p>
            <a:endParaRPr lang="pt-BR" dirty="0" smtClean="0"/>
          </a:p>
          <a:p>
            <a:endParaRPr lang="pt-BR" dirty="0" smtClean="0"/>
          </a:p>
          <a:p>
            <a:endParaRPr lang="pt-BR" dirty="0" smtClean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xmlns="" val="20967405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urso">
  <a:themeElements>
    <a:clrScheme name="Concurso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urso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Concurso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526</TotalTime>
  <Words>269</Words>
  <Application>Microsoft Office PowerPoint</Application>
  <PresentationFormat>Apresentação na tela (4:3)</PresentationFormat>
  <Paragraphs>60</Paragraphs>
  <Slides>38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38</vt:i4>
      </vt:variant>
    </vt:vector>
  </HeadingPairs>
  <TitlesOfParts>
    <vt:vector size="39" baseType="lpstr">
      <vt:lpstr>Concurso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Pastoral</dc:creator>
  <cp:lastModifiedBy>colive</cp:lastModifiedBy>
  <cp:revision>117</cp:revision>
  <dcterms:created xsi:type="dcterms:W3CDTF">2012-03-18T22:44:22Z</dcterms:created>
  <dcterms:modified xsi:type="dcterms:W3CDTF">2014-09-03T17:10:55Z</dcterms:modified>
</cp:coreProperties>
</file>