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0"/>
  </p:notesMasterIdLst>
  <p:sldIdLst>
    <p:sldId id="334" r:id="rId2"/>
    <p:sldId id="461" r:id="rId3"/>
    <p:sldId id="445" r:id="rId4"/>
    <p:sldId id="453" r:id="rId5"/>
    <p:sldId id="451" r:id="rId6"/>
    <p:sldId id="421" r:id="rId7"/>
    <p:sldId id="446" r:id="rId8"/>
    <p:sldId id="447" r:id="rId9"/>
    <p:sldId id="448" r:id="rId10"/>
    <p:sldId id="452" r:id="rId11"/>
    <p:sldId id="419" r:id="rId12"/>
    <p:sldId id="429" r:id="rId13"/>
    <p:sldId id="454" r:id="rId14"/>
    <p:sldId id="455" r:id="rId15"/>
    <p:sldId id="456" r:id="rId16"/>
    <p:sldId id="457" r:id="rId17"/>
    <p:sldId id="458" r:id="rId18"/>
    <p:sldId id="459" r:id="rId19"/>
    <p:sldId id="400" r:id="rId20"/>
    <p:sldId id="401" r:id="rId21"/>
    <p:sldId id="402" r:id="rId22"/>
    <p:sldId id="403" r:id="rId23"/>
    <p:sldId id="432" r:id="rId24"/>
    <p:sldId id="433" r:id="rId25"/>
    <p:sldId id="434" r:id="rId26"/>
    <p:sldId id="435" r:id="rId27"/>
    <p:sldId id="439" r:id="rId28"/>
    <p:sldId id="440" r:id="rId29"/>
    <p:sldId id="441" r:id="rId30"/>
    <p:sldId id="442" r:id="rId31"/>
    <p:sldId id="443" r:id="rId32"/>
    <p:sldId id="444" r:id="rId33"/>
    <p:sldId id="404" r:id="rId34"/>
    <p:sldId id="405" r:id="rId35"/>
    <p:sldId id="414" r:id="rId36"/>
    <p:sldId id="415" r:id="rId37"/>
    <p:sldId id="416" r:id="rId38"/>
    <p:sldId id="422" r:id="rId3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706" autoAdjust="0"/>
  </p:normalViewPr>
  <p:slideViewPr>
    <p:cSldViewPr>
      <p:cViewPr varScale="1">
        <p:scale>
          <a:sx n="45" d="100"/>
          <a:sy n="45" d="100"/>
        </p:scale>
        <p:origin x="-108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430020-B676-4C80-B5A7-4C9986A3CBC9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571C3-1AA1-4291-82D2-19D6A949510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68746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ED7F8C9-EE85-420D-8293-417DA107864D}" type="datetimeFigureOut">
              <a:rPr lang="pt-BR" smtClean="0"/>
              <a:pPr/>
              <a:t>03/09/2014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78FFF0-A7DF-4DDD-9ADB-F5DCCAF06E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www.cptnacional.org.br/images/plg_imagesized/thumb_200_150_cpt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3" y="620688"/>
            <a:ext cx="691276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19518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Ausência e conivência dos órgãos ambientais do estado;</a:t>
            </a:r>
          </a:p>
          <a:p>
            <a:endParaRPr lang="pt-BR" dirty="0"/>
          </a:p>
          <a:p>
            <a:r>
              <a:rPr lang="pt-BR" dirty="0" smtClean="0"/>
              <a:t>Ausência completa do estado. Muita mídia mas, na prática o que acontece é uma grande destruição, um crime.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351177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25144" y="-2691680"/>
            <a:ext cx="20974050" cy="1229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9368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:\Fotos bacia hidrografica\Riozinho do rola 04.08.11\CPT AC (7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Nova pasta (2)\SAM_11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5311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Nova pasta (2)\SAM_11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5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8429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Nova pasta (2)\SAM_11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166"/>
            <a:ext cx="9144000" cy="675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853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Nova pasta (2)\SAM_11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8639" y="44624"/>
            <a:ext cx="9312639" cy="69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2501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Nova pasta (2)\SAM_11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4951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Nova pasta (2)\SAM_11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30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3583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NOTE\Desktop\madeir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0"/>
            <a:ext cx="9108504" cy="6885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77447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ttp://www.cptnacional.org.br/images/plg_imagesized/thumb_200_150_cpt.jpg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3797"/>
            <a:ext cx="2880320" cy="231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2843808" y="1"/>
            <a:ext cx="6768752" cy="169336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Arial Rounded MT Bold" pitchFamily="34" charset="0"/>
              </a:rPr>
              <a:t>CPT ACRE</a:t>
            </a:r>
            <a:endParaRPr lang="pt-BR" sz="3600" b="1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1026" name="Picture 2" descr="http://t1.gstatic.com/images?q=tbn:ANd9GcSh_o58DezbITCRcPAKjdwOv6hDGxHWXHxQP_GdWug-jK6kKCQ98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388843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baixaki.com.br/imagens/wpapers/BXK1250_semente-de-seringueira-olimpia-sp8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8432" y="1916832"/>
            <a:ext cx="522007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04638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NOTE\Desktop\madeir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3999" cy="70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2796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s\NOTE\Desktop\madei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-428652"/>
            <a:ext cx="9144064" cy="7286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51806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2.bp.blogspot.com/-1uHIRUkg0AY/ToKlXuxKTQI/AAAAAAAAHXI/TatBj7IRzWg/s1600/madeira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0846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astoral02\Desktop\Darlene\fotos\Fotos bacia hidrografica\Riozinho do rola 04.08.11\CPT AC (1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38219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0411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Pastoral02\Desktop\Darlene\fotos\Fotos bacia hidrografica\Riozinho do rola 04.08.11\CPT AC (1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9393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Fotos bacia hidrografica\Riozinho do rola 22.09.11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7894" y="0"/>
            <a:ext cx="10191894" cy="7029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astoral02\Desktop\Darlene\fotos\Fotos bacia hidrografica\Riozinho do rola 04.08.11\CPT AC (2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3679" y="83178"/>
            <a:ext cx="9857679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502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J:\Fotos bacia hidrografica\Riozinho do rola 04.08.11\CPT AC (2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8639" y="0"/>
            <a:ext cx="9312639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J:\Fotos bacia hidrografica\Riozinho do rola 04.08.11\CPT AC (2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0159" y="0"/>
            <a:ext cx="9564159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:\Fotos bacia hidrografica\Riozinho do rola 04.08.11\CPT AC (25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2628" y="0"/>
            <a:ext cx="9216628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r>
              <a:rPr lang="pt-BR" dirty="0" smtClean="0"/>
              <a:t>Seringal São Bernardo</a:t>
            </a:r>
          </a:p>
          <a:p>
            <a:r>
              <a:rPr lang="pt-BR" dirty="0" smtClean="0"/>
              <a:t>Seringal União</a:t>
            </a:r>
          </a:p>
          <a:p>
            <a:r>
              <a:rPr lang="pt-BR" dirty="0" smtClean="0"/>
              <a:t>Seringal cachoeira</a:t>
            </a:r>
          </a:p>
          <a:p>
            <a:r>
              <a:rPr lang="pt-BR" dirty="0" smtClean="0"/>
              <a:t>Seringal Macapá</a:t>
            </a:r>
          </a:p>
          <a:p>
            <a:r>
              <a:rPr lang="pt-BR" dirty="0" smtClean="0"/>
              <a:t>Seringal Belo Horizonte</a:t>
            </a:r>
          </a:p>
          <a:p>
            <a:r>
              <a:rPr lang="pt-BR" dirty="0" smtClean="0"/>
              <a:t>Seringal São Francisco do Espalha</a:t>
            </a:r>
          </a:p>
          <a:p>
            <a:r>
              <a:rPr lang="pt-BR" dirty="0" smtClean="0"/>
              <a:t>Seringal Oriente</a:t>
            </a:r>
          </a:p>
          <a:p>
            <a:r>
              <a:rPr lang="pt-BR" dirty="0" smtClean="0"/>
              <a:t>Seringal Humaitá</a:t>
            </a:r>
          </a:p>
          <a:p>
            <a:r>
              <a:rPr lang="pt-BR" dirty="0" smtClean="0"/>
              <a:t>Seringal Passagem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48139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J:\Fotos bacia hidrografica\Riozinho do rola 04.08.11\CPT AC (2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0159" y="0"/>
            <a:ext cx="9564159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:\Fotos bacia hidrografica\Riozinho do rola 04.08.11\CPT AC (29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64488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J:\Fotos bacia hidrografica\Riozinho do rola 04.08.11\CPT AC (3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2628" y="0"/>
            <a:ext cx="9216628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2770" name="Picture 2" descr="C:\reuniáo diocese MP e Ibama\Reuniao diocese\DSC055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01962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reuniáo diocese MP e Ibama\Reuniao diocese\DSC055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901614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55337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Fotos bacia hidrografica\Riozinho do rola visita 01.08.12\IMG_14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44228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:\Fotos bacia hidrografica\Riozinho do rola visita 01.08.12\IMG_15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38767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:\Fotos bacia hidrografica\Riozinho do rola visita 01.08.12\IMG_1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74327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J:\Fotos bacia hidrografica\Riozinho do rola visita 01.08.12\IMG_15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endParaRPr lang="pt-BR" sz="4800" dirty="0" smtClean="0"/>
          </a:p>
          <a:p>
            <a:pPr marL="109728" indent="0" algn="ctr">
              <a:buNone/>
            </a:pPr>
            <a:r>
              <a:rPr lang="pt-BR" sz="4800" b="1" dirty="0" smtClean="0">
                <a:solidFill>
                  <a:srgbClr val="00B0F0"/>
                </a:solidFill>
              </a:rPr>
              <a:t>BACIA HIDROGRÁFICA DO RIOZINHO DO ROLA</a:t>
            </a:r>
            <a:endParaRPr lang="pt-BR" sz="4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59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pt-BR" sz="6600" b="1" dirty="0" smtClean="0">
                <a:solidFill>
                  <a:srgbClr val="00B0F0"/>
                </a:solidFill>
              </a:rPr>
              <a:t>PROBLEMAS AGRÁRIOS</a:t>
            </a:r>
          </a:p>
          <a:p>
            <a:pPr marL="109728" indent="0" algn="ctr">
              <a:buNone/>
            </a:pPr>
            <a:r>
              <a:rPr lang="pt-BR" sz="6600" b="1" dirty="0" smtClean="0">
                <a:solidFill>
                  <a:srgbClr val="00B0F0"/>
                </a:solidFill>
              </a:rPr>
              <a:t>AMBIENTAIS</a:t>
            </a:r>
          </a:p>
          <a:p>
            <a:pPr marL="109728" indent="0" algn="ctr">
              <a:buNone/>
            </a:pPr>
            <a:r>
              <a:rPr lang="en-US" sz="6600" b="1" dirty="0" smtClean="0">
                <a:solidFill>
                  <a:srgbClr val="00B0F0"/>
                </a:solidFill>
              </a:rPr>
              <a:t>AMEAÇAS</a:t>
            </a:r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xmlns="" val="3920412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0" y="44624"/>
            <a:ext cx="8686800" cy="6813376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  <a:p>
            <a:r>
              <a:rPr lang="pt-BR" sz="3200" dirty="0"/>
              <a:t>A bacia hidrográfica do Riozinho do </a:t>
            </a:r>
            <a:r>
              <a:rPr lang="pt-BR" sz="3200" dirty="0" err="1"/>
              <a:t>Rôla</a:t>
            </a:r>
            <a:r>
              <a:rPr lang="pt-BR" sz="3200" dirty="0"/>
              <a:t> apresenta 7.637 km² e se destaca como um dos principais afluentes da bacia do rio Acre; </a:t>
            </a:r>
            <a:endParaRPr lang="pt-BR" sz="3200" dirty="0" smtClean="0"/>
          </a:p>
          <a:p>
            <a:endParaRPr lang="pt-BR" sz="3200" dirty="0"/>
          </a:p>
          <a:p>
            <a:r>
              <a:rPr lang="pt-BR" sz="3200" dirty="0" smtClean="0"/>
              <a:t>Contribui </a:t>
            </a:r>
            <a:r>
              <a:rPr lang="pt-BR" sz="3200" dirty="0"/>
              <a:t>de forma significativa com o abastecimento de água para Rio Branco; </a:t>
            </a:r>
            <a:endParaRPr lang="pt-BR" sz="3200" dirty="0" smtClean="0"/>
          </a:p>
          <a:p>
            <a:pPr marL="109728" indent="0">
              <a:buNone/>
            </a:pPr>
            <a:endParaRPr lang="pt-BR" sz="3200" dirty="0"/>
          </a:p>
          <a:p>
            <a:r>
              <a:rPr lang="pt-BR" sz="3200" dirty="0" smtClean="0"/>
              <a:t>Ocupada </a:t>
            </a:r>
            <a:r>
              <a:rPr lang="pt-BR" sz="3200" dirty="0"/>
              <a:t>por aproximadamente 1.424 famílias; </a:t>
            </a:r>
            <a:endParaRPr lang="pt-BR" sz="3200" dirty="0" smtClean="0"/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xmlns="" val="875213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Única área de mata contínua de Rio Branco;</a:t>
            </a:r>
          </a:p>
          <a:p>
            <a:endParaRPr lang="pt-BR" dirty="0" smtClean="0"/>
          </a:p>
          <a:p>
            <a:r>
              <a:rPr lang="pt-BR" dirty="0" smtClean="0"/>
              <a:t>Seringueiros vivem da coleta do látex, do extrativismo da castanha, </a:t>
            </a:r>
            <a:r>
              <a:rPr lang="pt-BR" dirty="0" err="1" smtClean="0"/>
              <a:t>açai</a:t>
            </a:r>
            <a:r>
              <a:rPr lang="pt-BR" dirty="0" smtClean="0"/>
              <a:t>, da pesca, da caça e artesanato;</a:t>
            </a:r>
          </a:p>
          <a:p>
            <a:endParaRPr lang="pt-BR" dirty="0" smtClean="0"/>
          </a:p>
          <a:p>
            <a:r>
              <a:rPr lang="pt-BR" dirty="0" smtClean="0"/>
              <a:t>Agricultura familiar;</a:t>
            </a:r>
          </a:p>
          <a:p>
            <a:endParaRPr lang="pt-BR" dirty="0"/>
          </a:p>
          <a:p>
            <a:r>
              <a:rPr lang="pt-BR" dirty="0" smtClean="0"/>
              <a:t>Os seringais contribuem com 70% de toda castanha comercializada em Rio Branco;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15848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9451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pt-BR" sz="3400" dirty="0" smtClean="0"/>
              <a:t>Desde 2009 após o plano de manejo aprovado pelo IMAC nos seringais  os problemas começaram a surgir:</a:t>
            </a:r>
          </a:p>
          <a:p>
            <a:pPr marL="109728" indent="0" algn="just">
              <a:buNone/>
            </a:pPr>
            <a:endParaRPr lang="pt-BR" sz="3400" dirty="0" smtClean="0"/>
          </a:p>
          <a:p>
            <a:pPr algn="just"/>
            <a:r>
              <a:rPr lang="pt-BR" sz="3400" dirty="0"/>
              <a:t>Grande destruição </a:t>
            </a:r>
            <a:r>
              <a:rPr lang="pt-BR" sz="3400" dirty="0" smtClean="0"/>
              <a:t>ambiental;</a:t>
            </a:r>
          </a:p>
          <a:p>
            <a:pPr marL="109728" indent="0" algn="just">
              <a:buNone/>
            </a:pPr>
            <a:endParaRPr lang="pt-BR" sz="3400" dirty="0" smtClean="0"/>
          </a:p>
          <a:p>
            <a:pPr algn="just"/>
            <a:r>
              <a:rPr lang="pt-BR" sz="3400" dirty="0" smtClean="0"/>
              <a:t>Some a caça;</a:t>
            </a:r>
          </a:p>
          <a:p>
            <a:pPr marL="109728" indent="0" algn="just">
              <a:buNone/>
            </a:pPr>
            <a:endParaRPr lang="pt-BR" sz="3400" dirty="0" smtClean="0"/>
          </a:p>
          <a:p>
            <a:pPr algn="just"/>
            <a:r>
              <a:rPr lang="pt-BR" sz="3400" dirty="0" smtClean="0"/>
              <a:t>Obstrução dos igarapés, varadouros e do riozinho;</a:t>
            </a:r>
          </a:p>
          <a:p>
            <a:pPr marL="109728" indent="0" algn="just">
              <a:buNone/>
            </a:pPr>
            <a:endParaRPr lang="pt-BR" sz="3400" dirty="0" smtClean="0"/>
          </a:p>
          <a:p>
            <a:pPr algn="just"/>
            <a:r>
              <a:rPr lang="pt-BR" sz="3400" dirty="0" smtClean="0"/>
              <a:t>Destruição das estradas de seringa e piques de castanha;</a:t>
            </a:r>
          </a:p>
          <a:p>
            <a:pPr marL="109728" indent="0" algn="just">
              <a:buNone/>
            </a:pPr>
            <a:endParaRPr lang="pt-BR" sz="3400" dirty="0" smtClean="0"/>
          </a:p>
          <a:p>
            <a:pPr algn="just"/>
            <a:r>
              <a:rPr lang="pt-BR" sz="3400" dirty="0" smtClean="0"/>
              <a:t>Retirada da madeira sem condição de escoar - grande parte apodrece na mata;</a:t>
            </a:r>
          </a:p>
          <a:p>
            <a:pPr marL="109728" indent="0" algn="just">
              <a:buNone/>
            </a:pPr>
            <a:endParaRPr lang="pt-BR" sz="3400" dirty="0" smtClean="0"/>
          </a:p>
          <a:p>
            <a:pPr algn="just"/>
            <a:r>
              <a:rPr lang="pt-BR" sz="3400" dirty="0" smtClean="0"/>
              <a:t>Destruição de árvores protegias por lei (seringueira e castanheira)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09761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Destruição de nascentes;</a:t>
            </a:r>
          </a:p>
          <a:p>
            <a:pPr marL="109728" indent="0">
              <a:buNone/>
            </a:pPr>
            <a:endParaRPr lang="pt-BR" dirty="0" smtClean="0"/>
          </a:p>
          <a:p>
            <a:r>
              <a:rPr lang="pt-BR" dirty="0" smtClean="0"/>
              <a:t>Ponte feita pela empresa responsável pelo manejo para transportar a madeira, prejudica a trafegabilidade fluvial das famílias;</a:t>
            </a:r>
          </a:p>
          <a:p>
            <a:pPr marL="109728" indent="0">
              <a:buNone/>
            </a:pPr>
            <a:endParaRPr lang="pt-BR" dirty="0" smtClean="0"/>
          </a:p>
          <a:p>
            <a:r>
              <a:rPr lang="pt-BR" dirty="0" smtClean="0"/>
              <a:t>Constantes ameaças as lideranças locais e entidades que assessoram a comunidade;</a:t>
            </a:r>
          </a:p>
          <a:p>
            <a:endParaRPr lang="pt-BR" dirty="0"/>
          </a:p>
          <a:p>
            <a:r>
              <a:rPr lang="pt-BR" dirty="0" smtClean="0"/>
              <a:t>Invasões na sede da CPT Acre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96740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526</TotalTime>
  <Words>269</Words>
  <Application>Microsoft Office PowerPoint</Application>
  <PresentationFormat>Apresentação na tela (4:3)</PresentationFormat>
  <Paragraphs>60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39" baseType="lpstr">
      <vt:lpstr>Concurso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Pastoral</dc:creator>
  <cp:lastModifiedBy>colive</cp:lastModifiedBy>
  <cp:revision>117</cp:revision>
  <dcterms:created xsi:type="dcterms:W3CDTF">2012-03-18T22:44:22Z</dcterms:created>
  <dcterms:modified xsi:type="dcterms:W3CDTF">2014-09-03T17:10:55Z</dcterms:modified>
</cp:coreProperties>
</file>