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10" r:id="rId3"/>
    <p:sldId id="304" r:id="rId4"/>
    <p:sldId id="418" r:id="rId5"/>
    <p:sldId id="414" r:id="rId6"/>
    <p:sldId id="415" r:id="rId7"/>
    <p:sldId id="278" r:id="rId8"/>
    <p:sldId id="420" r:id="rId9"/>
    <p:sldId id="425" r:id="rId10"/>
    <p:sldId id="421" r:id="rId11"/>
    <p:sldId id="274" r:id="rId12"/>
    <p:sldId id="276" r:id="rId13"/>
    <p:sldId id="302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6CA4"/>
    <a:srgbClr val="B5BBBC"/>
    <a:srgbClr val="004678"/>
    <a:srgbClr val="994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1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2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/>
              <a:t>Volume</a:t>
            </a:r>
            <a:r>
              <a:rPr lang="pt-BR" sz="1800" baseline="0" dirty="0"/>
              <a:t> negociado Brasil (em R$)</a:t>
            </a:r>
            <a:endParaRPr lang="pt-BR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7B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94059CC-E090-6146-9450-185DDB778EFC}" type="VALUE">
                      <a:rPr lang="en-US" sz="1400"/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F0D-B848-BB55-69CE71075C2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E2F88AC-0E08-F64D-B7DC-B3FF314D575F}" type="VALUE">
                      <a:rPr lang="en-US" sz="1400"/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F0D-B848-BB55-69CE71075C2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8C57457-C072-9C48-A925-74F217ED22FE}" type="VALUE">
                      <a:rPr lang="en-US" sz="1400"/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F0D-B848-BB55-69CE71075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Planilha1!$B$2:$B$4</c:f>
              <c:numCache>
                <c:formatCode>#,##0</c:formatCode>
                <c:ptCount val="3"/>
                <c:pt idx="0">
                  <c:v>363000000</c:v>
                </c:pt>
                <c:pt idx="1">
                  <c:v>8300000000</c:v>
                </c:pt>
                <c:pt idx="2">
                  <c:v>6800000000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D-4F50-A7AB-C5A9935F45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4952031"/>
        <c:axId val="1694953711"/>
      </c:barChart>
      <c:catAx>
        <c:axId val="1694952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94953711"/>
        <c:crosses val="autoZero"/>
        <c:auto val="1"/>
        <c:lblAlgn val="ctr"/>
        <c:lblOffset val="100"/>
        <c:noMultiLvlLbl val="0"/>
      </c:catAx>
      <c:valAx>
        <c:axId val="169495371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69495203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3814C-26FD-4ED6-8C30-37625DA10A74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AE000-6805-4F12-908C-0C88733FA5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02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DEF83-AE35-4D1A-B96B-804EE9DF3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CF03A7-DBE8-46F0-97B6-91FF4DBE9C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722C30-4F70-4F99-ABDF-5B2F48B9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3D4E-238C-4019-9A81-CAE392E5B41D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8CEB18-FE47-4DC8-9AEB-A77BA021A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537E36-7F7E-4255-8B31-6A97DE8B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4141B-5969-4228-A15A-F48AC53A5A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23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F9FB9-6EFF-466B-B2BA-62FA112D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CE3F231-8625-4A49-BFEE-EDE23A6FE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91FEBD-00E8-4FDE-B2AA-2AB89271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3D4E-238C-4019-9A81-CAE392E5B41D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342CBC-04F3-43B9-BB6E-70F34B20A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29C50B-3A41-47AE-A3D1-0FC346BD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4141B-5969-4228-A15A-F48AC53A5A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754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B9ACDA-A640-456D-9333-FE2660093E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0EF8C2C-F487-4564-A93F-82EAAC74D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438B8C-D35C-4916-837E-72CA8CFA3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3D4E-238C-4019-9A81-CAE392E5B41D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8315A6-AAF6-4027-BC15-34BF8225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1C9445-9358-4B25-996A-6F244670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4141B-5969-4228-A15A-F48AC53A5A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68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ACDD17-D568-44A8-B94D-158D6CB8D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AE11D1-4F84-4695-976E-9B660EDE2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A87D67-26C3-4513-A761-063DC9C8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3D4E-238C-4019-9A81-CAE392E5B41D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CA5021-7382-44A1-BFDB-1546B4B8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26FF2F-1172-472B-9338-8276219C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4141B-5969-4228-A15A-F48AC53A5A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87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140799-3798-4C06-81FE-0EEE1EF5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78C587-D584-49E8-A723-57D3D77B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F2CA1B-2946-423D-BF78-7613584BC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3D4E-238C-4019-9A81-CAE392E5B41D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8F4671-1F8D-4ABE-AA4C-4681E69F7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B98A0F-3E24-455E-BA5A-DE93D540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4141B-5969-4228-A15A-F48AC53A5A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12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5F57E-D0D7-42F3-88C8-1E8F34D87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7BAF57-60D1-4D26-A665-C0215BCB9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64AADAE-5893-488C-8BE2-C4E94B147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2E068C-AF2D-4459-B3AD-AD27981D1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3D4E-238C-4019-9A81-CAE392E5B41D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A9E0866-1EA1-4127-A740-559510EC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DFE8C0-2C85-4918-8283-4FF77F71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4141B-5969-4228-A15A-F48AC53A5A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138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12FCBC-1DF7-4AD5-AE98-B6C139AE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193B22-4DB3-4F15-94C8-389F28408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201790-4714-44CB-966E-FF2B90061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8102094-4531-4452-B6C3-3456BA8F0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715BC89-9264-4D57-A942-AB9469AD6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3017763-7BF6-4BB7-B26D-20245DF9C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3D4E-238C-4019-9A81-CAE392E5B41D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13DC937-3A19-4ADF-94D6-15BF1CDA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052FC70-83FC-4A61-8A53-F55A8195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4141B-5969-4228-A15A-F48AC53A5A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079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C0D75-A01E-4BE8-8EA1-02E7B877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5812164-E863-4D21-B9FE-12A943727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3D4E-238C-4019-9A81-CAE392E5B41D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3F8321-DA69-463B-8CAA-5B684BCA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036229C-E6E5-475F-96D2-D7B4A3D19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4141B-5969-4228-A15A-F48AC53A5A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908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6F1185B-503D-4B4E-BE1E-3A75F0426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3D4E-238C-4019-9A81-CAE392E5B41D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2B472E-27E0-4C16-B3BD-7D403B0C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EB7152-C8BF-4B32-9E9D-BE951A21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4141B-5969-4228-A15A-F48AC53A5A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08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9495F-EE72-4EE8-BE0C-45C670F1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872F01-4DCA-4A86-B064-33D011943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F54D10-F9FC-41FC-9A66-57085D612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8C5CEA3-F4C1-49D0-8D79-EB2E0536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3D4E-238C-4019-9A81-CAE392E5B41D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4C6A09-9796-4CF3-B5A9-3374B3AA9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5A368B-8E78-49C1-A2FD-BBAB31CB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4141B-5969-4228-A15A-F48AC53A5A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36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E67CB-7FC8-465F-9F38-FC062F738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9980A47-B80B-4E4B-9968-23AA7E01D3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33F7A4-8888-4EE3-9AFD-279D5534D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C49DAE-A612-419C-A619-C48FA0BB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3D4E-238C-4019-9A81-CAE392E5B41D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4D7E29-3B24-4558-941A-45A161DF6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74738C-6839-492F-A01D-3BD6D69F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4141B-5969-4228-A15A-F48AC53A5A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0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A36C1B7-56D2-42C7-9FA8-8F37F5E4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293537-B7B1-4A6D-874F-8F8741885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6C28E9-97C7-49FD-A0C6-3222792AC3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63D4E-238C-4019-9A81-CAE392E5B41D}" type="datetimeFigureOut">
              <a:rPr lang="pt-BR" smtClean="0"/>
              <a:t>25/06/2019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5F6B27-44AE-4880-92EA-C9CA897AE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3DD1B4-6A75-4286-9D3E-2EFE1F298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4141B-5969-4228-A15A-F48AC53A5A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148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38.png"/><Relationship Id="rId21" Type="http://schemas.openxmlformats.org/officeDocument/2006/relationships/image" Target="../media/image22.png"/><Relationship Id="rId34" Type="http://schemas.openxmlformats.org/officeDocument/2006/relationships/image" Target="../media/image33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png"/><Relationship Id="rId20" Type="http://schemas.openxmlformats.org/officeDocument/2006/relationships/image" Target="../media/image21.jpe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24" Type="http://schemas.openxmlformats.org/officeDocument/2006/relationships/image" Target="../media/image25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23" Type="http://schemas.openxmlformats.org/officeDocument/2006/relationships/image" Target="../media/image24.png"/><Relationship Id="rId28" Type="http://schemas.openxmlformats.org/officeDocument/2006/relationships/image" Target="../media/image4.emf"/><Relationship Id="rId36" Type="http://schemas.openxmlformats.org/officeDocument/2006/relationships/image" Target="../media/image35.pn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31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oleObject" Target="../embeddings/oleObject1.bin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jpe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 txBox="1"/>
          <p:nvPr/>
        </p:nvSpPr>
        <p:spPr>
          <a:xfrm>
            <a:off x="5422782" y="2529639"/>
            <a:ext cx="6180573" cy="14978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300" spc="295" dirty="0" err="1">
                <a:solidFill>
                  <a:srgbClr val="004678"/>
                </a:solidFill>
                <a:latin typeface="Verdana"/>
                <a:cs typeface="Verdana"/>
              </a:rPr>
              <a:t>Audiência</a:t>
            </a:r>
            <a:r>
              <a:rPr lang="en-US" sz="3300" spc="295" dirty="0">
                <a:solidFill>
                  <a:srgbClr val="004678"/>
                </a:solidFill>
                <a:latin typeface="Verdana"/>
                <a:cs typeface="Verdana"/>
              </a:rPr>
              <a:t> </a:t>
            </a:r>
            <a:r>
              <a:rPr lang="en-US" sz="3300" spc="295" dirty="0" err="1">
                <a:solidFill>
                  <a:srgbClr val="004678"/>
                </a:solidFill>
                <a:latin typeface="Verdana"/>
                <a:cs typeface="Verdana"/>
              </a:rPr>
              <a:t>Pública</a:t>
            </a:r>
            <a:r>
              <a:rPr lang="en-US" sz="3300" spc="295" dirty="0">
                <a:solidFill>
                  <a:srgbClr val="004678"/>
                </a:solidFill>
                <a:latin typeface="Verdana"/>
                <a:cs typeface="Verdana"/>
              </a:rPr>
              <a:t> - Mercado de </a:t>
            </a:r>
            <a:r>
              <a:rPr lang="en-US" sz="3300" spc="295" dirty="0" err="1">
                <a:solidFill>
                  <a:srgbClr val="004678"/>
                </a:solidFill>
                <a:latin typeface="Verdana"/>
                <a:cs typeface="Verdana"/>
              </a:rPr>
              <a:t>Criptoativos</a:t>
            </a:r>
            <a:endParaRPr sz="3300" dirty="0">
              <a:solidFill>
                <a:srgbClr val="004678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75"/>
              </a:spcBef>
            </a:pPr>
            <a:r>
              <a:rPr lang="pt-BR" spc="-155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Brasília, 26 de junho de 2019.</a:t>
            </a:r>
            <a:endParaRPr sz="1800" dirty="0">
              <a:solidFill>
                <a:srgbClr val="004678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5218195" y="2139561"/>
            <a:ext cx="45719" cy="2708891"/>
          </a:xfrm>
          <a:custGeom>
            <a:avLst/>
            <a:gdLst/>
            <a:ahLst/>
            <a:cxnLst/>
            <a:rect l="l" t="t" r="r" b="b"/>
            <a:pathLst>
              <a:path h="3284220">
                <a:moveTo>
                  <a:pt x="0" y="0"/>
                </a:moveTo>
                <a:lnTo>
                  <a:pt x="0" y="3284181"/>
                </a:lnTo>
              </a:path>
            </a:pathLst>
          </a:custGeom>
          <a:ln w="12700">
            <a:solidFill>
              <a:srgbClr val="8086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aixaDeTexto 41">
            <a:extLst>
              <a:ext uri="{FF2B5EF4-FFF2-40B4-BE49-F238E27FC236}">
                <a16:creationId xmlns:a16="http://schemas.microsoft.com/office/drawing/2014/main" id="{F918A510-C98C-4189-85BB-68B3BAF69BB0}"/>
              </a:ext>
            </a:extLst>
          </p:cNvPr>
          <p:cNvSpPr txBox="1"/>
          <p:nvPr/>
        </p:nvSpPr>
        <p:spPr>
          <a:xfrm>
            <a:off x="580265" y="5631191"/>
            <a:ext cx="2314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Fernando Furlan</a:t>
            </a:r>
          </a:p>
        </p:txBody>
      </p:sp>
      <p:sp>
        <p:nvSpPr>
          <p:cNvPr id="10" name="CaixaDeTexto 41">
            <a:extLst>
              <a:ext uri="{FF2B5EF4-FFF2-40B4-BE49-F238E27FC236}">
                <a16:creationId xmlns:a16="http://schemas.microsoft.com/office/drawing/2014/main" id="{E5E36DE9-5B0B-4D59-8699-0749AD4E710C}"/>
              </a:ext>
            </a:extLst>
          </p:cNvPr>
          <p:cNvSpPr txBox="1"/>
          <p:nvPr/>
        </p:nvSpPr>
        <p:spPr>
          <a:xfrm>
            <a:off x="580265" y="5904105"/>
            <a:ext cx="2314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Presidente 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9D0B3E9-2E04-42D9-A5B5-FF7ACD9CA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70" y="2472593"/>
            <a:ext cx="3966515" cy="19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06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5155211-3CCC-4045-BB14-10335DC1D4F5}"/>
              </a:ext>
            </a:extLst>
          </p:cNvPr>
          <p:cNvSpPr/>
          <p:nvPr/>
        </p:nvSpPr>
        <p:spPr>
          <a:xfrm>
            <a:off x="-37351" y="6758608"/>
            <a:ext cx="12242603" cy="198908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3CA2BFE-61DB-4F35-968D-48AD24078BBC}"/>
              </a:ext>
            </a:extLst>
          </p:cNvPr>
          <p:cNvSpPr/>
          <p:nvPr/>
        </p:nvSpPr>
        <p:spPr>
          <a:xfrm rot="3211454">
            <a:off x="3763956" y="344361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A1D8390-4DF5-4557-AD97-FE6C85E30223}"/>
              </a:ext>
            </a:extLst>
          </p:cNvPr>
          <p:cNvSpPr/>
          <p:nvPr/>
        </p:nvSpPr>
        <p:spPr>
          <a:xfrm rot="21564935">
            <a:off x="3936125" y="844876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977946A-136C-4FF5-B72B-10EB7D099815}"/>
              </a:ext>
            </a:extLst>
          </p:cNvPr>
          <p:cNvSpPr/>
          <p:nvPr/>
        </p:nvSpPr>
        <p:spPr>
          <a:xfrm rot="1340282">
            <a:off x="3430539" y="32191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7">
            <a:extLst>
              <a:ext uri="{FF2B5EF4-FFF2-40B4-BE49-F238E27FC236}">
                <a16:creationId xmlns:a16="http://schemas.microsoft.com/office/drawing/2014/main" id="{A1E5491C-6DDC-43B8-AC5B-FDB63249DE27}"/>
              </a:ext>
            </a:extLst>
          </p:cNvPr>
          <p:cNvSpPr txBox="1"/>
          <p:nvPr/>
        </p:nvSpPr>
        <p:spPr>
          <a:xfrm>
            <a:off x="162991" y="260800"/>
            <a:ext cx="370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SEGURANÇA</a:t>
            </a:r>
          </a:p>
        </p:txBody>
      </p:sp>
      <p:sp>
        <p:nvSpPr>
          <p:cNvPr id="22" name="CaixaDeTexto 41">
            <a:extLst>
              <a:ext uri="{FF2B5EF4-FFF2-40B4-BE49-F238E27FC236}">
                <a16:creationId xmlns:a16="http://schemas.microsoft.com/office/drawing/2014/main" id="{BD54EE50-4AC3-4905-AC0D-FEB8759844F3}"/>
              </a:ext>
            </a:extLst>
          </p:cNvPr>
          <p:cNvSpPr txBox="1"/>
          <p:nvPr/>
        </p:nvSpPr>
        <p:spPr>
          <a:xfrm>
            <a:off x="162991" y="855839"/>
            <a:ext cx="2236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LAVAGEM DE DINHEIRO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824627-E468-4987-9426-3CCE40B41C8F}"/>
              </a:ext>
            </a:extLst>
          </p:cNvPr>
          <p:cNvSpPr txBox="1"/>
          <p:nvPr/>
        </p:nvSpPr>
        <p:spPr>
          <a:xfrm>
            <a:off x="329008" y="1459362"/>
            <a:ext cx="38981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Relatório do Tesouro do Reino Unido sobre lavagem de dinheiro, entre 2015 e 2017, constatou que o risco dessa prática delitiva se dar por criptomoedas ainda é baixo, acrescentando que as preocupações a respeito do anonimato, celeridade de pagamentos e possibilidade de remessas externas são as mesmas daquelas enfrentadas em relação a outros instrumentos financeiros tradicionais.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46E78C80-C647-44C7-9580-052BC8C53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5" r="1898" b="1485"/>
          <a:stretch/>
        </p:blipFill>
        <p:spPr>
          <a:xfrm>
            <a:off x="4883053" y="34396"/>
            <a:ext cx="6624137" cy="669518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9C9E9022-CBCD-4862-B762-BD4A1F1B200D}"/>
              </a:ext>
            </a:extLst>
          </p:cNvPr>
          <p:cNvSpPr/>
          <p:nvPr/>
        </p:nvSpPr>
        <p:spPr>
          <a:xfrm>
            <a:off x="4819466" y="5894506"/>
            <a:ext cx="1286060" cy="24911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66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A3E26E-E2A8-4660-B60A-277A596211DD}"/>
              </a:ext>
            </a:extLst>
          </p:cNvPr>
          <p:cNvSpPr txBox="1"/>
          <p:nvPr/>
        </p:nvSpPr>
        <p:spPr>
          <a:xfrm>
            <a:off x="288988" y="6208619"/>
            <a:ext cx="4629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Fonte: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UNITED KINGDOM. UK national risk assessment of money laundering and terrorist.</a:t>
            </a:r>
            <a:r>
              <a:rPr lang="pt-BR" sz="1100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(out/2017).</a:t>
            </a:r>
          </a:p>
        </p:txBody>
      </p:sp>
    </p:spTree>
    <p:extLst>
      <p:ext uri="{BB962C8B-B14F-4D97-AF65-F5344CB8AC3E}">
        <p14:creationId xmlns:p14="http://schemas.microsoft.com/office/powerpoint/2010/main" val="313136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62274" y="6210571"/>
            <a:ext cx="5305725" cy="647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/>
          <p:nvPr/>
        </p:nvSpPr>
        <p:spPr>
          <a:xfrm>
            <a:off x="1550786" y="5760067"/>
            <a:ext cx="8998000" cy="1098352"/>
          </a:xfrm>
          <a:custGeom>
            <a:avLst/>
            <a:gdLst/>
            <a:ahLst/>
            <a:cxnLst/>
            <a:rect l="l" t="t" r="r" b="b"/>
            <a:pathLst>
              <a:path w="12797155" h="1562100">
                <a:moveTo>
                  <a:pt x="0" y="0"/>
                </a:moveTo>
                <a:lnTo>
                  <a:pt x="0" y="1561503"/>
                </a:lnTo>
                <a:lnTo>
                  <a:pt x="12796672" y="1561503"/>
                </a:lnTo>
                <a:lnTo>
                  <a:pt x="0" y="0"/>
                </a:lnTo>
                <a:close/>
              </a:path>
            </a:pathLst>
          </a:custGeom>
          <a:solidFill>
            <a:srgbClr val="80868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1550789" y="5760069"/>
            <a:ext cx="8998000" cy="1098352"/>
          </a:xfrm>
          <a:custGeom>
            <a:avLst/>
            <a:gdLst/>
            <a:ahLst/>
            <a:cxnLst/>
            <a:rect l="l" t="t" r="r" b="b"/>
            <a:pathLst>
              <a:path w="12797155" h="1562100">
                <a:moveTo>
                  <a:pt x="0" y="0"/>
                </a:moveTo>
                <a:lnTo>
                  <a:pt x="0" y="175615"/>
                </a:lnTo>
                <a:lnTo>
                  <a:pt x="12770719" y="1561500"/>
                </a:lnTo>
                <a:lnTo>
                  <a:pt x="12796624" y="15615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7735802" y="6514793"/>
            <a:ext cx="2932509" cy="343346"/>
          </a:xfrm>
          <a:custGeom>
            <a:avLst/>
            <a:gdLst/>
            <a:ahLst/>
            <a:cxnLst/>
            <a:rect l="l" t="t" r="r" b="b"/>
            <a:pathLst>
              <a:path w="4170680" h="488315">
                <a:moveTo>
                  <a:pt x="0" y="0"/>
                </a:moveTo>
                <a:lnTo>
                  <a:pt x="4000117" y="488116"/>
                </a:lnTo>
                <a:lnTo>
                  <a:pt x="4170235" y="488116"/>
                </a:lnTo>
                <a:lnTo>
                  <a:pt x="4170235" y="3980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50949" y="104709"/>
            <a:ext cx="6510681" cy="485173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en-US" sz="3094" dirty="0"/>
              <a:t>A </a:t>
            </a:r>
            <a:r>
              <a:rPr lang="en-US" sz="3094" dirty="0" err="1"/>
              <a:t>Tecnologia</a:t>
            </a:r>
            <a:r>
              <a:rPr lang="en-US" sz="3094" dirty="0"/>
              <a:t> Blockchain </a:t>
            </a:r>
            <a:r>
              <a:rPr lang="en-US" sz="3094" dirty="0" err="1"/>
              <a:t>ajuda</a:t>
            </a:r>
            <a:r>
              <a:rPr lang="en-US" sz="3094" dirty="0"/>
              <a:t> a:</a:t>
            </a:r>
            <a:endParaRPr sz="3094" dirty="0"/>
          </a:p>
        </p:txBody>
      </p:sp>
      <p:sp>
        <p:nvSpPr>
          <p:cNvPr id="7" name="object 7"/>
          <p:cNvSpPr/>
          <p:nvPr/>
        </p:nvSpPr>
        <p:spPr>
          <a:xfrm>
            <a:off x="3229231" y="357188"/>
            <a:ext cx="0" cy="250031"/>
          </a:xfrm>
          <a:custGeom>
            <a:avLst/>
            <a:gdLst/>
            <a:ahLst/>
            <a:cxnLst/>
            <a:rect l="l" t="t" r="r" b="b"/>
            <a:pathLst>
              <a:path h="355600">
                <a:moveTo>
                  <a:pt x="0" y="0"/>
                </a:moveTo>
                <a:lnTo>
                  <a:pt x="0" y="355600"/>
                </a:lnTo>
              </a:path>
            </a:pathLst>
          </a:custGeom>
          <a:ln w="12700">
            <a:solidFill>
              <a:srgbClr val="80868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320695" y="63436"/>
            <a:ext cx="1361868" cy="419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29F8B5-3390-9C49-9F0D-7E4C56D27F30}"/>
              </a:ext>
            </a:extLst>
          </p:cNvPr>
          <p:cNvSpPr txBox="1"/>
          <p:nvPr/>
        </p:nvSpPr>
        <p:spPr>
          <a:xfrm>
            <a:off x="320696" y="607219"/>
            <a:ext cx="10115134" cy="5956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12" u="sng" dirty="0" err="1"/>
              <a:t>Evitar</a:t>
            </a:r>
            <a:r>
              <a:rPr lang="en-US" sz="2812" u="sng" dirty="0"/>
              <a:t> </a:t>
            </a:r>
            <a:r>
              <a:rPr lang="en-US" sz="2812" u="sng" dirty="0" err="1"/>
              <a:t>ou</a:t>
            </a:r>
            <a:r>
              <a:rPr lang="en-US" sz="2812" u="sng" dirty="0"/>
              <a:t> </a:t>
            </a:r>
            <a:r>
              <a:rPr lang="en-US" sz="2812" u="sng" dirty="0" err="1"/>
              <a:t>reduzir</a:t>
            </a:r>
            <a:r>
              <a:rPr lang="en-US" sz="2812" u="sng" dirty="0"/>
              <a:t> a</a:t>
            </a:r>
            <a:r>
              <a:rPr lang="en-US" sz="2812" dirty="0"/>
              <a:t>:</a:t>
            </a:r>
          </a:p>
          <a:p>
            <a:endParaRPr lang="en-US" sz="1406" dirty="0"/>
          </a:p>
          <a:p>
            <a:r>
              <a:rPr lang="en-US" sz="2812" dirty="0"/>
              <a:t>- </a:t>
            </a:r>
            <a:r>
              <a:rPr lang="en-US" sz="2812" dirty="0" err="1"/>
              <a:t>Evasão</a:t>
            </a:r>
            <a:r>
              <a:rPr lang="en-US" sz="2812" dirty="0"/>
              <a:t> Fiscal</a:t>
            </a:r>
          </a:p>
          <a:p>
            <a:endParaRPr lang="en-US" sz="1406" dirty="0"/>
          </a:p>
          <a:p>
            <a:r>
              <a:rPr lang="en-US" sz="2812" dirty="0"/>
              <a:t>- </a:t>
            </a:r>
            <a:r>
              <a:rPr lang="en-US" sz="2812" dirty="0" err="1"/>
              <a:t>Lavagem</a:t>
            </a:r>
            <a:r>
              <a:rPr lang="en-US" sz="2812" dirty="0"/>
              <a:t> de </a:t>
            </a:r>
            <a:r>
              <a:rPr lang="en-US" sz="2812" dirty="0" err="1"/>
              <a:t>Dinheiro</a:t>
            </a:r>
            <a:endParaRPr lang="en-US" sz="2812" dirty="0"/>
          </a:p>
          <a:p>
            <a:endParaRPr lang="en-US" sz="2250" dirty="0"/>
          </a:p>
          <a:p>
            <a:r>
              <a:rPr lang="en-US" sz="2812" u="sng" dirty="0" err="1"/>
              <a:t>Além</a:t>
            </a:r>
            <a:r>
              <a:rPr lang="en-US" sz="2812" u="sng" dirty="0"/>
              <a:t> de </a:t>
            </a:r>
            <a:r>
              <a:rPr lang="en-US" sz="2812" u="sng" dirty="0" err="1"/>
              <a:t>promover</a:t>
            </a:r>
            <a:r>
              <a:rPr lang="en-US" sz="2812" dirty="0"/>
              <a:t>:</a:t>
            </a:r>
          </a:p>
          <a:p>
            <a:endParaRPr lang="en-US" sz="1406" dirty="0"/>
          </a:p>
          <a:p>
            <a:r>
              <a:rPr lang="en-US" sz="2812" dirty="0"/>
              <a:t>- A </a:t>
            </a:r>
            <a:r>
              <a:rPr lang="en-US" sz="2812" dirty="0" err="1"/>
              <a:t>estabilidade</a:t>
            </a:r>
            <a:r>
              <a:rPr lang="en-US" sz="2812" dirty="0"/>
              <a:t> macro-</a:t>
            </a:r>
            <a:r>
              <a:rPr lang="en-US" sz="2812" dirty="0" err="1"/>
              <a:t>econômica</a:t>
            </a:r>
            <a:r>
              <a:rPr lang="en-US" sz="2812" dirty="0"/>
              <a:t> (</a:t>
            </a:r>
            <a:r>
              <a:rPr lang="en-US" sz="2812" dirty="0" err="1"/>
              <a:t>controle</a:t>
            </a:r>
            <a:r>
              <a:rPr lang="en-US" sz="2812" dirty="0"/>
              <a:t> e </a:t>
            </a:r>
            <a:r>
              <a:rPr lang="en-US" sz="2812" dirty="0" err="1"/>
              <a:t>fiscalização</a:t>
            </a:r>
            <a:r>
              <a:rPr lang="en-US" sz="2812" dirty="0"/>
              <a:t> </a:t>
            </a:r>
            <a:r>
              <a:rPr lang="en-US" sz="2812" dirty="0" err="1"/>
              <a:t>em</a:t>
            </a:r>
            <a:r>
              <a:rPr lang="en-US" sz="2812" dirty="0"/>
              <a:t> tempo real de </a:t>
            </a:r>
            <a:r>
              <a:rPr lang="en-US" sz="2812" dirty="0" err="1"/>
              <a:t>operações</a:t>
            </a:r>
            <a:r>
              <a:rPr lang="en-US" sz="2812" dirty="0"/>
              <a:t> e das </a:t>
            </a:r>
            <a:r>
              <a:rPr lang="en-US" sz="2812" dirty="0" err="1"/>
              <a:t>instituições</a:t>
            </a:r>
            <a:r>
              <a:rPr lang="en-US" sz="2812" dirty="0"/>
              <a:t> </a:t>
            </a:r>
            <a:r>
              <a:rPr lang="en-US" sz="2812" dirty="0" err="1"/>
              <a:t>financeiras</a:t>
            </a:r>
            <a:r>
              <a:rPr lang="en-US" sz="2812" dirty="0"/>
              <a:t>, </a:t>
            </a:r>
            <a:r>
              <a:rPr lang="en-US" sz="2812" dirty="0" err="1"/>
              <a:t>reduzindo</a:t>
            </a:r>
            <a:r>
              <a:rPr lang="en-US" sz="2812" dirty="0"/>
              <a:t> </a:t>
            </a:r>
            <a:r>
              <a:rPr lang="en-US" sz="2812" dirty="0" err="1"/>
              <a:t>riscos</a:t>
            </a:r>
            <a:r>
              <a:rPr lang="en-US" sz="2812" dirty="0"/>
              <a:t> </a:t>
            </a:r>
            <a:r>
              <a:rPr lang="en-US" sz="2812" dirty="0" err="1"/>
              <a:t>sistêmicos</a:t>
            </a:r>
            <a:r>
              <a:rPr lang="en-US" sz="2812" dirty="0"/>
              <a:t>)</a:t>
            </a:r>
          </a:p>
          <a:p>
            <a:endParaRPr lang="en-US" sz="1406" dirty="0"/>
          </a:p>
          <a:p>
            <a:pPr marL="401822" indent="-401822">
              <a:buFontTx/>
              <a:buChar char="-"/>
            </a:pPr>
            <a:r>
              <a:rPr lang="en-US" sz="2812" dirty="0" err="1"/>
              <a:t>Inclusão</a:t>
            </a:r>
            <a:r>
              <a:rPr lang="en-US" sz="2812" dirty="0"/>
              <a:t> </a:t>
            </a:r>
            <a:r>
              <a:rPr lang="en-US" sz="2812" dirty="0" err="1"/>
              <a:t>financeira</a:t>
            </a:r>
            <a:endParaRPr lang="en-US" sz="2812" dirty="0"/>
          </a:p>
          <a:p>
            <a:pPr marL="401822" indent="-401822">
              <a:buFontTx/>
              <a:buChar char="-"/>
            </a:pPr>
            <a:endParaRPr lang="en-US" sz="2531" dirty="0"/>
          </a:p>
          <a:p>
            <a:endParaRPr lang="en-US" sz="1969" dirty="0"/>
          </a:p>
          <a:p>
            <a:r>
              <a:rPr lang="en-US" sz="1969" dirty="0"/>
              <a:t>Fonte: BACEN, </a:t>
            </a:r>
            <a:r>
              <a:rPr lang="en-US" sz="1969" dirty="0" err="1"/>
              <a:t>julho</a:t>
            </a:r>
            <a:r>
              <a:rPr lang="en-US" sz="1969" dirty="0"/>
              <a:t> 2018</a:t>
            </a:r>
            <a:endParaRPr lang="en-US" sz="1687" dirty="0"/>
          </a:p>
          <a:p>
            <a:pPr marL="241093" indent="-241093">
              <a:buAutoNum type="arabicPeriod"/>
            </a:pPr>
            <a:endParaRPr lang="en-US" sz="1266" dirty="0"/>
          </a:p>
        </p:txBody>
      </p:sp>
    </p:spTree>
    <p:extLst>
      <p:ext uri="{BB962C8B-B14F-4D97-AF65-F5344CB8AC3E}">
        <p14:creationId xmlns:p14="http://schemas.microsoft.com/office/powerpoint/2010/main" val="232639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62274" y="6210571"/>
            <a:ext cx="5305725" cy="647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" name="object 3"/>
          <p:cNvSpPr/>
          <p:nvPr/>
        </p:nvSpPr>
        <p:spPr>
          <a:xfrm>
            <a:off x="1550786" y="5760067"/>
            <a:ext cx="8998000" cy="1098352"/>
          </a:xfrm>
          <a:custGeom>
            <a:avLst/>
            <a:gdLst/>
            <a:ahLst/>
            <a:cxnLst/>
            <a:rect l="l" t="t" r="r" b="b"/>
            <a:pathLst>
              <a:path w="12797155" h="1562100">
                <a:moveTo>
                  <a:pt x="0" y="0"/>
                </a:moveTo>
                <a:lnTo>
                  <a:pt x="0" y="1561503"/>
                </a:lnTo>
                <a:lnTo>
                  <a:pt x="12796672" y="1561503"/>
                </a:lnTo>
                <a:lnTo>
                  <a:pt x="0" y="0"/>
                </a:lnTo>
                <a:close/>
              </a:path>
            </a:pathLst>
          </a:custGeom>
          <a:solidFill>
            <a:srgbClr val="80868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1550789" y="5760069"/>
            <a:ext cx="8998000" cy="1098352"/>
          </a:xfrm>
          <a:custGeom>
            <a:avLst/>
            <a:gdLst/>
            <a:ahLst/>
            <a:cxnLst/>
            <a:rect l="l" t="t" r="r" b="b"/>
            <a:pathLst>
              <a:path w="12797155" h="1562100">
                <a:moveTo>
                  <a:pt x="0" y="0"/>
                </a:moveTo>
                <a:lnTo>
                  <a:pt x="0" y="175615"/>
                </a:lnTo>
                <a:lnTo>
                  <a:pt x="12770719" y="1561500"/>
                </a:lnTo>
                <a:lnTo>
                  <a:pt x="12796624" y="15615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7735802" y="6514793"/>
            <a:ext cx="2932509" cy="343346"/>
          </a:xfrm>
          <a:custGeom>
            <a:avLst/>
            <a:gdLst/>
            <a:ahLst/>
            <a:cxnLst/>
            <a:rect l="l" t="t" r="r" b="b"/>
            <a:pathLst>
              <a:path w="4170680" h="488315">
                <a:moveTo>
                  <a:pt x="0" y="0"/>
                </a:moveTo>
                <a:lnTo>
                  <a:pt x="4000117" y="488116"/>
                </a:lnTo>
                <a:lnTo>
                  <a:pt x="4170235" y="488116"/>
                </a:lnTo>
                <a:lnTo>
                  <a:pt x="4170235" y="3980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76278" y="93737"/>
            <a:ext cx="6824193" cy="485173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 algn="r">
              <a:lnSpc>
                <a:spcPct val="100000"/>
              </a:lnSpc>
              <a:spcBef>
                <a:spcPts val="70"/>
              </a:spcBef>
            </a:pPr>
            <a:r>
              <a:rPr lang="en-US" sz="3094" dirty="0"/>
              <a:t>Sistema </a:t>
            </a:r>
            <a:r>
              <a:rPr lang="en-US" sz="3094" dirty="0" err="1"/>
              <a:t>Financeiro</a:t>
            </a:r>
            <a:r>
              <a:rPr lang="en-US" sz="3094" dirty="0"/>
              <a:t> Nacional</a:t>
            </a:r>
            <a:endParaRPr sz="3094" dirty="0"/>
          </a:p>
        </p:txBody>
      </p:sp>
      <p:sp>
        <p:nvSpPr>
          <p:cNvPr id="7" name="object 7"/>
          <p:cNvSpPr/>
          <p:nvPr/>
        </p:nvSpPr>
        <p:spPr>
          <a:xfrm>
            <a:off x="3229231" y="357188"/>
            <a:ext cx="0" cy="250031"/>
          </a:xfrm>
          <a:custGeom>
            <a:avLst/>
            <a:gdLst/>
            <a:ahLst/>
            <a:cxnLst/>
            <a:rect l="l" t="t" r="r" b="b"/>
            <a:pathLst>
              <a:path h="355600">
                <a:moveTo>
                  <a:pt x="0" y="0"/>
                </a:moveTo>
                <a:lnTo>
                  <a:pt x="0" y="355600"/>
                </a:lnTo>
              </a:path>
            </a:pathLst>
          </a:custGeom>
          <a:ln w="12700">
            <a:solidFill>
              <a:srgbClr val="80868F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162132" y="169187"/>
            <a:ext cx="1361868" cy="419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29F8B5-3390-9C49-9F0D-7E4C56D27F30}"/>
              </a:ext>
            </a:extLst>
          </p:cNvPr>
          <p:cNvSpPr txBox="1"/>
          <p:nvPr/>
        </p:nvSpPr>
        <p:spPr>
          <a:xfrm>
            <a:off x="1524000" y="607219"/>
            <a:ext cx="9105453" cy="633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093" indent="-241093" algn="just">
              <a:buAutoNum type="arabicPeriod"/>
            </a:pPr>
            <a:endParaRPr lang="en-US" sz="2250" dirty="0"/>
          </a:p>
          <a:p>
            <a:pPr marL="241093" indent="-241093">
              <a:buAutoNum type="arabicPeriod"/>
            </a:pPr>
            <a:endParaRPr lang="en-US" sz="126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B4EA2-8FF1-D542-A42B-87726E0D9B30}"/>
              </a:ext>
            </a:extLst>
          </p:cNvPr>
          <p:cNvSpPr txBox="1"/>
          <p:nvPr/>
        </p:nvSpPr>
        <p:spPr>
          <a:xfrm>
            <a:off x="201881" y="647403"/>
            <a:ext cx="11898590" cy="6189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531" b="1" dirty="0" err="1"/>
              <a:t>Autoridade</a:t>
            </a:r>
            <a:r>
              <a:rPr lang="en-US" sz="2531" b="1" dirty="0"/>
              <a:t> </a:t>
            </a:r>
            <a:r>
              <a:rPr lang="en-US" sz="2531" b="1" dirty="0" err="1"/>
              <a:t>monetária</a:t>
            </a:r>
            <a:r>
              <a:rPr lang="en-US" sz="2531" b="1" dirty="0"/>
              <a:t> (Banco Central)</a:t>
            </a:r>
          </a:p>
          <a:p>
            <a:pPr lvl="1"/>
            <a:endParaRPr lang="en-US" sz="984" b="1" dirty="0"/>
          </a:p>
          <a:p>
            <a:pPr lvl="1"/>
            <a:r>
              <a:rPr lang="en-US" sz="2531" b="1" dirty="0" err="1"/>
              <a:t>Compensação</a:t>
            </a:r>
            <a:r>
              <a:rPr lang="en-US" sz="2531" b="1" dirty="0"/>
              <a:t>/</a:t>
            </a:r>
            <a:r>
              <a:rPr lang="en-US" sz="2531" b="1" dirty="0" err="1"/>
              <a:t>Liquidação</a:t>
            </a:r>
            <a:r>
              <a:rPr lang="en-US" sz="2531" b="1" dirty="0"/>
              <a:t> de </a:t>
            </a:r>
            <a:r>
              <a:rPr lang="en-US" sz="2531" b="1" dirty="0" err="1"/>
              <a:t>transações</a:t>
            </a:r>
            <a:endParaRPr lang="en-US" sz="2531" b="1" dirty="0"/>
          </a:p>
          <a:p>
            <a:pPr lvl="1"/>
            <a:endParaRPr lang="en-US" sz="984" b="1" dirty="0"/>
          </a:p>
          <a:p>
            <a:pPr lvl="1"/>
            <a:r>
              <a:rPr lang="en-US" sz="2531" b="1" dirty="0" err="1"/>
              <a:t>Transações</a:t>
            </a:r>
            <a:r>
              <a:rPr lang="en-US" sz="2531" b="1" dirty="0"/>
              <a:t> </a:t>
            </a:r>
            <a:r>
              <a:rPr lang="en-US" sz="2531" b="1" dirty="0" err="1"/>
              <a:t>são</a:t>
            </a:r>
            <a:r>
              <a:rPr lang="en-US" sz="2531" b="1" dirty="0"/>
              <a:t> </a:t>
            </a:r>
            <a:r>
              <a:rPr lang="en-US" sz="2531" b="1" dirty="0" err="1"/>
              <a:t>centralizadas</a:t>
            </a:r>
            <a:endParaRPr lang="en-US" sz="2531" b="1" dirty="0"/>
          </a:p>
          <a:p>
            <a:pPr lvl="2"/>
            <a:r>
              <a:rPr lang="en-US" sz="2531" dirty="0" err="1"/>
              <a:t>Instituições</a:t>
            </a:r>
            <a:r>
              <a:rPr lang="en-US" sz="2531" dirty="0"/>
              <a:t> </a:t>
            </a:r>
            <a:r>
              <a:rPr lang="en-US" sz="2531" dirty="0" err="1"/>
              <a:t>financeiras</a:t>
            </a:r>
            <a:r>
              <a:rPr lang="en-US" sz="2531" dirty="0"/>
              <a:t> </a:t>
            </a:r>
            <a:r>
              <a:rPr lang="en-US" sz="2531" dirty="0" err="1"/>
              <a:t>tem</a:t>
            </a:r>
            <a:r>
              <a:rPr lang="en-US" sz="2531" dirty="0"/>
              <a:t> </a:t>
            </a:r>
            <a:r>
              <a:rPr lang="en-US" sz="2531" dirty="0" err="1"/>
              <a:t>obrigações</a:t>
            </a:r>
            <a:r>
              <a:rPr lang="en-US" sz="2531" dirty="0"/>
              <a:t> de capital </a:t>
            </a:r>
            <a:r>
              <a:rPr lang="en-US" sz="2531" dirty="0" err="1"/>
              <a:t>mínimo</a:t>
            </a:r>
            <a:r>
              <a:rPr lang="en-US" sz="2531" dirty="0"/>
              <a:t>, </a:t>
            </a:r>
            <a:r>
              <a:rPr lang="en-US" sz="2531" dirty="0" err="1"/>
              <a:t>grau</a:t>
            </a:r>
            <a:r>
              <a:rPr lang="en-US" sz="2531" dirty="0"/>
              <a:t> de </a:t>
            </a:r>
            <a:r>
              <a:rPr lang="en-US" sz="2531" dirty="0" err="1"/>
              <a:t>endividamento</a:t>
            </a:r>
            <a:r>
              <a:rPr lang="en-US" sz="2531" dirty="0"/>
              <a:t>, etc.</a:t>
            </a:r>
          </a:p>
          <a:p>
            <a:pPr lvl="2"/>
            <a:r>
              <a:rPr lang="en-US" sz="2531" dirty="0"/>
              <a:t>Para </a:t>
            </a:r>
            <a:r>
              <a:rPr lang="en-US" sz="2531" dirty="0" err="1"/>
              <a:t>compensar</a:t>
            </a:r>
            <a:r>
              <a:rPr lang="en-US" sz="2531" dirty="0"/>
              <a:t> , </a:t>
            </a:r>
            <a:r>
              <a:rPr lang="en-US" sz="2531" dirty="0" err="1"/>
              <a:t>os</a:t>
            </a:r>
            <a:r>
              <a:rPr lang="en-US" sz="2531" dirty="0"/>
              <a:t> </a:t>
            </a:r>
            <a:r>
              <a:rPr lang="en-US" sz="2531" dirty="0" err="1"/>
              <a:t>bancos</a:t>
            </a:r>
            <a:r>
              <a:rPr lang="en-US" sz="2531" dirty="0"/>
              <a:t> </a:t>
            </a:r>
            <a:r>
              <a:rPr lang="en-US" sz="2531" dirty="0" err="1"/>
              <a:t>cobram</a:t>
            </a:r>
            <a:r>
              <a:rPr lang="en-US" sz="2531" dirty="0"/>
              <a:t> </a:t>
            </a:r>
            <a:r>
              <a:rPr lang="en-US" sz="2531" dirty="0" err="1"/>
              <a:t>juros</a:t>
            </a:r>
            <a:r>
              <a:rPr lang="en-US" sz="2531" dirty="0"/>
              <a:t> e </a:t>
            </a:r>
            <a:r>
              <a:rPr lang="en-US" sz="2531" dirty="0" err="1"/>
              <a:t>tarifas</a:t>
            </a:r>
            <a:r>
              <a:rPr lang="en-US" sz="2531" dirty="0"/>
              <a:t> </a:t>
            </a:r>
            <a:r>
              <a:rPr lang="en-US" sz="2531" dirty="0" err="1"/>
              <a:t>altas</a:t>
            </a:r>
            <a:endParaRPr lang="en-US" sz="2531" dirty="0"/>
          </a:p>
          <a:p>
            <a:pPr lvl="2"/>
            <a:endParaRPr lang="en-US" sz="984" dirty="0"/>
          </a:p>
          <a:p>
            <a:pPr lvl="1"/>
            <a:r>
              <a:rPr lang="en-US" sz="2531" b="1" dirty="0" err="1"/>
              <a:t>Eficiências</a:t>
            </a:r>
            <a:r>
              <a:rPr lang="en-US" sz="2531" b="1" dirty="0"/>
              <a:t> da </a:t>
            </a:r>
            <a:r>
              <a:rPr lang="en-US" sz="2531" b="1" dirty="0" err="1"/>
              <a:t>digitalização</a:t>
            </a:r>
            <a:r>
              <a:rPr lang="en-US" sz="2531" b="1" dirty="0"/>
              <a:t> e da </a:t>
            </a:r>
            <a:r>
              <a:rPr lang="en-US" sz="2531" b="1" dirty="0" err="1"/>
              <a:t>criptotecnologia</a:t>
            </a:r>
            <a:endParaRPr lang="en-US" sz="2531" b="1" dirty="0"/>
          </a:p>
          <a:p>
            <a:pPr lvl="2"/>
            <a:r>
              <a:rPr lang="en-US" sz="2531" dirty="0" err="1"/>
              <a:t>Redução</a:t>
            </a:r>
            <a:r>
              <a:rPr lang="en-US" sz="2531" dirty="0"/>
              <a:t> de </a:t>
            </a:r>
            <a:r>
              <a:rPr lang="en-US" sz="2531" dirty="0" err="1"/>
              <a:t>custos</a:t>
            </a:r>
            <a:endParaRPr lang="en-US" sz="2531" dirty="0"/>
          </a:p>
          <a:p>
            <a:pPr lvl="2"/>
            <a:r>
              <a:rPr lang="en-US" sz="2531" dirty="0" err="1"/>
              <a:t>Rapidez</a:t>
            </a:r>
            <a:r>
              <a:rPr lang="en-US" sz="2531" dirty="0"/>
              <a:t>/</a:t>
            </a:r>
            <a:r>
              <a:rPr lang="en-US" sz="2531" dirty="0" err="1"/>
              <a:t>agilidade</a:t>
            </a:r>
            <a:endParaRPr lang="en-US" sz="2531" dirty="0"/>
          </a:p>
          <a:p>
            <a:pPr lvl="2"/>
            <a:r>
              <a:rPr lang="en-US" sz="2531" dirty="0" err="1"/>
              <a:t>Segurança</a:t>
            </a:r>
            <a:r>
              <a:rPr lang="en-US" sz="2531" dirty="0"/>
              <a:t> no </a:t>
            </a:r>
            <a:r>
              <a:rPr lang="en-US" sz="2531" dirty="0" err="1"/>
              <a:t>registro</a:t>
            </a:r>
            <a:r>
              <a:rPr lang="en-US" sz="2531" dirty="0"/>
              <a:t> das </a:t>
            </a:r>
            <a:r>
              <a:rPr lang="en-US" sz="2531" dirty="0" err="1"/>
              <a:t>transações</a:t>
            </a:r>
            <a:r>
              <a:rPr lang="en-US" sz="2531" dirty="0"/>
              <a:t> e contra </a:t>
            </a:r>
            <a:r>
              <a:rPr lang="en-US" sz="2531" i="1" dirty="0"/>
              <a:t>hackers</a:t>
            </a:r>
          </a:p>
          <a:p>
            <a:pPr lvl="2"/>
            <a:endParaRPr lang="en-US" sz="984" i="1" dirty="0"/>
          </a:p>
          <a:p>
            <a:pPr lvl="1"/>
            <a:r>
              <a:rPr lang="en-US" sz="2531" b="1" dirty="0" err="1"/>
              <a:t>Atenua</a:t>
            </a:r>
            <a:r>
              <a:rPr lang="en-US" sz="2531" b="1" dirty="0"/>
              <a:t> </a:t>
            </a:r>
            <a:r>
              <a:rPr lang="en-US" sz="2531" b="1" dirty="0" err="1"/>
              <a:t>falhas</a:t>
            </a:r>
            <a:r>
              <a:rPr lang="en-US" sz="2531" b="1" dirty="0"/>
              <a:t> de </a:t>
            </a:r>
            <a:r>
              <a:rPr lang="en-US" sz="2531" b="1" dirty="0" err="1"/>
              <a:t>mercado</a:t>
            </a:r>
            <a:endParaRPr lang="en-US" sz="2531" b="1" dirty="0"/>
          </a:p>
          <a:p>
            <a:pPr lvl="2"/>
            <a:r>
              <a:rPr lang="en-US" sz="2531" dirty="0" err="1"/>
              <a:t>Concentração</a:t>
            </a:r>
            <a:r>
              <a:rPr lang="en-US" sz="2531" dirty="0"/>
              <a:t> </a:t>
            </a:r>
            <a:r>
              <a:rPr lang="en-US" sz="2531" dirty="0" err="1"/>
              <a:t>econômica</a:t>
            </a:r>
            <a:endParaRPr lang="en-US" sz="2531" dirty="0"/>
          </a:p>
          <a:p>
            <a:pPr lvl="2"/>
            <a:r>
              <a:rPr lang="en-US" sz="2531" dirty="0" err="1"/>
              <a:t>Assimetria</a:t>
            </a:r>
            <a:r>
              <a:rPr lang="en-US" sz="2531" dirty="0"/>
              <a:t> de </a:t>
            </a:r>
            <a:r>
              <a:rPr lang="en-US" sz="2531" dirty="0" err="1"/>
              <a:t>informação</a:t>
            </a:r>
            <a:endParaRPr lang="en-US" sz="2531" dirty="0"/>
          </a:p>
          <a:p>
            <a:pPr lvl="2"/>
            <a:r>
              <a:rPr lang="en-US" sz="2531" dirty="0" err="1"/>
              <a:t>Custos</a:t>
            </a:r>
            <a:r>
              <a:rPr lang="en-US" sz="2531" dirty="0"/>
              <a:t> de </a:t>
            </a:r>
            <a:r>
              <a:rPr lang="en-US" sz="2531" dirty="0" err="1"/>
              <a:t>transação</a:t>
            </a:r>
            <a:endParaRPr lang="en-US" sz="2531" dirty="0"/>
          </a:p>
        </p:txBody>
      </p:sp>
    </p:spTree>
    <p:extLst>
      <p:ext uri="{BB962C8B-B14F-4D97-AF65-F5344CB8AC3E}">
        <p14:creationId xmlns:p14="http://schemas.microsoft.com/office/powerpoint/2010/main" val="719067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 txBox="1"/>
          <p:nvPr/>
        </p:nvSpPr>
        <p:spPr>
          <a:xfrm>
            <a:off x="5175503" y="820229"/>
            <a:ext cx="6331456" cy="1190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295" dirty="0" err="1">
                <a:solidFill>
                  <a:srgbClr val="004678"/>
                </a:solidFill>
                <a:latin typeface="Verdana"/>
                <a:cs typeface="Verdana"/>
              </a:rPr>
              <a:t>Audiência</a:t>
            </a:r>
            <a:r>
              <a:rPr lang="en-US" sz="2400" spc="295" dirty="0">
                <a:solidFill>
                  <a:srgbClr val="004678"/>
                </a:solidFill>
                <a:latin typeface="Verdana"/>
                <a:cs typeface="Verdana"/>
              </a:rPr>
              <a:t> </a:t>
            </a:r>
            <a:r>
              <a:rPr lang="en-US" sz="2400" spc="295" dirty="0" err="1">
                <a:solidFill>
                  <a:srgbClr val="004678"/>
                </a:solidFill>
                <a:latin typeface="Verdana"/>
                <a:cs typeface="Verdana"/>
              </a:rPr>
              <a:t>Pública</a:t>
            </a:r>
            <a:r>
              <a:rPr lang="en-US" sz="2400" spc="295" dirty="0">
                <a:solidFill>
                  <a:srgbClr val="004678"/>
                </a:solidFill>
                <a:latin typeface="Verdana"/>
                <a:cs typeface="Verdana"/>
              </a:rPr>
              <a:t> – Mercado de </a:t>
            </a:r>
            <a:r>
              <a:rPr lang="en-US" sz="2400" spc="295" dirty="0" err="1">
                <a:solidFill>
                  <a:srgbClr val="004678"/>
                </a:solidFill>
                <a:latin typeface="Verdana"/>
                <a:cs typeface="Verdana"/>
              </a:rPr>
              <a:t>Criptoativos</a:t>
            </a:r>
            <a:endParaRPr lang="en-US" sz="2400" dirty="0">
              <a:solidFill>
                <a:srgbClr val="004678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75"/>
              </a:spcBef>
            </a:pPr>
            <a:r>
              <a:rPr lang="en-US" sz="1600" spc="-155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Brasília, 26 de </a:t>
            </a:r>
            <a:r>
              <a:rPr lang="en-US" sz="1600" spc="-155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junho</a:t>
            </a:r>
            <a:r>
              <a:rPr lang="en-US" sz="1600" spc="-155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 de 2019.</a:t>
            </a:r>
            <a:endParaRPr sz="1200" dirty="0">
              <a:solidFill>
                <a:srgbClr val="004678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4614475" y="460811"/>
            <a:ext cx="1272939" cy="1662684"/>
          </a:xfrm>
          <a:custGeom>
            <a:avLst/>
            <a:gdLst/>
            <a:ahLst/>
            <a:cxnLst/>
            <a:rect l="l" t="t" r="r" b="b"/>
            <a:pathLst>
              <a:path h="3284220">
                <a:moveTo>
                  <a:pt x="0" y="0"/>
                </a:moveTo>
                <a:lnTo>
                  <a:pt x="0" y="3284181"/>
                </a:lnTo>
              </a:path>
            </a:pathLst>
          </a:custGeom>
          <a:ln w="12700">
            <a:solidFill>
              <a:srgbClr val="8086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aixaDeTexto 41">
            <a:extLst>
              <a:ext uri="{FF2B5EF4-FFF2-40B4-BE49-F238E27FC236}">
                <a16:creationId xmlns:a16="http://schemas.microsoft.com/office/drawing/2014/main" id="{F918A510-C98C-4189-85BB-68B3BAF69BB0}"/>
              </a:ext>
            </a:extLst>
          </p:cNvPr>
          <p:cNvSpPr txBox="1"/>
          <p:nvPr/>
        </p:nvSpPr>
        <p:spPr>
          <a:xfrm>
            <a:off x="580265" y="5631191"/>
            <a:ext cx="4739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Fernando de Magalhães Furlan</a:t>
            </a:r>
          </a:p>
        </p:txBody>
      </p:sp>
      <p:sp>
        <p:nvSpPr>
          <p:cNvPr id="10" name="CaixaDeTexto 41">
            <a:extLst>
              <a:ext uri="{FF2B5EF4-FFF2-40B4-BE49-F238E27FC236}">
                <a16:creationId xmlns:a16="http://schemas.microsoft.com/office/drawing/2014/main" id="{E5E36DE9-5B0B-4D59-8699-0749AD4E710C}"/>
              </a:ext>
            </a:extLst>
          </p:cNvPr>
          <p:cNvSpPr txBox="1"/>
          <p:nvPr/>
        </p:nvSpPr>
        <p:spPr>
          <a:xfrm>
            <a:off x="580265" y="5904105"/>
            <a:ext cx="231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Presidente</a:t>
            </a:r>
          </a:p>
          <a:p>
            <a:endParaRPr lang="pt-BR" sz="1200" b="1" dirty="0">
              <a:solidFill>
                <a:srgbClr val="B5BBB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54246ECE-BBEA-4504-8BAA-B9E9875562DA}"/>
              </a:ext>
            </a:extLst>
          </p:cNvPr>
          <p:cNvSpPr txBox="1"/>
          <p:nvPr/>
        </p:nvSpPr>
        <p:spPr>
          <a:xfrm>
            <a:off x="3850769" y="3007089"/>
            <a:ext cx="4490462" cy="1854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5400" spc="295" dirty="0">
                <a:solidFill>
                  <a:srgbClr val="004678"/>
                </a:solidFill>
                <a:latin typeface="Verdana"/>
                <a:cs typeface="Verdana"/>
              </a:rPr>
              <a:t>OBRIGADO!</a:t>
            </a:r>
            <a:endParaRPr lang="pt-BR" sz="5400" spc="295" dirty="0">
              <a:solidFill>
                <a:srgbClr val="004678"/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pt-BR" sz="3200" b="1" spc="295" dirty="0">
              <a:solidFill>
                <a:srgbClr val="004678"/>
              </a:solidFill>
              <a:latin typeface="Verdana"/>
              <a:ea typeface="Verdana" panose="020B0604030504040204" pitchFamily="34" charset="0"/>
              <a:cs typeface="Verdana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t-BR" sz="3200" b="1" spc="295" dirty="0" err="1">
                <a:solidFill>
                  <a:srgbClr val="004678"/>
                </a:solidFill>
                <a:latin typeface="Verdana"/>
                <a:ea typeface="Verdana" panose="020B0604030504040204" pitchFamily="34" charset="0"/>
                <a:cs typeface="Verdana"/>
              </a:rPr>
              <a:t>www.abcb.in</a:t>
            </a:r>
            <a:endParaRPr sz="3200" b="1" dirty="0">
              <a:solidFill>
                <a:srgbClr val="004678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AF5E613-E642-4819-B19E-9654A2F6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795" y="637737"/>
            <a:ext cx="2714065" cy="13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39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5155211-3CCC-4045-BB14-10335DC1D4F5}"/>
              </a:ext>
            </a:extLst>
          </p:cNvPr>
          <p:cNvSpPr/>
          <p:nvPr/>
        </p:nvSpPr>
        <p:spPr>
          <a:xfrm>
            <a:off x="-37351" y="6758608"/>
            <a:ext cx="12242603" cy="198908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3CA2BFE-61DB-4F35-968D-48AD24078BBC}"/>
              </a:ext>
            </a:extLst>
          </p:cNvPr>
          <p:cNvSpPr/>
          <p:nvPr/>
        </p:nvSpPr>
        <p:spPr>
          <a:xfrm rot="3211454">
            <a:off x="3763956" y="344361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A1D8390-4DF5-4557-AD97-FE6C85E30223}"/>
              </a:ext>
            </a:extLst>
          </p:cNvPr>
          <p:cNvSpPr/>
          <p:nvPr/>
        </p:nvSpPr>
        <p:spPr>
          <a:xfrm rot="21564935">
            <a:off x="3936125" y="844876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53D7EB-3840-4D85-9E8A-94DC6155E1CD}"/>
              </a:ext>
            </a:extLst>
          </p:cNvPr>
          <p:cNvSpPr/>
          <p:nvPr/>
        </p:nvSpPr>
        <p:spPr>
          <a:xfrm rot="2986213">
            <a:off x="3860070" y="1259666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2B10536-F538-4BB7-9BB9-63C4202BD0F7}"/>
              </a:ext>
            </a:extLst>
          </p:cNvPr>
          <p:cNvSpPr/>
          <p:nvPr/>
        </p:nvSpPr>
        <p:spPr>
          <a:xfrm rot="21479488">
            <a:off x="3600373" y="1661980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9E32C4A-7A34-466F-B648-21D5877847C8}"/>
              </a:ext>
            </a:extLst>
          </p:cNvPr>
          <p:cNvSpPr/>
          <p:nvPr/>
        </p:nvSpPr>
        <p:spPr>
          <a:xfrm rot="2404767">
            <a:off x="3171365" y="1863807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6EE4952-CE7B-4F5D-94DE-602871870D17}"/>
              </a:ext>
            </a:extLst>
          </p:cNvPr>
          <p:cNvSpPr/>
          <p:nvPr/>
        </p:nvSpPr>
        <p:spPr>
          <a:xfrm rot="98399">
            <a:off x="2679469" y="1860033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977946A-136C-4FF5-B72B-10EB7D099815}"/>
              </a:ext>
            </a:extLst>
          </p:cNvPr>
          <p:cNvSpPr/>
          <p:nvPr/>
        </p:nvSpPr>
        <p:spPr>
          <a:xfrm rot="1340282">
            <a:off x="3430539" y="32191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20E6E09-8730-4106-8E96-57E997BFFDF3}"/>
              </a:ext>
            </a:extLst>
          </p:cNvPr>
          <p:cNvSpPr txBox="1"/>
          <p:nvPr/>
        </p:nvSpPr>
        <p:spPr>
          <a:xfrm>
            <a:off x="192018" y="359599"/>
            <a:ext cx="370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QUEM SOMOS</a:t>
            </a:r>
          </a:p>
        </p:txBody>
      </p:sp>
      <p:sp>
        <p:nvSpPr>
          <p:cNvPr id="51" name="object 10">
            <a:extLst>
              <a:ext uri="{FF2B5EF4-FFF2-40B4-BE49-F238E27FC236}">
                <a16:creationId xmlns:a16="http://schemas.microsoft.com/office/drawing/2014/main" id="{EF943D3F-6615-4D0C-AB31-BE3709DB8925}"/>
              </a:ext>
            </a:extLst>
          </p:cNvPr>
          <p:cNvSpPr/>
          <p:nvPr/>
        </p:nvSpPr>
        <p:spPr>
          <a:xfrm>
            <a:off x="10506713" y="6154955"/>
            <a:ext cx="1301259" cy="365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6" name="object 10">
            <a:extLst>
              <a:ext uri="{FF2B5EF4-FFF2-40B4-BE49-F238E27FC236}">
                <a16:creationId xmlns:a16="http://schemas.microsoft.com/office/drawing/2014/main" id="{AA3D8678-DC0F-4119-AF69-85F4F1FEB7E8}"/>
              </a:ext>
            </a:extLst>
          </p:cNvPr>
          <p:cNvSpPr/>
          <p:nvPr/>
        </p:nvSpPr>
        <p:spPr>
          <a:xfrm rot="19307110">
            <a:off x="10420253" y="-392787"/>
            <a:ext cx="2279506" cy="2198656"/>
          </a:xfrm>
          <a:prstGeom prst="rect">
            <a:avLst/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149249" t="10304" r="-61374" b="11781"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CaixaDeTexto 41">
            <a:extLst>
              <a:ext uri="{FF2B5EF4-FFF2-40B4-BE49-F238E27FC236}">
                <a16:creationId xmlns:a16="http://schemas.microsoft.com/office/drawing/2014/main" id="{CEA879F1-2240-4081-AB13-D7443362C0A5}"/>
              </a:ext>
            </a:extLst>
          </p:cNvPr>
          <p:cNvSpPr txBox="1"/>
          <p:nvPr/>
        </p:nvSpPr>
        <p:spPr>
          <a:xfrm>
            <a:off x="239520" y="960433"/>
            <a:ext cx="192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CULTURA ORGANIZACIONAL</a:t>
            </a:r>
          </a:p>
        </p:txBody>
      </p:sp>
      <p:sp>
        <p:nvSpPr>
          <p:cNvPr id="29" name="CaixaDeTexto 41">
            <a:extLst>
              <a:ext uri="{FF2B5EF4-FFF2-40B4-BE49-F238E27FC236}">
                <a16:creationId xmlns:a16="http://schemas.microsoft.com/office/drawing/2014/main" id="{45C88F4F-3661-45BD-9BE2-3EE717D46E37}"/>
              </a:ext>
            </a:extLst>
          </p:cNvPr>
          <p:cNvSpPr txBox="1"/>
          <p:nvPr/>
        </p:nvSpPr>
        <p:spPr>
          <a:xfrm>
            <a:off x="372686" y="2801778"/>
            <a:ext cx="55174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Estabelecer um canal institucional de diálogo entre usuários, empresas do setor, parlamentares e reguladores;</a:t>
            </a:r>
          </a:p>
          <a:p>
            <a:pPr algn="just"/>
            <a:endParaRPr lang="pt-BR" sz="2000" dirty="0">
              <a:solidFill>
                <a:srgbClr val="00467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Facilitar, desenvolver e estimular iniciativas conjuntas que permitam a adoção pelo mercado de criptoativos;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467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Viabilizar a institucionalização de um marco regulatório para a criptoeconomia;</a:t>
            </a:r>
          </a:p>
        </p:txBody>
      </p:sp>
      <p:pic>
        <p:nvPicPr>
          <p:cNvPr id="3084" name="Picture 12" descr="Imagem relacionada">
            <a:extLst>
              <a:ext uri="{FF2B5EF4-FFF2-40B4-BE49-F238E27FC236}">
                <a16:creationId xmlns:a16="http://schemas.microsoft.com/office/drawing/2014/main" id="{9F89FC0E-556C-4B3C-877D-6F78290D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140" y="17933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ixaDeTexto 41">
            <a:extLst>
              <a:ext uri="{FF2B5EF4-FFF2-40B4-BE49-F238E27FC236}">
                <a16:creationId xmlns:a16="http://schemas.microsoft.com/office/drawing/2014/main" id="{DFFA6FD6-9DA1-45C5-99EA-9AE579499202}"/>
              </a:ext>
            </a:extLst>
          </p:cNvPr>
          <p:cNvSpPr txBox="1"/>
          <p:nvPr/>
        </p:nvSpPr>
        <p:spPr>
          <a:xfrm>
            <a:off x="5282140" y="2217542"/>
            <a:ext cx="1867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OBJETIVOS</a:t>
            </a:r>
          </a:p>
        </p:txBody>
      </p:sp>
      <p:sp>
        <p:nvSpPr>
          <p:cNvPr id="31" name="CaixaDeTexto 41">
            <a:extLst>
              <a:ext uri="{FF2B5EF4-FFF2-40B4-BE49-F238E27FC236}">
                <a16:creationId xmlns:a16="http://schemas.microsoft.com/office/drawing/2014/main" id="{B86C9C88-9CF9-4473-8BF0-C48820DFE749}"/>
              </a:ext>
            </a:extLst>
          </p:cNvPr>
          <p:cNvSpPr txBox="1"/>
          <p:nvPr/>
        </p:nvSpPr>
        <p:spPr>
          <a:xfrm>
            <a:off x="6083950" y="2961484"/>
            <a:ext cx="56155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Defender uma criptoeconomia saudável, fomentando instituições que gerem mais inovação e livre concorrência, com privacidade e segurança para os usuários;</a:t>
            </a:r>
          </a:p>
          <a:p>
            <a:pPr algn="just"/>
            <a:endParaRPr lang="pt-BR" sz="2000" dirty="0">
              <a:solidFill>
                <a:srgbClr val="00467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Prover informação de qualidade sobre a criptoeconomia para toda a sociedade</a:t>
            </a:r>
            <a:r>
              <a:rPr lang="pt-BR" sz="16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2677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5155211-3CCC-4045-BB14-10335DC1D4F5}"/>
              </a:ext>
            </a:extLst>
          </p:cNvPr>
          <p:cNvSpPr/>
          <p:nvPr/>
        </p:nvSpPr>
        <p:spPr>
          <a:xfrm>
            <a:off x="-37351" y="6758608"/>
            <a:ext cx="12242603" cy="198908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3CA2BFE-61DB-4F35-968D-48AD24078BBC}"/>
              </a:ext>
            </a:extLst>
          </p:cNvPr>
          <p:cNvSpPr/>
          <p:nvPr/>
        </p:nvSpPr>
        <p:spPr>
          <a:xfrm rot="3211454">
            <a:off x="3763956" y="344361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A1D8390-4DF5-4557-AD97-FE6C85E30223}"/>
              </a:ext>
            </a:extLst>
          </p:cNvPr>
          <p:cNvSpPr/>
          <p:nvPr/>
        </p:nvSpPr>
        <p:spPr>
          <a:xfrm rot="21564935">
            <a:off x="3936125" y="844876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53D7EB-3840-4D85-9E8A-94DC6155E1CD}"/>
              </a:ext>
            </a:extLst>
          </p:cNvPr>
          <p:cNvSpPr/>
          <p:nvPr/>
        </p:nvSpPr>
        <p:spPr>
          <a:xfrm rot="2986213">
            <a:off x="3860070" y="1259666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2B10536-F538-4BB7-9BB9-63C4202BD0F7}"/>
              </a:ext>
            </a:extLst>
          </p:cNvPr>
          <p:cNvSpPr/>
          <p:nvPr/>
        </p:nvSpPr>
        <p:spPr>
          <a:xfrm rot="21479488">
            <a:off x="3600373" y="1661980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9E32C4A-7A34-466F-B648-21D5877847C8}"/>
              </a:ext>
            </a:extLst>
          </p:cNvPr>
          <p:cNvSpPr/>
          <p:nvPr/>
        </p:nvSpPr>
        <p:spPr>
          <a:xfrm rot="2404767">
            <a:off x="3171365" y="1863807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6EE4952-CE7B-4F5D-94DE-602871870D17}"/>
              </a:ext>
            </a:extLst>
          </p:cNvPr>
          <p:cNvSpPr/>
          <p:nvPr/>
        </p:nvSpPr>
        <p:spPr>
          <a:xfrm rot="98399">
            <a:off x="2679469" y="1860033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977946A-136C-4FF5-B72B-10EB7D099815}"/>
              </a:ext>
            </a:extLst>
          </p:cNvPr>
          <p:cNvSpPr/>
          <p:nvPr/>
        </p:nvSpPr>
        <p:spPr>
          <a:xfrm rot="1340282">
            <a:off x="3430539" y="32191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object 10">
            <a:extLst>
              <a:ext uri="{FF2B5EF4-FFF2-40B4-BE49-F238E27FC236}">
                <a16:creationId xmlns:a16="http://schemas.microsoft.com/office/drawing/2014/main" id="{AA3D8678-DC0F-4119-AF69-85F4F1FEB7E8}"/>
              </a:ext>
            </a:extLst>
          </p:cNvPr>
          <p:cNvSpPr/>
          <p:nvPr/>
        </p:nvSpPr>
        <p:spPr>
          <a:xfrm rot="19307110">
            <a:off x="10420253" y="-392787"/>
            <a:ext cx="2279506" cy="2198656"/>
          </a:xfrm>
          <a:prstGeom prst="rect">
            <a:avLst/>
          </a:prstGeom>
          <a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149249" t="10304" r="-61374" b="11781"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058033-C9CD-4D73-8256-7D0AAAAEB39F}"/>
              </a:ext>
            </a:extLst>
          </p:cNvPr>
          <p:cNvSpPr txBox="1"/>
          <p:nvPr/>
        </p:nvSpPr>
        <p:spPr>
          <a:xfrm>
            <a:off x="4458371" y="769911"/>
            <a:ext cx="3914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Nº Total associados: 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37</a:t>
            </a:r>
          </a:p>
        </p:txBody>
      </p:sp>
      <p:sp>
        <p:nvSpPr>
          <p:cNvPr id="23" name="CaixaDeTexto 41">
            <a:extLst>
              <a:ext uri="{FF2B5EF4-FFF2-40B4-BE49-F238E27FC236}">
                <a16:creationId xmlns:a16="http://schemas.microsoft.com/office/drawing/2014/main" id="{8E25FB78-680E-41D8-A917-A97727184AAD}"/>
              </a:ext>
            </a:extLst>
          </p:cNvPr>
          <p:cNvSpPr txBox="1"/>
          <p:nvPr/>
        </p:nvSpPr>
        <p:spPr>
          <a:xfrm>
            <a:off x="193158" y="1007107"/>
            <a:ext cx="225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 ASSOCIADOS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6272A-0DCA-4820-B904-179E2561C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" y="2533688"/>
            <a:ext cx="1412299" cy="447461"/>
          </a:xfrm>
          <a:prstGeom prst="rect">
            <a:avLst/>
          </a:prstGeom>
        </p:spPr>
      </p:pic>
      <p:pic>
        <p:nvPicPr>
          <p:cNvPr id="23554" name="Picture 2" descr="https://abcb.erick.tech/wp-content/uploads/2018/08/atlasquantum.jpg">
            <a:extLst>
              <a:ext uri="{FF2B5EF4-FFF2-40B4-BE49-F238E27FC236}">
                <a16:creationId xmlns:a16="http://schemas.microsoft.com/office/drawing/2014/main" id="{2F15BF03-5926-43C8-8C0F-3224C2F7A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7" y="2332636"/>
            <a:ext cx="1065995" cy="106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abcb.erick.tech/wp-content/uploads/2018/12/Screenshot-from-2018-12-13-12-04-44-996x422.png">
            <a:extLst>
              <a:ext uri="{FF2B5EF4-FFF2-40B4-BE49-F238E27FC236}">
                <a16:creationId xmlns:a16="http://schemas.microsoft.com/office/drawing/2014/main" id="{6DA60858-0927-4B6B-B1BB-8E3553D7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04" y="2419112"/>
            <a:ext cx="1790340" cy="75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abcb.erick.tech/wp-content/uploads/2018/08/bitblue.jpg">
            <a:extLst>
              <a:ext uri="{FF2B5EF4-FFF2-40B4-BE49-F238E27FC236}">
                <a16:creationId xmlns:a16="http://schemas.microsoft.com/office/drawing/2014/main" id="{E4B70328-CBF6-4F02-8B0D-2421F926D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17" y="2340946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abcb.erick.tech/wp-content/uploads/2018/05/bitselect.png">
            <a:extLst>
              <a:ext uri="{FF2B5EF4-FFF2-40B4-BE49-F238E27FC236}">
                <a16:creationId xmlns:a16="http://schemas.microsoft.com/office/drawing/2014/main" id="{11C25B54-0E38-4556-BB8A-EC0FD5B08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4" b="17562"/>
          <a:stretch/>
        </p:blipFill>
        <p:spPr bwMode="auto">
          <a:xfrm>
            <a:off x="6470403" y="2405053"/>
            <a:ext cx="1482919" cy="9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64584-D7C0-4B10-B2AB-AD3109D5D6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942" t="28036" r="22624" b="25106"/>
          <a:stretch/>
        </p:blipFill>
        <p:spPr>
          <a:xfrm>
            <a:off x="8229438" y="2467418"/>
            <a:ext cx="848156" cy="788991"/>
          </a:xfrm>
          <a:prstGeom prst="rect">
            <a:avLst/>
          </a:prstGeom>
        </p:spPr>
      </p:pic>
      <p:pic>
        <p:nvPicPr>
          <p:cNvPr id="23562" name="Picture 10" descr="https://abcb.erick.tech/wp-content/uploads/2018/12/Screenshot-from-2018-12-13-12-18-57-798x322.png">
            <a:extLst>
              <a:ext uri="{FF2B5EF4-FFF2-40B4-BE49-F238E27FC236}">
                <a16:creationId xmlns:a16="http://schemas.microsoft.com/office/drawing/2014/main" id="{E83C295B-733C-46F4-A6E7-0C8C53BA3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94" y="3171953"/>
            <a:ext cx="1765228" cy="71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https://abcb.erick.tech/wp-content/uploads/2018/08/bitja.jpg">
            <a:extLst>
              <a:ext uri="{FF2B5EF4-FFF2-40B4-BE49-F238E27FC236}">
                <a16:creationId xmlns:a16="http://schemas.microsoft.com/office/drawing/2014/main" id="{DB01E5C3-BB85-44D5-9226-725B2ADD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0" r="6923" b="28696"/>
          <a:stretch/>
        </p:blipFill>
        <p:spPr bwMode="auto">
          <a:xfrm>
            <a:off x="1964373" y="3438205"/>
            <a:ext cx="1152525" cy="5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https://abcb.erick.tech/wp-content/uploads/2018/12/brandao-de-lima.png">
            <a:extLst>
              <a:ext uri="{FF2B5EF4-FFF2-40B4-BE49-F238E27FC236}">
                <a16:creationId xmlns:a16="http://schemas.microsoft.com/office/drawing/2014/main" id="{D5EE07A0-FA01-4E13-A320-B06DFF6EB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11" y="3222664"/>
            <a:ext cx="1159775" cy="115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https://abcb.erick.tech/wp-content/uploads/2018/12/4.-BRECOINS.png">
            <a:extLst>
              <a:ext uri="{FF2B5EF4-FFF2-40B4-BE49-F238E27FC236}">
                <a16:creationId xmlns:a16="http://schemas.microsoft.com/office/drawing/2014/main" id="{204F829A-E34B-40C2-B334-CF85C8EA7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4" y="3291239"/>
            <a:ext cx="2107718" cy="103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 descr="https://abcb.erick.tech/wp-content/uploads/2018/05/byteinvest.png">
            <a:extLst>
              <a:ext uri="{FF2B5EF4-FFF2-40B4-BE49-F238E27FC236}">
                <a16:creationId xmlns:a16="http://schemas.microsoft.com/office/drawing/2014/main" id="{9916A5FC-6D6D-48D4-973F-205C12D38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3" b="33641"/>
          <a:stretch/>
        </p:blipFill>
        <p:spPr bwMode="auto">
          <a:xfrm>
            <a:off x="6194450" y="3365353"/>
            <a:ext cx="2034826" cy="68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https://abcb.erick.tech/wp-content/uploads/2018/12/carvalho-borges-associados.jpg">
            <a:extLst>
              <a:ext uri="{FF2B5EF4-FFF2-40B4-BE49-F238E27FC236}">
                <a16:creationId xmlns:a16="http://schemas.microsoft.com/office/drawing/2014/main" id="{704FA61C-5690-4B3B-8AE2-D1403EDD4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21855" r="5989" b="21080"/>
          <a:stretch/>
        </p:blipFill>
        <p:spPr bwMode="auto">
          <a:xfrm>
            <a:off x="8172196" y="3444302"/>
            <a:ext cx="1972615" cy="5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https://abcb.erick.tech/wp-content/uploads/2018/12/Screenshot-from-2018-12-13-13-18-49-826x342.png">
            <a:extLst>
              <a:ext uri="{FF2B5EF4-FFF2-40B4-BE49-F238E27FC236}">
                <a16:creationId xmlns:a16="http://schemas.microsoft.com/office/drawing/2014/main" id="{DBDC408C-CA62-4630-BD11-3A5BE1316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8" y="3865916"/>
            <a:ext cx="1804834" cy="74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030C41-DA44-412E-A701-15BAE9B81C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85" y="4127713"/>
            <a:ext cx="1930145" cy="885596"/>
          </a:xfrm>
          <a:prstGeom prst="rect">
            <a:avLst/>
          </a:prstGeom>
        </p:spPr>
      </p:pic>
      <p:pic>
        <p:nvPicPr>
          <p:cNvPr id="23576" name="Picture 24" descr="https://abcb.erick.tech/wp-content/uploads/2018/12/11.-CRIPTO-PLANET.png">
            <a:extLst>
              <a:ext uri="{FF2B5EF4-FFF2-40B4-BE49-F238E27FC236}">
                <a16:creationId xmlns:a16="http://schemas.microsoft.com/office/drawing/2014/main" id="{940F9680-031F-4D55-A44E-5809A7F4D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59" y="4093228"/>
            <a:ext cx="1293017" cy="61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8" name="Picture 26" descr="https://abcb.erick.tech/wp-content/uploads/2018/12/6.-KRIPTO-BR.jpg">
            <a:extLst>
              <a:ext uri="{FF2B5EF4-FFF2-40B4-BE49-F238E27FC236}">
                <a16:creationId xmlns:a16="http://schemas.microsoft.com/office/drawing/2014/main" id="{EE496EBB-CCA6-43DE-9D00-C8FF2133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331" y="3371665"/>
            <a:ext cx="1422119" cy="7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0" name="Picture 28" descr="https://abcb.erick.tech/wp-content/uploads/2018/08/lab.jpg">
            <a:extLst>
              <a:ext uri="{FF2B5EF4-FFF2-40B4-BE49-F238E27FC236}">
                <a16:creationId xmlns:a16="http://schemas.microsoft.com/office/drawing/2014/main" id="{0042801C-4EB2-44BF-9E37-90A65FE7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47" y="3983530"/>
            <a:ext cx="1066894" cy="106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2" name="Picture 30" descr="https://abcb.erick.tech/wp-content/uploads/2018/05/malgueirocampos_advocacia-1.png">
            <a:extLst>
              <a:ext uri="{FF2B5EF4-FFF2-40B4-BE49-F238E27FC236}">
                <a16:creationId xmlns:a16="http://schemas.microsoft.com/office/drawing/2014/main" id="{9D09DFD8-2EE5-4468-AF7F-AE3E9EBB5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7" b="31726"/>
          <a:stretch/>
        </p:blipFill>
        <p:spPr bwMode="auto">
          <a:xfrm>
            <a:off x="5152486" y="4952485"/>
            <a:ext cx="1972615" cy="7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4" name="Picture 32" descr="https://abcb.erick.tech/wp-content/uploads/2018/12/prexis.png">
            <a:extLst>
              <a:ext uri="{FF2B5EF4-FFF2-40B4-BE49-F238E27FC236}">
                <a16:creationId xmlns:a16="http://schemas.microsoft.com/office/drawing/2014/main" id="{0CBC877E-3256-4198-9CE4-ACEE39E4D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1" y="4623087"/>
            <a:ext cx="1540418" cy="64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FECF4-6BB9-47F2-B5B7-9894B1FBC0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966" y="4101336"/>
            <a:ext cx="1319802" cy="480262"/>
          </a:xfrm>
          <a:prstGeom prst="rect">
            <a:avLst/>
          </a:prstGeom>
        </p:spPr>
      </p:pic>
      <p:pic>
        <p:nvPicPr>
          <p:cNvPr id="23586" name="Picture 34" descr="https://abcb.erick.tech/wp-content/uploads/2018/12/7.-RIPIO.png">
            <a:extLst>
              <a:ext uri="{FF2B5EF4-FFF2-40B4-BE49-F238E27FC236}">
                <a16:creationId xmlns:a16="http://schemas.microsoft.com/office/drawing/2014/main" id="{8489AE52-C176-49C1-9F1E-66BBCF81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794" y="4412702"/>
            <a:ext cx="1308138" cy="6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8" name="Picture 36" descr="https://abcb.erick.tech/wp-content/uploads/2018/12/8.-SPADOTTO-SOC-ADV-1.jpg">
            <a:extLst>
              <a:ext uri="{FF2B5EF4-FFF2-40B4-BE49-F238E27FC236}">
                <a16:creationId xmlns:a16="http://schemas.microsoft.com/office/drawing/2014/main" id="{F49857C9-520B-4D11-8F7D-FD8C776FD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56" y="5081151"/>
            <a:ext cx="1589949" cy="7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57FF85-6260-4511-BA60-7B550B8B597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1" y="4095263"/>
            <a:ext cx="2034390" cy="595059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F38A3F2-D7A7-415B-A831-B9B9AE5650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16998" y="2382930"/>
          <a:ext cx="1535877" cy="863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Acrobat Document" r:id="rId27" imgW="12192000" imgH="6858000" progId="AcroExch.Document.DC">
                  <p:embed/>
                </p:oleObj>
              </mc:Choice>
              <mc:Fallback>
                <p:oleObj name="Acrobat Document" r:id="rId27" imgW="12192000" imgH="6858000" progId="AcroExch.Document.DC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F38A3F2-D7A7-415B-A831-B9B9AE5650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216998" y="2382930"/>
                        <a:ext cx="1535877" cy="863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84D28A7C-4790-422F-8A17-C2B14CEF222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217" y="2163687"/>
            <a:ext cx="1398654" cy="13869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E4E040-C78C-4881-B6B1-F47F7DCFC60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869755" y="4796224"/>
            <a:ext cx="2296576" cy="5157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39B04EE-A0D9-45E1-AC2B-7B887CB86F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92" y="5441090"/>
            <a:ext cx="1843030" cy="12286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FEC35F-757E-4C0C-9A91-ECE2992A940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26" y="4794646"/>
            <a:ext cx="1794905" cy="12694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92145D7-9A1C-40DF-92D4-CCFA26D2F7D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" y="5985974"/>
            <a:ext cx="2165024" cy="6883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0C8C3C-A440-4ABD-ACD1-0FDF5D8E3F2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67" y="5885684"/>
            <a:ext cx="2145924" cy="5606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2960674-7EF9-4335-AF33-0465603286D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4" y="5307159"/>
            <a:ext cx="1269276" cy="7411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C84C35-9FCA-4FC9-AD00-320EE42FBE1F}"/>
              </a:ext>
            </a:extLst>
          </p:cNvPr>
          <p:cNvPicPr>
            <a:picLocks noChangeAspect="1"/>
          </p:cNvPicPr>
          <p:nvPr/>
        </p:nvPicPr>
        <p:blipFill>
          <a:blip r:embed="rId3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50" y="4714151"/>
            <a:ext cx="1588202" cy="6950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9D8CCE2-13DC-4649-A033-D59D9DC7A2A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34" y="5345825"/>
            <a:ext cx="1983022" cy="51573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42D55FD-7F8D-4E37-B35B-78E166C2D52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00" y="5886379"/>
            <a:ext cx="1296428" cy="6503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47D9B25-2E46-4A46-B47A-AA2E0AC93B3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80" y="5791418"/>
            <a:ext cx="1045532" cy="79704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D82F39-D90C-47B6-B9AD-7946AB6BA4E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900151" y="5997034"/>
            <a:ext cx="1736911" cy="51573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2590409-9375-4ADB-A1FF-BA43B53290A2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320902" y="5443968"/>
            <a:ext cx="1836440" cy="438727"/>
          </a:xfrm>
          <a:prstGeom prst="rect">
            <a:avLst/>
          </a:prstGeom>
        </p:spPr>
      </p:pic>
      <p:sp>
        <p:nvSpPr>
          <p:cNvPr id="52" name="CaixaDeTexto 27">
            <a:extLst>
              <a:ext uri="{FF2B5EF4-FFF2-40B4-BE49-F238E27FC236}">
                <a16:creationId xmlns:a16="http://schemas.microsoft.com/office/drawing/2014/main" id="{CD16D03F-D60E-4760-87F8-0C79000CFD0B}"/>
              </a:ext>
            </a:extLst>
          </p:cNvPr>
          <p:cNvSpPr txBox="1"/>
          <p:nvPr/>
        </p:nvSpPr>
        <p:spPr>
          <a:xfrm>
            <a:off x="179617" y="622214"/>
            <a:ext cx="370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QUEM SOMOS</a:t>
            </a:r>
          </a:p>
        </p:txBody>
      </p:sp>
    </p:spTree>
    <p:extLst>
      <p:ext uri="{BB962C8B-B14F-4D97-AF65-F5344CB8AC3E}">
        <p14:creationId xmlns:p14="http://schemas.microsoft.com/office/powerpoint/2010/main" val="1971411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5155211-3CCC-4045-BB14-10335DC1D4F5}"/>
              </a:ext>
            </a:extLst>
          </p:cNvPr>
          <p:cNvSpPr/>
          <p:nvPr/>
        </p:nvSpPr>
        <p:spPr>
          <a:xfrm>
            <a:off x="-37351" y="6758608"/>
            <a:ext cx="12242603" cy="198908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3CA2BFE-61DB-4F35-968D-48AD24078BBC}"/>
              </a:ext>
            </a:extLst>
          </p:cNvPr>
          <p:cNvSpPr/>
          <p:nvPr/>
        </p:nvSpPr>
        <p:spPr>
          <a:xfrm rot="3211454">
            <a:off x="3763956" y="344361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A1D8390-4DF5-4557-AD97-FE6C85E30223}"/>
              </a:ext>
            </a:extLst>
          </p:cNvPr>
          <p:cNvSpPr/>
          <p:nvPr/>
        </p:nvSpPr>
        <p:spPr>
          <a:xfrm rot="21564935">
            <a:off x="3936125" y="844876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53D7EB-3840-4D85-9E8A-94DC6155E1CD}"/>
              </a:ext>
            </a:extLst>
          </p:cNvPr>
          <p:cNvSpPr/>
          <p:nvPr/>
        </p:nvSpPr>
        <p:spPr>
          <a:xfrm rot="2986213">
            <a:off x="3860070" y="1259666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2B10536-F538-4BB7-9BB9-63C4202BD0F7}"/>
              </a:ext>
            </a:extLst>
          </p:cNvPr>
          <p:cNvSpPr/>
          <p:nvPr/>
        </p:nvSpPr>
        <p:spPr>
          <a:xfrm rot="21479488">
            <a:off x="3600373" y="1661980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9E32C4A-7A34-466F-B648-21D5877847C8}"/>
              </a:ext>
            </a:extLst>
          </p:cNvPr>
          <p:cNvSpPr/>
          <p:nvPr/>
        </p:nvSpPr>
        <p:spPr>
          <a:xfrm rot="2404767">
            <a:off x="3171365" y="1863807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6EE4952-CE7B-4F5D-94DE-602871870D17}"/>
              </a:ext>
            </a:extLst>
          </p:cNvPr>
          <p:cNvSpPr/>
          <p:nvPr/>
        </p:nvSpPr>
        <p:spPr>
          <a:xfrm rot="98399">
            <a:off x="2679469" y="1860033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977946A-136C-4FF5-B72B-10EB7D099815}"/>
              </a:ext>
            </a:extLst>
          </p:cNvPr>
          <p:cNvSpPr/>
          <p:nvPr/>
        </p:nvSpPr>
        <p:spPr>
          <a:xfrm rot="1340282">
            <a:off x="3430539" y="32191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20E6E09-8730-4106-8E96-57E997BFFDF3}"/>
              </a:ext>
            </a:extLst>
          </p:cNvPr>
          <p:cNvSpPr txBox="1"/>
          <p:nvPr/>
        </p:nvSpPr>
        <p:spPr>
          <a:xfrm>
            <a:off x="179617" y="622214"/>
            <a:ext cx="370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POTENCIAL</a:t>
            </a:r>
          </a:p>
        </p:txBody>
      </p:sp>
      <p:sp>
        <p:nvSpPr>
          <p:cNvPr id="51" name="object 10">
            <a:extLst>
              <a:ext uri="{FF2B5EF4-FFF2-40B4-BE49-F238E27FC236}">
                <a16:creationId xmlns:a16="http://schemas.microsoft.com/office/drawing/2014/main" id="{EF943D3F-6615-4D0C-AB31-BE3709DB8925}"/>
              </a:ext>
            </a:extLst>
          </p:cNvPr>
          <p:cNvSpPr/>
          <p:nvPr/>
        </p:nvSpPr>
        <p:spPr>
          <a:xfrm>
            <a:off x="10506713" y="6154955"/>
            <a:ext cx="1301259" cy="365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6" name="object 10">
            <a:extLst>
              <a:ext uri="{FF2B5EF4-FFF2-40B4-BE49-F238E27FC236}">
                <a16:creationId xmlns:a16="http://schemas.microsoft.com/office/drawing/2014/main" id="{AA3D8678-DC0F-4119-AF69-85F4F1FEB7E8}"/>
              </a:ext>
            </a:extLst>
          </p:cNvPr>
          <p:cNvSpPr/>
          <p:nvPr/>
        </p:nvSpPr>
        <p:spPr>
          <a:xfrm rot="19307110">
            <a:off x="10420253" y="-392787"/>
            <a:ext cx="2279506" cy="2198656"/>
          </a:xfrm>
          <a:prstGeom prst="rect">
            <a:avLst/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149249" t="10304" r="-61374" b="11781"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CaixaDeTexto 41">
            <a:extLst>
              <a:ext uri="{FF2B5EF4-FFF2-40B4-BE49-F238E27FC236}">
                <a16:creationId xmlns:a16="http://schemas.microsoft.com/office/drawing/2014/main" id="{CEA879F1-2240-4081-AB13-D7443362C0A5}"/>
              </a:ext>
            </a:extLst>
          </p:cNvPr>
          <p:cNvSpPr txBox="1"/>
          <p:nvPr/>
        </p:nvSpPr>
        <p:spPr>
          <a:xfrm>
            <a:off x="192018" y="1072399"/>
            <a:ext cx="192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TAMANHO DO SETOR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02E989D-3E01-4A83-98CF-654C1C747D01}"/>
              </a:ext>
            </a:extLst>
          </p:cNvPr>
          <p:cNvSpPr txBox="1">
            <a:spLocks/>
          </p:cNvSpPr>
          <p:nvPr/>
        </p:nvSpPr>
        <p:spPr>
          <a:xfrm>
            <a:off x="7754588" y="2382830"/>
            <a:ext cx="4110830" cy="33659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252000" tIns="216000" rIns="252000" bIns="216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0"/>
              </a:spcAft>
              <a:buClr>
                <a:schemeClr val="accent5">
                  <a:lumMod val="75000"/>
                </a:schemeClr>
              </a:buClr>
              <a:buSzPct val="106000"/>
            </a:pP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Volume </a:t>
            </a:r>
            <a:r>
              <a:rPr lang="en-GB" sz="1800" b="1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diários</a:t>
            </a: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 de </a:t>
            </a:r>
            <a:r>
              <a:rPr lang="en-GB" sz="1800" b="1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compra</a:t>
            </a: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/</a:t>
            </a:r>
            <a:r>
              <a:rPr lang="en-GB" sz="1800" b="1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venda</a:t>
            </a: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 de </a:t>
            </a:r>
            <a:r>
              <a:rPr lang="en-GB" sz="1800" b="1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criptomoedas</a:t>
            </a: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:</a:t>
            </a:r>
          </a:p>
          <a:p>
            <a:pPr marL="457200" indent="-457200">
              <a:spcAft>
                <a:spcPts val="3000"/>
              </a:spcAft>
              <a:buClr>
                <a:schemeClr val="accent5">
                  <a:lumMod val="75000"/>
                </a:schemeClr>
              </a:buClr>
              <a:buSzPct val="106000"/>
              <a:buFont typeface="Courier New" panose="02070309020205020404" pitchFamily="49" charset="0"/>
              <a:buChar char="o"/>
            </a:pP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2009: </a:t>
            </a:r>
            <a:r>
              <a:rPr lang="en-GB" sz="1800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insignificante</a:t>
            </a:r>
            <a:endParaRPr lang="en-GB" sz="1800" dirty="0">
              <a:solidFill>
                <a:srgbClr val="2E6CA4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</a:endParaRPr>
          </a:p>
          <a:p>
            <a:pPr marL="457200" indent="-457200">
              <a:spcAft>
                <a:spcPts val="3000"/>
              </a:spcAft>
              <a:buClr>
                <a:schemeClr val="accent5">
                  <a:lumMod val="75000"/>
                </a:schemeClr>
              </a:buClr>
              <a:buSzPct val="106000"/>
              <a:buFont typeface="Courier New" panose="02070309020205020404" pitchFamily="49" charset="0"/>
              <a:buChar char="o"/>
            </a:pP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2013: </a:t>
            </a:r>
            <a:r>
              <a:rPr lang="en-GB" sz="18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$1 </a:t>
            </a:r>
            <a:r>
              <a:rPr lang="en-GB" sz="1800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bilhão</a:t>
            </a:r>
            <a:endParaRPr lang="en-GB" sz="1800" dirty="0">
              <a:solidFill>
                <a:srgbClr val="2E6CA4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</a:endParaRPr>
          </a:p>
          <a:p>
            <a:pPr marL="457200" indent="-457200">
              <a:spcAft>
                <a:spcPts val="3000"/>
              </a:spcAft>
              <a:buClr>
                <a:schemeClr val="accent5">
                  <a:lumMod val="75000"/>
                </a:schemeClr>
              </a:buClr>
              <a:buSzPct val="106000"/>
              <a:buFont typeface="Courier New" panose="02070309020205020404" pitchFamily="49" charset="0"/>
              <a:buChar char="o"/>
            </a:pP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2019: </a:t>
            </a:r>
            <a:r>
              <a:rPr lang="en-GB" sz="18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$300 </a:t>
            </a:r>
            <a:r>
              <a:rPr lang="en-GB" sz="1800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bilhões</a:t>
            </a:r>
            <a:endParaRPr lang="en-GB" sz="1800" dirty="0">
              <a:solidFill>
                <a:srgbClr val="2E6CA4"/>
              </a:solidFill>
              <a:latin typeface="Verdana" panose="020B0604030504040204" pitchFamily="34" charset="0"/>
              <a:ea typeface="Verdana" panose="020B0604030504040204" pitchFamily="34" charset="0"/>
              <a:cs typeface="Roboto"/>
            </a:endParaRPr>
          </a:p>
          <a:p>
            <a:pPr marL="457200" indent="-457200">
              <a:spcAft>
                <a:spcPts val="3000"/>
              </a:spcAft>
              <a:buClr>
                <a:schemeClr val="accent5">
                  <a:lumMod val="75000"/>
                </a:schemeClr>
              </a:buClr>
              <a:buSzPct val="106000"/>
              <a:buFont typeface="Courier New" panose="02070309020205020404" pitchFamily="49" charset="0"/>
              <a:buChar char="o"/>
            </a:pPr>
            <a:endParaRPr lang="en-GB" sz="2000" dirty="0">
              <a:latin typeface="Roboto"/>
              <a:cs typeface="Roboto"/>
            </a:endParaRPr>
          </a:p>
          <a:p>
            <a:pPr marL="457200" indent="-457200">
              <a:spcAft>
                <a:spcPts val="3000"/>
              </a:spcAft>
              <a:buClr>
                <a:schemeClr val="accent5">
                  <a:lumMod val="75000"/>
                </a:schemeClr>
              </a:buClr>
              <a:buSzPct val="106000"/>
              <a:buFont typeface="Courier New" panose="02070309020205020404" pitchFamily="49" charset="0"/>
              <a:buChar char="o"/>
            </a:pPr>
            <a:endParaRPr lang="en-GB" sz="2000" dirty="0">
              <a:latin typeface="Roboto"/>
              <a:cs typeface="Roboto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963DC32-045D-4377-8817-495F5CDF66B4}"/>
              </a:ext>
            </a:extLst>
          </p:cNvPr>
          <p:cNvSpPr txBox="1">
            <a:spLocks/>
          </p:cNvSpPr>
          <p:nvPr/>
        </p:nvSpPr>
        <p:spPr>
          <a:xfrm>
            <a:off x="326583" y="2382830"/>
            <a:ext cx="4019739" cy="33659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252000" tIns="216000" rIns="252000" bIns="216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0"/>
              </a:spcAft>
              <a:buClr>
                <a:schemeClr val="accent5">
                  <a:lumMod val="75000"/>
                </a:schemeClr>
              </a:buClr>
              <a:buSzPct val="106000"/>
            </a:pPr>
            <a:r>
              <a:rPr lang="en-GB" sz="1800" b="1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Número</a:t>
            </a: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 de </a:t>
            </a:r>
            <a:r>
              <a:rPr lang="en-GB" sz="1800" b="1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carteiras</a:t>
            </a: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 </a:t>
            </a:r>
            <a:r>
              <a:rPr lang="en-GB" sz="1800" b="1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ativas</a:t>
            </a: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 de Bitcoin:</a:t>
            </a:r>
          </a:p>
          <a:p>
            <a:pPr marL="457200" indent="-457200">
              <a:spcAft>
                <a:spcPts val="3000"/>
              </a:spcAft>
              <a:buClr>
                <a:schemeClr val="accent5">
                  <a:lumMod val="75000"/>
                </a:schemeClr>
              </a:buClr>
              <a:buSzPct val="106000"/>
              <a:buFont typeface="Courier New" panose="02070309020205020404" pitchFamily="49" charset="0"/>
              <a:buChar char="o"/>
            </a:pP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2009: </a:t>
            </a:r>
            <a:r>
              <a:rPr lang="en-GB" sz="1800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menos</a:t>
            </a:r>
            <a:r>
              <a:rPr lang="en-GB" sz="18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 de 1000</a:t>
            </a:r>
          </a:p>
          <a:p>
            <a:pPr marL="457200" indent="-457200">
              <a:spcAft>
                <a:spcPts val="3000"/>
              </a:spcAft>
              <a:buClr>
                <a:schemeClr val="accent5">
                  <a:lumMod val="75000"/>
                </a:schemeClr>
              </a:buClr>
              <a:buSzPct val="106000"/>
              <a:buFont typeface="Courier New" panose="02070309020205020404" pitchFamily="49" charset="0"/>
              <a:buChar char="o"/>
            </a:pP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2013: </a:t>
            </a:r>
            <a:r>
              <a:rPr lang="en-GB" sz="18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80,000</a:t>
            </a:r>
          </a:p>
          <a:p>
            <a:pPr marL="457200" indent="-457200">
              <a:spcAft>
                <a:spcPts val="3000"/>
              </a:spcAft>
              <a:buClr>
                <a:schemeClr val="accent5">
                  <a:lumMod val="75000"/>
                </a:schemeClr>
              </a:buClr>
              <a:buSzPct val="106000"/>
              <a:buFont typeface="Courier New" panose="02070309020205020404" pitchFamily="49" charset="0"/>
              <a:buChar char="o"/>
            </a:pPr>
            <a:r>
              <a:rPr lang="en-GB" sz="18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2019: </a:t>
            </a:r>
            <a:r>
              <a:rPr lang="en-GB" sz="18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700,000</a:t>
            </a:r>
          </a:p>
          <a:p>
            <a:pPr marL="457200" indent="-457200">
              <a:spcAft>
                <a:spcPts val="3000"/>
              </a:spcAft>
              <a:buClr>
                <a:schemeClr val="accent5">
                  <a:lumMod val="75000"/>
                </a:schemeClr>
              </a:buClr>
              <a:buSzPct val="106000"/>
              <a:buFont typeface="Courier New" panose="02070309020205020404" pitchFamily="49" charset="0"/>
              <a:buChar char="o"/>
            </a:pPr>
            <a:endParaRPr lang="en-GB" sz="2000" dirty="0">
              <a:latin typeface="Roboto"/>
              <a:cs typeface="Roboto"/>
            </a:endParaRPr>
          </a:p>
          <a:p>
            <a:pPr marL="457200" indent="-457200">
              <a:spcAft>
                <a:spcPts val="3000"/>
              </a:spcAft>
              <a:buClr>
                <a:schemeClr val="accent5">
                  <a:lumMod val="75000"/>
                </a:schemeClr>
              </a:buClr>
              <a:buSzPct val="106000"/>
              <a:buFont typeface="Courier New" panose="02070309020205020404" pitchFamily="49" charset="0"/>
              <a:buChar char="o"/>
            </a:pPr>
            <a:endParaRPr lang="en-GB" sz="2000" dirty="0">
              <a:latin typeface="Roboto"/>
              <a:cs typeface="Roboto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93BE78-2D24-443D-80DB-F8059B85387C}"/>
              </a:ext>
            </a:extLst>
          </p:cNvPr>
          <p:cNvSpPr txBox="1"/>
          <p:nvPr/>
        </p:nvSpPr>
        <p:spPr>
          <a:xfrm>
            <a:off x="5267099" y="2528089"/>
            <a:ext cx="15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2274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D3AD56-32C8-44BF-98DA-1931255AC12B}"/>
              </a:ext>
            </a:extLst>
          </p:cNvPr>
          <p:cNvSpPr txBox="1"/>
          <p:nvPr/>
        </p:nvSpPr>
        <p:spPr>
          <a:xfrm>
            <a:off x="5312643" y="3689367"/>
            <a:ext cx="15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5D3468-8665-4940-B510-D0E842C8AFEF}"/>
              </a:ext>
            </a:extLst>
          </p:cNvPr>
          <p:cNvSpPr txBox="1"/>
          <p:nvPr/>
        </p:nvSpPr>
        <p:spPr>
          <a:xfrm>
            <a:off x="5300594" y="5160880"/>
            <a:ext cx="15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046D31-D339-4B55-A365-A027DD6C7C67}"/>
              </a:ext>
            </a:extLst>
          </p:cNvPr>
          <p:cNvSpPr txBox="1"/>
          <p:nvPr/>
        </p:nvSpPr>
        <p:spPr>
          <a:xfrm>
            <a:off x="4598778" y="3093089"/>
            <a:ext cx="2970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Quantidade</a:t>
            </a:r>
            <a:r>
              <a:rPr lang="en-GB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GB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criptomoedas</a:t>
            </a:r>
            <a:endParaRPr lang="en-GB" dirty="0">
              <a:solidFill>
                <a:srgbClr val="2E6CA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78728C-34B8-4CE1-8BE8-8017E9154A4F}"/>
              </a:ext>
            </a:extLst>
          </p:cNvPr>
          <p:cNvSpPr txBox="1"/>
          <p:nvPr/>
        </p:nvSpPr>
        <p:spPr>
          <a:xfrm>
            <a:off x="4437413" y="4151434"/>
            <a:ext cx="32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Exchanges com volume </a:t>
            </a:r>
            <a:r>
              <a:rPr lang="en-GB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diário</a:t>
            </a:r>
            <a:r>
              <a:rPr lang="en-GB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maior</a:t>
            </a:r>
            <a:r>
              <a:rPr lang="en-GB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que $100 mil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9A68FD-DAD9-48E1-B676-89F3FA9171A5}"/>
              </a:ext>
            </a:extLst>
          </p:cNvPr>
          <p:cNvSpPr txBox="1"/>
          <p:nvPr/>
        </p:nvSpPr>
        <p:spPr>
          <a:xfrm>
            <a:off x="4610828" y="5592595"/>
            <a:ext cx="2970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Quantidade</a:t>
            </a:r>
            <a:r>
              <a:rPr lang="en-GB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ICOs (</a:t>
            </a:r>
            <a:r>
              <a:rPr lang="en-GB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crowdfundings</a:t>
            </a:r>
            <a:r>
              <a:rPr lang="en-GB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n-GB" dirty="0" err="1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realisados</a:t>
            </a:r>
            <a:endParaRPr lang="en-GB" dirty="0">
              <a:solidFill>
                <a:srgbClr val="2E6CA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02CA19-4FB3-4E63-9824-AE0A08EBA45D}"/>
              </a:ext>
            </a:extLst>
          </p:cNvPr>
          <p:cNvSpPr txBox="1"/>
          <p:nvPr/>
        </p:nvSpPr>
        <p:spPr>
          <a:xfrm>
            <a:off x="192018" y="6217808"/>
            <a:ext cx="2645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2">
                    <a:lumMod val="75000"/>
                  </a:schemeClr>
                </a:solidFill>
              </a:rPr>
              <a:t>Fonte: CoinSchedule.com (2019).</a:t>
            </a:r>
          </a:p>
        </p:txBody>
      </p:sp>
    </p:spTree>
    <p:extLst>
      <p:ext uri="{BB962C8B-B14F-4D97-AF65-F5344CB8AC3E}">
        <p14:creationId xmlns:p14="http://schemas.microsoft.com/office/powerpoint/2010/main" val="163074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5155211-3CCC-4045-BB14-10335DC1D4F5}"/>
              </a:ext>
            </a:extLst>
          </p:cNvPr>
          <p:cNvSpPr/>
          <p:nvPr/>
        </p:nvSpPr>
        <p:spPr>
          <a:xfrm>
            <a:off x="-37351" y="6758608"/>
            <a:ext cx="12242603" cy="198908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object 10">
            <a:extLst>
              <a:ext uri="{FF2B5EF4-FFF2-40B4-BE49-F238E27FC236}">
                <a16:creationId xmlns:a16="http://schemas.microsoft.com/office/drawing/2014/main" id="{EF943D3F-6615-4D0C-AB31-BE3709DB8925}"/>
              </a:ext>
            </a:extLst>
          </p:cNvPr>
          <p:cNvSpPr/>
          <p:nvPr/>
        </p:nvSpPr>
        <p:spPr>
          <a:xfrm>
            <a:off x="10506713" y="6154955"/>
            <a:ext cx="1301259" cy="365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CaixaDeTexto 27">
            <a:extLst>
              <a:ext uri="{FF2B5EF4-FFF2-40B4-BE49-F238E27FC236}">
                <a16:creationId xmlns:a16="http://schemas.microsoft.com/office/drawing/2014/main" id="{A1E5491C-6DDC-43B8-AC5B-FDB63249DE27}"/>
              </a:ext>
            </a:extLst>
          </p:cNvPr>
          <p:cNvSpPr txBox="1"/>
          <p:nvPr/>
        </p:nvSpPr>
        <p:spPr>
          <a:xfrm>
            <a:off x="113049" y="206716"/>
            <a:ext cx="370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POTENCIAL</a:t>
            </a:r>
          </a:p>
        </p:txBody>
      </p:sp>
      <p:sp>
        <p:nvSpPr>
          <p:cNvPr id="22" name="CaixaDeTexto 41">
            <a:extLst>
              <a:ext uri="{FF2B5EF4-FFF2-40B4-BE49-F238E27FC236}">
                <a16:creationId xmlns:a16="http://schemas.microsoft.com/office/drawing/2014/main" id="{BD54EE50-4AC3-4905-AC0D-FEB8759844F3}"/>
              </a:ext>
            </a:extLst>
          </p:cNvPr>
          <p:cNvSpPr txBox="1"/>
          <p:nvPr/>
        </p:nvSpPr>
        <p:spPr>
          <a:xfrm>
            <a:off x="113049" y="691141"/>
            <a:ext cx="223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NÚMEROS DO MERCADO GLOBAL</a:t>
            </a:r>
          </a:p>
        </p:txBody>
      </p:sp>
      <p:pic>
        <p:nvPicPr>
          <p:cNvPr id="23" name="Imagem 7">
            <a:extLst>
              <a:ext uri="{FF2B5EF4-FFF2-40B4-BE49-F238E27FC236}">
                <a16:creationId xmlns:a16="http://schemas.microsoft.com/office/drawing/2014/main" id="{EB87A0F3-FB30-408C-8DC1-229000B27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905" y="337596"/>
            <a:ext cx="9729045" cy="52206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B824627-E468-4987-9426-3CCE40B41C8F}"/>
              </a:ext>
            </a:extLst>
          </p:cNvPr>
          <p:cNvSpPr txBox="1"/>
          <p:nvPr/>
        </p:nvSpPr>
        <p:spPr>
          <a:xfrm>
            <a:off x="502781" y="5820287"/>
            <a:ext cx="9187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2E6CA4"/>
                </a:solidFill>
              </a:rPr>
              <a:t>No começo de 2018, o Brasil já era responsável por 0,05% das transações diárias com Bitcoin no mundo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9413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5155211-3CCC-4045-BB14-10335DC1D4F5}"/>
              </a:ext>
            </a:extLst>
          </p:cNvPr>
          <p:cNvSpPr/>
          <p:nvPr/>
        </p:nvSpPr>
        <p:spPr>
          <a:xfrm>
            <a:off x="-37351" y="6758608"/>
            <a:ext cx="12242603" cy="198908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object 10">
            <a:extLst>
              <a:ext uri="{FF2B5EF4-FFF2-40B4-BE49-F238E27FC236}">
                <a16:creationId xmlns:a16="http://schemas.microsoft.com/office/drawing/2014/main" id="{EF943D3F-6615-4D0C-AB31-BE3709DB8925}"/>
              </a:ext>
            </a:extLst>
          </p:cNvPr>
          <p:cNvSpPr/>
          <p:nvPr/>
        </p:nvSpPr>
        <p:spPr>
          <a:xfrm>
            <a:off x="10506713" y="6154955"/>
            <a:ext cx="1301259" cy="365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CaixaDeTexto 27">
            <a:extLst>
              <a:ext uri="{FF2B5EF4-FFF2-40B4-BE49-F238E27FC236}">
                <a16:creationId xmlns:a16="http://schemas.microsoft.com/office/drawing/2014/main" id="{A1E5491C-6DDC-43B8-AC5B-FDB63249DE27}"/>
              </a:ext>
            </a:extLst>
          </p:cNvPr>
          <p:cNvSpPr txBox="1"/>
          <p:nvPr/>
        </p:nvSpPr>
        <p:spPr>
          <a:xfrm>
            <a:off x="136414" y="206912"/>
            <a:ext cx="370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POTENCIAL</a:t>
            </a:r>
          </a:p>
        </p:txBody>
      </p:sp>
      <p:sp>
        <p:nvSpPr>
          <p:cNvPr id="22" name="CaixaDeTexto 41">
            <a:extLst>
              <a:ext uri="{FF2B5EF4-FFF2-40B4-BE49-F238E27FC236}">
                <a16:creationId xmlns:a16="http://schemas.microsoft.com/office/drawing/2014/main" id="{BD54EE50-4AC3-4905-AC0D-FEB8759844F3}"/>
              </a:ext>
            </a:extLst>
          </p:cNvPr>
          <p:cNvSpPr txBox="1"/>
          <p:nvPr/>
        </p:nvSpPr>
        <p:spPr>
          <a:xfrm>
            <a:off x="208050" y="668577"/>
            <a:ext cx="2236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NÚMEROS DO MERCADO NACIONAL</a:t>
            </a:r>
          </a:p>
        </p:txBody>
      </p:sp>
      <p:graphicFrame>
        <p:nvGraphicFramePr>
          <p:cNvPr id="26" name="Gráfico 4">
            <a:extLst>
              <a:ext uri="{FF2B5EF4-FFF2-40B4-BE49-F238E27FC236}">
                <a16:creationId xmlns:a16="http://schemas.microsoft.com/office/drawing/2014/main" id="{FE23CF87-9B88-4B29-AE9C-9CBF1E5174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3790100"/>
              </p:ext>
            </p:extLst>
          </p:nvPr>
        </p:nvGraphicFramePr>
        <p:xfrm>
          <a:off x="2516544" y="206912"/>
          <a:ext cx="9291428" cy="570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235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5155211-3CCC-4045-BB14-10335DC1D4F5}"/>
              </a:ext>
            </a:extLst>
          </p:cNvPr>
          <p:cNvSpPr/>
          <p:nvPr/>
        </p:nvSpPr>
        <p:spPr>
          <a:xfrm>
            <a:off x="-37351" y="6758608"/>
            <a:ext cx="12242603" cy="198908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object 10">
            <a:extLst>
              <a:ext uri="{FF2B5EF4-FFF2-40B4-BE49-F238E27FC236}">
                <a16:creationId xmlns:a16="http://schemas.microsoft.com/office/drawing/2014/main" id="{EF943D3F-6615-4D0C-AB31-BE3709DB8925}"/>
              </a:ext>
            </a:extLst>
          </p:cNvPr>
          <p:cNvSpPr/>
          <p:nvPr/>
        </p:nvSpPr>
        <p:spPr>
          <a:xfrm>
            <a:off x="10506713" y="6154955"/>
            <a:ext cx="1301259" cy="365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6" name="object 10">
            <a:extLst>
              <a:ext uri="{FF2B5EF4-FFF2-40B4-BE49-F238E27FC236}">
                <a16:creationId xmlns:a16="http://schemas.microsoft.com/office/drawing/2014/main" id="{AA3D8678-DC0F-4119-AF69-85F4F1FEB7E8}"/>
              </a:ext>
            </a:extLst>
          </p:cNvPr>
          <p:cNvSpPr/>
          <p:nvPr/>
        </p:nvSpPr>
        <p:spPr>
          <a:xfrm rot="19307110">
            <a:off x="10420253" y="-392787"/>
            <a:ext cx="2279506" cy="2198656"/>
          </a:xfrm>
          <a:prstGeom prst="rect">
            <a:avLst/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149249" t="10304" r="-61374" b="11781"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CaixaDeTexto 41">
            <a:extLst>
              <a:ext uri="{FF2B5EF4-FFF2-40B4-BE49-F238E27FC236}">
                <a16:creationId xmlns:a16="http://schemas.microsoft.com/office/drawing/2014/main" id="{45C88F4F-3661-45BD-9BE2-3EE717D46E37}"/>
              </a:ext>
            </a:extLst>
          </p:cNvPr>
          <p:cNvSpPr txBox="1"/>
          <p:nvPr/>
        </p:nvSpPr>
        <p:spPr>
          <a:xfrm>
            <a:off x="272390" y="1439038"/>
            <a:ext cx="561557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ECONOMIA DE TEMPO.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algumas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situações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como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sistemas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pagamentos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globais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o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processamento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transações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Blockchain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pode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levar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apenas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alguns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minutos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ao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invés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 </a:t>
            </a:r>
            <a:endParaRPr lang="pt-BR" sz="2000" dirty="0">
              <a:solidFill>
                <a:srgbClr val="00467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467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MINIMIZAÇÃO DE CUSTOS.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acesso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confiável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uma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base de dados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distribuída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consistente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elimina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custos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operacionais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como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integração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sistemas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heterogêneos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e,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principalmente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custos com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intermediários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0467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CaixaDeTexto 41">
            <a:extLst>
              <a:ext uri="{FF2B5EF4-FFF2-40B4-BE49-F238E27FC236}">
                <a16:creationId xmlns:a16="http://schemas.microsoft.com/office/drawing/2014/main" id="{B86C9C88-9CF9-4473-8BF0-C48820DFE749}"/>
              </a:ext>
            </a:extLst>
          </p:cNvPr>
          <p:cNvSpPr txBox="1"/>
          <p:nvPr/>
        </p:nvSpPr>
        <p:spPr>
          <a:xfrm>
            <a:off x="6096000" y="1561193"/>
            <a:ext cx="56155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REDUÇÃO DE RISCOS.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mitigação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fraudes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de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adulterações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de outros crimes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cibernéticos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é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facilitada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pelo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acesso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transparente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dados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imutáveis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íntegros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467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AUMENTO DA CONFIANÇA.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processos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registros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compartilhados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segurança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maior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transparência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facilitam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verificação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auditoria e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asseguram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bom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funcionamento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infraestrutura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tecnológica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qual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dependem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parceiros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negócios</a:t>
            </a:r>
            <a:r>
              <a:rPr lang="en-US" sz="2000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0467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915726-22D0-744B-9821-5D66A3778877}"/>
              </a:ext>
            </a:extLst>
          </p:cNvPr>
          <p:cNvSpPr txBox="1"/>
          <p:nvPr/>
        </p:nvSpPr>
        <p:spPr>
          <a:xfrm>
            <a:off x="10350792" y="5503806"/>
            <a:ext cx="16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>
                    <a:lumMod val="75000"/>
                  </a:schemeClr>
                </a:solidFill>
              </a:rPr>
              <a:t>Fonte: CPQD</a:t>
            </a:r>
          </a:p>
        </p:txBody>
      </p:sp>
      <p:sp>
        <p:nvSpPr>
          <p:cNvPr id="22" name="CaixaDeTexto 27">
            <a:extLst>
              <a:ext uri="{FF2B5EF4-FFF2-40B4-BE49-F238E27FC236}">
                <a16:creationId xmlns:a16="http://schemas.microsoft.com/office/drawing/2014/main" id="{F6CFE78F-9AEF-4FA9-BFDA-D5CB3B229454}"/>
              </a:ext>
            </a:extLst>
          </p:cNvPr>
          <p:cNvSpPr txBox="1"/>
          <p:nvPr/>
        </p:nvSpPr>
        <p:spPr>
          <a:xfrm>
            <a:off x="192017" y="91902"/>
            <a:ext cx="370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POTENCIAL</a:t>
            </a:r>
          </a:p>
        </p:txBody>
      </p:sp>
      <p:sp>
        <p:nvSpPr>
          <p:cNvPr id="23" name="CaixaDeTexto 41">
            <a:extLst>
              <a:ext uri="{FF2B5EF4-FFF2-40B4-BE49-F238E27FC236}">
                <a16:creationId xmlns:a16="http://schemas.microsoft.com/office/drawing/2014/main" id="{0F7A1813-268F-4296-9252-13983D2D65C3}"/>
              </a:ext>
            </a:extLst>
          </p:cNvPr>
          <p:cNvSpPr txBox="1"/>
          <p:nvPr/>
        </p:nvSpPr>
        <p:spPr>
          <a:xfrm>
            <a:off x="192017" y="636217"/>
            <a:ext cx="22368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PRINCIPAIS BENEFÍCIOS DAS TRANSAÇÕES COM BLOCKCHAIN</a:t>
            </a:r>
          </a:p>
        </p:txBody>
      </p:sp>
    </p:spTree>
    <p:extLst>
      <p:ext uri="{BB962C8B-B14F-4D97-AF65-F5344CB8AC3E}">
        <p14:creationId xmlns:p14="http://schemas.microsoft.com/office/powerpoint/2010/main" val="157134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5155211-3CCC-4045-BB14-10335DC1D4F5}"/>
              </a:ext>
            </a:extLst>
          </p:cNvPr>
          <p:cNvSpPr/>
          <p:nvPr/>
        </p:nvSpPr>
        <p:spPr>
          <a:xfrm>
            <a:off x="-37351" y="6758608"/>
            <a:ext cx="12242603" cy="198908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3CA2BFE-61DB-4F35-968D-48AD24078BBC}"/>
              </a:ext>
            </a:extLst>
          </p:cNvPr>
          <p:cNvSpPr/>
          <p:nvPr/>
        </p:nvSpPr>
        <p:spPr>
          <a:xfrm rot="3211454">
            <a:off x="3763956" y="344361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A1D8390-4DF5-4557-AD97-FE6C85E30223}"/>
              </a:ext>
            </a:extLst>
          </p:cNvPr>
          <p:cNvSpPr/>
          <p:nvPr/>
        </p:nvSpPr>
        <p:spPr>
          <a:xfrm rot="21564935">
            <a:off x="3936125" y="844876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977946A-136C-4FF5-B72B-10EB7D099815}"/>
              </a:ext>
            </a:extLst>
          </p:cNvPr>
          <p:cNvSpPr/>
          <p:nvPr/>
        </p:nvSpPr>
        <p:spPr>
          <a:xfrm rot="1340282">
            <a:off x="3430539" y="32191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object 10">
            <a:extLst>
              <a:ext uri="{FF2B5EF4-FFF2-40B4-BE49-F238E27FC236}">
                <a16:creationId xmlns:a16="http://schemas.microsoft.com/office/drawing/2014/main" id="{EF943D3F-6615-4D0C-AB31-BE3709DB8925}"/>
              </a:ext>
            </a:extLst>
          </p:cNvPr>
          <p:cNvSpPr/>
          <p:nvPr/>
        </p:nvSpPr>
        <p:spPr>
          <a:xfrm>
            <a:off x="10506713" y="6154955"/>
            <a:ext cx="1301259" cy="365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object 10">
            <a:extLst>
              <a:ext uri="{FF2B5EF4-FFF2-40B4-BE49-F238E27FC236}">
                <a16:creationId xmlns:a16="http://schemas.microsoft.com/office/drawing/2014/main" id="{5C606C60-C68F-412A-9541-490E45AEB4B9}"/>
              </a:ext>
            </a:extLst>
          </p:cNvPr>
          <p:cNvSpPr/>
          <p:nvPr/>
        </p:nvSpPr>
        <p:spPr>
          <a:xfrm rot="19307110">
            <a:off x="10420253" y="-392787"/>
            <a:ext cx="2279506" cy="2198656"/>
          </a:xfrm>
          <a:prstGeom prst="rect">
            <a:avLst/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149249" t="10304" r="-61374" b="11781"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CaixaDeTexto 27">
            <a:extLst>
              <a:ext uri="{FF2B5EF4-FFF2-40B4-BE49-F238E27FC236}">
                <a16:creationId xmlns:a16="http://schemas.microsoft.com/office/drawing/2014/main" id="{A1E5491C-6DDC-43B8-AC5B-FDB63249DE27}"/>
              </a:ext>
            </a:extLst>
          </p:cNvPr>
          <p:cNvSpPr txBox="1"/>
          <p:nvPr/>
        </p:nvSpPr>
        <p:spPr>
          <a:xfrm>
            <a:off x="179616" y="147618"/>
            <a:ext cx="370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SEGURANÇA</a:t>
            </a:r>
          </a:p>
        </p:txBody>
      </p:sp>
      <p:sp>
        <p:nvSpPr>
          <p:cNvPr id="22" name="CaixaDeTexto 41">
            <a:extLst>
              <a:ext uri="{FF2B5EF4-FFF2-40B4-BE49-F238E27FC236}">
                <a16:creationId xmlns:a16="http://schemas.microsoft.com/office/drawing/2014/main" id="{BD54EE50-4AC3-4905-AC0D-FEB8759844F3}"/>
              </a:ext>
            </a:extLst>
          </p:cNvPr>
          <p:cNvSpPr txBox="1"/>
          <p:nvPr/>
        </p:nvSpPr>
        <p:spPr>
          <a:xfrm>
            <a:off x="192017" y="706541"/>
            <a:ext cx="2236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LASTRO E SUPOSTA BOLHA DO BITCOIN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824627-E468-4987-9426-3CCE40B41C8F}"/>
              </a:ext>
            </a:extLst>
          </p:cNvPr>
          <p:cNvSpPr txBox="1"/>
          <p:nvPr/>
        </p:nvSpPr>
        <p:spPr>
          <a:xfrm>
            <a:off x="179616" y="1380565"/>
            <a:ext cx="48430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BITCOIN TEM LASTRO?</a:t>
            </a:r>
          </a:p>
          <a:p>
            <a:pPr algn="just"/>
            <a:endParaRPr lang="pt-BR" sz="2000" dirty="0">
              <a:solidFill>
                <a:srgbClr val="2E6CA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20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NÃO.</a:t>
            </a:r>
            <a:r>
              <a:rPr lang="pt-BR" sz="2000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 Bitcoin </a:t>
            </a:r>
            <a:r>
              <a:rPr lang="pt-BR" sz="20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não precisa de lastro.</a:t>
            </a:r>
            <a:r>
              <a:rPr lang="pt-BR" sz="2000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/>
            <a:endParaRPr lang="pt-BR" sz="2000" dirty="0">
              <a:solidFill>
                <a:srgbClr val="B5BBB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2000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Uma das principais funções do lastro em uma moeda comum é garantir a </a:t>
            </a:r>
            <a:r>
              <a:rPr lang="pt-BR" sz="20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escassez de oferta</a:t>
            </a:r>
            <a:r>
              <a:rPr lang="pt-BR" sz="2000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dela. Entretanto, essa já é uma das características intrínsecas do Bitcoin. A moeda digital Bitcoin é escassa por natureza em seu código fonte e sendo assegurada pela tecnologia da Blockchain. Ao final de suas emissões, serão </a:t>
            </a:r>
            <a:r>
              <a:rPr lang="pt-BR" sz="20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 milhões de bitcoins</a:t>
            </a:r>
            <a:r>
              <a:rPr lang="pt-BR" sz="2000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 mercado.</a:t>
            </a:r>
          </a:p>
        </p:txBody>
      </p:sp>
      <p:pic>
        <p:nvPicPr>
          <p:cNvPr id="3074" name="Picture 2" descr="grÃ¡fico total bitcoins no tempo bolha">
            <a:extLst>
              <a:ext uri="{FF2B5EF4-FFF2-40B4-BE49-F238E27FC236}">
                <a16:creationId xmlns:a16="http://schemas.microsoft.com/office/drawing/2014/main" id="{6F88CC58-5424-4DB1-BAD7-013F5E176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"/>
          <a:stretch/>
        </p:blipFill>
        <p:spPr bwMode="auto">
          <a:xfrm>
            <a:off x="5027050" y="1380565"/>
            <a:ext cx="6345808" cy="47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85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10">
            <a:extLst>
              <a:ext uri="{FF2B5EF4-FFF2-40B4-BE49-F238E27FC236}">
                <a16:creationId xmlns:a16="http://schemas.microsoft.com/office/drawing/2014/main" id="{5C606C60-C68F-412A-9541-490E45AEB4B9}"/>
              </a:ext>
            </a:extLst>
          </p:cNvPr>
          <p:cNvSpPr/>
          <p:nvPr/>
        </p:nvSpPr>
        <p:spPr>
          <a:xfrm rot="19307110">
            <a:off x="10420253" y="-392787"/>
            <a:ext cx="2279506" cy="2198656"/>
          </a:xfrm>
          <a:prstGeom prst="rect">
            <a:avLst/>
          </a:prstGeom>
          <a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149249" t="10304" r="-61374" b="11781"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5155211-3CCC-4045-BB14-10335DC1D4F5}"/>
              </a:ext>
            </a:extLst>
          </p:cNvPr>
          <p:cNvSpPr/>
          <p:nvPr/>
        </p:nvSpPr>
        <p:spPr>
          <a:xfrm>
            <a:off x="-37351" y="6758608"/>
            <a:ext cx="12242603" cy="198908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3CA2BFE-61DB-4F35-968D-48AD24078BBC}"/>
              </a:ext>
            </a:extLst>
          </p:cNvPr>
          <p:cNvSpPr/>
          <p:nvPr/>
        </p:nvSpPr>
        <p:spPr>
          <a:xfrm rot="3211454">
            <a:off x="3763956" y="344361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A1D8390-4DF5-4557-AD97-FE6C85E30223}"/>
              </a:ext>
            </a:extLst>
          </p:cNvPr>
          <p:cNvSpPr/>
          <p:nvPr/>
        </p:nvSpPr>
        <p:spPr>
          <a:xfrm rot="21564935">
            <a:off x="3936125" y="844876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977946A-136C-4FF5-B72B-10EB7D099815}"/>
              </a:ext>
            </a:extLst>
          </p:cNvPr>
          <p:cNvSpPr/>
          <p:nvPr/>
        </p:nvSpPr>
        <p:spPr>
          <a:xfrm rot="1340282">
            <a:off x="3430539" y="32191"/>
            <a:ext cx="232804" cy="231115"/>
          </a:xfrm>
          <a:prstGeom prst="rect">
            <a:avLst/>
          </a:prstGeom>
          <a:solidFill>
            <a:srgbClr val="00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object 10">
            <a:extLst>
              <a:ext uri="{FF2B5EF4-FFF2-40B4-BE49-F238E27FC236}">
                <a16:creationId xmlns:a16="http://schemas.microsoft.com/office/drawing/2014/main" id="{EF943D3F-6615-4D0C-AB31-BE3709DB8925}"/>
              </a:ext>
            </a:extLst>
          </p:cNvPr>
          <p:cNvSpPr/>
          <p:nvPr/>
        </p:nvSpPr>
        <p:spPr>
          <a:xfrm>
            <a:off x="10506713" y="6154955"/>
            <a:ext cx="1301259" cy="365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CaixaDeTexto 27">
            <a:extLst>
              <a:ext uri="{FF2B5EF4-FFF2-40B4-BE49-F238E27FC236}">
                <a16:creationId xmlns:a16="http://schemas.microsoft.com/office/drawing/2014/main" id="{A1E5491C-6DDC-43B8-AC5B-FDB63249DE27}"/>
              </a:ext>
            </a:extLst>
          </p:cNvPr>
          <p:cNvSpPr txBox="1"/>
          <p:nvPr/>
        </p:nvSpPr>
        <p:spPr>
          <a:xfrm>
            <a:off x="179616" y="136239"/>
            <a:ext cx="370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SEGURANÇA</a:t>
            </a:r>
          </a:p>
        </p:txBody>
      </p:sp>
      <p:sp>
        <p:nvSpPr>
          <p:cNvPr id="22" name="CaixaDeTexto 41">
            <a:extLst>
              <a:ext uri="{FF2B5EF4-FFF2-40B4-BE49-F238E27FC236}">
                <a16:creationId xmlns:a16="http://schemas.microsoft.com/office/drawing/2014/main" id="{BD54EE50-4AC3-4905-AC0D-FEB8759844F3}"/>
              </a:ext>
            </a:extLst>
          </p:cNvPr>
          <p:cNvSpPr txBox="1"/>
          <p:nvPr/>
        </p:nvSpPr>
        <p:spPr>
          <a:xfrm>
            <a:off x="179616" y="666555"/>
            <a:ext cx="2236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rgbClr val="00467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LASTRO E SUPOSTA BOLHA DO BITCOIN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824627-E468-4987-9426-3CCE40B41C8F}"/>
              </a:ext>
            </a:extLst>
          </p:cNvPr>
          <p:cNvSpPr txBox="1"/>
          <p:nvPr/>
        </p:nvSpPr>
        <p:spPr>
          <a:xfrm>
            <a:off x="179617" y="1298651"/>
            <a:ext cx="49181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NÃO TEM LASTRO, É BOLHA?</a:t>
            </a:r>
          </a:p>
          <a:p>
            <a:pPr algn="just"/>
            <a:endParaRPr lang="pt-BR" sz="2000" dirty="0">
              <a:solidFill>
                <a:srgbClr val="2E6CA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20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NÃO.</a:t>
            </a:r>
            <a:r>
              <a:rPr lang="pt-BR" sz="2000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escasssez inexorável do Bitcoin impede a criação de moedas de forma descontrolada e sem garantias, o que </a:t>
            </a:r>
            <a:r>
              <a:rPr lang="pt-BR" sz="20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impossibilita uma hiperinflação</a:t>
            </a:r>
            <a:r>
              <a:rPr lang="pt-BR" sz="2000" dirty="0">
                <a:solidFill>
                  <a:srgbClr val="B5BB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Novos blocos a serem minerados são gerados a cada 10 minutos assegurando sua veracidade e atualizando constantemente essas informações. Tudo é registrado mundialmente em um sistema de Blockchain pública que permite a conferência dos dados por qualquer pessoa. </a:t>
            </a:r>
            <a:r>
              <a:rPr lang="pt-BR" sz="2000" dirty="0">
                <a:solidFill>
                  <a:srgbClr val="2E6C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inflação do Bitcoin é prevista e controlada.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950ACB4-0D2B-4F36-8F43-F5459ADA245A}"/>
              </a:ext>
            </a:extLst>
          </p:cNvPr>
          <p:cNvSpPr/>
          <p:nvPr/>
        </p:nvSpPr>
        <p:spPr>
          <a:xfrm>
            <a:off x="5204582" y="1077174"/>
            <a:ext cx="6622327" cy="50777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8B823AEC-DF26-4EE0-B439-31F246CF5CED}"/>
              </a:ext>
            </a:extLst>
          </p:cNvPr>
          <p:cNvSpPr txBox="1"/>
          <p:nvPr/>
        </p:nvSpPr>
        <p:spPr>
          <a:xfrm>
            <a:off x="5777114" y="1815374"/>
            <a:ext cx="1419225" cy="255839"/>
          </a:xfrm>
          <a:prstGeom prst="rect">
            <a:avLst/>
          </a:prstGeom>
          <a:ln w="9144">
            <a:solidFill>
              <a:srgbClr val="FF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Estamos</a:t>
            </a:r>
            <a:r>
              <a:rPr sz="14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aqui!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9A85A050-99B0-44C5-9165-5FC1B5D737AB}"/>
              </a:ext>
            </a:extLst>
          </p:cNvPr>
          <p:cNvSpPr/>
          <p:nvPr/>
        </p:nvSpPr>
        <p:spPr>
          <a:xfrm>
            <a:off x="7195958" y="1962948"/>
            <a:ext cx="720090" cy="1138555"/>
          </a:xfrm>
          <a:custGeom>
            <a:avLst/>
            <a:gdLst/>
            <a:ahLst/>
            <a:cxnLst/>
            <a:rect l="l" t="t" r="r" b="b"/>
            <a:pathLst>
              <a:path w="720089" h="1138555">
                <a:moveTo>
                  <a:pt x="675258" y="1062101"/>
                </a:moveTo>
                <a:lnTo>
                  <a:pt x="643508" y="1062101"/>
                </a:lnTo>
                <a:lnTo>
                  <a:pt x="681608" y="1138301"/>
                </a:lnTo>
                <a:lnTo>
                  <a:pt x="713358" y="1074801"/>
                </a:lnTo>
                <a:lnTo>
                  <a:pt x="675258" y="1074801"/>
                </a:lnTo>
                <a:lnTo>
                  <a:pt x="675258" y="1062101"/>
                </a:lnTo>
                <a:close/>
              </a:path>
              <a:path w="720089" h="1138555">
                <a:moveTo>
                  <a:pt x="675258" y="6350"/>
                </a:moveTo>
                <a:lnTo>
                  <a:pt x="675258" y="1074801"/>
                </a:lnTo>
                <a:lnTo>
                  <a:pt x="687958" y="1074801"/>
                </a:lnTo>
                <a:lnTo>
                  <a:pt x="687958" y="12700"/>
                </a:lnTo>
                <a:lnTo>
                  <a:pt x="681608" y="12700"/>
                </a:lnTo>
                <a:lnTo>
                  <a:pt x="675258" y="6350"/>
                </a:lnTo>
                <a:close/>
              </a:path>
              <a:path w="720089" h="1138555">
                <a:moveTo>
                  <a:pt x="719708" y="1062101"/>
                </a:moveTo>
                <a:lnTo>
                  <a:pt x="687958" y="1062101"/>
                </a:lnTo>
                <a:lnTo>
                  <a:pt x="687958" y="1074801"/>
                </a:lnTo>
                <a:lnTo>
                  <a:pt x="713358" y="1074801"/>
                </a:lnTo>
                <a:lnTo>
                  <a:pt x="719708" y="1062101"/>
                </a:lnTo>
                <a:close/>
              </a:path>
              <a:path w="720089" h="1138555">
                <a:moveTo>
                  <a:pt x="685165" y="0"/>
                </a:moveTo>
                <a:lnTo>
                  <a:pt x="0" y="0"/>
                </a:lnTo>
                <a:lnTo>
                  <a:pt x="0" y="12700"/>
                </a:lnTo>
                <a:lnTo>
                  <a:pt x="675258" y="12700"/>
                </a:lnTo>
                <a:lnTo>
                  <a:pt x="675258" y="6350"/>
                </a:lnTo>
                <a:lnTo>
                  <a:pt x="687958" y="6350"/>
                </a:lnTo>
                <a:lnTo>
                  <a:pt x="687958" y="2794"/>
                </a:lnTo>
                <a:lnTo>
                  <a:pt x="685165" y="0"/>
                </a:lnTo>
                <a:close/>
              </a:path>
              <a:path w="720089" h="1138555">
                <a:moveTo>
                  <a:pt x="687958" y="6350"/>
                </a:moveTo>
                <a:lnTo>
                  <a:pt x="675258" y="6350"/>
                </a:lnTo>
                <a:lnTo>
                  <a:pt x="681608" y="12700"/>
                </a:lnTo>
                <a:lnTo>
                  <a:pt x="687958" y="12700"/>
                </a:lnTo>
                <a:lnTo>
                  <a:pt x="687958" y="63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7FEEF485-B685-4A4E-A231-DFC35EA79E33}"/>
              </a:ext>
            </a:extLst>
          </p:cNvPr>
          <p:cNvSpPr/>
          <p:nvPr/>
        </p:nvSpPr>
        <p:spPr>
          <a:xfrm flipV="1">
            <a:off x="7925954" y="3055912"/>
            <a:ext cx="3246871" cy="45719"/>
          </a:xfrm>
          <a:custGeom>
            <a:avLst/>
            <a:gdLst/>
            <a:ahLst/>
            <a:cxnLst/>
            <a:rect l="l" t="t" r="r" b="b"/>
            <a:pathLst>
              <a:path w="3511550">
                <a:moveTo>
                  <a:pt x="0" y="0"/>
                </a:moveTo>
                <a:lnTo>
                  <a:pt x="3511042" y="0"/>
                </a:lnTo>
              </a:path>
            </a:pathLst>
          </a:custGeom>
          <a:ln w="9144">
            <a:solidFill>
              <a:srgbClr val="FDA83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24130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3683</TotalTime>
  <Words>740</Words>
  <Application>Microsoft Macintosh PowerPoint</Application>
  <PresentationFormat>Widescreen</PresentationFormat>
  <Paragraphs>110</Paragraphs>
  <Slides>13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Roboto</vt:lpstr>
      <vt:lpstr>Verdana</vt:lpstr>
      <vt:lpstr>Tema do Office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Tecnologia Blockchain ajuda a:</vt:lpstr>
      <vt:lpstr>Sistema Financeiro Nacional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Campos</dc:creator>
  <cp:lastModifiedBy>Fernando M. Furlan</cp:lastModifiedBy>
  <cp:revision>155</cp:revision>
  <dcterms:created xsi:type="dcterms:W3CDTF">2018-11-21T15:27:03Z</dcterms:created>
  <dcterms:modified xsi:type="dcterms:W3CDTF">2019-06-26T10:12:58Z</dcterms:modified>
</cp:coreProperties>
</file>