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57" r:id="rId4"/>
    <p:sldId id="1881839610" r:id="rId5"/>
    <p:sldId id="1881839605" r:id="rId6"/>
    <p:sldId id="1881839606" r:id="rId7"/>
    <p:sldId id="310" r:id="rId8"/>
    <p:sldId id="1881839607" r:id="rId9"/>
    <p:sldId id="1881839608" r:id="rId10"/>
    <p:sldId id="1881839603" r:id="rId11"/>
    <p:sldId id="1881839611" r:id="rId12"/>
    <p:sldId id="1881839614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01316D-88D9-4DAC-BD56-B28EC775C496}" v="8" dt="2024-12-02T13:54:44.5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7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CE74E8-7B71-4515-888C-1F3E174F2D3D}" type="datetimeFigureOut">
              <a:rPr lang="pt-BR" smtClean="0"/>
              <a:t>03/12/2024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24C4AE-4792-4CAD-9943-D5FF02262D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7331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63d93f0f33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63d93f0f33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636B1A0-EF08-4E3F-9D7D-DC615F4E7725}" type="slidenum">
              <a:rPr kumimoji="0" lang="pt-BR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lang="pt-BR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4843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5E25FE-BD07-B9A9-3C5B-593090751A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43332F-6386-74A5-8C0F-D3C0A8D2D3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375B499-5AF6-4751-0A21-C274EE46E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B5EE5-7C80-4C0A-94D6-CE1B132686BF}" type="datetimeFigureOut">
              <a:rPr lang="pt-BR" smtClean="0"/>
              <a:t>03/12/2024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ACF2600-89AE-77EC-E531-11DCC1EBB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A9F7A53-FE15-9B57-11AA-9F260B111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F5E1C-DEA6-495D-A7B5-772380B650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888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AE5EA3-6E14-3805-CF00-DCE9CA0B3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91380D6-E11A-47D4-3FE8-9AC7A96D79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AEA49AD-2E33-5885-56D3-EC84684DB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B5EE5-7C80-4C0A-94D6-CE1B132686BF}" type="datetimeFigureOut">
              <a:rPr lang="pt-BR" smtClean="0"/>
              <a:t>03/12/2024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24D75C9-3762-8DE9-4C4F-49500CBFD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6D10EE8-7C6F-4749-E29C-DB93FC103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F5E1C-DEA6-495D-A7B5-772380B650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8544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970F291-2629-23A3-20F5-C8CABFB68C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BEAF794-7F9F-095D-8817-C3BA31BF4C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3929B31-8FCA-01BA-44AF-55FAE59CD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B5EE5-7C80-4C0A-94D6-CE1B132686BF}" type="datetimeFigureOut">
              <a:rPr lang="pt-BR" smtClean="0"/>
              <a:t>03/12/2024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2F2F3FB-7559-C60B-725B-073D97708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E415747-09E6-1895-08C2-15988C8A7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F5E1C-DEA6-495D-A7B5-772380B650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28129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4785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1782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6383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2156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22220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23601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10424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5584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CD9AA6-ED05-FFCE-90D3-73280796D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97AD0F0-4BB4-EF8E-CE1D-768EE6090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C2A701-C53F-08C6-B101-A60AA9E85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B5EE5-7C80-4C0A-94D6-CE1B132686BF}" type="datetimeFigureOut">
              <a:rPr lang="pt-BR" smtClean="0"/>
              <a:t>03/12/2024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E589337-891E-C7C4-A226-6F1F87603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9064CA6-7C3F-8471-966C-3E5CAB806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F5E1C-DEA6-495D-A7B5-772380B650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63269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30100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B117-AC68-4A49-9CA7-152988B6DB0C}" type="datetimeFigureOut">
              <a:rPr lang="pt-BR" smtClean="0"/>
              <a:t>03/12/2024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13F6-939B-4167-A6EF-630985E6C8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82550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49122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01">
  <p:cSld name="Background 01"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4154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0C99CA-4EF3-4A17-7161-AEBE5F9A3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E57CDB2-36B6-B587-B88A-4FC1844FD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47FBC2C-7A4B-2143-DAC4-9C08A2F5E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B5EE5-7C80-4C0A-94D6-CE1B132686BF}" type="datetimeFigureOut">
              <a:rPr lang="pt-BR" smtClean="0"/>
              <a:t>03/12/2024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E317C4D-0454-24CD-A22D-C282E132C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FCDC7F7-F431-CAA9-6449-8AC2EA280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F5E1C-DEA6-495D-A7B5-772380B650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6799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BC2734-1263-587C-7BB3-B49FD47B8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B255263-E649-33E0-1F2C-24240F987D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719D195-2FD5-4C4E-971E-6EE26DE97B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86E6202-270E-907A-0F14-74B58BCB7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B5EE5-7C80-4C0A-94D6-CE1B132686BF}" type="datetimeFigureOut">
              <a:rPr lang="pt-BR" smtClean="0"/>
              <a:t>03/12/2024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351291C-1036-BECC-1483-69EDD581A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CD1FDE2-E308-C210-81C0-97C90A807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F5E1C-DEA6-495D-A7B5-772380B650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9722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948ADD-F505-F40E-CB15-0C321B0DC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2648360-B287-1120-2B9E-C501C3E79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5E5E0E4-D32D-7478-BDD9-F9536C62E2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725AFDE-76B1-E7C2-AED2-F8BFA7048E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DCD343F-B483-404D-3B78-EF9786BB7C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C918D75-3DEA-0BC8-066F-A0548D1B3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B5EE5-7C80-4C0A-94D6-CE1B132686BF}" type="datetimeFigureOut">
              <a:rPr lang="pt-BR" smtClean="0"/>
              <a:t>03/12/2024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3AC0E7E-16BF-299E-37C0-503F6BF3C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E3A5479-0748-C8D2-968B-204D898D0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F5E1C-DEA6-495D-A7B5-772380B650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7217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09B7A9-4E76-E646-525F-3B7E91A1D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1D5C0B2-AB97-3444-27CA-6E3D28FE2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B5EE5-7C80-4C0A-94D6-CE1B132686BF}" type="datetimeFigureOut">
              <a:rPr lang="pt-BR" smtClean="0"/>
              <a:t>03/12/2024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7725C5E-F6AC-B0DA-4796-F4CB3C945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7A657EF-C03A-9B33-9973-5033C80D8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F5E1C-DEA6-495D-A7B5-772380B650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8039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1387353-C4FA-BAF1-FBC6-E68184AE9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B5EE5-7C80-4C0A-94D6-CE1B132686BF}" type="datetimeFigureOut">
              <a:rPr lang="pt-BR" smtClean="0"/>
              <a:t>03/12/2024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9E0291B-275F-B7FA-9EB8-59AB31664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54E6583-1120-6782-9F00-58BB26F54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F5E1C-DEA6-495D-A7B5-772380B650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4646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2022C-9020-2CE5-29C1-FFE3FDB5E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46DBB45-EFE6-F042-4331-CCDDA367C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6A635D8-90C9-A5C0-74E8-1ED20AC3A7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B63E2CD-BF74-4932-FFB7-4F040393D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B5EE5-7C80-4C0A-94D6-CE1B132686BF}" type="datetimeFigureOut">
              <a:rPr lang="pt-BR" smtClean="0"/>
              <a:t>03/12/2024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3A8E2B8-D4DA-1DB4-DEAD-FA37DAE87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DFF8589-3E3D-9CDC-85AE-0E424609F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F5E1C-DEA6-495D-A7B5-772380B650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0502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3208CC-BBA9-8B2C-ACDD-A1A59DE5C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BBC4DBD-3D9E-A384-EA70-FFC3C32C9F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A191D4D-ABB5-3523-FDF3-5893A47273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8A0EC9C-86CA-1794-667B-525251F10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B5EE5-7C80-4C0A-94D6-CE1B132686BF}" type="datetimeFigureOut">
              <a:rPr lang="pt-BR" smtClean="0"/>
              <a:t>03/12/2024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F55A404-A4CD-D12A-6AA8-6B3E1E3CC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D481967-CC8C-537E-BB9C-B0943A912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F5E1C-DEA6-495D-A7B5-772380B650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4387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C3922A6-E300-BC84-FAE4-AE7407716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806EC85-D044-BFD5-F1E5-862AC34E91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9A3C599-2586-4B1F-1957-8ADA4E1CCD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2B5EE5-7C80-4C0A-94D6-CE1B132686BF}" type="datetimeFigureOut">
              <a:rPr lang="pt-BR" smtClean="0"/>
              <a:t>03/12/2024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DBBE485-AA45-A673-9F35-DBFFBC21C5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BF6BD81-9BA9-8AB4-D56B-1642F0622D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EF5E1C-DEA6-495D-A7B5-772380B650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8335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445751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5" r:id="rId11"/>
    <p:sldLayoutId id="2147483676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9;p14">
            <a:extLst>
              <a:ext uri="{FF2B5EF4-FFF2-40B4-BE49-F238E27FC236}">
                <a16:creationId xmlns:a16="http://schemas.microsoft.com/office/drawing/2014/main" id="{3867A73F-3C26-B828-F20C-29D63DDB0DE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"/>
            <a:ext cx="12192000" cy="685800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2C47B84-1C77-370F-5260-3E9F9978D1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9493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pt-BR" dirty="0"/>
              <a:t>Diabetes Mellitus Tipo 1 como Deficiência</a:t>
            </a:r>
            <a:br>
              <a:rPr lang="pt-BR" dirty="0"/>
            </a:br>
            <a:r>
              <a:rPr lang="pt-BR" dirty="0"/>
              <a:t>(PL 2687/2022)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4633204-CC7B-217A-AA72-0D77E93C55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14102"/>
            <a:ext cx="9144000" cy="1655762"/>
          </a:xfrm>
        </p:spPr>
        <p:txBody>
          <a:bodyPr>
            <a:normAutofit/>
          </a:bodyPr>
          <a:lstStyle/>
          <a:p>
            <a:r>
              <a:rPr lang="pt-BR" b="1" dirty="0"/>
              <a:t>Karla Melo</a:t>
            </a:r>
          </a:p>
          <a:p>
            <a:r>
              <a:rPr lang="pt-BR" sz="1800" dirty="0"/>
              <a:t>MD, PhD em Endocrinologia e Metabologia pela FMUSP</a:t>
            </a:r>
          </a:p>
          <a:p>
            <a:r>
              <a:rPr lang="pt-BR" sz="1800" dirty="0"/>
              <a:t>Fundadora e Coordenadora do DSP da SBD</a:t>
            </a:r>
          </a:p>
          <a:p>
            <a:r>
              <a:rPr lang="pt-BR" sz="1800" dirty="0"/>
              <a:t>Médica Colaboradora da Endocrinologia do HULW/FMUSP</a:t>
            </a:r>
          </a:p>
        </p:txBody>
      </p:sp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E1A837BA-102F-F6DB-53A1-9508281A17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998" y="5769864"/>
            <a:ext cx="1072004" cy="87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864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EBBB9C-5CBD-315E-0687-43A32895BF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9;p14">
            <a:extLst>
              <a:ext uri="{FF2B5EF4-FFF2-40B4-BE49-F238E27FC236}">
                <a16:creationId xmlns:a16="http://schemas.microsoft.com/office/drawing/2014/main" id="{AA039357-8282-ED4A-9198-151C8EC36AD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"/>
            <a:ext cx="12192000" cy="685800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58CE6AF-7E74-127E-A559-052B4CFF4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1741"/>
            <a:ext cx="10515600" cy="1325563"/>
          </a:xfrm>
        </p:spPr>
        <p:txBody>
          <a:bodyPr/>
          <a:lstStyle/>
          <a:p>
            <a:r>
              <a:rPr lang="pt-BR" dirty="0"/>
              <a:t>Diabetes Mellitus Tipo 1 e </a:t>
            </a:r>
            <a:r>
              <a:rPr lang="pt-BR" dirty="0" err="1"/>
              <a:t>PcD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EA8E478-7300-A759-A9AA-7B4A47495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1073"/>
            <a:ext cx="10515600" cy="4351338"/>
          </a:xfrm>
        </p:spPr>
        <p:txBody>
          <a:bodyPr>
            <a:normAutofit lnSpcReduction="10000"/>
          </a:bodyPr>
          <a:lstStyle/>
          <a:p>
            <a:pPr algn="l"/>
            <a:r>
              <a:rPr lang="pt-BR" sz="2400" dirty="0"/>
              <a:t>O DM1 se enquadra claramente na Lei nº 13.146, de 6 de julho de 2015, que institui a Lei Brasileira de Inclusão da Pessoa com Deficiência, uma vez que, TODAS as pessoas com DM1 possuem deficiência na produção de um hormônio vital, a insulina, que não pode ser prevenida ou evitada, configurando um impedimento de longo prazo de natureza física, o qual, em interação com uma ou mais barreiras, pode sem dúvida obstruir sua participação plena e efetiva na sociedade em igualdade de condições com as demais pessoas e ainda coloca sua vida em constante risco, caso suas necessidades especiais não sejam prontamente atendidas. </a:t>
            </a:r>
          </a:p>
          <a:p>
            <a:pPr marL="0" indent="0" algn="l">
              <a:buNone/>
            </a:pPr>
            <a:endParaRPr lang="pt-BR" sz="2400" dirty="0"/>
          </a:p>
          <a:p>
            <a:pPr algn="l"/>
            <a:r>
              <a:rPr lang="pt-BR" sz="2400" dirty="0"/>
              <a:t>As pessoas com DM1, conforme determina o PL 2687/2022 serão submetidas a uma análise biopsicossocial, para que não haja injustiças e para melhor aproveitamento do recurso público. </a:t>
            </a:r>
          </a:p>
        </p:txBody>
      </p:sp>
    </p:spTree>
    <p:extLst>
      <p:ext uri="{BB962C8B-B14F-4D97-AF65-F5344CB8AC3E}">
        <p14:creationId xmlns:p14="http://schemas.microsoft.com/office/powerpoint/2010/main" val="1674544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59;p14">
            <a:extLst>
              <a:ext uri="{FF2B5EF4-FFF2-40B4-BE49-F238E27FC236}">
                <a16:creationId xmlns:a16="http://schemas.microsoft.com/office/drawing/2014/main" id="{5AABBD8B-6881-0C42-1F04-12C99CA8CB8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"/>
            <a:ext cx="12192000" cy="685800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E922FD6-60E7-42A3-8550-970D22336625}"/>
              </a:ext>
            </a:extLst>
          </p:cNvPr>
          <p:cNvSpPr txBox="1">
            <a:spLocks/>
          </p:cNvSpPr>
          <p:nvPr/>
        </p:nvSpPr>
        <p:spPr>
          <a:xfrm>
            <a:off x="1100166" y="636165"/>
            <a:ext cx="8262111" cy="5512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SzPts val="3000"/>
            </a:pPr>
            <a:endParaRPr lang="pt-BR" sz="2933" cap="none" dirty="0">
              <a:solidFill>
                <a:srgbClr val="8B0203"/>
              </a:solidFill>
              <a:latin typeface="Trebuchet MS" panose="020B0603020202020204" pitchFamily="34" charset="0"/>
              <a:sym typeface="Raleway"/>
            </a:endParaRPr>
          </a:p>
        </p:txBody>
      </p:sp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id="{D727C35B-30FA-3096-8FBC-7A15C7ABBC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221" y="4553878"/>
            <a:ext cx="1585210" cy="1298726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CD92B9AF-8A8B-6C06-DECF-B21F01A6E6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035" y="713065"/>
            <a:ext cx="11363929" cy="384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702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9;p14">
            <a:extLst>
              <a:ext uri="{FF2B5EF4-FFF2-40B4-BE49-F238E27FC236}">
                <a16:creationId xmlns:a16="http://schemas.microsoft.com/office/drawing/2014/main" id="{FF7DE384-DF63-5FBE-469A-6C0CC4A8657F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"/>
            <a:ext cx="12192000" cy="685800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D5FE943-DBC7-18AE-1DA2-63E476FCE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7733"/>
            <a:ext cx="10515600" cy="1325563"/>
          </a:xfrm>
        </p:spPr>
        <p:txBody>
          <a:bodyPr/>
          <a:lstStyle/>
          <a:p>
            <a:r>
              <a:rPr lang="pt-BR" dirty="0"/>
              <a:t>Diabetes Tipo 1 (DM1)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589F59B-7804-2124-301A-9F9CEC093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8233"/>
            <a:ext cx="10515600" cy="4351338"/>
          </a:xfrm>
        </p:spPr>
        <p:txBody>
          <a:bodyPr>
            <a:normAutofit/>
          </a:bodyPr>
          <a:lstStyle/>
          <a:p>
            <a:pPr algn="l"/>
            <a:r>
              <a:rPr lang="pt-BR" sz="2400" dirty="0"/>
              <a:t>O DM1 é uma doença autoimune, incurável, causada pela destruição das células que produzem insulina, tornando obrigatória a aplicação deste hormônio e orientada por medições frequentes de glicose, para sobrevivência. </a:t>
            </a:r>
            <a:r>
              <a:rPr lang="pt-BR" sz="2400" b="0" i="0" dirty="0">
                <a:solidFill>
                  <a:srgbClr val="374151"/>
                </a:solidFill>
                <a:effectLst/>
                <a:latin typeface="Inter"/>
              </a:rPr>
              <a:t>Esta forma de diabetes, geralmente, é diagnosticada em crianças e jovens adultos, embora possa ocorrer em qualquer idade. </a:t>
            </a:r>
          </a:p>
          <a:p>
            <a:pPr algn="l"/>
            <a:r>
              <a:rPr lang="pt-BR" sz="2400" b="0" i="0" dirty="0">
                <a:solidFill>
                  <a:srgbClr val="374151"/>
                </a:solidFill>
                <a:effectLst/>
                <a:latin typeface="Inter"/>
              </a:rPr>
              <a:t>O manejo do DM1 requer terapia com insulina ao longo da vida, juntamente com o monitoramento regular da glicose no sangue, seguimento de orientação nutricional e prática de exercícios. É crucial que os indivíduos com essa condição trabalhem em estreita colaboração com os profissionais de saúde para manter níveis ideais de glicemia, melhora da qualidade da vida e prevenção de complicações relacionadas ao diabetes.</a:t>
            </a:r>
            <a:endParaRPr lang="pt-BR" sz="24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3BECE35-E038-CE72-79F3-945240819270}"/>
              </a:ext>
            </a:extLst>
          </p:cNvPr>
          <p:cNvSpPr txBox="1"/>
          <p:nvPr/>
        </p:nvSpPr>
        <p:spPr>
          <a:xfrm>
            <a:off x="1060704" y="6311900"/>
            <a:ext cx="54585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/>
              <a:t>Bennett PH et al. </a:t>
            </a:r>
            <a:r>
              <a:rPr lang="pt-BR" sz="1000" dirty="0" err="1"/>
              <a:t>Joslin</a:t>
            </a:r>
            <a:r>
              <a:rPr lang="pt-BR" sz="1000" dirty="0"/>
              <a:t> diabetes mellitus. Porto Alegre; Artmed Editora; 14 </a:t>
            </a:r>
            <a:r>
              <a:rPr lang="pt-BR" sz="1000" dirty="0" err="1"/>
              <a:t>ed</a:t>
            </a:r>
            <a:r>
              <a:rPr lang="pt-BR" sz="1000" dirty="0"/>
              <a:t>; 2009. P.345-353. </a:t>
            </a:r>
          </a:p>
        </p:txBody>
      </p:sp>
    </p:spTree>
    <p:extLst>
      <p:ext uri="{BB962C8B-B14F-4D97-AF65-F5344CB8AC3E}">
        <p14:creationId xmlns:p14="http://schemas.microsoft.com/office/powerpoint/2010/main" val="2407562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59BF2C-C133-DC0E-0BBD-98BAA68A5A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Aplicativo&#10;&#10;Descrição gerada automaticamente com confiança média">
            <a:extLst>
              <a:ext uri="{FF2B5EF4-FFF2-40B4-BE49-F238E27FC236}">
                <a16:creationId xmlns:a16="http://schemas.microsoft.com/office/drawing/2014/main" id="{6FEB3A4C-7781-DD9C-2906-4F22347AF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4" y="0"/>
            <a:ext cx="12151032" cy="685800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EB3A85AD-F2B3-C325-3D25-2B20C3C687EC}"/>
              </a:ext>
            </a:extLst>
          </p:cNvPr>
          <p:cNvSpPr/>
          <p:nvPr/>
        </p:nvSpPr>
        <p:spPr>
          <a:xfrm>
            <a:off x="731520" y="4306824"/>
            <a:ext cx="11045952" cy="1691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1532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682CDF61-6FD7-3DC2-6878-B319B7A726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3"/>
            <a:ext cx="12192000" cy="685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845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C2414EBD-3642-7A32-7782-77207110F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6" y="0"/>
            <a:ext cx="12091307" cy="685800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3735CEE7-BF3A-3481-19B1-7F20F41339EE}"/>
              </a:ext>
            </a:extLst>
          </p:cNvPr>
          <p:cNvSpPr/>
          <p:nvPr/>
        </p:nvSpPr>
        <p:spPr>
          <a:xfrm>
            <a:off x="6510528" y="173736"/>
            <a:ext cx="3090672" cy="3749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7090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9;p14">
            <a:extLst>
              <a:ext uri="{FF2B5EF4-FFF2-40B4-BE49-F238E27FC236}">
                <a16:creationId xmlns:a16="http://schemas.microsoft.com/office/drawing/2014/main" id="{6A7478E9-BB66-A06D-DDEF-42ECF1B8A60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237"/>
            <a:ext cx="12192000" cy="6858007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80"/>
          <p:cNvSpPr txBox="1"/>
          <p:nvPr/>
        </p:nvSpPr>
        <p:spPr>
          <a:xfrm>
            <a:off x="8242329" y="2847943"/>
            <a:ext cx="3254736" cy="788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pt-BR" sz="3200" b="1" kern="0" dirty="0">
                <a:solidFill>
                  <a:srgbClr val="101E5E"/>
                </a:solidFill>
                <a:latin typeface="Arial"/>
                <a:ea typeface="Gloria Hallelujah"/>
                <a:cs typeface="Gloria Hallelujah"/>
                <a:sym typeface="Gloria Hallelujah"/>
              </a:rPr>
              <a:t>Hipoglicemias: DM1 no Brasil</a:t>
            </a:r>
          </a:p>
        </p:txBody>
      </p:sp>
      <p:sp>
        <p:nvSpPr>
          <p:cNvPr id="418" name="Google Shape;418;p80"/>
          <p:cNvSpPr txBox="1"/>
          <p:nvPr/>
        </p:nvSpPr>
        <p:spPr>
          <a:xfrm>
            <a:off x="11296611" y="62240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>
              <a:buClr>
                <a:srgbClr val="000000"/>
              </a:buClr>
            </a:pPr>
            <a:fld id="{00000000-1234-1234-1234-123412341234}" type="slidenum">
              <a:rPr lang="en" sz="1333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algn="r" defTabSz="1219170">
                <a:buClr>
                  <a:srgbClr val="000000"/>
                </a:buClr>
              </a:pPr>
              <a:t>6</a:t>
            </a:fld>
            <a:endParaRPr sz="1333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19" name="Google Shape;419;p80"/>
          <p:cNvSpPr txBox="1"/>
          <p:nvPr/>
        </p:nvSpPr>
        <p:spPr>
          <a:xfrm>
            <a:off x="724053" y="1121231"/>
            <a:ext cx="6009256" cy="122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1600" b="1" kern="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Estudo multicêntrico brasileiro, em 14 centros 3º</a:t>
            </a:r>
            <a:r>
              <a:rPr lang="en" sz="1600" b="1" kern="0" baseline="300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</a:t>
            </a:r>
            <a:r>
              <a:rPr lang="en" sz="1600" b="1" kern="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e 2º</a:t>
            </a:r>
            <a:r>
              <a:rPr lang="en" sz="1600" b="1" kern="0" baseline="300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</a:t>
            </a:r>
            <a:r>
              <a:rPr lang="en" sz="1600" b="1" kern="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, de 10 cidades brasileiras.</a:t>
            </a:r>
            <a:br>
              <a:rPr lang="en" sz="1600" kern="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</a:br>
            <a:endParaRPr sz="1600" kern="0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defTabSz="1219170">
              <a:lnSpc>
                <a:spcPct val="115000"/>
              </a:lnSpc>
              <a:spcAft>
                <a:spcPts val="2133"/>
              </a:spcAft>
              <a:buClr>
                <a:srgbClr val="000000"/>
              </a:buClr>
              <a:buSzPts val="1200"/>
            </a:pPr>
            <a:endParaRPr sz="1600" kern="0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20" name="Google Shape;420;p80" descr="Recorte de Tela"/>
          <p:cNvPicPr preferRelativeResize="0"/>
          <p:nvPr/>
        </p:nvPicPr>
        <p:blipFill rotWithShape="1">
          <a:blip r:embed="rId4">
            <a:alphaModFix/>
          </a:blip>
          <a:srcRect r="30154"/>
          <a:stretch/>
        </p:blipFill>
        <p:spPr>
          <a:xfrm>
            <a:off x="741021" y="1794219"/>
            <a:ext cx="5992289" cy="43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80"/>
          <p:cNvSpPr txBox="1"/>
          <p:nvPr/>
        </p:nvSpPr>
        <p:spPr>
          <a:xfrm>
            <a:off x="741020" y="6045460"/>
            <a:ext cx="4258800" cy="3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1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Lamounier RN et al., Diab &amp; Metab Synd, 2018.</a:t>
            </a:r>
            <a:endParaRPr sz="1333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22" name="Google Shape;422;p80"/>
          <p:cNvSpPr/>
          <p:nvPr/>
        </p:nvSpPr>
        <p:spPr>
          <a:xfrm>
            <a:off x="4446179" y="2867634"/>
            <a:ext cx="2730352" cy="651412"/>
          </a:xfrm>
          <a:prstGeom prst="ellipse">
            <a:avLst/>
          </a:prstGeom>
          <a:noFill/>
          <a:ln w="28575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24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80"/>
          <p:cNvSpPr/>
          <p:nvPr/>
        </p:nvSpPr>
        <p:spPr>
          <a:xfrm>
            <a:off x="4573319" y="4851705"/>
            <a:ext cx="2603213" cy="651412"/>
          </a:xfrm>
          <a:prstGeom prst="ellipse">
            <a:avLst/>
          </a:prstGeom>
          <a:noFill/>
          <a:ln w="28575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240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144E99A-CE1B-4559-91C0-C73904F4A0CB}"/>
              </a:ext>
            </a:extLst>
          </p:cNvPr>
          <p:cNvSpPr txBox="1"/>
          <p:nvPr/>
        </p:nvSpPr>
        <p:spPr>
          <a:xfrm>
            <a:off x="6149157" y="3025123"/>
            <a:ext cx="9925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&lt;  AL (10,8)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4F6421DD-0382-4768-9D1C-26160941E16D}"/>
              </a:ext>
            </a:extLst>
          </p:cNvPr>
          <p:cNvSpPr txBox="1"/>
          <p:nvPr/>
        </p:nvSpPr>
        <p:spPr>
          <a:xfrm>
            <a:off x="6176866" y="5030387"/>
            <a:ext cx="9925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&gt;  AL (17,7)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Gráfico, Gráfico de pizza&#10;&#10;Descrição gerada automaticamente">
            <a:extLst>
              <a:ext uri="{FF2B5EF4-FFF2-40B4-BE49-F238E27FC236}">
                <a16:creationId xmlns:a16="http://schemas.microsoft.com/office/drawing/2014/main" id="{4C362E6B-7086-5D3E-8E89-C94909CCD9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91"/>
            <a:ext cx="12192000" cy="683701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15D3EDCA-6B20-EDC3-5C96-AE9962DDAC15}"/>
              </a:ext>
            </a:extLst>
          </p:cNvPr>
          <p:cNvSpPr/>
          <p:nvPr/>
        </p:nvSpPr>
        <p:spPr>
          <a:xfrm>
            <a:off x="6510528" y="173736"/>
            <a:ext cx="3090672" cy="3749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1626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Gráfico, Gráfico de cascata&#10;&#10;Descrição gerada automaticamente">
            <a:extLst>
              <a:ext uri="{FF2B5EF4-FFF2-40B4-BE49-F238E27FC236}">
                <a16:creationId xmlns:a16="http://schemas.microsoft.com/office/drawing/2014/main" id="{F0854E20-D11F-67AE-2B0D-D81CB0496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92"/>
            <a:ext cx="12192000" cy="684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021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9;p14">
            <a:extLst>
              <a:ext uri="{FF2B5EF4-FFF2-40B4-BE49-F238E27FC236}">
                <a16:creationId xmlns:a16="http://schemas.microsoft.com/office/drawing/2014/main" id="{E7E9AE3E-F552-F250-CF38-66DBA6307F0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12192000" cy="685800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E4E3100F-DD37-06A1-68CA-2850FDEF3B9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98413" y="991966"/>
            <a:ext cx="10077451" cy="1325563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>
                <a:solidFill>
                  <a:srgbClr val="101E5E"/>
                </a:solidFill>
                <a:sym typeface="Raleway"/>
              </a:rPr>
              <a:t>T1D Index: Brasil</a:t>
            </a:r>
            <a:endParaRPr lang="pt-BR" sz="3200" b="1" dirty="0">
              <a:solidFill>
                <a:srgbClr val="101E5E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3CD8FAB-AD3E-518A-29B4-8808C06E3C66}"/>
              </a:ext>
            </a:extLst>
          </p:cNvPr>
          <p:cNvSpPr txBox="1"/>
          <p:nvPr/>
        </p:nvSpPr>
        <p:spPr>
          <a:xfrm>
            <a:off x="1100165" y="6209245"/>
            <a:ext cx="5106673" cy="415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051" kern="0" dirty="0">
                <a:solidFill>
                  <a:srgbClr val="000000"/>
                </a:solidFill>
                <a:latin typeface="Montserrat" panose="00000500000000000000" pitchFamily="2" charset="0"/>
                <a:cs typeface="Arial"/>
                <a:sym typeface="Arial"/>
              </a:rPr>
              <a:t>Gregory GA et al. T1D Index. L</a:t>
            </a:r>
            <a:r>
              <a:rPr lang="pt-BR" sz="105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ancet Diabetes </a:t>
            </a:r>
            <a:r>
              <a:rPr lang="pt-BR" sz="105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Endocrinol</a:t>
            </a:r>
            <a:r>
              <a:rPr lang="pt-BR" sz="105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2022; 10: 741–60</a:t>
            </a:r>
          </a:p>
          <a:p>
            <a:pPr defTabSz="1219170">
              <a:buClr>
                <a:srgbClr val="000000"/>
              </a:buClr>
            </a:pPr>
            <a:endParaRPr lang="pt-BR" sz="1051" kern="0" dirty="0">
              <a:solidFill>
                <a:srgbClr val="000000"/>
              </a:solidFill>
              <a:latin typeface="Montserrat" panose="00000500000000000000" pitchFamily="2" charset="0"/>
              <a:cs typeface="Arial"/>
              <a:sym typeface="Arial"/>
            </a:endParaRPr>
          </a:p>
        </p:txBody>
      </p:sp>
      <p:pic>
        <p:nvPicPr>
          <p:cNvPr id="5" name="Imagem 4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7372B4E1-4822-5056-7193-B96C2F80CC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31" y="2431824"/>
            <a:ext cx="12192000" cy="334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0064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411</Words>
  <Application>Microsoft Office PowerPoint</Application>
  <PresentationFormat>Widescreen</PresentationFormat>
  <Paragraphs>22</Paragraphs>
  <Slides>11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11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Inter</vt:lpstr>
      <vt:lpstr>Lato</vt:lpstr>
      <vt:lpstr>Montserrat</vt:lpstr>
      <vt:lpstr>Raleway</vt:lpstr>
      <vt:lpstr>Trebuchet MS</vt:lpstr>
      <vt:lpstr>Tema do Office</vt:lpstr>
      <vt:lpstr>Simple Light</vt:lpstr>
      <vt:lpstr>Diabetes Mellitus Tipo 1 como Deficiência (PL 2687/2022)</vt:lpstr>
      <vt:lpstr>Diabetes Tipo 1 (DM1)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T1D Index: Brasil</vt:lpstr>
      <vt:lpstr>Diabetes Mellitus Tipo 1 e PcD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Diabetes Mellitus Tipo 1 como Deficiência (PL 2687/2022)</dc:title>
  <dc:creator>Karla Melo</dc:creator>
  <cp:lastModifiedBy>Gabriela Bernardo Schmidt</cp:lastModifiedBy>
  <cp:revision>2</cp:revision>
  <dcterms:created xsi:type="dcterms:W3CDTF">2024-12-01T23:08:24Z</dcterms:created>
  <dcterms:modified xsi:type="dcterms:W3CDTF">2024-12-03T12:01:43Z</dcterms:modified>
</cp:coreProperties>
</file>