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1"/>
  </p:notesMasterIdLst>
  <p:sldIdLst>
    <p:sldId id="305" r:id="rId2"/>
    <p:sldId id="382" r:id="rId3"/>
    <p:sldId id="383" r:id="rId4"/>
    <p:sldId id="402" r:id="rId5"/>
    <p:sldId id="384" r:id="rId6"/>
    <p:sldId id="392" r:id="rId7"/>
    <p:sldId id="344" r:id="rId8"/>
    <p:sldId id="345" r:id="rId9"/>
    <p:sldId id="495" r:id="rId10"/>
    <p:sldId id="446" r:id="rId11"/>
    <p:sldId id="4182" r:id="rId12"/>
    <p:sldId id="4184" r:id="rId13"/>
    <p:sldId id="4186" r:id="rId14"/>
    <p:sldId id="4187" r:id="rId15"/>
    <p:sldId id="4188" r:id="rId16"/>
    <p:sldId id="4189" r:id="rId17"/>
    <p:sldId id="4190" r:id="rId18"/>
    <p:sldId id="400" r:id="rId19"/>
    <p:sldId id="401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Alves Natalizi" initials="DAN" lastIdx="2" clrIdx="0">
    <p:extLst>
      <p:ext uri="{19B8F6BF-5375-455C-9EA6-DF929625EA0E}">
        <p15:presenceInfo xmlns:p15="http://schemas.microsoft.com/office/powerpoint/2012/main" userId="Daniel Alves Natali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B"/>
    <a:srgbClr val="0474BB"/>
    <a:srgbClr val="122659"/>
    <a:srgbClr val="005F27"/>
    <a:srgbClr val="2EA427"/>
    <a:srgbClr val="004F9F"/>
    <a:srgbClr val="280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C339C-A020-4A5D-97CD-A372665A5E33}" v="16" dt="2025-04-08T20:24:46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o.larotonda\Desktop\GAB_SEPED\mandala_sepe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a.vidal\OneDrive%20-%20Minist&#233;rio%20da%20Ci&#234;ncia,%20Tecnologia%20e%20Inova&#231;&#227;o\CGGF\C&#243;pia%20de%20OR&#199;AMENTO%20FNDCT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2B-45AA-944E-DCBFDBA698F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2B-45AA-944E-DCBFDBA698FF}"/>
              </c:ext>
            </c:extLst>
          </c:dPt>
          <c:val>
            <c:numRef>
              <c:f>'SEPPE 2'!$C$2:$C$3</c:f>
              <c:numCache>
                <c:formatCode>General</c:formatCode>
                <c:ptCount val="2"/>
                <c:pt idx="0">
                  <c:v>180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2B-45AA-944E-DCBFDBA698FF}"/>
            </c:ext>
          </c:extLst>
        </c:ser>
        <c:ser>
          <c:idx val="3"/>
          <c:order val="1"/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C2B-45AA-944E-DCBFDBA698FF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C2B-45AA-944E-DCBFDBA698F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C2B-45AA-944E-DCBFDBA698F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C2B-45AA-944E-DCBFDBA698FF}"/>
              </c:ext>
            </c:extLst>
          </c:dPt>
          <c:dPt>
            <c:idx val="4"/>
            <c:bubble3D val="0"/>
            <c:spPr>
              <a:solidFill>
                <a:srgbClr val="8BC167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C2B-45AA-944E-DCBFDBA698FF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C2B-45AA-944E-DCBFDBA698FF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C2B-45AA-944E-DCBFDBA698FF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C2B-45AA-944E-DCBFDBA698FF}"/>
              </c:ext>
            </c:extLst>
          </c:dPt>
          <c:val>
            <c:numRef>
              <c:f>'SEPPE 2'!$F$2:$F$9</c:f>
              <c:numCache>
                <c:formatCode>General</c:formatCode>
                <c:ptCount val="8"/>
                <c:pt idx="0">
                  <c:v>90</c:v>
                </c:pt>
                <c:pt idx="1">
                  <c:v>90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C2B-45AA-944E-DCBFDBA69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'Orçamento Aprovado'!$B$32</c:f>
              <c:strCache>
                <c:ptCount val="1"/>
                <c:pt idx="0">
                  <c:v>LOA Não Reembolsável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'Orçamento Aprovado'!$A$33:$A$58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'Orçamento Aprovado'!$B$33:$B$58</c:f>
              <c:numCache>
                <c:formatCode>_-* #,##0_-;\-* #,##0_-;_-* "-"??_-;_-@_-</c:formatCode>
                <c:ptCount val="26"/>
                <c:pt idx="0">
                  <c:v>730.67066269906081</c:v>
                </c:pt>
                <c:pt idx="1">
                  <c:v>1401.1199711868876</c:v>
                </c:pt>
                <c:pt idx="2">
                  <c:v>2709.0162671730836</c:v>
                </c:pt>
                <c:pt idx="3">
                  <c:v>3067.9631495214094</c:v>
                </c:pt>
                <c:pt idx="4">
                  <c:v>2098.7274321213376</c:v>
                </c:pt>
                <c:pt idx="5">
                  <c:v>1804.6708035174956</c:v>
                </c:pt>
                <c:pt idx="6">
                  <c:v>2150.4776435599392</c:v>
                </c:pt>
                <c:pt idx="7">
                  <c:v>3350.3395738889162</c:v>
                </c:pt>
                <c:pt idx="8">
                  <c:v>3933.6553709057412</c:v>
                </c:pt>
                <c:pt idx="9">
                  <c:v>4249.427183892366</c:v>
                </c:pt>
                <c:pt idx="10">
                  <c:v>4175.068695646487</c:v>
                </c:pt>
                <c:pt idx="11">
                  <c:v>5814.854174880249</c:v>
                </c:pt>
                <c:pt idx="12">
                  <c:v>4325.3981484645929</c:v>
                </c:pt>
                <c:pt idx="13">
                  <c:v>5292.2213247681811</c:v>
                </c:pt>
                <c:pt idx="14">
                  <c:v>6645.4979712744125</c:v>
                </c:pt>
                <c:pt idx="15">
                  <c:v>6044.8558437932807</c:v>
                </c:pt>
                <c:pt idx="16">
                  <c:v>4537.771814625049</c:v>
                </c:pt>
                <c:pt idx="17">
                  <c:v>1489.5824541513705</c:v>
                </c:pt>
                <c:pt idx="18">
                  <c:v>1677.1825799279786</c:v>
                </c:pt>
                <c:pt idx="19">
                  <c:v>1263.7006701116456</c:v>
                </c:pt>
                <c:pt idx="20">
                  <c:v>1083.6331146496498</c:v>
                </c:pt>
                <c:pt idx="21">
                  <c:v>1138.378617413573</c:v>
                </c:pt>
                <c:pt idx="22">
                  <c:v>1208.7735801247754</c:v>
                </c:pt>
                <c:pt idx="23">
                  <c:v>2905.8535523911473</c:v>
                </c:pt>
                <c:pt idx="24">
                  <c:v>4979.0800259999996</c:v>
                </c:pt>
                <c:pt idx="25">
                  <c:v>6364.3306990000001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C-4716-B1C1-DC1C089FFB8E}"/>
            </c:ext>
          </c:extLst>
        </c:ser>
        <c:ser>
          <c:idx val="3"/>
          <c:order val="2"/>
          <c:tx>
            <c:strRef>
              <c:f>'Orçamento Aprovado'!$C$32</c:f>
              <c:strCache>
                <c:ptCount val="1"/>
                <c:pt idx="0">
                  <c:v>LOA Reembolsável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'Orçamento Aprovado'!$A$33:$A$58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'Orçamento Aprovado'!$C$33:$C$58</c:f>
              <c:numCache>
                <c:formatCode>_-* #,##0_-;\-* #,##0_-;_-* "-"??_-;_-@_-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100.76568175751898</c:v>
                </c:pt>
                <c:pt idx="8">
                  <c:v>94.224035553993602</c:v>
                </c:pt>
                <c:pt idx="9">
                  <c:v>526.80936858333962</c:v>
                </c:pt>
                <c:pt idx="10">
                  <c:v>1389.8552919592191</c:v>
                </c:pt>
                <c:pt idx="11">
                  <c:v>861.52347389928946</c:v>
                </c:pt>
                <c:pt idx="12">
                  <c:v>1581.4173477332224</c:v>
                </c:pt>
                <c:pt idx="13">
                  <c:v>1754.3259180664463</c:v>
                </c:pt>
                <c:pt idx="14">
                  <c:v>3655.1305976565855</c:v>
                </c:pt>
                <c:pt idx="15">
                  <c:v>0</c:v>
                </c:pt>
                <c:pt idx="16">
                  <c:v>1507.4590990325316</c:v>
                </c:pt>
                <c:pt idx="17">
                  <c:v>1290.4003358083633</c:v>
                </c:pt>
                <c:pt idx="18">
                  <c:v>1239.3352793190568</c:v>
                </c:pt>
                <c:pt idx="19">
                  <c:v>1515.6631855007306</c:v>
                </c:pt>
                <c:pt idx="20">
                  <c:v>1798.5294588775264</c:v>
                </c:pt>
                <c:pt idx="21">
                  <c:v>1982.1824495601006</c:v>
                </c:pt>
                <c:pt idx="22">
                  <c:v>4062.945592260442</c:v>
                </c:pt>
                <c:pt idx="23">
                  <c:v>2905.8535523911473</c:v>
                </c:pt>
                <c:pt idx="24">
                  <c:v>4979.0800250000002</c:v>
                </c:pt>
                <c:pt idx="25">
                  <c:v>6362.3306990000001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C-4716-B1C1-DC1C089FFB8E}"/>
            </c:ext>
          </c:extLst>
        </c:ser>
        <c:ser>
          <c:idx val="4"/>
          <c:order val="3"/>
          <c:tx>
            <c:strRef>
              <c:f>'Orçamento Aprovado'!$D$32</c:f>
              <c:strCache>
                <c:ptCount val="1"/>
                <c:pt idx="0">
                  <c:v>LOA Reserva de Contingência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'Orçamento Aprovado'!$A$33:$A$58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'Orçamento Aprovado'!$D$33:$D$58</c:f>
              <c:numCache>
                <c:formatCode>_-* #,##0_-;\-* #,##0_-;_-* "-"??_-;_-@_-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1808.4786173999753</c:v>
                </c:pt>
                <c:pt idx="5">
                  <c:v>2290.3154185575759</c:v>
                </c:pt>
                <c:pt idx="6">
                  <c:v>2304.662156266179</c:v>
                </c:pt>
                <c:pt idx="7">
                  <c:v>1749.6098839442191</c:v>
                </c:pt>
                <c:pt idx="8">
                  <c:v>1575.6051431291539</c:v>
                </c:pt>
                <c:pt idx="9">
                  <c:v>2251.4885889005964</c:v>
                </c:pt>
                <c:pt idx="10">
                  <c:v>1018.9219803421241</c:v>
                </c:pt>
                <c:pt idx="11">
                  <c:v>0</c:v>
                </c:pt>
                <c:pt idx="12">
                  <c:v>628.50226667930474</c:v>
                </c:pt>
                <c:pt idx="13">
                  <c:v>0</c:v>
                </c:pt>
                <c:pt idx="14">
                  <c:v>27.511158408257085</c:v>
                </c:pt>
                <c:pt idx="15">
                  <c:v>42.256879063002174</c:v>
                </c:pt>
                <c:pt idx="16">
                  <c:v>0</c:v>
                </c:pt>
                <c:pt idx="17">
                  <c:v>2288.4910022702556</c:v>
                </c:pt>
                <c:pt idx="18">
                  <c:v>1951.2745726579712</c:v>
                </c:pt>
                <c:pt idx="19">
                  <c:v>3052.7506629863801</c:v>
                </c:pt>
                <c:pt idx="20">
                  <c:v>4311.9552607098185</c:v>
                </c:pt>
                <c:pt idx="21">
                  <c:v>5215.6964881681079</c:v>
                </c:pt>
                <c:pt idx="22">
                  <c:v>2853.5079715041129</c:v>
                </c:pt>
                <c:pt idx="23">
                  <c:v>3662.4333259740729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DC-4716-B1C1-DC1C089FF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08818880"/>
        <c:axId val="70881920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'Orçamento Aprovado'!$A$32</c15:sqref>
                        </c15:formulaRef>
                      </c:ext>
                    </c:extLst>
                    <c:strCache>
                      <c:ptCount val="1"/>
                      <c:pt idx="0">
                        <c:v>Ano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213E8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'Orçamento Aprovado'!$A$33:$A$58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  <c:pt idx="15">
                        <c:v>2014</c:v>
                      </c:pt>
                      <c:pt idx="16">
                        <c:v>2015</c:v>
                      </c:pt>
                      <c:pt idx="17">
                        <c:v>2016</c:v>
                      </c:pt>
                      <c:pt idx="18">
                        <c:v>2017</c:v>
                      </c:pt>
                      <c:pt idx="19">
                        <c:v>2018</c:v>
                      </c:pt>
                      <c:pt idx="20">
                        <c:v>2019</c:v>
                      </c:pt>
                      <c:pt idx="21">
                        <c:v>2020</c:v>
                      </c:pt>
                      <c:pt idx="22">
                        <c:v>2021</c:v>
                      </c:pt>
                      <c:pt idx="23">
                        <c:v>2022</c:v>
                      </c:pt>
                      <c:pt idx="24">
                        <c:v>2023</c:v>
                      </c:pt>
                      <c:pt idx="25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'Orçamento Aprovado'!$A$33:$A$58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  <c:pt idx="15">
                        <c:v>2014</c:v>
                      </c:pt>
                      <c:pt idx="16">
                        <c:v>2015</c:v>
                      </c:pt>
                      <c:pt idx="17">
                        <c:v>2016</c:v>
                      </c:pt>
                      <c:pt idx="18">
                        <c:v>2017</c:v>
                      </c:pt>
                      <c:pt idx="19">
                        <c:v>2018</c:v>
                      </c:pt>
                      <c:pt idx="20">
                        <c:v>2019</c:v>
                      </c:pt>
                      <c:pt idx="21">
                        <c:v>2020</c:v>
                      </c:pt>
                      <c:pt idx="22">
                        <c:v>2021</c:v>
                      </c:pt>
                      <c:pt idx="23">
                        <c:v>2022</c:v>
                      </c:pt>
                      <c:pt idx="24">
                        <c:v>2023</c:v>
                      </c:pt>
                      <c:pt idx="25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DADC-4716-B1C1-DC1C089FFB8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4"/>
          <c:tx>
            <c:strRef>
              <c:f>'Orçamento Aprovado'!$E$32</c:f>
              <c:strCache>
                <c:ptCount val="1"/>
                <c:pt idx="0">
                  <c:v>Arrecadação Projetada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161674237455892E-2"/>
                  <c:y val="-2.877697841726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DC-4716-B1C1-DC1C089FFB8E}"/>
                </c:ext>
              </c:extLst>
            </c:dLbl>
            <c:dLbl>
              <c:idx val="1"/>
              <c:layout>
                <c:manualLayout>
                  <c:x val="-2.2355286610365229E-2"/>
                  <c:y val="-3.117505995203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DC-4716-B1C1-DC1C089FFB8E}"/>
                </c:ext>
              </c:extLst>
            </c:dLbl>
            <c:dLbl>
              <c:idx val="2"/>
              <c:layout>
                <c:manualLayout>
                  <c:x val="-1.8097136779819455E-2"/>
                  <c:y val="-2.637889688249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DC-4716-B1C1-DC1C089FFB8E}"/>
                </c:ext>
              </c:extLst>
            </c:dLbl>
            <c:dLbl>
              <c:idx val="3"/>
              <c:layout>
                <c:manualLayout>
                  <c:x val="-1.9161674237455933E-2"/>
                  <c:y val="-3.1175059952038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C-4716-B1C1-DC1C089FFB8E}"/>
                </c:ext>
              </c:extLst>
            </c:dLbl>
            <c:dLbl>
              <c:idx val="4"/>
              <c:layout>
                <c:manualLayout>
                  <c:x val="-2.022621169509237E-2"/>
                  <c:y val="-2.637889688249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DC-4716-B1C1-DC1C089FF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6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13E8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'Orçamento Aprovado'!$E$33:$E$58</c:f>
              <c:numCache>
                <c:formatCode>_-* #,##0_-;\-* #,##0_-;_-* "-"??_-;_-@_-</c:formatCode>
                <c:ptCount val="26"/>
                <c:pt idx="0">
                  <c:v>730.67066269906081</c:v>
                </c:pt>
                <c:pt idx="1">
                  <c:v>1401.1199711868876</c:v>
                </c:pt>
                <c:pt idx="2">
                  <c:v>2709.0162671730836</c:v>
                </c:pt>
                <c:pt idx="3">
                  <c:v>3067.9631495214094</c:v>
                </c:pt>
                <c:pt idx="4">
                  <c:v>3907.2060495213132</c:v>
                </c:pt>
                <c:pt idx="5">
                  <c:v>4094.9862220750715</c:v>
                </c:pt>
                <c:pt idx="6">
                  <c:v>4455.1397998261182</c:v>
                </c:pt>
                <c:pt idx="7">
                  <c:v>5200.715139590654</c:v>
                </c:pt>
                <c:pt idx="8">
                  <c:v>5603.4845495888885</c:v>
                </c:pt>
                <c:pt idx="9">
                  <c:v>7027.7251413763024</c:v>
                </c:pt>
                <c:pt idx="10">
                  <c:v>6583.8459679478301</c:v>
                </c:pt>
                <c:pt idx="11">
                  <c:v>6676.3776487795385</c:v>
                </c:pt>
                <c:pt idx="12">
                  <c:v>6535.3177628771209</c:v>
                </c:pt>
                <c:pt idx="13">
                  <c:v>7046.5472428346284</c:v>
                </c:pt>
                <c:pt idx="14">
                  <c:v>10328.139727339256</c:v>
                </c:pt>
                <c:pt idx="15">
                  <c:v>6087.1127228562827</c:v>
                </c:pt>
                <c:pt idx="16">
                  <c:v>6045.2309136575805</c:v>
                </c:pt>
                <c:pt idx="17">
                  <c:v>5068.4737922299892</c:v>
                </c:pt>
                <c:pt idx="18">
                  <c:v>4867.7924319050071</c:v>
                </c:pt>
                <c:pt idx="19">
                  <c:v>5832.1145185987561</c:v>
                </c:pt>
                <c:pt idx="20">
                  <c:v>7194.1178342369949</c:v>
                </c:pt>
                <c:pt idx="21">
                  <c:v>7928.8447415914206</c:v>
                </c:pt>
                <c:pt idx="22">
                  <c:v>8125.2271438893304</c:v>
                </c:pt>
                <c:pt idx="23">
                  <c:v>9474.140430756368</c:v>
                </c:pt>
                <c:pt idx="24">
                  <c:v>9958.1600509999989</c:v>
                </c:pt>
                <c:pt idx="25">
                  <c:v>12724.661398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DC-4716-B1C1-DC1C089FF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8818880"/>
        <c:axId val="708819208"/>
      </c:lineChart>
      <c:catAx>
        <c:axId val="7088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13E8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8819208"/>
        <c:crosses val="autoZero"/>
        <c:auto val="1"/>
        <c:lblAlgn val="ctr"/>
        <c:lblOffset val="100"/>
        <c:noMultiLvlLbl val="0"/>
      </c:catAx>
      <c:valAx>
        <c:axId val="70881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13E8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88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13E8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13E8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6F766E81-F628-42F8-98D2-6E37186EB0A8}" type="datetimeFigureOut">
              <a:rPr lang="pt-BR" smtClean="0"/>
              <a:t>09/04/2025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E23C8FC9-56F7-471E-91E2-1BA3B34F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1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8FC9-56F7-471E-91E2-1BA3B34F13A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24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10075" y="4924989"/>
            <a:ext cx="5683914" cy="4029684"/>
          </a:xfrm>
          <a:prstGeom prst="rect">
            <a:avLst/>
          </a:prstGeom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56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2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2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6882AF-45FF-634F-8010-0ABF9BEA66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75" y="1844999"/>
            <a:ext cx="5263919" cy="373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1pPr>
            <a:lvl2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2pPr>
            <a:lvl3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3pPr>
            <a:lvl4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4pPr>
            <a:lvl5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5pPr>
          </a:lstStyle>
          <a:p>
            <a:pPr lvl="0"/>
            <a:r>
              <a:rPr lang="en-US"/>
              <a:t>Type a Section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0199F-B78A-1A44-8BDC-CD78E1E17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4375" y="2847052"/>
            <a:ext cx="5530851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8335" indent="-8335">
              <a:buNone/>
              <a:tabLst/>
              <a:defRPr sz="1500" b="1" i="0">
                <a:latin typeface="Avenir Next Demi Bold" panose="020B0503020202020204" pitchFamily="34" charset="0"/>
              </a:defRPr>
            </a:lvl1pPr>
            <a:lvl2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2pPr>
            <a:lvl3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3pPr>
            <a:lvl4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4pPr>
            <a:lvl5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Type a subhead here. It’s okay to use two lines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9664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1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3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1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09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7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9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3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8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1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877217" y="1539711"/>
            <a:ext cx="633178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Aspectos da Ciência e Tecnologia na incorporação de medicamentos, procedimentos, equipamentos ou produtos no SUS (Sistema Único</a:t>
            </a:r>
          </a:p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Saúde).</a:t>
            </a:r>
            <a:endParaRPr lang="pt-BR" sz="2400" b="1" spc="-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400" b="1" spc="-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2400" b="1" spc="-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Thiago Moraes</a:t>
            </a:r>
          </a:p>
          <a:p>
            <a:pPr algn="ctr">
              <a:lnSpc>
                <a:spcPct val="100000"/>
              </a:lnSpc>
            </a:pPr>
            <a:r>
              <a:rPr lang="pt-BR" sz="1400" b="1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Coordenador Geral de Ciências da Saúde, Biotecnológicas e Agrárias</a:t>
            </a:r>
          </a:p>
          <a:p>
            <a:pPr algn="ctr">
              <a:lnSpc>
                <a:spcPct val="100000"/>
              </a:lnSpc>
            </a:pPr>
            <a:r>
              <a:rPr lang="pt-BR" sz="1400" b="1" spc="-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CGSB/SEPPE/MCTI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dirty="0">
              <a:solidFill>
                <a:srgbClr val="0474B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29" y="0"/>
            <a:ext cx="4621671" cy="393742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96" y="5677115"/>
            <a:ext cx="4565904" cy="11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254"/>
          <p:cNvPicPr>
            <a:picLocks noChangeAspect="1"/>
          </p:cNvPicPr>
          <p:nvPr/>
        </p:nvPicPr>
        <p:blipFill rotWithShape="1">
          <a:blip r:embed="rId2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256" name="Imagem 2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42" y="152476"/>
            <a:ext cx="2005762" cy="70176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86360" y="737908"/>
            <a:ext cx="461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Fundos Setoriais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59397" y="152476"/>
            <a:ext cx="6187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Governança do FNDCT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254" y="1846560"/>
            <a:ext cx="7154273" cy="43356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D8D946-471B-126A-7529-B73ECE438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137" y="6024817"/>
            <a:ext cx="2816596" cy="731583"/>
          </a:xfrm>
          <a:prstGeom prst="rect">
            <a:avLst/>
          </a:prstGeom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7476D58F-3276-68DC-5497-ED683CAE87BB}"/>
              </a:ext>
            </a:extLst>
          </p:cNvPr>
          <p:cNvSpPr/>
          <p:nvPr/>
        </p:nvSpPr>
        <p:spPr>
          <a:xfrm rot="10800000">
            <a:off x="9627933" y="3539919"/>
            <a:ext cx="872798" cy="4744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1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14CCF-318C-09F4-D1BD-B81D06E5D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1E5D4D0B-D3B2-05C1-7F4D-C4C0522A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520351F2-ECF3-EF37-69EA-42B4E2C9AE04}"/>
              </a:ext>
            </a:extLst>
          </p:cNvPr>
          <p:cNvSpPr txBox="1">
            <a:spLocks/>
          </p:cNvSpPr>
          <p:nvPr/>
        </p:nvSpPr>
        <p:spPr>
          <a:xfrm>
            <a:off x="790755" y="230248"/>
            <a:ext cx="8229600" cy="925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altLang="pt-BR" sz="2800" dirty="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CT-Saúde</a:t>
            </a: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633E068F-C514-109A-3B20-018D45F9E0F2}"/>
              </a:ext>
            </a:extLst>
          </p:cNvPr>
          <p:cNvSpPr txBox="1">
            <a:spLocks/>
          </p:cNvSpPr>
          <p:nvPr/>
        </p:nvSpPr>
        <p:spPr>
          <a:xfrm>
            <a:off x="790755" y="1414552"/>
            <a:ext cx="9767438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pt-BR" sz="1600" b="1" dirty="0">
                <a:latin typeface="Arial Unicode MS" pitchFamily="34" charset="-128"/>
                <a:cs typeface="Arial" panose="020B0604020202020204" pitchFamily="34" charset="0"/>
              </a:rPr>
              <a:t>Instrumentos legais</a:t>
            </a:r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: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Lei n.º 10.332, de 19 de dezembro de 2001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Decreto n.º 4.143, de 25 de fevereiro de 2002</a:t>
            </a:r>
          </a:p>
          <a:p>
            <a:pPr lvl="1" algn="l"/>
            <a:endParaRPr lang="pt-BR" altLang="pt-BR" sz="1600" dirty="0">
              <a:latin typeface="Arial Unicode MS" pitchFamily="34" charset="-128"/>
              <a:cs typeface="Arial" panose="020B0604020202020204" pitchFamily="34" charset="0"/>
            </a:endParaRPr>
          </a:p>
          <a:p>
            <a:pPr algn="l"/>
            <a:r>
              <a:rPr lang="pt-BR" altLang="pt-BR" sz="1600" b="1" dirty="0">
                <a:latin typeface="Arial Unicode MS" pitchFamily="34" charset="-128"/>
                <a:cs typeface="Arial" panose="020B0604020202020204" pitchFamily="34" charset="0"/>
              </a:rPr>
              <a:t>Objetivo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- Estimular a capacitação tecnológica nas áreas de interesse do Sistema Único de Saúde – SUS (saúde pública, fármacos, biotecnologia, etc.);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- Aumentar os investimentos privados em pesquisa e desenvolvimento;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- Promover a atualização tecnológica da indústria brasileira de equipamentos médico-hospitalares;</a:t>
            </a:r>
          </a:p>
          <a:p>
            <a:pPr lvl="1" algn="l"/>
            <a:r>
              <a:rPr lang="pt-BR" altLang="pt-BR" sz="1600" dirty="0">
                <a:latin typeface="Arial Unicode MS" pitchFamily="34" charset="-128"/>
                <a:cs typeface="Arial" panose="020B0604020202020204" pitchFamily="34" charset="0"/>
              </a:rPr>
              <a:t>- Difundir tecnologias que ampliem o acesso da população aos bens e serviços na área de saúde</a:t>
            </a:r>
          </a:p>
          <a:p>
            <a:pPr lvl="1" algn="l"/>
            <a:endParaRPr lang="pt-BR" altLang="pt-BR" sz="1600" dirty="0">
              <a:latin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707E6-F99C-9182-CD03-064824DEC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089A9EF-B875-9CEA-A2A2-AFD41BD34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550A105B-C0EA-3AD1-2321-744215B851DC}"/>
              </a:ext>
            </a:extLst>
          </p:cNvPr>
          <p:cNvSpPr txBox="1">
            <a:spLocks/>
          </p:cNvSpPr>
          <p:nvPr/>
        </p:nvSpPr>
        <p:spPr>
          <a:xfrm>
            <a:off x="667199" y="489040"/>
            <a:ext cx="8243887" cy="871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000" b="1" dirty="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Gestão do CT-SAÚDE - Composição do Comitê Gestor</a:t>
            </a:r>
            <a:r>
              <a:rPr lang="pt-BR" altLang="pt-BR" sz="2000" b="1" dirty="0"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C71018B5-F28C-5731-7D56-A1AD02361C5E}"/>
              </a:ext>
            </a:extLst>
          </p:cNvPr>
          <p:cNvSpPr txBox="1">
            <a:spLocks/>
          </p:cNvSpPr>
          <p:nvPr/>
        </p:nvSpPr>
        <p:spPr bwMode="auto">
          <a:xfrm>
            <a:off x="379921" y="1469319"/>
            <a:ext cx="10817166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spcBef>
                <a:spcPts val="400"/>
              </a:spcBef>
              <a:buFontTx/>
              <a:buNone/>
            </a:pPr>
            <a:endParaRPr lang="pt-BR" altLang="pt-BR" sz="1600" b="1" dirty="0">
              <a:latin typeface="Arial Unicode MS" pitchFamily="34" charset="-128"/>
              <a:cs typeface="Arial" panose="020B0604020202020204" pitchFamily="34" charset="0"/>
            </a:endParaRP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I - um representante do </a:t>
            </a:r>
            <a:r>
              <a:rPr lang="pt-BR" altLang="pt-BR" sz="1700" b="1" dirty="0">
                <a:latin typeface="Arial Unicode MS" pitchFamily="34" charset="-128"/>
              </a:rPr>
              <a:t>Ministério da Ciência, Tecnologia e Inovação</a:t>
            </a:r>
            <a:r>
              <a:rPr lang="pt-BR" altLang="pt-BR" sz="1700" dirty="0">
                <a:latin typeface="Arial Unicode MS" pitchFamily="34" charset="-128"/>
              </a:rPr>
              <a:t>, que o presidirá;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II - um representante do </a:t>
            </a:r>
            <a:r>
              <a:rPr lang="pt-BR" altLang="pt-BR" sz="1700" b="1" dirty="0">
                <a:latin typeface="Arial Unicode MS" pitchFamily="34" charset="-128"/>
              </a:rPr>
              <a:t>Ministério da Saúde</a:t>
            </a:r>
            <a:r>
              <a:rPr lang="pt-BR" altLang="pt-BR" sz="1700" dirty="0">
                <a:latin typeface="Arial Unicode MS" pitchFamily="34" charset="-128"/>
              </a:rPr>
              <a:t>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III - um representante da </a:t>
            </a:r>
            <a:r>
              <a:rPr lang="pt-BR" altLang="pt-BR" sz="1700" b="1" dirty="0">
                <a:latin typeface="Arial Unicode MS" pitchFamily="34" charset="-128"/>
              </a:rPr>
              <a:t>Agência Nacional de Vigilância Sanitária</a:t>
            </a:r>
            <a:r>
              <a:rPr lang="pt-BR" altLang="pt-BR" sz="1700" dirty="0">
                <a:latin typeface="Arial Unicode MS" pitchFamily="34" charset="-128"/>
              </a:rPr>
              <a:t> - ANVISA;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IV - um representante da </a:t>
            </a:r>
            <a:r>
              <a:rPr lang="pt-BR" altLang="pt-BR" sz="1700" b="1" dirty="0">
                <a:latin typeface="Arial Unicode MS" pitchFamily="34" charset="-128"/>
              </a:rPr>
              <a:t>Fundação Nacional de Saúde</a:t>
            </a:r>
            <a:r>
              <a:rPr lang="pt-BR" altLang="pt-BR" sz="1700" dirty="0">
                <a:latin typeface="Arial Unicode MS" pitchFamily="34" charset="-128"/>
              </a:rPr>
              <a:t> - FUNASA;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V -  um representante da </a:t>
            </a:r>
            <a:r>
              <a:rPr lang="pt-BR" altLang="pt-BR" sz="1700" b="1" dirty="0">
                <a:latin typeface="Arial Unicode MS" pitchFamily="34" charset="-128"/>
              </a:rPr>
              <a:t>Financiadora de Estudos e Projetos</a:t>
            </a:r>
            <a:r>
              <a:rPr lang="pt-BR" altLang="pt-BR" sz="1700" dirty="0">
                <a:latin typeface="Arial Unicode MS" pitchFamily="34" charset="-128"/>
              </a:rPr>
              <a:t> - FINEP;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VI - um representante do </a:t>
            </a:r>
            <a:r>
              <a:rPr lang="pt-BR" altLang="pt-BR" sz="1700" b="1" dirty="0">
                <a:latin typeface="Arial Unicode MS" pitchFamily="34" charset="-128"/>
              </a:rPr>
              <a:t>Conselho Nacional de Desenvolvimento Científico e Tecnológico</a:t>
            </a:r>
            <a:r>
              <a:rPr lang="pt-BR" altLang="pt-BR" sz="1700" dirty="0">
                <a:latin typeface="Arial Unicode MS" pitchFamily="34" charset="-128"/>
              </a:rPr>
              <a:t> - CNPq;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VII - dois representantes do </a:t>
            </a:r>
            <a:r>
              <a:rPr lang="pt-BR" altLang="pt-BR" sz="1700" b="1" dirty="0">
                <a:latin typeface="Arial Unicode MS" pitchFamily="34" charset="-128"/>
              </a:rPr>
              <a:t>segmento acadêmico-científico</a:t>
            </a:r>
            <a:r>
              <a:rPr lang="pt-BR" altLang="pt-BR" sz="1700" dirty="0">
                <a:latin typeface="Arial Unicode MS" pitchFamily="34" charset="-128"/>
              </a:rPr>
              <a:t>;</a:t>
            </a:r>
          </a:p>
          <a:p>
            <a:pPr marL="990600" lvl="1" indent="-533400" algn="just">
              <a:lnSpc>
                <a:spcPct val="130000"/>
              </a:lnSpc>
              <a:buFontTx/>
              <a:buNone/>
            </a:pPr>
            <a:r>
              <a:rPr lang="pt-BR" altLang="pt-BR" sz="1700" dirty="0">
                <a:latin typeface="Arial Unicode MS" pitchFamily="34" charset="-128"/>
              </a:rPr>
              <a:t>VIII - dois representantes do </a:t>
            </a:r>
            <a:r>
              <a:rPr lang="pt-BR" altLang="pt-BR" sz="1700" b="1" dirty="0">
                <a:latin typeface="Arial Unicode MS" pitchFamily="34" charset="-128"/>
              </a:rPr>
              <a:t>setor industrial</a:t>
            </a:r>
            <a:r>
              <a:rPr lang="pt-BR" altLang="pt-BR" sz="1700" dirty="0">
                <a:latin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9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52F67-9834-1FF2-7B69-CAB96CD9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2FD0E86-195F-BCF9-DCA8-DEE04C393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C5C0F2E8-25BA-AF0D-43EA-3C39246A0130}"/>
              </a:ext>
            </a:extLst>
          </p:cNvPr>
          <p:cNvSpPr txBox="1">
            <a:spLocks/>
          </p:cNvSpPr>
          <p:nvPr/>
        </p:nvSpPr>
        <p:spPr>
          <a:xfrm>
            <a:off x="667199" y="489040"/>
            <a:ext cx="8243887" cy="8715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+mj-ea"/>
                <a:cs typeface="Arial" panose="020B0604020202020204" pitchFamily="34" charset="0"/>
              </a:rPr>
              <a:t>Gestão do CT-SAÚDE - Composição do Comitê Gestor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D7036F69-24E5-3137-D36D-C02D8DA3F263}"/>
              </a:ext>
            </a:extLst>
          </p:cNvPr>
          <p:cNvSpPr txBox="1">
            <a:spLocks/>
          </p:cNvSpPr>
          <p:nvPr/>
        </p:nvSpPr>
        <p:spPr bwMode="auto">
          <a:xfrm>
            <a:off x="379921" y="1469319"/>
            <a:ext cx="10817166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 - um representante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Ministério da Ciência, Tecnologia e Inovação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, que o presidirá;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II - um representante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Ministério da Saúde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III - um representante da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Agência Nacional de Vigilância Sanitária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 - ANVISA;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IV - um representante da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Fundação Nacional de Saúde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 - FUNASA;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V -  um representante da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Financiadora de Estudos e Projetos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 - FINEP;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VI - um representante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Conselho Nacional de Desenvolvimento Científico e Tecnológico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 - CNPq;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VII - dois representantes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segmento acadêmico-científico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;</a:t>
            </a:r>
          </a:p>
          <a:p>
            <a:pPr marL="990600" marR="0" lvl="1" indent="-53340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VIII - dois representantes do </a:t>
            </a: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setor industrial</a:t>
            </a:r>
            <a:r>
              <a:rPr kumimoji="0" lang="pt-BR" alt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8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0B677-F507-35A3-CABD-EF2BA388B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5CB7031-4136-5053-75A2-056F1F4BB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E98E63F3-476C-4F7F-14E7-E80515C8EFEF}"/>
              </a:ext>
            </a:extLst>
          </p:cNvPr>
          <p:cNvSpPr txBox="1">
            <a:spLocks/>
          </p:cNvSpPr>
          <p:nvPr/>
        </p:nvSpPr>
        <p:spPr>
          <a:xfrm>
            <a:off x="627439" y="1387801"/>
            <a:ext cx="11297639" cy="457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+mj-ea"/>
                <a:cs typeface="Arial" panose="020B0604020202020204" pitchFamily="34" charset="0"/>
              </a:rPr>
              <a:t> LEI Nº 13.930, DE 10 DE DEZEMBRO DE 2019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Unicode MS" panose="020B0604020202020204" pitchFamily="34" charset="-128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anose="020B0604020202020204" pitchFamily="34" charset="-128"/>
                <a:ea typeface="+mj-ea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Unicode MS" panose="020B0604020202020204" pitchFamily="34" charset="-128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Unicode MS" panose="020B0604020202020204" pitchFamily="34" charset="-128"/>
                <a:ea typeface="+mj-ea"/>
                <a:cs typeface="Arial" panose="020B0604020202020204" pitchFamily="34" charset="0"/>
              </a:rPr>
              <a:t>Altera a Lei nº 10.332, de 19 de dezembro de 2001, para garantir aplicação de percentual dos recursos do Programa de Fomento à Pesquisa em Saúde em atividades relacionadas ao desenvolvimento tecnológico de medicamentos, imunobiológicos, produtos para a saúde e outras modalidades terapêuticas destinados ao tratamento de doenças raras ou negligenciadas.</a:t>
            </a:r>
          </a:p>
        </p:txBody>
      </p:sp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FB39183D-3624-FCA0-67A8-C36CBA4E0D02}"/>
              </a:ext>
            </a:extLst>
          </p:cNvPr>
          <p:cNvSpPr txBox="1">
            <a:spLocks/>
          </p:cNvSpPr>
          <p:nvPr/>
        </p:nvSpPr>
        <p:spPr bwMode="auto">
          <a:xfrm>
            <a:off x="886084" y="2791198"/>
            <a:ext cx="10859865" cy="46624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400"/>
              </a:spcBef>
              <a:buNone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lvl="0" algn="just">
              <a:spcBef>
                <a:spcPts val="400"/>
              </a:spcBef>
              <a:buFontTx/>
              <a:buChar char="-"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Art. 1º  O art. 2º da Lei nº 10.332, de 19 de dezembro de 2001, passa a vigorar acrescido do seguinte § 3º:</a:t>
            </a:r>
          </a:p>
          <a:p>
            <a:pPr lvl="0" algn="just">
              <a:spcBef>
                <a:spcPts val="400"/>
              </a:spcBef>
              <a:buFontTx/>
              <a:buChar char="-"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lvl="0" algn="just">
              <a:spcBef>
                <a:spcPts val="400"/>
              </a:spcBef>
              <a:buFontTx/>
              <a:buChar char="-"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        “Art. 2º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        § 3º No mínimo 30% (trinta por cento) dos recursos do Programa de Fomento à Pesquisa em Saúde, previsto no inciso II do art. 1º desta Lei, serão aplicados em atividades voltadas para o desenvolvimento tecnológico de medicamentos, imunobiológicos, produtos para a saúde e outras modalidades terapêuticas destinados ao tratamento de doenças raras ou negligenciadas, assim definidas em regulamento.” (NR)</a:t>
            </a:r>
          </a:p>
          <a:p>
            <a:pPr lvl="0" algn="just">
              <a:spcBef>
                <a:spcPts val="400"/>
              </a:spcBef>
              <a:buFontTx/>
              <a:buChar char="-"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lvl="0" algn="just">
              <a:spcBef>
                <a:spcPts val="400"/>
              </a:spcBef>
              <a:buFontTx/>
              <a:buChar char="-"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lvl="0" algn="just">
              <a:spcBef>
                <a:spcPts val="400"/>
              </a:spcBef>
              <a:buFontTx/>
              <a:buChar char="-"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CT Saúde - LOA – 2023 – R$ 67 MM</a:t>
            </a:r>
          </a:p>
          <a:p>
            <a:pPr lvl="0" algn="just">
              <a:spcBef>
                <a:spcPts val="400"/>
              </a:spcBef>
              <a:buFontTx/>
              <a:buChar char="-"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CT Saúde – LOA -2024 – R$ 88 MM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C46D8B1-4B06-6438-C539-2A6DACD23B8C}"/>
              </a:ext>
            </a:extLst>
          </p:cNvPr>
          <p:cNvSpPr/>
          <p:nvPr/>
        </p:nvSpPr>
        <p:spPr>
          <a:xfrm>
            <a:off x="886084" y="4094734"/>
            <a:ext cx="10859865" cy="10277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13BC4-6A59-EE3E-2123-49A6276F2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92DC4F9-2972-D45F-E651-1031C0805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3C224B-826C-3383-6B62-5168B33AA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46" y="2351326"/>
            <a:ext cx="8727314" cy="38391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EDA915-8C3F-8751-2196-282BC42BC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001" y="331616"/>
            <a:ext cx="3367088" cy="20017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0FA01E-DC1D-80BA-CBBC-CC8335C10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107" y="77853"/>
            <a:ext cx="3765820" cy="25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02E63-D1CB-CA56-5DB4-16270885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4CFF0E36-ACB4-E3E8-9FDB-1F576F66A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A6F3F1EF-808E-4044-0BE1-E003A8BBFE0D}"/>
              </a:ext>
            </a:extLst>
          </p:cNvPr>
          <p:cNvSpPr txBox="1">
            <a:spLocks/>
          </p:cNvSpPr>
          <p:nvPr/>
        </p:nvSpPr>
        <p:spPr bwMode="auto">
          <a:xfrm>
            <a:off x="763178" y="677726"/>
            <a:ext cx="11199523" cy="545408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400"/>
              </a:spcBef>
              <a:buNone/>
              <a:defRPr/>
            </a:pPr>
            <a:endParaRPr lang="pt-BR" altLang="pt-BR" sz="1600" b="1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L="0" lvl="0" indent="0" algn="just">
              <a:spcBef>
                <a:spcPts val="400"/>
              </a:spcBef>
              <a:buNone/>
              <a:defRPr/>
            </a:pPr>
            <a:endParaRPr lang="pt-BR" altLang="pt-BR" sz="1600" b="1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b="1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Linha temática 1 – Rastreamento, diagnóstico e marcadores prognósticos de Doença Rara (DR) com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b="1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foco em um ou mais dos seguintes aspectos: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a) Desenvolvimento de insumos e aprimoramento de técnicas de </a:t>
            </a:r>
            <a:r>
              <a:rPr lang="pt-BR" altLang="pt-BR" sz="1600" dirty="0" err="1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metabolômica</a:t>
            </a: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 (que inclui </a:t>
            </a:r>
            <a:r>
              <a:rPr lang="pt-BR" altLang="pt-BR" sz="1600" dirty="0" err="1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lipidômica</a:t>
            </a: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, proteômica e </a:t>
            </a:r>
            <a:r>
              <a:rPr lang="pt-BR" altLang="pt-BR" sz="1600" dirty="0" err="1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glicômica</a:t>
            </a: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), sequenciamento genômico em larga escala e bioinformática para melhorar o diagnóstico de DR;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b) Estudos demonstrando a aplicação de sequenciamento de nova geração como teste de primeira linha para acelerar o diagnóstico de DR;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c) Avaliação da variabilidade de penetrância e de expressividade em DR (associação entre genótipo e fenótipo);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d) Biomarcadores na progressão de DR;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e) Novos métodos para rastreamento neonatal e diagnóstico de DR para atualização das tecnologias implementadas no SUS; e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f) Desenvolvimento de tecnologias point </a:t>
            </a:r>
            <a:r>
              <a:rPr lang="pt-BR" altLang="pt-BR" sz="1600" dirty="0" err="1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of</a:t>
            </a: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care</a:t>
            </a: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 para diagnóstico de DR;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L="0" lvl="0" indent="0" algn="just">
              <a:spcBef>
                <a:spcPts val="400"/>
              </a:spcBef>
              <a:buNone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b="1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Linha temática 2 – Abordagem terapêutica de Doença Rara (DR), incluindo ensaios clínicos, com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b="1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foco em um ou mais dos seguintes aspectos: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a) Terapia avançadas;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b) Desenvolvimento de novas drogas e reposicionamento de drogas;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c) Biológicos e Plataformas de biotecnologia;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d) Biomarcadores de resposta ao tratamento;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r>
              <a:rPr lang="pt-BR" altLang="pt-BR" sz="1600" dirty="0">
                <a:solidFill>
                  <a:prstClr val="black"/>
                </a:solidFill>
                <a:latin typeface="Arial Unicode MS" pitchFamily="34" charset="-128"/>
                <a:cs typeface="Arial" panose="020B0604020202020204" pitchFamily="34" charset="0"/>
              </a:rPr>
              <a:t>e) Tecnologia farmacêutica e nanotecnologia (delivery de drogas e terapias).</a:t>
            </a:r>
          </a:p>
          <a:p>
            <a:pPr marL="0" lvl="0" indent="0" algn="just">
              <a:spcBef>
                <a:spcPts val="400"/>
              </a:spcBef>
              <a:buNone/>
              <a:defRPr/>
            </a:pPr>
            <a:endParaRPr lang="pt-BR" altLang="pt-BR" sz="1600" dirty="0">
              <a:solidFill>
                <a:prstClr val="black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L="0" lvl="0" indent="0" algn="just">
              <a:spcBef>
                <a:spcPts val="400"/>
              </a:spcBef>
              <a:buNone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31D8810-ABF5-E0B3-3BD1-03348059D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742" y="153"/>
            <a:ext cx="2099572" cy="1260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5CA830-85CA-E052-2C61-811CC89DE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275" y="326910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E5A35-EC45-C016-3092-1A34EDDCA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DE80F5A-4155-7B5D-4DAC-8864F86F7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sp>
        <p:nvSpPr>
          <p:cNvPr id="6" name="Espaço Reservado para Conteúdo 13">
            <a:extLst>
              <a:ext uri="{FF2B5EF4-FFF2-40B4-BE49-F238E27FC236}">
                <a16:creationId xmlns:a16="http://schemas.microsoft.com/office/drawing/2014/main" id="{F479FE97-01C6-206F-436F-478BCF97ADAE}"/>
              </a:ext>
            </a:extLst>
          </p:cNvPr>
          <p:cNvSpPr txBox="1">
            <a:spLocks/>
          </p:cNvSpPr>
          <p:nvPr/>
        </p:nvSpPr>
        <p:spPr bwMode="auto">
          <a:xfrm>
            <a:off x="773942" y="1399154"/>
            <a:ext cx="11040830" cy="513193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SELEÇÃO PÚBLICA MCTI/FINEP/FNDCT PESQUISA, DESENVOLVIMENTO E INOVAÇÃO NO DIAGNÓSTICO, TRATAMENTO E REABILITAÇÃO DE PESSOAS COM DOENÇAS RARAS (DR)</a:t>
            </a: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Total de 27 projetos aprovados entre 2022 e 2023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t-BR" altLang="pt-BR" sz="1600" b="1" dirty="0">
              <a:solidFill>
                <a:srgbClr val="FF0000"/>
              </a:solidFill>
              <a:latin typeface="Arial Unicode MS" pitchFamily="34" charset="-128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Valor Final de R$ 67 milhões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Arial" panose="020B0604020202020204" pitchFamily="34" charset="0"/>
              </a:rPr>
              <a:t>Outras Iniciativas: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altLang="pt-BR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pt-BR" sz="1600" b="1" i="0" u="none" strike="noStrike" dirty="0">
                <a:solidFill>
                  <a:srgbClr val="000000"/>
                </a:solidFill>
                <a:effectLst/>
              </a:rPr>
              <a:t>Instituto Nacional de Doenças Raras -  </a:t>
            </a:r>
            <a:r>
              <a:rPr lang="pt-BR" sz="1600" b="1" i="0" u="none" strike="noStrike" dirty="0" err="1">
                <a:solidFill>
                  <a:srgbClr val="000000"/>
                </a:solidFill>
                <a:effectLst/>
              </a:rPr>
              <a:t>INRaras</a:t>
            </a:r>
            <a:r>
              <a:rPr lang="pt-BR" sz="1600" b="1" dirty="0"/>
              <a:t> 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</a:rPr>
              <a:t>CHAMADA Nº 58/2022 - PROGRAMA INSTITUTOS NACIONAIS DE CIÊNCIA E TECNOLOGIA - INCT</a:t>
            </a:r>
            <a:r>
              <a:rPr lang="pt-BR" sz="1600" b="1" dirty="0"/>
              <a:t>  -  R$ 1MM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  <a:defRPr/>
            </a:pPr>
            <a:r>
              <a:rPr lang="pt-BR" sz="1600" b="1" i="0" u="none" strike="noStrike" dirty="0">
                <a:solidFill>
                  <a:srgbClr val="000000"/>
                </a:solidFill>
                <a:effectLst/>
              </a:rPr>
              <a:t>Terapias avançadas - Plataforma de Vírus Adenoassociados para Doenças </a:t>
            </a:r>
            <a:r>
              <a:rPr lang="pt-BR" sz="1600" b="1" dirty="0">
                <a:solidFill>
                  <a:srgbClr val="000000"/>
                </a:solidFill>
              </a:rPr>
              <a:t>R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</a:rPr>
              <a:t>aras</a:t>
            </a:r>
            <a:r>
              <a:rPr lang="pt-BR" sz="1600" b="1" dirty="0"/>
              <a:t> - 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</a:rPr>
              <a:t>Mais Inovação Brasil - Saúde </a:t>
            </a:r>
            <a:r>
              <a:rPr lang="pt-BR" sz="1600" b="1" dirty="0"/>
              <a:t>- R$ 49MM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  <a:defRPr/>
            </a:pPr>
            <a:r>
              <a:rPr lang="pt-BR" sz="1600" b="1" dirty="0"/>
              <a:t>Instalação de uma plataforma de diagnóstico in vitro (</a:t>
            </a:r>
            <a:r>
              <a:rPr lang="pt-BR" sz="1600" b="1" dirty="0" err="1"/>
              <a:t>IVDr</a:t>
            </a:r>
            <a:r>
              <a:rPr lang="pt-BR" sz="1600" b="1" dirty="0"/>
              <a:t>) e </a:t>
            </a:r>
            <a:r>
              <a:rPr lang="pt-BR" sz="1600" b="1" dirty="0" err="1"/>
              <a:t>fenômica</a:t>
            </a:r>
            <a:r>
              <a:rPr lang="pt-BR" sz="1600" b="1" dirty="0"/>
              <a:t> para diagnóstico precoce e de precisão de doenças raras e de alta prevalência na população brasileira	PRÓ-INFRA Centros Temáticos -  R$ 12 MM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  <a:defRPr/>
            </a:pPr>
            <a:r>
              <a:rPr lang="pt-BR" sz="1600" b="1" dirty="0"/>
              <a:t>Medicina de Precisão: uma abordagem </a:t>
            </a:r>
            <a:r>
              <a:rPr lang="pt-BR" sz="1600" b="1" dirty="0" err="1"/>
              <a:t>multiômica</a:t>
            </a:r>
            <a:r>
              <a:rPr lang="pt-BR" sz="1600" b="1" dirty="0"/>
              <a:t> para diagnóstico e escolha de alvos terapêuticos em doenças raras e prevalentes - PRÓ-INFRA Centros Temáticos – R$ 11 MM</a:t>
            </a:r>
          </a:p>
          <a:p>
            <a:pPr marL="0" indent="0" algn="just">
              <a:spcBef>
                <a:spcPts val="400"/>
              </a:spcBef>
              <a:buNone/>
              <a:defRPr/>
            </a:pPr>
            <a:endParaRPr lang="pt-BR" sz="1600" b="1" dirty="0"/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  <a:defRPr/>
            </a:pPr>
            <a:endParaRPr lang="pt-BR" sz="1600" b="1" dirty="0"/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  <a:defRPr/>
            </a:pPr>
            <a:r>
              <a:rPr lang="pt-BR" sz="1600" b="1" dirty="0">
                <a:solidFill>
                  <a:srgbClr val="FF0000"/>
                </a:solidFill>
              </a:rPr>
              <a:t>TOTAL APROXIMADO DE INVESTIMENTO FNDCT 22/23/24  = R$ 154 MILHÕES</a:t>
            </a:r>
          </a:p>
          <a:p>
            <a:pPr algn="just">
              <a:spcBef>
                <a:spcPts val="400"/>
              </a:spcBef>
              <a:buFontTx/>
              <a:buChar char="-"/>
              <a:defRPr/>
            </a:pPr>
            <a:endParaRPr lang="pt-BR" sz="1200" dirty="0"/>
          </a:p>
          <a:p>
            <a:pPr algn="just">
              <a:spcBef>
                <a:spcPts val="400"/>
              </a:spcBef>
              <a:buFontTx/>
              <a:buChar char="-"/>
              <a:defRPr/>
            </a:pPr>
            <a:endParaRPr lang="pt-B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1100" dirty="0"/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6715745-1681-2E3F-0211-E84B5C0C4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742" y="153"/>
            <a:ext cx="2099572" cy="13990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1FC645A-EE33-0D1C-EF86-8C73D8305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275" y="326910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1093694" y="706481"/>
            <a:ext cx="10910047" cy="4767331"/>
          </a:xfrm>
        </p:spPr>
        <p:txBody>
          <a:bodyPr/>
          <a:lstStyle/>
          <a:p>
            <a:r>
              <a:rPr lang="pt-BR" dirty="0"/>
              <a:t>Desafios para P,D&amp;I em Saúde e Doenças Raras:</a:t>
            </a:r>
          </a:p>
          <a:p>
            <a:endParaRPr lang="pt-BR" dirty="0"/>
          </a:p>
          <a:p>
            <a:pPr marL="465535" indent="-457200">
              <a:buFont typeface="Wingdings" panose="05000000000000000000" pitchFamily="2" charset="2"/>
              <a:buChar char="Ø"/>
            </a:pPr>
            <a:endParaRPr lang="pt-BR" dirty="0"/>
          </a:p>
          <a:p>
            <a:pPr marL="465535" indent="-457200">
              <a:buFont typeface="Wingdings" panose="05000000000000000000" pitchFamily="2" charset="2"/>
              <a:buChar char="Ø"/>
            </a:pPr>
            <a:r>
              <a:rPr lang="pt-BR" dirty="0"/>
              <a:t>Translação do conhecimento; </a:t>
            </a:r>
          </a:p>
          <a:p>
            <a:pPr marL="465535" indent="-457200">
              <a:buFont typeface="Wingdings" panose="05000000000000000000" pitchFamily="2" charset="2"/>
              <a:buChar char="Ø"/>
            </a:pPr>
            <a:r>
              <a:rPr lang="pt-BR" dirty="0"/>
              <a:t>Baixo número de pacientes para ensaios clínicos;</a:t>
            </a:r>
          </a:p>
          <a:p>
            <a:pPr marL="465535" indent="-457200">
              <a:buFont typeface="Wingdings" panose="05000000000000000000" pitchFamily="2" charset="2"/>
              <a:buChar char="Ø"/>
            </a:pPr>
            <a:r>
              <a:rPr lang="pt-BR" dirty="0"/>
              <a:t>Superação de gargalos tecnológicos e infraestruturas;</a:t>
            </a:r>
          </a:p>
          <a:p>
            <a:pPr marL="465535" indent="-457200">
              <a:buFont typeface="Wingdings" panose="05000000000000000000" pitchFamily="2" charset="2"/>
              <a:buChar char="Ø"/>
            </a:pPr>
            <a:r>
              <a:rPr lang="pt-BR" dirty="0"/>
              <a:t>Capacitação e inserção de “legislação/cultura regulatória” nos ambientes de pesquisa;</a:t>
            </a:r>
          </a:p>
          <a:p>
            <a:endParaRPr lang="pt-BR" dirty="0"/>
          </a:p>
          <a:p>
            <a:pPr marL="465535" indent="-45720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94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5470" y="1458599"/>
            <a:ext cx="5460296" cy="44319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30" y="2522436"/>
            <a:ext cx="7742266" cy="20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7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ixaDeTexto 77"/>
          <p:cNvSpPr txBox="1"/>
          <p:nvPr/>
        </p:nvSpPr>
        <p:spPr>
          <a:xfrm>
            <a:off x="1066458" y="1169107"/>
            <a:ext cx="6519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SEPPE: </a:t>
            </a:r>
          </a:p>
          <a:p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 de Políticas e Programas Estratégicos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98797" y="3039946"/>
            <a:ext cx="3980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SEPPE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atua no planejamento e articulação de políticas voltadas para formação de recursos humanos em C&amp;T, infraestrutura de pesquisa e promoção da Pesquisa e Desenvolvimento em áreas estratégicas.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431963" y="527901"/>
            <a:ext cx="6907724" cy="5469497"/>
            <a:chOff x="5431963" y="1889878"/>
            <a:chExt cx="5251187" cy="4107520"/>
          </a:xfrm>
        </p:grpSpPr>
        <p:graphicFrame>
          <p:nvGraphicFramePr>
            <p:cNvPr id="23" name="Gráfico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3364032"/>
                </p:ext>
              </p:extLst>
            </p:nvPr>
          </p:nvGraphicFramePr>
          <p:xfrm>
            <a:off x="5431963" y="1889878"/>
            <a:ext cx="5251187" cy="4107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aixaDeTexto 5"/>
            <p:cNvSpPr txBox="1"/>
            <p:nvPr/>
          </p:nvSpPr>
          <p:spPr>
            <a:xfrm>
              <a:off x="6993705" y="2815547"/>
              <a:ext cx="2151194" cy="20803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256676"/>
                </a:avLst>
              </a:prstTxWarp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PROGRAMAS TEMÁTICOS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 rot="18849512">
              <a:off x="7082034" y="3058808"/>
              <a:ext cx="2750191" cy="240866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BIODIVERSIDADE E ECOSSISTEMAS</a:t>
              </a:r>
              <a:endPara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 rot="2796382">
              <a:off x="6290361" y="3340762"/>
              <a:ext cx="2764196" cy="216237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CIÊNCIA DO CLIMA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18011845">
              <a:off x="6342604" y="2591887"/>
              <a:ext cx="2764196" cy="21623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CIÊNCIAS HUMANAS </a:t>
              </a:r>
            </a:p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  SOCIAIS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687203" y="2193736"/>
              <a:ext cx="2764196" cy="21623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CIÊNCIAS DO MAR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3742981">
              <a:off x="7007010" y="2622751"/>
              <a:ext cx="2764196" cy="21623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CIÊNCIAS  DA SAÚDE, </a:t>
              </a:r>
            </a:p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BIOTECNOLÓGICAS </a:t>
              </a:r>
            </a:p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 AGRÁRIAS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014891" y="2955321"/>
              <a:ext cx="2151900" cy="20817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CLIMA E SUSTENTABILIDADE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487143" y="3407614"/>
              <a:ext cx="111921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SEPPE</a:t>
              </a:r>
              <a:endParaRPr 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224865" y="3851519"/>
              <a:ext cx="16508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900" b="1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Secretaria de Políticas e </a:t>
              </a:r>
            </a:p>
            <a:p>
              <a:pPr algn="ctr"/>
              <a:r>
                <a:rPr lang="pt-BR" sz="900" b="1" cap="sm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Programas Estratégicos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715155" y="4123369"/>
              <a:ext cx="68480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MCTI</a:t>
              </a:r>
              <a:endParaRPr lang="pt-B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988" y="6253430"/>
            <a:ext cx="2244012" cy="5834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2757CBA-D4BA-EBEE-414A-CBF0320FC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551" y="5581679"/>
            <a:ext cx="1729509" cy="67175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528ABF-7A85-0F72-98B2-DD82AD555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762" y="5444630"/>
            <a:ext cx="1542460" cy="9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168638" y="306852"/>
            <a:ext cx="7329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Iniciativas</a:t>
            </a:r>
          </a:p>
          <a:p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335" y="1869566"/>
            <a:ext cx="4003559" cy="401409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1624" y="1212399"/>
            <a:ext cx="2608752" cy="131433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6" y="3915706"/>
            <a:ext cx="2991672" cy="12261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359" y="82152"/>
            <a:ext cx="2864104" cy="745661"/>
          </a:xfrm>
          <a:prstGeom prst="rect">
            <a:avLst/>
          </a:prstGeom>
        </p:spPr>
      </p:pic>
      <p:pic>
        <p:nvPicPr>
          <p:cNvPr id="7" name="Imagem 6" descr="Logotipo, nome da empresa">
            <a:extLst>
              <a:ext uri="{FF2B5EF4-FFF2-40B4-BE49-F238E27FC236}">
                <a16:creationId xmlns:a16="http://schemas.microsoft.com/office/drawing/2014/main" id="{773E663D-DB35-9173-4A79-810391B82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4" y="1345636"/>
            <a:ext cx="3073222" cy="13143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9F8538E-EC1F-B252-3A2E-7BBB50E565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457" y="3659246"/>
            <a:ext cx="2941919" cy="14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Agrupar 54"/>
          <p:cNvGrpSpPr/>
          <p:nvPr/>
        </p:nvGrpSpPr>
        <p:grpSpPr>
          <a:xfrm>
            <a:off x="-1" y="1121"/>
            <a:ext cx="12192000" cy="981134"/>
            <a:chOff x="0" y="-1"/>
            <a:chExt cx="12192000" cy="981134"/>
          </a:xfrm>
        </p:grpSpPr>
        <p:sp>
          <p:nvSpPr>
            <p:cNvPr id="56" name="Retângulo 55"/>
            <p:cNvSpPr/>
            <p:nvPr/>
          </p:nvSpPr>
          <p:spPr>
            <a:xfrm>
              <a:off x="0" y="0"/>
              <a:ext cx="12192000" cy="25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0" y="244237"/>
              <a:ext cx="12192000" cy="2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0" y="496650"/>
              <a:ext cx="12192000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B0F0"/>
                </a:solidFill>
              </a:endParaRPr>
            </a:p>
          </p:txBody>
        </p:sp>
        <p:grpSp>
          <p:nvGrpSpPr>
            <p:cNvPr id="59" name="Agrupar 58"/>
            <p:cNvGrpSpPr/>
            <p:nvPr/>
          </p:nvGrpSpPr>
          <p:grpSpPr>
            <a:xfrm>
              <a:off x="0" y="2688"/>
              <a:ext cx="11832760" cy="978445"/>
              <a:chOff x="0" y="1476385"/>
              <a:chExt cx="11832760" cy="978445"/>
            </a:xfrm>
          </p:grpSpPr>
          <p:sp>
            <p:nvSpPr>
              <p:cNvPr id="61" name="Retângulo 9"/>
              <p:cNvSpPr/>
              <p:nvPr/>
            </p:nvSpPr>
            <p:spPr>
              <a:xfrm>
                <a:off x="1" y="1689402"/>
                <a:ext cx="11471337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Retângulo 9"/>
              <p:cNvSpPr/>
              <p:nvPr/>
            </p:nvSpPr>
            <p:spPr>
              <a:xfrm>
                <a:off x="0" y="1476385"/>
                <a:ext cx="11832760" cy="765428"/>
              </a:xfrm>
              <a:custGeom>
                <a:avLst/>
                <a:gdLst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10550353 w 10550353"/>
                  <a:gd name="connsiteY2" fmla="*/ 765428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  <a:gd name="connsiteX0" fmla="*/ 0 w 10550353"/>
                  <a:gd name="connsiteY0" fmla="*/ 0 h 765428"/>
                  <a:gd name="connsiteX1" fmla="*/ 10550353 w 10550353"/>
                  <a:gd name="connsiteY1" fmla="*/ 0 h 765428"/>
                  <a:gd name="connsiteX2" fmla="*/ 9469698 w 10550353"/>
                  <a:gd name="connsiteY2" fmla="*/ 755037 h 765428"/>
                  <a:gd name="connsiteX3" fmla="*/ 0 w 10550353"/>
                  <a:gd name="connsiteY3" fmla="*/ 765428 h 765428"/>
                  <a:gd name="connsiteX4" fmla="*/ 0 w 10550353"/>
                  <a:gd name="connsiteY4" fmla="*/ 0 h 76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0353" h="765428">
                    <a:moveTo>
                      <a:pt x="0" y="0"/>
                    </a:moveTo>
                    <a:lnTo>
                      <a:pt x="10550353" y="0"/>
                    </a:lnTo>
                    <a:lnTo>
                      <a:pt x="9469698" y="755037"/>
                    </a:lnTo>
                    <a:lnTo>
                      <a:pt x="0" y="76542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0" name="Triângulo Retângulo 59"/>
            <p:cNvSpPr/>
            <p:nvPr/>
          </p:nvSpPr>
          <p:spPr>
            <a:xfrm rot="16200000">
              <a:off x="11231888" y="-211464"/>
              <a:ext cx="748650" cy="11715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0" name="Retângulo 179"/>
          <p:cNvSpPr/>
          <p:nvPr/>
        </p:nvSpPr>
        <p:spPr>
          <a:xfrm>
            <a:off x="114299" y="0"/>
            <a:ext cx="9877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Ciclo de Planejamento de CT&amp;I</a:t>
            </a:r>
            <a:endParaRPr lang="pt-BR" sz="4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Retângulo de cantos arredondados 29"/>
          <p:cNvSpPr/>
          <p:nvPr/>
        </p:nvSpPr>
        <p:spPr>
          <a:xfrm>
            <a:off x="491244" y="1697319"/>
            <a:ext cx="2314576" cy="1561207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Política Nacional de CT&amp;I</a:t>
            </a:r>
          </a:p>
        </p:txBody>
      </p:sp>
      <p:sp>
        <p:nvSpPr>
          <p:cNvPr id="64" name="Retângulo de cantos arredondados 30"/>
          <p:cNvSpPr/>
          <p:nvPr/>
        </p:nvSpPr>
        <p:spPr>
          <a:xfrm>
            <a:off x="4815594" y="1697319"/>
            <a:ext cx="2314576" cy="1561207"/>
          </a:xfrm>
          <a:prstGeom prst="round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Estratégia Nacional de CT&amp;I</a:t>
            </a:r>
          </a:p>
        </p:txBody>
      </p:sp>
      <p:sp>
        <p:nvSpPr>
          <p:cNvPr id="65" name="Retângulo de cantos arredondados 31"/>
          <p:cNvSpPr/>
          <p:nvPr/>
        </p:nvSpPr>
        <p:spPr>
          <a:xfrm>
            <a:off x="9139944" y="1697318"/>
            <a:ext cx="2314576" cy="1561207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Planos Setoriais de CT&amp;I</a:t>
            </a:r>
          </a:p>
        </p:txBody>
      </p:sp>
      <p:sp>
        <p:nvSpPr>
          <p:cNvPr id="66" name="Seta para a direita listrada 32"/>
          <p:cNvSpPr/>
          <p:nvPr/>
        </p:nvSpPr>
        <p:spPr>
          <a:xfrm>
            <a:off x="3167769" y="2029182"/>
            <a:ext cx="1019175" cy="847724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Seta para a direita listrada 33"/>
          <p:cNvSpPr/>
          <p:nvPr/>
        </p:nvSpPr>
        <p:spPr>
          <a:xfrm>
            <a:off x="7774476" y="2054059"/>
            <a:ext cx="1019175" cy="847724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114299" y="3669245"/>
            <a:ext cx="306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 que apresenta os principais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que norteiam as atividades de CT&amp;I voltadas para o desenvolvimento econômico e social do País.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4319610" y="3776966"/>
            <a:ext cx="3306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 que aponta as </a:t>
            </a:r>
            <a:r>
              <a:rPr lang="pt-BR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áreas estratégicas 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para o País, alinhadas com os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da Política Nacional de CT&amp;I.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8362961" y="3613397"/>
            <a:ext cx="3596616" cy="2553891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Documentos que detalham as </a:t>
            </a:r>
            <a:r>
              <a:rPr lang="pt-BR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ações 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pt-BR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 metas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a serem desenvolvidas nas </a:t>
            </a:r>
            <a:r>
              <a:rPr lang="pt-BR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áreas estratégicas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apontadas na Estratégia Nacional de CT&amp;I e alinhados com os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da Política Nacional de CT&amp;I.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10" y="6053237"/>
            <a:ext cx="3317320" cy="8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7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52" y="2420637"/>
            <a:ext cx="42203" cy="409967"/>
          </a:xfrm>
          <a:prstGeom prst="rect">
            <a:avLst/>
          </a:prstGeom>
        </p:spPr>
      </p:pic>
      <p:pic>
        <p:nvPicPr>
          <p:cNvPr id="10" name="Imagem 6"/>
          <p:cNvPicPr/>
          <p:nvPr/>
        </p:nvPicPr>
        <p:blipFill>
          <a:blip r:embed="rId4"/>
          <a:stretch/>
        </p:blipFill>
        <p:spPr>
          <a:xfrm>
            <a:off x="2409022" y="2830604"/>
            <a:ext cx="3201477" cy="3574487"/>
          </a:xfrm>
          <a:prstGeom prst="rect">
            <a:avLst/>
          </a:prstGeom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52" y="2461272"/>
            <a:ext cx="3859235" cy="41268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8" y="6131806"/>
            <a:ext cx="2817091" cy="7324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53F3003-0B88-415B-95EF-719F1EED0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702" y="-275141"/>
            <a:ext cx="4522631" cy="24623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C18A7A1-CD94-A77F-ED84-D1FF076DEC01}"/>
              </a:ext>
            </a:extLst>
          </p:cNvPr>
          <p:cNvSpPr txBox="1"/>
          <p:nvPr/>
        </p:nvSpPr>
        <p:spPr>
          <a:xfrm>
            <a:off x="1431055" y="2461272"/>
            <a:ext cx="13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Atualização </a:t>
            </a:r>
          </a:p>
        </p:txBody>
      </p:sp>
    </p:spTree>
    <p:extLst>
      <p:ext uri="{BB962C8B-B14F-4D97-AF65-F5344CB8AC3E}">
        <p14:creationId xmlns:p14="http://schemas.microsoft.com/office/powerpoint/2010/main" val="25840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68" y="1277781"/>
            <a:ext cx="42203" cy="4099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69920" y="471670"/>
            <a:ext cx="582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pt-BR" b="1" dirty="0">
                <a:solidFill>
                  <a:srgbClr val="E7E6E6">
                    <a:lumMod val="50000"/>
                  </a:srgbClr>
                </a:solidFill>
                <a:ea typeface="Verdana" panose="020B0604030504040204" pitchFamily="34" charset="0"/>
              </a:rPr>
              <a:t>Plano de Ação em CT&amp;I para Saúde</a:t>
            </a: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120670" y="1908960"/>
            <a:ext cx="2298621" cy="256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CaixaDeTexto 71"/>
          <p:cNvSpPr txBox="1"/>
          <p:nvPr/>
        </p:nvSpPr>
        <p:spPr>
          <a:xfrm>
            <a:off x="4131711" y="1761477"/>
            <a:ext cx="7727780" cy="345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Ensaios pré-clínicos, incluindo métodos alternativos à experimentação animal</a:t>
            </a: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Prevenção, controle, diagnóstico e tratamento de doenças transmissíveis emergentes e </a:t>
            </a:r>
            <a:r>
              <a:rPr lang="pt-B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reemergentes</a:t>
            </a:r>
            <a:endParaRPr lang="pt-BR" b="1" dirty="0">
              <a:solidFill>
                <a:prstClr val="black">
                  <a:lumMod val="65000"/>
                  <a:lumOff val="35000"/>
                </a:prstClr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Diagnóstico e tratamento de doenças crônicas não transmissíveis</a:t>
            </a: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Fronteiras do conhecimento, particularmente em medicina personalizada e medicina regenerativa, incluindo células-tronco e terapia celular</a:t>
            </a: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Linha Temática 5 - Insumos para a saúde (fármacos, </a:t>
            </a:r>
            <a:r>
              <a:rPr lang="pt-B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biofármacos</a:t>
            </a: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imunobiológicos</a:t>
            </a: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, kits diagnósticos, </a:t>
            </a:r>
            <a:r>
              <a:rPr lang="pt-BR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biomateriais</a:t>
            </a: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, equipamentos e dispositivos), visando assegurar o domínio tecnológico para produção</a:t>
            </a:r>
          </a:p>
          <a:p>
            <a:pPr marL="257175" indent="-257175" algn="just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Arial" panose="020B0604020202020204" pitchFamily="34" charset="0"/>
              </a:rPr>
              <a:t>Pesquisa clínica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4052771" y="1318416"/>
            <a:ext cx="572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Linhas Temáticas: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137" y="6024817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254"/>
          <p:cNvPicPr>
            <a:picLocks noChangeAspect="1"/>
          </p:cNvPicPr>
          <p:nvPr/>
        </p:nvPicPr>
        <p:blipFill rotWithShape="1">
          <a:blip r:embed="rId2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pic>
        <p:nvPicPr>
          <p:cNvPr id="256" name="Imagem 2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88" y="124760"/>
            <a:ext cx="2005762" cy="701762"/>
          </a:xfrm>
          <a:prstGeom prst="rect">
            <a:avLst/>
          </a:prstGeom>
        </p:spPr>
      </p:pic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285078" y="1064561"/>
            <a:ext cx="10855556" cy="5616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em 1969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(Decreto-lei nº 719), FINEP como Secretaria Executiva desde 1971; </a:t>
            </a:r>
          </a:p>
          <a:p>
            <a:pPr lvl="1"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Década de 1970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mais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importante instrumento de financiamento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formação de recursos humanos,  fortalecimento e consolidação da infraestrutura de pesquisa e da pós-graduação nas universidades brasileiras;</a:t>
            </a:r>
          </a:p>
          <a:p>
            <a:pPr lvl="1"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1986 a 1999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queda acentuada dos recursos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pela ausência de fonte assegurada e por dificuldades fiscais, restrição ao crédito e constantes cortes orçamentários.</a:t>
            </a:r>
          </a:p>
          <a:p>
            <a:pPr lvl="1"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partir de 1998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dos Fundos Setoriais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respectiva alocação no FNDCT, permitindo fluxo contínuo e crescente de recursos financeiros para o sistema de C,T&amp;I</a:t>
            </a:r>
          </a:p>
          <a:p>
            <a:pPr lvl="1"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2007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egulamentação do FNDCT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(Lei nº 11540/2007)</a:t>
            </a:r>
          </a:p>
          <a:p>
            <a:pPr marL="457200" lvl="1" indent="0">
              <a:buNone/>
              <a:defRPr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 Complementar n° 177/2021 - Fundo Especial Contábil e Financeiro, protege contra bloqueios de recursos</a:t>
            </a:r>
            <a:endParaRPr lang="pt-BR" sz="1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9397" y="152476"/>
            <a:ext cx="4421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Histórico FNDCT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38A245-040A-71B2-1D31-0677EF303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37" y="6024817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254"/>
          <p:cNvPicPr>
            <a:picLocks noChangeAspect="1"/>
          </p:cNvPicPr>
          <p:nvPr/>
        </p:nvPicPr>
        <p:blipFill rotWithShape="1">
          <a:blip r:embed="rId2"/>
          <a:srcRect r="43541" b="527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1090440" y="1236016"/>
            <a:ext cx="10502502" cy="5217051"/>
            <a:chOff x="992785" y="980650"/>
            <a:chExt cx="10502502" cy="5217051"/>
          </a:xfrm>
        </p:grpSpPr>
        <p:pic>
          <p:nvPicPr>
            <p:cNvPr id="256" name="Imagem 25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250" y="1041142"/>
              <a:ext cx="2581748" cy="903284"/>
            </a:xfrm>
            <a:prstGeom prst="rect">
              <a:avLst/>
            </a:prstGeom>
          </p:spPr>
        </p:pic>
        <p:sp>
          <p:nvSpPr>
            <p:cNvPr id="14" name="Seta para baixo 4"/>
            <p:cNvSpPr/>
            <p:nvPr/>
          </p:nvSpPr>
          <p:spPr bwMode="auto">
            <a:xfrm rot="4803631">
              <a:off x="3663268" y="1430707"/>
              <a:ext cx="1439863" cy="53975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Seta para baixo 13"/>
            <p:cNvSpPr/>
            <p:nvPr/>
          </p:nvSpPr>
          <p:spPr bwMode="auto">
            <a:xfrm rot="16782343">
              <a:off x="6728995" y="1433882"/>
              <a:ext cx="1439863" cy="53975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Seta para baixo 14"/>
            <p:cNvSpPr/>
            <p:nvPr/>
          </p:nvSpPr>
          <p:spPr bwMode="auto">
            <a:xfrm>
              <a:off x="5280709" y="2123650"/>
              <a:ext cx="1439862" cy="53975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 bwMode="auto">
            <a:xfrm>
              <a:off x="992785" y="2302214"/>
              <a:ext cx="3082112" cy="3895487"/>
            </a:xfrm>
            <a:prstGeom prst="roundRect">
              <a:avLst>
                <a:gd name="adj" fmla="val 687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Mais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importante instrumento de financiamento</a:t>
              </a:r>
              <a:r>
                <a:rPr lang="pt-BR" sz="1200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para implantação e consolidação institucional da pesquisa e da pós-graduação nas instituições de pesquisa brasileiras e de expansão do sistema de ciência e tecnologia nacional.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Apoia todo o espectro de atividades de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pesquisa científica e de desenvolvimento tecnológico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 todas as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áreas e setores estratégicos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; a formação de recursos humanos e o fortalecimento e consolidação da infraestrutura de ciência e tecnologia nacional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Modalidade</a:t>
              </a:r>
              <a:r>
                <a:rPr lang="pt-BR" sz="1200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Aplicação de recursos públicos não reembolsáveis em </a:t>
              </a:r>
              <a:r>
                <a:rPr lang="pt-B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ICTs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públicas e privadas sem fins lucrativos.</a:t>
              </a:r>
            </a:p>
          </p:txBody>
        </p:sp>
        <p:sp>
          <p:nvSpPr>
            <p:cNvPr id="18" name="CaixaDeTexto 17"/>
            <p:cNvSpPr txBox="1"/>
            <p:nvPr/>
          </p:nvSpPr>
          <p:spPr bwMode="auto">
            <a:xfrm>
              <a:off x="4265523" y="4247636"/>
              <a:ext cx="3431418" cy="1950065"/>
            </a:xfrm>
            <a:prstGeom prst="roundRect">
              <a:avLst>
                <a:gd name="adj" fmla="val 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subvenção econômica à inovação</a:t>
              </a:r>
              <a:r>
                <a:rPr lang="pt-BR" sz="12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é um dos principais instrumentos da política de fomento do governo, largamente utilizado em países desenvolvidos para estimular e promover a inovação nas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empresas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Modalidade</a:t>
              </a:r>
              <a:r>
                <a:rPr lang="pt-BR" sz="1200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  <a:r>
                <a:rPr lang="pt-BR" sz="12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aplicação de recursos públicos não reembolsáveis diretamente em empresas, para compartilhar os custos e os riscos inerentes às atividades de inovação</a:t>
              </a:r>
            </a:p>
          </p:txBody>
        </p:sp>
        <p:sp>
          <p:nvSpPr>
            <p:cNvPr id="19" name="CaixaDeTexto 18"/>
            <p:cNvSpPr txBox="1"/>
            <p:nvPr/>
          </p:nvSpPr>
          <p:spPr bwMode="auto">
            <a:xfrm>
              <a:off x="7781021" y="2302214"/>
              <a:ext cx="3701937" cy="3895487"/>
            </a:xfrm>
            <a:prstGeom prst="roundRect">
              <a:avLst>
                <a:gd name="adj" fmla="val 5636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Equalização de juros:</a:t>
              </a:r>
              <a:r>
                <a:rPr lang="pt-BR" sz="1200" b="1" dirty="0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Financiamento reembolsável, onde parte da Taxa de Juros de Longo Prazo/TJLP é quitada pelo FNDCT e outra parte pela empresa beneficiada, para fomentar a inovação com juros similares aos praticados no exterior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Capital de risco:</a:t>
              </a:r>
              <a:r>
                <a:rPr lang="pt-BR" sz="1200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Aporte de capital para investimento em projetos de inovação de empresas de qualquer setor e incentiva/estimula fundos de capital de risco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Garantia de liquidez:</a:t>
              </a:r>
              <a:r>
                <a:rPr lang="pt-BR" sz="12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Mecanismo de operacionalização da reserva técnica destinada à liquidez dos investimentos privados em empresas de base tecnológica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rgbClr val="304DB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Participação no capital:</a:t>
              </a:r>
              <a:r>
                <a:rPr lang="pt-BR" sz="1200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Participação minoritária no capital de microempresas e de empresas de pequeno porte de base tecnológica</a:t>
              </a:r>
            </a:p>
          </p:txBody>
        </p:sp>
        <p:sp>
          <p:nvSpPr>
            <p:cNvPr id="20" name="CaixaDeTexto 20"/>
            <p:cNvSpPr>
              <a:spLocks noChangeArrowheads="1"/>
            </p:cNvSpPr>
            <p:nvPr/>
          </p:nvSpPr>
          <p:spPr bwMode="auto">
            <a:xfrm>
              <a:off x="4265523" y="2847005"/>
              <a:ext cx="3431418" cy="13178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alt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Subvenção Econômica para a Inovação</a:t>
              </a:r>
            </a:p>
          </p:txBody>
        </p:sp>
        <p:sp>
          <p:nvSpPr>
            <p:cNvPr id="21" name="CaixaDeTexto 21"/>
            <p:cNvSpPr>
              <a:spLocks noChangeArrowheads="1"/>
            </p:cNvSpPr>
            <p:nvPr/>
          </p:nvSpPr>
          <p:spPr bwMode="auto">
            <a:xfrm>
              <a:off x="992785" y="1332252"/>
              <a:ext cx="3082112" cy="915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alt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Fomento à P,D&amp;I</a:t>
              </a:r>
            </a:p>
          </p:txBody>
        </p:sp>
        <p:sp>
          <p:nvSpPr>
            <p:cNvPr id="23" name="CaixaDeTexto 22"/>
            <p:cNvSpPr>
              <a:spLocks noChangeArrowheads="1"/>
            </p:cNvSpPr>
            <p:nvPr/>
          </p:nvSpPr>
          <p:spPr bwMode="auto">
            <a:xfrm>
              <a:off x="7793351" y="1332251"/>
              <a:ext cx="3701936" cy="9159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pt-BR" altLang="pt-B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Instrumentos de Crédito</a:t>
              </a:r>
            </a:p>
          </p:txBody>
        </p:sp>
      </p:grpSp>
      <p:sp>
        <p:nvSpPr>
          <p:cNvPr id="24" name="Retângulo 23"/>
          <p:cNvSpPr/>
          <p:nvPr/>
        </p:nvSpPr>
        <p:spPr>
          <a:xfrm>
            <a:off x="559396" y="152476"/>
            <a:ext cx="6258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Linhas de apoio do FNDCT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B90BD5-4A28-D8F8-6DC7-ECDDD0160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87" y="152476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r="43541" b="526"/>
          <a:stretch/>
        </p:blipFill>
        <p:spPr>
          <a:xfrm rot="5400000">
            <a:off x="-3160060" y="3170818"/>
            <a:ext cx="6890276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8834" y="1"/>
            <a:ext cx="2043165" cy="71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https://lh5.googleusercontent.com/QbXSPAVZmipfznTLin0EMzPlaxeyrdIo1nEU2dry5YsAJQoK9N--rqrDGGjQhrKzdnU5sabeeCNmOX1QKWyh1QlRSWCqO2ujXucibQA4cJabkMkxt0MQO7y5YSoPQXrekdEKUO5BvLsaH_VF1ZPumw=s20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6204" y="6156100"/>
            <a:ext cx="3195796" cy="701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2;g1e2dfc2369f_0_120"/>
          <p:cNvSpPr/>
          <p:nvPr/>
        </p:nvSpPr>
        <p:spPr>
          <a:xfrm>
            <a:off x="763580" y="168995"/>
            <a:ext cx="9143991" cy="75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800" b="1" dirty="0">
                <a:solidFill>
                  <a:srgbClr val="213E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Evolução do orçamento 2020-2024</a:t>
            </a:r>
          </a:p>
          <a:p>
            <a:pPr lvl="0"/>
            <a:r>
              <a:rPr lang="pt-BR" sz="2000" dirty="0">
                <a:solidFill>
                  <a:srgbClr val="213E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(em R$ milhões, deflacionados pelo IPCA)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60974F5-1069-4920-9ED8-0EB3FCD2ECD1}"/>
              </a:ext>
            </a:extLst>
          </p:cNvPr>
          <p:cNvGraphicFramePr>
            <a:graphicFrameLocks/>
          </p:cNvGraphicFramePr>
          <p:nvPr/>
        </p:nvGraphicFramePr>
        <p:xfrm>
          <a:off x="559398" y="1075401"/>
          <a:ext cx="11594969" cy="492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220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20448</TotalTime>
  <Words>1667</Words>
  <Application>Microsoft Office PowerPoint</Application>
  <PresentationFormat>Widescreen</PresentationFormat>
  <Paragraphs>172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Arial Unicode MS</vt:lpstr>
      <vt:lpstr>Arial</vt:lpstr>
      <vt:lpstr>Avenir Next</vt:lpstr>
      <vt:lpstr>Avenir Next Demi Bold</vt:lpstr>
      <vt:lpstr>Calibri</vt:lpstr>
      <vt:lpstr>Calibri Light</vt:lpstr>
      <vt:lpstr>Century Gothic</vt:lpstr>
      <vt:lpstr>Open Sans</vt:lpstr>
      <vt:lpstr>Verdana</vt:lpstr>
      <vt:lpstr>Walbaum Display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Larotonda</dc:creator>
  <cp:lastModifiedBy>Felipe Luiz da Silva</cp:lastModifiedBy>
  <cp:revision>215</cp:revision>
  <cp:lastPrinted>2021-01-29T13:33:47Z</cp:lastPrinted>
  <dcterms:created xsi:type="dcterms:W3CDTF">2020-09-22T14:13:05Z</dcterms:created>
  <dcterms:modified xsi:type="dcterms:W3CDTF">2025-04-09T13:09:02Z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2025-02-19T13:27:03Z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bea6516b-68f0-4b48-8d01-bd769a13f065</vt:lpwstr>
  </property>
  <property fmtid="{D5CDD505-2E9C-101B-9397-08002B2CF9AE}" pid="7" name="MSIP_Label_defa4170-0d19-0005-0004-bc88714345d2_ActionId">
    <vt:lpwstr>aac69ea2-7a34-4272-94be-eea5ac979581</vt:lpwstr>
  </property>
  <property fmtid="{D5CDD505-2E9C-101B-9397-08002B2CF9AE}" pid="8" name="MSIP_Label_defa4170-0d19-0005-0004-bc88714345d2_ContentBits">
    <vt:lpwstr>0</vt:lpwstr>
  </property>
</Properties>
</file>