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64" r:id="rId2"/>
    <p:sldId id="362" r:id="rId3"/>
    <p:sldId id="418" r:id="rId4"/>
    <p:sldId id="419" r:id="rId5"/>
    <p:sldId id="420" r:id="rId6"/>
    <p:sldId id="421" r:id="rId7"/>
    <p:sldId id="422" r:id="rId8"/>
    <p:sldId id="423" r:id="rId9"/>
    <p:sldId id="407" r:id="rId10"/>
    <p:sldId id="408" r:id="rId11"/>
    <p:sldId id="409" r:id="rId12"/>
    <p:sldId id="415" r:id="rId13"/>
    <p:sldId id="406" r:id="rId14"/>
    <p:sldId id="363" r:id="rId15"/>
    <p:sldId id="380" r:id="rId16"/>
    <p:sldId id="416" r:id="rId17"/>
    <p:sldId id="373" r:id="rId18"/>
    <p:sldId id="417" r:id="rId19"/>
    <p:sldId id="405" r:id="rId20"/>
    <p:sldId id="374" r:id="rId21"/>
    <p:sldId id="375" r:id="rId22"/>
    <p:sldId id="376" r:id="rId23"/>
    <p:sldId id="377" r:id="rId24"/>
    <p:sldId id="413" r:id="rId25"/>
    <p:sldId id="414" r:id="rId26"/>
    <p:sldId id="361" r:id="rId27"/>
  </p:sldIdLst>
  <p:sldSz cx="12192000" cy="6858000"/>
  <p:notesSz cx="6797675" cy="9926638"/>
  <p:custDataLst>
    <p:tags r:id="rId30"/>
  </p:custData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0000"/>
    <a:srgbClr val="00475C"/>
    <a:srgbClr val="00809E"/>
    <a:srgbClr val="FFFFFF"/>
    <a:srgbClr val="004C62"/>
    <a:srgbClr val="9A9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4" autoAdjust="0"/>
    <p:restoredTop sz="94721" autoAdjust="0"/>
  </p:normalViewPr>
  <p:slideViewPr>
    <p:cSldViewPr snapToGrid="0" showGuides="1">
      <p:cViewPr varScale="1">
        <p:scale>
          <a:sx n="87" d="100"/>
          <a:sy n="87" d="100"/>
        </p:scale>
        <p:origin x="768" y="90"/>
      </p:cViewPr>
      <p:guideLst>
        <p:guide orient="horz" pos="213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eraldoneto\Desktop\TABELA%20HELVIO%20SENAD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Zinco\SCG\Apresenta&#231;&#245;es\Apresenta&#231;&#245;es%20&#193;lvaro\Apresenta&#231;&#227;o%20H&#233;lvio%2023.6.2017\Slide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Corporativo\USU\fernando\Acompanhamento%20dos%20leil&#245;es%20de%20gera&#231;&#227;o_Noruega\Acompanhamento%20dos%20Leil&#245;es%20de%20Gera&#231;&#227;o_D&#243;lar%20a%20cota&#231;&#227;o%20do%20di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Zinco\SCG\Apresenta&#231;&#245;es\Apresenta&#231;&#245;es%20&#193;lvaro\Apresenta&#231;&#227;o%20H&#233;lvio%2023.6.2017\Slid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Corporativo\USU\fernando\Acompanhamento%20dos%20leil&#245;es%20de%20gera&#231;&#227;o_Noruega\Acompanhamento%20dos%20Leil&#245;es%20de%20Gera&#231;&#227;o_D&#243;lar%20a%20cota&#231;&#227;o%20do%20dia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wner\Desktop\Apresentacao\Consumo_PL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wner\Desktop\Apresentacao\Consumo_PLD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/>
              <a:t>Evolução da Capacidade Instalada por Fonte de Geração Não</a:t>
            </a:r>
            <a:r>
              <a:rPr lang="pt-BR" sz="1800" b="1" baseline="0" dirty="0"/>
              <a:t> renovável</a:t>
            </a:r>
            <a:endParaRPr lang="pt-BR" sz="18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Plan1!$A$4</c:f>
              <c:strCache>
                <c:ptCount val="1"/>
                <c:pt idx="0">
                  <c:v>URÂNIO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Plan1!$B$3:$L$3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Plan1!$B$4:$L$4</c:f>
              <c:numCache>
                <c:formatCode>_-* #,##0_-;\-* #,##0_-;_-* "-"??_-;_-@_-</c:formatCode>
                <c:ptCount val="11"/>
                <c:pt idx="0">
                  <c:v>1990</c:v>
                </c:pt>
                <c:pt idx="1">
                  <c:v>1990</c:v>
                </c:pt>
                <c:pt idx="2">
                  <c:v>1990</c:v>
                </c:pt>
                <c:pt idx="3">
                  <c:v>1990</c:v>
                </c:pt>
                <c:pt idx="4">
                  <c:v>1990</c:v>
                </c:pt>
                <c:pt idx="5">
                  <c:v>1990</c:v>
                </c:pt>
                <c:pt idx="6">
                  <c:v>1990</c:v>
                </c:pt>
                <c:pt idx="7">
                  <c:v>1990</c:v>
                </c:pt>
                <c:pt idx="8">
                  <c:v>1990</c:v>
                </c:pt>
                <c:pt idx="9">
                  <c:v>1990</c:v>
                </c:pt>
                <c:pt idx="10">
                  <c:v>3395</c:v>
                </c:pt>
              </c:numCache>
            </c:numRef>
          </c:val>
        </c:ser>
        <c:ser>
          <c:idx val="1"/>
          <c:order val="1"/>
          <c:tx>
            <c:strRef>
              <c:f>Plan1!$A$5</c:f>
              <c:strCache>
                <c:ptCount val="1"/>
                <c:pt idx="0">
                  <c:v>GÁS NATURAL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Plan1!$B$3:$L$3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Plan1!$B$5:$L$5</c:f>
              <c:numCache>
                <c:formatCode>_-* #,##0_-;\-* #,##0_-;_-* "-"??_-;_-@_-</c:formatCode>
                <c:ptCount val="11"/>
                <c:pt idx="0">
                  <c:v>12532</c:v>
                </c:pt>
                <c:pt idx="1">
                  <c:v>13123</c:v>
                </c:pt>
                <c:pt idx="2">
                  <c:v>13151</c:v>
                </c:pt>
                <c:pt idx="3">
                  <c:v>13151</c:v>
                </c:pt>
                <c:pt idx="4">
                  <c:v>14672</c:v>
                </c:pt>
                <c:pt idx="5">
                  <c:v>14672</c:v>
                </c:pt>
                <c:pt idx="6">
                  <c:v>14672</c:v>
                </c:pt>
                <c:pt idx="7">
                  <c:v>16172</c:v>
                </c:pt>
                <c:pt idx="8">
                  <c:v>16172</c:v>
                </c:pt>
                <c:pt idx="9">
                  <c:v>16756</c:v>
                </c:pt>
                <c:pt idx="10">
                  <c:v>17339</c:v>
                </c:pt>
              </c:numCache>
            </c:numRef>
          </c:val>
        </c:ser>
        <c:ser>
          <c:idx val="2"/>
          <c:order val="2"/>
          <c:tx>
            <c:strRef>
              <c:f>Plan1!$A$6</c:f>
              <c:strCache>
                <c:ptCount val="1"/>
                <c:pt idx="0">
                  <c:v>CARVÃO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Plan1!$B$3:$L$3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Plan1!$B$6:$L$6</c:f>
              <c:numCache>
                <c:formatCode>_-* #,##0_-;\-* #,##0_-;_-* "-"??_-;_-@_-</c:formatCode>
                <c:ptCount val="11"/>
                <c:pt idx="0">
                  <c:v>3174</c:v>
                </c:pt>
                <c:pt idx="1">
                  <c:v>3174</c:v>
                </c:pt>
                <c:pt idx="2">
                  <c:v>3174</c:v>
                </c:pt>
                <c:pt idx="3">
                  <c:v>3514</c:v>
                </c:pt>
                <c:pt idx="4">
                  <c:v>3514</c:v>
                </c:pt>
                <c:pt idx="5">
                  <c:v>3514</c:v>
                </c:pt>
                <c:pt idx="6">
                  <c:v>3514</c:v>
                </c:pt>
                <c:pt idx="7">
                  <c:v>3514</c:v>
                </c:pt>
                <c:pt idx="8">
                  <c:v>3514</c:v>
                </c:pt>
                <c:pt idx="9">
                  <c:v>3514</c:v>
                </c:pt>
                <c:pt idx="10">
                  <c:v>3514</c:v>
                </c:pt>
              </c:numCache>
            </c:numRef>
          </c:val>
        </c:ser>
        <c:ser>
          <c:idx val="3"/>
          <c:order val="3"/>
          <c:tx>
            <c:strRef>
              <c:f>Plan1!$A$7</c:f>
              <c:strCache>
                <c:ptCount val="1"/>
                <c:pt idx="0">
                  <c:v>ÓLEO COMBUSTÍVEL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Plan1!$B$3:$L$3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Plan1!$B$7:$L$7</c:f>
              <c:numCache>
                <c:formatCode>_-* #,##0_-;\-* #,##0_-;_-* "-"??_-;_-@_-</c:formatCode>
                <c:ptCount val="11"/>
                <c:pt idx="0">
                  <c:v>3721</c:v>
                </c:pt>
                <c:pt idx="1">
                  <c:v>3721</c:v>
                </c:pt>
                <c:pt idx="2">
                  <c:v>3721</c:v>
                </c:pt>
                <c:pt idx="3">
                  <c:v>3721</c:v>
                </c:pt>
                <c:pt idx="4">
                  <c:v>3721</c:v>
                </c:pt>
                <c:pt idx="5">
                  <c:v>3721</c:v>
                </c:pt>
                <c:pt idx="6">
                  <c:v>3721</c:v>
                </c:pt>
                <c:pt idx="7">
                  <c:v>3721</c:v>
                </c:pt>
                <c:pt idx="8">
                  <c:v>3287</c:v>
                </c:pt>
                <c:pt idx="9">
                  <c:v>1805</c:v>
                </c:pt>
                <c:pt idx="10">
                  <c:v>1774</c:v>
                </c:pt>
              </c:numCache>
            </c:numRef>
          </c:val>
        </c:ser>
        <c:ser>
          <c:idx val="4"/>
          <c:order val="4"/>
          <c:tx>
            <c:strRef>
              <c:f>Plan1!$A$8</c:f>
              <c:strCache>
                <c:ptCount val="1"/>
                <c:pt idx="0">
                  <c:v>ÓLEO DIESEL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numRef>
              <c:f>Plan1!$B$3:$L$3</c:f>
              <c:numCache>
                <c:formatCode>General</c:formatCode>
                <c:ptCount val="11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</c:numCache>
            </c:numRef>
          </c:cat>
          <c:val>
            <c:numRef>
              <c:f>Plan1!$B$8:$L$8</c:f>
              <c:numCache>
                <c:formatCode>_-* #,##0_-;\-* #,##0_-;_-* "-"??_-;_-@_-</c:formatCode>
                <c:ptCount val="11"/>
                <c:pt idx="0">
                  <c:v>1530</c:v>
                </c:pt>
                <c:pt idx="1">
                  <c:v>1530</c:v>
                </c:pt>
                <c:pt idx="2">
                  <c:v>1530</c:v>
                </c:pt>
                <c:pt idx="3">
                  <c:v>1530</c:v>
                </c:pt>
                <c:pt idx="4">
                  <c:v>1530</c:v>
                </c:pt>
                <c:pt idx="5">
                  <c:v>1530</c:v>
                </c:pt>
                <c:pt idx="6">
                  <c:v>1530</c:v>
                </c:pt>
                <c:pt idx="7">
                  <c:v>1337</c:v>
                </c:pt>
                <c:pt idx="8">
                  <c:v>787</c:v>
                </c:pt>
                <c:pt idx="9">
                  <c:v>787</c:v>
                </c:pt>
                <c:pt idx="10">
                  <c:v>612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4654000"/>
        <c:axId val="174654384"/>
        <c:extLst>
          <c:ext xmlns:c15="http://schemas.microsoft.com/office/drawing/2012/chart" uri="{02D57815-91ED-43cb-92C2-25804820EDAC}">
            <c15:filteredBar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Plan1!$A$9</c15:sqref>
                        </c15:formulaRef>
                      </c:ext>
                    </c:extLst>
                    <c:strCache>
                      <c:ptCount val="1"/>
                      <c:pt idx="0">
                        <c:v>TOTAL NÃO RENOVAVEIS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Plan1!$B$3:$L$3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  <c:pt idx="3">
                        <c:v>2019</c:v>
                      </c:pt>
                      <c:pt idx="4">
                        <c:v>2020</c:v>
                      </c:pt>
                      <c:pt idx="5">
                        <c:v>2021</c:v>
                      </c:pt>
                      <c:pt idx="6">
                        <c:v>2022</c:v>
                      </c:pt>
                      <c:pt idx="7">
                        <c:v>2023</c:v>
                      </c:pt>
                      <c:pt idx="8">
                        <c:v>2024</c:v>
                      </c:pt>
                      <c:pt idx="9">
                        <c:v>2025</c:v>
                      </c:pt>
                      <c:pt idx="10">
                        <c:v>2026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Plan1!$B$9:$L$9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1"/>
                      <c:pt idx="0">
                        <c:v>22947</c:v>
                      </c:pt>
                      <c:pt idx="1">
                        <c:v>23538</c:v>
                      </c:pt>
                      <c:pt idx="2">
                        <c:v>23566</c:v>
                      </c:pt>
                      <c:pt idx="3">
                        <c:v>23906</c:v>
                      </c:pt>
                      <c:pt idx="4">
                        <c:v>25427</c:v>
                      </c:pt>
                      <c:pt idx="5">
                        <c:v>25427</c:v>
                      </c:pt>
                      <c:pt idx="6">
                        <c:v>25427</c:v>
                      </c:pt>
                      <c:pt idx="7">
                        <c:v>26734</c:v>
                      </c:pt>
                      <c:pt idx="8">
                        <c:v>25750</c:v>
                      </c:pt>
                      <c:pt idx="9">
                        <c:v>24852</c:v>
                      </c:pt>
                      <c:pt idx="10">
                        <c:v>26634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17465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654384"/>
        <c:crossesAt val="0"/>
        <c:auto val="1"/>
        <c:lblAlgn val="ctr"/>
        <c:lblOffset val="100"/>
        <c:noMultiLvlLbl val="0"/>
      </c:catAx>
      <c:valAx>
        <c:axId val="174654384"/>
        <c:scaling>
          <c:orientation val="minMax"/>
          <c:max val="28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654000"/>
        <c:crosses val="autoZero"/>
        <c:crossBetween val="between"/>
        <c:majorUnit val="3000"/>
        <c:minorUnit val="5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Plan4!$C$8</c:f>
              <c:strCache>
                <c:ptCount val="1"/>
                <c:pt idx="0">
                  <c:v>Dinamarca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Plan4!$B$9:$B$25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Plan4!$C$9:$C$25</c:f>
              <c:numCache>
                <c:formatCode>General</c:formatCode>
                <c:ptCount val="17"/>
                <c:pt idx="0">
                  <c:v>2390</c:v>
                </c:pt>
                <c:pt idx="1">
                  <c:v>2497</c:v>
                </c:pt>
                <c:pt idx="2">
                  <c:v>2890</c:v>
                </c:pt>
                <c:pt idx="3">
                  <c:v>3116</c:v>
                </c:pt>
                <c:pt idx="4">
                  <c:v>3123</c:v>
                </c:pt>
                <c:pt idx="5">
                  <c:v>3127</c:v>
                </c:pt>
                <c:pt idx="6">
                  <c:v>3135</c:v>
                </c:pt>
                <c:pt idx="7">
                  <c:v>3124</c:v>
                </c:pt>
                <c:pt idx="8">
                  <c:v>3163</c:v>
                </c:pt>
                <c:pt idx="9">
                  <c:v>3482</c:v>
                </c:pt>
                <c:pt idx="10">
                  <c:v>3752</c:v>
                </c:pt>
                <c:pt idx="11">
                  <c:v>3927</c:v>
                </c:pt>
                <c:pt idx="12">
                  <c:v>4162</c:v>
                </c:pt>
                <c:pt idx="13">
                  <c:v>4762</c:v>
                </c:pt>
                <c:pt idx="14">
                  <c:v>4885</c:v>
                </c:pt>
                <c:pt idx="15">
                  <c:v>5070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Plan4!$D$8</c:f>
              <c:strCache>
                <c:ptCount val="1"/>
                <c:pt idx="0">
                  <c:v>Alemanha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Plan4!$B$9:$B$25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Plan4!$D$9:$D$25</c:f>
              <c:numCache>
                <c:formatCode>General</c:formatCode>
                <c:ptCount val="17"/>
                <c:pt idx="0">
                  <c:v>6097</c:v>
                </c:pt>
                <c:pt idx="1">
                  <c:v>8738</c:v>
                </c:pt>
                <c:pt idx="2">
                  <c:v>11976</c:v>
                </c:pt>
                <c:pt idx="3">
                  <c:v>14381</c:v>
                </c:pt>
                <c:pt idx="4">
                  <c:v>16419</c:v>
                </c:pt>
                <c:pt idx="5">
                  <c:v>18248</c:v>
                </c:pt>
                <c:pt idx="6">
                  <c:v>20474</c:v>
                </c:pt>
                <c:pt idx="7">
                  <c:v>22116</c:v>
                </c:pt>
                <c:pt idx="8">
                  <c:v>22794</c:v>
                </c:pt>
                <c:pt idx="9">
                  <c:v>25732</c:v>
                </c:pt>
                <c:pt idx="10">
                  <c:v>26903</c:v>
                </c:pt>
                <c:pt idx="11">
                  <c:v>28712</c:v>
                </c:pt>
                <c:pt idx="12">
                  <c:v>30979</c:v>
                </c:pt>
                <c:pt idx="13">
                  <c:v>34022</c:v>
                </c:pt>
                <c:pt idx="14">
                  <c:v>38557</c:v>
                </c:pt>
                <c:pt idx="15">
                  <c:v>44470</c:v>
                </c:pt>
                <c:pt idx="16">
                  <c:v>49972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Plan4!$E$8</c:f>
              <c:strCache>
                <c:ptCount val="1"/>
                <c:pt idx="0">
                  <c:v>China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Plan4!$B$9:$B$25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Plan4!$E$9:$E$25</c:f>
              <c:numCache>
                <c:formatCode>General</c:formatCode>
                <c:ptCount val="17"/>
                <c:pt idx="5">
                  <c:v>1260</c:v>
                </c:pt>
                <c:pt idx="6">
                  <c:v>2599</c:v>
                </c:pt>
                <c:pt idx="7">
                  <c:v>5912</c:v>
                </c:pt>
                <c:pt idx="8">
                  <c:v>12200</c:v>
                </c:pt>
                <c:pt idx="9">
                  <c:v>16000</c:v>
                </c:pt>
                <c:pt idx="10">
                  <c:v>31100</c:v>
                </c:pt>
                <c:pt idx="11">
                  <c:v>62700</c:v>
                </c:pt>
                <c:pt idx="12">
                  <c:v>75000</c:v>
                </c:pt>
                <c:pt idx="13">
                  <c:v>91424</c:v>
                </c:pt>
                <c:pt idx="14">
                  <c:v>114763</c:v>
                </c:pt>
                <c:pt idx="15">
                  <c:v>129700</c:v>
                </c:pt>
                <c:pt idx="16">
                  <c:v>149000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Plan4!$F$8</c:f>
              <c:strCache>
                <c:ptCount val="1"/>
                <c:pt idx="0">
                  <c:v>Estados Unidos</c:v>
                </c:pt>
              </c:strCache>
            </c:strRef>
          </c:tx>
          <c:spPr>
            <a:ln w="28575" cap="rnd">
              <a:solidFill>
                <a:srgbClr val="21DF60"/>
              </a:solidFill>
              <a:round/>
            </a:ln>
            <a:effectLst/>
          </c:spPr>
          <c:marker>
            <c:symbol val="none"/>
          </c:marker>
          <c:cat>
            <c:numRef>
              <c:f>Plan4!$B$9:$B$25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Plan4!$F$9:$F$25</c:f>
              <c:numCache>
                <c:formatCode>General</c:formatCode>
                <c:ptCount val="17"/>
                <c:pt idx="0">
                  <c:v>2539</c:v>
                </c:pt>
                <c:pt idx="1">
                  <c:v>4232</c:v>
                </c:pt>
                <c:pt idx="2">
                  <c:v>4687</c:v>
                </c:pt>
                <c:pt idx="3">
                  <c:v>6350</c:v>
                </c:pt>
                <c:pt idx="4">
                  <c:v>6723</c:v>
                </c:pt>
                <c:pt idx="5">
                  <c:v>9147</c:v>
                </c:pt>
                <c:pt idx="6">
                  <c:v>11575</c:v>
                </c:pt>
                <c:pt idx="7">
                  <c:v>16907</c:v>
                </c:pt>
                <c:pt idx="8">
                  <c:v>25410</c:v>
                </c:pt>
                <c:pt idx="9">
                  <c:v>34863</c:v>
                </c:pt>
                <c:pt idx="10">
                  <c:v>40180</c:v>
                </c:pt>
                <c:pt idx="11">
                  <c:v>46919</c:v>
                </c:pt>
                <c:pt idx="12">
                  <c:v>60007</c:v>
                </c:pt>
                <c:pt idx="13">
                  <c:v>61108</c:v>
                </c:pt>
                <c:pt idx="14">
                  <c:v>65887</c:v>
                </c:pt>
                <c:pt idx="15">
                  <c:v>74472</c:v>
                </c:pt>
                <c:pt idx="16">
                  <c:v>82183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Plan4!$G$8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Plan4!$B$9:$B$25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Plan4!$G$9:$G$25</c:f>
              <c:numCache>
                <c:formatCode>General</c:formatCode>
                <c:ptCount val="17"/>
                <c:pt idx="5">
                  <c:v>27.1</c:v>
                </c:pt>
                <c:pt idx="6">
                  <c:v>235.4</c:v>
                </c:pt>
                <c:pt idx="7">
                  <c:v>245.6</c:v>
                </c:pt>
                <c:pt idx="8">
                  <c:v>323.39999999999992</c:v>
                </c:pt>
                <c:pt idx="9">
                  <c:v>601.4</c:v>
                </c:pt>
                <c:pt idx="10">
                  <c:v>931.8</c:v>
                </c:pt>
                <c:pt idx="11">
                  <c:v>1430.5</c:v>
                </c:pt>
                <c:pt idx="12">
                  <c:v>2514</c:v>
                </c:pt>
                <c:pt idx="13">
                  <c:v>3446.1</c:v>
                </c:pt>
                <c:pt idx="14">
                  <c:v>5961.6</c:v>
                </c:pt>
                <c:pt idx="15">
                  <c:v>9728.1</c:v>
                </c:pt>
                <c:pt idx="16">
                  <c:v>12668.3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94816"/>
        <c:axId val="174803392"/>
      </c:lineChart>
      <c:catAx>
        <c:axId val="17479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pt-BR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803392"/>
        <c:crosses val="autoZero"/>
        <c:auto val="1"/>
        <c:lblAlgn val="ctr"/>
        <c:lblOffset val="100"/>
        <c:noMultiLvlLbl val="0"/>
      </c:catAx>
      <c:valAx>
        <c:axId val="174803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pt-BR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794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t-BR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4"/>
          <c:order val="0"/>
          <c:tx>
            <c:v>MW</c:v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9.6338376237011993E-3"/>
                  <c:y val="1.96110904576989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1CA-4034-8A5A-98768EE9745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'Eólicas (U$)'!$B$1:$S$1</c:f>
              <c:strCache>
                <c:ptCount val="18"/>
                <c:pt idx="0">
                  <c:v>Leilão 3/2009 (LER-EOL)</c:v>
                </c:pt>
                <c:pt idx="1">
                  <c:v>Leilão 5/2010 (LER)</c:v>
                </c:pt>
                <c:pt idx="2">
                  <c:v>Leilão 7/2010 (FA)</c:v>
                </c:pt>
                <c:pt idx="3">
                  <c:v>Leilão 2/2011 (A-3)</c:v>
                </c:pt>
                <c:pt idx="4">
                  <c:v>Leilão 3/2011 (LER)</c:v>
                </c:pt>
                <c:pt idx="5">
                  <c:v>Leilão 7/2011 (A-5)</c:v>
                </c:pt>
                <c:pt idx="6">
                  <c:v>Leilão 6/2012 (A-5)</c:v>
                </c:pt>
                <c:pt idx="7">
                  <c:v>Leilão 5/2013 (LER)</c:v>
                </c:pt>
                <c:pt idx="8">
                  <c:v>Leilão 9/2013 (A-3)</c:v>
                </c:pt>
                <c:pt idx="9">
                  <c:v>Leilão 10/2013 (A-5)</c:v>
                </c:pt>
                <c:pt idx="10">
                  <c:v>Leilão 3/2014 (A-3)</c:v>
                </c:pt>
                <c:pt idx="11">
                  <c:v>Leilão 6/2014 (A-5)</c:v>
                </c:pt>
                <c:pt idx="12">
                  <c:v>Leilão 8/2014 (LER)</c:v>
                </c:pt>
                <c:pt idx="13">
                  <c:v>Leilão 2/2015 (FA)</c:v>
                </c:pt>
                <c:pt idx="14">
                  <c:v>Leilão 4/2015 (A-3)</c:v>
                </c:pt>
                <c:pt idx="15">
                  <c:v>Leilão 9/2015 (LER)</c:v>
                </c:pt>
                <c:pt idx="16">
                  <c:v>Leilão 04/2017 (A-4)</c:v>
                </c:pt>
                <c:pt idx="17">
                  <c:v>Leilão 05/2017 (A-6)</c:v>
                </c:pt>
              </c:strCache>
            </c:strRef>
          </c:cat>
          <c:val>
            <c:numRef>
              <c:f>'Eólicas (U$)'!$B$7:$S$7</c:f>
              <c:numCache>
                <c:formatCode>General</c:formatCode>
                <c:ptCount val="18"/>
                <c:pt idx="0">
                  <c:v>1805.7</c:v>
                </c:pt>
                <c:pt idx="1">
                  <c:v>528.20000000000005</c:v>
                </c:pt>
                <c:pt idx="2">
                  <c:v>1519.6</c:v>
                </c:pt>
                <c:pt idx="3">
                  <c:v>1067.5999999999999</c:v>
                </c:pt>
                <c:pt idx="4">
                  <c:v>861.1</c:v>
                </c:pt>
                <c:pt idx="5">
                  <c:v>975.7</c:v>
                </c:pt>
                <c:pt idx="6">
                  <c:v>281.89999999999998</c:v>
                </c:pt>
                <c:pt idx="7">
                  <c:v>1505.2</c:v>
                </c:pt>
                <c:pt idx="8">
                  <c:v>867.6</c:v>
                </c:pt>
                <c:pt idx="9">
                  <c:v>2337.8000000000002</c:v>
                </c:pt>
                <c:pt idx="10">
                  <c:v>551</c:v>
                </c:pt>
                <c:pt idx="11">
                  <c:v>925.55</c:v>
                </c:pt>
                <c:pt idx="12">
                  <c:v>769.1</c:v>
                </c:pt>
                <c:pt idx="13">
                  <c:v>90</c:v>
                </c:pt>
                <c:pt idx="14">
                  <c:v>538.79999999999995</c:v>
                </c:pt>
                <c:pt idx="15">
                  <c:v>548.20000000000005</c:v>
                </c:pt>
                <c:pt idx="16">
                  <c:v>64</c:v>
                </c:pt>
                <c:pt idx="17">
                  <c:v>1386.63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1CA-4034-8A5A-98768EE974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4812280"/>
        <c:axId val="174812664"/>
      </c:barChart>
      <c:lineChart>
        <c:grouping val="standard"/>
        <c:varyColors val="0"/>
        <c:ser>
          <c:idx val="0"/>
          <c:order val="2"/>
          <c:tx>
            <c:v>Qtde</c:v>
          </c:tx>
          <c:spPr>
            <a:ln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'Eólicas (U$)'!$B$9:$S$9</c:f>
              <c:numCache>
                <c:formatCode>General</c:formatCode>
                <c:ptCount val="18"/>
                <c:pt idx="0">
                  <c:v>71</c:v>
                </c:pt>
                <c:pt idx="1">
                  <c:v>20</c:v>
                </c:pt>
                <c:pt idx="2">
                  <c:v>50</c:v>
                </c:pt>
                <c:pt idx="3">
                  <c:v>44</c:v>
                </c:pt>
                <c:pt idx="4">
                  <c:v>34</c:v>
                </c:pt>
                <c:pt idx="5">
                  <c:v>39</c:v>
                </c:pt>
                <c:pt idx="6">
                  <c:v>10</c:v>
                </c:pt>
                <c:pt idx="7">
                  <c:v>66</c:v>
                </c:pt>
                <c:pt idx="8">
                  <c:v>39</c:v>
                </c:pt>
                <c:pt idx="9">
                  <c:v>97</c:v>
                </c:pt>
                <c:pt idx="10">
                  <c:v>21</c:v>
                </c:pt>
                <c:pt idx="11">
                  <c:v>36</c:v>
                </c:pt>
                <c:pt idx="12">
                  <c:v>31</c:v>
                </c:pt>
                <c:pt idx="13">
                  <c:v>3</c:v>
                </c:pt>
                <c:pt idx="14">
                  <c:v>19</c:v>
                </c:pt>
                <c:pt idx="15">
                  <c:v>20</c:v>
                </c:pt>
                <c:pt idx="16">
                  <c:v>2</c:v>
                </c:pt>
                <c:pt idx="17">
                  <c:v>49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1CA-4034-8A5A-98768EE974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812280"/>
        <c:axId val="174812664"/>
      </c:lineChart>
      <c:lineChart>
        <c:grouping val="standard"/>
        <c:varyColors val="0"/>
        <c:ser>
          <c:idx val="15"/>
          <c:order val="1"/>
          <c:tx>
            <c:v>Price (U$)</c:v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6783841578608769E-2"/>
                  <c:y val="-6.16942515184118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1CA-4034-8A5A-98768EE9745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'Eólicas (U$)'!$B$1:$Q$1</c:f>
              <c:strCache>
                <c:ptCount val="16"/>
                <c:pt idx="0">
                  <c:v>Leilão 3/2009 (LER-EOL)</c:v>
                </c:pt>
                <c:pt idx="1">
                  <c:v>Leilão 5/2010 (LER)</c:v>
                </c:pt>
                <c:pt idx="2">
                  <c:v>Leilão 7/2010 (FA)</c:v>
                </c:pt>
                <c:pt idx="3">
                  <c:v>Leilão 2/2011 (A-3)</c:v>
                </c:pt>
                <c:pt idx="4">
                  <c:v>Leilão 3/2011 (LER)</c:v>
                </c:pt>
                <c:pt idx="5">
                  <c:v>Leilão 7/2011 (A-5)</c:v>
                </c:pt>
                <c:pt idx="6">
                  <c:v>Leilão 6/2012 (A-5)</c:v>
                </c:pt>
                <c:pt idx="7">
                  <c:v>Leilão 5/2013 (LER)</c:v>
                </c:pt>
                <c:pt idx="8">
                  <c:v>Leilão 9/2013 (A-3)</c:v>
                </c:pt>
                <c:pt idx="9">
                  <c:v>Leilão 10/2013 (A-5)</c:v>
                </c:pt>
                <c:pt idx="10">
                  <c:v>Leilão 3/2014 (A-3)</c:v>
                </c:pt>
                <c:pt idx="11">
                  <c:v>Leilão 6/2014 (A-5)</c:v>
                </c:pt>
                <c:pt idx="12">
                  <c:v>Leilão 8/2014 (LER)</c:v>
                </c:pt>
                <c:pt idx="13">
                  <c:v>Leilão 2/2015 (FA)</c:v>
                </c:pt>
                <c:pt idx="14">
                  <c:v>Leilão 4/2015 (A-3)</c:v>
                </c:pt>
                <c:pt idx="15">
                  <c:v>Leilão 9/2015 (LER)</c:v>
                </c:pt>
              </c:strCache>
            </c:strRef>
          </c:cat>
          <c:val>
            <c:numRef>
              <c:f>'Eólicas (U$)'!$B$15:$S$15</c:f>
              <c:numCache>
                <c:formatCode>_(* #,##0.00_);_(* \(#,##0.00\);_(* "-"??_);_(@_)</c:formatCode>
                <c:ptCount val="18"/>
                <c:pt idx="0">
                  <c:v>84.842418349253563</c:v>
                </c:pt>
                <c:pt idx="1">
                  <c:v>69.543808014489471</c:v>
                </c:pt>
                <c:pt idx="2">
                  <c:v>75.573994089565801</c:v>
                </c:pt>
                <c:pt idx="3">
                  <c:v>62.779532533164875</c:v>
                </c:pt>
                <c:pt idx="4">
                  <c:v>61.997260615116417</c:v>
                </c:pt>
                <c:pt idx="5">
                  <c:v>56.996974281391829</c:v>
                </c:pt>
                <c:pt idx="6">
                  <c:v>42.212092130518229</c:v>
                </c:pt>
                <c:pt idx="7">
                  <c:v>46.262778615719789</c:v>
                </c:pt>
                <c:pt idx="8">
                  <c:v>54.516383388820749</c:v>
                </c:pt>
                <c:pt idx="9">
                  <c:v>50.990492368026317</c:v>
                </c:pt>
                <c:pt idx="10">
                  <c:v>57.941635108041886</c:v>
                </c:pt>
                <c:pt idx="11">
                  <c:v>53.09167610640209</c:v>
                </c:pt>
                <c:pt idx="12">
                  <c:v>58.223549627690048</c:v>
                </c:pt>
                <c:pt idx="13">
                  <c:v>60.702558489533452</c:v>
                </c:pt>
                <c:pt idx="14">
                  <c:v>51.894199908298951</c:v>
                </c:pt>
                <c:pt idx="15">
                  <c:v>53.467638008573765</c:v>
                </c:pt>
                <c:pt idx="16">
                  <c:v>83.939052948511303</c:v>
                </c:pt>
                <c:pt idx="17">
                  <c:v>83.867634993466822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21CA-4034-8A5A-98768EE974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813432"/>
        <c:axId val="174813048"/>
      </c:lineChart>
      <c:catAx>
        <c:axId val="174812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812664"/>
        <c:crosses val="autoZero"/>
        <c:auto val="1"/>
        <c:lblAlgn val="ctr"/>
        <c:lblOffset val="100"/>
        <c:noMultiLvlLbl val="0"/>
      </c:catAx>
      <c:valAx>
        <c:axId val="174812664"/>
        <c:scaling>
          <c:orientation val="minMax"/>
          <c:max val="2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200"/>
                </a:pPr>
                <a:r>
                  <a:rPr lang="pt-BR" sz="1200" dirty="0" smtClean="0"/>
                  <a:t>Potência (MW</a:t>
                </a:r>
                <a:r>
                  <a:rPr lang="pt-BR" sz="1200" dirty="0"/>
                  <a:t>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812280"/>
        <c:crosses val="autoZero"/>
        <c:crossBetween val="midCat"/>
      </c:valAx>
      <c:valAx>
        <c:axId val="174813048"/>
        <c:scaling>
          <c:orientation val="minMax"/>
          <c:max val="100"/>
          <c:min val="0"/>
        </c:scaling>
        <c:delete val="0"/>
        <c:axPos val="r"/>
        <c:title>
          <c:tx>
            <c:rich>
              <a:bodyPr/>
              <a:lstStyle/>
              <a:p>
                <a:pPr>
                  <a:defRPr sz="1200"/>
                </a:pPr>
                <a:r>
                  <a:rPr lang="pt-BR" sz="1200" dirty="0" smtClean="0"/>
                  <a:t>Preço (U</a:t>
                </a:r>
                <a:r>
                  <a:rPr lang="pt-BR" sz="1200" dirty="0"/>
                  <a:t>$)</a:t>
                </a:r>
              </a:p>
            </c:rich>
          </c:tx>
          <c:overlay val="0"/>
        </c:title>
        <c:numFmt formatCode="_(* #,##0.00_);_(* \(#,##0.00\);_(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813432"/>
        <c:crosses val="max"/>
        <c:crossBetween val="between"/>
      </c:valAx>
      <c:catAx>
        <c:axId val="1748134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481304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Plan4!$K$8</c:f>
              <c:strCache>
                <c:ptCount val="1"/>
                <c:pt idx="0">
                  <c:v>EUA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Plan4!$J$9:$J$18</c:f>
              <c:numCache>
                <c:formatCode>General</c:formatCode>
                <c:ptCount val="10"/>
                <c:pt idx="0">
                  <c:v>1992</c:v>
                </c:pt>
                <c:pt idx="1">
                  <c:v>1996</c:v>
                </c:pt>
                <c:pt idx="2">
                  <c:v>2000</c:v>
                </c:pt>
                <c:pt idx="3">
                  <c:v>2004</c:v>
                </c:pt>
                <c:pt idx="4">
                  <c:v>2008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Plan4!$K$9:$K$18</c:f>
              <c:numCache>
                <c:formatCode>0.0</c:formatCode>
                <c:ptCount val="10"/>
                <c:pt idx="0">
                  <c:v>43.5</c:v>
                </c:pt>
                <c:pt idx="1">
                  <c:v>76.5</c:v>
                </c:pt>
                <c:pt idx="2">
                  <c:v>139</c:v>
                </c:pt>
                <c:pt idx="3">
                  <c:v>376</c:v>
                </c:pt>
                <c:pt idx="4">
                  <c:v>1169</c:v>
                </c:pt>
                <c:pt idx="5">
                  <c:v>7272</c:v>
                </c:pt>
                <c:pt idx="6">
                  <c:v>12079</c:v>
                </c:pt>
                <c:pt idx="7">
                  <c:v>18280</c:v>
                </c:pt>
                <c:pt idx="8">
                  <c:v>26200</c:v>
                </c:pt>
                <c:pt idx="9">
                  <c:v>40900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Plan4!$L$8</c:f>
              <c:strCache>
                <c:ptCount val="1"/>
                <c:pt idx="0">
                  <c:v>Alemanha</c:v>
                </c:pt>
              </c:strCache>
            </c:strRef>
          </c:tx>
          <c:spPr>
            <a:ln w="28575" cap="rnd">
              <a:solidFill>
                <a:srgbClr val="21DF60"/>
              </a:solidFill>
              <a:round/>
            </a:ln>
            <a:effectLst/>
          </c:spPr>
          <c:marker>
            <c:symbol val="none"/>
          </c:marker>
          <c:cat>
            <c:numRef>
              <c:f>Plan4!$J$9:$J$18</c:f>
              <c:numCache>
                <c:formatCode>General</c:formatCode>
                <c:ptCount val="10"/>
                <c:pt idx="0">
                  <c:v>1992</c:v>
                </c:pt>
                <c:pt idx="1">
                  <c:v>1996</c:v>
                </c:pt>
                <c:pt idx="2">
                  <c:v>2000</c:v>
                </c:pt>
                <c:pt idx="3">
                  <c:v>2004</c:v>
                </c:pt>
                <c:pt idx="4">
                  <c:v>2008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Plan4!$L$9:$L$18</c:f>
              <c:numCache>
                <c:formatCode>0.0</c:formatCode>
                <c:ptCount val="10"/>
                <c:pt idx="0">
                  <c:v>2.9</c:v>
                </c:pt>
                <c:pt idx="1">
                  <c:v>10.3</c:v>
                </c:pt>
                <c:pt idx="2">
                  <c:v>89.4</c:v>
                </c:pt>
                <c:pt idx="3">
                  <c:v>1139</c:v>
                </c:pt>
                <c:pt idx="4">
                  <c:v>6153</c:v>
                </c:pt>
                <c:pt idx="5">
                  <c:v>32462</c:v>
                </c:pt>
                <c:pt idx="6">
                  <c:v>35766</c:v>
                </c:pt>
                <c:pt idx="7">
                  <c:v>38200</c:v>
                </c:pt>
                <c:pt idx="8">
                  <c:v>39800</c:v>
                </c:pt>
                <c:pt idx="9">
                  <c:v>41300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Plan4!$M$8</c:f>
              <c:strCache>
                <c:ptCount val="1"/>
                <c:pt idx="0">
                  <c:v>China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Plan4!$J$9:$J$18</c:f>
              <c:numCache>
                <c:formatCode>General</c:formatCode>
                <c:ptCount val="10"/>
                <c:pt idx="0">
                  <c:v>1992</c:v>
                </c:pt>
                <c:pt idx="1">
                  <c:v>1996</c:v>
                </c:pt>
                <c:pt idx="2">
                  <c:v>2000</c:v>
                </c:pt>
                <c:pt idx="3">
                  <c:v>2004</c:v>
                </c:pt>
                <c:pt idx="4">
                  <c:v>2008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Plan4!$M$9:$M$18</c:f>
              <c:numCache>
                <c:formatCode>General</c:formatCode>
                <c:ptCount val="10"/>
                <c:pt idx="2" formatCode="0.0">
                  <c:v>19</c:v>
                </c:pt>
                <c:pt idx="3" formatCode="0.0">
                  <c:v>62</c:v>
                </c:pt>
                <c:pt idx="4" formatCode="0.0">
                  <c:v>140</c:v>
                </c:pt>
                <c:pt idx="5" formatCode="0.0">
                  <c:v>6800</c:v>
                </c:pt>
                <c:pt idx="6" formatCode="0.0">
                  <c:v>19720</c:v>
                </c:pt>
                <c:pt idx="7" formatCode="0.0">
                  <c:v>28199</c:v>
                </c:pt>
                <c:pt idx="8" formatCode="0.0">
                  <c:v>43500</c:v>
                </c:pt>
                <c:pt idx="9" formatCode="0.0">
                  <c:v>77400</c:v>
                </c:pt>
              </c:numCache>
            </c:numRef>
          </c:val>
          <c:smooth val="0"/>
        </c:ser>
        <c:ser>
          <c:idx val="4"/>
          <c:order val="3"/>
          <c:tx>
            <c:strRef>
              <c:f>Plan4!$N$8</c:f>
              <c:strCache>
                <c:ptCount val="1"/>
                <c:pt idx="0">
                  <c:v>México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Plan4!$J$9:$J$18</c:f>
              <c:numCache>
                <c:formatCode>General</c:formatCode>
                <c:ptCount val="10"/>
                <c:pt idx="0">
                  <c:v>1992</c:v>
                </c:pt>
                <c:pt idx="1">
                  <c:v>1996</c:v>
                </c:pt>
                <c:pt idx="2">
                  <c:v>2000</c:v>
                </c:pt>
                <c:pt idx="3">
                  <c:v>2004</c:v>
                </c:pt>
                <c:pt idx="4">
                  <c:v>2008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Plan4!$N$9:$N$18</c:f>
              <c:numCache>
                <c:formatCode>0.0</c:formatCode>
                <c:ptCount val="10"/>
                <c:pt idx="0">
                  <c:v>0.4</c:v>
                </c:pt>
                <c:pt idx="1">
                  <c:v>10</c:v>
                </c:pt>
                <c:pt idx="2">
                  <c:v>13.9</c:v>
                </c:pt>
                <c:pt idx="3">
                  <c:v>18.2</c:v>
                </c:pt>
                <c:pt idx="4">
                  <c:v>21.7</c:v>
                </c:pt>
                <c:pt idx="5">
                  <c:v>52.4</c:v>
                </c:pt>
                <c:pt idx="6">
                  <c:v>112</c:v>
                </c:pt>
                <c:pt idx="7">
                  <c:v>176</c:v>
                </c:pt>
                <c:pt idx="8">
                  <c:v>282</c:v>
                </c:pt>
                <c:pt idx="9">
                  <c:v>320</c:v>
                </c:pt>
              </c:numCache>
            </c:numRef>
          </c:val>
          <c:smooth val="0"/>
        </c:ser>
        <c:ser>
          <c:idx val="5"/>
          <c:order val="4"/>
          <c:tx>
            <c:strRef>
              <c:f>Plan4!$O$8</c:f>
              <c:strCache>
                <c:ptCount val="1"/>
                <c:pt idx="0">
                  <c:v>África do Sul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Plan4!$J$9:$J$18</c:f>
              <c:numCache>
                <c:formatCode>General</c:formatCode>
                <c:ptCount val="10"/>
                <c:pt idx="0">
                  <c:v>1992</c:v>
                </c:pt>
                <c:pt idx="1">
                  <c:v>1996</c:v>
                </c:pt>
                <c:pt idx="2">
                  <c:v>2000</c:v>
                </c:pt>
                <c:pt idx="3">
                  <c:v>2004</c:v>
                </c:pt>
                <c:pt idx="4">
                  <c:v>2008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Plan4!$O$9:$O$18</c:f>
              <c:numCache>
                <c:formatCode>General</c:formatCode>
                <c:ptCount val="10"/>
                <c:pt idx="5" formatCode="0.0">
                  <c:v>30</c:v>
                </c:pt>
                <c:pt idx="6" formatCode="0.0">
                  <c:v>122</c:v>
                </c:pt>
                <c:pt idx="7" formatCode="0.0">
                  <c:v>922</c:v>
                </c:pt>
                <c:pt idx="8" formatCode="0.0">
                  <c:v>1120</c:v>
                </c:pt>
                <c:pt idx="9" formatCode="0.0">
                  <c:v>1450</c:v>
                </c:pt>
              </c:numCache>
            </c:numRef>
          </c:val>
          <c:smooth val="0"/>
        </c:ser>
        <c:ser>
          <c:idx val="6"/>
          <c:order val="5"/>
          <c:tx>
            <c:strRef>
              <c:f>Plan4!$P$8</c:f>
              <c:strCache>
                <c:ptCount val="1"/>
                <c:pt idx="0">
                  <c:v>Chile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Plan4!$J$9:$J$18</c:f>
              <c:numCache>
                <c:formatCode>General</c:formatCode>
                <c:ptCount val="10"/>
                <c:pt idx="0">
                  <c:v>1992</c:v>
                </c:pt>
                <c:pt idx="1">
                  <c:v>1996</c:v>
                </c:pt>
                <c:pt idx="2">
                  <c:v>2000</c:v>
                </c:pt>
                <c:pt idx="3">
                  <c:v>2004</c:v>
                </c:pt>
                <c:pt idx="4">
                  <c:v>2008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Plan4!$P$9:$P$18</c:f>
              <c:numCache>
                <c:formatCode>General</c:formatCode>
                <c:ptCount val="10"/>
                <c:pt idx="5" formatCode="0.0">
                  <c:v>2</c:v>
                </c:pt>
                <c:pt idx="6" formatCode="0.0">
                  <c:v>3</c:v>
                </c:pt>
                <c:pt idx="7" formatCode="0.0">
                  <c:v>368</c:v>
                </c:pt>
                <c:pt idx="8" formatCode="0.0">
                  <c:v>900</c:v>
                </c:pt>
                <c:pt idx="9" formatCode="0.0">
                  <c:v>1600</c:v>
                </c:pt>
              </c:numCache>
            </c:numRef>
          </c:val>
          <c:smooth val="0"/>
        </c:ser>
        <c:ser>
          <c:idx val="7"/>
          <c:order val="6"/>
          <c:tx>
            <c:strRef>
              <c:f>Plan4!$Q$8</c:f>
              <c:strCache>
                <c:ptCount val="1"/>
                <c:pt idx="0">
                  <c:v>Brasil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Plan4!$J$9:$J$18</c:f>
              <c:numCache>
                <c:formatCode>General</c:formatCode>
                <c:ptCount val="10"/>
                <c:pt idx="0">
                  <c:v>1992</c:v>
                </c:pt>
                <c:pt idx="1">
                  <c:v>1996</c:v>
                </c:pt>
                <c:pt idx="2">
                  <c:v>2000</c:v>
                </c:pt>
                <c:pt idx="3">
                  <c:v>2004</c:v>
                </c:pt>
                <c:pt idx="4">
                  <c:v>2008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</c:numCache>
            </c:numRef>
          </c:cat>
          <c:val>
            <c:numRef>
              <c:f>Plan4!$Q$9:$Q$18</c:f>
              <c:numCache>
                <c:formatCode>General</c:formatCode>
                <c:ptCount val="10"/>
                <c:pt idx="5" formatCode="0.0">
                  <c:v>0.4</c:v>
                </c:pt>
                <c:pt idx="6" formatCode="0.0">
                  <c:v>4.9000000000000004</c:v>
                </c:pt>
                <c:pt idx="7" formatCode="0.0">
                  <c:v>15</c:v>
                </c:pt>
                <c:pt idx="8" formatCode="0.0">
                  <c:v>21</c:v>
                </c:pt>
                <c:pt idx="9" formatCode="0.0">
                  <c:v>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853664"/>
        <c:axId val="175632368"/>
      </c:lineChart>
      <c:catAx>
        <c:axId val="174853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pt-BR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632368"/>
        <c:crosses val="autoZero"/>
        <c:auto val="1"/>
        <c:lblAlgn val="ctr"/>
        <c:lblOffset val="100"/>
        <c:noMultiLvlLbl val="0"/>
      </c:catAx>
      <c:valAx>
        <c:axId val="175632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pt-BR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8536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t-BR"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5"/>
          <c:order val="0"/>
          <c:tx>
            <c:v>MW</c:v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'Fotovoltaica (U$)'!$B$1:$E$1</c:f>
              <c:strCache>
                <c:ptCount val="4"/>
                <c:pt idx="0">
                  <c:v>Leilão 8/2014 (LER)</c:v>
                </c:pt>
                <c:pt idx="1">
                  <c:v>Leilão 8/2015 (LER)</c:v>
                </c:pt>
                <c:pt idx="2">
                  <c:v>Leilão 9/2015 (LER)</c:v>
                </c:pt>
                <c:pt idx="3">
                  <c:v>Leilão 04/2017 (A-4)</c:v>
                </c:pt>
              </c:strCache>
            </c:strRef>
          </c:cat>
          <c:val>
            <c:numRef>
              <c:f>'Fotovoltaica (U$)'!$B$8:$E$8</c:f>
              <c:numCache>
                <c:formatCode>General</c:formatCode>
                <c:ptCount val="4"/>
                <c:pt idx="0">
                  <c:v>889.66</c:v>
                </c:pt>
                <c:pt idx="1">
                  <c:v>833.8</c:v>
                </c:pt>
                <c:pt idx="2">
                  <c:v>929.34</c:v>
                </c:pt>
                <c:pt idx="3">
                  <c:v>544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3FA-4875-9106-7884F5D30B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axId val="175633152"/>
        <c:axId val="175633544"/>
      </c:barChart>
      <c:lineChart>
        <c:grouping val="standard"/>
        <c:varyColors val="0"/>
        <c:ser>
          <c:idx val="0"/>
          <c:order val="2"/>
          <c:tx>
            <c:v>Qtde</c:v>
          </c:tx>
          <c:spPr>
            <a:ln>
              <a:noFill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'Fotovoltaica (U$)'!$B$9:$E$9</c:f>
              <c:numCache>
                <c:formatCode>General</c:formatCode>
                <c:ptCount val="4"/>
                <c:pt idx="0">
                  <c:v>31</c:v>
                </c:pt>
                <c:pt idx="1">
                  <c:v>30</c:v>
                </c:pt>
                <c:pt idx="2">
                  <c:v>33</c:v>
                </c:pt>
                <c:pt idx="3">
                  <c:v>19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3FA-4875-9106-7884F5D30B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633152"/>
        <c:axId val="175633544"/>
      </c:lineChart>
      <c:lineChart>
        <c:grouping val="standard"/>
        <c:varyColors val="0"/>
        <c:ser>
          <c:idx val="16"/>
          <c:order val="1"/>
          <c:tx>
            <c:v>Price (U$)</c:v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3596110927686995E-2"/>
                  <c:y val="-5.05481756268064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3FA-4875-9106-7884F5D30B3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'Fotovoltaica (U$)'!$B$1:$D$1</c:f>
              <c:strCache>
                <c:ptCount val="3"/>
                <c:pt idx="0">
                  <c:v>Leilão 8/2014 (LER)</c:v>
                </c:pt>
                <c:pt idx="1">
                  <c:v>Leilão 8/2015 (LER)</c:v>
                </c:pt>
                <c:pt idx="2">
                  <c:v>Leilão 9/2015 (LER)</c:v>
                </c:pt>
              </c:strCache>
            </c:strRef>
          </c:cat>
          <c:val>
            <c:numRef>
              <c:f>'Fotovoltaica (U$)'!$B$16:$E$16</c:f>
              <c:numCache>
                <c:formatCode>_(* #,##0.00_);_(* \(#,##0.00\);_(* "-"??_);_(@_)</c:formatCode>
                <c:ptCount val="4"/>
                <c:pt idx="0">
                  <c:v>88.180181654529093</c:v>
                </c:pt>
                <c:pt idx="1">
                  <c:v>84.280525286392844</c:v>
                </c:pt>
                <c:pt idx="2">
                  <c:v>78.207926781158775</c:v>
                </c:pt>
                <c:pt idx="3">
                  <c:v>100.05778413065296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F3FA-4875-9106-7884F5D30B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634328"/>
        <c:axId val="175633936"/>
      </c:lineChart>
      <c:catAx>
        <c:axId val="175633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633544"/>
        <c:crosses val="autoZero"/>
        <c:auto val="1"/>
        <c:lblAlgn val="ctr"/>
        <c:lblOffset val="100"/>
        <c:noMultiLvlLbl val="0"/>
      </c:catAx>
      <c:valAx>
        <c:axId val="17563354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sz="1200"/>
                </a:pPr>
                <a:r>
                  <a:rPr lang="pt-BR" sz="1200" dirty="0" smtClean="0"/>
                  <a:t>Potência (MW</a:t>
                </a:r>
                <a:r>
                  <a:rPr lang="pt-BR" sz="1200" dirty="0"/>
                  <a:t>)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633152"/>
        <c:crosses val="autoZero"/>
        <c:crossBetween val="between"/>
        <c:majorUnit val="100"/>
      </c:valAx>
      <c:valAx>
        <c:axId val="175633936"/>
        <c:scaling>
          <c:orientation val="minMax"/>
          <c:min val="0"/>
        </c:scaling>
        <c:delete val="0"/>
        <c:axPos val="r"/>
        <c:title>
          <c:tx>
            <c:rich>
              <a:bodyPr/>
              <a:lstStyle/>
              <a:p>
                <a:pPr>
                  <a:defRPr sz="1200"/>
                </a:pPr>
                <a:r>
                  <a:rPr lang="pt-BR" sz="1200" dirty="0" smtClean="0"/>
                  <a:t>Preço (U</a:t>
                </a:r>
                <a:r>
                  <a:rPr lang="pt-BR" sz="1200" dirty="0"/>
                  <a:t>$)</a:t>
                </a:r>
              </a:p>
            </c:rich>
          </c:tx>
          <c:overlay val="0"/>
        </c:title>
        <c:numFmt formatCode="_(* #,##0.00_);_(* \(#,##0.00\);_(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634328"/>
        <c:crosses val="max"/>
        <c:crossBetween val="between"/>
      </c:valAx>
      <c:catAx>
        <c:axId val="175634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563393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Plan2!$A$2</c:f>
              <c:strCache>
                <c:ptCount val="1"/>
                <c:pt idx="0">
                  <c:v>Hidraulica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Plan2!$B$1:$Y$1</c:f>
              <c:numCache>
                <c:formatCode>mmm\-yy</c:formatCode>
                <c:ptCount val="24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</c:numCache>
            </c:numRef>
          </c:cat>
          <c:val>
            <c:numRef>
              <c:f>Plan2!$B$2:$Y$2</c:f>
              <c:numCache>
                <c:formatCode>#,##0.00</c:formatCode>
                <c:ptCount val="24"/>
                <c:pt idx="0">
                  <c:v>5253.7</c:v>
                </c:pt>
                <c:pt idx="1">
                  <c:v>5304.75</c:v>
                </c:pt>
                <c:pt idx="2">
                  <c:v>6186.73</c:v>
                </c:pt>
                <c:pt idx="3">
                  <c:v>6309.6</c:v>
                </c:pt>
                <c:pt idx="4">
                  <c:v>5864.96</c:v>
                </c:pt>
                <c:pt idx="5">
                  <c:v>5483.21</c:v>
                </c:pt>
                <c:pt idx="6">
                  <c:v>5622.22</c:v>
                </c:pt>
                <c:pt idx="7">
                  <c:v>5757.32</c:v>
                </c:pt>
                <c:pt idx="8">
                  <c:v>6062.35</c:v>
                </c:pt>
                <c:pt idx="9">
                  <c:v>6231.26</c:v>
                </c:pt>
                <c:pt idx="10">
                  <c:v>6229.6</c:v>
                </c:pt>
                <c:pt idx="11">
                  <c:v>6102.75</c:v>
                </c:pt>
                <c:pt idx="12">
                  <c:v>5886.4</c:v>
                </c:pt>
                <c:pt idx="13">
                  <c:v>5989.83</c:v>
                </c:pt>
                <c:pt idx="14">
                  <c:v>5553.91</c:v>
                </c:pt>
                <c:pt idx="15">
                  <c:v>5977.93</c:v>
                </c:pt>
                <c:pt idx="16">
                  <c:v>6210.25</c:v>
                </c:pt>
                <c:pt idx="17">
                  <c:v>5842</c:v>
                </c:pt>
                <c:pt idx="18">
                  <c:v>6346.15</c:v>
                </c:pt>
                <c:pt idx="19">
                  <c:v>6740.18</c:v>
                </c:pt>
                <c:pt idx="20">
                  <c:v>7072.45</c:v>
                </c:pt>
                <c:pt idx="21">
                  <c:v>7103.31</c:v>
                </c:pt>
                <c:pt idx="22">
                  <c:v>7341.19</c:v>
                </c:pt>
                <c:pt idx="23">
                  <c:v>7478.77</c:v>
                </c:pt>
              </c:numCache>
            </c:numRef>
          </c:val>
        </c:ser>
        <c:ser>
          <c:idx val="1"/>
          <c:order val="1"/>
          <c:tx>
            <c:strRef>
              <c:f>Plan2!$A$3</c:f>
              <c:strCache>
                <c:ptCount val="1"/>
                <c:pt idx="0">
                  <c:v>Termica Convencional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  <a:effectLst/>
          </c:spPr>
          <c:cat>
            <c:numRef>
              <c:f>Plan2!$B$1:$Y$1</c:f>
              <c:numCache>
                <c:formatCode>mmm\-yy</c:formatCode>
                <c:ptCount val="24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</c:numCache>
            </c:numRef>
          </c:cat>
          <c:val>
            <c:numRef>
              <c:f>Plan2!$B$3:$Y$3</c:f>
              <c:numCache>
                <c:formatCode>#,##0.00</c:formatCode>
                <c:ptCount val="24"/>
                <c:pt idx="0">
                  <c:v>403.21</c:v>
                </c:pt>
                <c:pt idx="1">
                  <c:v>387.95</c:v>
                </c:pt>
                <c:pt idx="2">
                  <c:v>431.16</c:v>
                </c:pt>
                <c:pt idx="3">
                  <c:v>269.58999999999992</c:v>
                </c:pt>
                <c:pt idx="4">
                  <c:v>277.01</c:v>
                </c:pt>
                <c:pt idx="5">
                  <c:v>258.41000000000003</c:v>
                </c:pt>
                <c:pt idx="6">
                  <c:v>218.6</c:v>
                </c:pt>
                <c:pt idx="7">
                  <c:v>281.25</c:v>
                </c:pt>
                <c:pt idx="8">
                  <c:v>247.88</c:v>
                </c:pt>
                <c:pt idx="9">
                  <c:v>276.24</c:v>
                </c:pt>
                <c:pt idx="10">
                  <c:v>268.27</c:v>
                </c:pt>
                <c:pt idx="11">
                  <c:v>193.13</c:v>
                </c:pt>
                <c:pt idx="12">
                  <c:v>173.47</c:v>
                </c:pt>
                <c:pt idx="13">
                  <c:v>152.26</c:v>
                </c:pt>
                <c:pt idx="14">
                  <c:v>158.19999999999999</c:v>
                </c:pt>
                <c:pt idx="15">
                  <c:v>206.6</c:v>
                </c:pt>
                <c:pt idx="16">
                  <c:v>191.88</c:v>
                </c:pt>
                <c:pt idx="17">
                  <c:v>165.27</c:v>
                </c:pt>
                <c:pt idx="18">
                  <c:v>183.11</c:v>
                </c:pt>
                <c:pt idx="19">
                  <c:v>72.89</c:v>
                </c:pt>
                <c:pt idx="20">
                  <c:v>100.29</c:v>
                </c:pt>
                <c:pt idx="21">
                  <c:v>78.86</c:v>
                </c:pt>
                <c:pt idx="22">
                  <c:v>12.61</c:v>
                </c:pt>
                <c:pt idx="23">
                  <c:v>10.029999999999999</c:v>
                </c:pt>
              </c:numCache>
            </c:numRef>
          </c:val>
        </c:ser>
        <c:ser>
          <c:idx val="2"/>
          <c:order val="2"/>
          <c:tx>
            <c:strRef>
              <c:f>Plan2!$A$6</c:f>
              <c:strCache>
                <c:ptCount val="1"/>
                <c:pt idx="0">
                  <c:v>Importação intercâmbio</c:v>
                </c:pt>
              </c:strCache>
            </c:strRef>
          </c:tx>
          <c:spPr>
            <a:solidFill>
              <a:srgbClr val="FFFF00"/>
            </a:solidFill>
            <a:ln w="25400">
              <a:noFill/>
            </a:ln>
            <a:effectLst/>
          </c:spPr>
          <c:cat>
            <c:numRef>
              <c:f>Plan2!$B$1:$Y$1</c:f>
              <c:numCache>
                <c:formatCode>mmm\-yy</c:formatCode>
                <c:ptCount val="24"/>
                <c:pt idx="0">
                  <c:v>38353</c:v>
                </c:pt>
                <c:pt idx="1">
                  <c:v>38384</c:v>
                </c:pt>
                <c:pt idx="2">
                  <c:v>38412</c:v>
                </c:pt>
                <c:pt idx="3">
                  <c:v>38443</c:v>
                </c:pt>
                <c:pt idx="4">
                  <c:v>38473</c:v>
                </c:pt>
                <c:pt idx="5">
                  <c:v>38504</c:v>
                </c:pt>
                <c:pt idx="6">
                  <c:v>38534</c:v>
                </c:pt>
                <c:pt idx="7">
                  <c:v>38565</c:v>
                </c:pt>
                <c:pt idx="8">
                  <c:v>38596</c:v>
                </c:pt>
                <c:pt idx="9">
                  <c:v>38626</c:v>
                </c:pt>
                <c:pt idx="10">
                  <c:v>38657</c:v>
                </c:pt>
                <c:pt idx="11">
                  <c:v>38687</c:v>
                </c:pt>
                <c:pt idx="12">
                  <c:v>38718</c:v>
                </c:pt>
                <c:pt idx="13">
                  <c:v>38749</c:v>
                </c:pt>
                <c:pt idx="14">
                  <c:v>38777</c:v>
                </c:pt>
                <c:pt idx="15">
                  <c:v>38808</c:v>
                </c:pt>
                <c:pt idx="16">
                  <c:v>38838</c:v>
                </c:pt>
                <c:pt idx="17">
                  <c:v>38869</c:v>
                </c:pt>
                <c:pt idx="18">
                  <c:v>38899</c:v>
                </c:pt>
                <c:pt idx="19">
                  <c:v>38930</c:v>
                </c:pt>
                <c:pt idx="20">
                  <c:v>38961</c:v>
                </c:pt>
                <c:pt idx="21">
                  <c:v>38991</c:v>
                </c:pt>
                <c:pt idx="22">
                  <c:v>39022</c:v>
                </c:pt>
                <c:pt idx="23">
                  <c:v>39052</c:v>
                </c:pt>
              </c:numCache>
            </c:numRef>
          </c:cat>
          <c:val>
            <c:numRef>
              <c:f>Plan2!$B$6:$Y$6</c:f>
              <c:numCache>
                <c:formatCode>#,##0.00</c:formatCode>
                <c:ptCount val="24"/>
                <c:pt idx="0">
                  <c:v>1044.1199999999999</c:v>
                </c:pt>
                <c:pt idx="1">
                  <c:v>973.51</c:v>
                </c:pt>
                <c:pt idx="2">
                  <c:v>156.16999999999999</c:v>
                </c:pt>
                <c:pt idx="3">
                  <c:v>152.36000000000001</c:v>
                </c:pt>
                <c:pt idx="4">
                  <c:v>409.32</c:v>
                </c:pt>
                <c:pt idx="5">
                  <c:v>649.80999999999983</c:v>
                </c:pt>
                <c:pt idx="6">
                  <c:v>568.29999999999995</c:v>
                </c:pt>
                <c:pt idx="7">
                  <c:v>532.91999999999996</c:v>
                </c:pt>
                <c:pt idx="8">
                  <c:v>487.13</c:v>
                </c:pt>
                <c:pt idx="9">
                  <c:v>385.74</c:v>
                </c:pt>
                <c:pt idx="10">
                  <c:v>470.25</c:v>
                </c:pt>
                <c:pt idx="11">
                  <c:v>588.54999999999984</c:v>
                </c:pt>
                <c:pt idx="12">
                  <c:v>872.52</c:v>
                </c:pt>
                <c:pt idx="13">
                  <c:v>878.8</c:v>
                </c:pt>
                <c:pt idx="14">
                  <c:v>1271.8</c:v>
                </c:pt>
                <c:pt idx="15">
                  <c:v>533.4</c:v>
                </c:pt>
                <c:pt idx="16">
                  <c:v>241</c:v>
                </c:pt>
                <c:pt idx="17">
                  <c:v>509.77</c:v>
                </c:pt>
                <c:pt idx="18">
                  <c:v>2.0899999999999972</c:v>
                </c:pt>
                <c:pt idx="19">
                  <c:v>46.02</c:v>
                </c:pt>
                <c:pt idx="20">
                  <c:v>0</c:v>
                </c:pt>
                <c:pt idx="21">
                  <c:v>2.0999999999999939</c:v>
                </c:pt>
                <c:pt idx="22">
                  <c:v>0</c:v>
                </c:pt>
                <c:pt idx="2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5635112"/>
        <c:axId val="175635504"/>
      </c:areaChart>
      <c:dateAx>
        <c:axId val="175635112"/>
        <c:scaling>
          <c:orientation val="minMax"/>
        </c:scaling>
        <c:delete val="1"/>
        <c:axPos val="b"/>
        <c:numFmt formatCode="mmm\-yy" sourceLinked="1"/>
        <c:majorTickMark val="none"/>
        <c:minorTickMark val="none"/>
        <c:tickLblPos val="nextTo"/>
        <c:crossAx val="175635504"/>
        <c:crosses val="autoZero"/>
        <c:auto val="1"/>
        <c:lblOffset val="100"/>
        <c:baseTimeUnit val="months"/>
      </c:dateAx>
      <c:valAx>
        <c:axId val="175635504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dirty="0"/>
                  <a:t>GW</a:t>
                </a:r>
              </a:p>
            </c:rich>
          </c:tx>
          <c:layout>
            <c:manualLayout>
              <c:xMode val="edge"/>
              <c:yMode val="edge"/>
              <c:x val="9.7869907407407405E-2"/>
              <c:y val="0.482659027777778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635112"/>
        <c:crosses val="autoZero"/>
        <c:crossBetween val="midCat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Plan2!$A$13</c:f>
              <c:strCache>
                <c:ptCount val="1"/>
                <c:pt idx="0">
                  <c:v>Hidraulica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Plan2!$B$12:$Y$12</c:f>
              <c:numCache>
                <c:formatCode>mmm\-yy</c:formatCode>
                <c:ptCount val="2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</c:numCache>
            </c:numRef>
          </c:cat>
          <c:val>
            <c:numRef>
              <c:f>Plan2!$B$13:$Y$13</c:f>
              <c:numCache>
                <c:formatCode>General</c:formatCode>
                <c:ptCount val="24"/>
                <c:pt idx="0">
                  <c:v>3318.82</c:v>
                </c:pt>
                <c:pt idx="1">
                  <c:v>3301.08</c:v>
                </c:pt>
                <c:pt idx="2">
                  <c:v>3381.54</c:v>
                </c:pt>
                <c:pt idx="3">
                  <c:v>3211.44</c:v>
                </c:pt>
                <c:pt idx="4">
                  <c:v>3383.35</c:v>
                </c:pt>
                <c:pt idx="5">
                  <c:v>2773.37</c:v>
                </c:pt>
                <c:pt idx="6">
                  <c:v>2749.27</c:v>
                </c:pt>
                <c:pt idx="7">
                  <c:v>2828.13</c:v>
                </c:pt>
                <c:pt idx="8">
                  <c:v>2825.77</c:v>
                </c:pt>
                <c:pt idx="9">
                  <c:v>2775.1</c:v>
                </c:pt>
                <c:pt idx="10">
                  <c:v>2688.05</c:v>
                </c:pt>
                <c:pt idx="11">
                  <c:v>2629.86</c:v>
                </c:pt>
                <c:pt idx="12">
                  <c:v>2899.81</c:v>
                </c:pt>
                <c:pt idx="13">
                  <c:v>2745.66</c:v>
                </c:pt>
                <c:pt idx="14">
                  <c:v>2627.13</c:v>
                </c:pt>
                <c:pt idx="15">
                  <c:v>2425.44</c:v>
                </c:pt>
                <c:pt idx="16">
                  <c:v>2473.25</c:v>
                </c:pt>
                <c:pt idx="17">
                  <c:v>2418.73</c:v>
                </c:pt>
                <c:pt idx="18">
                  <c:v>2423.5100000000002</c:v>
                </c:pt>
                <c:pt idx="19">
                  <c:v>2432.0700000000002</c:v>
                </c:pt>
                <c:pt idx="20">
                  <c:v>2453.79</c:v>
                </c:pt>
                <c:pt idx="21">
                  <c:v>2479.2600000000002</c:v>
                </c:pt>
                <c:pt idx="22">
                  <c:v>2467.81</c:v>
                </c:pt>
                <c:pt idx="23">
                  <c:v>2355.16</c:v>
                </c:pt>
              </c:numCache>
            </c:numRef>
          </c:val>
        </c:ser>
        <c:ser>
          <c:idx val="1"/>
          <c:order val="1"/>
          <c:tx>
            <c:strRef>
              <c:f>Plan2!$A$14</c:f>
              <c:strCache>
                <c:ptCount val="1"/>
                <c:pt idx="0">
                  <c:v>Termica Convencional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  <a:effectLst/>
          </c:spPr>
          <c:cat>
            <c:numRef>
              <c:f>Plan2!$B$12:$Y$12</c:f>
              <c:numCache>
                <c:formatCode>mmm\-yy</c:formatCode>
                <c:ptCount val="2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</c:numCache>
            </c:numRef>
          </c:cat>
          <c:val>
            <c:numRef>
              <c:f>Plan2!$B$14:$Y$14</c:f>
              <c:numCache>
                <c:formatCode>General</c:formatCode>
                <c:ptCount val="24"/>
                <c:pt idx="0">
                  <c:v>4231.79</c:v>
                </c:pt>
                <c:pt idx="1">
                  <c:v>4145.21</c:v>
                </c:pt>
                <c:pt idx="2">
                  <c:v>4169.2700000000004</c:v>
                </c:pt>
                <c:pt idx="3">
                  <c:v>3456.19</c:v>
                </c:pt>
                <c:pt idx="4">
                  <c:v>2803.29</c:v>
                </c:pt>
                <c:pt idx="5">
                  <c:v>3457.3</c:v>
                </c:pt>
                <c:pt idx="6">
                  <c:v>2866.11</c:v>
                </c:pt>
                <c:pt idx="7">
                  <c:v>3009.67</c:v>
                </c:pt>
                <c:pt idx="8">
                  <c:v>3397.36</c:v>
                </c:pt>
                <c:pt idx="9">
                  <c:v>3363.61</c:v>
                </c:pt>
                <c:pt idx="10">
                  <c:v>3482.13</c:v>
                </c:pt>
                <c:pt idx="11">
                  <c:v>3324.5</c:v>
                </c:pt>
                <c:pt idx="12">
                  <c:v>3217.84</c:v>
                </c:pt>
                <c:pt idx="13">
                  <c:v>2709.15</c:v>
                </c:pt>
                <c:pt idx="14">
                  <c:v>2652.08</c:v>
                </c:pt>
                <c:pt idx="15">
                  <c:v>3145.99</c:v>
                </c:pt>
                <c:pt idx="16">
                  <c:v>2000.99</c:v>
                </c:pt>
                <c:pt idx="17">
                  <c:v>2265.91</c:v>
                </c:pt>
                <c:pt idx="18">
                  <c:v>1924.05</c:v>
                </c:pt>
                <c:pt idx="19">
                  <c:v>2045.58</c:v>
                </c:pt>
                <c:pt idx="20">
                  <c:v>2474</c:v>
                </c:pt>
                <c:pt idx="21">
                  <c:v>2832.33</c:v>
                </c:pt>
                <c:pt idx="22">
                  <c:v>2542.67</c:v>
                </c:pt>
                <c:pt idx="23">
                  <c:v>2232.9899999999998</c:v>
                </c:pt>
              </c:numCache>
            </c:numRef>
          </c:val>
        </c:ser>
        <c:ser>
          <c:idx val="3"/>
          <c:order val="2"/>
          <c:tx>
            <c:strRef>
              <c:f>Plan2!$A$15</c:f>
              <c:strCache>
                <c:ptCount val="1"/>
                <c:pt idx="0">
                  <c:v>Eólica</c:v>
                </c:pt>
              </c:strCache>
            </c:strRef>
          </c:tx>
          <c:spPr>
            <a:solidFill>
              <a:srgbClr val="92D050"/>
            </a:solidFill>
            <a:ln w="25400">
              <a:noFill/>
            </a:ln>
            <a:effectLst/>
          </c:spPr>
          <c:cat>
            <c:numRef>
              <c:f>Plan2!$B$12:$Y$12</c:f>
              <c:numCache>
                <c:formatCode>mmm\-yy</c:formatCode>
                <c:ptCount val="2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</c:numCache>
            </c:numRef>
          </c:cat>
          <c:val>
            <c:numRef>
              <c:f>Plan2!$B$15:$Y$15</c:f>
              <c:numCache>
                <c:formatCode>General</c:formatCode>
                <c:ptCount val="24"/>
                <c:pt idx="0">
                  <c:v>1541.94</c:v>
                </c:pt>
                <c:pt idx="1">
                  <c:v>1299.44</c:v>
                </c:pt>
                <c:pt idx="2">
                  <c:v>1035.77</c:v>
                </c:pt>
                <c:pt idx="3">
                  <c:v>928.91</c:v>
                </c:pt>
                <c:pt idx="4">
                  <c:v>1522.42</c:v>
                </c:pt>
                <c:pt idx="5">
                  <c:v>1631.62</c:v>
                </c:pt>
                <c:pt idx="6">
                  <c:v>1949.61</c:v>
                </c:pt>
                <c:pt idx="7">
                  <c:v>2516.0300000000002</c:v>
                </c:pt>
                <c:pt idx="8">
                  <c:v>2321.96</c:v>
                </c:pt>
                <c:pt idx="9">
                  <c:v>2399.29</c:v>
                </c:pt>
                <c:pt idx="10">
                  <c:v>2061.0100000000002</c:v>
                </c:pt>
                <c:pt idx="11">
                  <c:v>2237.41</c:v>
                </c:pt>
                <c:pt idx="12">
                  <c:v>1199.24</c:v>
                </c:pt>
                <c:pt idx="13">
                  <c:v>2138.37</c:v>
                </c:pt>
                <c:pt idx="14">
                  <c:v>2104.04</c:v>
                </c:pt>
                <c:pt idx="15">
                  <c:v>2578.1799999999998</c:v>
                </c:pt>
                <c:pt idx="16">
                  <c:v>2557.86</c:v>
                </c:pt>
                <c:pt idx="17">
                  <c:v>3076.44</c:v>
                </c:pt>
                <c:pt idx="18">
                  <c:v>3608.36</c:v>
                </c:pt>
                <c:pt idx="19">
                  <c:v>3793.08</c:v>
                </c:pt>
                <c:pt idx="20">
                  <c:v>3999.52</c:v>
                </c:pt>
                <c:pt idx="21">
                  <c:v>3745.79</c:v>
                </c:pt>
                <c:pt idx="22">
                  <c:v>3705.5</c:v>
                </c:pt>
                <c:pt idx="23">
                  <c:v>3116.22</c:v>
                </c:pt>
              </c:numCache>
            </c:numRef>
          </c:val>
        </c:ser>
        <c:ser>
          <c:idx val="2"/>
          <c:order val="3"/>
          <c:tx>
            <c:strRef>
              <c:f>Plan2!$A$17</c:f>
              <c:strCache>
                <c:ptCount val="1"/>
                <c:pt idx="0">
                  <c:v>Importação intercâmbio</c:v>
                </c:pt>
              </c:strCache>
            </c:strRef>
          </c:tx>
          <c:spPr>
            <a:solidFill>
              <a:srgbClr val="FFFF00"/>
            </a:solidFill>
            <a:ln w="25400">
              <a:noFill/>
            </a:ln>
            <a:effectLst/>
          </c:spPr>
          <c:cat>
            <c:numRef>
              <c:f>Plan2!$B$12:$Y$12</c:f>
              <c:numCache>
                <c:formatCode>mmm\-yy</c:formatCode>
                <c:ptCount val="24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</c:numCache>
            </c:numRef>
          </c:cat>
          <c:val>
            <c:numRef>
              <c:f>Plan2!$B$17:$Y$17</c:f>
              <c:numCache>
                <c:formatCode>General</c:formatCode>
                <c:ptCount val="24"/>
                <c:pt idx="0">
                  <c:v>3318.82</c:v>
                </c:pt>
                <c:pt idx="1">
                  <c:v>3301.08</c:v>
                </c:pt>
                <c:pt idx="2">
                  <c:v>3381.54</c:v>
                </c:pt>
                <c:pt idx="3">
                  <c:v>3211.44</c:v>
                </c:pt>
                <c:pt idx="4">
                  <c:v>3383.35</c:v>
                </c:pt>
                <c:pt idx="5">
                  <c:v>2773.37</c:v>
                </c:pt>
                <c:pt idx="6">
                  <c:v>2749.27</c:v>
                </c:pt>
                <c:pt idx="7">
                  <c:v>2828.13</c:v>
                </c:pt>
                <c:pt idx="8">
                  <c:v>2825.77</c:v>
                </c:pt>
                <c:pt idx="9">
                  <c:v>2775.1</c:v>
                </c:pt>
                <c:pt idx="10">
                  <c:v>2688.05</c:v>
                </c:pt>
                <c:pt idx="11">
                  <c:v>2629.86</c:v>
                </c:pt>
                <c:pt idx="12">
                  <c:v>2899.81</c:v>
                </c:pt>
                <c:pt idx="13">
                  <c:v>2745.66</c:v>
                </c:pt>
                <c:pt idx="14">
                  <c:v>2627.13</c:v>
                </c:pt>
                <c:pt idx="15">
                  <c:v>2425.44</c:v>
                </c:pt>
                <c:pt idx="16">
                  <c:v>2473.25</c:v>
                </c:pt>
                <c:pt idx="17">
                  <c:v>2418.73</c:v>
                </c:pt>
                <c:pt idx="18">
                  <c:v>2423.5100000000002</c:v>
                </c:pt>
                <c:pt idx="19">
                  <c:v>2432.0700000000002</c:v>
                </c:pt>
                <c:pt idx="20">
                  <c:v>2453.79</c:v>
                </c:pt>
                <c:pt idx="21">
                  <c:v>2479.2600000000002</c:v>
                </c:pt>
                <c:pt idx="22">
                  <c:v>2467.81</c:v>
                </c:pt>
                <c:pt idx="23">
                  <c:v>2355.16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5639424"/>
        <c:axId val="175639816"/>
      </c:areaChart>
      <c:dateAx>
        <c:axId val="175639424"/>
        <c:scaling>
          <c:orientation val="minMax"/>
        </c:scaling>
        <c:delete val="1"/>
        <c:axPos val="b"/>
        <c:numFmt formatCode="mmm\-yy" sourceLinked="1"/>
        <c:majorTickMark val="none"/>
        <c:minorTickMark val="none"/>
        <c:tickLblPos val="nextTo"/>
        <c:crossAx val="175639816"/>
        <c:crosses val="autoZero"/>
        <c:auto val="1"/>
        <c:lblOffset val="100"/>
        <c:baseTimeUnit val="months"/>
      </c:dateAx>
      <c:valAx>
        <c:axId val="17563981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/>
                  <a:t>GW</a:t>
                </a:r>
              </a:p>
            </c:rich>
          </c:tx>
          <c:layout>
            <c:manualLayout>
              <c:xMode val="edge"/>
              <c:yMode val="edge"/>
              <c:x val="8.5254629629629597E-2"/>
              <c:y val="0.4399725694444450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175639424"/>
        <c:crosses val="autoZero"/>
        <c:crossBetween val="midCat"/>
        <c:dispUnits>
          <c:builtInUnit val="thousand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0.08472</cdr:x>
      <cdr:y>0.26724</cdr:y>
    </cdr:from>
    <cdr:to>
      <cdr:x>0.15602</cdr:x>
      <cdr:y>0.31156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1032933" y="1484491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(R$122,87)</a:t>
          </a:r>
        </a:p>
      </cdr:txBody>
    </cdr:sp>
  </cdr:relSizeAnchor>
  <cdr:relSizeAnchor xmlns:cdr="http://schemas.openxmlformats.org/drawingml/2006/chartDrawing">
    <cdr:from>
      <cdr:x>0.1338</cdr:x>
      <cdr:y>0.1471</cdr:y>
    </cdr:from>
    <cdr:to>
      <cdr:x>0.20509</cdr:x>
      <cdr:y>0.19143</cdr:y>
    </cdr:to>
    <cdr:sp macro="" textlink="">
      <cdr:nvSpPr>
        <cdr:cNvPr id="3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1631244" y="817158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(R$132,98)</a:t>
          </a:r>
        </a:p>
      </cdr:txBody>
    </cdr:sp>
  </cdr:relSizeAnchor>
  <cdr:relSizeAnchor xmlns:cdr="http://schemas.openxmlformats.org/drawingml/2006/chartDrawing">
    <cdr:from>
      <cdr:x>0.17546</cdr:x>
      <cdr:y>0.24488</cdr:y>
    </cdr:from>
    <cdr:to>
      <cdr:x>0.24676</cdr:x>
      <cdr:y>0.28921</cdr:y>
    </cdr:to>
    <cdr:sp macro="" textlink="">
      <cdr:nvSpPr>
        <cdr:cNvPr id="4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2139244" y="1360313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(R$99,38)</a:t>
          </a:r>
        </a:p>
      </cdr:txBody>
    </cdr:sp>
  </cdr:relSizeAnchor>
  <cdr:relSizeAnchor xmlns:cdr="http://schemas.openxmlformats.org/drawingml/2006/chartDrawing">
    <cdr:from>
      <cdr:x>0.22454</cdr:x>
      <cdr:y>0.34446</cdr:y>
    </cdr:from>
    <cdr:to>
      <cdr:x>0.29583</cdr:x>
      <cdr:y>0.38878</cdr:y>
    </cdr:to>
    <cdr:sp macro="" textlink="">
      <cdr:nvSpPr>
        <cdr:cNvPr id="5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2737556" y="1913468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(R$ 99,58)</a:t>
          </a:r>
        </a:p>
      </cdr:txBody>
    </cdr:sp>
  </cdr:relSizeAnchor>
  <cdr:relSizeAnchor xmlns:cdr="http://schemas.openxmlformats.org/drawingml/2006/chartDrawing">
    <cdr:from>
      <cdr:x>0.27824</cdr:x>
      <cdr:y>0.29975</cdr:y>
    </cdr:from>
    <cdr:to>
      <cdr:x>0.34954</cdr:x>
      <cdr:y>0.34408</cdr:y>
    </cdr:to>
    <cdr:sp macro="" textlink="">
      <cdr:nvSpPr>
        <cdr:cNvPr id="6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3392311" y="1665113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(R$105,49)</a:t>
          </a:r>
        </a:p>
      </cdr:txBody>
    </cdr:sp>
  </cdr:relSizeAnchor>
  <cdr:relSizeAnchor xmlns:cdr="http://schemas.openxmlformats.org/drawingml/2006/chartDrawing">
    <cdr:from>
      <cdr:x>0.32824</cdr:x>
      <cdr:y>0.5</cdr:y>
    </cdr:from>
    <cdr:to>
      <cdr:x>0.39954</cdr:x>
      <cdr:y>0.54432</cdr:y>
    </cdr:to>
    <cdr:sp macro="" textlink="">
      <cdr:nvSpPr>
        <cdr:cNvPr id="7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4001911" y="2777490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(R$87,97)</a:t>
          </a:r>
        </a:p>
      </cdr:txBody>
    </cdr:sp>
  </cdr:relSizeAnchor>
  <cdr:relSizeAnchor xmlns:cdr="http://schemas.openxmlformats.org/drawingml/2006/chartDrawing">
    <cdr:from>
      <cdr:x>0.3662</cdr:x>
      <cdr:y>0.27536</cdr:y>
    </cdr:from>
    <cdr:to>
      <cdr:x>0.4375</cdr:x>
      <cdr:y>0.31969</cdr:y>
    </cdr:to>
    <cdr:sp macro="" textlink="">
      <cdr:nvSpPr>
        <cdr:cNvPr id="8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4464755" y="1529646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(R$110,42)</a:t>
          </a:r>
        </a:p>
      </cdr:txBody>
    </cdr:sp>
  </cdr:relSizeAnchor>
  <cdr:relSizeAnchor xmlns:cdr="http://schemas.openxmlformats.org/drawingml/2006/chartDrawing">
    <cdr:from>
      <cdr:x>0.41991</cdr:x>
      <cdr:y>0.32414</cdr:y>
    </cdr:from>
    <cdr:to>
      <cdr:x>0.4912</cdr:x>
      <cdr:y>0.36846</cdr:y>
    </cdr:to>
    <cdr:sp macro="" textlink="">
      <cdr:nvSpPr>
        <cdr:cNvPr id="9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5119511" y="1800579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(R$124,45)</a:t>
          </a:r>
        </a:p>
      </cdr:txBody>
    </cdr:sp>
  </cdr:relSizeAnchor>
  <cdr:relSizeAnchor xmlns:cdr="http://schemas.openxmlformats.org/drawingml/2006/chartDrawing">
    <cdr:from>
      <cdr:x>0.46273</cdr:x>
      <cdr:y>0.42168</cdr:y>
    </cdr:from>
    <cdr:to>
      <cdr:x>0.53727</cdr:x>
      <cdr:y>0.46601</cdr:y>
    </cdr:to>
    <cdr:sp macro="" textlink="">
      <cdr:nvSpPr>
        <cdr:cNvPr id="10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5641622" y="2342446"/>
          <a:ext cx="908756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(R$119,08)</a:t>
          </a:r>
        </a:p>
      </cdr:txBody>
    </cdr:sp>
  </cdr:relSizeAnchor>
  <cdr:relSizeAnchor xmlns:cdr="http://schemas.openxmlformats.org/drawingml/2006/chartDrawing">
    <cdr:from>
      <cdr:x>0.51713</cdr:x>
      <cdr:y>0.29365</cdr:y>
    </cdr:from>
    <cdr:to>
      <cdr:x>0.58843</cdr:x>
      <cdr:y>0.33798</cdr:y>
    </cdr:to>
    <cdr:sp macro="" textlink="">
      <cdr:nvSpPr>
        <cdr:cNvPr id="11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6304844" y="1631246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(R$130,05)</a:t>
          </a:r>
        </a:p>
      </cdr:txBody>
    </cdr:sp>
  </cdr:relSizeAnchor>
  <cdr:relSizeAnchor xmlns:cdr="http://schemas.openxmlformats.org/drawingml/2006/chartDrawing">
    <cdr:from>
      <cdr:x>0.5662</cdr:x>
      <cdr:y>0.40543</cdr:y>
    </cdr:from>
    <cdr:to>
      <cdr:x>0.6375</cdr:x>
      <cdr:y>0.44975</cdr:y>
    </cdr:to>
    <cdr:sp macro="" textlink="">
      <cdr:nvSpPr>
        <cdr:cNvPr id="12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6903156" y="2252135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(R$135,92)</a:t>
          </a:r>
        </a:p>
      </cdr:txBody>
    </cdr:sp>
  </cdr:relSizeAnchor>
  <cdr:relSizeAnchor xmlns:cdr="http://schemas.openxmlformats.org/drawingml/2006/chartDrawing">
    <cdr:from>
      <cdr:x>0.61157</cdr:x>
      <cdr:y>0.29162</cdr:y>
    </cdr:from>
    <cdr:to>
      <cdr:x>0.68287</cdr:x>
      <cdr:y>0.33595</cdr:y>
    </cdr:to>
    <cdr:sp macro="" textlink="">
      <cdr:nvSpPr>
        <cdr:cNvPr id="13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7456311" y="1619957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(R$142,31)</a:t>
          </a:r>
        </a:p>
      </cdr:txBody>
    </cdr:sp>
  </cdr:relSizeAnchor>
  <cdr:relSizeAnchor xmlns:cdr="http://schemas.openxmlformats.org/drawingml/2006/chartDrawing">
    <cdr:from>
      <cdr:x>0.66157</cdr:x>
      <cdr:y>0.26317</cdr:y>
    </cdr:from>
    <cdr:to>
      <cdr:x>0.73287</cdr:x>
      <cdr:y>0.3075</cdr:y>
    </cdr:to>
    <cdr:sp macro="" textlink="">
      <cdr:nvSpPr>
        <cdr:cNvPr id="14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8065911" y="1461913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(R$177,47)</a:t>
          </a:r>
        </a:p>
      </cdr:txBody>
    </cdr:sp>
  </cdr:relSizeAnchor>
  <cdr:relSizeAnchor xmlns:cdr="http://schemas.openxmlformats.org/drawingml/2006/chartDrawing">
    <cdr:from>
      <cdr:x>0.70694</cdr:x>
      <cdr:y>0.41762</cdr:y>
    </cdr:from>
    <cdr:to>
      <cdr:x>0.77824</cdr:x>
      <cdr:y>0.46194</cdr:y>
    </cdr:to>
    <cdr:sp macro="" textlink="">
      <cdr:nvSpPr>
        <cdr:cNvPr id="15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8619066" y="2319868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(R$181,09)</a:t>
          </a:r>
        </a:p>
      </cdr:txBody>
    </cdr:sp>
  </cdr:relSizeAnchor>
  <cdr:relSizeAnchor xmlns:cdr="http://schemas.openxmlformats.org/drawingml/2006/chartDrawing">
    <cdr:from>
      <cdr:x>0.75324</cdr:x>
      <cdr:y>0.3282</cdr:y>
    </cdr:from>
    <cdr:to>
      <cdr:x>0.82454</cdr:x>
      <cdr:y>0.37253</cdr:y>
    </cdr:to>
    <cdr:sp macro="" textlink="">
      <cdr:nvSpPr>
        <cdr:cNvPr id="16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9183511" y="1823157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(R$203,30)</a:t>
          </a:r>
        </a:p>
      </cdr:txBody>
    </cdr:sp>
  </cdr:relSizeAnchor>
  <cdr:relSizeAnchor xmlns:cdr="http://schemas.openxmlformats.org/drawingml/2006/chartDrawing">
    <cdr:from>
      <cdr:x>0.79861</cdr:x>
      <cdr:y>0.08062</cdr:y>
    </cdr:from>
    <cdr:to>
      <cdr:x>0.86991</cdr:x>
      <cdr:y>0.12494</cdr:y>
    </cdr:to>
    <cdr:sp macro="" textlink="">
      <cdr:nvSpPr>
        <cdr:cNvPr id="17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9736666" y="447826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(R$276,00)</a:t>
          </a:r>
        </a:p>
      </cdr:txBody>
    </cdr:sp>
  </cdr:relSizeAnchor>
  <cdr:relSizeAnchor xmlns:cdr="http://schemas.openxmlformats.org/drawingml/2006/chartDrawing">
    <cdr:from>
      <cdr:x>0.8412</cdr:x>
      <cdr:y>0.16359</cdr:y>
    </cdr:from>
    <cdr:to>
      <cdr:x>0.9125</cdr:x>
      <cdr:y>0.20792</cdr:y>
    </cdr:to>
    <cdr:sp macro="" textlink="">
      <cdr:nvSpPr>
        <cdr:cNvPr id="18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10255956" y="908757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(R$276,00)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0.13935</cdr:x>
      <cdr:y>0.26614</cdr:y>
    </cdr:from>
    <cdr:to>
      <cdr:x>0.21065</cdr:x>
      <cdr:y>0.31028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1698978" y="1484490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(R$215,53)</a:t>
          </a:r>
        </a:p>
      </cdr:txBody>
    </cdr:sp>
  </cdr:relSizeAnchor>
  <cdr:relSizeAnchor xmlns:cdr="http://schemas.openxmlformats.org/drawingml/2006/chartDrawing">
    <cdr:from>
      <cdr:x>0.35046</cdr:x>
      <cdr:y>0.29447</cdr:y>
    </cdr:from>
    <cdr:to>
      <cdr:x>0.42176</cdr:x>
      <cdr:y>0.33862</cdr:y>
    </cdr:to>
    <cdr:sp macro="" textlink="">
      <cdr:nvSpPr>
        <cdr:cNvPr id="3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4272845" y="1642534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(R$301,64)</a:t>
          </a:r>
        </a:p>
      </cdr:txBody>
    </cdr:sp>
  </cdr:relSizeAnchor>
  <cdr:relSizeAnchor xmlns:cdr="http://schemas.openxmlformats.org/drawingml/2006/chartDrawing">
    <cdr:from>
      <cdr:x>0.55787</cdr:x>
      <cdr:y>0.3309</cdr:y>
    </cdr:from>
    <cdr:to>
      <cdr:x>0.62917</cdr:x>
      <cdr:y>0.37505</cdr:y>
    </cdr:to>
    <cdr:sp macro="" textlink="">
      <cdr:nvSpPr>
        <cdr:cNvPr id="4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6801556" y="1845734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(R$297,37)</a:t>
          </a:r>
        </a:p>
      </cdr:txBody>
    </cdr:sp>
  </cdr:relSizeAnchor>
  <cdr:relSizeAnchor xmlns:cdr="http://schemas.openxmlformats.org/drawingml/2006/chartDrawing">
    <cdr:from>
      <cdr:x>0.77176</cdr:x>
      <cdr:y>0.17507</cdr:y>
    </cdr:from>
    <cdr:to>
      <cdr:x>0.84306</cdr:x>
      <cdr:y>0.21921</cdr:y>
    </cdr:to>
    <cdr:sp macro="" textlink="">
      <cdr:nvSpPr>
        <cdr:cNvPr id="5" name="CaixaDeTexto 1">
          <a:extLst xmlns:a="http://schemas.openxmlformats.org/drawingml/2006/main">
            <a:ext uri="{FF2B5EF4-FFF2-40B4-BE49-F238E27FC236}">
              <a16:creationId xmlns="" xmlns:a16="http://schemas.microsoft.com/office/drawing/2014/main" id="{9E80F751-64C9-4379-8582-6174E96C5549}"/>
            </a:ext>
          </a:extLst>
        </cdr:cNvPr>
        <cdr:cNvSpPr txBox="1"/>
      </cdr:nvSpPr>
      <cdr:spPr>
        <a:xfrm xmlns:a="http://schemas.openxmlformats.org/drawingml/2006/main">
          <a:off x="9409288" y="976490"/>
          <a:ext cx="86924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000" b="1" dirty="0"/>
            <a:t>(R$329,00)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1166F8-5140-4EFB-BCF6-FC1D33AF98AC}" type="datetimeFigureOut">
              <a:rPr lang="pt-BR" smtClean="0"/>
              <a:pPr/>
              <a:t>27/03/2018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07D6D-1086-4FE2-ACC7-D8AA4BAF39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71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C3544-F184-234B-9AFE-DC07DF059D46}" type="datetimeFigureOut">
              <a:rPr lang="pt-BR" smtClean="0"/>
              <a:pPr/>
              <a:t>27/03/2018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7FB0C-82D1-7B49-93B3-F6E64F629B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194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ide de título">
    <p:bg>
      <p:bgPr>
        <a:blipFill dpi="0" rotWithShape="1">
          <a:blip r:embed="rId2" cstate="print">
            <a:lum/>
          </a:blip>
          <a:srcRect/>
          <a:stretch>
            <a:fillRect t="-2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7523748" y="3433009"/>
            <a:ext cx="4459706" cy="2888249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/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2295" y="4876800"/>
            <a:ext cx="5406189" cy="721895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rgbClr val="00809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 smtClean="0"/>
              <a:t>NOME e Cargo </a:t>
            </a:r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4" y="325676"/>
            <a:ext cx="8571155" cy="3107333"/>
          </a:xfrm>
          <a:prstGeom prst="rect">
            <a:avLst/>
          </a:prstGeom>
        </p:spPr>
      </p:pic>
      <p:sp>
        <p:nvSpPr>
          <p:cNvPr id="8" name="CaixaDeTexto 7"/>
          <p:cNvSpPr txBox="1"/>
          <p:nvPr userDrawn="1"/>
        </p:nvSpPr>
        <p:spPr>
          <a:xfrm>
            <a:off x="4844716" y="6321258"/>
            <a:ext cx="1837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00809E"/>
                </a:solidFill>
              </a:rPr>
              <a:t>Cidade-UF</a:t>
            </a:r>
            <a:r>
              <a:rPr lang="pt-BR" baseline="0" dirty="0" smtClean="0">
                <a:solidFill>
                  <a:srgbClr val="00809E"/>
                </a:solidFill>
              </a:rPr>
              <a:t>, Data</a:t>
            </a:r>
            <a:endParaRPr lang="pt-BR" dirty="0">
              <a:solidFill>
                <a:srgbClr val="00809E"/>
              </a:solidFill>
            </a:endParaRPr>
          </a:p>
        </p:txBody>
      </p:sp>
      <p:sp>
        <p:nvSpPr>
          <p:cNvPr id="9" name="Subtítulo 2"/>
          <p:cNvSpPr txBox="1">
            <a:spLocks/>
          </p:cNvSpPr>
          <p:nvPr userDrawn="1"/>
        </p:nvSpPr>
        <p:spPr>
          <a:xfrm>
            <a:off x="112295" y="5133474"/>
            <a:ext cx="5406189" cy="351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rgbClr val="00809E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 smtClean="0"/>
          </a:p>
        </p:txBody>
      </p:sp>
      <p:sp>
        <p:nvSpPr>
          <p:cNvPr id="10" name="Subtítulo 2"/>
          <p:cNvSpPr txBox="1">
            <a:spLocks/>
          </p:cNvSpPr>
          <p:nvPr userDrawn="1"/>
        </p:nvSpPr>
        <p:spPr>
          <a:xfrm>
            <a:off x="112294" y="5309415"/>
            <a:ext cx="5406189" cy="9019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 kern="1200">
                <a:solidFill>
                  <a:srgbClr val="00809E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8504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8200" y="898358"/>
            <a:ext cx="7696200" cy="519614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 smtClean="0"/>
              <a:t>TEXTO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3812">
            <a:off x="556602" y="954751"/>
            <a:ext cx="1658843" cy="725217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 userDrawn="1"/>
        </p:nvSpPr>
        <p:spPr>
          <a:xfrm>
            <a:off x="587352" y="429700"/>
            <a:ext cx="7696200" cy="519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0" dirty="0" smtClean="0">
                <a:solidFill>
                  <a:srgbClr val="9A9A00"/>
                </a:solidFill>
              </a:rPr>
              <a:t>Texto</a:t>
            </a:r>
            <a:endParaRPr lang="pt-BR" sz="2800" b="0" dirty="0">
              <a:solidFill>
                <a:srgbClr val="9A9A00"/>
              </a:solidFill>
            </a:endParaRPr>
          </a:p>
        </p:txBody>
      </p:sp>
      <p:sp>
        <p:nvSpPr>
          <p:cNvPr id="10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592133" y="2850776"/>
            <a:ext cx="9552790" cy="3041131"/>
          </a:xfrm>
        </p:spPr>
        <p:txBody>
          <a:bodyPr>
            <a:normAutofit/>
          </a:bodyPr>
          <a:lstStyle>
            <a:lvl1pPr marL="342900" indent="-342900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2400"/>
            </a:lvl1pPr>
            <a:lvl2pPr marL="6858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2pPr>
            <a:lvl3pPr marL="11430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3pPr>
            <a:lvl4pPr marL="16002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4pPr>
            <a:lvl5pPr marL="20574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  <a:p>
            <a:pPr lvl="0"/>
            <a:endParaRPr lang="pt-BR" dirty="0"/>
          </a:p>
        </p:txBody>
      </p:sp>
      <p:sp>
        <p:nvSpPr>
          <p:cNvPr id="11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54251" y="2016370"/>
            <a:ext cx="10090672" cy="694557"/>
          </a:xfr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6827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ad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625516" y="1973179"/>
            <a:ext cx="7507706" cy="1459832"/>
          </a:xfrm>
        </p:spPr>
        <p:txBody>
          <a:bodyPr/>
          <a:lstStyle>
            <a:lvl1pPr algn="r">
              <a:defRPr/>
            </a:lvl1pPr>
          </a:lstStyle>
          <a:p>
            <a:r>
              <a:rPr lang="pt-BR" dirty="0" smtClean="0"/>
              <a:t>SUBTÍTULO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1648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56936" y="561474"/>
            <a:ext cx="7696200" cy="705852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 smtClean="0"/>
              <a:t>TEXTO</a:t>
            </a:r>
            <a:endParaRPr lang="pt-BR" dirty="0"/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1"/>
          </p:nvPr>
        </p:nvSpPr>
        <p:spPr>
          <a:xfrm>
            <a:off x="1043493" y="1493968"/>
            <a:ext cx="10090672" cy="722108"/>
          </a:xfrm>
        </p:spPr>
        <p:txBody>
          <a:bodyPr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Espaço Reservado para Conteúdo 6"/>
          <p:cNvSpPr>
            <a:spLocks noGrp="1"/>
          </p:cNvSpPr>
          <p:nvPr>
            <p:ph sz="quarter" idx="10"/>
          </p:nvPr>
        </p:nvSpPr>
        <p:spPr>
          <a:xfrm>
            <a:off x="1592133" y="2442718"/>
            <a:ext cx="9552790" cy="3449190"/>
          </a:xfrm>
        </p:spPr>
        <p:txBody>
          <a:bodyPr>
            <a:normAutofit/>
          </a:bodyPr>
          <a:lstStyle>
            <a:lvl1pPr marL="342900" indent="-342900">
              <a:buClr>
                <a:srgbClr val="9A9A00"/>
              </a:buClr>
              <a:buSzPct val="80000"/>
              <a:buFont typeface="Wingdings" panose="05000000000000000000" pitchFamily="2" charset="2"/>
              <a:buChar char="v"/>
              <a:defRPr sz="2400"/>
            </a:lvl1pPr>
            <a:lvl2pPr marL="6858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2pPr>
            <a:lvl3pPr marL="11430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3pPr>
            <a:lvl4pPr marL="16002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4pPr>
            <a:lvl5pPr marL="2057400" indent="-228600">
              <a:buClr>
                <a:srgbClr val="004C62"/>
              </a:buClr>
              <a:buSzPct val="65000"/>
              <a:buFont typeface="Wingdings" panose="05000000000000000000" pitchFamily="2" charset="2"/>
              <a:buChar char="v"/>
              <a:defRPr sz="24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40675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bg>
      <p:bgPr>
        <a:blipFill dpi="0" rotWithShape="1">
          <a:blip r:embed="rId2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5" y="529387"/>
            <a:ext cx="8009245" cy="2903621"/>
          </a:xfrm>
          <a:prstGeom prst="rect">
            <a:avLst/>
          </a:prstGeom>
        </p:spPr>
      </p:pic>
      <p:sp>
        <p:nvSpPr>
          <p:cNvPr id="4" name="TextBox 13"/>
          <p:cNvSpPr txBox="1"/>
          <p:nvPr userDrawn="1"/>
        </p:nvSpPr>
        <p:spPr>
          <a:xfrm>
            <a:off x="818148" y="5941029"/>
            <a:ext cx="46842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000" spc="300" dirty="0" smtClean="0">
                <a:solidFill>
                  <a:srgbClr val="ACAA00"/>
                </a:solidFill>
                <a:latin typeface="Trebuchet MS" panose="020B0603020202020204" pitchFamily="34" charset="0"/>
              </a:rPr>
              <a:t>WWW.ANEEL.GOV.BR</a:t>
            </a:r>
          </a:p>
          <a:p>
            <a:pPr algn="ctr"/>
            <a:r>
              <a:rPr lang="pt-BR" spc="300" dirty="0" smtClean="0">
                <a:solidFill>
                  <a:srgbClr val="ACAA00"/>
                </a:solidFill>
                <a:latin typeface="Trebuchet MS" panose="020B0603020202020204" pitchFamily="34" charset="0"/>
              </a:rPr>
              <a:t>www.facebook.com/aneelgovbr</a:t>
            </a:r>
            <a:endParaRPr lang="pt-BR" spc="300" dirty="0">
              <a:solidFill>
                <a:srgbClr val="ACAA00"/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49" y="6203483"/>
            <a:ext cx="318402" cy="31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96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24358EE-8E55-4B4F-858F-9CB6CE5D7220}" type="datetimeFigureOut">
              <a:rPr lang="pt-BR" smtClean="0"/>
              <a:pPr/>
              <a:t>27/03/2018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77FFB08-1864-4982-9D2E-4DED4C0B3C5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056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838200" y="1352550"/>
            <a:ext cx="10464800" cy="47085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10191751" y="1"/>
            <a:ext cx="2000250" cy="593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2"/>
          <a:srcRect b="31972"/>
          <a:stretch/>
        </p:blipFill>
        <p:spPr>
          <a:xfrm>
            <a:off x="10314368" y="210812"/>
            <a:ext cx="1661108" cy="30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1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 cstate="print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561474"/>
            <a:ext cx="7696200" cy="519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 smtClean="0"/>
              <a:t>TEXTO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58778" y="1267326"/>
            <a:ext cx="10074443" cy="4748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Conteúdo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217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7" r:id="rId2"/>
    <p:sldLayoutId id="2147483673" r:id="rId3"/>
    <p:sldLayoutId id="2147483679" r:id="rId4"/>
    <p:sldLayoutId id="2147483678" r:id="rId5"/>
    <p:sldLayoutId id="2147483685" r:id="rId6"/>
    <p:sldLayoutId id="2147483686" r:id="rId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4C6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00809E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emf"/><Relationship Id="rId4" Type="http://schemas.openxmlformats.org/officeDocument/2006/relationships/package" Target="../embeddings/Planilha_do_Microsoft_Excel1.xlsx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International_Energy_Agency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27913" y="3433008"/>
            <a:ext cx="4976726" cy="288824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2a REUNIÃO DA COMISSÃO DE MEIO AMBIENTE - CMA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err="1" smtClean="0"/>
              <a:t>Audiência</a:t>
            </a:r>
            <a:r>
              <a:rPr lang="en-US" sz="2400" dirty="0" smtClean="0"/>
              <a:t> </a:t>
            </a:r>
            <a:r>
              <a:rPr lang="en-US" sz="2400" dirty="0" err="1" smtClean="0"/>
              <a:t>Pública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PLS/2016</a:t>
            </a:r>
            <a:endParaRPr lang="pt-BR" sz="2400" i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2295" y="4876800"/>
            <a:ext cx="5852087" cy="721895"/>
          </a:xfrm>
        </p:spPr>
        <p:txBody>
          <a:bodyPr>
            <a:normAutofit fontScale="77500" lnSpcReduction="20000"/>
          </a:bodyPr>
          <a:lstStyle/>
          <a:p>
            <a:r>
              <a:rPr lang="pt-BR" sz="2900" dirty="0" smtClean="0"/>
              <a:t>Hélvio Neves Guerra</a:t>
            </a:r>
          </a:p>
          <a:p>
            <a:r>
              <a:rPr lang="pt-BR" dirty="0" smtClean="0"/>
              <a:t>Superintendente de Concessões e Autorizações de Geração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027715" y="6321257"/>
            <a:ext cx="3485148" cy="3693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00809E"/>
                </a:solidFill>
              </a:rPr>
              <a:t>Brasília, 27/03/2018</a:t>
            </a:r>
            <a:endParaRPr lang="pt-BR" dirty="0">
              <a:solidFill>
                <a:srgbClr val="0080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91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214671" y="678905"/>
            <a:ext cx="8229600" cy="5624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00050" indent="-400050"/>
            <a:r>
              <a:rPr lang="pt-BR" dirty="0"/>
              <a:t>Evolução da fonte eólica - Mundo</a:t>
            </a:r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925436"/>
              </p:ext>
            </p:extLst>
          </p:nvPr>
        </p:nvGraphicFramePr>
        <p:xfrm>
          <a:off x="247695" y="1241335"/>
          <a:ext cx="8350786" cy="4805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802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1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49" y="693506"/>
            <a:ext cx="10507981" cy="564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9047753" y="938463"/>
            <a:ext cx="1311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(BRASIL)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08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="" xmlns:a16="http://schemas.microsoft.com/office/drawing/2014/main" id="{0504C783-6363-4DC6-A457-C30CCAF2AF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1914948"/>
              </p:ext>
            </p:extLst>
          </p:nvPr>
        </p:nvGraphicFramePr>
        <p:xfrm>
          <a:off x="0" y="1303020"/>
          <a:ext cx="12192000" cy="5554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7E6C5141-1D0A-473E-8E06-F0EB3B060A17}"/>
              </a:ext>
            </a:extLst>
          </p:cNvPr>
          <p:cNvSpPr txBox="1"/>
          <p:nvPr/>
        </p:nvSpPr>
        <p:spPr>
          <a:xfrm>
            <a:off x="118110" y="435587"/>
            <a:ext cx="450342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</a:rPr>
              <a:t>Leilões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</a:rPr>
              <a:t>Eólica</a:t>
            </a:r>
            <a:endParaRPr lang="pt-BR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="" xmlns:a16="http://schemas.microsoft.com/office/drawing/2014/main" id="{9E80F751-64C9-4379-8582-6174E96C5549}"/>
              </a:ext>
            </a:extLst>
          </p:cNvPr>
          <p:cNvSpPr txBox="1"/>
          <p:nvPr/>
        </p:nvSpPr>
        <p:spPr>
          <a:xfrm>
            <a:off x="598311" y="1873957"/>
            <a:ext cx="8692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/>
              <a:t>(R$148,33)</a:t>
            </a:r>
          </a:p>
        </p:txBody>
      </p:sp>
    </p:spTree>
    <p:extLst>
      <p:ext uri="{BB962C8B-B14F-4D97-AF65-F5344CB8AC3E}">
        <p14:creationId xmlns:p14="http://schemas.microsoft.com/office/powerpoint/2010/main" val="1574296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2941503" y="1113864"/>
            <a:ext cx="8962899" cy="1459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rgbClr val="00475C"/>
                </a:solidFill>
              </a:rPr>
              <a:t>Centrais Geradoras Solar Fotovoltaicas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505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299" y="317166"/>
            <a:ext cx="8229600" cy="1143000"/>
          </a:xfrm>
        </p:spPr>
        <p:txBody>
          <a:bodyPr>
            <a:normAutofit/>
          </a:bodyPr>
          <a:lstStyle/>
          <a:p>
            <a:pPr marL="400050" indent="-400050"/>
            <a:r>
              <a:rPr lang="pt-BR" dirty="0"/>
              <a:t>Evolução da fonte solar fotovoltaica</a:t>
            </a: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9349124"/>
              </p:ext>
            </p:extLst>
          </p:nvPr>
        </p:nvGraphicFramePr>
        <p:xfrm>
          <a:off x="114299" y="1339750"/>
          <a:ext cx="11835245" cy="4494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Planilha" r:id="rId4" imgW="7772400" imgH="2882900" progId="Excel.Sheet.12">
                  <p:embed/>
                </p:oleObj>
              </mc:Choice>
              <mc:Fallback>
                <p:oleObj name="Planilha" r:id="rId4" imgW="7772400" imgH="2882900" progId="Excel.Sheet.12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9" y="1339750"/>
                        <a:ext cx="11835245" cy="4494703"/>
                      </a:xfrm>
                      <a:prstGeom prst="rect">
                        <a:avLst/>
                      </a:prstGeom>
                      <a:solidFill>
                        <a:srgbClr val="D0CECE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5548092" y="5772118"/>
            <a:ext cx="5593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pt-BR" sz="1200" dirty="0"/>
              <a:t>Fonte dos dados constam do último slide</a:t>
            </a:r>
          </a:p>
          <a:p>
            <a:pPr marL="171450" indent="-171450">
              <a:buFont typeface="Arial" charset="0"/>
              <a:buChar char="•"/>
            </a:pPr>
            <a:r>
              <a:rPr lang="pt-BR" sz="1200" dirty="0"/>
              <a:t>No Brasil, os dados são de empreendimentos outorgados até dezembro 2016</a:t>
            </a:r>
          </a:p>
          <a:p>
            <a:pPr marL="171450" indent="-171450">
              <a:buFont typeface="Arial" charset="0"/>
              <a:buChar char="•"/>
            </a:pP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2209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31371" y="473155"/>
            <a:ext cx="8229600" cy="562430"/>
          </a:xfrm>
        </p:spPr>
        <p:txBody>
          <a:bodyPr>
            <a:normAutofit/>
          </a:bodyPr>
          <a:lstStyle/>
          <a:p>
            <a:pPr marL="400050" indent="-400050"/>
            <a:r>
              <a:rPr lang="pt-BR" dirty="0"/>
              <a:t>Evolução da fonte </a:t>
            </a:r>
            <a:r>
              <a:rPr lang="pt-BR" dirty="0" smtClean="0"/>
              <a:t>solar - Mundo</a:t>
            </a:r>
            <a:endParaRPr lang="pt-BR" dirty="0"/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598306"/>
              </p:ext>
            </p:extLst>
          </p:nvPr>
        </p:nvGraphicFramePr>
        <p:xfrm>
          <a:off x="1361520" y="1121981"/>
          <a:ext cx="9203656" cy="4992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5848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="" xmlns:a16="http://schemas.microsoft.com/office/drawing/2014/main" id="{D119B302-FB82-49FA-8528-CD7FBAF2F8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462898"/>
              </p:ext>
            </p:extLst>
          </p:nvPr>
        </p:nvGraphicFramePr>
        <p:xfrm>
          <a:off x="0" y="1280160"/>
          <a:ext cx="12192000" cy="5577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55040DD3-52C1-4D57-83E4-EF5F113577CC}"/>
              </a:ext>
            </a:extLst>
          </p:cNvPr>
          <p:cNvSpPr txBox="1"/>
          <p:nvPr/>
        </p:nvSpPr>
        <p:spPr>
          <a:xfrm>
            <a:off x="118110" y="435587"/>
            <a:ext cx="450342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</a:rPr>
              <a:t>Leilões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– </a:t>
            </a:r>
            <a:r>
              <a:rPr lang="pt-BR" sz="3200" b="1" dirty="0" smtClean="0">
                <a:solidFill>
                  <a:schemeClr val="accent1">
                    <a:lumMod val="75000"/>
                  </a:schemeClr>
                </a:solidFill>
              </a:rPr>
              <a:t>Fotovoltaica</a:t>
            </a:r>
            <a:endParaRPr lang="pt-BR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09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1504" y="33265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sz="3600" dirty="0"/>
              <a:t>Investimento em Usinas Fotovoltaicas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/>
          </p:nvPr>
        </p:nvGraphicFramePr>
        <p:xfrm>
          <a:off x="894234" y="3068960"/>
          <a:ext cx="10160534" cy="21137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29101"/>
                <a:gridCol w="1028797"/>
                <a:gridCol w="1128948"/>
                <a:gridCol w="1128948"/>
                <a:gridCol w="1128948"/>
                <a:gridCol w="1128948"/>
                <a:gridCol w="1128948"/>
                <a:gridCol w="1128948"/>
                <a:gridCol w="1128948"/>
              </a:tblGrid>
              <a:tr h="9609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400" dirty="0" smtClean="0"/>
                        <a:t>R$/W (2013)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400" dirty="0" smtClean="0"/>
                        <a:t>Austrália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400" dirty="0" smtClean="0"/>
                        <a:t>China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400" dirty="0" smtClean="0"/>
                        <a:t>França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400" dirty="0" smtClean="0"/>
                        <a:t>Alemanha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400" dirty="0" smtClean="0"/>
                        <a:t>Itália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400" dirty="0" smtClean="0"/>
                        <a:t>Japão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400" dirty="0" smtClean="0"/>
                        <a:t>Reino Unido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400" dirty="0" smtClean="0"/>
                        <a:t>EUA</a:t>
                      </a:r>
                      <a:endParaRPr lang="pt-BR" sz="1400" dirty="0">
                        <a:latin typeface="+mj-lt"/>
                      </a:endParaRPr>
                    </a:p>
                  </a:txBody>
                  <a:tcPr anchor="ctr"/>
                </a:tc>
              </a:tr>
              <a:tr h="4604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400" b="1" dirty="0" smtClean="0"/>
                        <a:t>Residencial</a:t>
                      </a:r>
                      <a:endParaRPr lang="pt-BR" sz="14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R$ 5,90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R$ 4,93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R$ 13,45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R$ 7,87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R$ 9,18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R$ 13,78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R$ 9,18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R$ 16,10</a:t>
                      </a:r>
                    </a:p>
                  </a:txBody>
                  <a:tcPr marL="9525" marR="9525" marT="9525" marB="0" anchor="ctr"/>
                </a:tc>
              </a:tr>
              <a:tr h="4604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400" b="1" dirty="0" smtClean="0"/>
                        <a:t>Grande Escala</a:t>
                      </a:r>
                      <a:endParaRPr lang="pt-BR" sz="1400" b="1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R$ 6,56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R$ 4,59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R$ 7,22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R$ 4,59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R$ 4,93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R$ 9,52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R$ 6,24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R$ 10,86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703512" y="5352246"/>
            <a:ext cx="904041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*Taxa de Câmbio de 21 de junho de 2016: 3,32 BRL/USD</a:t>
            </a:r>
          </a:p>
          <a:p>
            <a:r>
              <a:rPr lang="pt-BR" sz="1400" dirty="0"/>
              <a:t>*</a:t>
            </a:r>
            <a:r>
              <a:rPr lang="en-US" sz="1400" dirty="0"/>
              <a:t> Photovoltaic System Pricing Trends – Historical, Recent, and Near-Term Projections, 2014 Edition . NREL. 22 </a:t>
            </a:r>
            <a:r>
              <a:rPr lang="en-US" sz="1400" dirty="0" err="1"/>
              <a:t>setembro</a:t>
            </a:r>
            <a:r>
              <a:rPr lang="en-US" sz="1400" dirty="0"/>
              <a:t> 2014. p. 4. </a:t>
            </a:r>
          </a:p>
          <a:p>
            <a:r>
              <a:rPr lang="en-US" sz="1400" dirty="0"/>
              <a:t>*Source: </a:t>
            </a:r>
            <a:r>
              <a:rPr lang="en-US" sz="1400" i="1" dirty="0">
                <a:hlinkClick r:id="rId2" tooltip="International Energy Agency"/>
              </a:rPr>
              <a:t>IEA</a:t>
            </a:r>
            <a:r>
              <a:rPr lang="en-US" sz="1400" i="1" dirty="0"/>
              <a:t> – Technology Roadmap: Solar Photovoltaic Energy report, </a:t>
            </a:r>
            <a:r>
              <a:rPr lang="en-US" sz="1400" i="1" dirty="0" err="1"/>
              <a:t>setembro</a:t>
            </a:r>
            <a:r>
              <a:rPr lang="en-US" sz="1400" i="1" dirty="0"/>
              <a:t> de 2014'</a:t>
            </a:r>
            <a:endParaRPr lang="en-US" sz="1400" dirty="0"/>
          </a:p>
          <a:p>
            <a:endParaRPr lang="pt-BR" sz="1400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3195357" y="1885499"/>
          <a:ext cx="5807967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35989"/>
                <a:gridCol w="1935989"/>
                <a:gridCol w="193598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Brasil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LER/2014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4,67</a:t>
                      </a:r>
                      <a:r>
                        <a:rPr lang="pt-BR" sz="1600" baseline="0" dirty="0" smtClean="0"/>
                        <a:t> R$/W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2150919" y="1484784"/>
            <a:ext cx="8846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Preço médio do investimento em UFV cuja energia foi comercializada no LER/2014: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150919" y="2492896"/>
            <a:ext cx="515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Preço médio do investimento em UFV  em 2013:</a:t>
            </a:r>
          </a:p>
        </p:txBody>
      </p:sp>
    </p:spTree>
    <p:extLst>
      <p:ext uri="{BB962C8B-B14F-4D97-AF65-F5344CB8AC3E}">
        <p14:creationId xmlns:p14="http://schemas.microsoft.com/office/powerpoint/2010/main" val="57474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91254" y="1467851"/>
            <a:ext cx="8083901" cy="1082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pt-BR" sz="3200" dirty="0" smtClean="0">
                <a:solidFill>
                  <a:srgbClr val="FF0000"/>
                </a:solidFill>
              </a:rPr>
              <a:t>Melhoram indicadores socioeconômicos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2400" dirty="0"/>
          </a:p>
        </p:txBody>
      </p:sp>
      <p:grpSp>
        <p:nvGrpSpPr>
          <p:cNvPr id="5" name="Grupo 4"/>
          <p:cNvGrpSpPr/>
          <p:nvPr/>
        </p:nvGrpSpPr>
        <p:grpSpPr>
          <a:xfrm>
            <a:off x="1091254" y="2403716"/>
            <a:ext cx="8240954" cy="536739"/>
            <a:chOff x="0" y="0"/>
            <a:chExt cx="7706052" cy="452574"/>
          </a:xfrm>
        </p:grpSpPr>
        <p:sp>
          <p:nvSpPr>
            <p:cNvPr id="6" name="Retângulo Arredondado 7"/>
            <p:cNvSpPr/>
            <p:nvPr/>
          </p:nvSpPr>
          <p:spPr>
            <a:xfrm>
              <a:off x="0" y="0"/>
              <a:ext cx="7706052" cy="45257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22093" y="22093"/>
              <a:ext cx="7661866" cy="40838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noProof="0" dirty="0" smtClean="0"/>
                <a:t>176 </a:t>
              </a:r>
              <a:r>
                <a:rPr lang="en-US" sz="2400" b="1" kern="1200" noProof="0" dirty="0" err="1" smtClean="0"/>
                <a:t>cidades</a:t>
              </a:r>
              <a:r>
                <a:rPr lang="en-US" sz="2400" b="1" kern="1200" noProof="0" dirty="0" smtClean="0"/>
                <a:t> com PCH</a:t>
              </a:r>
              <a:endParaRPr lang="en-US" sz="2400" b="1" kern="1200" noProof="0" dirty="0"/>
            </a:p>
          </p:txBody>
        </p:sp>
      </p:grp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1091255" y="2960512"/>
          <a:ext cx="8240953" cy="31328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22704"/>
                <a:gridCol w="1710402"/>
                <a:gridCol w="1765776"/>
                <a:gridCol w="1542071"/>
              </a:tblGrid>
              <a:tr h="5027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 </a:t>
                      </a:r>
                      <a:r>
                        <a:rPr lang="en-US" sz="2400" b="1" dirty="0" err="1" smtClean="0">
                          <a:effectLst/>
                        </a:rPr>
                        <a:t>Indicador</a:t>
                      </a:r>
                      <a:endParaRPr lang="pt-B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2000</a:t>
                      </a:r>
                      <a:endParaRPr lang="pt-B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</a:rPr>
                        <a:t>2010</a:t>
                      </a:r>
                      <a:endParaRPr lang="pt-B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effectLst/>
                        </a:rPr>
                        <a:t>Variação</a:t>
                      </a:r>
                      <a:endParaRPr lang="pt-B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641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</a:rPr>
                        <a:t>IDH-m</a:t>
                      </a:r>
                      <a:endParaRPr lang="pt-B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0.594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0.712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19.9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35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effectLst/>
                        </a:rPr>
                        <a:t>Coeficiente</a:t>
                      </a:r>
                      <a:r>
                        <a:rPr lang="en-US" sz="2000" b="1" baseline="0" dirty="0" smtClean="0">
                          <a:effectLst/>
                        </a:rPr>
                        <a:t> de Gini </a:t>
                      </a:r>
                      <a:r>
                        <a:rPr lang="en-US" sz="2000" b="1" dirty="0" smtClean="0">
                          <a:effectLst/>
                        </a:rPr>
                        <a:t>(</a:t>
                      </a:r>
                      <a:r>
                        <a:rPr lang="en-US" sz="2000" b="1" dirty="0" err="1" smtClean="0">
                          <a:effectLst/>
                        </a:rPr>
                        <a:t>desigualdade</a:t>
                      </a:r>
                      <a:r>
                        <a:rPr lang="en-US" sz="2000" b="1" dirty="0" smtClean="0">
                          <a:effectLst/>
                        </a:rPr>
                        <a:t>)</a:t>
                      </a:r>
                      <a:endParaRPr lang="pt-B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0.56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0.50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10.3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28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Renda</a:t>
                      </a:r>
                      <a:r>
                        <a:rPr lang="en-US" sz="2000" b="1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per Capita</a:t>
                      </a:r>
                      <a:endParaRPr lang="pt-B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USD 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162.27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USD </a:t>
                      </a: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224.87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38.6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41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effectLst/>
                        </a:rPr>
                        <a:t>Índice</a:t>
                      </a:r>
                      <a:r>
                        <a:rPr lang="en-US" sz="2000" b="1" dirty="0" smtClean="0">
                          <a:effectLst/>
                        </a:rPr>
                        <a:t> </a:t>
                      </a:r>
                      <a:r>
                        <a:rPr lang="en-US" sz="2000" b="1" dirty="0" err="1" smtClean="0">
                          <a:effectLst/>
                        </a:rPr>
                        <a:t>Emprego</a:t>
                      </a:r>
                      <a:r>
                        <a:rPr lang="en-US" sz="2000" b="1" dirty="0" smtClean="0">
                          <a:effectLst/>
                        </a:rPr>
                        <a:t>-Renda</a:t>
                      </a:r>
                      <a:endParaRPr lang="pt-B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0.5579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0.5977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13.6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%</a:t>
                      </a:r>
                      <a:endParaRPr lang="pt-BR" sz="2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Título 1"/>
          <p:cNvSpPr txBox="1">
            <a:spLocks/>
          </p:cNvSpPr>
          <p:nvPr/>
        </p:nvSpPr>
        <p:spPr>
          <a:xfrm>
            <a:off x="311801" y="562169"/>
            <a:ext cx="9004223" cy="12364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3200" b="1" kern="1200" smtClean="0">
                <a:solidFill>
                  <a:srgbClr val="00476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 smtClean="0"/>
              <a:t>USINAS HIDRELÉTRICAS: </a:t>
            </a:r>
            <a:r>
              <a:rPr lang="pt-BR" sz="2800" cap="all" dirty="0" err="1" smtClean="0"/>
              <a:t>pólo</a:t>
            </a:r>
            <a:r>
              <a:rPr lang="pt-BR" sz="2800" cap="all" dirty="0" smtClean="0"/>
              <a:t> de desenvolvimento</a:t>
            </a:r>
            <a:endParaRPr lang="pt-BR" sz="2800" cap="all" dirty="0"/>
          </a:p>
        </p:txBody>
      </p:sp>
    </p:spTree>
    <p:extLst>
      <p:ext uri="{BB962C8B-B14F-4D97-AF65-F5344CB8AC3E}">
        <p14:creationId xmlns:p14="http://schemas.microsoft.com/office/powerpoint/2010/main" val="2441044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2941503" y="1113864"/>
            <a:ext cx="8962899" cy="1459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400" dirty="0" smtClean="0"/>
              <a:t>Principais Incentivos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394505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05245" y="1024866"/>
            <a:ext cx="11710555" cy="492442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00050" indent="-4000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475C"/>
                </a:solidFill>
              </a:rPr>
              <a:t>Potência Instalada Total no Brasil</a:t>
            </a:r>
          </a:p>
          <a:p>
            <a:pPr marL="400050" indent="-4000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475C"/>
                </a:solidFill>
              </a:rPr>
              <a:t>Centrais Geradoras Eólicas</a:t>
            </a:r>
            <a:endParaRPr lang="pt-BR" sz="4400" dirty="0">
              <a:solidFill>
                <a:srgbClr val="00475C"/>
              </a:solidFill>
            </a:endParaRPr>
          </a:p>
          <a:p>
            <a:pPr marL="400050" indent="-4000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rgbClr val="00475C"/>
                </a:solidFill>
              </a:rPr>
              <a:t>Centrais Geradoras</a:t>
            </a:r>
            <a:r>
              <a:rPr lang="pt-BR" sz="4400" dirty="0" smtClean="0">
                <a:solidFill>
                  <a:srgbClr val="00475C"/>
                </a:solidFill>
              </a:rPr>
              <a:t> </a:t>
            </a:r>
            <a:r>
              <a:rPr lang="pt-BR" sz="4400" dirty="0">
                <a:solidFill>
                  <a:srgbClr val="00475C"/>
                </a:solidFill>
              </a:rPr>
              <a:t>Solar </a:t>
            </a:r>
            <a:r>
              <a:rPr lang="pt-BR" sz="4400" dirty="0" smtClean="0">
                <a:solidFill>
                  <a:srgbClr val="00475C"/>
                </a:solidFill>
              </a:rPr>
              <a:t>Fotovoltaicas</a:t>
            </a:r>
          </a:p>
          <a:p>
            <a:pPr marL="400050" indent="-4000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475C"/>
                </a:solidFill>
              </a:rPr>
              <a:t>Usinas Hidrelétricas</a:t>
            </a:r>
          </a:p>
          <a:p>
            <a:pPr marL="400050" indent="-4000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475C"/>
                </a:solidFill>
              </a:rPr>
              <a:t>Usinas Termelétricas</a:t>
            </a:r>
          </a:p>
          <a:p>
            <a:pPr marL="400050" indent="-4000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4400" dirty="0" smtClean="0">
                <a:solidFill>
                  <a:srgbClr val="00475C"/>
                </a:solidFill>
              </a:rPr>
              <a:t>Principais Incentivos para Renováveis</a:t>
            </a:r>
          </a:p>
        </p:txBody>
      </p:sp>
    </p:spTree>
    <p:extLst>
      <p:ext uri="{BB962C8B-B14F-4D97-AF65-F5344CB8AC3E}">
        <p14:creationId xmlns:p14="http://schemas.microsoft.com/office/powerpoint/2010/main" val="336731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07819" y="827972"/>
            <a:ext cx="11689772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pt-BR" sz="2800" b="1" dirty="0">
                <a:solidFill>
                  <a:srgbClr val="00475C"/>
                </a:solidFill>
              </a:rPr>
              <a:t>Desconto na TUST e na TUSD:</a:t>
            </a:r>
          </a:p>
          <a:p>
            <a:endParaRPr lang="pt-BR" sz="2800" dirty="0">
              <a:solidFill>
                <a:srgbClr val="00475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00475C"/>
                </a:solidFill>
              </a:rPr>
              <a:t>REN 77/</a:t>
            </a:r>
            <a:r>
              <a:rPr lang="pt-BR" sz="2800" dirty="0" smtClean="0">
                <a:solidFill>
                  <a:srgbClr val="00475C"/>
                </a:solidFill>
              </a:rPr>
              <a:t>2004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rgbClr val="00475C"/>
                </a:solidFill>
              </a:rPr>
              <a:t>80% por 10 anos  -</a:t>
            </a:r>
            <a:r>
              <a:rPr lang="pt-BR" sz="2800" dirty="0" smtClean="0">
                <a:solidFill>
                  <a:srgbClr val="00475C"/>
                </a:solidFill>
              </a:rPr>
              <a:t> entrada </a:t>
            </a:r>
            <a:r>
              <a:rPr lang="pt-BR" sz="2800" dirty="0">
                <a:solidFill>
                  <a:srgbClr val="00475C"/>
                </a:solidFill>
              </a:rPr>
              <a:t>em em operação até </a:t>
            </a:r>
            <a:r>
              <a:rPr lang="pt-BR" sz="2800" dirty="0" smtClean="0">
                <a:solidFill>
                  <a:srgbClr val="00475C"/>
                </a:solidFill>
              </a:rPr>
              <a:t>2017 (REN 745/2016)</a:t>
            </a:r>
            <a:endParaRPr lang="pt-BR" sz="2800" dirty="0">
              <a:solidFill>
                <a:srgbClr val="00475C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07817" y="3011178"/>
            <a:ext cx="11689774" cy="280076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475C"/>
                </a:solidFill>
              </a:rPr>
              <a:t>2) Sistema de Compensação de Energia Elétrica para </a:t>
            </a:r>
            <a:r>
              <a:rPr lang="pt-BR" sz="2800" b="1" dirty="0" err="1">
                <a:solidFill>
                  <a:srgbClr val="00475C"/>
                </a:solidFill>
              </a:rPr>
              <a:t>Microgeração</a:t>
            </a:r>
            <a:r>
              <a:rPr lang="pt-BR" sz="2800" b="1" dirty="0">
                <a:solidFill>
                  <a:srgbClr val="00475C"/>
                </a:solidFill>
              </a:rPr>
              <a:t> e </a:t>
            </a:r>
            <a:r>
              <a:rPr lang="pt-BR" sz="2800" b="1" dirty="0" err="1">
                <a:solidFill>
                  <a:srgbClr val="00475C"/>
                </a:solidFill>
              </a:rPr>
              <a:t>Minigeração</a:t>
            </a:r>
            <a:r>
              <a:rPr lang="pt-BR" sz="2800" b="1" dirty="0">
                <a:solidFill>
                  <a:srgbClr val="00475C"/>
                </a:solidFill>
              </a:rPr>
              <a:t> Distribuída:</a:t>
            </a:r>
          </a:p>
          <a:p>
            <a:endParaRPr lang="pt-BR" sz="2400" dirty="0">
              <a:solidFill>
                <a:srgbClr val="00475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475C"/>
                </a:solidFill>
              </a:rPr>
              <a:t>REN 482/2012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475C"/>
                </a:solidFill>
              </a:rPr>
              <a:t>Garante que consumidores forneçam energia à distribuidora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475C"/>
                </a:solidFill>
              </a:rPr>
              <a:t>Poderão abater a energia injetada pela consumida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rgbClr val="00475C"/>
                </a:solidFill>
              </a:rPr>
              <a:t>Limite de Potência Instalada de 3.000 kW (hidro) e 5.000 kW (demais fontes)</a:t>
            </a:r>
          </a:p>
        </p:txBody>
      </p:sp>
    </p:spTree>
    <p:extLst>
      <p:ext uri="{BB962C8B-B14F-4D97-AF65-F5344CB8AC3E}">
        <p14:creationId xmlns:p14="http://schemas.microsoft.com/office/powerpoint/2010/main" val="186518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66255" y="684684"/>
            <a:ext cx="11700163" cy="276998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475C"/>
                </a:solidFill>
              </a:rPr>
              <a:t>3) Chamada de Projeto de Pesquisa e Desenvolvimento (P&amp;D) Estratégico 013/2011:</a:t>
            </a:r>
          </a:p>
          <a:p>
            <a:endParaRPr lang="pt-BR" dirty="0">
              <a:solidFill>
                <a:srgbClr val="00475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475C"/>
                </a:solidFill>
              </a:rPr>
              <a:t>17 projetos aprovados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475C"/>
                </a:solidFill>
              </a:rPr>
              <a:t>25 MW de capacidade instalada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475C"/>
                </a:solidFill>
              </a:rPr>
              <a:t>96 empresas envolvidas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475C"/>
                </a:solidFill>
              </a:rPr>
              <a:t>62 instituições envolvidas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solidFill>
                  <a:srgbClr val="00475C"/>
                </a:solidFill>
              </a:rPr>
              <a:t>584 pesquisadores envolvidas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66255" y="3827691"/>
            <a:ext cx="11700164" cy="20621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00475C"/>
                </a:solidFill>
              </a:rPr>
              <a:t>4) Regime Especial de Incentivos para o Desenvolvimento da Infraestrutura (REIDI):</a:t>
            </a:r>
          </a:p>
          <a:p>
            <a:endParaRPr lang="pt-BR" dirty="0">
              <a:solidFill>
                <a:srgbClr val="00475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Suspende PIS/PASEP e CONFINS na venda ou importação de equipamentos destinados à geração de energia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Projeto é analisado pela ANEEL e aprovado pelo MME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Válido por 5 anos</a:t>
            </a:r>
          </a:p>
        </p:txBody>
      </p:sp>
    </p:spTree>
    <p:extLst>
      <p:ext uri="{BB962C8B-B14F-4D97-AF65-F5344CB8AC3E}">
        <p14:creationId xmlns:p14="http://schemas.microsoft.com/office/powerpoint/2010/main" val="378187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28599" y="844179"/>
            <a:ext cx="11575472" cy="15388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00475C"/>
                </a:solidFill>
              </a:rPr>
              <a:t>5) Debêntures </a:t>
            </a:r>
            <a:r>
              <a:rPr lang="pt-BR" sz="2800" dirty="0" smtClean="0">
                <a:solidFill>
                  <a:srgbClr val="00475C"/>
                </a:solidFill>
              </a:rPr>
              <a:t>Incentivadas:</a:t>
            </a:r>
            <a:endParaRPr lang="pt-BR" sz="2800" dirty="0">
              <a:solidFill>
                <a:srgbClr val="00475C"/>
              </a:solidFill>
            </a:endParaRPr>
          </a:p>
          <a:p>
            <a:endParaRPr lang="pt-BR" sz="1200" dirty="0">
              <a:solidFill>
                <a:srgbClr val="00475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Isenção de IRPF relacionados aos rendimentos de debêntures emitidos por SPE considerada como prioritária pelo MME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Lei nº 12.431/2011 e Decreto 7.603/2011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28599" y="2607050"/>
            <a:ext cx="11575473" cy="29238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00475C"/>
                </a:solidFill>
              </a:rPr>
              <a:t>6) Financiamento:</a:t>
            </a:r>
          </a:p>
          <a:p>
            <a:endParaRPr lang="pt-BR" sz="1200" dirty="0">
              <a:solidFill>
                <a:srgbClr val="00475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BNDES – Linhas de financiamento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Fundo Clima (MMA) – Recursos para financiar projetos que visem à redução dos impactos da mudança do clima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Caixa Econômica Federal – A partir de 2014, painéis fotovoltaicos passam a ser financiáveis pelo </a:t>
            </a:r>
            <a:r>
              <a:rPr lang="pt-BR" i="1" dirty="0" err="1">
                <a:solidFill>
                  <a:srgbClr val="00475C"/>
                </a:solidFill>
              </a:rPr>
              <a:t>Construcard</a:t>
            </a:r>
            <a:r>
              <a:rPr lang="pt-BR" dirty="0">
                <a:solidFill>
                  <a:srgbClr val="00475C"/>
                </a:solidFill>
              </a:rPr>
              <a:t> (240 meses, 1,95% a.m.)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Banco do Nordeste: FNE Sol – Região Nordeste (144 meses, 6,5% a 8,5% a.a.)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Desenvolve SP: Linha de Financiamento Economia Verde (120 meses, 0,53% a.m.)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PRONAF – Programa Nacional de Fortalecimento da Agricultura Familiar (36 meses, 2,5% a 5,5% a.a.)</a:t>
            </a:r>
          </a:p>
        </p:txBody>
      </p:sp>
    </p:spTree>
    <p:extLst>
      <p:ext uri="{BB962C8B-B14F-4D97-AF65-F5344CB8AC3E}">
        <p14:creationId xmlns:p14="http://schemas.microsoft.com/office/powerpoint/2010/main" val="291176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59773" y="1484784"/>
            <a:ext cx="11575472" cy="21852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00475C"/>
                </a:solidFill>
              </a:rPr>
              <a:t>7) Venda Direta a Consumidores:</a:t>
            </a:r>
          </a:p>
          <a:p>
            <a:endParaRPr lang="pt-BR" dirty="0">
              <a:solidFill>
                <a:srgbClr val="00475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§ 5º do art. 26 da Lei nº 9.427, de 1996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00475C"/>
                </a:solidFill>
              </a:rPr>
              <a:t>Geradores de fontes alternativas, potência injetada inferior a 50.000 kW, podem comercializar energia elétrica com consumidores especiais, carga entre 500 kW e 3.000 kW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>
              <a:solidFill>
                <a:srgbClr val="00475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>
              <a:solidFill>
                <a:srgbClr val="00475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80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2964261" y="2321456"/>
            <a:ext cx="17270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Narrow" panose="020B0606020202030204" pitchFamily="34" charset="0"/>
              </a:rPr>
              <a:t>2005-2006</a:t>
            </a:r>
            <a:endParaRPr lang="pt-BR" sz="2800" dirty="0">
              <a:latin typeface="Arial Narrow" panose="020B060602020203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651499" y="2315465"/>
            <a:ext cx="172700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 Narrow" panose="020B0606020202030204" pitchFamily="34" charset="0"/>
              </a:rPr>
              <a:t>2015-2016</a:t>
            </a:r>
            <a:endParaRPr lang="pt-BR" sz="2800" dirty="0">
              <a:latin typeface="Arial Narrow" panose="020B0606020202030204" pitchFamily="34" charset="0"/>
            </a:endParaRPr>
          </a:p>
        </p:txBody>
      </p:sp>
      <p:graphicFrame>
        <p:nvGraphicFramePr>
          <p:cNvPr id="9" name="Gráfic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964346"/>
              </p:ext>
            </p:extLst>
          </p:nvPr>
        </p:nvGraphicFramePr>
        <p:xfrm>
          <a:off x="1209628" y="2786300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áfic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12573"/>
              </p:ext>
            </p:extLst>
          </p:nvPr>
        </p:nvGraphicFramePr>
        <p:xfrm>
          <a:off x="5885474" y="272526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2159296" y="5531620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jan</a:t>
            </a:r>
            <a:endParaRPr lang="pt-BR" sz="10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910693" y="5518267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jun</a:t>
            </a:r>
            <a:endParaRPr lang="pt-BR" sz="10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3599456" y="5531620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dez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4278845" y="5518267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jun</a:t>
            </a:r>
            <a:endParaRPr lang="pt-BR" sz="10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5039616" y="5531620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dez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6871102" y="5479878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jan</a:t>
            </a:r>
            <a:endParaRPr lang="pt-BR" sz="10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7622499" y="5508336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jun</a:t>
            </a:r>
            <a:endParaRPr lang="pt-BR" sz="10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8311262" y="5521689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dez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8990651" y="5508336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/>
              <a:t>jun</a:t>
            </a:r>
            <a:endParaRPr lang="pt-BR" sz="10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9751422" y="5521689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dez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3887488" y="5756418"/>
            <a:ext cx="288032" cy="21602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4175520" y="567976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Hydro</a:t>
            </a: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5338210" y="5756418"/>
            <a:ext cx="288032" cy="21602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5626242" y="567976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Thermal</a:t>
            </a: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6708950" y="5756422"/>
            <a:ext cx="288032" cy="21602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/>
          <p:cNvSpPr txBox="1"/>
          <p:nvPr/>
        </p:nvSpPr>
        <p:spPr>
          <a:xfrm>
            <a:off x="6996982" y="567976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Wind</a:t>
            </a: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8072566" y="5756414"/>
            <a:ext cx="288032" cy="21602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/>
          <p:cNvSpPr txBox="1"/>
          <p:nvPr/>
        </p:nvSpPr>
        <p:spPr>
          <a:xfrm>
            <a:off x="8360598" y="5679760"/>
            <a:ext cx="2295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Import from another submarket</a:t>
            </a: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2591344" y="6146080"/>
            <a:ext cx="20882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Arial Narrow" panose="020B0606020202030204" pitchFamily="34" charset="0"/>
              </a:rPr>
              <a:t>Fonte: elaboração própria com dados do ONS</a:t>
            </a:r>
            <a:endParaRPr lang="pt-BR" sz="800" dirty="0">
              <a:latin typeface="Arial Narrow" panose="020B0606020202030204" pitchFamily="34" charset="0"/>
            </a:endParaRPr>
          </a:p>
        </p:txBody>
      </p:sp>
      <p:sp>
        <p:nvSpPr>
          <p:cNvPr id="30" name="Título 1"/>
          <p:cNvSpPr txBox="1">
            <a:spLocks/>
          </p:cNvSpPr>
          <p:nvPr/>
        </p:nvSpPr>
        <p:spPr>
          <a:xfrm>
            <a:off x="1496316" y="623098"/>
            <a:ext cx="91440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2" algn="ctr">
              <a:spcBef>
                <a:spcPct val="0"/>
              </a:spcBef>
            </a:pPr>
            <a:r>
              <a:rPr lang="pt-BR" sz="3200" b="1" dirty="0" smtClean="0"/>
              <a:t>O setor elétrico passou por uma transformação?</a:t>
            </a:r>
            <a:endParaRPr lang="pt-BR" sz="3200" b="1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3261467" y="1422721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Arial Narrow" panose="020B0606020202030204" pitchFamily="34" charset="0"/>
              </a:rPr>
              <a:t>Atendimento da carga do Nordeste</a:t>
            </a:r>
            <a:endParaRPr lang="pt-BR" sz="2800" b="1" dirty="0">
              <a:solidFill>
                <a:schemeClr val="tx2">
                  <a:lumMod val="40000"/>
                  <a:lumOff val="6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55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17" y="2918815"/>
            <a:ext cx="4269729" cy="3229625"/>
          </a:xfrm>
          <a:prstGeom prst="rect">
            <a:avLst/>
          </a:prstGeom>
        </p:spPr>
      </p:pic>
      <p:pic>
        <p:nvPicPr>
          <p:cNvPr id="5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41" b="12295"/>
          <a:stretch/>
        </p:blipFill>
        <p:spPr>
          <a:xfrm>
            <a:off x="5802284" y="3119440"/>
            <a:ext cx="4094073" cy="1668780"/>
          </a:xfrm>
          <a:prstGeom prst="rect">
            <a:avLst/>
          </a:prstGeom>
        </p:spPr>
      </p:pic>
      <p:sp>
        <p:nvSpPr>
          <p:cNvPr id="6" name="Rectangle 4"/>
          <p:cNvSpPr/>
          <p:nvPr/>
        </p:nvSpPr>
        <p:spPr>
          <a:xfrm>
            <a:off x="4857030" y="2080261"/>
            <a:ext cx="22295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9600" b="1" cap="all" dirty="0" smtClean="0"/>
              <a:t>+</a:t>
            </a:r>
            <a:endParaRPr lang="en-US" sz="9600" dirty="0"/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0197" y="4895637"/>
            <a:ext cx="4066160" cy="1882595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771" y="179196"/>
            <a:ext cx="4202423" cy="2492359"/>
          </a:xfrm>
          <a:prstGeom prst="rect">
            <a:avLst/>
          </a:prstGeom>
        </p:spPr>
      </p:pic>
      <p:pic>
        <p:nvPicPr>
          <p:cNvPr id="3076" name="Picture 4" descr="Resultado de imagem para usina terméletrica a óle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197" y="232971"/>
            <a:ext cx="4066160" cy="2707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95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3"/>
          <p:cNvSpPr txBox="1"/>
          <p:nvPr/>
        </p:nvSpPr>
        <p:spPr>
          <a:xfrm>
            <a:off x="7303697" y="3905817"/>
            <a:ext cx="4888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spc="300" dirty="0" smtClean="0">
                <a:solidFill>
                  <a:srgbClr val="004C62"/>
                </a:solidFill>
                <a:latin typeface="Trebuchet MS" panose="020B0603020202020204" pitchFamily="34" charset="0"/>
              </a:rPr>
              <a:t>Obrigado!</a:t>
            </a:r>
          </a:p>
          <a:p>
            <a:r>
              <a:rPr lang="pt-BR" sz="2800" spc="300" dirty="0" smtClean="0">
                <a:solidFill>
                  <a:srgbClr val="004C62"/>
                </a:solidFill>
                <a:latin typeface="Trebuchet MS" panose="020B0603020202020204" pitchFamily="34" charset="0"/>
              </a:rPr>
              <a:t> </a:t>
            </a:r>
            <a:endParaRPr lang="pt-BR" sz="2800" spc="300" dirty="0">
              <a:solidFill>
                <a:srgbClr val="004C62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extBox 12"/>
          <p:cNvSpPr txBox="1"/>
          <p:nvPr/>
        </p:nvSpPr>
        <p:spPr>
          <a:xfrm>
            <a:off x="6400799" y="5999017"/>
            <a:ext cx="549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ENDEREÇO: SGAN 603 Módulos I e J - Brasília/DF</a:t>
            </a:r>
          </a:p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CEP: 70830-110</a:t>
            </a:r>
          </a:p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TELEFONE GERAL: 061 2192 8604</a:t>
            </a:r>
          </a:p>
          <a:p>
            <a:pPr algn="ctr"/>
            <a:r>
              <a:rPr lang="pt-BR" sz="1200" dirty="0">
                <a:solidFill>
                  <a:srgbClr val="00809E"/>
                </a:solidFill>
                <a:latin typeface="Trebuchet MS" panose="020B0603020202020204" pitchFamily="34" charset="0"/>
              </a:rPr>
              <a:t>OUVIDORIA SETORIAL:167</a:t>
            </a:r>
          </a:p>
        </p:txBody>
      </p:sp>
    </p:spTree>
    <p:extLst>
      <p:ext uri="{BB962C8B-B14F-4D97-AF65-F5344CB8AC3E}">
        <p14:creationId xmlns:p14="http://schemas.microsoft.com/office/powerpoint/2010/main" val="17133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AE31BE9-E5BF-40BC-873C-23C03369C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22" y="322597"/>
            <a:ext cx="7696200" cy="519614"/>
          </a:xfrm>
        </p:spPr>
        <p:txBody>
          <a:bodyPr/>
          <a:lstStyle/>
          <a:p>
            <a:r>
              <a:rPr lang="pt-BR" dirty="0"/>
              <a:t>Matriz Energética Nacional (2018)</a:t>
            </a:r>
            <a:br>
              <a:rPr lang="pt-BR" dirty="0"/>
            </a:br>
            <a:r>
              <a:rPr lang="pt-BR" dirty="0">
                <a:solidFill>
                  <a:srgbClr val="00809E"/>
                </a:solidFill>
              </a:rPr>
              <a:t>Empreendimentos em Operação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CF247D7-4FC7-4003-878A-C93F25AE0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2327" y="1078451"/>
            <a:ext cx="7438327" cy="4357315"/>
          </a:xfrm>
          <a:prstGeom prst="rect">
            <a:avLst/>
          </a:prstGeom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xmlns="" id="{5A242515-BCCC-4A0E-A1CE-50F02BF0185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190543" y="1078450"/>
          <a:ext cx="5357989" cy="3877372"/>
        </p:xfrm>
        <a:graphic>
          <a:graphicData uri="http://schemas.openxmlformats.org/drawingml/2006/table">
            <a:tbl>
              <a:tblPr/>
              <a:tblGrid>
                <a:gridCol w="896961">
                  <a:extLst>
                    <a:ext uri="{9D8B030D-6E8A-4147-A177-3AD203B41FA5}">
                      <a16:colId xmlns:a16="http://schemas.microsoft.com/office/drawing/2014/main" xmlns="" val="3163954050"/>
                    </a:ext>
                  </a:extLst>
                </a:gridCol>
                <a:gridCol w="886770">
                  <a:extLst>
                    <a:ext uri="{9D8B030D-6E8A-4147-A177-3AD203B41FA5}">
                      <a16:colId xmlns:a16="http://schemas.microsoft.com/office/drawing/2014/main" xmlns="" val="1017298071"/>
                    </a:ext>
                  </a:extLst>
                </a:gridCol>
                <a:gridCol w="2079321">
                  <a:extLst>
                    <a:ext uri="{9D8B030D-6E8A-4147-A177-3AD203B41FA5}">
                      <a16:colId xmlns:a16="http://schemas.microsoft.com/office/drawing/2014/main" xmlns="" val="325618863"/>
                    </a:ext>
                  </a:extLst>
                </a:gridCol>
                <a:gridCol w="1494937">
                  <a:extLst>
                    <a:ext uri="{9D8B030D-6E8A-4147-A177-3AD203B41FA5}">
                      <a16:colId xmlns:a16="http://schemas.microsoft.com/office/drawing/2014/main" xmlns="" val="1860967302"/>
                    </a:ext>
                  </a:extLst>
                </a:gridCol>
              </a:tblGrid>
              <a:tr h="62603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QTDE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Potência Instalada (kW)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55272670"/>
                  </a:ext>
                </a:extLst>
              </a:tr>
              <a:tr h="31301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626.419,00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4937549"/>
                  </a:ext>
                </a:extLst>
              </a:tr>
              <a:tr h="31301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CGU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5293468"/>
                  </a:ext>
                </a:extLst>
              </a:tr>
              <a:tr h="31301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EOL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12.532.539,00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08985041"/>
                  </a:ext>
                </a:extLst>
              </a:tr>
              <a:tr h="31301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5.070.129,00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7951370"/>
                  </a:ext>
                </a:extLst>
              </a:tr>
              <a:tr h="31301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UFV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1.133.365,00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537075"/>
                  </a:ext>
                </a:extLst>
              </a:tr>
              <a:tr h="31301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UHE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101.883.450,00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6824642"/>
                  </a:ext>
                </a:extLst>
              </a:tr>
              <a:tr h="31301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3.001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42.697.038,00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1464291"/>
                  </a:ext>
                </a:extLst>
              </a:tr>
              <a:tr h="31301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1.990.000,00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0397291"/>
                  </a:ext>
                </a:extLst>
              </a:tr>
              <a:tr h="747202"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0" i="0" u="none" strike="noStrike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4.924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165.932.990,00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 dirty="0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7103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5788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8D4D641D-9136-4645-9393-3835CB870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22" y="322597"/>
            <a:ext cx="7696200" cy="519614"/>
          </a:xfrm>
        </p:spPr>
        <p:txBody>
          <a:bodyPr/>
          <a:lstStyle/>
          <a:p>
            <a:r>
              <a:rPr lang="pt-BR" dirty="0"/>
              <a:t>Matriz Energética Nacional (2018)</a:t>
            </a:r>
            <a:br>
              <a:rPr lang="pt-BR" dirty="0"/>
            </a:br>
            <a:r>
              <a:rPr lang="pt-BR" dirty="0">
                <a:solidFill>
                  <a:srgbClr val="00809E"/>
                </a:solidFill>
              </a:rPr>
              <a:t>Empreendimentos em Construção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56DF5D07-781F-42AA-A249-E2F303074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2644" y="1069051"/>
            <a:ext cx="7555814" cy="4541527"/>
          </a:xfrm>
          <a:prstGeom prst="rect">
            <a:avLst/>
          </a:prstGeom>
        </p:spPr>
      </p:pic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xmlns="" id="{73B783FC-ECB7-4C60-9DB3-EF1BE87B563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637867" y="1069051"/>
          <a:ext cx="4831644" cy="4157706"/>
        </p:xfrm>
        <a:graphic>
          <a:graphicData uri="http://schemas.openxmlformats.org/drawingml/2006/table">
            <a:tbl>
              <a:tblPr/>
              <a:tblGrid>
                <a:gridCol w="1177713">
                  <a:extLst>
                    <a:ext uri="{9D8B030D-6E8A-4147-A177-3AD203B41FA5}">
                      <a16:colId xmlns:a16="http://schemas.microsoft.com/office/drawing/2014/main" xmlns="" val="2658613591"/>
                    </a:ext>
                  </a:extLst>
                </a:gridCol>
                <a:gridCol w="770043">
                  <a:extLst>
                    <a:ext uri="{9D8B030D-6E8A-4147-A177-3AD203B41FA5}">
                      <a16:colId xmlns:a16="http://schemas.microsoft.com/office/drawing/2014/main" xmlns="" val="3069399474"/>
                    </a:ext>
                  </a:extLst>
                </a:gridCol>
                <a:gridCol w="1902460">
                  <a:extLst>
                    <a:ext uri="{9D8B030D-6E8A-4147-A177-3AD203B41FA5}">
                      <a16:colId xmlns:a16="http://schemas.microsoft.com/office/drawing/2014/main" xmlns="" val="3317944808"/>
                    </a:ext>
                  </a:extLst>
                </a:gridCol>
                <a:gridCol w="981428">
                  <a:extLst>
                    <a:ext uri="{9D8B030D-6E8A-4147-A177-3AD203B41FA5}">
                      <a16:colId xmlns:a16="http://schemas.microsoft.com/office/drawing/2014/main" xmlns="" val="2118531941"/>
                    </a:ext>
                  </a:extLst>
                </a:gridCol>
              </a:tblGrid>
              <a:tr h="11402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QTD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Potência Instalada (kW)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27847865"/>
                  </a:ext>
                </a:extLst>
              </a:tr>
              <a:tr h="357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10.398,00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5612415"/>
                  </a:ext>
                </a:extLst>
              </a:tr>
              <a:tr h="357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EOL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2.912.650,00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30,78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6690438"/>
                  </a:ext>
                </a:extLst>
              </a:tr>
              <a:tr h="357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310.180,00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96517093"/>
                  </a:ext>
                </a:extLst>
              </a:tr>
              <a:tr h="357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UFV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651.220,00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02368801"/>
                  </a:ext>
                </a:extLst>
              </a:tr>
              <a:tr h="357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UHE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1.254.100,00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88941081"/>
                  </a:ext>
                </a:extLst>
              </a:tr>
              <a:tr h="357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2.973.244,00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31,42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904872"/>
                  </a:ext>
                </a:extLst>
              </a:tr>
              <a:tr h="35703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1.350.000,00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14,27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0225045"/>
                  </a:ext>
                </a:extLst>
              </a:tr>
              <a:tr h="51827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222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9.461.792,00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 dirty="0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6408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546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A596C736-383E-41A9-AC0D-D5623CADD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022" y="435486"/>
            <a:ext cx="7696200" cy="519614"/>
          </a:xfrm>
        </p:spPr>
        <p:txBody>
          <a:bodyPr/>
          <a:lstStyle/>
          <a:p>
            <a:r>
              <a:rPr lang="pt-BR" dirty="0"/>
              <a:t>Matriz Energética Nacional (2018)</a:t>
            </a:r>
            <a:br>
              <a:rPr lang="pt-BR" dirty="0"/>
            </a:br>
            <a:r>
              <a:rPr lang="pt-BR" sz="2800" dirty="0">
                <a:solidFill>
                  <a:srgbClr val="00809E"/>
                </a:solidFill>
              </a:rPr>
              <a:t>Empreendimentos Construção Não Iniciada</a:t>
            </a:r>
            <a:endParaRPr lang="pt-BR" dirty="0">
              <a:solidFill>
                <a:srgbClr val="00809E"/>
              </a:solidFill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xmlns="" id="{700E54ED-AD28-4AE1-A782-76CA9BF28A5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7213600" y="1230489"/>
          <a:ext cx="4786490" cy="3194757"/>
        </p:xfrm>
        <a:graphic>
          <a:graphicData uri="http://schemas.openxmlformats.org/drawingml/2006/table">
            <a:tbl>
              <a:tblPr/>
              <a:tblGrid>
                <a:gridCol w="833047">
                  <a:extLst>
                    <a:ext uri="{9D8B030D-6E8A-4147-A177-3AD203B41FA5}">
                      <a16:colId xmlns:a16="http://schemas.microsoft.com/office/drawing/2014/main" xmlns="" val="782803051"/>
                    </a:ext>
                  </a:extLst>
                </a:gridCol>
                <a:gridCol w="1030719">
                  <a:extLst>
                    <a:ext uri="{9D8B030D-6E8A-4147-A177-3AD203B41FA5}">
                      <a16:colId xmlns:a16="http://schemas.microsoft.com/office/drawing/2014/main" xmlns="" val="187092609"/>
                    </a:ext>
                  </a:extLst>
                </a:gridCol>
                <a:gridCol w="2019080">
                  <a:extLst>
                    <a:ext uri="{9D8B030D-6E8A-4147-A177-3AD203B41FA5}">
                      <a16:colId xmlns:a16="http://schemas.microsoft.com/office/drawing/2014/main" xmlns="" val="3727466729"/>
                    </a:ext>
                  </a:extLst>
                </a:gridCol>
                <a:gridCol w="903644">
                  <a:extLst>
                    <a:ext uri="{9D8B030D-6E8A-4147-A177-3AD203B41FA5}">
                      <a16:colId xmlns:a16="http://schemas.microsoft.com/office/drawing/2014/main" xmlns="" val="2994085868"/>
                    </a:ext>
                  </a:extLst>
                </a:gridCol>
              </a:tblGrid>
              <a:tr h="104986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Tipo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QTD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Potência Instalada (kW)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8654208"/>
                  </a:ext>
                </a:extLst>
              </a:tr>
              <a:tr h="34995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EOL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1.977.110,00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22,84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43668599"/>
                  </a:ext>
                </a:extLst>
              </a:tr>
              <a:tr h="34995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1.671.590,00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19,31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1844226"/>
                  </a:ext>
                </a:extLst>
              </a:tr>
              <a:tr h="34995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UFV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908.291,00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10,49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8465413"/>
                  </a:ext>
                </a:extLst>
              </a:tr>
              <a:tr h="34995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UHE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694.180,00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4280906"/>
                  </a:ext>
                </a:extLst>
              </a:tr>
              <a:tr h="34995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3.405.867,00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39,34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1893416"/>
                  </a:ext>
                </a:extLst>
              </a:tr>
              <a:tr h="3951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378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8.657.038,00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i="0" u="none" strike="noStrike" dirty="0">
                          <a:solidFill>
                            <a:srgbClr val="004D71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B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9521140"/>
                  </a:ext>
                </a:extLst>
              </a:tr>
            </a:tbl>
          </a:graphicData>
        </a:graphic>
      </p:graphicFrame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8442780C-3ECC-459A-A83A-4A6EF0190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5824" y="1125495"/>
            <a:ext cx="8389811" cy="504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565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C70DCE5-30BE-4182-B097-6E6EF59BD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89" y="301829"/>
            <a:ext cx="8892822" cy="519614"/>
          </a:xfrm>
        </p:spPr>
        <p:txBody>
          <a:bodyPr/>
          <a:lstStyle/>
          <a:p>
            <a:r>
              <a:rPr lang="pt-BR" dirty="0"/>
              <a:t>Usinas Termelétricas </a:t>
            </a:r>
            <a:r>
              <a:rPr lang="pt-BR" sz="2400" dirty="0">
                <a:solidFill>
                  <a:srgbClr val="00809E"/>
                </a:solidFill>
              </a:rPr>
              <a:t>(Operação e Construção)</a:t>
            </a:r>
            <a:endParaRPr lang="pt-BR" dirty="0">
              <a:solidFill>
                <a:srgbClr val="00809E"/>
              </a:solidFill>
            </a:endParaRPr>
          </a:p>
        </p:txBody>
      </p:sp>
      <p:pic>
        <p:nvPicPr>
          <p:cNvPr id="8" name="Espaço Reservado para Conteúdo 7">
            <a:extLst>
              <a:ext uri="{FF2B5EF4-FFF2-40B4-BE49-F238E27FC236}">
                <a16:creationId xmlns:a16="http://schemas.microsoft.com/office/drawing/2014/main" xmlns="" id="{BFB649AE-7869-444C-9942-E449A76B61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133" y="1160110"/>
            <a:ext cx="5734316" cy="4315002"/>
          </a:xfrm>
          <a:prstGeom prst="rect">
            <a:avLst/>
          </a:prstGeom>
        </p:spPr>
      </p:pic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xmlns="" id="{455FF1A9-19FD-43D8-BA12-21944A5120D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971822" y="1160110"/>
          <a:ext cx="6034617" cy="3658993"/>
        </p:xfrm>
        <a:graphic>
          <a:graphicData uri="http://schemas.openxmlformats.org/drawingml/2006/table">
            <a:tbl>
              <a:tblPr/>
              <a:tblGrid>
                <a:gridCol w="2070356">
                  <a:extLst>
                    <a:ext uri="{9D8B030D-6E8A-4147-A177-3AD203B41FA5}">
                      <a16:colId xmlns:a16="http://schemas.microsoft.com/office/drawing/2014/main" xmlns="" val="1412846516"/>
                    </a:ext>
                  </a:extLst>
                </a:gridCol>
                <a:gridCol w="2618529">
                  <a:extLst>
                    <a:ext uri="{9D8B030D-6E8A-4147-A177-3AD203B41FA5}">
                      <a16:colId xmlns:a16="http://schemas.microsoft.com/office/drawing/2014/main" xmlns="" val="3321961568"/>
                    </a:ext>
                  </a:extLst>
                </a:gridCol>
                <a:gridCol w="1345732">
                  <a:extLst>
                    <a:ext uri="{9D8B030D-6E8A-4147-A177-3AD203B41FA5}">
                      <a16:colId xmlns:a16="http://schemas.microsoft.com/office/drawing/2014/main" xmlns="" val="3808035123"/>
                    </a:ext>
                  </a:extLst>
                </a:gridCol>
              </a:tblGrid>
              <a:tr h="41654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Potência Instalada (kW)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28413216"/>
                  </a:ext>
                </a:extLst>
              </a:tr>
              <a:tr h="30373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Agroindustriais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11.511.891,20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35348877"/>
                  </a:ext>
                </a:extLst>
              </a:tr>
              <a:tr h="30373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Biocombustíveis líquidos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4.670,40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51966557"/>
                  </a:ext>
                </a:extLst>
              </a:tr>
              <a:tr h="30373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Carvão mineral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4.067.470,00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8282541"/>
                  </a:ext>
                </a:extLst>
              </a:tr>
              <a:tr h="30373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Floresta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3.228.500,05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17221121"/>
                  </a:ext>
                </a:extLst>
              </a:tr>
              <a:tr h="30373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Gás natural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15.896.844,07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94138969"/>
                  </a:ext>
                </a:extLst>
              </a:tr>
              <a:tr h="30373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Outros Fósseis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155.320,00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5768748"/>
                  </a:ext>
                </a:extLst>
              </a:tr>
              <a:tr h="30373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Petróleo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10.666.474,77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68811262"/>
                  </a:ext>
                </a:extLst>
              </a:tr>
              <a:tr h="30373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Resíduos animais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4.481,20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88468854"/>
                  </a:ext>
                </a:extLst>
              </a:tr>
              <a:tr h="30373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Resíduos sólidos urbanos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134.630,60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3193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5353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xmlns="" id="{128F0054-DDB4-4512-AFCD-5B241E8F77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284" y="1190672"/>
            <a:ext cx="7519049" cy="4519429"/>
          </a:xfrm>
          <a:prstGeom prst="rect">
            <a:avLst/>
          </a:prstGeom>
        </p:spPr>
      </p:pic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xmlns="" id="{511D6479-88CE-4113-8075-B68210A74A5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096000" y="1614310"/>
          <a:ext cx="5899150" cy="1639135"/>
        </p:xfrm>
        <a:graphic>
          <a:graphicData uri="http://schemas.openxmlformats.org/drawingml/2006/table">
            <a:tbl>
              <a:tblPr/>
              <a:tblGrid>
                <a:gridCol w="1682044">
                  <a:extLst>
                    <a:ext uri="{9D8B030D-6E8A-4147-A177-3AD203B41FA5}">
                      <a16:colId xmlns:a16="http://schemas.microsoft.com/office/drawing/2014/main" xmlns="" val="33116894"/>
                    </a:ext>
                  </a:extLst>
                </a:gridCol>
                <a:gridCol w="2669966">
                  <a:extLst>
                    <a:ext uri="{9D8B030D-6E8A-4147-A177-3AD203B41FA5}">
                      <a16:colId xmlns:a16="http://schemas.microsoft.com/office/drawing/2014/main" xmlns="" val="4196198954"/>
                    </a:ext>
                  </a:extLst>
                </a:gridCol>
                <a:gridCol w="1547140">
                  <a:extLst>
                    <a:ext uri="{9D8B030D-6E8A-4147-A177-3AD203B41FA5}">
                      <a16:colId xmlns:a16="http://schemas.microsoft.com/office/drawing/2014/main" xmlns="" val="3320402089"/>
                    </a:ext>
                  </a:extLst>
                </a:gridCol>
              </a:tblGrid>
              <a:tr h="5022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Fonte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Potência Instalada (kW)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Quantidade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2210534"/>
                  </a:ext>
                </a:extLst>
              </a:tr>
              <a:tr h="42297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Biomassa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14.884.173,45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69958189"/>
                  </a:ext>
                </a:extLst>
              </a:tr>
              <a:tr h="4141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Fóssil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30.786.108,84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55960247"/>
                  </a:ext>
                </a:extLst>
              </a:tr>
            </a:tbl>
          </a:graphicData>
        </a:graphic>
      </p:graphicFrame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F4FF7F5E-C957-45DC-8E3A-ECC8BBB10BB9}"/>
              </a:ext>
            </a:extLst>
          </p:cNvPr>
          <p:cNvSpPr txBox="1">
            <a:spLocks/>
          </p:cNvSpPr>
          <p:nvPr/>
        </p:nvSpPr>
        <p:spPr>
          <a:xfrm>
            <a:off x="239889" y="301667"/>
            <a:ext cx="8892822" cy="519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Usinas Termelétricas </a:t>
            </a:r>
            <a:r>
              <a:rPr lang="pt-BR" sz="2400" dirty="0">
                <a:solidFill>
                  <a:srgbClr val="00809E"/>
                </a:solidFill>
              </a:rPr>
              <a:t>(Operação e Construção)</a:t>
            </a:r>
            <a:endParaRPr lang="pt-BR" dirty="0">
              <a:solidFill>
                <a:srgbClr val="00809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509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/>
          <a:lstStyle/>
          <a:p>
            <a:r>
              <a:rPr lang="pt-BR" dirty="0" smtClean="0"/>
              <a:t>Plano Decenal de Expansão – 2026 (MW)</a:t>
            </a:r>
            <a:endParaRPr lang="pt-BR" dirty="0"/>
          </a:p>
        </p:txBody>
      </p:sp>
      <p:graphicFrame>
        <p:nvGraphicFramePr>
          <p:cNvPr id="5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9285326"/>
              </p:ext>
            </p:extLst>
          </p:nvPr>
        </p:nvGraphicFramePr>
        <p:xfrm>
          <a:off x="838200" y="1251857"/>
          <a:ext cx="10515600" cy="4511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4811485" y="6071083"/>
            <a:ext cx="65423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 smtClean="0"/>
              <a:t>Fonte</a:t>
            </a:r>
            <a:r>
              <a:rPr lang="pt-BR" sz="1000" dirty="0" smtClean="0"/>
              <a:t>: Plano Decenal de Expansão de Energia 2026 – Secretaria de Planejamento e Desenvolvimento Energético - MME</a:t>
            </a:r>
            <a:endParaRPr lang="pt-BR" sz="1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838200" y="5670973"/>
            <a:ext cx="1051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1 -  Em gás natural, é incluído também o montante de gás de processo. </a:t>
            </a:r>
          </a:p>
          <a:p>
            <a:r>
              <a:rPr lang="pt-BR" sz="1000" dirty="0" smtClean="0"/>
              <a:t>2 -  Usinas termelétricas movidas a óleo diesel e óleo combustível são retiradas do Plano de Expansão de Referência nas datas de término de seus contratos.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980747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2941503" y="1113864"/>
            <a:ext cx="8962899" cy="1459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4C6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Centrais Geradoras Eólicas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007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AMO_REPORTCONTROLSVISIBLE" val="Empty"/>
  <p:tag name="_AMO_UNIQUEIDENTIFIER" val="858e28fc-c1dc-41e1-b846-171889b08a0b"/>
</p:tagLst>
</file>

<file path=ppt/theme/theme1.xml><?xml version="1.0" encoding="utf-8"?>
<a:theme xmlns:a="http://schemas.openxmlformats.org/drawingml/2006/main" name="Tema1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3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5C2E6C2E-653E-4EB6-B0C1-0D74EA24A251}" vid="{845D17D3-6D73-46A2-835B-DDB2793CA1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2967</TotalTime>
  <Words>1018</Words>
  <Application>Microsoft Office PowerPoint</Application>
  <PresentationFormat>Widescreen</PresentationFormat>
  <Paragraphs>325</Paragraphs>
  <Slides>26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4" baseType="lpstr">
      <vt:lpstr>Arial</vt:lpstr>
      <vt:lpstr>Arial Narrow</vt:lpstr>
      <vt:lpstr>Calibri</vt:lpstr>
      <vt:lpstr>Times New Roman</vt:lpstr>
      <vt:lpstr>Trebuchet MS</vt:lpstr>
      <vt:lpstr>Wingdings</vt:lpstr>
      <vt:lpstr>Tema1</vt:lpstr>
      <vt:lpstr>Planilha</vt:lpstr>
      <vt:lpstr>2a REUNIÃO DA COMISSÃO DE MEIO AMBIENTE - CMA  Audiência Pública  PLS/2016</vt:lpstr>
      <vt:lpstr>Apresentação do PowerPoint</vt:lpstr>
      <vt:lpstr>Matriz Energética Nacional (2018) Empreendimentos em Operação</vt:lpstr>
      <vt:lpstr>Matriz Energética Nacional (2018) Empreendimentos em Construção</vt:lpstr>
      <vt:lpstr>Matriz Energética Nacional (2018) Empreendimentos Construção Não Iniciada</vt:lpstr>
      <vt:lpstr>Usinas Termelétricas (Operação e Construção)</vt:lpstr>
      <vt:lpstr>Apresentação do PowerPoint</vt:lpstr>
      <vt:lpstr>Plano Decenal de Expansão – 2026 (MW)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Evolução da fonte solar fotovoltaica</vt:lpstr>
      <vt:lpstr>Evolução da fonte solar - Mundo</vt:lpstr>
      <vt:lpstr>Apresentação do PowerPoint</vt:lpstr>
      <vt:lpstr>Investimento em Usinas Fotovoltaicas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ANEEL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Maria José Gomes Mello Ribeiro</cp:lastModifiedBy>
  <cp:revision>195</cp:revision>
  <cp:lastPrinted>2017-03-20T21:04:05Z</cp:lastPrinted>
  <dcterms:created xsi:type="dcterms:W3CDTF">2001-01-01T00:02:14Z</dcterms:created>
  <dcterms:modified xsi:type="dcterms:W3CDTF">2018-03-27T13:30:38Z</dcterms:modified>
</cp:coreProperties>
</file>