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</p:sldMasterIdLst>
  <p:notesMasterIdLst>
    <p:notesMasterId r:id="rId10"/>
  </p:notesMasterIdLst>
  <p:sldIdLst>
    <p:sldId id="2142533666" r:id="rId2"/>
    <p:sldId id="382" r:id="rId3"/>
    <p:sldId id="2142533680" r:id="rId4"/>
    <p:sldId id="2142533672" r:id="rId5"/>
    <p:sldId id="2142533671" r:id="rId6"/>
    <p:sldId id="2142533674" r:id="rId7"/>
    <p:sldId id="441" r:id="rId8"/>
    <p:sldId id="277" r:id="rId9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Anton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orient="horz" pos="28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6B393E-62FC-C2A4-B02E-53020951D9A7}" name="Lilian Amaral" initials="LA" userId="S::ri@anpei.org.br::863f0322-70b6-4931-b801-ceb325e64149" providerId="AD"/>
  <p188:author id="{238E5253-0467-2C0C-AEFA-F3B64E8381B2}" name="Ana Carolina  Almeida" initials="AA" userId="S::rig@anpei.org.br::b46c20c1-9e6b-4e81-8a05-8224949fe3b1" providerId="AD"/>
  <p188:author id="{78F47E58-3995-2C61-5CEB-15CE2AF01515}" name="Rovanir Baungartner" initials="RB" userId="S::inovacao@anpei.org.br::e0912cb3-3f28-44de-8cc0-05d99f0bf2da" providerId="AD"/>
  <p188:author id="{19342079-1510-0CD2-3A3E-C982B17E557B}" name="Simone Torrescasana - ANPEI" initials="SA" userId="S::negocios@anpei.org.br::951a1ab2-ea4a-449a-8b35-1ef4cd61eb02" providerId="AD"/>
  <p188:author id="{35A01E95-145B-19A1-0780-83702EAB7CA8}" name="Marcela Flores" initials="MF" userId="S::marcela@anpei.org.br::8929ab0a-d7ce-4f7e-9fa7-940c289df4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A6"/>
    <a:srgbClr val="CFD0D2"/>
    <a:srgbClr val="ABABAB"/>
    <a:srgbClr val="37C9F0"/>
    <a:srgbClr val="3EDAD9"/>
    <a:srgbClr val="FFFFFF"/>
    <a:srgbClr val="86EBEA"/>
    <a:srgbClr val="00BEF0"/>
    <a:srgbClr val="009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C6E04-7805-4075-9EAD-BB8A6BF51C09}" v="2" dt="2024-03-19T11:46:00.138"/>
  </p1510:revLst>
</p1510:revInfo>
</file>

<file path=ppt/tableStyles.xml><?xml version="1.0" encoding="utf-8"?>
<a:tblStyleLst xmlns:a="http://schemas.openxmlformats.org/drawingml/2006/main" def="{C5C83B09-0B88-4E57-9E7F-2C1F5FF9B642}">
  <a:tblStyle styleId="{C5C83B09-0B88-4E57-9E7F-2C1F5FF9B64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6654" autoAdjust="0"/>
  </p:normalViewPr>
  <p:slideViewPr>
    <p:cSldViewPr snapToGrid="0">
      <p:cViewPr varScale="1">
        <p:scale>
          <a:sx n="93" d="100"/>
          <a:sy n="93" d="100"/>
        </p:scale>
        <p:origin x="1248" y="84"/>
      </p:cViewPr>
      <p:guideLst>
        <p:guide orient="horz" pos="395"/>
        <p:guide pos="340"/>
        <p:guide pos="5420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Renuncia em Bilhões</c:v>
                </c:pt>
              </c:strCache>
            </c:strRef>
          </c:tx>
          <c:spPr>
            <a:solidFill>
              <a:srgbClr val="C14B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Planilha1!$B$2:$B$10</c:f>
              <c:numCache>
                <c:formatCode>#,##0.00</c:formatCode>
                <c:ptCount val="9"/>
                <c:pt idx="0">
                  <c:v>1.92</c:v>
                </c:pt>
                <c:pt idx="1">
                  <c:v>1.71</c:v>
                </c:pt>
                <c:pt idx="2">
                  <c:v>1.73</c:v>
                </c:pt>
                <c:pt idx="3">
                  <c:v>2.1</c:v>
                </c:pt>
                <c:pt idx="4">
                  <c:v>2.73</c:v>
                </c:pt>
                <c:pt idx="5">
                  <c:v>3.58</c:v>
                </c:pt>
                <c:pt idx="6">
                  <c:v>3.87</c:v>
                </c:pt>
                <c:pt idx="7">
                  <c:v>5.86</c:v>
                </c:pt>
                <c:pt idx="8" formatCode="General">
                  <c:v>7.89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2B-4F2F-814F-05C2EE0C76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6117392"/>
        <c:axId val="10614432"/>
      </c:barChart>
      <c:catAx>
        <c:axId val="2961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14432"/>
        <c:crosses val="autoZero"/>
        <c:auto val="1"/>
        <c:lblAlgn val="ctr"/>
        <c:lblOffset val="100"/>
        <c:noMultiLvlLbl val="0"/>
      </c:catAx>
      <c:valAx>
        <c:axId val="106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11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Investimentos em Bilhões</c:v>
                </c:pt>
              </c:strCache>
            </c:strRef>
          </c:tx>
          <c:spPr>
            <a:solidFill>
              <a:srgbClr val="0680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Planilha1!$B$2:$B$10</c:f>
              <c:numCache>
                <c:formatCode>#,##0.00</c:formatCode>
                <c:ptCount val="9"/>
                <c:pt idx="0">
                  <c:v>9.25</c:v>
                </c:pt>
                <c:pt idx="1">
                  <c:v>8.9</c:v>
                </c:pt>
                <c:pt idx="2">
                  <c:v>8.73</c:v>
                </c:pt>
                <c:pt idx="3">
                  <c:v>9.8000000000000007</c:v>
                </c:pt>
                <c:pt idx="4">
                  <c:v>12.37</c:v>
                </c:pt>
                <c:pt idx="5">
                  <c:v>15.37</c:v>
                </c:pt>
                <c:pt idx="6">
                  <c:v>17.399999999999999</c:v>
                </c:pt>
                <c:pt idx="7">
                  <c:v>27.19</c:v>
                </c:pt>
                <c:pt idx="8" formatCode="General">
                  <c:v>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4A-4AF2-BE25-2008848041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2472"/>
        <c:axId val="350242144"/>
      </c:barChart>
      <c:catAx>
        <c:axId val="1061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0242144"/>
        <c:crosses val="autoZero"/>
        <c:auto val="1"/>
        <c:lblAlgn val="ctr"/>
        <c:lblOffset val="100"/>
        <c:noMultiLvlLbl val="0"/>
      </c:catAx>
      <c:valAx>
        <c:axId val="3502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1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326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dia a todas e todos. Em nome da Associação Nacional de Pesquisa e Desenvolvimento das Empresas Inovadoras, a ANPEI, de suas centenas de associados, gostaria de agradecer a oportunidade de debatermos mais uma vez as oportunidades de melhoria na Lei do Bem, de modo que possamos instruir e subsidiar com dados o PL 2838/20.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Quero cumprimentar os membros dessa comissão em nome de seu presidente, senador Vanderlan Cardoso. Quero cumprimentar também os parlamentares que são parceiros importantes e não medem esforços para o fortalecimento das políticas públicas em Pesquisa, Desenvolvimento e Inovação, representados aqui pelo senador </a:t>
            </a:r>
            <a:r>
              <a:rPr lang="pt-BR" sz="1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Izalci</a:t>
            </a: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Lucas e o senador Jacques Wagner que solicitou a realização desse encontro nos permitindo estar aqui hoje.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Ainda, gostaria de saudar todos os parlamentares e autoridades aqui presentes. E em especial, os colegas com quem divido a mesa hoje: Dr. João Paulo de Resende e Gianna </a:t>
            </a:r>
            <a:r>
              <a:rPr lang="pt-BR" sz="17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Sagazio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470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99;p2:notes">
            <a:extLst>
              <a:ext uri="{FF2B5EF4-FFF2-40B4-BE49-F238E27FC236}">
                <a16:creationId xmlns:a16="http://schemas.microsoft.com/office/drawing/2014/main" xmlns="" id="{0B4A9724-DA08-C9C4-D5EB-495842A533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6083" name="Google Shape;100;p2:notes">
            <a:extLst>
              <a:ext uri="{FF2B5EF4-FFF2-40B4-BE49-F238E27FC236}">
                <a16:creationId xmlns:a16="http://schemas.microsoft.com/office/drawing/2014/main" xmlns="" id="{8B4EA268-F9CF-F089-C90C-DA5BB299E9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sempre uma honra poder representar a ANPEI neste fórum e colaborar com os trabalhos desta casa. Somos uma associação multisetorial de inovação que atua há 40 anos com o propósito de contribuir com a Ciência, Tecnologia e Inovação no Brasil para promover o desenvolvimento social e econômico do país. 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contextualizar o porquê acreditamos ser muito importante fazermos o exercício proposto aqui hoje: atualmente, as associadas ANPEI são quase 200 instituições, representando 20% do PIB brasileiro, sendo que 85% das empresas de grande porte utilizam a Lei do Bem em suas operações.</a:t>
            </a:r>
            <a:endParaRPr lang="pt-BR" sz="1700" dirty="0"/>
          </a:p>
        </p:txBody>
      </p:sp>
      <p:sp>
        <p:nvSpPr>
          <p:cNvPr id="46084" name="Google Shape;101;p2:notes">
            <a:extLst>
              <a:ext uri="{FF2B5EF4-FFF2-40B4-BE49-F238E27FC236}">
                <a16:creationId xmlns:a16="http://schemas.microsoft.com/office/drawing/2014/main" xmlns="" id="{0CBC9546-8341-D3C8-5959-53B24D2D7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E0FA76B-8B8B-49D7-8AC8-412C6AB3A465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629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99;p2:notes">
            <a:extLst>
              <a:ext uri="{FF2B5EF4-FFF2-40B4-BE49-F238E27FC236}">
                <a16:creationId xmlns:a16="http://schemas.microsoft.com/office/drawing/2014/main" xmlns="" id="{0B4A9724-DA08-C9C4-D5EB-495842A533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6083" name="Google Shape;100;p2:notes">
            <a:extLst>
              <a:ext uri="{FF2B5EF4-FFF2-40B4-BE49-F238E27FC236}">
                <a16:creationId xmlns:a16="http://schemas.microsoft.com/office/drawing/2014/main" xmlns="" id="{8B4EA268-F9CF-F089-C90C-DA5BB299E9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sua implementação em 2005, a Lei do Bem tem sido fundamental para estimular o investimento privado em projetos de P&amp;D em diversas áreas estratégicas, incluindo tecnologia da informação, biotecnologia, energia renovável, entre outras, tendo alavancado um montante de R$ 205 bilhões em investimentos de empresas privadas no setor de inovação no país. 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Esses investimentos contribuem diretamente para o avanço tecnológico das empresas brasileiras, aumentando sua capacidade inovativa e agregando valor aos produtos e serviços oferecidos, tendo viabilizado a instalação de 16 novos centros de P&amp;D no país e a criação de 20 mil produtos.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4" name="Google Shape;101;p2:notes">
            <a:extLst>
              <a:ext uri="{FF2B5EF4-FFF2-40B4-BE49-F238E27FC236}">
                <a16:creationId xmlns:a16="http://schemas.microsoft.com/office/drawing/2014/main" xmlns="" id="{0CBC9546-8341-D3C8-5959-53B24D2D7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E0FA76B-8B8B-49D7-8AC8-412C6AB3A465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16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043;ge228954fbd_0_129:notes">
            <a:extLst>
              <a:ext uri="{FF2B5EF4-FFF2-40B4-BE49-F238E27FC236}">
                <a16:creationId xmlns:a16="http://schemas.microsoft.com/office/drawing/2014/main" xmlns="" id="{25CB54D6-4D2F-B102-86B0-D1905C77F3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044" name="Google Shape;1044;ge228954fbd_0_129:notes">
            <a:extLst>
              <a:ext uri="{FF2B5EF4-FFF2-40B4-BE49-F238E27FC236}">
                <a16:creationId xmlns:a16="http://schemas.microsoft.com/office/drawing/2014/main" xmlns="" id="{D80EFFFD-48C2-758D-8783-A2DBF12D6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spcFirstLastPara="1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interessante considerarmos alguns dados da OCDE, comparando países como França, Coreia do Sul, Canadá e Japão, por exemplo, que utilizam a isenção fiscal para inovação como uma das mais relevantes estratégias de fomento à PD&amp;I privada. Se compararmos com a lei brasileira, verificamos que nossa legislação é competitiva, mas precisa ser atualizada!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 a pena chamar a atenção para algumas comparações entre as leis: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Brasil, a dedução fiscal está baseada no lucro operacional do ano, o que dificulta a provisão e apuração de recursos para inovação em médio e longo prazo.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leis de incentivo são prorrogáveis por mais 20 anos nos Estados Unidos e 3 anos na França, ou seja, conferem uma maior segurança jurídica no que tange o investimento em inovação, novamente a médio e longo prazo, ao contrário do Brasil onde a Lei não é prorrogável.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diferenças importantes e que demonstram que a Lei do Bem ainda tem espaços para aprimoramento</a:t>
            </a:r>
            <a:r>
              <a:rPr lang="pt-BR" sz="1700" dirty="0">
                <a:solidFill>
                  <a:schemeClr val="dk1"/>
                </a:solidFill>
              </a:rPr>
              <a:t>; </a:t>
            </a:r>
            <a:endParaRPr lang="pt-BR" sz="1700" dirty="0"/>
          </a:p>
        </p:txBody>
      </p:sp>
      <p:sp>
        <p:nvSpPr>
          <p:cNvPr id="50180" name="Google Shape;1045;ge228954fbd_0_129:notes">
            <a:extLst>
              <a:ext uri="{FF2B5EF4-FFF2-40B4-BE49-F238E27FC236}">
                <a16:creationId xmlns:a16="http://schemas.microsoft.com/office/drawing/2014/main" xmlns="" id="{E13796A3-F46A-02C6-8B0D-0455AD4EC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A4883C3-7233-4B72-B745-9431768892BF}" type="slidenum">
              <a:rPr lang="en-US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9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resultados da aplicação da Lei do Bem aqui no Brasil são evidentes. Porém, precisam ser melhor apresentados. Temos dados que demonstram que as empresas que utilizam o mecanismo aumentaram os investimentos em P&amp;D em pelo menos 43%, chegando até 81%, impulsionando a criação de novas tecnologias, produtos e processos, bem como a geração de empregos qualificados.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falar de empregos qualificados, é importante lembrar do desafio de evitar a fuga de cérebros. Por meio da Lei do Bem, só em 2021, foram registrados 31.902 profissionais especializados com dedicação exclusiva nas atividades de PD&amp;I.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 contar no efeito multiplicador que atualmente a Lei produz, a cada R$ 1 incentivado, as empresas participantes investem mais R$ 4,60, mas esse número pode e deve melhorar.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AC7EF6-9336-4997-AE94-7FF43E2175CA}" type="slidenum">
              <a:rPr lang="en-US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092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o período de 2014 a 2021, a Lei do Bem se mostrou uma ferramenta valiosíssima, resultando em investimentos significativos. Nesse intervalo, foram direcionados R$ 144 bilhões para projetos inovadores. Em especial, o ano de 2022 trouxe um aumento de mais de 24% em relação a 2021. 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fato de termos esses números hoje, que são resultados muito bons, e ainda assim as organizações que estão investindo em Inovação não possuírem segurança jurídica com base em um instrumento moderno, nos mostra o enorme potencial que temos com esse mecanismo. A falta de segurança jurídica interfere na competitividade inovativa do país, consequentemente, nos investimentos feitos pelas organizações em território nacional.</a:t>
            </a:r>
            <a:endParaRPr lang="en-US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7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isso, é imprescindível manter a política de incentivo à inovação ligada à política de estado e promover uma legislação efetiva. Uma excelente oportunidade é observar as missões apresentadas como prioritárias pelo Conselho Nacional de Desenvolvimento Industrial (CNDI) no âmbito da Nova Indústria Brasil e impulsionar os projetos inovadores alinhados às metas dessa política.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do Bem, se aprimorada e modernizada, pode e deve ser o grande motor para impulsionar projetos disruptivos em todas essas áreas consideradas essenciais para o desenvolvimento econômico e social do país. A inovação é transversal e precisa pautar essas discussões e ações prioritárias em cada missão.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21431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Finalizo reforçando que: em pleno 2024, poderíamos estar liderando discussões sobre Inteligência Artificial e outras tecnologias emergentes, elevando o nível de desenvolvimento científico e tecnológico do Brasil ao patamar das nações mais maduras nesses temas. 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entanto, encontramo-nos estagnados em um debate que já deveria estar claro para todos os setores envolvidos: a importância dos incentivos para pesquisa, ciência e inovação é inegável e inegociável.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Precisamos que o governo esteja alinhado ao setor produtivo quanto a importância desse incentivo: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Precisamos que essa comissão analise todos os dados aqui trazidos, para uma celeridade na tramitação desse projeto e, então, aproveitarmos o bom momento que estamos vivendo de retomada global do desenvolvimento econômico. Alinhar a modernização da Lei com a Nova Indústria Brasil é uma grande oportunidade para o setor produtivo!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Acreditamos ser necessário uma mudança na legislação vigente, ampliar e aprimorar os benefícios fiscais da Lei do Bem, e apoiar o desenvolvimento econômico e social do Brasil, com uma agenda de futuro, além de trazer segurança jurídica nos investimentos privados, engajando as empresas para realizarem mais inovações tecnológicas em nosso país. Obrigada!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6243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E863BE-635A-83E3-05F3-6B02720A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94EED-D3C7-09F3-5A07-CB772103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728AD5-B15E-FF0B-618D-CF7B27DC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0300-EBC4-4098-BFD3-50ED616BA93D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783F4B-5F0B-3F1A-933C-C6F0D78F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7B08FF-9C4B-0F14-3E0C-6F2997A6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F881-66A7-4F9B-8527-23387531B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88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6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40" r:id="rId12"/>
    <p:sldLayoutId id="214748374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3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estrelas&#10;&#10;Descrição gerada automaticamente com confiança baixa">
            <a:extLst>
              <a:ext uri="{FF2B5EF4-FFF2-40B4-BE49-F238E27FC236}">
                <a16:creationId xmlns:a16="http://schemas.microsoft.com/office/drawing/2014/main" xmlns="" id="{CBE1E998-0799-79B0-D9DB-BC843FF23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4070"/>
          <a:stretch/>
        </p:blipFill>
        <p:spPr>
          <a:xfrm flipH="1"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1D273CD8-A373-4568-97AC-8E198DCF2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47565" r="-1"/>
          <a:stretch/>
        </p:blipFill>
        <p:spPr>
          <a:xfrm>
            <a:off x="-2" y="8161"/>
            <a:ext cx="2639613" cy="5143500"/>
          </a:xfrm>
          <a:prstGeom prst="rect">
            <a:avLst/>
          </a:prstGeom>
        </p:spPr>
      </p:pic>
      <p:pic>
        <p:nvPicPr>
          <p:cNvPr id="3" name="Google Shape;97;p1">
            <a:extLst>
              <a:ext uri="{FF2B5EF4-FFF2-40B4-BE49-F238E27FC236}">
                <a16:creationId xmlns:a16="http://schemas.microsoft.com/office/drawing/2014/main" xmlns="" id="{3477DE6D-F2BE-25EE-BC02-AAA5419A22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21" y="4319459"/>
            <a:ext cx="1914525" cy="7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729A71DC-6394-6591-07AB-26B3B6ADC089}"/>
              </a:ext>
            </a:extLst>
          </p:cNvPr>
          <p:cNvGrpSpPr/>
          <p:nvPr/>
        </p:nvGrpSpPr>
        <p:grpSpPr>
          <a:xfrm>
            <a:off x="3718076" y="695087"/>
            <a:ext cx="5268048" cy="1944290"/>
            <a:chOff x="4957434" y="520383"/>
            <a:chExt cx="7024064" cy="25923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7DB4200F-76F3-0B6C-0C94-3A00CBF5F675}"/>
                </a:ext>
              </a:extLst>
            </p:cNvPr>
            <p:cNvSpPr/>
            <p:nvPr/>
          </p:nvSpPr>
          <p:spPr>
            <a:xfrm>
              <a:off x="5006023" y="520383"/>
              <a:ext cx="6975475" cy="259238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>
                <a:sym typeface="Arial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A3A5765F-EC35-1624-8E81-A3F1CA7EFB5F}"/>
                </a:ext>
              </a:extLst>
            </p:cNvPr>
            <p:cNvSpPr txBox="1"/>
            <p:nvPr/>
          </p:nvSpPr>
          <p:spPr>
            <a:xfrm>
              <a:off x="4957434" y="1304391"/>
              <a:ext cx="6997700" cy="984885"/>
            </a:xfrm>
            <a:prstGeom prst="rect">
              <a:avLst/>
            </a:prstGeom>
            <a:noFill/>
          </p:spPr>
          <p:txBody>
            <a:bodyPr lIns="91440" tIns="45720" rIns="91440" bIns="45720" anchor="t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00" kern="0" spc="300" dirty="0">
                  <a:solidFill>
                    <a:schemeClr val="lt1"/>
                  </a:solidFill>
                  <a:latin typeface="Anton"/>
                  <a:ea typeface="Arial"/>
                  <a:cs typeface="Arial"/>
                  <a:sym typeface="Arial"/>
                </a:rPr>
                <a:t>PL 2838/20 </a:t>
              </a:r>
              <a:endParaRPr lang="en-US" sz="4200" kern="0" spc="300" dirty="0">
                <a:solidFill>
                  <a:schemeClr val="lt1"/>
                </a:solidFill>
                <a:latin typeface="Anton"/>
                <a:ea typeface="Arial"/>
                <a:cs typeface="Arial"/>
              </a:endParaRPr>
            </a:p>
          </p:txBody>
        </p:sp>
        <p:sp>
          <p:nvSpPr>
            <p:cNvPr id="9" name="Google Shape;422;p1">
              <a:extLst>
                <a:ext uri="{FF2B5EF4-FFF2-40B4-BE49-F238E27FC236}">
                  <a16:creationId xmlns:a16="http://schemas.microsoft.com/office/drawing/2014/main" xmlns="" id="{45E83675-A170-4054-18A2-DF200DB3EF9A}"/>
                </a:ext>
              </a:extLst>
            </p:cNvPr>
            <p:cNvSpPr txBox="1">
              <a:spLocks/>
            </p:cNvSpPr>
            <p:nvPr/>
          </p:nvSpPr>
          <p:spPr>
            <a:xfrm>
              <a:off x="5189002" y="2156418"/>
              <a:ext cx="6559550" cy="790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34275" rIns="68569" bIns="34275" anchor="ctr">
              <a:norm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pt-BR" sz="1800" kern="0" spc="375">
                  <a:solidFill>
                    <a:schemeClr val="bg1"/>
                  </a:solidFill>
                  <a:latin typeface="Arial"/>
                  <a:cs typeface="Arial"/>
                </a:rPr>
                <a:t>Aprimorar a Lei do Bem </a:t>
              </a:r>
              <a:endParaRPr lang="pt-B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53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F9F2E4-9DB7-C1AD-F369-9782C3B57A40}"/>
              </a:ext>
            </a:extLst>
          </p:cNvPr>
          <p:cNvSpPr txBox="1"/>
          <p:nvPr/>
        </p:nvSpPr>
        <p:spPr>
          <a:xfrm>
            <a:off x="273844" y="183356"/>
            <a:ext cx="72699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500" kern="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Representatividade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6C6C2C7-F789-1F17-9EDC-92D50EE89CB9}"/>
              </a:ext>
            </a:extLst>
          </p:cNvPr>
          <p:cNvCxnSpPr/>
          <p:nvPr/>
        </p:nvCxnSpPr>
        <p:spPr>
          <a:xfrm>
            <a:off x="342901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9E4D308-A5B2-766A-64C0-9DE54217A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" t="2688" r="3186" b="2355"/>
          <a:stretch/>
        </p:blipFill>
        <p:spPr>
          <a:xfrm>
            <a:off x="941696" y="611692"/>
            <a:ext cx="7055891" cy="43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: Único Canto Recortado 53">
            <a:extLst>
              <a:ext uri="{FF2B5EF4-FFF2-40B4-BE49-F238E27FC236}">
                <a16:creationId xmlns:a16="http://schemas.microsoft.com/office/drawing/2014/main" xmlns="" id="{C26DB001-9A97-3D5D-D0C3-7E5ECBF94800}"/>
              </a:ext>
            </a:extLst>
          </p:cNvPr>
          <p:cNvSpPr/>
          <p:nvPr/>
        </p:nvSpPr>
        <p:spPr>
          <a:xfrm>
            <a:off x="937023" y="3666101"/>
            <a:ext cx="7269956" cy="884960"/>
          </a:xfrm>
          <a:prstGeom prst="snip1Rect">
            <a:avLst/>
          </a:prstGeom>
          <a:solidFill>
            <a:schemeClr val="bg1"/>
          </a:solidFill>
          <a:ln>
            <a:solidFill>
              <a:srgbClr val="0680C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F9F2E4-9DB7-C1AD-F369-9782C3B57A40}"/>
              </a:ext>
            </a:extLst>
          </p:cNvPr>
          <p:cNvSpPr txBox="1"/>
          <p:nvPr/>
        </p:nvSpPr>
        <p:spPr>
          <a:xfrm>
            <a:off x="273844" y="183356"/>
            <a:ext cx="72699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500" kern="0" spc="15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Lei do Bem 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6C6C2C7-F789-1F17-9EDC-92D50EE89CB9}"/>
              </a:ext>
            </a:extLst>
          </p:cNvPr>
          <p:cNvCxnSpPr/>
          <p:nvPr/>
        </p:nvCxnSpPr>
        <p:spPr>
          <a:xfrm>
            <a:off x="342901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Google Shape;106;p2">
            <a:extLst>
              <a:ext uri="{FF2B5EF4-FFF2-40B4-BE49-F238E27FC236}">
                <a16:creationId xmlns:a16="http://schemas.microsoft.com/office/drawing/2014/main" xmlns="" id="{0F588084-D5A1-2CAE-D258-BCE115E4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899" y="1207217"/>
            <a:ext cx="1082126" cy="2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9" tIns="34275" rIns="68569" bIns="34275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1600"/>
              <a:buFont typeface="Century Gothic" panose="020B0502020202020204" pitchFamily="34" charset="0"/>
              <a:buNone/>
            </a:pPr>
            <a:r>
              <a:rPr lang="pt-BR" alt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Sancionada em </a:t>
            </a:r>
            <a:r>
              <a:rPr lang="pt-BR" alt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</a:t>
            </a:r>
          </a:p>
        </p:txBody>
      </p:sp>
      <p:sp>
        <p:nvSpPr>
          <p:cNvPr id="45064" name="Google Shape;107;p2">
            <a:extLst>
              <a:ext uri="{FF2B5EF4-FFF2-40B4-BE49-F238E27FC236}">
                <a16:creationId xmlns:a16="http://schemas.microsoft.com/office/drawing/2014/main" xmlns="" id="{151E0083-D361-9465-C4D6-8B13FD2A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050" y="1176209"/>
            <a:ext cx="1809971" cy="3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9" tIns="34275" rIns="68569" bIns="34275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1600"/>
              <a:buFont typeface="Century Gothic" panose="020B0502020202020204" pitchFamily="34" charset="0"/>
              <a:buNone/>
            </a:pPr>
            <a:r>
              <a:rPr lang="pt-BR" alt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Fortalece </a:t>
            </a:r>
            <a:r>
              <a:rPr lang="pt-BR" alt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política de liberdade do Brasil para empreender e crescer</a:t>
            </a:r>
            <a:endParaRPr lang="pt-BR" altLang="pt-BR" sz="788" spc="38">
              <a:solidFill>
                <a:srgbClr val="068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065" name="Google Shape;108;p2">
            <a:extLst>
              <a:ext uri="{FF2B5EF4-FFF2-40B4-BE49-F238E27FC236}">
                <a16:creationId xmlns:a16="http://schemas.microsoft.com/office/drawing/2014/main" xmlns="" id="{E276793C-BC64-4D16-100C-461EA4934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47" y="1986674"/>
            <a:ext cx="1814462" cy="3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9" tIns="34275" rIns="68569" bIns="34275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1600"/>
              <a:buFont typeface="Century Gothic" panose="020B0502020202020204" pitchFamily="34" charset="0"/>
              <a:buNone/>
            </a:pPr>
            <a:r>
              <a:rPr lang="pt-BR" alt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Incentiva </a:t>
            </a:r>
            <a:r>
              <a:rPr lang="pt-BR" alt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 de projetos de inovação em </a:t>
            </a:r>
            <a:r>
              <a:rPr lang="pt-BR" altLang="pt-BR" sz="788" b="1" spc="38" err="1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PMEs</a:t>
            </a:r>
            <a:r>
              <a:rPr lang="pt-BR" alt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startups</a:t>
            </a:r>
            <a:endParaRPr lang="pt-BR" altLang="pt-BR" sz="788" spc="38">
              <a:solidFill>
                <a:srgbClr val="068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Google Shape;114;p2">
            <a:extLst>
              <a:ext uri="{FF2B5EF4-FFF2-40B4-BE49-F238E27FC236}">
                <a16:creationId xmlns:a16="http://schemas.microsoft.com/office/drawing/2014/main" xmlns="" id="{8509D698-6033-130E-3A9D-188293D38D7E}"/>
              </a:ext>
            </a:extLst>
          </p:cNvPr>
          <p:cNvSpPr/>
          <p:nvPr/>
        </p:nvSpPr>
        <p:spPr>
          <a:xfrm>
            <a:off x="6294329" y="2023452"/>
            <a:ext cx="1664621" cy="48830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  <a:defRPr/>
            </a:pPr>
            <a:r>
              <a:rPr lang="pt-BR" sz="788" kern="0" spc="38">
                <a:solidFill>
                  <a:srgbClr val="0680C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Representa cerca de</a:t>
            </a:r>
            <a:r>
              <a:rPr lang="pt-BR" sz="788" b="1" kern="0" spc="38">
                <a:solidFill>
                  <a:srgbClr val="0680C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20% do total de incentivos em PD&amp;I</a:t>
            </a:r>
            <a:endParaRPr sz="788" kern="0" spc="38">
              <a:solidFill>
                <a:srgbClr val="0680CD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B1E9E450-5F47-ECE1-B450-E4FFDE8C5697}"/>
              </a:ext>
            </a:extLst>
          </p:cNvPr>
          <p:cNvGrpSpPr/>
          <p:nvPr/>
        </p:nvGrpSpPr>
        <p:grpSpPr>
          <a:xfrm>
            <a:off x="791817" y="1935250"/>
            <a:ext cx="495916" cy="495916"/>
            <a:chOff x="1075490" y="3404970"/>
            <a:chExt cx="604800" cy="604800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xmlns="" id="{437968EA-AEAA-64FD-7B0D-7E50197D873C}"/>
                </a:ext>
              </a:extLst>
            </p:cNvPr>
            <p:cNvSpPr/>
            <p:nvPr/>
          </p:nvSpPr>
          <p:spPr>
            <a:xfrm>
              <a:off x="1075490" y="3404970"/>
              <a:ext cx="604800" cy="6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7" name="Gráfico 6" descr="Foguete com preenchimento sólido">
              <a:extLst>
                <a:ext uri="{FF2B5EF4-FFF2-40B4-BE49-F238E27FC236}">
                  <a16:creationId xmlns:a16="http://schemas.microsoft.com/office/drawing/2014/main" xmlns="" id="{D3D7E7DD-298C-589C-3835-EF04B881A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59492">
              <a:off x="1123950" y="3453430"/>
              <a:ext cx="507881" cy="507881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6B8554BC-763E-B693-F333-76596C9C6E46}"/>
              </a:ext>
            </a:extLst>
          </p:cNvPr>
          <p:cNvGrpSpPr/>
          <p:nvPr/>
        </p:nvGrpSpPr>
        <p:grpSpPr>
          <a:xfrm>
            <a:off x="5797066" y="1869745"/>
            <a:ext cx="495916" cy="495916"/>
            <a:chOff x="3540683" y="2421860"/>
            <a:chExt cx="604800" cy="604800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xmlns="" id="{EFBC7D87-49A5-5CC4-1224-4BB2F0287E7E}"/>
                </a:ext>
              </a:extLst>
            </p:cNvPr>
            <p:cNvSpPr/>
            <p:nvPr/>
          </p:nvSpPr>
          <p:spPr>
            <a:xfrm>
              <a:off x="3540683" y="2421860"/>
              <a:ext cx="604800" cy="6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15" name="Gráfico 14" descr="Cientista masculino com preenchimento sólido">
              <a:extLst>
                <a:ext uri="{FF2B5EF4-FFF2-40B4-BE49-F238E27FC236}">
                  <a16:creationId xmlns:a16="http://schemas.microsoft.com/office/drawing/2014/main" xmlns="" id="{1409FDB9-FAD1-4F9D-DE61-FCF9B43C8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7127" y="2468304"/>
              <a:ext cx="511912" cy="511912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4B18959C-1687-9B60-1D00-66280938B778}"/>
              </a:ext>
            </a:extLst>
          </p:cNvPr>
          <p:cNvGrpSpPr/>
          <p:nvPr/>
        </p:nvGrpSpPr>
        <p:grpSpPr>
          <a:xfrm>
            <a:off x="4572000" y="1171338"/>
            <a:ext cx="518303" cy="515237"/>
            <a:chOff x="6382831" y="2413656"/>
            <a:chExt cx="632103" cy="628364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xmlns="" id="{75FBCBDF-EAB7-8023-5FDA-7D11AA9C3E5A}"/>
                </a:ext>
              </a:extLst>
            </p:cNvPr>
            <p:cNvSpPr/>
            <p:nvPr/>
          </p:nvSpPr>
          <p:spPr>
            <a:xfrm>
              <a:off x="6382831" y="2413987"/>
              <a:ext cx="632103" cy="6277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23" name="Gráfico 22" descr="Aperto de mão com preenchimento sólido">
              <a:extLst>
                <a:ext uri="{FF2B5EF4-FFF2-40B4-BE49-F238E27FC236}">
                  <a16:creationId xmlns:a16="http://schemas.microsoft.com/office/drawing/2014/main" xmlns="" id="{186C37C7-AE46-1BB7-C57F-58EE8B90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6482" y="2413656"/>
              <a:ext cx="604800" cy="628364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22B2FBDD-3A17-4693-F90A-52E5DE945DDF}"/>
              </a:ext>
            </a:extLst>
          </p:cNvPr>
          <p:cNvGrpSpPr/>
          <p:nvPr/>
        </p:nvGrpSpPr>
        <p:grpSpPr>
          <a:xfrm>
            <a:off x="3287828" y="1832192"/>
            <a:ext cx="495916" cy="495916"/>
            <a:chOff x="3938899" y="3377773"/>
            <a:chExt cx="604800" cy="604800"/>
          </a:xfrm>
        </p:grpSpPr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xmlns="" id="{2DE0EF11-26B8-FF24-0517-89A25CF2A4EB}"/>
                </a:ext>
              </a:extLst>
            </p:cNvPr>
            <p:cNvSpPr/>
            <p:nvPr/>
          </p:nvSpPr>
          <p:spPr>
            <a:xfrm>
              <a:off x="3938899" y="3377773"/>
              <a:ext cx="604800" cy="6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825" kern="0" spc="38">
                <a:sym typeface="Arial"/>
              </a:endParaRPr>
            </a:p>
          </p:txBody>
        </p:sp>
        <p:pic>
          <p:nvPicPr>
            <p:cNvPr id="27" name="Gráfico 26" descr="Debate de grupo com preenchimento sólido">
              <a:extLst>
                <a:ext uri="{FF2B5EF4-FFF2-40B4-BE49-F238E27FC236}">
                  <a16:creationId xmlns:a16="http://schemas.microsoft.com/office/drawing/2014/main" xmlns="" id="{FE0A186C-77FC-0903-F7C6-E85E40D88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6281" y="3394692"/>
              <a:ext cx="570036" cy="570963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44434F91-F41F-3D6D-E1B3-326E50C4B3B9}"/>
              </a:ext>
            </a:extLst>
          </p:cNvPr>
          <p:cNvGrpSpPr/>
          <p:nvPr/>
        </p:nvGrpSpPr>
        <p:grpSpPr>
          <a:xfrm>
            <a:off x="2317207" y="1129719"/>
            <a:ext cx="496140" cy="515066"/>
            <a:chOff x="1138360" y="2360156"/>
            <a:chExt cx="605073" cy="628155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xmlns="" id="{9B0E0CAB-37DD-82F7-4EC7-907DC846A64F}"/>
                </a:ext>
              </a:extLst>
            </p:cNvPr>
            <p:cNvSpPr/>
            <p:nvPr/>
          </p:nvSpPr>
          <p:spPr>
            <a:xfrm>
              <a:off x="1138360" y="2360156"/>
              <a:ext cx="605073" cy="6281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9" name="Gráfico 8" descr="Bandeira com preenchimento sólido">
              <a:extLst>
                <a:ext uri="{FF2B5EF4-FFF2-40B4-BE49-F238E27FC236}">
                  <a16:creationId xmlns:a16="http://schemas.microsoft.com/office/drawing/2014/main" xmlns="" id="{541B49A0-9878-9B43-54D2-19DE21035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1044" y="2414381"/>
              <a:ext cx="519705" cy="519705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71F77F2-3143-53E9-5F3E-F0647094F541}"/>
              </a:ext>
            </a:extLst>
          </p:cNvPr>
          <p:cNvSpPr txBox="1"/>
          <p:nvPr/>
        </p:nvSpPr>
        <p:spPr>
          <a:xfrm>
            <a:off x="3785091" y="1924945"/>
            <a:ext cx="1776778" cy="4560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Transversal: </a:t>
            </a:r>
            <a:r>
              <a:rPr 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disponível a qualquer empresa operando no Lucro Real.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CE4904A-056E-6872-01F6-48E5B3FEFCB2}"/>
              </a:ext>
            </a:extLst>
          </p:cNvPr>
          <p:cNvSpPr txBox="1"/>
          <p:nvPr/>
        </p:nvSpPr>
        <p:spPr>
          <a:xfrm>
            <a:off x="3841304" y="2762489"/>
            <a:ext cx="1664621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Multisetorial </a:t>
            </a:r>
            <a:r>
              <a:rPr 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sem restrição regional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22FE583-EBDD-952E-F3C1-38F9C027DCD7}"/>
              </a:ext>
            </a:extLst>
          </p:cNvPr>
          <p:cNvSpPr txBox="1"/>
          <p:nvPr/>
        </p:nvSpPr>
        <p:spPr>
          <a:xfrm>
            <a:off x="6342116" y="2703965"/>
            <a:ext cx="1991330" cy="4560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Mecanismo: </a:t>
            </a:r>
            <a:r>
              <a:rPr 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empresas abatem parte do investimento em PD&amp;I do IRPJ e CSLL a pagar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EA586A21-BB7F-36C9-2FC0-7EC893189536}"/>
              </a:ext>
            </a:extLst>
          </p:cNvPr>
          <p:cNvSpPr txBox="1"/>
          <p:nvPr/>
        </p:nvSpPr>
        <p:spPr>
          <a:xfrm>
            <a:off x="1323247" y="2747280"/>
            <a:ext cx="1966518" cy="4560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Benefício fiscal para reduzir o custo de </a:t>
            </a:r>
            <a:r>
              <a:rPr lang="pt-BR" sz="788" b="1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investir em inovação tecnológica</a:t>
            </a:r>
            <a:r>
              <a:rPr lang="pt-BR" sz="788" spc="38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E0AF94DB-6B11-C551-8401-6EED79E0DB6E}"/>
              </a:ext>
            </a:extLst>
          </p:cNvPr>
          <p:cNvGrpSpPr/>
          <p:nvPr/>
        </p:nvGrpSpPr>
        <p:grpSpPr>
          <a:xfrm>
            <a:off x="5797066" y="2682633"/>
            <a:ext cx="495916" cy="495916"/>
            <a:chOff x="5926727" y="4535266"/>
            <a:chExt cx="604800" cy="604800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xmlns="" id="{6A6C792E-7A7F-D258-2629-84DA8DDB7815}"/>
                </a:ext>
              </a:extLst>
            </p:cNvPr>
            <p:cNvSpPr/>
            <p:nvPr/>
          </p:nvSpPr>
          <p:spPr>
            <a:xfrm>
              <a:off x="5926727" y="4535266"/>
              <a:ext cx="604800" cy="6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16" name="Gráfico 15" descr="Calculadora">
              <a:extLst>
                <a:ext uri="{FF2B5EF4-FFF2-40B4-BE49-F238E27FC236}">
                  <a16:creationId xmlns:a16="http://schemas.microsoft.com/office/drawing/2014/main" xmlns="" id="{CDEE0B7D-A766-1A81-A608-1EBE2998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96754" y="4605293"/>
              <a:ext cx="464746" cy="464746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F786115C-E161-7C96-4208-05743636D3A9}"/>
              </a:ext>
            </a:extLst>
          </p:cNvPr>
          <p:cNvGrpSpPr/>
          <p:nvPr/>
        </p:nvGrpSpPr>
        <p:grpSpPr>
          <a:xfrm>
            <a:off x="791817" y="2748215"/>
            <a:ext cx="495916" cy="495916"/>
            <a:chOff x="1075490" y="4472270"/>
            <a:chExt cx="604800" cy="604800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xmlns="" id="{ABE00548-6946-2177-5DED-A1942AB16FA7}"/>
                </a:ext>
              </a:extLst>
            </p:cNvPr>
            <p:cNvSpPr/>
            <p:nvPr/>
          </p:nvSpPr>
          <p:spPr>
            <a:xfrm>
              <a:off x="1075490" y="4472270"/>
              <a:ext cx="604800" cy="6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10" name="Gráfico 9" descr="Alvo">
              <a:extLst>
                <a:ext uri="{FF2B5EF4-FFF2-40B4-BE49-F238E27FC236}">
                  <a16:creationId xmlns:a16="http://schemas.microsoft.com/office/drawing/2014/main" xmlns="" id="{D356EE9F-3E11-C6AF-4500-D810C846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30863" y="4527643"/>
              <a:ext cx="494055" cy="494055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8D8BACFF-1865-4AC0-D64A-6A20BAA503D4}"/>
              </a:ext>
            </a:extLst>
          </p:cNvPr>
          <p:cNvGrpSpPr/>
          <p:nvPr/>
        </p:nvGrpSpPr>
        <p:grpSpPr>
          <a:xfrm>
            <a:off x="3287828" y="2682633"/>
            <a:ext cx="511062" cy="495916"/>
            <a:chOff x="4675431" y="4265576"/>
            <a:chExt cx="681416" cy="661221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xmlns="" id="{DC70A9D2-1AAD-BFE5-6B21-6F77ACE49E45}"/>
                </a:ext>
              </a:extLst>
            </p:cNvPr>
            <p:cNvSpPr/>
            <p:nvPr/>
          </p:nvSpPr>
          <p:spPr>
            <a:xfrm>
              <a:off x="4675431" y="4265576"/>
              <a:ext cx="661221" cy="6612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 spc="38">
                <a:sym typeface="Arial"/>
              </a:endParaRPr>
            </a:p>
          </p:txBody>
        </p:sp>
        <p:pic>
          <p:nvPicPr>
            <p:cNvPr id="45" name="Gráfico 44" descr="Bússola de mapa">
              <a:extLst>
                <a:ext uri="{FF2B5EF4-FFF2-40B4-BE49-F238E27FC236}">
                  <a16:creationId xmlns:a16="http://schemas.microsoft.com/office/drawing/2014/main" xmlns="" id="{5C747C40-89C6-316B-E7D6-FBFBB175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695626" y="4265576"/>
              <a:ext cx="661221" cy="661221"/>
            </a:xfrm>
            <a:prstGeom prst="rect">
              <a:avLst/>
            </a:prstGeom>
          </p:spPr>
        </p:pic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33D1A64A-8BEE-2C35-58C5-D559D7596B0E}"/>
              </a:ext>
            </a:extLst>
          </p:cNvPr>
          <p:cNvSpPr txBox="1"/>
          <p:nvPr/>
        </p:nvSpPr>
        <p:spPr>
          <a:xfrm>
            <a:off x="1032124" y="3726971"/>
            <a:ext cx="1198577" cy="5477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4422" tIns="22212" rIns="44422" bIns="22212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733279"/>
            <a:r>
              <a:rPr lang="pt-BR" sz="675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Conceito de</a:t>
            </a:r>
          </a:p>
          <a:p>
            <a:pPr algn="ctr" defTabSz="733279"/>
            <a:r>
              <a:rPr lang="pt-BR" sz="788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INOVAÇÃO</a:t>
            </a:r>
          </a:p>
          <a:p>
            <a:pPr algn="ctr" defTabSz="733279"/>
            <a:r>
              <a:rPr lang="pt-BR" sz="788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TECNOLÓGICA</a:t>
            </a:r>
            <a:r>
              <a:rPr lang="pt-BR" sz="788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 defTabSz="733279"/>
            <a:r>
              <a:rPr lang="pt-BR" sz="675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a Lei do Bem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2D242010-E0E2-42A0-1FD6-8F2CED8724BE}"/>
              </a:ext>
            </a:extLst>
          </p:cNvPr>
          <p:cNvSpPr txBox="1"/>
          <p:nvPr/>
        </p:nvSpPr>
        <p:spPr>
          <a:xfrm>
            <a:off x="2317207" y="3700487"/>
            <a:ext cx="571149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defTabSz="733279"/>
            <a:r>
              <a:rPr lang="pt-BR" sz="9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Lei do Bem incentiva a Inovação Tecnológica </a:t>
            </a:r>
            <a:r>
              <a:rPr lang="pt-BR" sz="825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é a introdução de novidade ou aperfeiçoamento no ambiente produtivo e social que resulte em </a:t>
            </a:r>
            <a:r>
              <a:rPr lang="pt-BR" sz="825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novos produtos, serviços ou processos,</a:t>
            </a:r>
            <a:r>
              <a:rPr lang="pt-BR" sz="825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ou que compreenda a agregação de novas funcionalidades ou características a produto, serviço ou processo já existente que possa resultar </a:t>
            </a:r>
            <a:r>
              <a:rPr lang="pt-BR" sz="825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melhorias e em efetivo ganho de qualidade ou desempenho.</a:t>
            </a:r>
          </a:p>
          <a:p>
            <a:pPr algn="just" defTabSz="733279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450" i="1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733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25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Fonte: Lei nº 13.243/2016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C0B3B099-925F-0352-C935-9B74709A87BB}"/>
              </a:ext>
            </a:extLst>
          </p:cNvPr>
          <p:cNvSpPr/>
          <p:nvPr/>
        </p:nvSpPr>
        <p:spPr>
          <a:xfrm>
            <a:off x="796700" y="3620847"/>
            <a:ext cx="297838" cy="297838"/>
          </a:xfrm>
          <a:prstGeom prst="ellipse">
            <a:avLst/>
          </a:prstGeom>
          <a:solidFill>
            <a:srgbClr val="068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/>
          </a:p>
        </p:txBody>
      </p:sp>
      <p:pic>
        <p:nvPicPr>
          <p:cNvPr id="58" name="Gráfico 57" descr="Lupa">
            <a:extLst>
              <a:ext uri="{FF2B5EF4-FFF2-40B4-BE49-F238E27FC236}">
                <a16:creationId xmlns:a16="http://schemas.microsoft.com/office/drawing/2014/main" xmlns="" id="{865958E7-AFDF-F4AD-9567-609C4A7DDA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36174" y="3660320"/>
            <a:ext cx="218889" cy="2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886D99C-875C-5769-324D-5D3F205E1142}"/>
              </a:ext>
            </a:extLst>
          </p:cNvPr>
          <p:cNvSpPr txBox="1"/>
          <p:nvPr/>
        </p:nvSpPr>
        <p:spPr>
          <a:xfrm>
            <a:off x="273844" y="183356"/>
            <a:ext cx="72699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500" kern="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Lei do Bem e incentivos fiscais à inovação em outros países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8AEA504-4C27-CE9C-0AEA-A8D158C29183}"/>
              </a:ext>
            </a:extLst>
          </p:cNvPr>
          <p:cNvSpPr txBox="1"/>
          <p:nvPr/>
        </p:nvSpPr>
        <p:spPr>
          <a:xfrm>
            <a:off x="338749" y="3961896"/>
            <a:ext cx="4076912" cy="4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32160" indent="-132160"/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Observações:</a:t>
            </a:r>
          </a:p>
          <a:p>
            <a:pPr marL="132160" indent="-132160"/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No Canadá e na França, as empresas podem solicitar uma </a:t>
            </a:r>
            <a:r>
              <a:rPr lang="pt-BR" sz="52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</a:t>
            </a:r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análise à entidade regulatória quanto aos aspectos de elegibilidade técnica.</a:t>
            </a:r>
          </a:p>
          <a:p>
            <a:pPr marL="132160" indent="-132160"/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Na Alemanha e na Espanha há avaliação técnica por terceira parte (fornecedor externo e entidade certificadora)</a:t>
            </a:r>
          </a:p>
          <a:p>
            <a:pPr marL="132160" indent="-132160"/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Fonte: Unesco e Global R&amp;D </a:t>
            </a:r>
            <a:r>
              <a:rPr lang="pt-BR" sz="52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Funding</a:t>
            </a:r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Forecast, valores de 2019 em PPP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4B597D90-B63B-2F57-4C51-638E3E23233A}"/>
              </a:ext>
            </a:extLst>
          </p:cNvPr>
          <p:cNvGraphicFramePr>
            <a:graphicFrameLocks noGrp="1"/>
          </p:cNvGraphicFramePr>
          <p:nvPr/>
        </p:nvGraphicFramePr>
        <p:xfrm>
          <a:off x="380536" y="851699"/>
          <a:ext cx="8264697" cy="30552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41508">
                  <a:extLst>
                    <a:ext uri="{9D8B030D-6E8A-4147-A177-3AD203B41FA5}">
                      <a16:colId xmlns:a16="http://schemas.microsoft.com/office/drawing/2014/main" xmlns="" val="3177097871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997955741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1597962095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2789372122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1785549009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4050637379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3451137083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xmlns="" val="108407505"/>
                    </a:ext>
                  </a:extLst>
                </a:gridCol>
              </a:tblGrid>
              <a:tr h="3394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700" b="1" kern="1200">
                        <a:solidFill>
                          <a:srgbClr val="0680CD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BRASIL 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CANADÁ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ESTADOS UNIDOS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FRANÇA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ALEMANHA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REINO UNIDO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1" kern="1200" spc="50" baseline="0">
                          <a:solidFill>
                            <a:srgbClr val="0680C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ESPANHA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8188085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Tipo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Dedução Fiscal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 e Dedução fiscal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Crédito tributário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3336333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Atividades de P&amp;D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PB, PA e DE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648849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Público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Micro, Pequena, Média e Grande Empresa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Todos os setores - Micro, Pequena, Média e Grande Empresa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Micro, Pequena, Média e Grande Empresa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Micro, Pequena, Média e Grande Empresa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Pequenas e médias empresas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Micro, Pequena, Média e Grande Empresa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736961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Habilitação prévia para o utilização do incentivo fiscal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  <a:r>
                        <a:rPr lang="pt-BR" sz="7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  <a:r>
                        <a:rPr lang="pt-BR" sz="7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pelo BSFZ 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432083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 necessária avaliação técnica após a utilização do incentivo fiscal?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pelo MCTI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se solicitado pela Receita Federal (CRA)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se solicitado pela Receita Federal (IRS)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se solicitado pela Receita Federal ou pelo Ministério de Pesquisa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pelo BSFZ3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Não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Sim, pela entidade certificadora</a:t>
                      </a:r>
                      <a:r>
                        <a:rPr lang="pt-BR" sz="700" kern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827402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Quem é responsável pela fiscalização?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Receita Federal (RFB)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Receita Federal (CRA)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Receita Federal (IRS)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Receita Federal (FISC)/Ministério de Pesquisa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BSFZ e Receita Federal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Receita Federal (HMRC)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Ministério de Ciência e Inovação e Receita Federal</a:t>
                      </a:r>
                    </a:p>
                  </a:txBody>
                  <a:tcPr marL="3851" marR="3851" marT="3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58393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Gastos em P&amp;D (US$/bilhões)</a:t>
                      </a:r>
                      <a:r>
                        <a:rPr lang="pt-BR" sz="700" b="1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32,6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596,6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128,3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53,2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733383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Que equivale % do PIB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1,20%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1,59%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3,17%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2,19%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3,17%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1,17%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1,25%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68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504428"/>
                  </a:ext>
                </a:extLst>
              </a:tr>
            </a:tbl>
          </a:graphicData>
        </a:graphic>
      </p:graphicFrame>
      <p:sp>
        <p:nvSpPr>
          <p:cNvPr id="10" name="Retângulo: Único Canto Recortado 9">
            <a:extLst>
              <a:ext uri="{FF2B5EF4-FFF2-40B4-BE49-F238E27FC236}">
                <a16:creationId xmlns:a16="http://schemas.microsoft.com/office/drawing/2014/main" xmlns="" id="{8AFF75DA-E3FA-3225-0571-65EB6B756160}"/>
              </a:ext>
            </a:extLst>
          </p:cNvPr>
          <p:cNvSpPr/>
          <p:nvPr/>
        </p:nvSpPr>
        <p:spPr>
          <a:xfrm>
            <a:off x="519546" y="4481384"/>
            <a:ext cx="8125690" cy="478760"/>
          </a:xfrm>
          <a:prstGeom prst="snip1Rect">
            <a:avLst/>
          </a:prstGeom>
          <a:solidFill>
            <a:schemeClr val="bg1"/>
          </a:solidFill>
          <a:ln>
            <a:solidFill>
              <a:srgbClr val="0680C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>
              <a:sym typeface="Arial"/>
            </a:endParaRPr>
          </a:p>
        </p:txBody>
      </p:sp>
      <p:sp>
        <p:nvSpPr>
          <p:cNvPr id="19" name="CaixaDeTexto 19">
            <a:extLst>
              <a:ext uri="{FF2B5EF4-FFF2-40B4-BE49-F238E27FC236}">
                <a16:creationId xmlns:a16="http://schemas.microsoft.com/office/drawing/2014/main" xmlns="" id="{BCCED018-1917-4450-A186-013D76CC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40" y="4543294"/>
            <a:ext cx="77011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900" dirty="0">
                <a:solidFill>
                  <a:srgbClr val="0680CD"/>
                </a:solidFill>
                <a:latin typeface="Segoe UI"/>
                <a:cs typeface="Segoe UI"/>
              </a:rPr>
              <a:t>O Brasil, como uma economia em desenvolvimento, tem muito a ganhar com políticas que incentivem a inovação. Ainda assim, este comparativo com legislações mais antigas e maduras, indica que a </a:t>
            </a:r>
            <a:r>
              <a:rPr lang="pt-BR" altLang="pt-BR" sz="1200" b="1" dirty="0">
                <a:solidFill>
                  <a:srgbClr val="0680CD"/>
                </a:solidFill>
                <a:latin typeface="Segoe UI"/>
                <a:cs typeface="Segoe UI"/>
              </a:rPr>
              <a:t>Lei do Bem é uma legislação competitiva</a:t>
            </a:r>
            <a:r>
              <a:rPr lang="pt-BR" altLang="pt-BR" sz="900" b="1" dirty="0">
                <a:solidFill>
                  <a:srgbClr val="0680CD"/>
                </a:solidFill>
                <a:latin typeface="Segoe UI"/>
                <a:cs typeface="Segoe UI"/>
              </a:rPr>
              <a:t>.</a:t>
            </a:r>
            <a:endParaRPr lang="pt-BR" altLang="pt-BR" sz="900" dirty="0">
              <a:solidFill>
                <a:srgbClr val="0680CD"/>
              </a:solidFill>
              <a:latin typeface="Segoe UI"/>
              <a:cs typeface="Segoe UI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BD17708C-BF77-BA3F-4358-403A9A831930}"/>
              </a:ext>
            </a:extLst>
          </p:cNvPr>
          <p:cNvGrpSpPr/>
          <p:nvPr/>
        </p:nvGrpSpPr>
        <p:grpSpPr>
          <a:xfrm>
            <a:off x="380537" y="4570724"/>
            <a:ext cx="300080" cy="300080"/>
            <a:chOff x="307786" y="5366686"/>
            <a:chExt cx="400107" cy="4001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DFDAFD2C-1E55-2EBF-34A8-46616F4A2498}"/>
                </a:ext>
              </a:extLst>
            </p:cNvPr>
            <p:cNvSpPr/>
            <p:nvPr/>
          </p:nvSpPr>
          <p:spPr>
            <a:xfrm>
              <a:off x="307786" y="5366686"/>
              <a:ext cx="400107" cy="400107"/>
            </a:xfrm>
            <a:prstGeom prst="ellipse">
              <a:avLst/>
            </a:prstGeom>
            <a:solidFill>
              <a:srgbClr val="0680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>
                <a:sym typeface="Arial"/>
              </a:endParaRPr>
            </a:p>
          </p:txBody>
        </p:sp>
        <p:pic>
          <p:nvPicPr>
            <p:cNvPr id="25" name="Gráfico 23" descr="Lâmpada e engrenagem com preenchimento sólido">
              <a:extLst>
                <a:ext uri="{FF2B5EF4-FFF2-40B4-BE49-F238E27FC236}">
                  <a16:creationId xmlns:a16="http://schemas.microsoft.com/office/drawing/2014/main" xmlns="" id="{A1C685A5-F661-3A0E-59F4-71A77840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33" y="5402833"/>
              <a:ext cx="327812" cy="327812"/>
            </a:xfrm>
            <a:prstGeom prst="rect">
              <a:avLst/>
            </a:prstGeom>
          </p:spPr>
        </p:pic>
      </p:grp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05BA5217-8467-C132-E566-CF1A8AD80F99}"/>
              </a:ext>
            </a:extLst>
          </p:cNvPr>
          <p:cNvCxnSpPr/>
          <p:nvPr/>
        </p:nvCxnSpPr>
        <p:spPr>
          <a:xfrm>
            <a:off x="342901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51EC3213-A5A3-AD36-215F-371722777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2267" r="47444" b="20684"/>
          <a:stretch/>
        </p:blipFill>
        <p:spPr bwMode="auto">
          <a:xfrm>
            <a:off x="7965427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75CDDCF9-7297-FAE1-9C8B-876178BC9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17400" r="28410" b="16508"/>
          <a:stretch/>
        </p:blipFill>
        <p:spPr bwMode="auto">
          <a:xfrm>
            <a:off x="6960686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ag of Germany">
            <a:extLst>
              <a:ext uri="{FF2B5EF4-FFF2-40B4-BE49-F238E27FC236}">
                <a16:creationId xmlns:a16="http://schemas.microsoft.com/office/drawing/2014/main" xmlns="" id="{F257E231-67F3-080C-7F9C-CCF4F51AC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2981" r="21807" b="2981"/>
          <a:stretch/>
        </p:blipFill>
        <p:spPr bwMode="auto">
          <a:xfrm>
            <a:off x="5980001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F03E3E7A-4CC0-A530-3B8A-97066560C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21149" r="16168" b="11646"/>
          <a:stretch/>
        </p:blipFill>
        <p:spPr bwMode="auto">
          <a:xfrm>
            <a:off x="4976628" y="580580"/>
            <a:ext cx="325922" cy="325922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FF60BDFD-5A12-C9C3-D24A-B0E16BA78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8" t="21067" r="33571" b="17800"/>
          <a:stretch/>
        </p:blipFill>
        <p:spPr bwMode="auto">
          <a:xfrm>
            <a:off x="3997869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626CB02F-A59C-01CA-8790-F5AAEDB03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19186" r="24129" b="14052"/>
          <a:stretch/>
        </p:blipFill>
        <p:spPr bwMode="auto">
          <a:xfrm>
            <a:off x="3024683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018F5FEE-63D4-D621-FF60-3BAFDFF54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22351" r="28846" b="16698"/>
          <a:stretch/>
        </p:blipFill>
        <p:spPr bwMode="auto">
          <a:xfrm>
            <a:off x="2034177" y="579802"/>
            <a:ext cx="326700" cy="32670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5810D43-CCEF-2D07-1054-F6CDAA027B5C}"/>
              </a:ext>
            </a:extLst>
          </p:cNvPr>
          <p:cNvSpPr txBox="1"/>
          <p:nvPr/>
        </p:nvSpPr>
        <p:spPr>
          <a:xfrm>
            <a:off x="4597045" y="4032417"/>
            <a:ext cx="4208206" cy="25391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5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 = Pesquisa Básica   /   PA = Pesquisa Aplicada   /   DE = Desenvolvimento Experimental 		</a:t>
            </a:r>
            <a:r>
              <a:rPr lang="pt-BR" sz="52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Fonte: Abgi Brasil</a:t>
            </a:r>
            <a:endParaRPr lang="pt-BR" sz="525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00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arrafa com líquido azul&#10;&#10;Descrição gerada automaticamente com confiança média">
            <a:extLst>
              <a:ext uri="{FF2B5EF4-FFF2-40B4-BE49-F238E27FC236}">
                <a16:creationId xmlns:a16="http://schemas.microsoft.com/office/drawing/2014/main" xmlns="" id="{2AD7BCEF-ABC9-2755-DE49-4CCC019F3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639" y="2619"/>
            <a:ext cx="5349599" cy="5139542"/>
          </a:xfrm>
          <a:prstGeom prst="rect">
            <a:avLst/>
          </a:prstGeom>
        </p:spPr>
      </p:pic>
      <p:sp>
        <p:nvSpPr>
          <p:cNvPr id="3" name="Rectangle 26">
            <a:extLst>
              <a:ext uri="{FF2B5EF4-FFF2-40B4-BE49-F238E27FC236}">
                <a16:creationId xmlns:a16="http://schemas.microsoft.com/office/drawing/2014/main" xmlns="" id="{19D20B49-4F7E-AD06-B31E-D0DBD01C4EF3}"/>
              </a:ext>
            </a:extLst>
          </p:cNvPr>
          <p:cNvSpPr/>
          <p:nvPr/>
        </p:nvSpPr>
        <p:spPr>
          <a:xfrm>
            <a:off x="6173493" y="-6550"/>
            <a:ext cx="2965745" cy="5156600"/>
          </a:xfrm>
          <a:prstGeom prst="rect">
            <a:avLst/>
          </a:prstGeom>
          <a:gradFill flip="none" rotWithShape="1">
            <a:gsLst>
              <a:gs pos="0">
                <a:srgbClr val="6000FF">
                  <a:alpha val="50000"/>
                </a:srgbClr>
              </a:gs>
              <a:gs pos="100000">
                <a:srgbClr val="66D8FF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86" bIns="26986"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64262"/>
            <a:endParaRPr lang="en-ID" sz="899" spc="1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Seta: Pentágono 2">
            <a:extLst>
              <a:ext uri="{FF2B5EF4-FFF2-40B4-BE49-F238E27FC236}">
                <a16:creationId xmlns:a16="http://schemas.microsoft.com/office/drawing/2014/main" xmlns="" id="{BA53941E-8C0B-15DC-370B-6C6C0A947CF4}"/>
              </a:ext>
            </a:extLst>
          </p:cNvPr>
          <p:cNvSpPr/>
          <p:nvPr/>
        </p:nvSpPr>
        <p:spPr>
          <a:xfrm>
            <a:off x="4763" y="-22280"/>
            <a:ext cx="7528832" cy="5156600"/>
          </a:xfrm>
          <a:custGeom>
            <a:avLst/>
            <a:gdLst>
              <a:gd name="connsiteX0" fmla="*/ 0 w 12169319"/>
              <a:gd name="connsiteY0" fmla="*/ 0 h 6879050"/>
              <a:gd name="connsiteX1" fmla="*/ 8729794 w 12169319"/>
              <a:gd name="connsiteY1" fmla="*/ 0 h 6879050"/>
              <a:gd name="connsiteX2" fmla="*/ 12169319 w 12169319"/>
              <a:gd name="connsiteY2" fmla="*/ 3439525 h 6879050"/>
              <a:gd name="connsiteX3" fmla="*/ 8729794 w 12169319"/>
              <a:gd name="connsiteY3" fmla="*/ 6879050 h 6879050"/>
              <a:gd name="connsiteX4" fmla="*/ 0 w 12169319"/>
              <a:gd name="connsiteY4" fmla="*/ 6879050 h 6879050"/>
              <a:gd name="connsiteX5" fmla="*/ 0 w 12169319"/>
              <a:gd name="connsiteY5" fmla="*/ 0 h 6879050"/>
              <a:gd name="connsiteX0" fmla="*/ 0 w 9769019"/>
              <a:gd name="connsiteY0" fmla="*/ 0 h 6879050"/>
              <a:gd name="connsiteX1" fmla="*/ 8729794 w 9769019"/>
              <a:gd name="connsiteY1" fmla="*/ 0 h 6879050"/>
              <a:gd name="connsiteX2" fmla="*/ 9769019 w 9769019"/>
              <a:gd name="connsiteY2" fmla="*/ 3496675 h 6879050"/>
              <a:gd name="connsiteX3" fmla="*/ 8729794 w 9769019"/>
              <a:gd name="connsiteY3" fmla="*/ 6879050 h 6879050"/>
              <a:gd name="connsiteX4" fmla="*/ 0 w 9769019"/>
              <a:gd name="connsiteY4" fmla="*/ 6879050 h 6879050"/>
              <a:gd name="connsiteX5" fmla="*/ 0 w 9769019"/>
              <a:gd name="connsiteY5" fmla="*/ 0 h 6879050"/>
              <a:gd name="connsiteX0" fmla="*/ 0 w 9730919"/>
              <a:gd name="connsiteY0" fmla="*/ 0 h 6879050"/>
              <a:gd name="connsiteX1" fmla="*/ 8729794 w 9730919"/>
              <a:gd name="connsiteY1" fmla="*/ 0 h 6879050"/>
              <a:gd name="connsiteX2" fmla="*/ 9730919 w 9730919"/>
              <a:gd name="connsiteY2" fmla="*/ 3268075 h 6879050"/>
              <a:gd name="connsiteX3" fmla="*/ 8729794 w 9730919"/>
              <a:gd name="connsiteY3" fmla="*/ 6879050 h 6879050"/>
              <a:gd name="connsiteX4" fmla="*/ 0 w 9730919"/>
              <a:gd name="connsiteY4" fmla="*/ 6879050 h 6879050"/>
              <a:gd name="connsiteX5" fmla="*/ 0 w 9730919"/>
              <a:gd name="connsiteY5" fmla="*/ 0 h 6879050"/>
              <a:gd name="connsiteX0" fmla="*/ 0 w 9750577"/>
              <a:gd name="connsiteY0" fmla="*/ 0 h 6879050"/>
              <a:gd name="connsiteX1" fmla="*/ 8729794 w 9750577"/>
              <a:gd name="connsiteY1" fmla="*/ 0 h 6879050"/>
              <a:gd name="connsiteX2" fmla="*/ 9750577 w 9750577"/>
              <a:gd name="connsiteY2" fmla="*/ 3382375 h 6879050"/>
              <a:gd name="connsiteX3" fmla="*/ 8729794 w 9750577"/>
              <a:gd name="connsiteY3" fmla="*/ 6879050 h 6879050"/>
              <a:gd name="connsiteX4" fmla="*/ 0 w 9750577"/>
              <a:gd name="connsiteY4" fmla="*/ 6879050 h 6879050"/>
              <a:gd name="connsiteX5" fmla="*/ 0 w 9750577"/>
              <a:gd name="connsiteY5" fmla="*/ 0 h 687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577" h="6879050">
                <a:moveTo>
                  <a:pt x="0" y="0"/>
                </a:moveTo>
                <a:lnTo>
                  <a:pt x="8729794" y="0"/>
                </a:lnTo>
                <a:lnTo>
                  <a:pt x="9750577" y="3382375"/>
                </a:lnTo>
                <a:lnTo>
                  <a:pt x="8729794" y="6879050"/>
                </a:lnTo>
                <a:lnTo>
                  <a:pt x="0" y="6879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162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80CDC5-6242-FF4C-F8B3-5C92A8DFCD28}"/>
              </a:ext>
            </a:extLst>
          </p:cNvPr>
          <p:cNvSpPr txBox="1"/>
          <p:nvPr/>
        </p:nvSpPr>
        <p:spPr>
          <a:xfrm>
            <a:off x="684509" y="4802565"/>
            <a:ext cx="5066586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sz="675" ker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Fonte: https://www.gov.br/mcti/pt-br/acesso-a-informacao/unidades-de-pesquisa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758344B-FC8D-7EFD-2AD2-302BD856F52C}"/>
              </a:ext>
            </a:extLst>
          </p:cNvPr>
          <p:cNvSpPr txBox="1"/>
          <p:nvPr/>
        </p:nvSpPr>
        <p:spPr>
          <a:xfrm>
            <a:off x="249352" y="183356"/>
            <a:ext cx="7269956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kern="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Alguns dos impactos positivos da Lei do Bem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2BAD1509-8B7D-5274-C105-472AEF1AA68B}"/>
              </a:ext>
            </a:extLst>
          </p:cNvPr>
          <p:cNvCxnSpPr/>
          <p:nvPr/>
        </p:nvCxnSpPr>
        <p:spPr>
          <a:xfrm>
            <a:off x="342901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11;p2">
            <a:extLst>
              <a:ext uri="{FF2B5EF4-FFF2-40B4-BE49-F238E27FC236}">
                <a16:creationId xmlns:a16="http://schemas.microsoft.com/office/drawing/2014/main" xmlns="" id="{69B8DEC8-2C0F-3945-F48C-60B08C44C9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85" y="196453"/>
            <a:ext cx="685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73;gdfa9379ef6_1_123">
            <a:extLst>
              <a:ext uri="{FF2B5EF4-FFF2-40B4-BE49-F238E27FC236}">
                <a16:creationId xmlns:a16="http://schemas.microsoft.com/office/drawing/2014/main" xmlns="" id="{73C9E747-8174-F565-50E9-41B69CDC1D6C}"/>
              </a:ext>
            </a:extLst>
          </p:cNvPr>
          <p:cNvSpPr txBox="1"/>
          <p:nvPr/>
        </p:nvSpPr>
        <p:spPr>
          <a:xfrm>
            <a:off x="738399" y="962380"/>
            <a:ext cx="6295716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525252"/>
              </a:buClr>
              <a:buSzPts val="2100"/>
              <a:buFont typeface="Arial"/>
              <a:buNone/>
              <a:defRPr/>
            </a:pP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Tem efeito multiplicador, ou seja, a cada R$ 1 incentivado, as empresas participantes investem mais R$ 4,60, de acordo com a série histórica do benefício de 2014 a 2021.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525252"/>
              </a:buClr>
              <a:buSzPts val="2100"/>
              <a:buFont typeface="Arial"/>
              <a:buNone/>
              <a:defRPr/>
            </a:pP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Incremento entre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9% e 10% de pessoal técnico-científico ocupado pelas empresas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 e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criação de 15 novos centros de P&amp;D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. (IPEA, 2016)</a:t>
            </a:r>
          </a:p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525252"/>
              </a:buClr>
              <a:buSzPts val="2100"/>
              <a:buFont typeface="Arial"/>
              <a:buNone/>
              <a:defRPr/>
            </a:pP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Registro de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31.902 profissionais especializados com dedicação exclusiva nas atividade de PD&amp;I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, em 2021, com crescimento médio de 7,23 ao ano (entre 2014 e 2021).</a:t>
            </a:r>
          </a:p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525252"/>
              </a:buClr>
              <a:buSzPts val="2100"/>
              <a:buFont typeface="Arial"/>
              <a:buNone/>
              <a:defRPr/>
            </a:pP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Cria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ambiente tributário favorável 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ao investimento privado em PD&amp;I.</a:t>
            </a:r>
            <a:endParaRPr sz="800" kern="0" spc="38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Arial"/>
              <a:cs typeface="Segoe UI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SzPts val="2100"/>
              <a:defRPr/>
            </a:pP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Aumento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 estimado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entre 43% e 81% 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em média, </a:t>
            </a:r>
            <a:r>
              <a:rPr lang="pt-BR" sz="800" b="1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no investimento em P&amp;D </a:t>
            </a:r>
            <a:r>
              <a:rPr lang="pt-BR" sz="800" kern="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Arial"/>
                <a:cs typeface="Segoe UI"/>
                <a:sym typeface="Arial"/>
              </a:rPr>
              <a:t>devido a Lei no período apurado. (IPEA, 2016)</a:t>
            </a:r>
            <a:endParaRPr lang="pt-BR" sz="800" kern="0" spc="38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Arial"/>
              <a:cs typeface="Segoe UI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636BBDA5-87AE-48BD-8B2B-5482EE9D9CFA}"/>
              </a:ext>
            </a:extLst>
          </p:cNvPr>
          <p:cNvSpPr/>
          <p:nvPr/>
        </p:nvSpPr>
        <p:spPr>
          <a:xfrm>
            <a:off x="340008" y="1011013"/>
            <a:ext cx="322660" cy="35004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788" kern="0">
              <a:sym typeface="Arial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5EB4AAD-100D-02CB-5B3D-F19EC2014382}"/>
              </a:ext>
            </a:extLst>
          </p:cNvPr>
          <p:cNvSpPr/>
          <p:nvPr/>
        </p:nvSpPr>
        <p:spPr>
          <a:xfrm>
            <a:off x="315306" y="1807625"/>
            <a:ext cx="322660" cy="35004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788" kern="0">
              <a:sym typeface="Arial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79EF42A6-3F1C-5453-0424-B9FF2D76D9AF}"/>
              </a:ext>
            </a:extLst>
          </p:cNvPr>
          <p:cNvSpPr/>
          <p:nvPr/>
        </p:nvSpPr>
        <p:spPr>
          <a:xfrm>
            <a:off x="315225" y="2522874"/>
            <a:ext cx="322660" cy="3488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788" kern="0">
              <a:sym typeface="Arial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118E0E75-4EED-7A86-2F43-C8C87F280B39}"/>
              </a:ext>
            </a:extLst>
          </p:cNvPr>
          <p:cNvSpPr/>
          <p:nvPr/>
        </p:nvSpPr>
        <p:spPr>
          <a:xfrm>
            <a:off x="312049" y="3648196"/>
            <a:ext cx="322660" cy="35004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788" kern="0">
              <a:sym typeface="Arial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6F0C6E2F-33D3-2F75-F2CC-D4A6A4ADC1C6}"/>
              </a:ext>
            </a:extLst>
          </p:cNvPr>
          <p:cNvSpPr/>
          <p:nvPr/>
        </p:nvSpPr>
        <p:spPr>
          <a:xfrm>
            <a:off x="313836" y="3107289"/>
            <a:ext cx="322660" cy="3488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788" kern="0">
              <a:sym typeface="Arial"/>
            </a:endParaRPr>
          </a:p>
        </p:txBody>
      </p:sp>
      <p:pic>
        <p:nvPicPr>
          <p:cNvPr id="16" name="Gráfico 3" descr="Dinheiro com preenchimento sólido">
            <a:extLst>
              <a:ext uri="{FF2B5EF4-FFF2-40B4-BE49-F238E27FC236}">
                <a16:creationId xmlns:a16="http://schemas.microsoft.com/office/drawing/2014/main" xmlns="" id="{BD6FBAF4-C53C-D15E-EFC8-9EA9A882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58" y="3156103"/>
            <a:ext cx="252413" cy="252413"/>
          </a:xfrm>
          <a:prstGeom prst="rect">
            <a:avLst/>
          </a:prstGeom>
        </p:spPr>
      </p:pic>
      <p:pic>
        <p:nvPicPr>
          <p:cNvPr id="18" name="Gráfico 28" descr="Imposto com preenchimento sólido">
            <a:extLst>
              <a:ext uri="{FF2B5EF4-FFF2-40B4-BE49-F238E27FC236}">
                <a16:creationId xmlns:a16="http://schemas.microsoft.com/office/drawing/2014/main" xmlns="" id="{70F164D9-64E5-6719-6CE2-419528E26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86" y="3694630"/>
            <a:ext cx="255985" cy="255985"/>
          </a:xfrm>
          <a:prstGeom prst="rect">
            <a:avLst/>
          </a:prstGeom>
        </p:spPr>
      </p:pic>
      <p:pic>
        <p:nvPicPr>
          <p:cNvPr id="19" name="Gráfico 30" descr="Círculos com setas com preenchimento sólido">
            <a:extLst>
              <a:ext uri="{FF2B5EF4-FFF2-40B4-BE49-F238E27FC236}">
                <a16:creationId xmlns:a16="http://schemas.microsoft.com/office/drawing/2014/main" xmlns="" id="{F7BE3487-278F-FFC7-D953-9FA77F254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37" y="2524064"/>
            <a:ext cx="351235" cy="351235"/>
          </a:xfrm>
          <a:prstGeom prst="rect">
            <a:avLst/>
          </a:prstGeom>
        </p:spPr>
      </p:pic>
      <p:pic>
        <p:nvPicPr>
          <p:cNvPr id="20" name="Gráfico 36" descr="Matemática com preenchimento sólido">
            <a:extLst>
              <a:ext uri="{FF2B5EF4-FFF2-40B4-BE49-F238E27FC236}">
                <a16:creationId xmlns:a16="http://schemas.microsoft.com/office/drawing/2014/main" xmlns="" id="{F97E337D-C0CD-E672-019B-89B4BAF54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22" y="1068163"/>
            <a:ext cx="250031" cy="250031"/>
          </a:xfrm>
          <a:prstGeom prst="rect">
            <a:avLst/>
          </a:prstGeom>
        </p:spPr>
      </p:pic>
      <p:pic>
        <p:nvPicPr>
          <p:cNvPr id="23" name="Gráfico 22" descr="Cabeça com engrenagens">
            <a:extLst>
              <a:ext uri="{FF2B5EF4-FFF2-40B4-BE49-F238E27FC236}">
                <a16:creationId xmlns:a16="http://schemas.microsoft.com/office/drawing/2014/main" xmlns="" id="{4940834E-4DA6-9326-1815-3D18F29B4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8958" y="1865549"/>
            <a:ext cx="255353" cy="2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Único Canto Recortado 9">
            <a:extLst>
              <a:ext uri="{FF2B5EF4-FFF2-40B4-BE49-F238E27FC236}">
                <a16:creationId xmlns:a16="http://schemas.microsoft.com/office/drawing/2014/main" xmlns="" id="{B544984B-8589-85B5-53CB-ACEF2E92F334}"/>
              </a:ext>
            </a:extLst>
          </p:cNvPr>
          <p:cNvSpPr/>
          <p:nvPr/>
        </p:nvSpPr>
        <p:spPr>
          <a:xfrm>
            <a:off x="519546" y="4310341"/>
            <a:ext cx="8125690" cy="478760"/>
          </a:xfrm>
          <a:prstGeom prst="snip1Rect">
            <a:avLst/>
          </a:prstGeom>
          <a:solidFill>
            <a:schemeClr val="bg1"/>
          </a:solidFill>
          <a:ln>
            <a:solidFill>
              <a:srgbClr val="0680C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>
              <a:sym typeface="Arial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3D3238BA-995D-A048-BA6E-C11CD8C69E65}"/>
              </a:ext>
            </a:extLst>
          </p:cNvPr>
          <p:cNvGrpSpPr/>
          <p:nvPr/>
        </p:nvGrpSpPr>
        <p:grpSpPr>
          <a:xfrm>
            <a:off x="380537" y="4399681"/>
            <a:ext cx="300080" cy="300080"/>
            <a:chOff x="307786" y="5366686"/>
            <a:chExt cx="400107" cy="4001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A6909C98-512B-7BE3-A675-4D0E0B47BC3B}"/>
                </a:ext>
              </a:extLst>
            </p:cNvPr>
            <p:cNvSpPr/>
            <p:nvPr/>
          </p:nvSpPr>
          <p:spPr>
            <a:xfrm>
              <a:off x="307786" y="5366686"/>
              <a:ext cx="400107" cy="400107"/>
            </a:xfrm>
            <a:prstGeom prst="ellipse">
              <a:avLst/>
            </a:prstGeom>
            <a:solidFill>
              <a:srgbClr val="0680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pt-BR" sz="788" kern="0">
                <a:sym typeface="Arial"/>
              </a:endParaRPr>
            </a:p>
          </p:txBody>
        </p:sp>
        <p:pic>
          <p:nvPicPr>
            <p:cNvPr id="22" name="Gráfico 23" descr="Lâmpada e engrenagem com preenchimento sólido">
              <a:extLst>
                <a:ext uri="{FF2B5EF4-FFF2-40B4-BE49-F238E27FC236}">
                  <a16:creationId xmlns:a16="http://schemas.microsoft.com/office/drawing/2014/main" xmlns="" id="{0A97C227-1A76-47D9-7472-38D21A7A8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33" y="5402833"/>
              <a:ext cx="327812" cy="327812"/>
            </a:xfrm>
            <a:prstGeom prst="rect">
              <a:avLst/>
            </a:prstGeom>
          </p:spPr>
        </p:pic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B5C593C6-6AB1-9785-AE7E-DE70354FA82D}"/>
              </a:ext>
            </a:extLst>
          </p:cNvPr>
          <p:cNvSpPr/>
          <p:nvPr/>
        </p:nvSpPr>
        <p:spPr>
          <a:xfrm>
            <a:off x="4668798" y="866480"/>
            <a:ext cx="4051707" cy="2314461"/>
          </a:xfrm>
          <a:prstGeom prst="roundRect">
            <a:avLst>
              <a:gd name="adj" fmla="val 15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26FC0C4-5294-573E-2556-7BFBA7959CF1}"/>
              </a:ext>
            </a:extLst>
          </p:cNvPr>
          <p:cNvGraphicFramePr/>
          <p:nvPr/>
        </p:nvGraphicFramePr>
        <p:xfrm>
          <a:off x="4780689" y="996305"/>
          <a:ext cx="3939817" cy="21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Google Shape;104;p2">
            <a:extLst>
              <a:ext uri="{FF2B5EF4-FFF2-40B4-BE49-F238E27FC236}">
                <a16:creationId xmlns:a16="http://schemas.microsoft.com/office/drawing/2014/main" xmlns="" id="{AD8E8B71-E35F-6375-FACE-BF50D645FB92}"/>
              </a:ext>
            </a:extLst>
          </p:cNvPr>
          <p:cNvSpPr txBox="1"/>
          <p:nvPr/>
        </p:nvSpPr>
        <p:spPr>
          <a:xfrm>
            <a:off x="810986" y="4959590"/>
            <a:ext cx="5264944" cy="15359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2529"/>
              </a:buClr>
              <a:buSzPts val="2800"/>
              <a:buFont typeface="Arial"/>
              <a:buNone/>
              <a:defRPr/>
            </a:pP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Fonte: MCTI (</a:t>
            </a:r>
            <a:r>
              <a:rPr lang="pt-BR" sz="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htthttps</a:t>
            </a: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://www.gov.br/</a:t>
            </a:r>
            <a:r>
              <a:rPr lang="pt-BR" sz="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mcti</a:t>
            </a: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/</a:t>
            </a:r>
            <a:r>
              <a:rPr lang="pt-BR" sz="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pt-br</a:t>
            </a: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/acompanhe-o-</a:t>
            </a:r>
            <a:r>
              <a:rPr lang="pt-BR" sz="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mcti</a:t>
            </a: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/lei-do-bem/noticias/</a:t>
            </a:r>
            <a:r>
              <a:rPr lang="pt-BR" sz="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informacoes</a:t>
            </a:r>
            <a:r>
              <a:rPr lang="pt-BR" sz="600" ker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-estatísticas) – Análise Abgi Brasil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1128ECDF-EF9A-D381-8F1B-098F8793C89D}"/>
              </a:ext>
            </a:extLst>
          </p:cNvPr>
          <p:cNvSpPr txBox="1"/>
          <p:nvPr/>
        </p:nvSpPr>
        <p:spPr>
          <a:xfrm>
            <a:off x="367564" y="3295518"/>
            <a:ext cx="411149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pt-BR" sz="90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Durante o período de 2014 a 2021, a Lei do Bem se mostrou uma ferramenta valiosa para o estímulo à inovação tecnológica, resultando em investimentos significativos. Nesse intervalo, foram direcionados R$ 144 bilhões para projetos inovadores. Em especial, </a:t>
            </a:r>
            <a:r>
              <a:rPr lang="pt-BR" sz="900" b="1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ano de 2022 trouxe um aumento de mais de 24% em relação a 2021.</a:t>
            </a:r>
            <a:endParaRPr lang="pt-BR" sz="900" spc="38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79CF66A-9BA5-B393-82D3-F0D95BA8FA06}"/>
              </a:ext>
            </a:extLst>
          </p:cNvPr>
          <p:cNvSpPr/>
          <p:nvPr/>
        </p:nvSpPr>
        <p:spPr>
          <a:xfrm>
            <a:off x="5790152" y="717545"/>
            <a:ext cx="1809000" cy="250356"/>
          </a:xfrm>
          <a:prstGeom prst="rect">
            <a:avLst/>
          </a:prstGeom>
          <a:solidFill>
            <a:srgbClr val="0680C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sz="788" b="1">
                <a:latin typeface="Segoe UI" panose="020B0502040204020203" pitchFamily="34" charset="0"/>
                <a:cs typeface="Segoe UI" panose="020B0502040204020203" pitchFamily="34" charset="0"/>
              </a:rPr>
              <a:t>Renúncia em bilhões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8288CD9-786C-A1D4-01AB-46B73DF1F09B}"/>
              </a:ext>
            </a:extLst>
          </p:cNvPr>
          <p:cNvSpPr txBox="1"/>
          <p:nvPr/>
        </p:nvSpPr>
        <p:spPr>
          <a:xfrm>
            <a:off x="273844" y="183356"/>
            <a:ext cx="72699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500" kern="0" spc="15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Resultados: investimentos e renúncia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93F1FD05-980B-339F-2D08-F4C268CF8358}"/>
              </a:ext>
            </a:extLst>
          </p:cNvPr>
          <p:cNvSpPr/>
          <p:nvPr/>
        </p:nvSpPr>
        <p:spPr>
          <a:xfrm>
            <a:off x="392230" y="866480"/>
            <a:ext cx="4051707" cy="2314461"/>
          </a:xfrm>
          <a:prstGeom prst="roundRect">
            <a:avLst>
              <a:gd name="adj" fmla="val 15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788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74A8437-67A4-E5E0-6136-E6AC4138946F}"/>
              </a:ext>
            </a:extLst>
          </p:cNvPr>
          <p:cNvSpPr/>
          <p:nvPr/>
        </p:nvSpPr>
        <p:spPr>
          <a:xfrm>
            <a:off x="1513583" y="717545"/>
            <a:ext cx="1809000" cy="250356"/>
          </a:xfrm>
          <a:prstGeom prst="rect">
            <a:avLst/>
          </a:prstGeom>
          <a:solidFill>
            <a:srgbClr val="0680C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sz="788" b="1" dirty="0">
                <a:latin typeface="Segoe UI" panose="020B0502040204020203" pitchFamily="34" charset="0"/>
                <a:cs typeface="Segoe UI" panose="020B0502040204020203" pitchFamily="34" charset="0"/>
              </a:rPr>
              <a:t>Investimento em bilhões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70AF9EA4-6327-4FE1-C22C-8425A5E1BC12}"/>
              </a:ext>
            </a:extLst>
          </p:cNvPr>
          <p:cNvGraphicFramePr/>
          <p:nvPr/>
        </p:nvGraphicFramePr>
        <p:xfrm>
          <a:off x="441045" y="1034536"/>
          <a:ext cx="3973514" cy="213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7B32E4D-AAB5-6513-DAC2-099471200028}"/>
              </a:ext>
            </a:extLst>
          </p:cNvPr>
          <p:cNvSpPr txBox="1"/>
          <p:nvPr/>
        </p:nvSpPr>
        <p:spPr>
          <a:xfrm>
            <a:off x="4603680" y="3295518"/>
            <a:ext cx="4181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pt-BR" sz="90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Além disso, contribuiu com uma renúncia fiscal de R$ 31,3 bilhões, </a:t>
            </a:r>
            <a:r>
              <a:rPr lang="pt-BR" sz="900" b="1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marcando um aumento notável de 20,86% em relação a 2021</a:t>
            </a:r>
            <a:r>
              <a:rPr lang="pt-BR" sz="900" spc="38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Essa renúncia fiscal não apenas incentivou o investimento em pesquisa, desenvolvimento e inovação, mas também promoveu o crescimento econômico e a competitividade das empresas, gerando benefícios para a economia como um todo.</a:t>
            </a:r>
          </a:p>
        </p:txBody>
      </p:sp>
      <p:sp>
        <p:nvSpPr>
          <p:cNvPr id="25" name="CaixaDeTexto 19">
            <a:extLst>
              <a:ext uri="{FF2B5EF4-FFF2-40B4-BE49-F238E27FC236}">
                <a16:creationId xmlns:a16="http://schemas.microsoft.com/office/drawing/2014/main" xmlns="" id="{984AD833-81D7-9F92-0CBA-C73F9F7B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5" y="4393893"/>
            <a:ext cx="7679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900" dirty="0">
                <a:solidFill>
                  <a:srgbClr val="068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Esses números ressaltam o impacto positivo da Lei do Bem na promoção da inovação tecnológica e no fortalecimento das empresas, refletindo um compromisso sólido com o avanço tecnológico e o desenvolvimento sustentável.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73E1DDCA-F71E-7605-7801-A24E73DA6C97}"/>
              </a:ext>
            </a:extLst>
          </p:cNvPr>
          <p:cNvGrpSpPr/>
          <p:nvPr/>
        </p:nvGrpSpPr>
        <p:grpSpPr>
          <a:xfrm>
            <a:off x="3899709" y="917267"/>
            <a:ext cx="514850" cy="173124"/>
            <a:chOff x="10711205" y="3994126"/>
            <a:chExt cx="686466" cy="230832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D0F315CC-73C7-7593-1028-AB8338D694E3}"/>
                </a:ext>
              </a:extLst>
            </p:cNvPr>
            <p:cNvSpPr txBox="1"/>
            <p:nvPr/>
          </p:nvSpPr>
          <p:spPr>
            <a:xfrm>
              <a:off x="10722906" y="3994126"/>
              <a:ext cx="6747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pt-BR" sz="675" b="1" dirty="0">
                  <a:solidFill>
                    <a:srgbClr val="0680C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+24,12%</a:t>
              </a:r>
              <a:endParaRPr lang="pt-BR" sz="675" b="1" dirty="0">
                <a:solidFill>
                  <a:srgbClr val="0680CD"/>
                </a:solidFill>
              </a:endParaRPr>
            </a:p>
          </p:txBody>
        </p:sp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xmlns="" id="{4D190A2E-CEB0-5C4D-9B45-993FC7464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1205" y="4003913"/>
              <a:ext cx="0" cy="180000"/>
            </a:xfrm>
            <a:prstGeom prst="straightConnector1">
              <a:avLst/>
            </a:prstGeom>
            <a:ln w="38100">
              <a:solidFill>
                <a:srgbClr val="0680C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FE3FF77-5591-1B57-504F-268DEA30D3DF}"/>
              </a:ext>
            </a:extLst>
          </p:cNvPr>
          <p:cNvGrpSpPr/>
          <p:nvPr/>
        </p:nvGrpSpPr>
        <p:grpSpPr>
          <a:xfrm>
            <a:off x="8157201" y="917267"/>
            <a:ext cx="514850" cy="173124"/>
            <a:chOff x="10711205" y="3994126"/>
            <a:chExt cx="686466" cy="23083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112E9E54-6C54-59AE-86C8-2F7EB18F4E8E}"/>
                </a:ext>
              </a:extLst>
            </p:cNvPr>
            <p:cNvSpPr txBox="1"/>
            <p:nvPr/>
          </p:nvSpPr>
          <p:spPr>
            <a:xfrm>
              <a:off x="10722906" y="3994126"/>
              <a:ext cx="6747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sz="105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pt-BR" sz="675" b="1" dirty="0">
                  <a:solidFill>
                    <a:srgbClr val="C14B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+20,86%</a:t>
              </a:r>
              <a:endParaRPr lang="pt-BR" sz="675" b="1" dirty="0">
                <a:solidFill>
                  <a:srgbClr val="C14BE1"/>
                </a:solidFill>
              </a:endParaRP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xmlns="" id="{37594C2B-6223-D94A-2A0E-A0FD5CF1E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1205" y="4003913"/>
              <a:ext cx="0" cy="180000"/>
            </a:xfrm>
            <a:prstGeom prst="straightConnector1">
              <a:avLst/>
            </a:prstGeom>
            <a:ln w="38100">
              <a:solidFill>
                <a:srgbClr val="C14B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D958E037-3AE6-B52A-3F3B-71B4799FF3A3}"/>
              </a:ext>
            </a:extLst>
          </p:cNvPr>
          <p:cNvCxnSpPr/>
          <p:nvPr/>
        </p:nvCxnSpPr>
        <p:spPr>
          <a:xfrm>
            <a:off x="342901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5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9245409-FCCC-0EB4-5478-0E5134687162}"/>
              </a:ext>
            </a:extLst>
          </p:cNvPr>
          <p:cNvSpPr txBox="1"/>
          <p:nvPr/>
        </p:nvSpPr>
        <p:spPr>
          <a:xfrm>
            <a:off x="273843" y="183357"/>
            <a:ext cx="77340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de estado potencializada pela inovação – Alinhamento com NIB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FF5D7D51-A604-369F-6289-8170C5F4760D}"/>
              </a:ext>
            </a:extLst>
          </p:cNvPr>
          <p:cNvCxnSpPr/>
          <p:nvPr/>
        </p:nvCxnSpPr>
        <p:spPr>
          <a:xfrm>
            <a:off x="383723" y="577454"/>
            <a:ext cx="102274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757E202-3E21-01E1-547C-EE62BDAC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4" y="663619"/>
            <a:ext cx="8409709" cy="4296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8">
            <a:extLst>
              <a:ext uri="{FF2B5EF4-FFF2-40B4-BE49-F238E27FC236}">
                <a16:creationId xmlns:a16="http://schemas.microsoft.com/office/drawing/2014/main" xmlns="" id="{3055AD50-16C9-48B5-B5AB-D3D160093D34}"/>
              </a:ext>
            </a:extLst>
          </p:cNvPr>
          <p:cNvSpPr/>
          <p:nvPr/>
        </p:nvSpPr>
        <p:spPr>
          <a:xfrm>
            <a:off x="4112" y="1"/>
            <a:ext cx="9139889" cy="5143610"/>
          </a:xfrm>
          <a:custGeom>
            <a:avLst/>
            <a:gdLst>
              <a:gd name="connsiteX0" fmla="*/ 0 w 5925879"/>
              <a:gd name="connsiteY0" fmla="*/ 0 h 5143500"/>
              <a:gd name="connsiteX1" fmla="*/ 5925879 w 5925879"/>
              <a:gd name="connsiteY1" fmla="*/ 0 h 5143500"/>
              <a:gd name="connsiteX2" fmla="*/ 5925879 w 5925879"/>
              <a:gd name="connsiteY2" fmla="*/ 5143500 h 5143500"/>
              <a:gd name="connsiteX3" fmla="*/ 0 w 5925879"/>
              <a:gd name="connsiteY3" fmla="*/ 5143500 h 5143500"/>
              <a:gd name="connsiteX4" fmla="*/ 0 w 5925879"/>
              <a:gd name="connsiteY4" fmla="*/ 0 h 5143500"/>
              <a:gd name="connsiteX0" fmla="*/ 0 w 5925879"/>
              <a:gd name="connsiteY0" fmla="*/ 0 h 5143500"/>
              <a:gd name="connsiteX1" fmla="*/ 5925879 w 5925879"/>
              <a:gd name="connsiteY1" fmla="*/ 0 h 5143500"/>
              <a:gd name="connsiteX2" fmla="*/ 5925879 w 5925879"/>
              <a:gd name="connsiteY2" fmla="*/ 5143500 h 5143500"/>
              <a:gd name="connsiteX3" fmla="*/ 1991832 w 5925879"/>
              <a:gd name="connsiteY3" fmla="*/ 5143500 h 5143500"/>
              <a:gd name="connsiteX4" fmla="*/ 0 w 5925879"/>
              <a:gd name="connsiteY4" fmla="*/ 0 h 5143500"/>
              <a:gd name="connsiteX0" fmla="*/ 0 w 5925879"/>
              <a:gd name="connsiteY0" fmla="*/ 0 h 5143500"/>
              <a:gd name="connsiteX1" fmla="*/ 5925879 w 5925879"/>
              <a:gd name="connsiteY1" fmla="*/ 0 h 5143500"/>
              <a:gd name="connsiteX2" fmla="*/ 5925879 w 5925879"/>
              <a:gd name="connsiteY2" fmla="*/ 5143500 h 5143500"/>
              <a:gd name="connsiteX3" fmla="*/ 2615609 w 5925879"/>
              <a:gd name="connsiteY3" fmla="*/ 5129323 h 5143500"/>
              <a:gd name="connsiteX4" fmla="*/ 0 w 5925879"/>
              <a:gd name="connsiteY4" fmla="*/ 0 h 5143500"/>
              <a:gd name="connsiteX0" fmla="*/ 0 w 5925879"/>
              <a:gd name="connsiteY0" fmla="*/ 0 h 5143500"/>
              <a:gd name="connsiteX1" fmla="*/ 5925879 w 5925879"/>
              <a:gd name="connsiteY1" fmla="*/ 0 h 5143500"/>
              <a:gd name="connsiteX2" fmla="*/ 5925879 w 5925879"/>
              <a:gd name="connsiteY2" fmla="*/ 5143500 h 5143500"/>
              <a:gd name="connsiteX3" fmla="*/ 2452576 w 5925879"/>
              <a:gd name="connsiteY3" fmla="*/ 5129323 h 5143500"/>
              <a:gd name="connsiteX4" fmla="*/ 0 w 5925879"/>
              <a:gd name="connsiteY4" fmla="*/ 0 h 5143500"/>
              <a:gd name="connsiteX0" fmla="*/ 0 w 5982586"/>
              <a:gd name="connsiteY0" fmla="*/ 0 h 5143500"/>
              <a:gd name="connsiteX1" fmla="*/ 5982586 w 5982586"/>
              <a:gd name="connsiteY1" fmla="*/ 0 h 5143500"/>
              <a:gd name="connsiteX2" fmla="*/ 5982586 w 5982586"/>
              <a:gd name="connsiteY2" fmla="*/ 5143500 h 5143500"/>
              <a:gd name="connsiteX3" fmla="*/ 2509283 w 5982586"/>
              <a:gd name="connsiteY3" fmla="*/ 5129323 h 5143500"/>
              <a:gd name="connsiteX4" fmla="*/ 0 w 5982586"/>
              <a:gd name="connsiteY4" fmla="*/ 0 h 5143500"/>
              <a:gd name="connsiteX0" fmla="*/ 0 w 5982586"/>
              <a:gd name="connsiteY0" fmla="*/ 0 h 5143500"/>
              <a:gd name="connsiteX1" fmla="*/ 5982586 w 5982586"/>
              <a:gd name="connsiteY1" fmla="*/ 0 h 5143500"/>
              <a:gd name="connsiteX2" fmla="*/ 5982586 w 5982586"/>
              <a:gd name="connsiteY2" fmla="*/ 5143500 h 5143500"/>
              <a:gd name="connsiteX3" fmla="*/ 2194958 w 5982586"/>
              <a:gd name="connsiteY3" fmla="*/ 5138848 h 5143500"/>
              <a:gd name="connsiteX4" fmla="*/ 0 w 5982586"/>
              <a:gd name="connsiteY4" fmla="*/ 0 h 5143500"/>
              <a:gd name="connsiteX0" fmla="*/ 0 w 5982586"/>
              <a:gd name="connsiteY0" fmla="*/ 0 h 5153135"/>
              <a:gd name="connsiteX1" fmla="*/ 5982586 w 5982586"/>
              <a:gd name="connsiteY1" fmla="*/ 0 h 5153135"/>
              <a:gd name="connsiteX2" fmla="*/ 5982586 w 5982586"/>
              <a:gd name="connsiteY2" fmla="*/ 5143500 h 5153135"/>
              <a:gd name="connsiteX3" fmla="*/ 2223533 w 5982586"/>
              <a:gd name="connsiteY3" fmla="*/ 5153135 h 5153135"/>
              <a:gd name="connsiteX4" fmla="*/ 0 w 5982586"/>
              <a:gd name="connsiteY4" fmla="*/ 0 h 5153135"/>
              <a:gd name="connsiteX0" fmla="*/ 0 w 5982586"/>
              <a:gd name="connsiteY0" fmla="*/ 0 h 5148372"/>
              <a:gd name="connsiteX1" fmla="*/ 5982586 w 5982586"/>
              <a:gd name="connsiteY1" fmla="*/ 0 h 5148372"/>
              <a:gd name="connsiteX2" fmla="*/ 5982586 w 5982586"/>
              <a:gd name="connsiteY2" fmla="*/ 5143500 h 5148372"/>
              <a:gd name="connsiteX3" fmla="*/ 2194958 w 5982586"/>
              <a:gd name="connsiteY3" fmla="*/ 5148372 h 5148372"/>
              <a:gd name="connsiteX4" fmla="*/ 0 w 5982586"/>
              <a:gd name="connsiteY4" fmla="*/ 0 h 5148372"/>
              <a:gd name="connsiteX0" fmla="*/ 0 w 5982586"/>
              <a:gd name="connsiteY0" fmla="*/ 0 h 5143610"/>
              <a:gd name="connsiteX1" fmla="*/ 5982586 w 5982586"/>
              <a:gd name="connsiteY1" fmla="*/ 0 h 5143610"/>
              <a:gd name="connsiteX2" fmla="*/ 5982586 w 5982586"/>
              <a:gd name="connsiteY2" fmla="*/ 5143500 h 5143610"/>
              <a:gd name="connsiteX3" fmla="*/ 2275920 w 5982586"/>
              <a:gd name="connsiteY3" fmla="*/ 5143610 h 5143610"/>
              <a:gd name="connsiteX4" fmla="*/ 0 w 5982586"/>
              <a:gd name="connsiteY4" fmla="*/ 0 h 5143610"/>
              <a:gd name="connsiteX0" fmla="*/ 0 w 5982586"/>
              <a:gd name="connsiteY0" fmla="*/ 0 h 5148373"/>
              <a:gd name="connsiteX1" fmla="*/ 5982586 w 5982586"/>
              <a:gd name="connsiteY1" fmla="*/ 0 h 5148373"/>
              <a:gd name="connsiteX2" fmla="*/ 5982586 w 5982586"/>
              <a:gd name="connsiteY2" fmla="*/ 5143500 h 5148373"/>
              <a:gd name="connsiteX3" fmla="*/ 2356882 w 5982586"/>
              <a:gd name="connsiteY3" fmla="*/ 5148373 h 5148373"/>
              <a:gd name="connsiteX4" fmla="*/ 0 w 5982586"/>
              <a:gd name="connsiteY4" fmla="*/ 0 h 5148373"/>
              <a:gd name="connsiteX0" fmla="*/ 0 w 5982586"/>
              <a:gd name="connsiteY0" fmla="*/ 0 h 5143610"/>
              <a:gd name="connsiteX1" fmla="*/ 5982586 w 5982586"/>
              <a:gd name="connsiteY1" fmla="*/ 0 h 5143610"/>
              <a:gd name="connsiteX2" fmla="*/ 5982586 w 5982586"/>
              <a:gd name="connsiteY2" fmla="*/ 5143500 h 5143610"/>
              <a:gd name="connsiteX3" fmla="*/ 2380694 w 5982586"/>
              <a:gd name="connsiteY3" fmla="*/ 5143610 h 5143610"/>
              <a:gd name="connsiteX4" fmla="*/ 0 w 5982586"/>
              <a:gd name="connsiteY4" fmla="*/ 0 h 514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586" h="5143610">
                <a:moveTo>
                  <a:pt x="0" y="0"/>
                </a:moveTo>
                <a:lnTo>
                  <a:pt x="5982586" y="0"/>
                </a:lnTo>
                <a:lnTo>
                  <a:pt x="5982586" y="5143500"/>
                </a:lnTo>
                <a:lnTo>
                  <a:pt x="2380694" y="5143610"/>
                </a:lnTo>
                <a:lnTo>
                  <a:pt x="0" y="0"/>
                </a:lnTo>
                <a:close/>
              </a:path>
            </a:pathLst>
          </a:custGeom>
          <a:solidFill>
            <a:srgbClr val="006FA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BR" sz="1400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EA3EBD97-C6CF-4193-BBB1-F1F1F8AA2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6789" y="3666184"/>
            <a:ext cx="5365962" cy="1480323"/>
          </a:xfrm>
          <a:prstGeom prst="rect">
            <a:avLst/>
          </a:prstGeom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8191" y="2132645"/>
            <a:ext cx="219912" cy="18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5FD0E99-6361-FD23-C92E-0934298F3390}"/>
              </a:ext>
            </a:extLst>
          </p:cNvPr>
          <p:cNvSpPr txBox="1"/>
          <p:nvPr/>
        </p:nvSpPr>
        <p:spPr>
          <a:xfrm>
            <a:off x="3806390" y="1571004"/>
            <a:ext cx="270185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1" algn="just"/>
            <a:r>
              <a:rPr lang="pt-BR" sz="1600" spc="38" dirty="0">
                <a:solidFill>
                  <a:schemeClr val="bg1"/>
                </a:solidFill>
                <a:latin typeface="Segoe UI"/>
                <a:cs typeface="Segoe UI"/>
              </a:rPr>
              <a:t>Marcela Flores</a:t>
            </a:r>
            <a:endParaRPr lang="pt-BR" dirty="0"/>
          </a:p>
          <a:p>
            <a:pPr lvl="1" algn="just"/>
            <a:r>
              <a:rPr lang="pt-BR" sz="1600" spc="38" dirty="0">
                <a:solidFill>
                  <a:schemeClr val="bg1"/>
                </a:solidFill>
                <a:latin typeface="Segoe UI"/>
                <a:cs typeface="Segoe UI"/>
              </a:rPr>
              <a:t>Presidente </a:t>
            </a:r>
          </a:p>
          <a:p>
            <a:pPr lvl="1" algn="just"/>
            <a:r>
              <a:rPr lang="pt-BR" sz="1600" spc="38" dirty="0">
                <a:solidFill>
                  <a:schemeClr val="bg1"/>
                </a:solidFill>
                <a:latin typeface="Segoe UI"/>
                <a:cs typeface="Segoe UI"/>
              </a:rPr>
              <a:t>marcela@anpei.org.br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2036</Words>
  <Application>Microsoft Office PowerPoint</Application>
  <PresentationFormat>Apresentação na tela (16:9)</PresentationFormat>
  <Paragraphs>145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Segoe UI</vt:lpstr>
      <vt:lpstr>Symbol</vt:lpstr>
      <vt:lpstr>Calibri</vt:lpstr>
      <vt:lpstr>Century Gothic</vt:lpstr>
      <vt:lpstr>Times New Roman</vt:lpstr>
      <vt:lpstr>Arial</vt:lpstr>
      <vt:lpstr>Montserrat</vt:lpstr>
      <vt:lpstr>Anton</vt:lpstr>
      <vt:lpstr>Courier New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Desktop</dc:creator>
  <cp:lastModifiedBy>Juliana Soares Amorim</cp:lastModifiedBy>
  <cp:revision>188</cp:revision>
  <cp:lastPrinted>2024-03-19T10:20:00Z</cp:lastPrinted>
  <dcterms:modified xsi:type="dcterms:W3CDTF">2024-03-19T12:08:23Z</dcterms:modified>
</cp:coreProperties>
</file>