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68" r:id="rId3"/>
    <p:sldId id="376" r:id="rId4"/>
    <p:sldId id="369" r:id="rId5"/>
    <p:sldId id="370" r:id="rId6"/>
    <p:sldId id="334" r:id="rId7"/>
    <p:sldId id="337" r:id="rId8"/>
    <p:sldId id="320" r:id="rId9"/>
    <p:sldId id="366" r:id="rId10"/>
    <p:sldId id="333" r:id="rId11"/>
    <p:sldId id="321" r:id="rId12"/>
    <p:sldId id="323" r:id="rId13"/>
    <p:sldId id="353" r:id="rId14"/>
    <p:sldId id="354" r:id="rId15"/>
    <p:sldId id="280" r:id="rId16"/>
    <p:sldId id="371" r:id="rId17"/>
    <p:sldId id="357" r:id="rId18"/>
    <p:sldId id="358" r:id="rId19"/>
    <p:sldId id="359" r:id="rId20"/>
    <p:sldId id="360" r:id="rId21"/>
    <p:sldId id="361" r:id="rId22"/>
    <p:sldId id="362" r:id="rId23"/>
    <p:sldId id="373" r:id="rId24"/>
    <p:sldId id="374" r:id="rId25"/>
    <p:sldId id="375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94660"/>
  </p:normalViewPr>
  <p:slideViewPr>
    <p:cSldViewPr snapToGrid="0">
      <p:cViewPr varScale="1">
        <p:scale>
          <a:sx n="91" d="100"/>
          <a:sy n="91" d="100"/>
        </p:scale>
        <p:origin x="3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3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694EC-BEF7-4758-9732-BF28F6FDCF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AAC21-851B-41C0-8C65-F53268BB33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630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No Estudo Global da Sobrecarga da Doença 2010 publicado no The Lancet,</a:t>
            </a:r>
            <a:r>
              <a:rPr lang="pt-BR" baseline="0" dirty="0" smtClean="0"/>
              <a:t> </a:t>
            </a:r>
            <a:r>
              <a:rPr lang="pt-BR" dirty="0" smtClean="0"/>
              <a:t>a poluição do ar indoor e </a:t>
            </a:r>
            <a:r>
              <a:rPr lang="pt-BR" baseline="0" dirty="0" smtClean="0"/>
              <a:t>outdoor (ou seja aquela dentro de casa e a externa, ambiente), despontaram entre os 10 fatores de risco que mais contribuíram para a sobrecarga da doença. E quando a gente olha os 20 aqui apresentados, o que chama atenção é que os sistemas de saúde tem programas (mais ou menos eficientes) para cada um deles, menos 2 (poluição ambiente e no lar), pelo menos nos países em desenvolvimento. Por exemplo a gente tem programas para tabagismo, abuso do </a:t>
            </a:r>
            <a:r>
              <a:rPr lang="pt-BR" baseline="0" dirty="0" err="1" smtClean="0"/>
              <a:t>alcool</a:t>
            </a:r>
            <a:r>
              <a:rPr lang="pt-BR" baseline="0" dirty="0" smtClean="0"/>
              <a:t>, baixo peso ao nascer... , mas para </a:t>
            </a:r>
            <a:r>
              <a:rPr lang="pt-BR" baseline="0" dirty="0" err="1" smtClean="0"/>
              <a:t>poluiçõa</a:t>
            </a:r>
            <a:r>
              <a:rPr lang="pt-BR" baseline="0" dirty="0" smtClean="0"/>
              <a:t> não. Inclusive, perguntar quanto tempo a pessoa fica no trânsito exposta a poluição ou se tem fogão a lenha em casa não costuma fazer parte da prática médica. Recentemente na França, o governo tomou um série de atitudes </a:t>
            </a:r>
            <a:r>
              <a:rPr lang="pt-BR" baseline="0" dirty="0" err="1" smtClean="0"/>
              <a:t>emergnciais</a:t>
            </a:r>
            <a:r>
              <a:rPr lang="pt-BR" baseline="0" dirty="0" smtClean="0"/>
              <a:t>  episódio para baixar os níveis de poluição que são similares ao que a legislação brasileira considera aceitável.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ADB06-D1AB-4BB1-BF5E-CC25E55A6BA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13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871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51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23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42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361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43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39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71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23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45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06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DA4C6-609F-4313-AE71-9B3DD5C1F960}" type="datetimeFigureOut">
              <a:rPr lang="pt-BR" smtClean="0"/>
              <a:t>01/07/2015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A8735-AD2D-4549-BAF6-A298DC8806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866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ncbi.nlm.nih.gov/pubmed/?term=coal+and+dublin+and+lance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153495"/>
            <a:ext cx="9144000" cy="1659748"/>
          </a:xfrm>
        </p:spPr>
        <p:txBody>
          <a:bodyPr>
            <a:normAutofit fontScale="90000"/>
          </a:bodyPr>
          <a:lstStyle/>
          <a:p>
            <a:r>
              <a:rPr lang="pt-BR" dirty="0" err="1" smtClean="0"/>
              <a:t>Co-Benefícios</a:t>
            </a:r>
            <a:r>
              <a:rPr lang="pt-BR" dirty="0" smtClean="0"/>
              <a:t> em Saúde das Políticas de Mitigação da Emissão de Gases de Efeito Estufa: o caso do Etanol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730446"/>
            <a:ext cx="9144000" cy="1655762"/>
          </a:xfrm>
        </p:spPr>
        <p:txBody>
          <a:bodyPr>
            <a:normAutofit/>
          </a:bodyPr>
          <a:lstStyle/>
          <a:p>
            <a:r>
              <a:rPr lang="pt-BR" dirty="0" smtClean="0"/>
              <a:t>Paulo </a:t>
            </a:r>
            <a:r>
              <a:rPr lang="pt-BR" dirty="0" err="1" smtClean="0"/>
              <a:t>Saldiva</a:t>
            </a:r>
            <a:endParaRPr lang="pt-BR" dirty="0" smtClean="0"/>
          </a:p>
          <a:p>
            <a:r>
              <a:rPr lang="pt-BR" dirty="0" smtClean="0"/>
              <a:t>Faculdade de Medicina da </a:t>
            </a:r>
            <a:r>
              <a:rPr lang="pt-BR" dirty="0" err="1" smtClean="0"/>
              <a:t>Uiversidade</a:t>
            </a:r>
            <a:r>
              <a:rPr lang="pt-BR" dirty="0" smtClean="0"/>
              <a:t> de São Paulo</a:t>
            </a:r>
          </a:p>
          <a:p>
            <a:r>
              <a:rPr lang="pt-BR" dirty="0" smtClean="0"/>
              <a:t>pepino@usp.br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19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0"/>
            <a:ext cx="8569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7951" y="621166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 err="1" smtClean="0"/>
              <a:t>Fajersztajn</a:t>
            </a:r>
            <a:r>
              <a:rPr lang="pt-BR" sz="1600" dirty="0" smtClean="0"/>
              <a:t> L, Veras M, </a:t>
            </a:r>
            <a:r>
              <a:rPr lang="pt-BR" sz="1600" dirty="0" err="1" smtClean="0"/>
              <a:t>Barrozo</a:t>
            </a:r>
            <a:r>
              <a:rPr lang="pt-BR" sz="1600" dirty="0" smtClean="0"/>
              <a:t> LV, </a:t>
            </a:r>
            <a:r>
              <a:rPr lang="pt-BR" sz="1600" dirty="0" err="1" smtClean="0"/>
              <a:t>Saldiva</a:t>
            </a:r>
            <a:r>
              <a:rPr lang="pt-BR" sz="1600" dirty="0" smtClean="0"/>
              <a:t> P.</a:t>
            </a:r>
          </a:p>
          <a:p>
            <a:r>
              <a:rPr lang="pt-BR" sz="1600" dirty="0" smtClean="0"/>
              <a:t>Nat </a:t>
            </a:r>
            <a:r>
              <a:rPr lang="pt-BR" sz="1600" dirty="0" err="1" smtClean="0"/>
              <a:t>Rev</a:t>
            </a:r>
            <a:r>
              <a:rPr lang="pt-BR" sz="1600" dirty="0" smtClean="0"/>
              <a:t> </a:t>
            </a:r>
            <a:r>
              <a:rPr lang="pt-BR" sz="1600" dirty="0" err="1" smtClean="0"/>
              <a:t>Cancer</a:t>
            </a:r>
            <a:r>
              <a:rPr lang="pt-BR" sz="1600" dirty="0" smtClean="0"/>
              <a:t>. 2013 Sep;13(9):674-8.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9311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231089"/>
              </p:ext>
            </p:extLst>
          </p:nvPr>
        </p:nvGraphicFramePr>
        <p:xfrm>
          <a:off x="1257300" y="0"/>
          <a:ext cx="9585126" cy="6390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Chart" r:id="rId3" imgW="7772349" imgH="5181510" progId="MSGraph.Chart.8">
                  <p:embed followColorScheme="full"/>
                </p:oleObj>
              </mc:Choice>
              <mc:Fallback>
                <p:oleObj name="Chart" r:id="rId3" imgW="7772349" imgH="51815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0"/>
                        <a:ext cx="9585126" cy="6390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60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12440"/>
            <a:ext cx="7046913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araisomorum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308099"/>
            <a:ext cx="5616575" cy="374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8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4" y="1962150"/>
            <a:ext cx="89058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524000" y="49418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1800"/>
              <a:t>Lancet. 2011 Feb 26;377(9767):732-40 </a:t>
            </a:r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89199"/>
            <a:ext cx="1440160" cy="93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2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9" y="115888"/>
            <a:ext cx="821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968208" y="6577608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2010 data , </a:t>
            </a:r>
            <a:r>
              <a:rPr lang="pt-BR" sz="1400" dirty="0" err="1"/>
              <a:t>source</a:t>
            </a:r>
            <a:r>
              <a:rPr lang="pt-BR" sz="1400" dirty="0"/>
              <a:t>: </a:t>
            </a:r>
            <a:r>
              <a:rPr lang="pt-BR" sz="1400" dirty="0" err="1"/>
              <a:t>the</a:t>
            </a:r>
            <a:r>
              <a:rPr lang="pt-BR" sz="1400" dirty="0"/>
              <a:t> World Bank</a:t>
            </a:r>
          </a:p>
        </p:txBody>
      </p:sp>
    </p:spTree>
    <p:extLst>
      <p:ext uri="{BB962C8B-B14F-4D97-AF65-F5344CB8AC3E}">
        <p14:creationId xmlns:p14="http://schemas.microsoft.com/office/powerpoint/2010/main" val="7901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658470" y="0"/>
            <a:ext cx="8902026" cy="6858000"/>
            <a:chOff x="134470" y="0"/>
            <a:chExt cx="8902026" cy="6858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70" y="0"/>
              <a:ext cx="8875059" cy="6858000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5868144" y="6361583"/>
              <a:ext cx="3168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2010 data , </a:t>
              </a:r>
              <a:r>
                <a:rPr lang="pt-BR" sz="1400" dirty="0" err="1"/>
                <a:t>source</a:t>
              </a:r>
              <a:r>
                <a:rPr lang="pt-BR" sz="1400" dirty="0"/>
                <a:t>: </a:t>
              </a:r>
              <a:r>
                <a:rPr lang="pt-BR" sz="1400" dirty="0" err="1"/>
                <a:t>the</a:t>
              </a:r>
              <a:r>
                <a:rPr lang="pt-BR" sz="1400" dirty="0"/>
                <a:t> World Bank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5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098675" y="341314"/>
            <a:ext cx="8001000" cy="1216025"/>
          </a:xfrm>
        </p:spPr>
        <p:txBody>
          <a:bodyPr anchor="b"/>
          <a:lstStyle/>
          <a:p>
            <a:pPr eaLnBrk="1" hangingPunct="1"/>
            <a:r>
              <a:rPr lang="en-US" sz="3500" b="1"/>
              <a:t>Life Expectancy vs PM</a:t>
            </a:r>
            <a:r>
              <a:rPr lang="en-US" sz="3500" b="1" baseline="-25000"/>
              <a:t>2.5</a:t>
            </a:r>
            <a:r>
              <a:rPr lang="en-US" sz="3500" b="1"/>
              <a:t/>
            </a:r>
            <a:br>
              <a:rPr lang="en-US" sz="3500" b="1"/>
            </a:br>
            <a:r>
              <a:rPr lang="en-US" sz="3500" b="1"/>
              <a:t>1978-82</a:t>
            </a:r>
          </a:p>
        </p:txBody>
      </p:sp>
      <p:graphicFrame>
        <p:nvGraphicFramePr>
          <p:cNvPr id="49155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2063750" y="1125538"/>
          <a:ext cx="7848600" cy="511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Chart" r:id="rId3" imgW="9715500" imgH="6877202" progId="Excel.Chart.8">
                  <p:embed/>
                </p:oleObj>
              </mc:Choice>
              <mc:Fallback>
                <p:oleObj name="Chart" r:id="rId3" imgW="9715500" imgH="68772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1125538"/>
                        <a:ext cx="7848600" cy="511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676" name="Text Box 12"/>
          <p:cNvSpPr txBox="1">
            <a:spLocks noChangeArrowheads="1"/>
          </p:cNvSpPr>
          <p:nvPr/>
        </p:nvSpPr>
        <p:spPr bwMode="auto">
          <a:xfrm>
            <a:off x="2984500" y="2836863"/>
            <a:ext cx="1887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accent2"/>
                </a:solidFill>
              </a:rPr>
              <a:t>Slope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accent2"/>
                </a:solidFill>
              </a:rPr>
              <a:t>-1.2 yr/10 </a:t>
            </a:r>
            <a:r>
              <a:rPr lang="en-US" sz="1800" b="1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  <a:r>
              <a:rPr lang="en-US" sz="1800" b="1">
                <a:solidFill>
                  <a:schemeClr val="accent2"/>
                </a:solidFill>
              </a:rPr>
              <a:t>g/m</a:t>
            </a:r>
            <a:r>
              <a:rPr lang="en-US" sz="1800" b="1" baseline="30000">
                <a:solidFill>
                  <a:schemeClr val="accent2"/>
                </a:solidFill>
              </a:rPr>
              <a:t>3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087938" y="2205039"/>
            <a:ext cx="1080743" cy="3298825"/>
            <a:chOff x="2400" y="864"/>
            <a:chExt cx="783" cy="2880"/>
          </a:xfrm>
        </p:grpSpPr>
        <p:sp>
          <p:nvSpPr>
            <p:cNvPr id="49165" name="Line 14"/>
            <p:cNvSpPr>
              <a:spLocks noChangeShapeType="1"/>
            </p:cNvSpPr>
            <p:nvPr/>
          </p:nvSpPr>
          <p:spPr bwMode="auto">
            <a:xfrm flipV="1">
              <a:off x="2400" y="864"/>
              <a:ext cx="0" cy="288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166" name="Text Box 15"/>
            <p:cNvSpPr txBox="1">
              <a:spLocks noChangeArrowheads="1"/>
            </p:cNvSpPr>
            <p:nvPr/>
          </p:nvSpPr>
          <p:spPr bwMode="auto">
            <a:xfrm>
              <a:off x="2400" y="913"/>
              <a:ext cx="78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accent2"/>
                  </a:solidFill>
                </a:rPr>
                <a:t>EPA NAAQS</a:t>
              </a:r>
            </a:p>
          </p:txBody>
        </p:sp>
      </p:grpSp>
      <p:sp>
        <p:nvSpPr>
          <p:cNvPr id="49164" name="Text Box 14"/>
          <p:cNvSpPr txBox="1">
            <a:spLocks noChangeArrowheads="1"/>
          </p:cNvSpPr>
          <p:nvPr/>
        </p:nvSpPr>
        <p:spPr bwMode="auto">
          <a:xfrm>
            <a:off x="6959600" y="6292850"/>
            <a:ext cx="3024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i="1">
                <a:solidFill>
                  <a:schemeClr val="tx2"/>
                </a:solidFill>
              </a:rPr>
              <a:t>Pope, Ezzati, Dockery (NEJM 2009)</a:t>
            </a:r>
          </a:p>
        </p:txBody>
      </p:sp>
    </p:spTree>
    <p:extLst>
      <p:ext uri="{BB962C8B-B14F-4D97-AF65-F5344CB8AC3E}">
        <p14:creationId xmlns:p14="http://schemas.microsoft.com/office/powerpoint/2010/main" val="36222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504826"/>
            <a:ext cx="8229600" cy="9128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/>
              <a:t>Life Expectancy vs PM</a:t>
            </a:r>
            <a:r>
              <a:rPr lang="en-US" sz="3200" b="1" baseline="-25000"/>
              <a:t>2.5</a:t>
            </a:r>
            <a:r>
              <a:rPr lang="en-US" sz="3200" b="1"/>
              <a:t/>
            </a:r>
            <a:br>
              <a:rPr lang="en-US" sz="3200" b="1"/>
            </a:br>
            <a:r>
              <a:rPr lang="en-US" sz="3200" b="1"/>
              <a:t>1997-2001</a:t>
            </a:r>
          </a:p>
        </p:txBody>
      </p:sp>
      <p:graphicFrame>
        <p:nvGraphicFramePr>
          <p:cNvPr id="50179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2279650" y="1341438"/>
          <a:ext cx="7854950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Chart" r:id="rId3" imgW="9715500" imgH="6877202" progId="Excel.Chart.8">
                  <p:embed/>
                </p:oleObj>
              </mc:Choice>
              <mc:Fallback>
                <p:oleObj name="Chart" r:id="rId3" imgW="9715500" imgH="68772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1341438"/>
                        <a:ext cx="7854950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6" name="Text Box 12"/>
          <p:cNvSpPr txBox="1">
            <a:spLocks noChangeArrowheads="1"/>
          </p:cNvSpPr>
          <p:nvPr/>
        </p:nvSpPr>
        <p:spPr bwMode="auto">
          <a:xfrm>
            <a:off x="6716713" y="3789363"/>
            <a:ext cx="24749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/>
              <a:t>Slope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/>
              <a:t>-2.1 yr/10 </a:t>
            </a:r>
            <a:r>
              <a:rPr lang="en-US" sz="1800" b="1">
                <a:latin typeface="Symbol" panose="05050102010706020507" pitchFamily="18" charset="2"/>
              </a:rPr>
              <a:t>m</a:t>
            </a:r>
            <a:r>
              <a:rPr lang="en-US" sz="1800" b="1"/>
              <a:t>g/m</a:t>
            </a:r>
            <a:r>
              <a:rPr lang="en-US" sz="1800" b="1" baseline="30000"/>
              <a:t>3</a:t>
            </a:r>
          </a:p>
        </p:txBody>
      </p:sp>
      <p:grpSp>
        <p:nvGrpSpPr>
          <p:cNvPr id="50187" name="Group 13"/>
          <p:cNvGrpSpPr>
            <a:grpSpLocks/>
          </p:cNvGrpSpPr>
          <p:nvPr/>
        </p:nvGrpSpPr>
        <p:grpSpPr bwMode="auto">
          <a:xfrm>
            <a:off x="5303839" y="1700214"/>
            <a:ext cx="1081452" cy="3906837"/>
            <a:chOff x="2400" y="864"/>
            <a:chExt cx="714" cy="2880"/>
          </a:xfrm>
        </p:grpSpPr>
        <p:sp>
          <p:nvSpPr>
            <p:cNvPr id="50189" name="Line 14"/>
            <p:cNvSpPr>
              <a:spLocks noChangeShapeType="1"/>
            </p:cNvSpPr>
            <p:nvPr/>
          </p:nvSpPr>
          <p:spPr bwMode="auto">
            <a:xfrm flipV="1">
              <a:off x="2400" y="864"/>
              <a:ext cx="0" cy="288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0190" name="Text Box 15"/>
            <p:cNvSpPr txBox="1">
              <a:spLocks noChangeArrowheads="1"/>
            </p:cNvSpPr>
            <p:nvPr/>
          </p:nvSpPr>
          <p:spPr bwMode="auto">
            <a:xfrm>
              <a:off x="2400" y="912"/>
              <a:ext cx="71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accent2"/>
                  </a:solidFill>
                </a:rPr>
                <a:t>EPA</a:t>
              </a:r>
              <a:r>
                <a:rPr lang="en-US" sz="1200" b="1">
                  <a:solidFill>
                    <a:srgbClr val="FF9900"/>
                  </a:solidFill>
                </a:rPr>
                <a:t> </a:t>
              </a:r>
              <a:r>
                <a:rPr lang="en-US" sz="1200" b="1">
                  <a:solidFill>
                    <a:schemeClr val="accent2"/>
                  </a:solidFill>
                </a:rPr>
                <a:t>NAAQS</a:t>
              </a:r>
            </a:p>
          </p:txBody>
        </p:sp>
      </p:grpSp>
      <p:sp>
        <p:nvSpPr>
          <p:cNvPr id="50188" name="Text Box 14"/>
          <p:cNvSpPr txBox="1">
            <a:spLocks noChangeArrowheads="1"/>
          </p:cNvSpPr>
          <p:nvPr/>
        </p:nvSpPr>
        <p:spPr bwMode="auto">
          <a:xfrm>
            <a:off x="6959600" y="6292850"/>
            <a:ext cx="3024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i="1">
                <a:solidFill>
                  <a:schemeClr val="tx2"/>
                </a:solidFill>
              </a:rPr>
              <a:t>Pope, Ezzati, Dockery (NEJM 2009)</a:t>
            </a:r>
          </a:p>
        </p:txBody>
      </p:sp>
    </p:spTree>
    <p:extLst>
      <p:ext uri="{BB962C8B-B14F-4D97-AF65-F5344CB8AC3E}">
        <p14:creationId xmlns:p14="http://schemas.microsoft.com/office/powerpoint/2010/main" val="30512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38176"/>
            <a:ext cx="8229600" cy="7794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/>
              <a:t>Life Expectancy vs PM</a:t>
            </a:r>
            <a:r>
              <a:rPr lang="en-US" sz="2800" b="1" baseline="-25000"/>
              <a:t>2.5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/>
              <a:t>1980-2000</a:t>
            </a:r>
          </a:p>
        </p:txBody>
      </p:sp>
      <p:graphicFrame>
        <p:nvGraphicFramePr>
          <p:cNvPr id="51203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2208214" y="1125538"/>
          <a:ext cx="8015287" cy="503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1" name="Chart" r:id="rId3" imgW="9610649" imgH="6353251" progId="Excel.Chart.8">
                  <p:embed/>
                </p:oleObj>
              </mc:Choice>
              <mc:Fallback>
                <p:oleObj name="Chart" r:id="rId3" imgW="9610649" imgH="6353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4" y="1125538"/>
                        <a:ext cx="8015287" cy="503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718" name="Line 6"/>
          <p:cNvSpPr>
            <a:spLocks noChangeShapeType="1"/>
          </p:cNvSpPr>
          <p:nvPr/>
        </p:nvSpPr>
        <p:spPr bwMode="auto">
          <a:xfrm flipV="1">
            <a:off x="4808538" y="3736976"/>
            <a:ext cx="0" cy="138113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6959600" y="6292850"/>
            <a:ext cx="3024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i="1">
                <a:solidFill>
                  <a:schemeClr val="tx2"/>
                </a:solidFill>
              </a:rPr>
              <a:t>Pope, Ezzati, Dockery (NEJM 2009)</a:t>
            </a:r>
          </a:p>
        </p:txBody>
      </p:sp>
    </p:spTree>
    <p:extLst>
      <p:ext uri="{BB962C8B-B14F-4D97-AF65-F5344CB8AC3E}">
        <p14:creationId xmlns:p14="http://schemas.microsoft.com/office/powerpoint/2010/main" val="98806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620713"/>
            <a:ext cx="4191000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30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38176"/>
            <a:ext cx="8229600" cy="7794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/>
              <a:t>Life Expectancy vs PM</a:t>
            </a:r>
            <a:r>
              <a:rPr lang="en-US" sz="2800" b="1" baseline="-25000"/>
              <a:t>2.5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/>
              <a:t>1980-2000</a:t>
            </a:r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2135189" y="765176"/>
          <a:ext cx="7921625" cy="545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Chart" r:id="rId3" imgW="9715500" imgH="6877202" progId="Excel.Chart.8">
                  <p:embed/>
                </p:oleObj>
              </mc:Choice>
              <mc:Fallback>
                <p:oleObj name="Chart" r:id="rId3" imgW="9715500" imgH="68772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9" y="765176"/>
                        <a:ext cx="7921625" cy="545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959600" y="6292850"/>
            <a:ext cx="3024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i="1">
                <a:solidFill>
                  <a:schemeClr val="tx2"/>
                </a:solidFill>
              </a:rPr>
              <a:t>Pope, Ezzati, Dockery (NEJM 2009)</a:t>
            </a:r>
          </a:p>
        </p:txBody>
      </p:sp>
    </p:spTree>
    <p:extLst>
      <p:ext uri="{BB962C8B-B14F-4D97-AF65-F5344CB8AC3E}">
        <p14:creationId xmlns:p14="http://schemas.microsoft.com/office/powerpoint/2010/main" val="21261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38176"/>
            <a:ext cx="8229600" cy="7794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/>
              <a:t>Life Expectancy vs PM</a:t>
            </a:r>
            <a:r>
              <a:rPr lang="en-US" sz="2800" b="1" baseline="-25000"/>
              <a:t>2.5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/>
              <a:t>1980-2000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757238"/>
            <a:ext cx="7993062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24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38176"/>
            <a:ext cx="8229600" cy="7794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/>
              <a:t>Life Expectancy vs PM</a:t>
            </a:r>
            <a:r>
              <a:rPr lang="en-US" sz="2800" b="1" baseline="-25000"/>
              <a:t>2.5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800" b="1"/>
              <a:t>1980-2000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765176"/>
            <a:ext cx="7993062" cy="546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30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Co-Benefícios</a:t>
            </a:r>
            <a:r>
              <a:rPr lang="pt-BR" dirty="0" smtClean="0"/>
              <a:t> em Saúde do Uso de Etanol em Veículos Leves </a:t>
            </a:r>
            <a:br>
              <a:rPr lang="pt-BR" dirty="0" smtClean="0"/>
            </a:br>
            <a:r>
              <a:rPr lang="pt-BR" sz="2800" i="1" dirty="0" smtClean="0"/>
              <a:t>Cenários</a:t>
            </a:r>
            <a:endParaRPr lang="pt-BR" sz="2800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 smtClean="0"/>
              <a:t>#1 : Apenas Gasolina</a:t>
            </a:r>
          </a:p>
          <a:p>
            <a:r>
              <a:rPr lang="pt-BR" dirty="0" smtClean="0"/>
              <a:t># 2: </a:t>
            </a:r>
            <a:r>
              <a:rPr lang="pt-BR" dirty="0" err="1" smtClean="0"/>
              <a:t>Gasool</a:t>
            </a:r>
            <a:r>
              <a:rPr lang="pt-BR" dirty="0" smtClean="0"/>
              <a:t> com 25% de etanol anidro </a:t>
            </a:r>
          </a:p>
          <a:p>
            <a:r>
              <a:rPr lang="pt-BR" dirty="0" smtClean="0"/>
              <a:t> </a:t>
            </a:r>
            <a:r>
              <a:rPr lang="pt-BR" dirty="0"/>
              <a:t>#3: </a:t>
            </a:r>
            <a:r>
              <a:rPr lang="pt-BR" dirty="0" err="1" smtClean="0"/>
              <a:t>Gasool</a:t>
            </a:r>
            <a:r>
              <a:rPr lang="pt-BR" dirty="0" smtClean="0"/>
              <a:t> + etanol hidratado como em 2009</a:t>
            </a:r>
          </a:p>
          <a:p>
            <a:r>
              <a:rPr lang="pt-BR" dirty="0" smtClean="0"/>
              <a:t>São Paulo, Rio de Janeiro, Recife, Belo Horizonte, </a:t>
            </a:r>
            <a:r>
              <a:rPr lang="pt-BR" smtClean="0"/>
              <a:t>Vitória, Salvador</a:t>
            </a:r>
            <a:r>
              <a:rPr lang="pt-BR" dirty="0" smtClean="0"/>
              <a:t>, Curitiba e Porto Alegre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2156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Mudanças de emissão e efeitos correspondentes em saúde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PM2.5 </a:t>
            </a:r>
            <a:r>
              <a:rPr lang="pt-BR" dirty="0"/>
              <a:t>(Silva, 2007) </a:t>
            </a:r>
          </a:p>
          <a:p>
            <a:pPr marL="914400" lvl="2" indent="0">
              <a:buNone/>
            </a:pPr>
            <a:r>
              <a:rPr lang="pt-BR" sz="2600" dirty="0" err="1" smtClean="0"/>
              <a:t>Gasool</a:t>
            </a:r>
            <a:r>
              <a:rPr lang="pt-BR" sz="2600" dirty="0" smtClean="0"/>
              <a:t> = </a:t>
            </a:r>
            <a:r>
              <a:rPr lang="pt-BR" sz="2600" dirty="0"/>
              <a:t>4,351 mg/Km </a:t>
            </a:r>
          </a:p>
          <a:p>
            <a:pPr marL="0" indent="0">
              <a:buNone/>
            </a:pPr>
            <a:r>
              <a:rPr lang="pt-BR" sz="2600" dirty="0"/>
              <a:t>	</a:t>
            </a:r>
            <a:r>
              <a:rPr lang="pt-BR" sz="2600" dirty="0" smtClean="0"/>
              <a:t> Etanol </a:t>
            </a:r>
            <a:r>
              <a:rPr lang="pt-BR" sz="2600" dirty="0"/>
              <a:t>= 1,411 mg/Km </a:t>
            </a:r>
          </a:p>
          <a:p>
            <a:r>
              <a:rPr lang="pt-BR" dirty="0" err="1" smtClean="0"/>
              <a:t>Ozonio</a:t>
            </a:r>
            <a:r>
              <a:rPr lang="pt-BR" dirty="0" smtClean="0"/>
              <a:t> </a:t>
            </a:r>
            <a:r>
              <a:rPr lang="pt-BR" dirty="0"/>
              <a:t>, Martins &amp; Andrade (2008</a:t>
            </a:r>
            <a:r>
              <a:rPr lang="pt-BR" dirty="0" smtClean="0"/>
              <a:t>)</a:t>
            </a:r>
          </a:p>
          <a:p>
            <a:pPr lvl="1"/>
            <a:r>
              <a:rPr lang="pt-BR" dirty="0" err="1" smtClean="0"/>
              <a:t>Scenario</a:t>
            </a:r>
            <a:r>
              <a:rPr lang="pt-BR" dirty="0" smtClean="0"/>
              <a:t> #1: </a:t>
            </a:r>
            <a:r>
              <a:rPr lang="pt-BR" dirty="0"/>
              <a:t>29 </a:t>
            </a:r>
            <a:r>
              <a:rPr lang="pt-BR" dirty="0" err="1" smtClean="0"/>
              <a:t>ug</a:t>
            </a:r>
            <a:r>
              <a:rPr lang="pt-BR" dirty="0" smtClean="0"/>
              <a:t>/m3</a:t>
            </a:r>
          </a:p>
          <a:p>
            <a:pPr lvl="1"/>
            <a:r>
              <a:rPr lang="pt-BR" dirty="0" err="1" smtClean="0"/>
              <a:t>Scenario</a:t>
            </a:r>
            <a:r>
              <a:rPr lang="pt-BR" dirty="0" smtClean="0"/>
              <a:t> #2: </a:t>
            </a:r>
            <a:r>
              <a:rPr lang="pt-BR" dirty="0"/>
              <a:t>21,75 </a:t>
            </a:r>
            <a:r>
              <a:rPr lang="pt-BR" dirty="0" err="1" smtClean="0"/>
              <a:t>ug</a:t>
            </a:r>
            <a:r>
              <a:rPr lang="pt-BR" dirty="0" smtClean="0"/>
              <a:t>/m3</a:t>
            </a:r>
            <a:endParaRPr lang="pt-BR" dirty="0"/>
          </a:p>
          <a:p>
            <a:r>
              <a:rPr lang="pt-BR" dirty="0" smtClean="0"/>
              <a:t>Variação atribuída em saúde </a:t>
            </a:r>
            <a:r>
              <a:rPr lang="pt-BR" dirty="0"/>
              <a:t>= [ </a:t>
            </a:r>
            <a:r>
              <a:rPr lang="pt-BR" dirty="0" err="1"/>
              <a:t>exp</a:t>
            </a:r>
            <a:r>
              <a:rPr lang="pt-BR" dirty="0"/>
              <a:t> ( </a:t>
            </a:r>
            <a:r>
              <a:rPr lang="el-GR" dirty="0"/>
              <a:t>β * ( Δ </a:t>
            </a:r>
            <a:r>
              <a:rPr lang="pt-BR" dirty="0" err="1" smtClean="0"/>
              <a:t>pol</a:t>
            </a:r>
            <a:r>
              <a:rPr lang="pt-BR" dirty="0" smtClean="0"/>
              <a:t> </a:t>
            </a:r>
            <a:r>
              <a:rPr lang="pt-BR" dirty="0"/>
              <a:t>) – 1 ] * </a:t>
            </a:r>
            <a:r>
              <a:rPr lang="pt-BR" dirty="0" err="1" smtClean="0"/>
              <a:t>tot</a:t>
            </a:r>
            <a:r>
              <a:rPr lang="pt-BR" dirty="0" smtClean="0"/>
              <a:t> </a:t>
            </a:r>
          </a:p>
          <a:p>
            <a:pPr lvl="1"/>
            <a:r>
              <a:rPr lang="pt-BR" dirty="0" smtClean="0"/>
              <a:t>Morbidade e Mortalidade por doenças respiratórias e cardiovasculares</a:t>
            </a:r>
          </a:p>
          <a:p>
            <a:pPr marL="457200" lvl="1" indent="0">
              <a:buNone/>
            </a:pPr>
            <a:endParaRPr lang="pt-BR" dirty="0" smtClean="0"/>
          </a:p>
          <a:p>
            <a:pPr marL="457200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2507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990404"/>
              </p:ext>
            </p:extLst>
          </p:nvPr>
        </p:nvGraphicFramePr>
        <p:xfrm>
          <a:off x="1828799" y="1556428"/>
          <a:ext cx="7607032" cy="3904951"/>
        </p:xfrm>
        <a:graphic>
          <a:graphicData uri="http://schemas.openxmlformats.org/drawingml/2006/table">
            <a:tbl>
              <a:tblPr/>
              <a:tblGrid>
                <a:gridCol w="2583259"/>
                <a:gridCol w="1676126"/>
                <a:gridCol w="1676126"/>
                <a:gridCol w="1671521"/>
              </a:tblGrid>
              <a:tr h="281661">
                <a:tc rowSpan="2"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CENARIO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0228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#1: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GASOLINA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#2: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GASOOL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#3: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GASOOL+HIDRATADO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1392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DIAGNÓSTICO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1392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MP2,5</a:t>
                      </a:r>
                    </a:p>
                  </a:txBody>
                  <a:tcPr marL="257175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AUMENTO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REDUÇÃO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REDUCÃO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1392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OZONE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75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AUMENTO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REDUÇÃO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REDUÇÃO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92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DESFECHO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1392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MORBIDADE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75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9.247</a:t>
                      </a:r>
                    </a:p>
                  </a:txBody>
                  <a:tcPr marL="0" marR="2571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6.553</a:t>
                      </a:r>
                    </a:p>
                  </a:txBody>
                  <a:tcPr marL="0" marR="2571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-505</a:t>
                      </a:r>
                    </a:p>
                  </a:txBody>
                  <a:tcPr marL="0" marR="2571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1392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MORTALIDADE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75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1.384</a:t>
                      </a:r>
                    </a:p>
                  </a:txBody>
                  <a:tcPr marL="0" marR="2571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</a:t>
                      </a:r>
                    </a:p>
                  </a:txBody>
                  <a:tcPr marL="0" marR="2571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-226</a:t>
                      </a:r>
                    </a:p>
                  </a:txBody>
                  <a:tcPr marL="0" marR="2571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92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VALORAÇÃO</a:t>
                      </a:r>
                      <a:r>
                        <a:rPr lang="pt-BR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(US$ X 1000)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1392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MORBIDADE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75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11.065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71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71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71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7468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MORTALIDADE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75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160833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71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99475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71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-26263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71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7468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257175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171897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71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107190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71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-27078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71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499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871672"/>
            <a:ext cx="8834522" cy="44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estadao.com.br/fotos/tempestade_chuv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4" y="-53975"/>
            <a:ext cx="7362825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8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nchentes+Morumbi+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4" y="344489"/>
            <a:ext cx="9070975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579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866" y="511734"/>
            <a:ext cx="6229223" cy="581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430216"/>
              </p:ext>
            </p:extLst>
          </p:nvPr>
        </p:nvGraphicFramePr>
        <p:xfrm>
          <a:off x="5313357" y="511734"/>
          <a:ext cx="6421444" cy="5811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Foto do Photo Editor" r:id="rId4" imgW="13917968" imgH="11476190" progId="MSPhotoEd.3">
                  <p:embed/>
                </p:oleObj>
              </mc:Choice>
              <mc:Fallback>
                <p:oleObj name="Foto do Photo Editor" r:id="rId4" imgW="13917968" imgH="114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57" y="511734"/>
                        <a:ext cx="6421444" cy="5811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100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887079"/>
              </p:ext>
            </p:extLst>
          </p:nvPr>
        </p:nvGraphicFramePr>
        <p:xfrm>
          <a:off x="0" y="0"/>
          <a:ext cx="3086555" cy="2315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0" name="Foto do Photo Editor" r:id="rId3" imgW="9752381" imgH="7314286" progId="MSPhotoEd.3">
                  <p:embed/>
                </p:oleObj>
              </mc:Choice>
              <mc:Fallback>
                <p:oleObj name="Foto do Photo Editor" r:id="rId3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86555" cy="2315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m 2" descr="D:\Images\Foto-00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45" y="233464"/>
            <a:ext cx="8190689" cy="6342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940109"/>
              </p:ext>
            </p:extLst>
          </p:nvPr>
        </p:nvGraphicFramePr>
        <p:xfrm>
          <a:off x="0" y="2315183"/>
          <a:ext cx="3178821" cy="2188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1" name="Image" r:id="rId6" imgW="5504762" imgH="3704762" progId="PhotoDeluxeBusiness.Image.1">
                  <p:embed/>
                </p:oleObj>
              </mc:Choice>
              <mc:Fallback>
                <p:oleObj name="Image" r:id="rId6" imgW="5504762" imgH="3704762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15183"/>
                        <a:ext cx="3178821" cy="2188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Processo%20artesal%20de%20queima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6" y="4503502"/>
            <a:ext cx="3086555" cy="23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2316088" y="1472590"/>
            <a:ext cx="6444208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082128"/>
            <a:ext cx="1080120" cy="67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647728" y="764704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accent3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834336" y="6474822"/>
            <a:ext cx="3870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</a:t>
            </a:r>
            <a:r>
              <a:rPr lang="pt-B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SS et al. Lancet 2012; 380: 2224–60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739306"/>
            <a:ext cx="802908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279576" y="6042774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Burden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atributable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leading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2010, </a:t>
            </a:r>
            <a:r>
              <a:rPr lang="pt-B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</a:t>
            </a: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sex</a:t>
            </a:r>
          </a:p>
        </p:txBody>
      </p:sp>
    </p:spTree>
    <p:extLst>
      <p:ext uri="{BB962C8B-B14F-4D97-AF65-F5344CB8AC3E}">
        <p14:creationId xmlns:p14="http://schemas.microsoft.com/office/powerpoint/2010/main" val="1720270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51022" y="6508123"/>
            <a:ext cx="3847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 tooltip="Lancet."/>
              </a:rPr>
              <a:t>Lancet.</a:t>
            </a:r>
            <a:r>
              <a:rPr lang="en-US" dirty="0"/>
              <a:t> 2002 Oct 19;360(9341):1210-4.</a:t>
            </a:r>
            <a:endParaRPr lang="pt-BR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72" y="636268"/>
            <a:ext cx="3804244" cy="471001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950" y="150617"/>
            <a:ext cx="2516220" cy="65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7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493</Words>
  <Application>Microsoft Office PowerPoint</Application>
  <PresentationFormat>Widescreen</PresentationFormat>
  <Paragraphs>90</Paragraphs>
  <Slides>25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Tahoma</vt:lpstr>
      <vt:lpstr>Tema do Office</vt:lpstr>
      <vt:lpstr>Foto do Photo Editor</vt:lpstr>
      <vt:lpstr>Image</vt:lpstr>
      <vt:lpstr>Chart</vt:lpstr>
      <vt:lpstr>Co-Benefícios em Saúde das Políticas de Mitigação da Emissão de Gases de Efeito Estufa: o caso do Etanol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Life Expectancy vs PM2.5 1978-82</vt:lpstr>
      <vt:lpstr>Life Expectancy vs PM2.5 1997-2001</vt:lpstr>
      <vt:lpstr>Life Expectancy vs PM2.5 1980-2000</vt:lpstr>
      <vt:lpstr>Life Expectancy vs PM2.5 1980-2000</vt:lpstr>
      <vt:lpstr>Life Expectancy vs PM2.5 1980-2000</vt:lpstr>
      <vt:lpstr>Life Expectancy vs PM2.5 1980-2000</vt:lpstr>
      <vt:lpstr>Co-Benefícios em Saúde do Uso de Etanol em Veículos Leves  Cenários</vt:lpstr>
      <vt:lpstr>Mudanças de emissão e efeitos correspondentes em saúde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Profº Paulo</dc:creator>
  <cp:lastModifiedBy>paulo saldiva</cp:lastModifiedBy>
  <cp:revision>51</cp:revision>
  <dcterms:created xsi:type="dcterms:W3CDTF">2014-03-15T16:20:30Z</dcterms:created>
  <dcterms:modified xsi:type="dcterms:W3CDTF">2015-07-01T16:44:25Z</dcterms:modified>
</cp:coreProperties>
</file>