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340" r:id="rId2"/>
    <p:sldId id="4395" r:id="rId3"/>
    <p:sldId id="4361" r:id="rId4"/>
    <p:sldId id="4363" r:id="rId5"/>
    <p:sldId id="4356" r:id="rId6"/>
    <p:sldId id="4375" r:id="rId7"/>
    <p:sldId id="4378" r:id="rId8"/>
    <p:sldId id="4379" r:id="rId9"/>
    <p:sldId id="4336" r:id="rId10"/>
    <p:sldId id="4359" r:id="rId11"/>
    <p:sldId id="4357" r:id="rId12"/>
    <p:sldId id="4368" r:id="rId13"/>
    <p:sldId id="4390" r:id="rId14"/>
    <p:sldId id="4334" r:id="rId15"/>
    <p:sldId id="4398" r:id="rId16"/>
    <p:sldId id="4332" r:id="rId17"/>
    <p:sldId id="4313" r:id="rId18"/>
    <p:sldId id="4391" r:id="rId19"/>
    <p:sldId id="4399" r:id="rId20"/>
    <p:sldId id="309" r:id="rId21"/>
    <p:sldId id="4329" r:id="rId22"/>
    <p:sldId id="4337" r:id="rId23"/>
    <p:sldId id="4394" r:id="rId24"/>
    <p:sldId id="4328" r:id="rId25"/>
    <p:sldId id="4397" r:id="rId26"/>
    <p:sldId id="306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51"/>
    <a:srgbClr val="FFBF00"/>
    <a:srgbClr val="DD4F05"/>
    <a:srgbClr val="6950A1"/>
    <a:srgbClr val="FFFFFF"/>
    <a:srgbClr val="7CC251"/>
    <a:srgbClr val="0098BA"/>
    <a:srgbClr val="E4E4E4"/>
    <a:srgbClr val="8A8C8E"/>
    <a:srgbClr val="E0E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0CDFDE-AD51-EA40-ACD0-A4EA831D4E78}" v="10" dt="2025-10-20T12:24:50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74" autoAdjust="0"/>
    <p:restoredTop sz="92224" autoAdjust="0"/>
  </p:normalViewPr>
  <p:slideViewPr>
    <p:cSldViewPr snapToGrid="0">
      <p:cViewPr varScale="1">
        <p:scale>
          <a:sx n="77" d="100"/>
          <a:sy n="77" d="100"/>
        </p:scale>
        <p:origin x="216" y="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pt-BR" sz="2000" dirty="0">
                <a:latin typeface="Bahnschrift" panose="020B0502040204020203" pitchFamily="34" charset="0"/>
              </a:rPr>
              <a:t>Orçamento Aprovado - 1999</a:t>
            </a:r>
            <a:r>
              <a:rPr lang="pt-BR" sz="2000" baseline="0" dirty="0">
                <a:latin typeface="Bahnschrift" panose="020B0502040204020203" pitchFamily="34" charset="0"/>
              </a:rPr>
              <a:t> a 2025</a:t>
            </a:r>
          </a:p>
          <a:p>
            <a:pPr>
              <a:defRPr sz="1800">
                <a:latin typeface="Bahnschrift" panose="020B0502040204020203" pitchFamily="34" charset="0"/>
              </a:defRPr>
            </a:pPr>
            <a:r>
              <a:rPr lang="pt-BR" sz="2000" b="0" i="0" baseline="0" dirty="0">
                <a:latin typeface="Bahnschrift" panose="020B0502040204020203" pitchFamily="34" charset="0"/>
              </a:rPr>
              <a:t>Valores corrigidos (IPCA Dez 2024</a:t>
            </a:r>
            <a:r>
              <a:rPr lang="pt-BR" sz="1800" b="0" i="0" baseline="0" dirty="0">
                <a:latin typeface="Bahnschrift" panose="020B0502040204020203" pitchFamily="34" charset="0"/>
              </a:rPr>
              <a:t>)</a:t>
            </a:r>
            <a:endParaRPr lang="pt-BR" sz="1800" b="0" i="0" dirty="0">
              <a:latin typeface="Bahnschrift" panose="020B0502040204020203" pitchFamily="34" charset="0"/>
            </a:endParaRPr>
          </a:p>
        </c:rich>
      </c:tx>
      <c:layout>
        <c:manualLayout>
          <c:xMode val="edge"/>
          <c:yMode val="edge"/>
          <c:x val="2.0210948556655468E-2"/>
          <c:y val="3.19634703196347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'Orçamento Aprovado'!$B$33</c:f>
              <c:strCache>
                <c:ptCount val="1"/>
                <c:pt idx="0">
                  <c:v>LOA Não Reembolsável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'Orçamento Aprovado'!$A$34:$A$60</c:f>
              <c:numCache>
                <c:formatCode>General</c:formatCode>
                <c:ptCount val="2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  <c:pt idx="26">
                  <c:v>2025</c:v>
                </c:pt>
              </c:numCache>
            </c:numRef>
          </c:cat>
          <c:val>
            <c:numRef>
              <c:f>'Orçamento Aprovado'!$B$34:$B$60</c:f>
              <c:numCache>
                <c:formatCode>_-* #,##0_-;\-* #,##0_-;_-* "-"??_-;_-@_-</c:formatCode>
                <c:ptCount val="27"/>
                <c:pt idx="0">
                  <c:v>765.97079999685252</c:v>
                </c:pt>
                <c:pt idx="1">
                  <c:v>1468.8108336759788</c:v>
                </c:pt>
                <c:pt idx="2">
                  <c:v>2839.8941729862358</c:v>
                </c:pt>
                <c:pt idx="3">
                  <c:v>3216.1824854430379</c:v>
                </c:pt>
                <c:pt idx="4">
                  <c:v>2200.1210835796533</c:v>
                </c:pt>
                <c:pt idx="5">
                  <c:v>1891.8580006962632</c:v>
                </c:pt>
                <c:pt idx="6">
                  <c:v>2254.3714495505642</c:v>
                </c:pt>
                <c:pt idx="7">
                  <c:v>3512.2010704428212</c:v>
                </c:pt>
                <c:pt idx="8">
                  <c:v>4123.6980012779959</c:v>
                </c:pt>
                <c:pt idx="9">
                  <c:v>4454.725371825979</c:v>
                </c:pt>
                <c:pt idx="10">
                  <c:v>4376.7744787138081</c:v>
                </c:pt>
                <c:pt idx="11">
                  <c:v>6095.7812207009629</c:v>
                </c:pt>
                <c:pt idx="12">
                  <c:v>4534.3666431683414</c:v>
                </c:pt>
                <c:pt idx="13">
                  <c:v>5547.898949328237</c:v>
                </c:pt>
                <c:pt idx="14">
                  <c:v>6966.5550531772633</c:v>
                </c:pt>
                <c:pt idx="15">
                  <c:v>6336.8947227637736</c:v>
                </c:pt>
                <c:pt idx="16">
                  <c:v>4757.0004989827894</c:v>
                </c:pt>
                <c:pt idx="17">
                  <c:v>1561.5471132409907</c:v>
                </c:pt>
                <c:pt idx="18">
                  <c:v>1758.210570194103</c:v>
                </c:pt>
                <c:pt idx="19">
                  <c:v>1324.7525357955226</c:v>
                </c:pt>
                <c:pt idx="20">
                  <c:v>1135.9855624491329</c:v>
                </c:pt>
                <c:pt idx="21">
                  <c:v>1193.3759281624791</c:v>
                </c:pt>
                <c:pt idx="22">
                  <c:v>1267.171810023219</c:v>
                </c:pt>
                <c:pt idx="23">
                  <c:v>3046.2410547273826</c:v>
                </c:pt>
                <c:pt idx="24">
                  <c:v>5219.6291783160859</c:v>
                </c:pt>
                <c:pt idx="25">
                  <c:v>6362.3306990000001</c:v>
                </c:pt>
                <c:pt idx="26">
                  <c:v>7334.3895130000001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31AD-4B4A-9D76-2639184D1F31}"/>
            </c:ext>
          </c:extLst>
        </c:ser>
        <c:ser>
          <c:idx val="2"/>
          <c:order val="1"/>
          <c:tx>
            <c:strRef>
              <c:f>'Orçamento Aprovado'!$C$33</c:f>
              <c:strCache>
                <c:ptCount val="1"/>
                <c:pt idx="0">
                  <c:v>LOA Reembolsável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'Orçamento Aprovado'!$A$34:$A$60</c:f>
              <c:numCache>
                <c:formatCode>General</c:formatCode>
                <c:ptCount val="2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  <c:pt idx="26">
                  <c:v>2025</c:v>
                </c:pt>
              </c:numCache>
            </c:numRef>
          </c:cat>
          <c:val>
            <c:numRef>
              <c:f>'Orçamento Aprovado'!$C$34:$C$60</c:f>
              <c:numCache>
                <c:formatCode>_-* #,##0_-;\-* #,##0_-;_-* "-"??_-;_-@_-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105.63387009808609</c:v>
                </c:pt>
                <c:pt idx="8">
                  <c:v>98.776184095884489</c:v>
                </c:pt>
                <c:pt idx="9">
                  <c:v>552.2605656685771</c:v>
                </c:pt>
                <c:pt idx="10">
                  <c:v>1457.0019356317459</c:v>
                </c:pt>
                <c:pt idx="11">
                  <c:v>903.14536795696984</c:v>
                </c:pt>
                <c:pt idx="12">
                  <c:v>1657.8187312154607</c:v>
                </c:pt>
                <c:pt idx="13">
                  <c:v>1839.0808547763195</c:v>
                </c:pt>
                <c:pt idx="14">
                  <c:v>3831.7171482401532</c:v>
                </c:pt>
                <c:pt idx="15">
                  <c:v>0</c:v>
                </c:pt>
                <c:pt idx="16">
                  <c:v>1580.2874140083727</c:v>
                </c:pt>
                <c:pt idx="17">
                  <c:v>1352.7421148732124</c:v>
                </c:pt>
                <c:pt idx="18">
                  <c:v>1299.2100050352285</c:v>
                </c:pt>
                <c:pt idx="19">
                  <c:v>1588.8878560352587</c:v>
                </c:pt>
                <c:pt idx="20">
                  <c:v>1885.4199556137398</c:v>
                </c:pt>
                <c:pt idx="21">
                  <c:v>2077.9455836105003</c:v>
                </c:pt>
                <c:pt idx="22">
                  <c:v>4259.2344876027782</c:v>
                </c:pt>
                <c:pt idx="23">
                  <c:v>3046.2410547273826</c:v>
                </c:pt>
                <c:pt idx="24">
                  <c:v>5219.6291772677741</c:v>
                </c:pt>
                <c:pt idx="25">
                  <c:v>6362.3306990000001</c:v>
                </c:pt>
                <c:pt idx="26">
                  <c:v>7334.3895130000001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AD-4B4A-9D76-2639184D1F31}"/>
            </c:ext>
          </c:extLst>
        </c:ser>
        <c:ser>
          <c:idx val="3"/>
          <c:order val="2"/>
          <c:tx>
            <c:strRef>
              <c:f>'Orçamento Aprovado'!$D$33</c:f>
              <c:strCache>
                <c:ptCount val="1"/>
                <c:pt idx="0">
                  <c:v>LOA Reserva de Contingência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'Orçamento Aprovado'!$A$34:$A$60</c:f>
              <c:numCache>
                <c:formatCode>General</c:formatCode>
                <c:ptCount val="2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  <c:pt idx="26">
                  <c:v>2025</c:v>
                </c:pt>
              </c:numCache>
            </c:numRef>
          </c:cat>
          <c:val>
            <c:numRef>
              <c:f>'Orçamento Aprovado'!$D$34:$D$60</c:f>
              <c:numCache>
                <c:formatCode>_-* #,##0_-;\-* #,##0_-;_-* "-"??_-;_-@_-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1895.8497775592177</c:v>
                </c:pt>
                <c:pt idx="5">
                  <c:v>2400.965062586914</c:v>
                </c:pt>
                <c:pt idx="6">
                  <c:v>2416.0049194211956</c:v>
                </c:pt>
                <c:pt idx="7">
                  <c:v>1834.1369797669261</c:v>
                </c:pt>
                <c:pt idx="8">
                  <c:v>1651.7257275715508</c:v>
                </c:pt>
                <c:pt idx="9">
                  <c:v>2360.2624323980422</c:v>
                </c:pt>
                <c:pt idx="10">
                  <c:v>1068.1481059250925</c:v>
                </c:pt>
                <c:pt idx="11">
                  <c:v>0</c:v>
                </c:pt>
                <c:pt idx="12">
                  <c:v>658.86644775070283</c:v>
                </c:pt>
                <c:pt idx="13">
                  <c:v>0</c:v>
                </c:pt>
                <c:pt idx="14">
                  <c:v>28.840276598722543</c:v>
                </c:pt>
                <c:pt idx="15">
                  <c:v>44.298392030267053</c:v>
                </c:pt>
                <c:pt idx="16">
                  <c:v>0</c:v>
                </c:pt>
                <c:pt idx="17">
                  <c:v>2399.0525051592435</c:v>
                </c:pt>
                <c:pt idx="18">
                  <c:v>2045.5444863644775</c:v>
                </c:pt>
                <c:pt idx="19">
                  <c:v>3200.2350537531784</c:v>
                </c:pt>
                <c:pt idx="20">
                  <c:v>4520.2743030574693</c:v>
                </c:pt>
                <c:pt idx="21">
                  <c:v>5467.6770473106271</c:v>
                </c:pt>
                <c:pt idx="22">
                  <c:v>2991.366555838606</c:v>
                </c:pt>
                <c:pt idx="23">
                  <c:v>3839.3726857306592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AD-4B4A-9D76-2639184D1F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8818880"/>
        <c:axId val="708819208"/>
        <c:extLst/>
      </c:barChart>
      <c:lineChart>
        <c:grouping val="standard"/>
        <c:varyColors val="0"/>
        <c:ser>
          <c:idx val="4"/>
          <c:order val="3"/>
          <c:tx>
            <c:strRef>
              <c:f>'Orçamento Aprovado'!$E$33</c:f>
              <c:strCache>
                <c:ptCount val="1"/>
                <c:pt idx="0">
                  <c:v>Arrecadação Projetada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2"/>
              <c:layout>
                <c:manualLayout>
                  <c:x val="-3.4953777759771959E-2"/>
                  <c:y val="-4.23400927623773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188-4E0A-BFB3-6EFF0A7FBF97}"/>
                </c:ext>
              </c:extLst>
            </c:dLbl>
            <c:dLbl>
              <c:idx val="4"/>
              <c:layout>
                <c:manualLayout>
                  <c:x val="-3.9119901449852071E-2"/>
                  <c:y val="-5.14725128537015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188-4E0A-BFB3-6EFF0A7FBF97}"/>
                </c:ext>
              </c:extLst>
            </c:dLbl>
            <c:dLbl>
              <c:idx val="5"/>
              <c:layout>
                <c:manualLayout>
                  <c:x val="-4.6410617907492208E-2"/>
                  <c:y val="-9.48515082874914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188-4E0A-BFB3-6EFF0A7FBF97}"/>
                </c:ext>
              </c:extLst>
            </c:dLbl>
            <c:dLbl>
              <c:idx val="6"/>
              <c:layout>
                <c:manualLayout>
                  <c:x val="-3.3912246837251935E-2"/>
                  <c:y val="-8.57190881961673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188-4E0A-BFB3-6EFF0A7FBF97}"/>
                </c:ext>
              </c:extLst>
            </c:dLbl>
            <c:dLbl>
              <c:idx val="7"/>
              <c:layout>
                <c:manualLayout>
                  <c:x val="-2.5579999457091756E-2"/>
                  <c:y val="-0.122248768561464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188-4E0A-BFB3-6EFF0A7FBF97}"/>
                </c:ext>
              </c:extLst>
            </c:dLbl>
            <c:dLbl>
              <c:idx val="8"/>
              <c:layout>
                <c:manualLayout>
                  <c:x val="-2.9746123147171885E-2"/>
                  <c:y val="-4.9189407830870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188-4E0A-BFB3-6EFF0A7FBF97}"/>
                </c:ext>
              </c:extLst>
            </c:dLbl>
            <c:dLbl>
              <c:idx val="11"/>
              <c:layout>
                <c:manualLayout>
                  <c:x val="-2.6621530379611777E-2"/>
                  <c:y val="-8.11528781505051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88-4E0A-BFB3-6EFF0A7FBF97}"/>
                </c:ext>
              </c:extLst>
            </c:dLbl>
            <c:dLbl>
              <c:idx val="13"/>
              <c:layout>
                <c:manualLayout>
                  <c:x val="-3.2870715914731917E-2"/>
                  <c:y val="-6.74542480135188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88-4E0A-BFB3-6EFF0A7FBF97}"/>
                </c:ext>
              </c:extLst>
            </c:dLbl>
            <c:dLbl>
              <c:idx val="15"/>
              <c:layout>
                <c:manualLayout>
                  <c:x val="-1.5164690231891606E-2"/>
                  <c:y val="-0.108550138424477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88-4E0A-BFB3-6EFF0A7FBF97}"/>
                </c:ext>
              </c:extLst>
            </c:dLbl>
            <c:dLbl>
              <c:idx val="16"/>
              <c:layout>
                <c:manualLayout>
                  <c:x val="-1.9330813921971696E-2"/>
                  <c:y val="-5.83218279221946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88-4E0A-BFB3-6EFF0A7FBF97}"/>
                </c:ext>
              </c:extLst>
            </c:dLbl>
            <c:dLbl>
              <c:idx val="17"/>
              <c:layout>
                <c:manualLayout>
                  <c:x val="-2.037234484449172E-2"/>
                  <c:y val="-7.43035630820120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188-4E0A-BFB3-6EFF0A7FBF97}"/>
                </c:ext>
              </c:extLst>
            </c:dLbl>
            <c:dLbl>
              <c:idx val="19"/>
              <c:layout>
                <c:manualLayout>
                  <c:x val="-2.8704592224651975E-2"/>
                  <c:y val="-4.23400927623773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88-4E0A-BFB3-6EFF0A7FBF97}"/>
                </c:ext>
              </c:extLst>
            </c:dLbl>
            <c:dLbl>
              <c:idx val="2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703158766463256E-2"/>
                      <c:h val="8.92465753424657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188-4E0A-BFB3-6EFF0A7FBF97}"/>
                </c:ext>
              </c:extLst>
            </c:dLbl>
            <c:dLbl>
              <c:idx val="24"/>
              <c:layout>
                <c:manualLayout>
                  <c:x val="-3.7607057282314504E-2"/>
                  <c:y val="-6.74542480135188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88-4E0A-BFB3-6EFF0A7FBF97}"/>
                </c:ext>
              </c:extLst>
            </c:dLbl>
            <c:dLbl>
              <c:idx val="25"/>
              <c:layout>
                <c:manualLayout>
                  <c:x val="-5.0105428352554771E-2"/>
                  <c:y val="-4.00569877395462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88-4E0A-BFB3-6EFF0A7FBF9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'Orçamento Aprovado'!$A$34:$A$59</c:f>
              <c:numCache>
                <c:formatCode>General</c:formatCod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</c:numCache>
            </c:numRef>
          </c:cat>
          <c:val>
            <c:numRef>
              <c:f>'Orçamento Aprovado'!$E$34:$E$60</c:f>
              <c:numCache>
                <c:formatCode>_-* #,##0_-;\-* #,##0_-;_-* "-"??_-;_-@_-</c:formatCode>
                <c:ptCount val="27"/>
                <c:pt idx="0">
                  <c:v>765.97079999685252</c:v>
                </c:pt>
                <c:pt idx="1">
                  <c:v>1468.8108336759788</c:v>
                </c:pt>
                <c:pt idx="2">
                  <c:v>2839.8941729862358</c:v>
                </c:pt>
                <c:pt idx="3">
                  <c:v>3216.1824854430379</c:v>
                </c:pt>
                <c:pt idx="4">
                  <c:v>4095.970861138871</c:v>
                </c:pt>
                <c:pt idx="5">
                  <c:v>4292.8230632831774</c:v>
                </c:pt>
                <c:pt idx="6">
                  <c:v>4670.3763689717598</c:v>
                </c:pt>
                <c:pt idx="7">
                  <c:v>5451.971920307833</c:v>
                </c:pt>
                <c:pt idx="8">
                  <c:v>5874.1999129454307</c:v>
                </c:pt>
                <c:pt idx="9">
                  <c:v>7367.248369892598</c:v>
                </c:pt>
                <c:pt idx="10">
                  <c:v>6901.924520270647</c:v>
                </c:pt>
                <c:pt idx="11">
                  <c:v>6998.9265886579324</c:v>
                </c:pt>
                <c:pt idx="12">
                  <c:v>6851.0518221345064</c:v>
                </c:pt>
                <c:pt idx="13">
                  <c:v>7386.9798041045569</c:v>
                </c:pt>
                <c:pt idx="14">
                  <c:v>10827.112478016139</c:v>
                </c:pt>
                <c:pt idx="15">
                  <c:v>6381.1931147940404</c:v>
                </c:pt>
                <c:pt idx="16">
                  <c:v>6337.2879129911626</c:v>
                </c:pt>
                <c:pt idx="17">
                  <c:v>5313.3417332734471</c:v>
                </c:pt>
                <c:pt idx="18">
                  <c:v>5102.9650615938099</c:v>
                </c:pt>
                <c:pt idx="19">
                  <c:v>6113.8754455839598</c:v>
                </c:pt>
                <c:pt idx="20">
                  <c:v>7541.6798211203422</c:v>
                </c:pt>
                <c:pt idx="21">
                  <c:v>8311.9028309324567</c:v>
                </c:pt>
                <c:pt idx="22">
                  <c:v>8517.772853464603</c:v>
                </c:pt>
                <c:pt idx="23">
                  <c:v>9931.8547951854252</c:v>
                </c:pt>
                <c:pt idx="24">
                  <c:v>10439.258355583859</c:v>
                </c:pt>
                <c:pt idx="25">
                  <c:v>12724.661398</c:v>
                </c:pt>
                <c:pt idx="26">
                  <c:v>14668.779026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AD-4B4A-9D76-2639184D1F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8818880"/>
        <c:axId val="708819208"/>
      </c:lineChart>
      <c:catAx>
        <c:axId val="70881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08819208"/>
        <c:crosses val="autoZero"/>
        <c:auto val="1"/>
        <c:lblAlgn val="ctr"/>
        <c:lblOffset val="100"/>
        <c:noMultiLvlLbl val="0"/>
      </c:catAx>
      <c:valAx>
        <c:axId val="708819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crossAx val="7088188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2F9179-3A4D-441C-80D2-AB7CBD7BD44B}" type="doc">
      <dgm:prSet loTypeId="urn:microsoft.com/office/officeart/2005/8/layout/vList6" loCatId="process" qsTypeId="urn:microsoft.com/office/officeart/2005/8/quickstyle/simple1" qsCatId="simple" csTypeId="urn:microsoft.com/office/officeart/2005/8/colors/accent6_4" csCatId="accent6" phldr="1"/>
      <dgm:spPr/>
    </dgm:pt>
    <dgm:pt modelId="{01B8E1F4-511A-4A2D-A5A1-D0458DF03A2A}">
      <dgm:prSet phldrT="[Texto]" custT="1"/>
      <dgm:spPr/>
      <dgm:t>
        <a:bodyPr/>
        <a:lstStyle/>
        <a:p>
          <a:r>
            <a:rPr lang="pt-BR" sz="1400" b="1" dirty="0">
              <a:latin typeface="Bahnschrift" panose="020B0502040204020203" pitchFamily="34" charset="0"/>
            </a:rPr>
            <a:t>Edital de Tecnologia Assistiva 2020</a:t>
          </a:r>
        </a:p>
        <a:p>
          <a:br>
            <a:rPr lang="pt-BR" sz="1400" b="1" dirty="0">
              <a:latin typeface="Bahnschrift" panose="020B0502040204020203" pitchFamily="34" charset="0"/>
            </a:rPr>
          </a:br>
          <a:r>
            <a:rPr lang="pt-BR" sz="1400" b="1" dirty="0">
              <a:latin typeface="Bahnschrift" panose="020B0502040204020203" pitchFamily="34" charset="0"/>
            </a:rPr>
            <a:t>29 projetos | R$ 30 M</a:t>
          </a:r>
          <a:endParaRPr lang="pt-BR" sz="1400" dirty="0">
            <a:latin typeface="Bahnschrift" panose="020B0502040204020203" pitchFamily="34" charset="0"/>
          </a:endParaRPr>
        </a:p>
      </dgm:t>
    </dgm:pt>
    <dgm:pt modelId="{769960AB-85FB-4254-BFD4-C4717C60B0E3}" type="parTrans" cxnId="{72DD58D3-B6F5-45BF-B62B-4319828FB45D}">
      <dgm:prSet/>
      <dgm:spPr/>
      <dgm:t>
        <a:bodyPr/>
        <a:lstStyle/>
        <a:p>
          <a:endParaRPr lang="pt-BR"/>
        </a:p>
      </dgm:t>
    </dgm:pt>
    <dgm:pt modelId="{3639215F-44AF-40D5-829E-DBDE7ED4450D}" type="sibTrans" cxnId="{72DD58D3-B6F5-45BF-B62B-4319828FB45D}">
      <dgm:prSet/>
      <dgm:spPr/>
      <dgm:t>
        <a:bodyPr/>
        <a:lstStyle/>
        <a:p>
          <a:endParaRPr lang="pt-BR"/>
        </a:p>
      </dgm:t>
    </dgm:pt>
    <dgm:pt modelId="{93115BC9-E720-46C7-A439-D71BB5191926}">
      <dgm:prSet phldrT="[Texto]" custT="1"/>
      <dgm:spPr/>
      <dgm:t>
        <a:bodyPr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Edital de Doenças Raras 2022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pt-BR" sz="14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</a:br>
          <a:r>
            <a:rPr lang="pt-BR" sz="14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28 projetos | R$ 35 M</a:t>
          </a:r>
        </a:p>
      </dgm:t>
    </dgm:pt>
    <dgm:pt modelId="{3F07FB8C-91B8-4100-B58C-75369A65FF52}" type="parTrans" cxnId="{A138394C-9DEB-46EF-B2BF-658FB8B76540}">
      <dgm:prSet/>
      <dgm:spPr/>
      <dgm:t>
        <a:bodyPr/>
        <a:lstStyle/>
        <a:p>
          <a:endParaRPr lang="pt-BR"/>
        </a:p>
      </dgm:t>
    </dgm:pt>
    <dgm:pt modelId="{FA150FA6-14A1-4A6E-81C6-31AD90EA5475}" type="sibTrans" cxnId="{A138394C-9DEB-46EF-B2BF-658FB8B76540}">
      <dgm:prSet/>
      <dgm:spPr/>
      <dgm:t>
        <a:bodyPr/>
        <a:lstStyle/>
        <a:p>
          <a:endParaRPr lang="pt-BR"/>
        </a:p>
      </dgm:t>
    </dgm:pt>
    <dgm:pt modelId="{18B8690F-322B-4550-B4FA-69095CA2F45C}">
      <dgm:prSet phldrT="[Texto]" custT="1"/>
      <dgm:spPr/>
      <dgm:t>
        <a:bodyPr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Mais Inovação Brasil Saúde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Subvenção- 2024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25 projetos | R$ 250 M</a:t>
          </a:r>
        </a:p>
      </dgm:t>
    </dgm:pt>
    <dgm:pt modelId="{60D06BEC-D085-47D5-80BF-F88F11037F0E}" type="parTrans" cxnId="{456E1727-E902-49AA-98CE-03F3B277C3C1}">
      <dgm:prSet/>
      <dgm:spPr/>
      <dgm:t>
        <a:bodyPr/>
        <a:lstStyle/>
        <a:p>
          <a:endParaRPr lang="pt-BR"/>
        </a:p>
      </dgm:t>
    </dgm:pt>
    <dgm:pt modelId="{D6212E2E-32B6-4F54-8E5F-6962C93DBA0D}" type="sibTrans" cxnId="{456E1727-E902-49AA-98CE-03F3B277C3C1}">
      <dgm:prSet/>
      <dgm:spPr/>
      <dgm:t>
        <a:bodyPr/>
        <a:lstStyle/>
        <a:p>
          <a:endParaRPr lang="pt-BR"/>
        </a:p>
      </dgm:t>
    </dgm:pt>
    <dgm:pt modelId="{CB2FA23B-7C4E-4519-956C-B30CAA226575}">
      <dgm:prSet phldrT="[Texto]" custT="1"/>
      <dgm:spPr/>
      <dgm:t>
        <a:bodyPr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Mais Inovação Brasil Saúde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ICTs – 2024</a:t>
          </a:r>
          <a:b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</a:br>
          <a:endParaRPr lang="pt-BR" sz="1200" b="1" kern="1200" dirty="0">
            <a:solidFill>
              <a:prstClr val="white"/>
            </a:solidFill>
            <a:latin typeface="Bahnschrift" panose="020B0502040204020203" pitchFamily="34" charset="0"/>
            <a:ea typeface="+mn-ea"/>
            <a:cs typeface="+mn-cs"/>
          </a:endParaRP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49 projetos | R$ 250 M com suplementação  </a:t>
          </a:r>
        </a:p>
      </dgm:t>
    </dgm:pt>
    <dgm:pt modelId="{2807C5C3-5F7F-4630-BFE3-7A2E067C4A21}" type="parTrans" cxnId="{90FDB5D8-5398-4A47-B88D-C90F66920B7D}">
      <dgm:prSet/>
      <dgm:spPr/>
      <dgm:t>
        <a:bodyPr/>
        <a:lstStyle/>
        <a:p>
          <a:endParaRPr lang="pt-BR"/>
        </a:p>
      </dgm:t>
    </dgm:pt>
    <dgm:pt modelId="{E7941A8F-9AA6-4DB2-954B-BF6308519BBB}" type="sibTrans" cxnId="{90FDB5D8-5398-4A47-B88D-C90F66920B7D}">
      <dgm:prSet/>
      <dgm:spPr/>
      <dgm:t>
        <a:bodyPr/>
        <a:lstStyle/>
        <a:p>
          <a:endParaRPr lang="pt-BR"/>
        </a:p>
      </dgm:t>
    </dgm:pt>
    <dgm:pt modelId="{AB80941D-7DCF-4AE0-968F-F74DD5FB9393}">
      <dgm:prSet phldrT="[Texto]" custT="1"/>
      <dgm:spPr/>
      <dgm:t>
        <a:bodyPr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Edital de Doenças Negligenciadas 2021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pt-BR" sz="14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</a:br>
          <a:r>
            <a:rPr lang="pt-BR" sz="14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24 projetos | R$ 51 M</a:t>
          </a:r>
        </a:p>
      </dgm:t>
    </dgm:pt>
    <dgm:pt modelId="{D7FB2DFC-CB18-4F38-BF5C-6AF3B2D28282}" type="parTrans" cxnId="{79BB4731-0D05-4B31-A834-8FF952BEF875}">
      <dgm:prSet/>
      <dgm:spPr/>
      <dgm:t>
        <a:bodyPr/>
        <a:lstStyle/>
        <a:p>
          <a:endParaRPr lang="pt-BR"/>
        </a:p>
      </dgm:t>
    </dgm:pt>
    <dgm:pt modelId="{758F0B58-0365-412C-9ECD-F3F9A9CC83A5}" type="sibTrans" cxnId="{79BB4731-0D05-4B31-A834-8FF952BEF875}">
      <dgm:prSet/>
      <dgm:spPr/>
      <dgm:t>
        <a:bodyPr/>
        <a:lstStyle/>
        <a:p>
          <a:endParaRPr lang="pt-BR"/>
        </a:p>
      </dgm:t>
    </dgm:pt>
    <dgm:pt modelId="{92177A89-3BD1-4BCA-A23A-B354AF106C60}" type="pres">
      <dgm:prSet presAssocID="{E82F9179-3A4D-441C-80D2-AB7CBD7BD44B}" presName="Name0" presStyleCnt="0">
        <dgm:presLayoutVars>
          <dgm:dir/>
          <dgm:animLvl val="lvl"/>
          <dgm:resizeHandles/>
        </dgm:presLayoutVars>
      </dgm:prSet>
      <dgm:spPr/>
    </dgm:pt>
    <dgm:pt modelId="{060FF3B0-3CBD-4730-A37E-28B55A3DF057}" type="pres">
      <dgm:prSet presAssocID="{01B8E1F4-511A-4A2D-A5A1-D0458DF03A2A}" presName="linNode" presStyleCnt="0"/>
      <dgm:spPr/>
    </dgm:pt>
    <dgm:pt modelId="{8ABF3938-4A50-4395-9D67-9915876B1A3F}" type="pres">
      <dgm:prSet presAssocID="{01B8E1F4-511A-4A2D-A5A1-D0458DF03A2A}" presName="parentShp" presStyleLbl="node1" presStyleIdx="0" presStyleCnt="5">
        <dgm:presLayoutVars>
          <dgm:bulletEnabled val="1"/>
        </dgm:presLayoutVars>
      </dgm:prSet>
      <dgm:spPr/>
    </dgm:pt>
    <dgm:pt modelId="{60520816-6275-448F-B416-F2A8366D69D6}" type="pres">
      <dgm:prSet presAssocID="{01B8E1F4-511A-4A2D-A5A1-D0458DF03A2A}" presName="childShp" presStyleLbl="bgAccFollowNode1" presStyleIdx="0" presStyleCnt="5">
        <dgm:presLayoutVars>
          <dgm:bulletEnabled val="1"/>
        </dgm:presLayoutVars>
      </dgm:prSet>
      <dgm:spPr/>
    </dgm:pt>
    <dgm:pt modelId="{262545ED-47B8-4D6A-9442-47665433E3CE}" type="pres">
      <dgm:prSet presAssocID="{3639215F-44AF-40D5-829E-DBDE7ED4450D}" presName="spacing" presStyleCnt="0"/>
      <dgm:spPr/>
    </dgm:pt>
    <dgm:pt modelId="{4EA0494B-2BB6-46A9-9BD1-7D9366ACA3A8}" type="pres">
      <dgm:prSet presAssocID="{AB80941D-7DCF-4AE0-968F-F74DD5FB9393}" presName="linNode" presStyleCnt="0"/>
      <dgm:spPr/>
    </dgm:pt>
    <dgm:pt modelId="{D9E5F1F8-B996-4B02-AA19-F4B4E64BFBB9}" type="pres">
      <dgm:prSet presAssocID="{AB80941D-7DCF-4AE0-968F-F74DD5FB9393}" presName="parentShp" presStyleLbl="node1" presStyleIdx="1" presStyleCnt="5">
        <dgm:presLayoutVars>
          <dgm:bulletEnabled val="1"/>
        </dgm:presLayoutVars>
      </dgm:prSet>
      <dgm:spPr/>
    </dgm:pt>
    <dgm:pt modelId="{D9F884A0-6A7C-40F5-AD10-616A97C30921}" type="pres">
      <dgm:prSet presAssocID="{AB80941D-7DCF-4AE0-968F-F74DD5FB9393}" presName="childShp" presStyleLbl="bgAccFollowNode1" presStyleIdx="1" presStyleCnt="5">
        <dgm:presLayoutVars>
          <dgm:bulletEnabled val="1"/>
        </dgm:presLayoutVars>
      </dgm:prSet>
      <dgm:spPr/>
    </dgm:pt>
    <dgm:pt modelId="{82310B21-6296-48B8-BE9C-E59CE0F36F14}" type="pres">
      <dgm:prSet presAssocID="{758F0B58-0365-412C-9ECD-F3F9A9CC83A5}" presName="spacing" presStyleCnt="0"/>
      <dgm:spPr/>
    </dgm:pt>
    <dgm:pt modelId="{3FC286C9-B7DD-4B30-919C-601FDFA40F63}" type="pres">
      <dgm:prSet presAssocID="{93115BC9-E720-46C7-A439-D71BB5191926}" presName="linNode" presStyleCnt="0"/>
      <dgm:spPr/>
    </dgm:pt>
    <dgm:pt modelId="{E9D6D0AF-1077-4E61-BF4E-2B25C27C1E8B}" type="pres">
      <dgm:prSet presAssocID="{93115BC9-E720-46C7-A439-D71BB5191926}" presName="parentShp" presStyleLbl="node1" presStyleIdx="2" presStyleCnt="5">
        <dgm:presLayoutVars>
          <dgm:bulletEnabled val="1"/>
        </dgm:presLayoutVars>
      </dgm:prSet>
      <dgm:spPr/>
    </dgm:pt>
    <dgm:pt modelId="{A54E6B5D-2AE4-443C-A523-AA32D6B7166A}" type="pres">
      <dgm:prSet presAssocID="{93115BC9-E720-46C7-A439-D71BB5191926}" presName="childShp" presStyleLbl="bgAccFollowNode1" presStyleIdx="2" presStyleCnt="5">
        <dgm:presLayoutVars>
          <dgm:bulletEnabled val="1"/>
        </dgm:presLayoutVars>
      </dgm:prSet>
      <dgm:spPr/>
    </dgm:pt>
    <dgm:pt modelId="{F5CFD1B5-C4B9-48AF-82A6-E9148F5F89C7}" type="pres">
      <dgm:prSet presAssocID="{FA150FA6-14A1-4A6E-81C6-31AD90EA5475}" presName="spacing" presStyleCnt="0"/>
      <dgm:spPr/>
    </dgm:pt>
    <dgm:pt modelId="{22932983-2993-4503-930E-B3DDAF8AC570}" type="pres">
      <dgm:prSet presAssocID="{18B8690F-322B-4550-B4FA-69095CA2F45C}" presName="linNode" presStyleCnt="0"/>
      <dgm:spPr/>
    </dgm:pt>
    <dgm:pt modelId="{85214675-3341-4C13-A413-72703FBC38B6}" type="pres">
      <dgm:prSet presAssocID="{18B8690F-322B-4550-B4FA-69095CA2F45C}" presName="parentShp" presStyleLbl="node1" presStyleIdx="3" presStyleCnt="5">
        <dgm:presLayoutVars>
          <dgm:bulletEnabled val="1"/>
        </dgm:presLayoutVars>
      </dgm:prSet>
      <dgm:spPr/>
    </dgm:pt>
    <dgm:pt modelId="{3EA39692-34FD-44DE-9F3B-CBE374B61AAC}" type="pres">
      <dgm:prSet presAssocID="{18B8690F-322B-4550-B4FA-69095CA2F45C}" presName="childShp" presStyleLbl="bgAccFollowNode1" presStyleIdx="3" presStyleCnt="5">
        <dgm:presLayoutVars>
          <dgm:bulletEnabled val="1"/>
        </dgm:presLayoutVars>
      </dgm:prSet>
      <dgm:spPr/>
    </dgm:pt>
    <dgm:pt modelId="{83F25C16-C8F8-40E8-8ABB-98F8EA68CF7D}" type="pres">
      <dgm:prSet presAssocID="{D6212E2E-32B6-4F54-8E5F-6962C93DBA0D}" presName="spacing" presStyleCnt="0"/>
      <dgm:spPr/>
    </dgm:pt>
    <dgm:pt modelId="{2CB1633B-3358-420A-85C0-CFF0F309678A}" type="pres">
      <dgm:prSet presAssocID="{CB2FA23B-7C4E-4519-956C-B30CAA226575}" presName="linNode" presStyleCnt="0"/>
      <dgm:spPr/>
    </dgm:pt>
    <dgm:pt modelId="{921F6597-A36D-4EBA-B2EB-4E64E6BA3F1B}" type="pres">
      <dgm:prSet presAssocID="{CB2FA23B-7C4E-4519-956C-B30CAA226575}" presName="parentShp" presStyleLbl="node1" presStyleIdx="4" presStyleCnt="5">
        <dgm:presLayoutVars>
          <dgm:bulletEnabled val="1"/>
        </dgm:presLayoutVars>
      </dgm:prSet>
      <dgm:spPr/>
    </dgm:pt>
    <dgm:pt modelId="{DF1E97C7-0E0A-470C-AB5D-BF3CFAB329CD}" type="pres">
      <dgm:prSet presAssocID="{CB2FA23B-7C4E-4519-956C-B30CAA226575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456E1727-E902-49AA-98CE-03F3B277C3C1}" srcId="{E82F9179-3A4D-441C-80D2-AB7CBD7BD44B}" destId="{18B8690F-322B-4550-B4FA-69095CA2F45C}" srcOrd="3" destOrd="0" parTransId="{60D06BEC-D085-47D5-80BF-F88F11037F0E}" sibTransId="{D6212E2E-32B6-4F54-8E5F-6962C93DBA0D}"/>
    <dgm:cxn modelId="{67101D2B-568C-40D9-A3E7-DBCE2E777899}" type="presOf" srcId="{E82F9179-3A4D-441C-80D2-AB7CBD7BD44B}" destId="{92177A89-3BD1-4BCA-A23A-B354AF106C60}" srcOrd="0" destOrd="0" presId="urn:microsoft.com/office/officeart/2005/8/layout/vList6"/>
    <dgm:cxn modelId="{79BB4731-0D05-4B31-A834-8FF952BEF875}" srcId="{E82F9179-3A4D-441C-80D2-AB7CBD7BD44B}" destId="{AB80941D-7DCF-4AE0-968F-F74DD5FB9393}" srcOrd="1" destOrd="0" parTransId="{D7FB2DFC-CB18-4F38-BF5C-6AF3B2D28282}" sibTransId="{758F0B58-0365-412C-9ECD-F3F9A9CC83A5}"/>
    <dgm:cxn modelId="{A138394C-9DEB-46EF-B2BF-658FB8B76540}" srcId="{E82F9179-3A4D-441C-80D2-AB7CBD7BD44B}" destId="{93115BC9-E720-46C7-A439-D71BB5191926}" srcOrd="2" destOrd="0" parTransId="{3F07FB8C-91B8-4100-B58C-75369A65FF52}" sibTransId="{FA150FA6-14A1-4A6E-81C6-31AD90EA5475}"/>
    <dgm:cxn modelId="{3B912C80-4B56-49E9-B014-D49A483DF5CD}" type="presOf" srcId="{93115BC9-E720-46C7-A439-D71BB5191926}" destId="{E9D6D0AF-1077-4E61-BF4E-2B25C27C1E8B}" srcOrd="0" destOrd="0" presId="urn:microsoft.com/office/officeart/2005/8/layout/vList6"/>
    <dgm:cxn modelId="{5C34499E-A47E-4749-87B6-CC52B90EEC68}" type="presOf" srcId="{01B8E1F4-511A-4A2D-A5A1-D0458DF03A2A}" destId="{8ABF3938-4A50-4395-9D67-9915876B1A3F}" srcOrd="0" destOrd="0" presId="urn:microsoft.com/office/officeart/2005/8/layout/vList6"/>
    <dgm:cxn modelId="{468BBCAD-7BBC-485B-A975-80412F235237}" type="presOf" srcId="{18B8690F-322B-4550-B4FA-69095CA2F45C}" destId="{85214675-3341-4C13-A413-72703FBC38B6}" srcOrd="0" destOrd="0" presId="urn:microsoft.com/office/officeart/2005/8/layout/vList6"/>
    <dgm:cxn modelId="{DAEBDED2-9633-48A7-9002-0C5315BA3397}" type="presOf" srcId="{AB80941D-7DCF-4AE0-968F-F74DD5FB9393}" destId="{D9E5F1F8-B996-4B02-AA19-F4B4E64BFBB9}" srcOrd="0" destOrd="0" presId="urn:microsoft.com/office/officeart/2005/8/layout/vList6"/>
    <dgm:cxn modelId="{72DD58D3-B6F5-45BF-B62B-4319828FB45D}" srcId="{E82F9179-3A4D-441C-80D2-AB7CBD7BD44B}" destId="{01B8E1F4-511A-4A2D-A5A1-D0458DF03A2A}" srcOrd="0" destOrd="0" parTransId="{769960AB-85FB-4254-BFD4-C4717C60B0E3}" sibTransId="{3639215F-44AF-40D5-829E-DBDE7ED4450D}"/>
    <dgm:cxn modelId="{90FDB5D8-5398-4A47-B88D-C90F66920B7D}" srcId="{E82F9179-3A4D-441C-80D2-AB7CBD7BD44B}" destId="{CB2FA23B-7C4E-4519-956C-B30CAA226575}" srcOrd="4" destOrd="0" parTransId="{2807C5C3-5F7F-4630-BFE3-7A2E067C4A21}" sibTransId="{E7941A8F-9AA6-4DB2-954B-BF6308519BBB}"/>
    <dgm:cxn modelId="{9B7383F8-C78D-45D7-BB59-A414EF4B8F1A}" type="presOf" srcId="{CB2FA23B-7C4E-4519-956C-B30CAA226575}" destId="{921F6597-A36D-4EBA-B2EB-4E64E6BA3F1B}" srcOrd="0" destOrd="0" presId="urn:microsoft.com/office/officeart/2005/8/layout/vList6"/>
    <dgm:cxn modelId="{2A520B97-23B7-4F04-8018-9E0E52952A8E}" type="presParOf" srcId="{92177A89-3BD1-4BCA-A23A-B354AF106C60}" destId="{060FF3B0-3CBD-4730-A37E-28B55A3DF057}" srcOrd="0" destOrd="0" presId="urn:microsoft.com/office/officeart/2005/8/layout/vList6"/>
    <dgm:cxn modelId="{21A14CB2-A24A-466D-8918-C8B65D103E5D}" type="presParOf" srcId="{060FF3B0-3CBD-4730-A37E-28B55A3DF057}" destId="{8ABF3938-4A50-4395-9D67-9915876B1A3F}" srcOrd="0" destOrd="0" presId="urn:microsoft.com/office/officeart/2005/8/layout/vList6"/>
    <dgm:cxn modelId="{969FEAC3-F9E4-4437-B893-25C92B2C7202}" type="presParOf" srcId="{060FF3B0-3CBD-4730-A37E-28B55A3DF057}" destId="{60520816-6275-448F-B416-F2A8366D69D6}" srcOrd="1" destOrd="0" presId="urn:microsoft.com/office/officeart/2005/8/layout/vList6"/>
    <dgm:cxn modelId="{7E231DEF-9E45-47EA-BA87-96993EA34A3C}" type="presParOf" srcId="{92177A89-3BD1-4BCA-A23A-B354AF106C60}" destId="{262545ED-47B8-4D6A-9442-47665433E3CE}" srcOrd="1" destOrd="0" presId="urn:microsoft.com/office/officeart/2005/8/layout/vList6"/>
    <dgm:cxn modelId="{B0DF663C-A3B4-497F-96C1-FE2F290F3A63}" type="presParOf" srcId="{92177A89-3BD1-4BCA-A23A-B354AF106C60}" destId="{4EA0494B-2BB6-46A9-9BD1-7D9366ACA3A8}" srcOrd="2" destOrd="0" presId="urn:microsoft.com/office/officeart/2005/8/layout/vList6"/>
    <dgm:cxn modelId="{6B0CE9D3-43A0-4633-9375-381529997BFA}" type="presParOf" srcId="{4EA0494B-2BB6-46A9-9BD1-7D9366ACA3A8}" destId="{D9E5F1F8-B996-4B02-AA19-F4B4E64BFBB9}" srcOrd="0" destOrd="0" presId="urn:microsoft.com/office/officeart/2005/8/layout/vList6"/>
    <dgm:cxn modelId="{A8DDBBEC-3353-460C-987E-AAB5F69DC966}" type="presParOf" srcId="{4EA0494B-2BB6-46A9-9BD1-7D9366ACA3A8}" destId="{D9F884A0-6A7C-40F5-AD10-616A97C30921}" srcOrd="1" destOrd="0" presId="urn:microsoft.com/office/officeart/2005/8/layout/vList6"/>
    <dgm:cxn modelId="{1732268B-02EF-41EA-93D1-740190FAAC9F}" type="presParOf" srcId="{92177A89-3BD1-4BCA-A23A-B354AF106C60}" destId="{82310B21-6296-48B8-BE9C-E59CE0F36F14}" srcOrd="3" destOrd="0" presId="urn:microsoft.com/office/officeart/2005/8/layout/vList6"/>
    <dgm:cxn modelId="{21DBB722-4D54-4DB5-A2AC-756D1DC5CC07}" type="presParOf" srcId="{92177A89-3BD1-4BCA-A23A-B354AF106C60}" destId="{3FC286C9-B7DD-4B30-919C-601FDFA40F63}" srcOrd="4" destOrd="0" presId="urn:microsoft.com/office/officeart/2005/8/layout/vList6"/>
    <dgm:cxn modelId="{B7DB56DC-C12F-46D8-970E-BCCE4DCD1B93}" type="presParOf" srcId="{3FC286C9-B7DD-4B30-919C-601FDFA40F63}" destId="{E9D6D0AF-1077-4E61-BF4E-2B25C27C1E8B}" srcOrd="0" destOrd="0" presId="urn:microsoft.com/office/officeart/2005/8/layout/vList6"/>
    <dgm:cxn modelId="{0AE0008A-D409-43E4-8135-5081D7F8412C}" type="presParOf" srcId="{3FC286C9-B7DD-4B30-919C-601FDFA40F63}" destId="{A54E6B5D-2AE4-443C-A523-AA32D6B7166A}" srcOrd="1" destOrd="0" presId="urn:microsoft.com/office/officeart/2005/8/layout/vList6"/>
    <dgm:cxn modelId="{069EE2C6-6FBB-4315-AD98-9387781D7FE6}" type="presParOf" srcId="{92177A89-3BD1-4BCA-A23A-B354AF106C60}" destId="{F5CFD1B5-C4B9-48AF-82A6-E9148F5F89C7}" srcOrd="5" destOrd="0" presId="urn:microsoft.com/office/officeart/2005/8/layout/vList6"/>
    <dgm:cxn modelId="{CA5BC2B3-3E6A-440A-9FE5-E8038D27F614}" type="presParOf" srcId="{92177A89-3BD1-4BCA-A23A-B354AF106C60}" destId="{22932983-2993-4503-930E-B3DDAF8AC570}" srcOrd="6" destOrd="0" presId="urn:microsoft.com/office/officeart/2005/8/layout/vList6"/>
    <dgm:cxn modelId="{64AE8C36-677F-40F7-9854-93172E21ED10}" type="presParOf" srcId="{22932983-2993-4503-930E-B3DDAF8AC570}" destId="{85214675-3341-4C13-A413-72703FBC38B6}" srcOrd="0" destOrd="0" presId="urn:microsoft.com/office/officeart/2005/8/layout/vList6"/>
    <dgm:cxn modelId="{B6B2D0A4-E8A3-42E6-BE80-9C2F5C3A9042}" type="presParOf" srcId="{22932983-2993-4503-930E-B3DDAF8AC570}" destId="{3EA39692-34FD-44DE-9F3B-CBE374B61AAC}" srcOrd="1" destOrd="0" presId="urn:microsoft.com/office/officeart/2005/8/layout/vList6"/>
    <dgm:cxn modelId="{08BA2A12-6EC1-41CD-ABCA-7B62D450DE1F}" type="presParOf" srcId="{92177A89-3BD1-4BCA-A23A-B354AF106C60}" destId="{83F25C16-C8F8-40E8-8ABB-98F8EA68CF7D}" srcOrd="7" destOrd="0" presId="urn:microsoft.com/office/officeart/2005/8/layout/vList6"/>
    <dgm:cxn modelId="{81DE8D22-B001-4E8B-8897-225FA590E700}" type="presParOf" srcId="{92177A89-3BD1-4BCA-A23A-B354AF106C60}" destId="{2CB1633B-3358-420A-85C0-CFF0F309678A}" srcOrd="8" destOrd="0" presId="urn:microsoft.com/office/officeart/2005/8/layout/vList6"/>
    <dgm:cxn modelId="{6A616332-2679-4163-A904-843D9F2504C5}" type="presParOf" srcId="{2CB1633B-3358-420A-85C0-CFF0F309678A}" destId="{921F6597-A36D-4EBA-B2EB-4E64E6BA3F1B}" srcOrd="0" destOrd="0" presId="urn:microsoft.com/office/officeart/2005/8/layout/vList6"/>
    <dgm:cxn modelId="{45464245-761D-480A-8A39-EEF4D6C95E95}" type="presParOf" srcId="{2CB1633B-3358-420A-85C0-CFF0F309678A}" destId="{DF1E97C7-0E0A-470C-AB5D-BF3CFAB329C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FF8866-67F8-4082-B085-E5ACB3CCABF0}" type="doc">
      <dgm:prSet loTypeId="urn:microsoft.com/office/officeart/2005/8/layout/vList4" loCatId="picture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pt-BR"/>
        </a:p>
      </dgm:t>
    </dgm:pt>
    <dgm:pt modelId="{5AB7432D-29D0-4BA3-BE89-D3337202BD0A}">
      <dgm:prSet phldrT="[Texto]" custT="1"/>
      <dgm:spPr/>
      <dgm:t>
        <a:bodyPr/>
        <a:lstStyle/>
        <a:p>
          <a:pPr algn="ctr"/>
          <a:r>
            <a:rPr lang="pt-BR" sz="2000" b="1">
              <a:latin typeface="Bahnschrift" panose="020B0502040204020203" pitchFamily="34" charset="0"/>
            </a:rPr>
            <a:t>Demanda</a:t>
          </a:r>
        </a:p>
        <a:p>
          <a:pPr algn="ctr"/>
          <a:r>
            <a:rPr lang="pt-BR" sz="2000" b="1">
              <a:latin typeface="Bahnschrift" panose="020B0502040204020203" pitchFamily="34" charset="0"/>
            </a:rPr>
            <a:t>R$ 941 M</a:t>
          </a:r>
        </a:p>
        <a:p>
          <a:pPr algn="ctr"/>
          <a:r>
            <a:rPr lang="pt-BR" sz="2000" b="1">
              <a:latin typeface="Bahnschrift" panose="020B0502040204020203" pitchFamily="34" charset="0"/>
            </a:rPr>
            <a:t>239 propostas</a:t>
          </a:r>
          <a:endParaRPr lang="pt-BR" sz="1400" b="1">
            <a:latin typeface="Bahnschrift" panose="020B0502040204020203" pitchFamily="34" charset="0"/>
          </a:endParaRPr>
        </a:p>
      </dgm:t>
    </dgm:pt>
    <dgm:pt modelId="{D6B3D1C0-504B-4EB2-939A-2C06BD3BE153}" type="parTrans" cxnId="{751383A8-0B24-4084-ADBF-195F1E2A0262}">
      <dgm:prSet/>
      <dgm:spPr/>
      <dgm:t>
        <a:bodyPr/>
        <a:lstStyle/>
        <a:p>
          <a:endParaRPr lang="pt-BR"/>
        </a:p>
      </dgm:t>
    </dgm:pt>
    <dgm:pt modelId="{5CC8A1A8-F947-4C73-8455-0EA20B6ACD1A}" type="sibTrans" cxnId="{751383A8-0B24-4084-ADBF-195F1E2A0262}">
      <dgm:prSet/>
      <dgm:spPr/>
      <dgm:t>
        <a:bodyPr/>
        <a:lstStyle/>
        <a:p>
          <a:endParaRPr lang="pt-BR"/>
        </a:p>
      </dgm:t>
    </dgm:pt>
    <dgm:pt modelId="{7FD7B844-AC96-4A9A-93A7-6B5166BA076F}">
      <dgm:prSet phldrT="[Texto]" custT="1"/>
      <dgm:spPr/>
      <dgm:t>
        <a:bodyPr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latin typeface="Bahnschrift" panose="020B0502040204020203" pitchFamily="34" charset="0"/>
              <a:ea typeface="+mn-ea"/>
              <a:cs typeface="+mn-cs"/>
            </a:rPr>
            <a:t>Total comprometido</a:t>
          </a:r>
        </a:p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pt-BR" sz="1400" b="1" kern="1200">
              <a:latin typeface="Bahnschrift" panose="020B0502040204020203" pitchFamily="34" charset="0"/>
              <a:ea typeface="+mn-ea"/>
              <a:cs typeface="+mn-cs"/>
            </a:rPr>
            <a:t>R$ 115 M </a:t>
          </a:r>
        </a:p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pt-BR" sz="1400" b="1" kern="1200">
              <a:latin typeface="Bahnschrift" panose="020B0502040204020203" pitchFamily="34" charset="0"/>
              <a:ea typeface="+mn-ea"/>
              <a:cs typeface="+mn-cs"/>
            </a:rPr>
            <a:t>29 propostas aprovadas/contratadas 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gm:t>
    </dgm:pt>
    <dgm:pt modelId="{C7D6572D-1FFF-4D1A-A43A-EF332192CE31}" type="parTrans" cxnId="{FF3C89E9-14BB-4B69-888C-EB307EBFC4FE}">
      <dgm:prSet/>
      <dgm:spPr/>
      <dgm:t>
        <a:bodyPr/>
        <a:lstStyle/>
        <a:p>
          <a:endParaRPr lang="pt-BR"/>
        </a:p>
      </dgm:t>
    </dgm:pt>
    <dgm:pt modelId="{8C08E917-8920-49C3-8141-4236181FEE69}" type="sibTrans" cxnId="{FF3C89E9-14BB-4B69-888C-EB307EBFC4FE}">
      <dgm:prSet/>
      <dgm:spPr/>
      <dgm:t>
        <a:bodyPr/>
        <a:lstStyle/>
        <a:p>
          <a:endParaRPr lang="pt-BR"/>
        </a:p>
      </dgm:t>
    </dgm:pt>
    <dgm:pt modelId="{6B3DAA14-8AEA-4CCC-97D4-8047C1D8F70D}">
      <dgm:prSet phldrT="[Texto]" custT="1"/>
      <dgm:spPr/>
      <dgm:t>
        <a:bodyPr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latin typeface="Bahnschrift" panose="020B0502040204020203" pitchFamily="34" charset="0"/>
              <a:ea typeface="+mn-ea"/>
              <a:cs typeface="+mn-cs"/>
            </a:rPr>
            <a:t>Total de recursos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latin typeface="Bahnschrift" panose="020B0502040204020203" pitchFamily="34" charset="0"/>
              <a:ea typeface="+mn-ea"/>
              <a:cs typeface="+mn-cs"/>
            </a:rPr>
            <a:t>R$ 145 M</a:t>
          </a:r>
        </a:p>
      </dgm:t>
    </dgm:pt>
    <dgm:pt modelId="{2B7F871C-0D0A-4E63-A0C9-8B4FDB9AD17A}" type="sibTrans" cxnId="{1B08B11A-267B-4164-BB36-9B3BE6F398E1}">
      <dgm:prSet/>
      <dgm:spPr/>
      <dgm:t>
        <a:bodyPr/>
        <a:lstStyle/>
        <a:p>
          <a:endParaRPr lang="pt-BR"/>
        </a:p>
      </dgm:t>
    </dgm:pt>
    <dgm:pt modelId="{BD845716-1CE7-470A-BD96-533F9C7758BD}" type="parTrans" cxnId="{1B08B11A-267B-4164-BB36-9B3BE6F398E1}">
      <dgm:prSet/>
      <dgm:spPr/>
      <dgm:t>
        <a:bodyPr/>
        <a:lstStyle/>
        <a:p>
          <a:endParaRPr lang="pt-BR"/>
        </a:p>
      </dgm:t>
    </dgm:pt>
    <dgm:pt modelId="{F08B17F9-ECC2-4DCA-9853-53477A88121F}">
      <dgm:prSet phldrT="[Texto]" custT="1"/>
      <dgm:spPr/>
      <dgm:t>
        <a:bodyPr/>
        <a:lstStyle/>
        <a:p>
          <a:pPr algn="ctr"/>
          <a:r>
            <a:rPr lang="pt-BR" sz="2000" b="1">
              <a:latin typeface="Bahnschrift" panose="020B0502040204020203" pitchFamily="34" charset="0"/>
            </a:rPr>
            <a:t>Saldo</a:t>
          </a:r>
        </a:p>
        <a:p>
          <a:pPr algn="ctr"/>
          <a:r>
            <a:rPr lang="pt-BR" sz="2000" b="1">
              <a:latin typeface="Bahnschrift" panose="020B0502040204020203" pitchFamily="34" charset="0"/>
            </a:rPr>
            <a:t>R$ 30 M</a:t>
          </a:r>
          <a:endParaRPr lang="pt-BR" sz="1800" b="1">
            <a:latin typeface="Bahnschrift" panose="020B0502040204020203" pitchFamily="34" charset="0"/>
          </a:endParaRPr>
        </a:p>
      </dgm:t>
    </dgm:pt>
    <dgm:pt modelId="{C201F777-F594-41ED-BCA3-E78EAF77D647}" type="sibTrans" cxnId="{9D64C53A-A2B2-432B-948C-F096583CFE02}">
      <dgm:prSet/>
      <dgm:spPr/>
      <dgm:t>
        <a:bodyPr/>
        <a:lstStyle/>
        <a:p>
          <a:endParaRPr lang="pt-BR"/>
        </a:p>
      </dgm:t>
    </dgm:pt>
    <dgm:pt modelId="{35704047-7BFC-4782-A6C6-65F9F3077B87}" type="parTrans" cxnId="{9D64C53A-A2B2-432B-948C-F096583CFE02}">
      <dgm:prSet/>
      <dgm:spPr/>
      <dgm:t>
        <a:bodyPr/>
        <a:lstStyle/>
        <a:p>
          <a:endParaRPr lang="pt-BR"/>
        </a:p>
      </dgm:t>
    </dgm:pt>
    <dgm:pt modelId="{4DC5CA40-C93B-40FE-A632-7D7CA0FE84B5}" type="pres">
      <dgm:prSet presAssocID="{B9FF8866-67F8-4082-B085-E5ACB3CCABF0}" presName="linear" presStyleCnt="0">
        <dgm:presLayoutVars>
          <dgm:dir/>
          <dgm:resizeHandles val="exact"/>
        </dgm:presLayoutVars>
      </dgm:prSet>
      <dgm:spPr/>
    </dgm:pt>
    <dgm:pt modelId="{9E0A433E-3172-4C59-AF45-93D445633766}" type="pres">
      <dgm:prSet presAssocID="{6B3DAA14-8AEA-4CCC-97D4-8047C1D8F70D}" presName="comp" presStyleCnt="0"/>
      <dgm:spPr/>
    </dgm:pt>
    <dgm:pt modelId="{F303F0D6-C4BA-45E1-9696-665B757B3D66}" type="pres">
      <dgm:prSet presAssocID="{6B3DAA14-8AEA-4CCC-97D4-8047C1D8F70D}" presName="box" presStyleLbl="node1" presStyleIdx="0" presStyleCnt="4" custLinFactNeighborX="-1218"/>
      <dgm:spPr/>
    </dgm:pt>
    <dgm:pt modelId="{776DB39C-8F57-47A1-A1A6-B7971B48A3B1}" type="pres">
      <dgm:prSet presAssocID="{6B3DAA14-8AEA-4CCC-97D4-8047C1D8F70D}" presName="img" presStyleLbl="fgImgPlace1" presStyleIdx="0" presStyleCnt="4" custScaleX="103721" custScaleY="10024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974D01FB-99CB-4EEB-85D2-3FC6EB533F48}" type="pres">
      <dgm:prSet presAssocID="{6B3DAA14-8AEA-4CCC-97D4-8047C1D8F70D}" presName="text" presStyleLbl="node1" presStyleIdx="0" presStyleCnt="4">
        <dgm:presLayoutVars>
          <dgm:bulletEnabled val="1"/>
        </dgm:presLayoutVars>
      </dgm:prSet>
      <dgm:spPr/>
    </dgm:pt>
    <dgm:pt modelId="{CA053C3B-29F8-4A41-8E1D-26008B8F2FD2}" type="pres">
      <dgm:prSet presAssocID="{2B7F871C-0D0A-4E63-A0C9-8B4FDB9AD17A}" presName="spacer" presStyleCnt="0"/>
      <dgm:spPr/>
    </dgm:pt>
    <dgm:pt modelId="{64FC8794-610F-4873-BCB7-BF173F5BFD3F}" type="pres">
      <dgm:prSet presAssocID="{5AB7432D-29D0-4BA3-BE89-D3337202BD0A}" presName="comp" presStyleCnt="0"/>
      <dgm:spPr/>
    </dgm:pt>
    <dgm:pt modelId="{D3B91CAC-17DC-4A0D-BF70-B5DB6A527566}" type="pres">
      <dgm:prSet presAssocID="{5AB7432D-29D0-4BA3-BE89-D3337202BD0A}" presName="box" presStyleLbl="node1" presStyleIdx="1" presStyleCnt="4" custLinFactNeighborX="5514" custLinFactNeighborY="2406"/>
      <dgm:spPr/>
    </dgm:pt>
    <dgm:pt modelId="{2AACACAE-9344-4087-A355-C26EA77FC944}" type="pres">
      <dgm:prSet presAssocID="{5AB7432D-29D0-4BA3-BE89-D3337202BD0A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C165A0F6-BEC6-4233-A8B8-C0DD64E8BC26}" type="pres">
      <dgm:prSet presAssocID="{5AB7432D-29D0-4BA3-BE89-D3337202BD0A}" presName="text" presStyleLbl="node1" presStyleIdx="1" presStyleCnt="4">
        <dgm:presLayoutVars>
          <dgm:bulletEnabled val="1"/>
        </dgm:presLayoutVars>
      </dgm:prSet>
      <dgm:spPr/>
    </dgm:pt>
    <dgm:pt modelId="{294B2722-8FA6-42F7-80A9-D84ED836F8E4}" type="pres">
      <dgm:prSet presAssocID="{5CC8A1A8-F947-4C73-8455-0EA20B6ACD1A}" presName="spacer" presStyleCnt="0"/>
      <dgm:spPr/>
    </dgm:pt>
    <dgm:pt modelId="{FC44AD05-5534-4B7C-A6DD-3A126FE19ABE}" type="pres">
      <dgm:prSet presAssocID="{7FD7B844-AC96-4A9A-93A7-6B5166BA076F}" presName="comp" presStyleCnt="0"/>
      <dgm:spPr/>
    </dgm:pt>
    <dgm:pt modelId="{BD7A00D3-B2C3-4FC8-9104-8B8723CC25D4}" type="pres">
      <dgm:prSet presAssocID="{7FD7B844-AC96-4A9A-93A7-6B5166BA076F}" presName="box" presStyleLbl="node1" presStyleIdx="2" presStyleCnt="4"/>
      <dgm:spPr/>
    </dgm:pt>
    <dgm:pt modelId="{44CB4EC1-4E7A-4C5E-A552-CF10E3B11586}" type="pres">
      <dgm:prSet presAssocID="{7FD7B844-AC96-4A9A-93A7-6B5166BA076F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D2D14335-8554-4D1F-B638-21728343AFDE}" type="pres">
      <dgm:prSet presAssocID="{7FD7B844-AC96-4A9A-93A7-6B5166BA076F}" presName="text" presStyleLbl="node1" presStyleIdx="2" presStyleCnt="4">
        <dgm:presLayoutVars>
          <dgm:bulletEnabled val="1"/>
        </dgm:presLayoutVars>
      </dgm:prSet>
      <dgm:spPr/>
    </dgm:pt>
    <dgm:pt modelId="{D44D0218-243A-4F41-80BB-4CD61AC4ADE8}" type="pres">
      <dgm:prSet presAssocID="{8C08E917-8920-49C3-8141-4236181FEE69}" presName="spacer" presStyleCnt="0"/>
      <dgm:spPr/>
    </dgm:pt>
    <dgm:pt modelId="{C28A5048-D49F-4C70-8533-B942A7B15828}" type="pres">
      <dgm:prSet presAssocID="{F08B17F9-ECC2-4DCA-9853-53477A88121F}" presName="comp" presStyleCnt="0"/>
      <dgm:spPr/>
    </dgm:pt>
    <dgm:pt modelId="{B9EFFC06-BB31-4147-B84B-60A8E4540DD5}" type="pres">
      <dgm:prSet presAssocID="{F08B17F9-ECC2-4DCA-9853-53477A88121F}" presName="box" presStyleLbl="node1" presStyleIdx="3" presStyleCnt="4"/>
      <dgm:spPr/>
    </dgm:pt>
    <dgm:pt modelId="{10247FE8-9237-4001-B776-622FEAF5E905}" type="pres">
      <dgm:prSet presAssocID="{F08B17F9-ECC2-4DCA-9853-53477A88121F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54F9E65D-AD29-4884-A1FE-4A3CA880306A}" type="pres">
      <dgm:prSet presAssocID="{F08B17F9-ECC2-4DCA-9853-53477A88121F}" presName="text" presStyleLbl="node1" presStyleIdx="3" presStyleCnt="4">
        <dgm:presLayoutVars>
          <dgm:bulletEnabled val="1"/>
        </dgm:presLayoutVars>
      </dgm:prSet>
      <dgm:spPr/>
    </dgm:pt>
  </dgm:ptLst>
  <dgm:cxnLst>
    <dgm:cxn modelId="{1B08B11A-267B-4164-BB36-9B3BE6F398E1}" srcId="{B9FF8866-67F8-4082-B085-E5ACB3CCABF0}" destId="{6B3DAA14-8AEA-4CCC-97D4-8047C1D8F70D}" srcOrd="0" destOrd="0" parTransId="{BD845716-1CE7-470A-BD96-533F9C7758BD}" sibTransId="{2B7F871C-0D0A-4E63-A0C9-8B4FDB9AD17A}"/>
    <dgm:cxn modelId="{6ACF9D37-A963-49D0-A509-C45443C3E792}" type="presOf" srcId="{F08B17F9-ECC2-4DCA-9853-53477A88121F}" destId="{54F9E65D-AD29-4884-A1FE-4A3CA880306A}" srcOrd="1" destOrd="0" presId="urn:microsoft.com/office/officeart/2005/8/layout/vList4"/>
    <dgm:cxn modelId="{9D64C53A-A2B2-432B-948C-F096583CFE02}" srcId="{B9FF8866-67F8-4082-B085-E5ACB3CCABF0}" destId="{F08B17F9-ECC2-4DCA-9853-53477A88121F}" srcOrd="3" destOrd="0" parTransId="{35704047-7BFC-4782-A6C6-65F9F3077B87}" sibTransId="{C201F777-F594-41ED-BCA3-E78EAF77D647}"/>
    <dgm:cxn modelId="{520AE33E-13B4-4BF5-ABEE-153F52CD8F7E}" type="presOf" srcId="{6B3DAA14-8AEA-4CCC-97D4-8047C1D8F70D}" destId="{974D01FB-99CB-4EEB-85D2-3FC6EB533F48}" srcOrd="1" destOrd="0" presId="urn:microsoft.com/office/officeart/2005/8/layout/vList4"/>
    <dgm:cxn modelId="{24A36869-906B-4192-A7F3-27DCE90E5C05}" type="presOf" srcId="{7FD7B844-AC96-4A9A-93A7-6B5166BA076F}" destId="{D2D14335-8554-4D1F-B638-21728343AFDE}" srcOrd="1" destOrd="0" presId="urn:microsoft.com/office/officeart/2005/8/layout/vList4"/>
    <dgm:cxn modelId="{84CAA66D-EAFE-4A0F-B0DA-07CD38A86482}" type="presOf" srcId="{B9FF8866-67F8-4082-B085-E5ACB3CCABF0}" destId="{4DC5CA40-C93B-40FE-A632-7D7CA0FE84B5}" srcOrd="0" destOrd="0" presId="urn:microsoft.com/office/officeart/2005/8/layout/vList4"/>
    <dgm:cxn modelId="{3BE5146F-3E43-4BE7-9776-9EFA97C8B4A7}" type="presOf" srcId="{5AB7432D-29D0-4BA3-BE89-D3337202BD0A}" destId="{D3B91CAC-17DC-4A0D-BF70-B5DB6A527566}" srcOrd="0" destOrd="0" presId="urn:microsoft.com/office/officeart/2005/8/layout/vList4"/>
    <dgm:cxn modelId="{AFF7809B-ED6D-4646-934E-20958E9356AC}" type="presOf" srcId="{7FD7B844-AC96-4A9A-93A7-6B5166BA076F}" destId="{BD7A00D3-B2C3-4FC8-9104-8B8723CC25D4}" srcOrd="0" destOrd="0" presId="urn:microsoft.com/office/officeart/2005/8/layout/vList4"/>
    <dgm:cxn modelId="{751383A8-0B24-4084-ADBF-195F1E2A0262}" srcId="{B9FF8866-67F8-4082-B085-E5ACB3CCABF0}" destId="{5AB7432D-29D0-4BA3-BE89-D3337202BD0A}" srcOrd="1" destOrd="0" parTransId="{D6B3D1C0-504B-4EB2-939A-2C06BD3BE153}" sibTransId="{5CC8A1A8-F947-4C73-8455-0EA20B6ACD1A}"/>
    <dgm:cxn modelId="{A83F5ECE-4814-407A-A712-E00DA9D5784D}" type="presOf" srcId="{6B3DAA14-8AEA-4CCC-97D4-8047C1D8F70D}" destId="{F303F0D6-C4BA-45E1-9696-665B757B3D66}" srcOrd="0" destOrd="0" presId="urn:microsoft.com/office/officeart/2005/8/layout/vList4"/>
    <dgm:cxn modelId="{73F45AD8-4CC9-4FAF-8249-737555F8CB0E}" type="presOf" srcId="{F08B17F9-ECC2-4DCA-9853-53477A88121F}" destId="{B9EFFC06-BB31-4147-B84B-60A8E4540DD5}" srcOrd="0" destOrd="0" presId="urn:microsoft.com/office/officeart/2005/8/layout/vList4"/>
    <dgm:cxn modelId="{3E549FE5-CC5D-49B3-8C84-118BA4D1BD4C}" type="presOf" srcId="{5AB7432D-29D0-4BA3-BE89-D3337202BD0A}" destId="{C165A0F6-BEC6-4233-A8B8-C0DD64E8BC26}" srcOrd="1" destOrd="0" presId="urn:microsoft.com/office/officeart/2005/8/layout/vList4"/>
    <dgm:cxn modelId="{FF3C89E9-14BB-4B69-888C-EB307EBFC4FE}" srcId="{B9FF8866-67F8-4082-B085-E5ACB3CCABF0}" destId="{7FD7B844-AC96-4A9A-93A7-6B5166BA076F}" srcOrd="2" destOrd="0" parTransId="{C7D6572D-1FFF-4D1A-A43A-EF332192CE31}" sibTransId="{8C08E917-8920-49C3-8141-4236181FEE69}"/>
    <dgm:cxn modelId="{EF7D7B62-5BFE-4238-9B1A-E768D095DAFB}" type="presParOf" srcId="{4DC5CA40-C93B-40FE-A632-7D7CA0FE84B5}" destId="{9E0A433E-3172-4C59-AF45-93D445633766}" srcOrd="0" destOrd="0" presId="urn:microsoft.com/office/officeart/2005/8/layout/vList4"/>
    <dgm:cxn modelId="{CA2BFCC2-D9B4-442C-8317-2D58A63D3DD3}" type="presParOf" srcId="{9E0A433E-3172-4C59-AF45-93D445633766}" destId="{F303F0D6-C4BA-45E1-9696-665B757B3D66}" srcOrd="0" destOrd="0" presId="urn:microsoft.com/office/officeart/2005/8/layout/vList4"/>
    <dgm:cxn modelId="{6DBCE1D0-69FE-4120-B5C1-2BF880B62CCA}" type="presParOf" srcId="{9E0A433E-3172-4C59-AF45-93D445633766}" destId="{776DB39C-8F57-47A1-A1A6-B7971B48A3B1}" srcOrd="1" destOrd="0" presId="urn:microsoft.com/office/officeart/2005/8/layout/vList4"/>
    <dgm:cxn modelId="{FD906D2C-AB80-434D-9F6A-DE14ED635164}" type="presParOf" srcId="{9E0A433E-3172-4C59-AF45-93D445633766}" destId="{974D01FB-99CB-4EEB-85D2-3FC6EB533F48}" srcOrd="2" destOrd="0" presId="urn:microsoft.com/office/officeart/2005/8/layout/vList4"/>
    <dgm:cxn modelId="{7D3E10AC-F370-4B24-AFDD-E3F085A243BD}" type="presParOf" srcId="{4DC5CA40-C93B-40FE-A632-7D7CA0FE84B5}" destId="{CA053C3B-29F8-4A41-8E1D-26008B8F2FD2}" srcOrd="1" destOrd="0" presId="urn:microsoft.com/office/officeart/2005/8/layout/vList4"/>
    <dgm:cxn modelId="{7079A19A-59EE-4832-9E21-D69B21DD8C41}" type="presParOf" srcId="{4DC5CA40-C93B-40FE-A632-7D7CA0FE84B5}" destId="{64FC8794-610F-4873-BCB7-BF173F5BFD3F}" srcOrd="2" destOrd="0" presId="urn:microsoft.com/office/officeart/2005/8/layout/vList4"/>
    <dgm:cxn modelId="{171300AB-D911-4837-BAD9-D12B578C9708}" type="presParOf" srcId="{64FC8794-610F-4873-BCB7-BF173F5BFD3F}" destId="{D3B91CAC-17DC-4A0D-BF70-B5DB6A527566}" srcOrd="0" destOrd="0" presId="urn:microsoft.com/office/officeart/2005/8/layout/vList4"/>
    <dgm:cxn modelId="{D126B03D-4C53-4ACE-841B-4BDAEE9FFDE8}" type="presParOf" srcId="{64FC8794-610F-4873-BCB7-BF173F5BFD3F}" destId="{2AACACAE-9344-4087-A355-C26EA77FC944}" srcOrd="1" destOrd="0" presId="urn:microsoft.com/office/officeart/2005/8/layout/vList4"/>
    <dgm:cxn modelId="{6654AE67-11EE-431C-A531-B187C798AB84}" type="presParOf" srcId="{64FC8794-610F-4873-BCB7-BF173F5BFD3F}" destId="{C165A0F6-BEC6-4233-A8B8-C0DD64E8BC26}" srcOrd="2" destOrd="0" presId="urn:microsoft.com/office/officeart/2005/8/layout/vList4"/>
    <dgm:cxn modelId="{77DED7E8-A189-4F17-AF1F-28EC395DF6A7}" type="presParOf" srcId="{4DC5CA40-C93B-40FE-A632-7D7CA0FE84B5}" destId="{294B2722-8FA6-42F7-80A9-D84ED836F8E4}" srcOrd="3" destOrd="0" presId="urn:microsoft.com/office/officeart/2005/8/layout/vList4"/>
    <dgm:cxn modelId="{3CD84544-8E33-4396-9D67-FAE3B9764F84}" type="presParOf" srcId="{4DC5CA40-C93B-40FE-A632-7D7CA0FE84B5}" destId="{FC44AD05-5534-4B7C-A6DD-3A126FE19ABE}" srcOrd="4" destOrd="0" presId="urn:microsoft.com/office/officeart/2005/8/layout/vList4"/>
    <dgm:cxn modelId="{12F5040B-0714-4D10-85BF-D4C68C3DF469}" type="presParOf" srcId="{FC44AD05-5534-4B7C-A6DD-3A126FE19ABE}" destId="{BD7A00D3-B2C3-4FC8-9104-8B8723CC25D4}" srcOrd="0" destOrd="0" presId="urn:microsoft.com/office/officeart/2005/8/layout/vList4"/>
    <dgm:cxn modelId="{D3312DFA-A833-4FBD-BA6A-E450AA173121}" type="presParOf" srcId="{FC44AD05-5534-4B7C-A6DD-3A126FE19ABE}" destId="{44CB4EC1-4E7A-4C5E-A552-CF10E3B11586}" srcOrd="1" destOrd="0" presId="urn:microsoft.com/office/officeart/2005/8/layout/vList4"/>
    <dgm:cxn modelId="{59099AAA-207B-4A60-B098-161EBEB11AB6}" type="presParOf" srcId="{FC44AD05-5534-4B7C-A6DD-3A126FE19ABE}" destId="{D2D14335-8554-4D1F-B638-21728343AFDE}" srcOrd="2" destOrd="0" presId="urn:microsoft.com/office/officeart/2005/8/layout/vList4"/>
    <dgm:cxn modelId="{F4EE144D-43AE-4718-9B09-E0EADE907F9C}" type="presParOf" srcId="{4DC5CA40-C93B-40FE-A632-7D7CA0FE84B5}" destId="{D44D0218-243A-4F41-80BB-4CD61AC4ADE8}" srcOrd="5" destOrd="0" presId="urn:microsoft.com/office/officeart/2005/8/layout/vList4"/>
    <dgm:cxn modelId="{25F50176-F690-4D8B-837D-1B75E4AC55E7}" type="presParOf" srcId="{4DC5CA40-C93B-40FE-A632-7D7CA0FE84B5}" destId="{C28A5048-D49F-4C70-8533-B942A7B15828}" srcOrd="6" destOrd="0" presId="urn:microsoft.com/office/officeart/2005/8/layout/vList4"/>
    <dgm:cxn modelId="{2B4492A9-9C62-43F9-9108-C0A70FB47148}" type="presParOf" srcId="{C28A5048-D49F-4C70-8533-B942A7B15828}" destId="{B9EFFC06-BB31-4147-B84B-60A8E4540DD5}" srcOrd="0" destOrd="0" presId="urn:microsoft.com/office/officeart/2005/8/layout/vList4"/>
    <dgm:cxn modelId="{3F437C95-BDE1-419C-927D-B6140874F5FF}" type="presParOf" srcId="{C28A5048-D49F-4C70-8533-B942A7B15828}" destId="{10247FE8-9237-4001-B776-622FEAF5E905}" srcOrd="1" destOrd="0" presId="urn:microsoft.com/office/officeart/2005/8/layout/vList4"/>
    <dgm:cxn modelId="{7CC2D661-A8E6-49DE-9E30-B6D7793ED546}" type="presParOf" srcId="{C28A5048-D49F-4C70-8533-B942A7B15828}" destId="{54F9E65D-AD29-4884-A1FE-4A3CA880306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20816-6275-448F-B416-F2A8366D69D6}">
      <dsp:nvSpPr>
        <dsp:cNvPr id="0" name=""/>
        <dsp:cNvSpPr/>
      </dsp:nvSpPr>
      <dsp:spPr>
        <a:xfrm>
          <a:off x="4407408" y="1592"/>
          <a:ext cx="6611112" cy="8623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F3938-4A50-4395-9D67-9915876B1A3F}">
      <dsp:nvSpPr>
        <dsp:cNvPr id="0" name=""/>
        <dsp:cNvSpPr/>
      </dsp:nvSpPr>
      <dsp:spPr>
        <a:xfrm>
          <a:off x="0" y="1592"/>
          <a:ext cx="4407408" cy="862373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" panose="020B0502040204020203" pitchFamily="34" charset="0"/>
            </a:rPr>
            <a:t>Edital de Tecnologia Assistiva 2020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pt-BR" sz="1400" b="1" kern="1200" dirty="0">
              <a:latin typeface="Bahnschrift" panose="020B0502040204020203" pitchFamily="34" charset="0"/>
            </a:rPr>
          </a:br>
          <a:r>
            <a:rPr lang="pt-BR" sz="1400" b="1" kern="1200" dirty="0">
              <a:latin typeface="Bahnschrift" panose="020B0502040204020203" pitchFamily="34" charset="0"/>
            </a:rPr>
            <a:t>29 projetos | R$ 30 M</a:t>
          </a:r>
          <a:endParaRPr lang="pt-BR" sz="1400" kern="1200" dirty="0">
            <a:latin typeface="Bahnschrift" panose="020B0502040204020203" pitchFamily="34" charset="0"/>
          </a:endParaRPr>
        </a:p>
      </dsp:txBody>
      <dsp:txXfrm>
        <a:off x="42098" y="43690"/>
        <a:ext cx="4323212" cy="778177"/>
      </dsp:txXfrm>
    </dsp:sp>
    <dsp:sp modelId="{D9F884A0-6A7C-40F5-AD10-616A97C30921}">
      <dsp:nvSpPr>
        <dsp:cNvPr id="0" name=""/>
        <dsp:cNvSpPr/>
      </dsp:nvSpPr>
      <dsp:spPr>
        <a:xfrm>
          <a:off x="4407408" y="950203"/>
          <a:ext cx="6611112" cy="8623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5F1F8-B996-4B02-AA19-F4B4E64BFBB9}">
      <dsp:nvSpPr>
        <dsp:cNvPr id="0" name=""/>
        <dsp:cNvSpPr/>
      </dsp:nvSpPr>
      <dsp:spPr>
        <a:xfrm>
          <a:off x="0" y="950203"/>
          <a:ext cx="4407408" cy="862373"/>
        </a:xfrm>
        <a:prstGeom prst="roundRect">
          <a:avLst/>
        </a:prstGeom>
        <a:solidFill>
          <a:schemeClr val="accent6">
            <a:shade val="50000"/>
            <a:hueOff val="166347"/>
            <a:satOff val="-13045"/>
            <a:lumOff val="189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Edital de Doenças Negligenciadas 2021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pt-BR" sz="14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</a:br>
          <a:r>
            <a:rPr lang="pt-BR" sz="14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24 projetos | R$ 51 M</a:t>
          </a:r>
        </a:p>
      </dsp:txBody>
      <dsp:txXfrm>
        <a:off x="42098" y="992301"/>
        <a:ext cx="4323212" cy="778177"/>
      </dsp:txXfrm>
    </dsp:sp>
    <dsp:sp modelId="{A54E6B5D-2AE4-443C-A523-AA32D6B7166A}">
      <dsp:nvSpPr>
        <dsp:cNvPr id="0" name=""/>
        <dsp:cNvSpPr/>
      </dsp:nvSpPr>
      <dsp:spPr>
        <a:xfrm>
          <a:off x="4407408" y="1898815"/>
          <a:ext cx="6611112" cy="8623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6D0AF-1077-4E61-BF4E-2B25C27C1E8B}">
      <dsp:nvSpPr>
        <dsp:cNvPr id="0" name=""/>
        <dsp:cNvSpPr/>
      </dsp:nvSpPr>
      <dsp:spPr>
        <a:xfrm>
          <a:off x="0" y="1898815"/>
          <a:ext cx="4407408" cy="862373"/>
        </a:xfrm>
        <a:prstGeom prst="roundRect">
          <a:avLst/>
        </a:prstGeom>
        <a:solidFill>
          <a:schemeClr val="accent6">
            <a:shade val="50000"/>
            <a:hueOff val="332695"/>
            <a:satOff val="-26090"/>
            <a:lumOff val="378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Edital de Doenças Raras 2022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pt-BR" sz="14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</a:br>
          <a:r>
            <a:rPr lang="pt-BR" sz="14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28 projetos | R$ 35 M</a:t>
          </a:r>
        </a:p>
      </dsp:txBody>
      <dsp:txXfrm>
        <a:off x="42098" y="1940913"/>
        <a:ext cx="4323212" cy="778177"/>
      </dsp:txXfrm>
    </dsp:sp>
    <dsp:sp modelId="{3EA39692-34FD-44DE-9F3B-CBE374B61AAC}">
      <dsp:nvSpPr>
        <dsp:cNvPr id="0" name=""/>
        <dsp:cNvSpPr/>
      </dsp:nvSpPr>
      <dsp:spPr>
        <a:xfrm>
          <a:off x="4407408" y="2847426"/>
          <a:ext cx="6611112" cy="8623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14675-3341-4C13-A413-72703FBC38B6}">
      <dsp:nvSpPr>
        <dsp:cNvPr id="0" name=""/>
        <dsp:cNvSpPr/>
      </dsp:nvSpPr>
      <dsp:spPr>
        <a:xfrm>
          <a:off x="0" y="2847426"/>
          <a:ext cx="4407408" cy="862373"/>
        </a:xfrm>
        <a:prstGeom prst="roundRect">
          <a:avLst/>
        </a:prstGeom>
        <a:solidFill>
          <a:schemeClr val="accent6">
            <a:shade val="50000"/>
            <a:hueOff val="332695"/>
            <a:satOff val="-26090"/>
            <a:lumOff val="378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Mais Inovação Brasil Saúde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Subvenção- 2024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25 projetos | R$ 250 M</a:t>
          </a:r>
        </a:p>
      </dsp:txBody>
      <dsp:txXfrm>
        <a:off x="42098" y="2889524"/>
        <a:ext cx="4323212" cy="778177"/>
      </dsp:txXfrm>
    </dsp:sp>
    <dsp:sp modelId="{DF1E97C7-0E0A-470C-AB5D-BF3CFAB329CD}">
      <dsp:nvSpPr>
        <dsp:cNvPr id="0" name=""/>
        <dsp:cNvSpPr/>
      </dsp:nvSpPr>
      <dsp:spPr>
        <a:xfrm>
          <a:off x="4407408" y="3796037"/>
          <a:ext cx="6611112" cy="8623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F6597-A36D-4EBA-B2EB-4E64E6BA3F1B}">
      <dsp:nvSpPr>
        <dsp:cNvPr id="0" name=""/>
        <dsp:cNvSpPr/>
      </dsp:nvSpPr>
      <dsp:spPr>
        <a:xfrm>
          <a:off x="0" y="3796037"/>
          <a:ext cx="4407408" cy="862373"/>
        </a:xfrm>
        <a:prstGeom prst="roundRect">
          <a:avLst/>
        </a:prstGeom>
        <a:solidFill>
          <a:schemeClr val="accent6">
            <a:shade val="50000"/>
            <a:hueOff val="166347"/>
            <a:satOff val="-13045"/>
            <a:lumOff val="189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Mais Inovação Brasil Saúde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ICTs – 2024</a:t>
          </a:r>
          <a:b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</a:br>
          <a:endParaRPr lang="pt-BR" sz="1200" b="1" kern="1200" dirty="0">
            <a:solidFill>
              <a:prstClr val="white"/>
            </a:solidFill>
            <a:latin typeface="Bahnschrift" panose="020B0502040204020203" pitchFamily="34" charset="0"/>
            <a:ea typeface="+mn-ea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Bahnschrift" panose="020B0502040204020203" pitchFamily="34" charset="0"/>
              <a:ea typeface="+mn-ea"/>
              <a:cs typeface="+mn-cs"/>
            </a:rPr>
            <a:t>49 projetos | R$ 250 M com suplementação  </a:t>
          </a:r>
        </a:p>
      </dsp:txBody>
      <dsp:txXfrm>
        <a:off x="42098" y="3838135"/>
        <a:ext cx="4323212" cy="778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3F0D6-C4BA-45E1-9696-665B757B3D66}">
      <dsp:nvSpPr>
        <dsp:cNvPr id="0" name=""/>
        <dsp:cNvSpPr/>
      </dsp:nvSpPr>
      <dsp:spPr>
        <a:xfrm>
          <a:off x="0" y="0"/>
          <a:ext cx="4670589" cy="1088279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latin typeface="Bahnschrift" panose="020B0502040204020203" pitchFamily="34" charset="0"/>
              <a:ea typeface="+mn-ea"/>
              <a:cs typeface="+mn-cs"/>
            </a:rPr>
            <a:t>Total de recursos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latin typeface="Bahnschrift" panose="020B0502040204020203" pitchFamily="34" charset="0"/>
              <a:ea typeface="+mn-ea"/>
              <a:cs typeface="+mn-cs"/>
            </a:rPr>
            <a:t>R$ 145 M</a:t>
          </a:r>
        </a:p>
      </dsp:txBody>
      <dsp:txXfrm>
        <a:off x="1042945" y="0"/>
        <a:ext cx="3627643" cy="1088279"/>
      </dsp:txXfrm>
    </dsp:sp>
    <dsp:sp modelId="{776DB39C-8F57-47A1-A1A6-B7971B48A3B1}">
      <dsp:nvSpPr>
        <dsp:cNvPr id="0" name=""/>
        <dsp:cNvSpPr/>
      </dsp:nvSpPr>
      <dsp:spPr>
        <a:xfrm>
          <a:off x="91448" y="107748"/>
          <a:ext cx="968876" cy="8727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91CAC-17DC-4A0D-BF70-B5DB6A527566}">
      <dsp:nvSpPr>
        <dsp:cNvPr id="0" name=""/>
        <dsp:cNvSpPr/>
      </dsp:nvSpPr>
      <dsp:spPr>
        <a:xfrm>
          <a:off x="0" y="1223291"/>
          <a:ext cx="4670589" cy="1088279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127422"/>
            <a:satOff val="-9522"/>
            <a:lumOff val="104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latin typeface="Bahnschrift" panose="020B0502040204020203" pitchFamily="34" charset="0"/>
            </a:rPr>
            <a:t>Demanda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latin typeface="Bahnschrift" panose="020B0502040204020203" pitchFamily="34" charset="0"/>
            </a:rPr>
            <a:t>R$ 941 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latin typeface="Bahnschrift" panose="020B0502040204020203" pitchFamily="34" charset="0"/>
            </a:rPr>
            <a:t>239 propostas</a:t>
          </a:r>
          <a:endParaRPr lang="pt-BR" sz="1400" b="1" kern="1200">
            <a:latin typeface="Bahnschrift" panose="020B0502040204020203" pitchFamily="34" charset="0"/>
          </a:endParaRPr>
        </a:p>
      </dsp:txBody>
      <dsp:txXfrm>
        <a:off x="1042945" y="1223291"/>
        <a:ext cx="3627643" cy="1088279"/>
      </dsp:txXfrm>
    </dsp:sp>
    <dsp:sp modelId="{2AACACAE-9344-4087-A355-C26EA77FC944}">
      <dsp:nvSpPr>
        <dsp:cNvPr id="0" name=""/>
        <dsp:cNvSpPr/>
      </dsp:nvSpPr>
      <dsp:spPr>
        <a:xfrm>
          <a:off x="108827" y="1305935"/>
          <a:ext cx="934117" cy="8706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7A00D3-B2C3-4FC8-9104-8B8723CC25D4}">
      <dsp:nvSpPr>
        <dsp:cNvPr id="0" name=""/>
        <dsp:cNvSpPr/>
      </dsp:nvSpPr>
      <dsp:spPr>
        <a:xfrm>
          <a:off x="0" y="2394214"/>
          <a:ext cx="4670589" cy="1088279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254844"/>
            <a:satOff val="-19043"/>
            <a:lumOff val="209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latin typeface="Bahnschrift" panose="020B0502040204020203" pitchFamily="34" charset="0"/>
              <a:ea typeface="+mn-ea"/>
              <a:cs typeface="+mn-cs"/>
            </a:rPr>
            <a:t>Total comprometido</a:t>
          </a:r>
        </a:p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pt-BR" sz="1400" b="1" kern="1200">
              <a:latin typeface="Bahnschrift" panose="020B0502040204020203" pitchFamily="34" charset="0"/>
              <a:ea typeface="+mn-ea"/>
              <a:cs typeface="+mn-cs"/>
            </a:rPr>
            <a:t>R$ 115 M </a:t>
          </a:r>
        </a:p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pt-BR" sz="1400" b="1" kern="1200">
              <a:latin typeface="Bahnschrift" panose="020B0502040204020203" pitchFamily="34" charset="0"/>
              <a:ea typeface="+mn-ea"/>
              <a:cs typeface="+mn-cs"/>
            </a:rPr>
            <a:t>29 propostas aprovadas/contratadas 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>
        <a:off x="1042945" y="2394214"/>
        <a:ext cx="3627643" cy="1088279"/>
      </dsp:txXfrm>
    </dsp:sp>
    <dsp:sp modelId="{44CB4EC1-4E7A-4C5E-A552-CF10E3B11586}">
      <dsp:nvSpPr>
        <dsp:cNvPr id="0" name=""/>
        <dsp:cNvSpPr/>
      </dsp:nvSpPr>
      <dsp:spPr>
        <a:xfrm>
          <a:off x="108827" y="2503042"/>
          <a:ext cx="934117" cy="8706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FFC06-BB31-4147-B84B-60A8E4540DD5}">
      <dsp:nvSpPr>
        <dsp:cNvPr id="0" name=""/>
        <dsp:cNvSpPr/>
      </dsp:nvSpPr>
      <dsp:spPr>
        <a:xfrm>
          <a:off x="0" y="3591321"/>
          <a:ext cx="4670589" cy="1088279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382266"/>
            <a:satOff val="-28565"/>
            <a:lumOff val="314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latin typeface="Bahnschrift" panose="020B0502040204020203" pitchFamily="34" charset="0"/>
            </a:rPr>
            <a:t>Saldo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latin typeface="Bahnschrift" panose="020B0502040204020203" pitchFamily="34" charset="0"/>
            </a:rPr>
            <a:t>R$ 30 M</a:t>
          </a:r>
          <a:endParaRPr lang="pt-BR" sz="1800" b="1" kern="1200">
            <a:latin typeface="Bahnschrift" panose="020B0502040204020203" pitchFamily="34" charset="0"/>
          </a:endParaRPr>
        </a:p>
      </dsp:txBody>
      <dsp:txXfrm>
        <a:off x="1042945" y="3591321"/>
        <a:ext cx="3627643" cy="1088279"/>
      </dsp:txXfrm>
    </dsp:sp>
    <dsp:sp modelId="{10247FE8-9237-4001-B776-622FEAF5E905}">
      <dsp:nvSpPr>
        <dsp:cNvPr id="0" name=""/>
        <dsp:cNvSpPr/>
      </dsp:nvSpPr>
      <dsp:spPr>
        <a:xfrm>
          <a:off x="108827" y="3700149"/>
          <a:ext cx="934117" cy="8706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D4AB329-C677-B57D-3E35-7B23EF88F5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381BE28-B336-3D1E-9F2A-264072623B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0B0D0-0DB7-4475-BA87-500A3B590D83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4F5A080-0731-E03B-317B-CE95C1BCD1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C344462-B81E-1F87-8DD5-15178A0CB8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BDBC8-5851-4C9B-86E9-7344DD272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194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2BCAE-71E2-448E-9031-EBD9E5A5D4E3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4E03-8C71-41EB-AA67-43AC808C3B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246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A4E03-8C71-41EB-AA67-43AC808C3B0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139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1987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B056E-0CED-B60C-4553-EB0AF3A83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9FED731-B920-5DAE-287D-2E9E08ADC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4892653-596D-BB26-D5CB-3C573DE9F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D3A24B-2A47-5FEE-353D-B272BDFC2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47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B056E-0CED-B60C-4553-EB0AF3A83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9FED731-B920-5DAE-287D-2E9E08ADC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4892653-596D-BB26-D5CB-3C573DE9F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D3A24B-2A47-5FEE-353D-B272BDFC2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47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A4E03-8C71-41EB-AA67-43AC808C3B0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437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A4E03-8C71-41EB-AA67-43AC808C3B0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556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40E02-4711-B6FF-89DC-24E1644A9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50511AD-3935-C935-AC22-58D37EC6FA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53B230F-B997-446C-FBAC-03198472A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5A9A29-3134-2700-B86C-4277977CB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A4E03-8C71-41EB-AA67-43AC808C3B0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04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E15D8-87BD-A548-8C79-4DEDEE6DD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6C6CE70-15AA-F992-5FC3-86B5C5E8F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DA59BD8-B429-D0A6-C6CB-ADEAED6F1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36B04C0-8BE1-7BEF-9420-EC32D713E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A4E03-8C71-41EB-AA67-43AC808C3B02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195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A4E03-8C71-41EB-AA67-43AC808C3B0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607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ECBED-6E6C-AD42-6FEB-98D9239C6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ADF02CC-2912-9749-D5A0-8B57D2DAA3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65ADF11-3E3C-CE7A-E47E-727AA6E73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059F77-8E58-320E-D949-9380131492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A4E03-8C71-41EB-AA67-43AC808C3B0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879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1A9D4-AB42-E03B-1576-620561D7D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649E439-98EF-842A-C89B-A71F51F30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5D3B906-FF83-7991-15C5-AEA1DB013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BB3594-0729-776D-36C0-45B5EA649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A4E03-8C71-41EB-AA67-43AC808C3B0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26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44BC1-3969-49A1-BD8A-66ACA3B7B69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55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5BA7E1-FEC8-89C6-B100-1035DD253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9DEA10-9DC2-B06E-3B5D-454E07D26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5D1018-01D0-E37E-EB60-84AF6F5BB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A3FF-14F9-4859-82B4-FE3ADEF9EEAB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0BC3C9-6938-8EB9-C038-68FF29B3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0347D-AACF-33F8-A70F-3F15FE25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58D-9CC8-47F0-8E09-87BC794E428E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A757924-DA5F-86BB-7860-24111989F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2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A01C3-F73B-0414-F220-38670266D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880B615-4BAD-23EF-F3EE-AF513712F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3B3A79-C773-0148-30DD-8131DFB9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A3FF-14F9-4859-82B4-FE3ADEF9EEAB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AEB71F-03F6-8973-B2C9-9D13882E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19C1ED-B78E-6FE3-3D75-4769FF474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58D-9CC8-47F0-8E09-87BC794E42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01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41E0879-31E3-AFC4-5CCA-20579AAE9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269EC8-110E-5607-C4BA-335B50D6C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938C3E-4187-2DEF-28A3-FCA2A8A6A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A3FF-14F9-4859-82B4-FE3ADEF9EEAB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B548C8-C5F5-ECA4-A791-C6A07DFD5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90667B-D12C-5E17-541A-E95C08DA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58D-9CC8-47F0-8E09-87BC794E42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834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chamen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884" y="1222047"/>
            <a:ext cx="1697823" cy="2427129"/>
          </a:xfrm>
          <a:prstGeom prst="rect">
            <a:avLst/>
          </a:prstGeom>
        </p:spPr>
      </p:pic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E9B55147-78A5-B05B-D05C-DEF99CBBA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93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9" y="-17930"/>
            <a:ext cx="12281647" cy="6908426"/>
          </a:xfrm>
          <a:prstGeom prst="rect">
            <a:avLst/>
          </a:prstGeom>
        </p:spPr>
      </p:pic>
      <p:sp>
        <p:nvSpPr>
          <p:cNvPr id="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09600" y="1712509"/>
            <a:ext cx="6392709" cy="1207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endParaRPr lang="pt-BR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pt-BR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2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77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426CC3-3FFA-084F-786F-1693696F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ACBD96-2587-EFE9-1E40-56120E1C0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E906E4-4660-3445-9186-370DCD3DC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A3FF-14F9-4859-82B4-FE3ADEF9EEAB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0033BF-19A0-CC0E-05D1-F6A0A9DD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7957CF-AB55-5A2F-6950-31EE6FEC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58D-9CC8-47F0-8E09-87BC794E42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455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CAFE74-C4A1-D296-88ED-6EEAB9D5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699F57-F73B-5B58-401A-58CEC5587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68F255-D3EF-4E97-BA5A-D7F6ECC08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A3FF-14F9-4859-82B4-FE3ADEF9EEAB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1028E-70C9-A4D6-BB81-9F98F794B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BEB2C2-AA20-AE2A-282A-A1AA0BC1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58D-9CC8-47F0-8E09-87BC794E42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51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31C369-CFEF-BFD2-6AEB-79AD7AC7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4FE33F-B6BC-BD7D-10F2-473BE187F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B1EFF36-B03A-C1C6-F298-3BDE9CE6D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02663C-8BDF-1F00-D998-ED9C4723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A3FF-14F9-4859-82B4-FE3ADEF9EEAB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753BAD-4825-E7CF-4557-A7D31EBA7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E1A5A2F-241B-31BE-2B50-7C399281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58D-9CC8-47F0-8E09-87BC794E42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547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42539-6D73-0980-73A4-4B932593A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0284E2-7B1F-4FAA-584D-EE06CC2C3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AD74CA4-F3FE-7954-9A04-33EC9D0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042BD63-1AE0-EB59-A009-61B8BCDF4C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151651-9FAD-4C35-566D-73D4A51E15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3ADF39C-45B4-189C-B3DE-0FEB2C7A6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A3FF-14F9-4859-82B4-FE3ADEF9EEAB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A479C43-50BD-E4D7-D943-CEEBCBC9C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5636062-EBD1-EB3B-E392-39C09ECE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58D-9CC8-47F0-8E09-87BC794E42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36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9D800-9019-5A2B-DBC4-ABFB086F2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46BB34-396B-13A5-6347-2222DBE3D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A3FF-14F9-4859-82B4-FE3ADEF9EEAB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61B7BA7-77E0-0E04-57D3-BA18CB9F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FC6F421-4510-3EA3-1C56-40661CCA3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58D-9CC8-47F0-8E09-87BC794E42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01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ACD2F59-BFEB-990E-5DEF-1C072AE0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A3FF-14F9-4859-82B4-FE3ADEF9EEAB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2DCC6C6-1C98-9812-E903-3B76CC41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77BC0D-A246-1BFF-EC96-1E088DAD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58D-9CC8-47F0-8E09-87BC794E428E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A177AD-EFDC-51DF-EADC-1BFA964D7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9" y="-17930"/>
            <a:ext cx="12281647" cy="690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3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41A3C-AC0D-DECE-EA9D-5317CFE07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C0FE1F-5AE0-208E-1C78-A90D3A031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13745C-6D8A-E64F-7DD1-2D3321929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F00C67-3DD5-D58A-4307-E175629B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A3FF-14F9-4859-82B4-FE3ADEF9EEAB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331FA1-9D93-620E-F27E-5CFE241B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B64C29-DB0A-0520-5344-24A5F177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58D-9CC8-47F0-8E09-87BC794E42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773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F359E-A16F-92C2-5904-5EC86B0C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E753A84-4881-B093-2F46-A872ADC7C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A0BCB1-1E79-3F6E-2FA7-6CCDCC14A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9A3AAC-E050-ECB2-9B18-6EA0DE7A1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A3FF-14F9-4859-82B4-FE3ADEF9EEAB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2CFB67-0E11-E44F-81AA-7409E6416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FD200C-7A8A-937F-2FB3-C982B382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58D-9CC8-47F0-8E09-87BC794E42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87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BA6A1D8-59AA-A896-D803-7EDAC87B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B771573-C1BE-9778-A4B8-4FA697D15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3674C2-5348-748E-CD36-682FBCAFF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70A3FF-14F9-4859-82B4-FE3ADEF9EEAB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960C18-DB01-16F7-7CF4-439D390A1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213BAC-5934-A5E3-CDA0-4AC85001E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D4F58D-9CC8-47F0-8E09-87BC794E42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32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gi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439B0E8-4527-16C7-85E0-CB3BE98CE5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7FBC922B-4F8F-4906-E8B8-69071CDB5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927"/>
          <a:stretch/>
        </p:blipFill>
        <p:spPr>
          <a:xfrm>
            <a:off x="8110435" y="703699"/>
            <a:ext cx="4194107" cy="198295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8261DF6-BD37-56AB-D246-94B4FFAC97D6}"/>
              </a:ext>
            </a:extLst>
          </p:cNvPr>
          <p:cNvSpPr txBox="1"/>
          <p:nvPr/>
        </p:nvSpPr>
        <p:spPr>
          <a:xfrm>
            <a:off x="735106" y="4733365"/>
            <a:ext cx="1056250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300" b="1" spc="-7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  <a:cs typeface="Bebas Neue Bold"/>
              </a:rPr>
              <a:t>Ações e Desafios do Desenvolvimento em Saúde </a:t>
            </a:r>
            <a:r>
              <a:rPr lang="pt-BR" sz="2400" b="1" spc="-7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  <a:cs typeface="Bebas Neue Bold"/>
              </a:rPr>
              <a:t> : novas tecnologias, inovação e produção local para o CEIS </a:t>
            </a:r>
            <a:r>
              <a:rPr lang="pt-BR" sz="2300" b="1" spc="-7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</a:rPr>
              <a:t>– 20 de outubro de 2025-</a:t>
            </a:r>
            <a:r>
              <a:rPr lang="pt-BR" sz="2300" b="1" spc="-7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  <a:cs typeface="Bebas Neue Bold"/>
              </a:rPr>
              <a:t>Audiência Pública – Comissão de Assuntos Sociais do Senado </a:t>
            </a:r>
            <a:r>
              <a:rPr lang="pt-BR" sz="2300" b="1" spc="-7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  <a:cs typeface="Bebas Neue Bold"/>
              </a:rPr>
              <a:t>Federal .</a:t>
            </a:r>
            <a:endParaRPr lang="pt-BR" sz="2300" b="1" spc="-7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" panose="020B0502040204020203" pitchFamily="34" charset="0"/>
              <a:cs typeface="Bebas Neue Bold"/>
            </a:endParaRPr>
          </a:p>
          <a:p>
            <a:endParaRPr lang="pt-BR" sz="2300" b="1" spc="-7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6F72727-A3B6-E7F2-F0FA-EF4241C6DB7D}"/>
              </a:ext>
            </a:extLst>
          </p:cNvPr>
          <p:cNvSpPr txBox="1"/>
          <p:nvPr/>
        </p:nvSpPr>
        <p:spPr>
          <a:xfrm>
            <a:off x="146305" y="1775825"/>
            <a:ext cx="6286393" cy="2048424"/>
          </a:xfrm>
          <a:prstGeom prst="rect">
            <a:avLst/>
          </a:prstGeom>
          <a:noFill/>
        </p:spPr>
        <p:txBody>
          <a:bodyPr vert="horz" wrap="square" lIns="0" tIns="16933" rIns="0" bIns="0" rtlCol="0">
            <a:spAutoFit/>
          </a:bodyPr>
          <a:lstStyle/>
          <a:p>
            <a:pPr marL="16933" defTabSz="609585">
              <a:spcBef>
                <a:spcPts val="133"/>
              </a:spcBef>
              <a:defRPr/>
            </a:pPr>
            <a:r>
              <a:rPr lang="pt-BR" sz="4400" b="1" spc="-7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  <a:cs typeface="Bebas Neue Bold"/>
              </a:rPr>
              <a:t>A Finep e o Fomento ao Complexo Econômico Industrial da Saúde</a:t>
            </a:r>
            <a:endParaRPr lang="pt-BR" sz="4400" b="1" spc="-7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20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7012F-6B6E-57D7-DEA5-088DD5E64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D2CC146-BC5C-3F57-4FA6-A5F187F0EFFC}"/>
              </a:ext>
            </a:extLst>
          </p:cNvPr>
          <p:cNvSpPr txBox="1"/>
          <p:nvPr/>
        </p:nvSpPr>
        <p:spPr>
          <a:xfrm>
            <a:off x="545194" y="457200"/>
            <a:ext cx="7473521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Finep e o </a:t>
            </a:r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</a:rPr>
              <a:t>Complexo econômico industrial da saúde </a:t>
            </a:r>
            <a:endParaRPr sz="3400" dirty="0">
              <a:solidFill>
                <a:srgbClr val="0A4C4C"/>
              </a:solidFill>
              <a:latin typeface="Bebas Neue Bold" panose="020B0606020202050201" charset="0"/>
              <a:ea typeface="+mj-ea"/>
              <a:cs typeface="+mj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9DBDAAB-3980-FB2D-F7DE-9762BF4C4AE1}"/>
              </a:ext>
            </a:extLst>
          </p:cNvPr>
          <p:cNvSpPr/>
          <p:nvPr/>
        </p:nvSpPr>
        <p:spPr>
          <a:xfrm rot="16200000">
            <a:off x="2575435" y="-1618629"/>
            <a:ext cx="72000" cy="5400000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869CB07-530A-F1D8-47DF-41A2637EA744}"/>
              </a:ext>
            </a:extLst>
          </p:cNvPr>
          <p:cNvGrpSpPr/>
          <p:nvPr/>
        </p:nvGrpSpPr>
        <p:grpSpPr>
          <a:xfrm>
            <a:off x="-1415562" y="2031023"/>
            <a:ext cx="879231" cy="2176361"/>
            <a:chOff x="-513102" y="1666687"/>
            <a:chExt cx="470945" cy="1764053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9D98E504-6D09-DA83-1AC8-88BAB9515925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BB6F4A5-A855-3D74-0246-95FD57C9120E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1D27933C-ADEF-FEBE-22DB-72009FCF4C1D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CA2F7C0-FA7F-BD8E-D1AB-A58A15E2CD96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89436BA4-B263-4B50-254F-3CD805F90307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BD0D3F7-674C-A398-3499-4A707C6888A5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B85EDDC6-222A-4B75-00EC-63528E1D6E9E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49F5133B-D6E7-F319-902E-E29D03875B31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B7CA9B8D-0B6B-5C22-C34B-E9E0059475A0}"/>
              </a:ext>
            </a:extLst>
          </p:cNvPr>
          <p:cNvSpPr/>
          <p:nvPr/>
        </p:nvSpPr>
        <p:spPr>
          <a:xfrm>
            <a:off x="402954" y="1117372"/>
            <a:ext cx="10407286" cy="13622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A Finep historicamente atua alinhada aos eixos estruturantes do CEIS, financiando de forma contínua iniciativas de P,D&amp;I, o fortalecimento da infraestrutura produtiva e o desenvolvimento de capacidades nacionais em saúde.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B67E1B0-1BE8-300B-A791-22679C931E9E}"/>
              </a:ext>
            </a:extLst>
          </p:cNvPr>
          <p:cNvSpPr/>
          <p:nvPr/>
        </p:nvSpPr>
        <p:spPr>
          <a:xfrm>
            <a:off x="545193" y="3613743"/>
            <a:ext cx="10076543" cy="832805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pt-BR" noProof="0">
              <a:latin typeface="Josefin Sans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9C7E67F-10B8-FA37-3F00-5CC3A391A9A2}"/>
              </a:ext>
            </a:extLst>
          </p:cNvPr>
          <p:cNvSpPr/>
          <p:nvPr/>
        </p:nvSpPr>
        <p:spPr>
          <a:xfrm>
            <a:off x="755836" y="3654135"/>
            <a:ext cx="694570" cy="752019"/>
          </a:xfrm>
          <a:prstGeom prst="ellipse">
            <a:avLst/>
          </a:prstGeom>
          <a:solidFill>
            <a:srgbClr val="005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1D9CC452-FED4-7440-A179-F31F3D8B7747}"/>
              </a:ext>
            </a:extLst>
          </p:cNvPr>
          <p:cNvSpPr/>
          <p:nvPr/>
        </p:nvSpPr>
        <p:spPr>
          <a:xfrm>
            <a:off x="545193" y="4697856"/>
            <a:ext cx="10076543" cy="832805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pt-BR">
              <a:solidFill>
                <a:schemeClr val="tx1"/>
              </a:solidFill>
              <a:latin typeface="Josefin Sans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1E033DA9-12E4-58DE-6195-FCC12FF05866}"/>
              </a:ext>
            </a:extLst>
          </p:cNvPr>
          <p:cNvSpPr/>
          <p:nvPr/>
        </p:nvSpPr>
        <p:spPr>
          <a:xfrm>
            <a:off x="763338" y="4738248"/>
            <a:ext cx="694570" cy="752019"/>
          </a:xfrm>
          <a:prstGeom prst="ellipse">
            <a:avLst/>
          </a:prstGeom>
          <a:solidFill>
            <a:srgbClr val="005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EC79E038-07D0-6E31-8246-1CFCD068B7B7}"/>
              </a:ext>
            </a:extLst>
          </p:cNvPr>
          <p:cNvSpPr/>
          <p:nvPr/>
        </p:nvSpPr>
        <p:spPr>
          <a:xfrm>
            <a:off x="545193" y="5791994"/>
            <a:ext cx="10076543" cy="832805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pt-BR">
              <a:solidFill>
                <a:schemeClr val="tx1"/>
              </a:solidFill>
              <a:latin typeface="Josefin Sans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09AA527-F88A-A8BE-0255-FA40923B62A7}"/>
              </a:ext>
            </a:extLst>
          </p:cNvPr>
          <p:cNvSpPr/>
          <p:nvPr/>
        </p:nvSpPr>
        <p:spPr>
          <a:xfrm>
            <a:off x="763338" y="5832387"/>
            <a:ext cx="694570" cy="752019"/>
          </a:xfrm>
          <a:prstGeom prst="ellipse">
            <a:avLst/>
          </a:prstGeom>
          <a:solidFill>
            <a:srgbClr val="005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D189AF4-E148-0467-AA55-01E66F7EDD2A}"/>
              </a:ext>
            </a:extLst>
          </p:cNvPr>
          <p:cNvSpPr txBox="1"/>
          <p:nvPr/>
        </p:nvSpPr>
        <p:spPr>
          <a:xfrm>
            <a:off x="1572106" y="3732273"/>
            <a:ext cx="8844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noProof="0" dirty="0">
                <a:solidFill>
                  <a:srgbClr val="7F7F7F"/>
                </a:solidFill>
                <a:latin typeface="Bahnschrift" panose="020B0502040204020203" pitchFamily="34" charset="0"/>
                <a:ea typeface="Josefin Sans"/>
                <a:cs typeface="Josefin Sans"/>
                <a:sym typeface="Josefin Sans"/>
              </a:rPr>
              <a:t>Apoiar</a:t>
            </a:r>
            <a:r>
              <a:rPr lang="es-ES" sz="1600" dirty="0">
                <a:solidFill>
                  <a:srgbClr val="7F7F7F"/>
                </a:solidFill>
                <a:latin typeface="Bahnschrift" panose="020B0502040204020203" pitchFamily="34" charset="0"/>
                <a:ea typeface="Josefin Sans"/>
                <a:cs typeface="Josefin Sans"/>
                <a:sym typeface="Josefin Sans"/>
              </a:rPr>
              <a:t> </a:t>
            </a:r>
            <a:r>
              <a:rPr lang="pt-BR" sz="1600" dirty="0">
                <a:solidFill>
                  <a:srgbClr val="7F7F7F"/>
                </a:solidFill>
                <a:latin typeface="Bahnschrift" panose="020B0502040204020203" pitchFamily="34" charset="0"/>
                <a:ea typeface="Josefin Sans"/>
                <a:cs typeface="Josefin Sans"/>
                <a:sym typeface="Josefin Sans"/>
              </a:rPr>
              <a:t>projetos </a:t>
            </a:r>
            <a:r>
              <a:rPr lang="pt-BR" sz="1600" noProof="0" dirty="0">
                <a:solidFill>
                  <a:srgbClr val="7F7F7F"/>
                </a:solidFill>
                <a:latin typeface="Bahnschrift" panose="020B0502040204020203" pitchFamily="34" charset="0"/>
                <a:ea typeface="Josefin Sans"/>
                <a:cs typeface="Josefin Sans"/>
                <a:sym typeface="Josefin Sans"/>
              </a:rPr>
              <a:t>inovadores em linhas temáticas que visam atender a </a:t>
            </a:r>
            <a:r>
              <a:rPr lang="pt-BR" sz="1600" dirty="0">
                <a:solidFill>
                  <a:srgbClr val="7F7F7F"/>
                </a:solidFill>
                <a:latin typeface="Bahnschrift" panose="020B0502040204020203" pitchFamily="34" charset="0"/>
                <a:ea typeface="Josefin Sans"/>
                <a:cs typeface="Josefin Sans"/>
                <a:sym typeface="Josefin Sans"/>
              </a:rPr>
              <a:t>Matriz de Desafios Produtivos e Tecnológicos do Ministério da Saúde.</a:t>
            </a:r>
            <a:endParaRPr lang="pt-BR" sz="1600" dirty="0">
              <a:latin typeface="Bahnschrift" panose="020B0502040204020203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D977C2B-F814-4DD2-06A7-547703305084}"/>
              </a:ext>
            </a:extLst>
          </p:cNvPr>
          <p:cNvSpPr txBox="1"/>
          <p:nvPr/>
        </p:nvSpPr>
        <p:spPr>
          <a:xfrm>
            <a:off x="1574279" y="4806746"/>
            <a:ext cx="8842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noProof="0" dirty="0">
                <a:solidFill>
                  <a:srgbClr val="7F7F7F"/>
                </a:solidFill>
                <a:latin typeface="Bahnschrift" panose="020B0502040204020203" pitchFamily="34" charset="0"/>
                <a:ea typeface="Josefin Sans"/>
                <a:cs typeface="Josefin Sans"/>
                <a:sym typeface="Josefin Sans"/>
              </a:rPr>
              <a:t>Direcionar ações para construir um Complexo Econômico-Industrial de Saúde resiliente, reduzindo as vulnerabilidades dos SUS.</a:t>
            </a:r>
            <a:endParaRPr lang="pt-BR" sz="1600" noProof="0" dirty="0">
              <a:latin typeface="Bahnschrift" panose="020B0502040204020203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07AB79C-8A6B-B5AD-16A4-3AC0E9E3480A}"/>
              </a:ext>
            </a:extLst>
          </p:cNvPr>
          <p:cNvSpPr txBox="1"/>
          <p:nvPr/>
        </p:nvSpPr>
        <p:spPr>
          <a:xfrm>
            <a:off x="1570264" y="5912861"/>
            <a:ext cx="8847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noProof="0" dirty="0">
                <a:solidFill>
                  <a:srgbClr val="7F7F7F"/>
                </a:solidFill>
                <a:latin typeface="Bahnschrift" panose="020B0502040204020203" pitchFamily="34" charset="0"/>
                <a:ea typeface="Josefin Sans"/>
                <a:cs typeface="Josefin Sans"/>
                <a:sym typeface="Josefin Sans"/>
              </a:rPr>
              <a:t>Priorizar iniciativas para contribuir com o desenvolvimento do setor alinhadas à Estratégia Nacional para o desenvolvimento do CEIS.</a:t>
            </a:r>
            <a:endParaRPr lang="pt-BR" sz="1600" noProof="0" dirty="0">
              <a:latin typeface="Bahnschrift" panose="020B0502040204020203" pitchFamily="34" charset="0"/>
            </a:endParaRPr>
          </a:p>
        </p:txBody>
      </p:sp>
      <p:pic>
        <p:nvPicPr>
          <p:cNvPr id="26" name="Imagem 25" descr="Ícone&#10;&#10;Descrição gerada automaticamente">
            <a:extLst>
              <a:ext uri="{FF2B5EF4-FFF2-40B4-BE49-F238E27FC236}">
                <a16:creationId xmlns:a16="http://schemas.microsoft.com/office/drawing/2014/main" id="{E3295CC8-8398-CFA7-68CB-7DB51622A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8" y="4824865"/>
            <a:ext cx="534569" cy="578785"/>
          </a:xfrm>
          <a:prstGeom prst="rect">
            <a:avLst/>
          </a:prstGeom>
        </p:spPr>
      </p:pic>
      <p:pic>
        <p:nvPicPr>
          <p:cNvPr id="27" name="Imagem 26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C718FCFC-A950-1637-D7B4-11222D862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6" y="3740752"/>
            <a:ext cx="534569" cy="578785"/>
          </a:xfrm>
          <a:prstGeom prst="rect">
            <a:avLst/>
          </a:prstGeom>
        </p:spPr>
      </p:pic>
      <p:pic>
        <p:nvPicPr>
          <p:cNvPr id="28" name="Imagem 27" descr="Ícone&#10;&#10;Descrição gerada automaticamente">
            <a:extLst>
              <a:ext uri="{FF2B5EF4-FFF2-40B4-BE49-F238E27FC236}">
                <a16:creationId xmlns:a16="http://schemas.microsoft.com/office/drawing/2014/main" id="{A060CB09-8DDF-D12B-3F1E-98B317AA9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26" y="5930040"/>
            <a:ext cx="458202" cy="496101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306532B5-118A-0706-2363-69F6C55F3054}"/>
              </a:ext>
            </a:extLst>
          </p:cNvPr>
          <p:cNvSpPr/>
          <p:nvPr/>
        </p:nvSpPr>
        <p:spPr>
          <a:xfrm>
            <a:off x="402954" y="2203305"/>
            <a:ext cx="10407286" cy="13622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A partir das diretrizes definidas pela NIB e pelo Ministério da Saúde, em 2024 a Finep lançou duas Seleções Públicas com objetivo de:</a:t>
            </a:r>
          </a:p>
        </p:txBody>
      </p:sp>
      <p:pic>
        <p:nvPicPr>
          <p:cNvPr id="5" name="Gráfico 4" descr="Na mosca com preenchimento sólido">
            <a:extLst>
              <a:ext uri="{FF2B5EF4-FFF2-40B4-BE49-F238E27FC236}">
                <a16:creationId xmlns:a16="http://schemas.microsoft.com/office/drawing/2014/main" id="{62DC0CF9-6B61-E256-F1E3-9CF13C714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67" y="1377279"/>
            <a:ext cx="335487" cy="335487"/>
          </a:xfrm>
          <a:prstGeom prst="rect">
            <a:avLst/>
          </a:prstGeom>
        </p:spPr>
      </p:pic>
      <p:pic>
        <p:nvPicPr>
          <p:cNvPr id="33" name="Gráfico 32" descr="Na mosca com preenchimento sólido">
            <a:extLst>
              <a:ext uri="{FF2B5EF4-FFF2-40B4-BE49-F238E27FC236}">
                <a16:creationId xmlns:a16="http://schemas.microsoft.com/office/drawing/2014/main" id="{30834CA5-74C3-0DCB-94EA-5BCE3ED45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67" y="2572632"/>
            <a:ext cx="335487" cy="3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22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96EA6-2FDF-2136-4BE7-8420F9F9C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458D4A3-76DA-91A5-B634-CB94C9A99B7D}"/>
              </a:ext>
            </a:extLst>
          </p:cNvPr>
          <p:cNvSpPr txBox="1"/>
          <p:nvPr/>
        </p:nvSpPr>
        <p:spPr>
          <a:xfrm>
            <a:off x="545194" y="457200"/>
            <a:ext cx="6910866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A FINEP NO CONTEXTO DA NOVA INDÚSTRIA BRASIL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B3BEFB0-3723-5C9A-67ED-AD3D09CDC614}"/>
              </a:ext>
            </a:extLst>
          </p:cNvPr>
          <p:cNvSpPr/>
          <p:nvPr/>
        </p:nvSpPr>
        <p:spPr>
          <a:xfrm rot="16200000">
            <a:off x="2575435" y="-1618629"/>
            <a:ext cx="72000" cy="5400000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854158C-61E1-E13D-6BD7-E5D57B582F85}"/>
              </a:ext>
            </a:extLst>
          </p:cNvPr>
          <p:cNvGrpSpPr/>
          <p:nvPr/>
        </p:nvGrpSpPr>
        <p:grpSpPr>
          <a:xfrm>
            <a:off x="-1415562" y="2031023"/>
            <a:ext cx="879231" cy="2176361"/>
            <a:chOff x="-513102" y="1666687"/>
            <a:chExt cx="470945" cy="1764053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6AEFDF21-F1B9-FC40-1E63-25440FBF3BA2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B7626173-BD1A-E229-78DC-B82F3F64E429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9621B5A-8598-FBB3-C157-8AF3B59AD7AC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BE56A30-0EFA-68D7-CFB1-8D854AB32F80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D6DA72D0-4357-F38B-405E-E7E1AAD54D21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9E1184B1-82E8-F1E9-F9FE-51C70D69372A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9564C38C-417A-AF53-6E6B-68FEA87BF80B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B8396C09-D619-8ADF-0E9E-B042580294A4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C11F5D98-C94A-BDD3-D530-30BC37F0ED58}"/>
              </a:ext>
            </a:extLst>
          </p:cNvPr>
          <p:cNvSpPr/>
          <p:nvPr/>
        </p:nvSpPr>
        <p:spPr>
          <a:xfrm>
            <a:off x="331834" y="1181792"/>
            <a:ext cx="11687446" cy="1026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900" dirty="0">
                <a:solidFill>
                  <a:srgbClr val="484848"/>
                </a:solidFill>
                <a:latin typeface="Bahnschrift" panose="020B0502040204020203" pitchFamily="34" charset="0"/>
              </a:rPr>
              <a:t>A partir da retomada das políticas industrial e de CT&amp;I, a Finep alinhou seus instrumentos de apoio às diretrizes definidas pelo Governo Federal.</a:t>
            </a:r>
          </a:p>
          <a:p>
            <a:pPr algn="just"/>
            <a:endParaRPr lang="pt-BR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68A1BF27-C85F-7C78-437D-1FAFD696211E}"/>
              </a:ext>
            </a:extLst>
          </p:cNvPr>
          <p:cNvSpPr/>
          <p:nvPr/>
        </p:nvSpPr>
        <p:spPr>
          <a:xfrm>
            <a:off x="331834" y="2073851"/>
            <a:ext cx="11687446" cy="1026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900" dirty="0">
                <a:solidFill>
                  <a:srgbClr val="484848"/>
                </a:solidFill>
                <a:latin typeface="Bahnschrift" panose="020B0502040204020203" pitchFamily="34" charset="0"/>
              </a:rPr>
              <a:t>Em 2024, lançou </a:t>
            </a:r>
            <a:r>
              <a:rPr lang="pt-BR" sz="1900" b="1" dirty="0">
                <a:solidFill>
                  <a:srgbClr val="484848"/>
                </a:solidFill>
                <a:latin typeface="Bahnschrift" panose="020B0502040204020203" pitchFamily="34" charset="0"/>
              </a:rPr>
              <a:t>11 Chamadas Públicas </a:t>
            </a:r>
            <a:r>
              <a:rPr lang="pt-BR" sz="1900" dirty="0">
                <a:solidFill>
                  <a:srgbClr val="484848"/>
                </a:solidFill>
                <a:latin typeface="Bahnschrift" panose="020B0502040204020203" pitchFamily="34" charset="0"/>
              </a:rPr>
              <a:t>no âmbito do </a:t>
            </a:r>
            <a:r>
              <a:rPr lang="pt-BR" sz="1900" b="1" dirty="0">
                <a:solidFill>
                  <a:srgbClr val="484848"/>
                </a:solidFill>
                <a:latin typeface="Bahnschrift" panose="020B0502040204020203" pitchFamily="34" charset="0"/>
              </a:rPr>
              <a:t>Finep Mais Inovação</a:t>
            </a:r>
            <a:r>
              <a:rPr lang="pt-BR" sz="1900" dirty="0">
                <a:solidFill>
                  <a:srgbClr val="484848"/>
                </a:solidFill>
                <a:latin typeface="Bahnschrift" panose="020B0502040204020203" pitchFamily="34" charset="0"/>
              </a:rPr>
              <a:t>, com valor total de R</a:t>
            </a:r>
            <a:r>
              <a:rPr lang="pt-BR" sz="1900" b="1" dirty="0">
                <a:solidFill>
                  <a:srgbClr val="484848"/>
                </a:solidFill>
                <a:latin typeface="Bahnschrift" panose="020B0502040204020203" pitchFamily="34" charset="0"/>
              </a:rPr>
              <a:t>$2,18 bilhões</a:t>
            </a:r>
            <a:r>
              <a:rPr lang="pt-BR" sz="1900" dirty="0">
                <a:solidFill>
                  <a:srgbClr val="484848"/>
                </a:solidFill>
                <a:latin typeface="Bahnschrift" panose="020B0502040204020203" pitchFamily="34" charset="0"/>
              </a:rPr>
              <a:t> em recursos </a:t>
            </a:r>
            <a:r>
              <a:rPr lang="pt-BR" sz="1900" b="1" dirty="0">
                <a:solidFill>
                  <a:srgbClr val="484848"/>
                </a:solidFill>
                <a:latin typeface="Bahnschrift" panose="020B0502040204020203" pitchFamily="34" charset="0"/>
              </a:rPr>
              <a:t>não reembolsáveis para empresas e </a:t>
            </a:r>
            <a:r>
              <a:rPr lang="pt-BR" sz="1900" b="1" dirty="0" err="1">
                <a:solidFill>
                  <a:srgbClr val="484848"/>
                </a:solidFill>
                <a:latin typeface="Bahnschrift" panose="020B0502040204020203" pitchFamily="34" charset="0"/>
              </a:rPr>
              <a:t>ICTs</a:t>
            </a:r>
            <a:r>
              <a:rPr lang="pt-BR" sz="1900" dirty="0">
                <a:solidFill>
                  <a:srgbClr val="484848"/>
                </a:solidFill>
                <a:latin typeface="Bahnschrift" panose="020B0502040204020203" pitchFamily="34" charset="0"/>
              </a:rPr>
              <a:t>.</a:t>
            </a:r>
          </a:p>
          <a:p>
            <a:pPr algn="just"/>
            <a:endParaRPr lang="pt-BR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23" name="Retângulo 122">
            <a:extLst>
              <a:ext uri="{FF2B5EF4-FFF2-40B4-BE49-F238E27FC236}">
                <a16:creationId xmlns:a16="http://schemas.microsoft.com/office/drawing/2014/main" id="{377003FE-F6FE-EE62-E5B9-DC3AF24A604C}"/>
              </a:ext>
            </a:extLst>
          </p:cNvPr>
          <p:cNvSpPr/>
          <p:nvPr/>
        </p:nvSpPr>
        <p:spPr>
          <a:xfrm>
            <a:off x="211664" y="3210560"/>
            <a:ext cx="5681137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24" name="Retângulo 123">
            <a:extLst>
              <a:ext uri="{FF2B5EF4-FFF2-40B4-BE49-F238E27FC236}">
                <a16:creationId xmlns:a16="http://schemas.microsoft.com/office/drawing/2014/main" id="{076364D0-5FDA-D99D-EAB2-CBABC0802A56}"/>
              </a:ext>
            </a:extLst>
          </p:cNvPr>
          <p:cNvSpPr/>
          <p:nvPr/>
        </p:nvSpPr>
        <p:spPr>
          <a:xfrm>
            <a:off x="6226384" y="3210560"/>
            <a:ext cx="5681137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25" name="Retângulo 124">
            <a:extLst>
              <a:ext uri="{FF2B5EF4-FFF2-40B4-BE49-F238E27FC236}">
                <a16:creationId xmlns:a16="http://schemas.microsoft.com/office/drawing/2014/main" id="{04DFAC84-59A5-5F2D-5A01-16B5D64B0FCD}"/>
              </a:ext>
            </a:extLst>
          </p:cNvPr>
          <p:cNvSpPr/>
          <p:nvPr/>
        </p:nvSpPr>
        <p:spPr>
          <a:xfrm>
            <a:off x="1087121" y="3255754"/>
            <a:ext cx="469124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spcAft>
                <a:spcPts val="1600"/>
              </a:spcAft>
            </a:pPr>
            <a:r>
              <a:rPr lang="pt-BR" b="1" u="sng" dirty="0">
                <a:solidFill>
                  <a:srgbClr val="212529"/>
                </a:solidFill>
                <a:latin typeface="Bahnschrift" panose="020B0502040204020203" pitchFamily="34" charset="0"/>
              </a:rPr>
              <a:t>Agro</a:t>
            </a:r>
            <a: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  <a:t>: </a:t>
            </a:r>
            <a:r>
              <a:rPr lang="pt-BR" dirty="0">
                <a:solidFill>
                  <a:srgbClr val="212529"/>
                </a:solidFill>
                <a:latin typeface="Bahnschrift" panose="020B0502040204020203" pitchFamily="34" charset="0"/>
              </a:rPr>
              <a:t>R$ 280 milhões</a:t>
            </a:r>
          </a:p>
          <a:p>
            <a:pPr algn="just">
              <a:spcBef>
                <a:spcPts val="800"/>
              </a:spcBef>
              <a:spcAft>
                <a:spcPts val="1600"/>
              </a:spcAft>
            </a:pPr>
            <a:r>
              <a:rPr lang="pt-BR" b="1" u="sng" dirty="0">
                <a:solidFill>
                  <a:srgbClr val="212529"/>
                </a:solidFill>
                <a:latin typeface="Bahnschrift" panose="020B0502040204020203" pitchFamily="34" charset="0"/>
              </a:rPr>
              <a:t>Saúde - Empresas</a:t>
            </a:r>
            <a: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  <a:t>: </a:t>
            </a:r>
            <a:r>
              <a:rPr lang="pt-BR" dirty="0">
                <a:solidFill>
                  <a:srgbClr val="212529"/>
                </a:solidFill>
                <a:latin typeface="Bahnschrift" panose="020B0502040204020203" pitchFamily="34" charset="0"/>
              </a:rPr>
              <a:t>R$ 250 milhões</a:t>
            </a:r>
          </a:p>
          <a:p>
            <a:pPr algn="just">
              <a:spcBef>
                <a:spcPts val="800"/>
              </a:spcBef>
              <a:spcAft>
                <a:spcPts val="1600"/>
              </a:spcAft>
            </a:pPr>
            <a:r>
              <a:rPr lang="pt-BR" b="1" u="sng" dirty="0">
                <a:solidFill>
                  <a:srgbClr val="212529"/>
                </a:solidFill>
                <a:latin typeface="Bahnschrift" panose="020B0502040204020203" pitchFamily="34" charset="0"/>
              </a:rPr>
              <a:t>Saúde - </a:t>
            </a:r>
            <a:r>
              <a:rPr lang="pt-BR" b="1" u="sng" dirty="0" err="1">
                <a:solidFill>
                  <a:srgbClr val="212529"/>
                </a:solidFill>
                <a:latin typeface="Bahnschrift" panose="020B0502040204020203" pitchFamily="34" charset="0"/>
              </a:rPr>
              <a:t>ICTs</a:t>
            </a:r>
            <a: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  <a:t>: </a:t>
            </a:r>
            <a:r>
              <a:rPr lang="pt-BR" dirty="0">
                <a:solidFill>
                  <a:srgbClr val="212529"/>
                </a:solidFill>
                <a:latin typeface="Bahnschrift" panose="020B0502040204020203" pitchFamily="34" charset="0"/>
              </a:rPr>
              <a:t>R$ 250 milhões (suplementada em R$ 443 milhões)</a:t>
            </a:r>
          </a:p>
          <a:p>
            <a:pPr algn="just">
              <a:spcBef>
                <a:spcPts val="800"/>
              </a:spcBef>
              <a:spcAft>
                <a:spcPts val="1600"/>
              </a:spcAft>
            </a:pPr>
            <a:r>
              <a:rPr lang="pt-BR" b="1" u="sng" dirty="0">
                <a:solidFill>
                  <a:srgbClr val="212529"/>
                </a:solidFill>
                <a:latin typeface="Bahnschrift" panose="020B0502040204020203" pitchFamily="34" charset="0"/>
              </a:rPr>
              <a:t>Mobilidade Urbana</a:t>
            </a:r>
            <a: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  <a:t>: </a:t>
            </a:r>
            <a:r>
              <a:rPr lang="pt-BR" dirty="0">
                <a:solidFill>
                  <a:srgbClr val="212529"/>
                </a:solidFill>
                <a:latin typeface="Bahnschrift" panose="020B0502040204020203" pitchFamily="34" charset="0"/>
              </a:rPr>
              <a:t>R$ 120 milhões</a:t>
            </a:r>
          </a:p>
          <a:p>
            <a:pPr algn="just">
              <a:spcBef>
                <a:spcPts val="800"/>
              </a:spcBef>
              <a:spcAft>
                <a:spcPts val="1600"/>
              </a:spcAft>
            </a:pPr>
            <a:r>
              <a:rPr lang="pt-BR" b="1" u="sng" dirty="0">
                <a:solidFill>
                  <a:srgbClr val="212529"/>
                </a:solidFill>
                <a:latin typeface="Bahnschrift" panose="020B0502040204020203" pitchFamily="34" charset="0"/>
              </a:rPr>
              <a:t>Aviação Sustentável</a:t>
            </a:r>
            <a: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  <a:t>: </a:t>
            </a:r>
            <a:r>
              <a:rPr lang="pt-BR" dirty="0">
                <a:solidFill>
                  <a:srgbClr val="212529"/>
                </a:solidFill>
                <a:latin typeface="Bahnschrift" panose="020B0502040204020203" pitchFamily="34" charset="0"/>
              </a:rPr>
              <a:t>R$ 100 milhões</a:t>
            </a:r>
          </a:p>
          <a:p>
            <a:pPr algn="just">
              <a:spcBef>
                <a:spcPts val="800"/>
              </a:spcBef>
              <a:spcAft>
                <a:spcPts val="1600"/>
              </a:spcAft>
            </a:pPr>
            <a:r>
              <a:rPr lang="pt-BR" b="1" u="sng" dirty="0">
                <a:solidFill>
                  <a:srgbClr val="212529"/>
                </a:solidFill>
                <a:latin typeface="Bahnschrift" panose="020B0502040204020203" pitchFamily="34" charset="0"/>
              </a:rPr>
              <a:t>Semicondutores</a:t>
            </a:r>
            <a: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  <a:t>:</a:t>
            </a:r>
            <a:r>
              <a:rPr lang="pt-BR" dirty="0">
                <a:solidFill>
                  <a:srgbClr val="212529"/>
                </a:solidFill>
                <a:latin typeface="Bahnschrift" panose="020B0502040204020203" pitchFamily="34" charset="0"/>
              </a:rPr>
              <a:t> R$ 100 milhões</a:t>
            </a:r>
          </a:p>
        </p:txBody>
      </p:sp>
      <p:sp>
        <p:nvSpPr>
          <p:cNvPr id="126" name="Retângulo 125">
            <a:extLst>
              <a:ext uri="{FF2B5EF4-FFF2-40B4-BE49-F238E27FC236}">
                <a16:creationId xmlns:a16="http://schemas.microsoft.com/office/drawing/2014/main" id="{B198B3AA-5654-693F-3422-D5A4ACD350FB}"/>
              </a:ext>
            </a:extLst>
          </p:cNvPr>
          <p:cNvSpPr/>
          <p:nvPr/>
        </p:nvSpPr>
        <p:spPr>
          <a:xfrm>
            <a:off x="6939186" y="3275119"/>
            <a:ext cx="5141861" cy="333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1600"/>
              </a:spcAft>
            </a:pPr>
            <a:r>
              <a:rPr lang="pt-BR" b="1" u="sng" dirty="0">
                <a:solidFill>
                  <a:srgbClr val="212529"/>
                </a:solidFill>
                <a:latin typeface="Bahnschrift" panose="020B0502040204020203" pitchFamily="34" charset="0"/>
              </a:rPr>
              <a:t>Resíduos, Saneamento e Moradia</a:t>
            </a:r>
            <a: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  <a:t>: </a:t>
            </a:r>
            <a:b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</a:br>
            <a:r>
              <a:rPr lang="pt-BR" dirty="0">
                <a:solidFill>
                  <a:srgbClr val="212529"/>
                </a:solidFill>
                <a:latin typeface="Bahnschrift" panose="020B0502040204020203" pitchFamily="34" charset="0"/>
              </a:rPr>
              <a:t>R$ 80 milhões</a:t>
            </a:r>
          </a:p>
          <a:p>
            <a:pPr>
              <a:spcBef>
                <a:spcPts val="800"/>
              </a:spcBef>
              <a:spcAft>
                <a:spcPts val="1600"/>
              </a:spcAft>
            </a:pPr>
            <a:r>
              <a:rPr lang="pt-BR" b="1" u="sng" dirty="0">
                <a:solidFill>
                  <a:srgbClr val="212529"/>
                </a:solidFill>
                <a:latin typeface="Bahnschrift" panose="020B0502040204020203" pitchFamily="34" charset="0"/>
              </a:rPr>
              <a:t>Tecnologias digitais</a:t>
            </a:r>
            <a: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  <a:t>: </a:t>
            </a:r>
            <a:r>
              <a:rPr lang="pt-BR" dirty="0">
                <a:solidFill>
                  <a:srgbClr val="212529"/>
                </a:solidFill>
                <a:latin typeface="Bahnschrift" panose="020B0502040204020203" pitchFamily="34" charset="0"/>
              </a:rPr>
              <a:t>R$ 170 milhões</a:t>
            </a:r>
          </a:p>
          <a:p>
            <a:pPr>
              <a:spcBef>
                <a:spcPts val="800"/>
              </a:spcBef>
              <a:spcAft>
                <a:spcPts val="1600"/>
              </a:spcAft>
            </a:pPr>
            <a:r>
              <a:rPr lang="pt-BR" b="1" u="sng" dirty="0">
                <a:solidFill>
                  <a:srgbClr val="212529"/>
                </a:solidFill>
                <a:latin typeface="Bahnschrift" panose="020B0502040204020203" pitchFamily="34" charset="0"/>
              </a:rPr>
              <a:t>Energias Renováveis</a:t>
            </a:r>
            <a: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  <a:t>: </a:t>
            </a:r>
            <a:r>
              <a:rPr lang="pt-BR" dirty="0">
                <a:solidFill>
                  <a:srgbClr val="212529"/>
                </a:solidFill>
                <a:latin typeface="Bahnschrift" panose="020B0502040204020203" pitchFamily="34" charset="0"/>
              </a:rPr>
              <a:t>R$ 250 milhões</a:t>
            </a:r>
          </a:p>
          <a:p>
            <a:pPr>
              <a:spcBef>
                <a:spcPts val="800"/>
              </a:spcBef>
              <a:spcAft>
                <a:spcPts val="1600"/>
              </a:spcAft>
            </a:pPr>
            <a:r>
              <a:rPr lang="pt-BR" b="1" u="sng" dirty="0">
                <a:solidFill>
                  <a:srgbClr val="212529"/>
                </a:solidFill>
                <a:latin typeface="Bahnschrift" panose="020B0502040204020203" pitchFamily="34" charset="0"/>
              </a:rPr>
              <a:t>Bioeconomia</a:t>
            </a:r>
            <a: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  <a:t>: </a:t>
            </a:r>
            <a:r>
              <a:rPr lang="pt-BR" dirty="0">
                <a:solidFill>
                  <a:srgbClr val="212529"/>
                </a:solidFill>
                <a:latin typeface="Bahnschrift" panose="020B0502040204020203" pitchFamily="34" charset="0"/>
              </a:rPr>
              <a:t>R$ 250 milhões</a:t>
            </a:r>
          </a:p>
          <a:p>
            <a:pPr>
              <a:spcBef>
                <a:spcPts val="800"/>
              </a:spcBef>
              <a:spcAft>
                <a:spcPts val="1600"/>
              </a:spcAft>
            </a:pPr>
            <a:r>
              <a:rPr lang="pt-BR" b="1" u="sng" dirty="0">
                <a:solidFill>
                  <a:srgbClr val="212529"/>
                </a:solidFill>
                <a:latin typeface="Bahnschrift" panose="020B0502040204020203" pitchFamily="34" charset="0"/>
              </a:rPr>
              <a:t>Soberania e Defesa Nacional</a:t>
            </a:r>
            <a: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  <a:t>: </a:t>
            </a:r>
            <a:br>
              <a:rPr lang="pt-BR" b="1" dirty="0">
                <a:solidFill>
                  <a:srgbClr val="212529"/>
                </a:solidFill>
                <a:latin typeface="Bahnschrift" panose="020B0502040204020203" pitchFamily="34" charset="0"/>
              </a:rPr>
            </a:br>
            <a:r>
              <a:rPr lang="pt-BR" dirty="0">
                <a:solidFill>
                  <a:srgbClr val="212529"/>
                </a:solidFill>
                <a:latin typeface="Bahnschrift" panose="020B0502040204020203" pitchFamily="34" charset="0"/>
              </a:rPr>
              <a:t>R$ 280 milhões</a:t>
            </a:r>
          </a:p>
        </p:txBody>
      </p:sp>
      <p:pic>
        <p:nvPicPr>
          <p:cNvPr id="128" name="Picture 2" descr="Biológico - ícones de educação grátis">
            <a:extLst>
              <a:ext uri="{FF2B5EF4-FFF2-40B4-BE49-F238E27FC236}">
                <a16:creationId xmlns:a16="http://schemas.microsoft.com/office/drawing/2014/main" id="{D8968770-E081-CCF2-90B6-0528DA8D0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6" y="4420579"/>
            <a:ext cx="506548" cy="50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Inteligência artificial - ícones de tecnologia grátis">
            <a:extLst>
              <a:ext uri="{FF2B5EF4-FFF2-40B4-BE49-F238E27FC236}">
                <a16:creationId xmlns:a16="http://schemas.microsoft.com/office/drawing/2014/main" id="{FF063B4C-0A4A-AFEC-AFCC-223C32673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93" y="4069767"/>
            <a:ext cx="495988" cy="49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Imagem 141" descr="Ícone&#10;&#10;Descrição gerada automaticamente">
            <a:extLst>
              <a:ext uri="{FF2B5EF4-FFF2-40B4-BE49-F238E27FC236}">
                <a16:creationId xmlns:a16="http://schemas.microsoft.com/office/drawing/2014/main" id="{7BD80314-ED9E-6C31-6129-2AFD7E2A1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64" y="5202964"/>
            <a:ext cx="432000" cy="432000"/>
          </a:xfrm>
          <a:prstGeom prst="rect">
            <a:avLst/>
          </a:prstGeom>
        </p:spPr>
      </p:pic>
      <p:pic>
        <p:nvPicPr>
          <p:cNvPr id="143" name="Imagem 142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5E43FD8A-B8B2-4A6F-7E34-DDF4AB0FB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47" y="3210560"/>
            <a:ext cx="432000" cy="432000"/>
          </a:xfrm>
          <a:prstGeom prst="rect">
            <a:avLst/>
          </a:prstGeom>
        </p:spPr>
      </p:pic>
      <p:pic>
        <p:nvPicPr>
          <p:cNvPr id="144" name="Imagem 143" descr="Ícone&#10;&#10;Descrição gerada automaticamente">
            <a:extLst>
              <a:ext uri="{FF2B5EF4-FFF2-40B4-BE49-F238E27FC236}">
                <a16:creationId xmlns:a16="http://schemas.microsoft.com/office/drawing/2014/main" id="{5F2CEDA9-AA2C-E529-4A7D-62B7C6358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30" y="3810944"/>
            <a:ext cx="432000" cy="432000"/>
          </a:xfrm>
          <a:prstGeom prst="rect">
            <a:avLst/>
          </a:prstGeom>
        </p:spPr>
      </p:pic>
      <p:pic>
        <p:nvPicPr>
          <p:cNvPr id="145" name="Imagem 144" descr="Logotipo, Ícone&#10;&#10;Descrição gerada automaticamente">
            <a:extLst>
              <a:ext uri="{FF2B5EF4-FFF2-40B4-BE49-F238E27FC236}">
                <a16:creationId xmlns:a16="http://schemas.microsoft.com/office/drawing/2014/main" id="{6CA0A3E8-C67B-2BAF-C9A6-FC048EE34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47" y="5723512"/>
            <a:ext cx="432000" cy="432000"/>
          </a:xfrm>
          <a:prstGeom prst="rect">
            <a:avLst/>
          </a:prstGeom>
        </p:spPr>
      </p:pic>
      <p:pic>
        <p:nvPicPr>
          <p:cNvPr id="146" name="Imagem 145" descr="Código QR&#10;&#10;Descrição gerada automaticamente">
            <a:extLst>
              <a:ext uri="{FF2B5EF4-FFF2-40B4-BE49-F238E27FC236}">
                <a16:creationId xmlns:a16="http://schemas.microsoft.com/office/drawing/2014/main" id="{23A65FA4-2449-DF0A-C0D7-9AD4D846B9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690" y="6288681"/>
            <a:ext cx="432000" cy="432000"/>
          </a:xfrm>
          <a:prstGeom prst="rect">
            <a:avLst/>
          </a:prstGeom>
        </p:spPr>
      </p:pic>
      <p:pic>
        <p:nvPicPr>
          <p:cNvPr id="147" name="Imagem 146" descr="Ícone&#10;&#10;Descrição gerada automaticamente">
            <a:extLst>
              <a:ext uri="{FF2B5EF4-FFF2-40B4-BE49-F238E27FC236}">
                <a16:creationId xmlns:a16="http://schemas.microsoft.com/office/drawing/2014/main" id="{3279A2FD-6927-23A5-5EEC-BF2E257EA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9911" y="3312025"/>
            <a:ext cx="432000" cy="432000"/>
          </a:xfrm>
          <a:prstGeom prst="rect">
            <a:avLst/>
          </a:prstGeom>
        </p:spPr>
      </p:pic>
      <p:pic>
        <p:nvPicPr>
          <p:cNvPr id="148" name="Imagem 147" descr="Ícone&#10;&#10;Descrição gerada automaticamente">
            <a:extLst>
              <a:ext uri="{FF2B5EF4-FFF2-40B4-BE49-F238E27FC236}">
                <a16:creationId xmlns:a16="http://schemas.microsoft.com/office/drawing/2014/main" id="{A6E5AB97-1C55-F990-B420-46ADB6D9D3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3549" y="4729585"/>
            <a:ext cx="432000" cy="432000"/>
          </a:xfrm>
          <a:prstGeom prst="rect">
            <a:avLst/>
          </a:prstGeom>
        </p:spPr>
      </p:pic>
      <p:pic>
        <p:nvPicPr>
          <p:cNvPr id="149" name="Imagem 148" descr="Ícone&#10;&#10;Descrição gerada automaticamente">
            <a:extLst>
              <a:ext uri="{FF2B5EF4-FFF2-40B4-BE49-F238E27FC236}">
                <a16:creationId xmlns:a16="http://schemas.microsoft.com/office/drawing/2014/main" id="{1F735528-1BCD-B9F9-F3B2-8F3BAC0AFE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3549" y="5350057"/>
            <a:ext cx="432000" cy="432000"/>
          </a:xfrm>
          <a:prstGeom prst="rect">
            <a:avLst/>
          </a:prstGeom>
        </p:spPr>
      </p:pic>
      <p:pic>
        <p:nvPicPr>
          <p:cNvPr id="150" name="Imagem 14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B35D404-02C3-236D-4259-EB0EF8967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3581" y="5968224"/>
            <a:ext cx="432000" cy="432000"/>
          </a:xfrm>
          <a:prstGeom prst="rect">
            <a:avLst/>
          </a:prstGeom>
        </p:spPr>
      </p:pic>
      <p:pic>
        <p:nvPicPr>
          <p:cNvPr id="3" name="Gráfico 2" descr="Na mosca com preenchimento sólido">
            <a:extLst>
              <a:ext uri="{FF2B5EF4-FFF2-40B4-BE49-F238E27FC236}">
                <a16:creationId xmlns:a16="http://schemas.microsoft.com/office/drawing/2014/main" id="{47B2D047-F78D-A5B5-132C-CCC68ABA86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1412773"/>
            <a:ext cx="335487" cy="335487"/>
          </a:xfrm>
          <a:prstGeom prst="rect">
            <a:avLst/>
          </a:prstGeom>
        </p:spPr>
      </p:pic>
      <p:pic>
        <p:nvPicPr>
          <p:cNvPr id="4" name="Gráfico 3" descr="Na mosca com preenchimento sólido">
            <a:extLst>
              <a:ext uri="{FF2B5EF4-FFF2-40B4-BE49-F238E27FC236}">
                <a16:creationId xmlns:a16="http://schemas.microsoft.com/office/drawing/2014/main" id="{62151BFE-41F6-B2FD-D197-56A53F827D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2316258"/>
            <a:ext cx="335487" cy="3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04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DE5B8-5A93-302D-AB94-3776681EB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6258423-F39C-199C-9870-D9E56F4CD8C3}"/>
              </a:ext>
            </a:extLst>
          </p:cNvPr>
          <p:cNvSpPr txBox="1"/>
          <p:nvPr/>
        </p:nvSpPr>
        <p:spPr>
          <a:xfrm>
            <a:off x="545194" y="457200"/>
            <a:ext cx="7473521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Finep e o </a:t>
            </a:r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</a:rPr>
              <a:t>Complexo econômico industrial da saúde </a:t>
            </a:r>
            <a:endParaRPr sz="3400" dirty="0">
              <a:solidFill>
                <a:srgbClr val="0A4C4C"/>
              </a:solidFill>
              <a:latin typeface="Bebas Neue Bold" panose="020B0606020202050201" charset="0"/>
              <a:ea typeface="+mj-ea"/>
              <a:cs typeface="+mj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5765905-5B32-3CAA-A1D7-41D45876F6AF}"/>
              </a:ext>
            </a:extLst>
          </p:cNvPr>
          <p:cNvSpPr/>
          <p:nvPr/>
        </p:nvSpPr>
        <p:spPr>
          <a:xfrm rot="16200000">
            <a:off x="2575435" y="-1618629"/>
            <a:ext cx="72000" cy="5400000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60C2BBD-906E-CF97-8D55-00F803D21815}"/>
              </a:ext>
            </a:extLst>
          </p:cNvPr>
          <p:cNvGrpSpPr/>
          <p:nvPr/>
        </p:nvGrpSpPr>
        <p:grpSpPr>
          <a:xfrm>
            <a:off x="-1415562" y="2705943"/>
            <a:ext cx="879231" cy="2176361"/>
            <a:chOff x="-513102" y="1666687"/>
            <a:chExt cx="470945" cy="1764053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C85D2402-4391-0138-1B0F-A9F2B7AC81EB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A64D8979-24DB-A718-10B0-BE897239886A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3EAE8696-FA4D-464A-8223-D579F106A053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65168C4-8D70-DB89-3E24-783488F98B15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080494A-7323-E000-BE8C-89EFFCACBDC7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9E4EBE86-1589-3E3C-56E9-EE2BF76B9303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E6CD532E-FE93-D450-3BA8-D33B362E8B26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BC6ED8F1-07CA-5890-3570-D828DF186B7F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92A97A8-A541-12D3-704F-897F519EF989}"/>
              </a:ext>
            </a:extLst>
          </p:cNvPr>
          <p:cNvSpPr txBox="1"/>
          <p:nvPr/>
        </p:nvSpPr>
        <p:spPr>
          <a:xfrm>
            <a:off x="217714" y="1559525"/>
            <a:ext cx="44961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b="1" dirty="0">
                <a:solidFill>
                  <a:srgbClr val="DD4F05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Mais Inovação Saúde – EMPRESA</a:t>
            </a:r>
            <a:r>
              <a:rPr lang="pt-BR" sz="2200" dirty="0">
                <a:solidFill>
                  <a:srgbClr val="DD4F05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A66F33-AE06-94F2-2495-11D393C5C473}"/>
              </a:ext>
            </a:extLst>
          </p:cNvPr>
          <p:cNvSpPr txBox="1"/>
          <p:nvPr/>
        </p:nvSpPr>
        <p:spPr>
          <a:xfrm>
            <a:off x="5745561" y="2826782"/>
            <a:ext cx="2103745" cy="572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Tahoma"/>
                <a:cs typeface="Tahoma"/>
              </a:rPr>
              <a:t>Pesquisa </a:t>
            </a:r>
            <a:r>
              <a:rPr lang="pt-BR" sz="1500" b="1" dirty="0">
                <a:solidFill>
                  <a:srgbClr val="005051"/>
                </a:solidFill>
                <a:latin typeface="Bahnschrift" panose="020B0502040204020203" pitchFamily="34" charset="0"/>
                <a:ea typeface="Tahoma"/>
                <a:cs typeface="Tahoma"/>
              </a:rPr>
              <a:t>C</a:t>
            </a:r>
            <a:r>
              <a:rPr kumimoji="0" lang="pt-B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Tahoma"/>
                <a:cs typeface="Tahoma"/>
              </a:rPr>
              <a:t>línica</a:t>
            </a: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Tahoma"/>
                <a:cs typeface="Tahoma"/>
              </a:rPr>
              <a:t> para Inovação no País</a:t>
            </a:r>
            <a:endParaRPr kumimoji="0" lang="pt-BR" altLang="pt-BR" sz="1500" b="1" i="0" u="none" strike="noStrike" kern="1200" cap="none" spc="0" normalizeH="0" baseline="0" noProof="0" dirty="0">
              <a:ln>
                <a:noFill/>
              </a:ln>
              <a:solidFill>
                <a:srgbClr val="005051"/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76359AB-FD96-6CEE-B66A-B885F318F7CB}"/>
              </a:ext>
            </a:extLst>
          </p:cNvPr>
          <p:cNvSpPr txBox="1"/>
          <p:nvPr/>
        </p:nvSpPr>
        <p:spPr>
          <a:xfrm>
            <a:off x="8987959" y="2826782"/>
            <a:ext cx="2190193" cy="5721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Tahoma"/>
                <a:cs typeface="Tahoma"/>
              </a:rPr>
              <a:t>Produtos Prioritários Definidos pelo MS</a:t>
            </a:r>
            <a:endParaRPr kumimoji="0" lang="pt-BR" altLang="pt-BR" sz="1500" b="1" i="0" u="none" strike="noStrike" kern="1200" cap="none" spc="0" normalizeH="0" baseline="0" noProof="0" dirty="0">
              <a:ln>
                <a:noFill/>
              </a:ln>
              <a:solidFill>
                <a:srgbClr val="005051"/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5D85AD1-F7E4-D040-F3DB-DDE025DA8E77}"/>
              </a:ext>
            </a:extLst>
          </p:cNvPr>
          <p:cNvSpPr txBox="1"/>
          <p:nvPr/>
        </p:nvSpPr>
        <p:spPr>
          <a:xfrm>
            <a:off x="443311" y="2797642"/>
            <a:ext cx="2078072" cy="564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Insumos Farmacêuticos Ativos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8AED484-6B42-7911-E485-5FF7A7D19B73}"/>
              </a:ext>
            </a:extLst>
          </p:cNvPr>
          <p:cNvSpPr txBox="1"/>
          <p:nvPr/>
        </p:nvSpPr>
        <p:spPr>
          <a:xfrm>
            <a:off x="2915036" y="2826782"/>
            <a:ext cx="2296145" cy="572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Tahoma"/>
                <a:cs typeface="Tahoma"/>
              </a:rPr>
              <a:t>Produtos </a:t>
            </a:r>
            <a:r>
              <a:rPr lang="pt-BR" altLang="pt-BR" sz="1500" b="1" dirty="0">
                <a:solidFill>
                  <a:srgbClr val="005051"/>
                </a:solidFill>
                <a:latin typeface="Bahnschrift" panose="020B0502040204020203" pitchFamily="34" charset="0"/>
                <a:ea typeface="Tahoma"/>
                <a:cs typeface="Tahoma"/>
              </a:rPr>
              <a:t>B</a:t>
            </a:r>
            <a:r>
              <a:rPr kumimoji="0" lang="pt-BR" altLang="pt-B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Tahoma"/>
                <a:cs typeface="Tahoma"/>
              </a:rPr>
              <a:t>iológicos</a:t>
            </a:r>
            <a:r>
              <a:rPr kumimoji="0" lang="pt-BR" alt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Tahoma"/>
                <a:cs typeface="Tahoma"/>
              </a:rPr>
              <a:t> com Alto </a:t>
            </a:r>
            <a:r>
              <a:rPr lang="pt-BR" altLang="pt-BR" sz="1500" b="1" dirty="0">
                <a:solidFill>
                  <a:srgbClr val="005051"/>
                </a:solidFill>
                <a:latin typeface="Bahnschrift" panose="020B0502040204020203" pitchFamily="34" charset="0"/>
                <a:ea typeface="Tahoma"/>
                <a:cs typeface="Tahoma"/>
              </a:rPr>
              <a:t>I</a:t>
            </a:r>
            <a:r>
              <a:rPr kumimoji="0" lang="pt-BR" altLang="pt-B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Tahoma"/>
                <a:cs typeface="Tahoma"/>
              </a:rPr>
              <a:t>mpacto</a:t>
            </a:r>
            <a:r>
              <a:rPr kumimoji="0" lang="pt-BR" alt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Tahoma"/>
                <a:cs typeface="Tahoma"/>
              </a:rPr>
              <a:t> para o SUS</a:t>
            </a:r>
            <a:endParaRPr kumimoji="0" lang="pt-BR" altLang="pt-BR" sz="1500" b="1" i="0" u="none" strike="noStrike" kern="1200" cap="none" spc="0" normalizeH="0" baseline="0" noProof="0" dirty="0">
              <a:ln>
                <a:noFill/>
              </a:ln>
              <a:solidFill>
                <a:srgbClr val="005051"/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Imagem 31" descr="Ícone&#10;&#10;Descrição gerada automaticamente">
            <a:extLst>
              <a:ext uri="{FF2B5EF4-FFF2-40B4-BE49-F238E27FC236}">
                <a16:creationId xmlns:a16="http://schemas.microsoft.com/office/drawing/2014/main" id="{06F1890A-DAFF-C454-734B-B98C4BCB47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505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3" y="2861003"/>
            <a:ext cx="426536" cy="4265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Imagem 32" descr="Ícone&#10;&#10;Descrição gerada automaticamente">
            <a:extLst>
              <a:ext uri="{FF2B5EF4-FFF2-40B4-BE49-F238E27FC236}">
                <a16:creationId xmlns:a16="http://schemas.microsoft.com/office/drawing/2014/main" id="{B986F97A-E7EA-9006-FFD3-B29C2A7E65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505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49" y="2737900"/>
            <a:ext cx="578011" cy="5780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" name="Imagem 33" descr="Ícone&#10;&#10;Descrição gerada automaticamente">
            <a:extLst>
              <a:ext uri="{FF2B5EF4-FFF2-40B4-BE49-F238E27FC236}">
                <a16:creationId xmlns:a16="http://schemas.microsoft.com/office/drawing/2014/main" id="{AF2B6B6B-569A-AA8C-D4FF-902644FC712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505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70" y="2782035"/>
            <a:ext cx="552782" cy="5527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Imagem 34" descr="Ícone&#10;&#10;Descrição gerada automaticamente">
            <a:extLst>
              <a:ext uri="{FF2B5EF4-FFF2-40B4-BE49-F238E27FC236}">
                <a16:creationId xmlns:a16="http://schemas.microsoft.com/office/drawing/2014/main" id="{85A4A635-AB07-41FD-F179-A90B6FFFD29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505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" y="2816270"/>
            <a:ext cx="490832" cy="49083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9AAEBC89-BC75-2D50-9A1D-2D87BAF10460}"/>
              </a:ext>
            </a:extLst>
          </p:cNvPr>
          <p:cNvCxnSpPr>
            <a:cxnSpLocks/>
          </p:cNvCxnSpPr>
          <p:nvPr/>
        </p:nvCxnSpPr>
        <p:spPr>
          <a:xfrm>
            <a:off x="237435" y="3468167"/>
            <a:ext cx="11717130" cy="0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0C86D07D-963C-FA53-7F0C-41D1A595CBE5}"/>
              </a:ext>
            </a:extLst>
          </p:cNvPr>
          <p:cNvGrpSpPr/>
          <p:nvPr/>
        </p:nvGrpSpPr>
        <p:grpSpPr>
          <a:xfrm>
            <a:off x="3042027" y="3582520"/>
            <a:ext cx="1671825" cy="754163"/>
            <a:chOff x="500910" y="4441826"/>
            <a:chExt cx="1671825" cy="754163"/>
          </a:xfrm>
        </p:grpSpPr>
        <p:sp>
          <p:nvSpPr>
            <p:cNvPr id="38" name="Google Shape;481;p9">
              <a:extLst>
                <a:ext uri="{FF2B5EF4-FFF2-40B4-BE49-F238E27FC236}">
                  <a16:creationId xmlns:a16="http://schemas.microsoft.com/office/drawing/2014/main" id="{84774594-9238-8D7B-D77F-C5613DBF9B31}"/>
                </a:ext>
              </a:extLst>
            </p:cNvPr>
            <p:cNvSpPr txBox="1"/>
            <p:nvPr/>
          </p:nvSpPr>
          <p:spPr>
            <a:xfrm>
              <a:off x="500910" y="4441826"/>
              <a:ext cx="167182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b="1" dirty="0">
                  <a:solidFill>
                    <a:srgbClr val="DD4F05"/>
                  </a:solidFill>
                  <a:latin typeface="Bahnschrift" panose="020B0502040204020203" pitchFamily="34" charset="0"/>
                  <a:sym typeface="Josefin Sans"/>
                </a:rPr>
                <a:t>4</a:t>
              </a: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Bahnschrift" panose="020B0502040204020203" pitchFamily="34" charset="0"/>
                  <a:sym typeface="Josefin Sans"/>
                </a:rPr>
                <a:t> projetos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1F49E152-4C5A-A6ED-8D99-EBFF31539AF0}"/>
                </a:ext>
              </a:extLst>
            </p:cNvPr>
            <p:cNvSpPr txBox="1"/>
            <p:nvPr/>
          </p:nvSpPr>
          <p:spPr>
            <a:xfrm>
              <a:off x="644080" y="4826657"/>
              <a:ext cx="1323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Bahnschrift" panose="020B0502040204020203" pitchFamily="34" charset="0"/>
                  <a:sym typeface="Josefin Sans"/>
                </a:rPr>
                <a:t>R$ </a:t>
              </a:r>
              <a:r>
                <a:rPr lang="pt-BR" b="1" dirty="0">
                  <a:solidFill>
                    <a:srgbClr val="DD4F05"/>
                  </a:solidFill>
                  <a:latin typeface="Bahnschrift" panose="020B0502040204020203" pitchFamily="34" charset="0"/>
                  <a:sym typeface="Josefin Sans"/>
                </a:rPr>
                <a:t>74 </a:t>
              </a: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Bahnschrift" panose="020B0502040204020203" pitchFamily="34" charset="0"/>
                  <a:sym typeface="Josefin Sans"/>
                </a:rPr>
                <a:t>Mi </a:t>
              </a:r>
              <a:endParaRPr lang="pt-BR" dirty="0">
                <a:solidFill>
                  <a:srgbClr val="DD4F05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6BF0BDC3-2337-2090-73A9-C48C277B4F97}"/>
              </a:ext>
            </a:extLst>
          </p:cNvPr>
          <p:cNvCxnSpPr>
            <a:cxnSpLocks/>
          </p:cNvCxnSpPr>
          <p:nvPr/>
        </p:nvCxnSpPr>
        <p:spPr>
          <a:xfrm>
            <a:off x="3297215" y="3942737"/>
            <a:ext cx="1161449" cy="0"/>
          </a:xfrm>
          <a:prstGeom prst="line">
            <a:avLst/>
          </a:prstGeom>
          <a:noFill/>
          <a:ln w="9525" cap="flat" cmpd="sng" algn="ctr">
            <a:solidFill>
              <a:srgbClr val="A5A5A5">
                <a:shade val="95000"/>
                <a:satMod val="10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A70938B3-D889-697A-A7A4-B4B57655F46E}"/>
              </a:ext>
            </a:extLst>
          </p:cNvPr>
          <p:cNvGrpSpPr/>
          <p:nvPr/>
        </p:nvGrpSpPr>
        <p:grpSpPr>
          <a:xfrm>
            <a:off x="5785372" y="3575236"/>
            <a:ext cx="1671825" cy="768730"/>
            <a:chOff x="500910" y="4427259"/>
            <a:chExt cx="1671825" cy="768730"/>
          </a:xfrm>
        </p:grpSpPr>
        <p:sp>
          <p:nvSpPr>
            <p:cNvPr id="42" name="Google Shape;481;p9">
              <a:extLst>
                <a:ext uri="{FF2B5EF4-FFF2-40B4-BE49-F238E27FC236}">
                  <a16:creationId xmlns:a16="http://schemas.microsoft.com/office/drawing/2014/main" id="{B6C61DE0-88CA-98BB-C78F-E6B7E2799885}"/>
                </a:ext>
              </a:extLst>
            </p:cNvPr>
            <p:cNvSpPr txBox="1"/>
            <p:nvPr/>
          </p:nvSpPr>
          <p:spPr>
            <a:xfrm>
              <a:off x="500910" y="4427259"/>
              <a:ext cx="167182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Bahnschrift" panose="020B0502040204020203" pitchFamily="34" charset="0"/>
                  <a:sym typeface="Josefin Sans"/>
                </a:rPr>
                <a:t>3 projetos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3EDB6B68-F35D-C90A-16D6-0531321EFB4D}"/>
                </a:ext>
              </a:extLst>
            </p:cNvPr>
            <p:cNvSpPr txBox="1"/>
            <p:nvPr/>
          </p:nvSpPr>
          <p:spPr>
            <a:xfrm>
              <a:off x="644080" y="4826657"/>
              <a:ext cx="1323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Bahnschrift" panose="020B0502040204020203" pitchFamily="34" charset="0"/>
                  <a:sym typeface="Josefin Sans"/>
                </a:rPr>
                <a:t>R$ 19 Mi </a:t>
              </a:r>
              <a:endParaRPr lang="pt-BR" dirty="0">
                <a:solidFill>
                  <a:srgbClr val="DD4F05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7D8BE0E4-197E-ADF2-1738-0D2499145830}"/>
              </a:ext>
            </a:extLst>
          </p:cNvPr>
          <p:cNvCxnSpPr>
            <a:cxnSpLocks/>
          </p:cNvCxnSpPr>
          <p:nvPr/>
        </p:nvCxnSpPr>
        <p:spPr>
          <a:xfrm>
            <a:off x="6040560" y="3942737"/>
            <a:ext cx="1161449" cy="0"/>
          </a:xfrm>
          <a:prstGeom prst="line">
            <a:avLst/>
          </a:prstGeom>
          <a:noFill/>
          <a:ln w="9525" cap="flat" cmpd="sng" algn="ctr">
            <a:solidFill>
              <a:srgbClr val="A5A5A5">
                <a:shade val="95000"/>
                <a:satMod val="10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972E07A2-5723-774D-F154-089CBB3BDF9F}"/>
              </a:ext>
            </a:extLst>
          </p:cNvPr>
          <p:cNvGrpSpPr/>
          <p:nvPr/>
        </p:nvGrpSpPr>
        <p:grpSpPr>
          <a:xfrm>
            <a:off x="9283259" y="3581105"/>
            <a:ext cx="1504484" cy="756992"/>
            <a:chOff x="500910" y="4438997"/>
            <a:chExt cx="1671825" cy="756992"/>
          </a:xfrm>
          <a:solidFill>
            <a:schemeClr val="bg1"/>
          </a:solidFill>
        </p:grpSpPr>
        <p:sp>
          <p:nvSpPr>
            <p:cNvPr id="47" name="Google Shape;481;p9">
              <a:extLst>
                <a:ext uri="{FF2B5EF4-FFF2-40B4-BE49-F238E27FC236}">
                  <a16:creationId xmlns:a16="http://schemas.microsoft.com/office/drawing/2014/main" id="{33444B21-4F75-D2B3-53B2-6C682C8EB42F}"/>
                </a:ext>
              </a:extLst>
            </p:cNvPr>
            <p:cNvSpPr txBox="1"/>
            <p:nvPr/>
          </p:nvSpPr>
          <p:spPr>
            <a:xfrm>
              <a:off x="500910" y="4438997"/>
              <a:ext cx="1671825" cy="36929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Bahnschrift" panose="020B0502040204020203" pitchFamily="34" charset="0"/>
                  <a:sym typeface="Josefin Sans"/>
                </a:rPr>
                <a:t>5 projetos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B743AD60-C155-4538-E6EC-C31FAA5FA3B8}"/>
                </a:ext>
              </a:extLst>
            </p:cNvPr>
            <p:cNvSpPr txBox="1"/>
            <p:nvPr/>
          </p:nvSpPr>
          <p:spPr>
            <a:xfrm>
              <a:off x="644080" y="4826657"/>
              <a:ext cx="1323816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Bahnschrift" panose="020B0502040204020203" pitchFamily="34" charset="0"/>
                  <a:sym typeface="Josefin Sans"/>
                </a:rPr>
                <a:t>R$ 45 Mi </a:t>
              </a:r>
              <a:endParaRPr lang="pt-BR" dirty="0">
                <a:solidFill>
                  <a:srgbClr val="DD4F05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E6DAFEE0-6571-20FD-EB03-7FB7599B03AB}"/>
              </a:ext>
            </a:extLst>
          </p:cNvPr>
          <p:cNvCxnSpPr>
            <a:cxnSpLocks/>
          </p:cNvCxnSpPr>
          <p:nvPr/>
        </p:nvCxnSpPr>
        <p:spPr>
          <a:xfrm>
            <a:off x="9538446" y="3942737"/>
            <a:ext cx="1161449" cy="0"/>
          </a:xfrm>
          <a:prstGeom prst="line">
            <a:avLst/>
          </a:prstGeom>
          <a:noFill/>
          <a:ln w="9525" cap="flat" cmpd="sng" algn="ctr">
            <a:solidFill>
              <a:srgbClr val="A5A5A5">
                <a:shade val="95000"/>
                <a:satMod val="10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12B471BE-78E0-933F-EAA5-65ADBCCC3D8C}"/>
              </a:ext>
            </a:extLst>
          </p:cNvPr>
          <p:cNvGrpSpPr/>
          <p:nvPr/>
        </p:nvGrpSpPr>
        <p:grpSpPr>
          <a:xfrm>
            <a:off x="475474" y="3577276"/>
            <a:ext cx="1671825" cy="764651"/>
            <a:chOff x="500910" y="4431338"/>
            <a:chExt cx="1671825" cy="764651"/>
          </a:xfrm>
        </p:grpSpPr>
        <p:sp>
          <p:nvSpPr>
            <p:cNvPr id="51" name="Google Shape;481;p9">
              <a:extLst>
                <a:ext uri="{FF2B5EF4-FFF2-40B4-BE49-F238E27FC236}">
                  <a16:creationId xmlns:a16="http://schemas.microsoft.com/office/drawing/2014/main" id="{F9A7586A-8E4B-C9CC-A023-68C289611532}"/>
                </a:ext>
              </a:extLst>
            </p:cNvPr>
            <p:cNvSpPr txBox="1"/>
            <p:nvPr/>
          </p:nvSpPr>
          <p:spPr>
            <a:xfrm>
              <a:off x="500910" y="4431338"/>
              <a:ext cx="167182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Bahnschrift" panose="020B0502040204020203" pitchFamily="34" charset="0"/>
                  <a:sym typeface="Josefin Sans"/>
                </a:rPr>
                <a:t>5 projetos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BF2D0641-1530-EAF9-9F93-685F26935DDE}"/>
                </a:ext>
              </a:extLst>
            </p:cNvPr>
            <p:cNvSpPr txBox="1"/>
            <p:nvPr/>
          </p:nvSpPr>
          <p:spPr>
            <a:xfrm>
              <a:off x="644080" y="4826657"/>
              <a:ext cx="1323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Bahnschrift" panose="020B0502040204020203" pitchFamily="34" charset="0"/>
                  <a:sym typeface="Josefin Sans"/>
                </a:rPr>
                <a:t>R$ </a:t>
              </a:r>
              <a:r>
                <a:rPr lang="pt-BR" b="1" dirty="0">
                  <a:solidFill>
                    <a:srgbClr val="DD4F05"/>
                  </a:solidFill>
                  <a:latin typeface="Bahnschrift" panose="020B0502040204020203" pitchFamily="34" charset="0"/>
                  <a:sym typeface="Josefin Sans"/>
                </a:rPr>
                <a:t>45 </a:t>
              </a: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Bahnschrift" panose="020B0502040204020203" pitchFamily="34" charset="0"/>
                  <a:sym typeface="Josefin Sans"/>
                </a:rPr>
                <a:t>Mi </a:t>
              </a:r>
              <a:endParaRPr lang="pt-BR" dirty="0">
                <a:solidFill>
                  <a:srgbClr val="DD4F05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A495C03B-A7A1-227F-E098-0BD3296144AA}"/>
              </a:ext>
            </a:extLst>
          </p:cNvPr>
          <p:cNvCxnSpPr>
            <a:cxnSpLocks/>
          </p:cNvCxnSpPr>
          <p:nvPr/>
        </p:nvCxnSpPr>
        <p:spPr>
          <a:xfrm>
            <a:off x="730662" y="3942737"/>
            <a:ext cx="1161449" cy="0"/>
          </a:xfrm>
          <a:prstGeom prst="line">
            <a:avLst/>
          </a:prstGeom>
          <a:noFill/>
          <a:ln w="9525" cap="flat" cmpd="sng" algn="ctr">
            <a:solidFill>
              <a:srgbClr val="A5A5A5">
                <a:shade val="95000"/>
                <a:satMod val="10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124D5C3A-3276-96D7-32D1-84DB08E0756B}"/>
              </a:ext>
            </a:extLst>
          </p:cNvPr>
          <p:cNvSpPr txBox="1"/>
          <p:nvPr/>
        </p:nvSpPr>
        <p:spPr>
          <a:xfrm>
            <a:off x="2474095" y="4447434"/>
            <a:ext cx="2799978" cy="15958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Anticorpos Monoclonais Sem Produção Local para Redução de Vulnerabilidade do SUS.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Internalização de tecnologia para produção de biossimilares.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15DCE34F-6D17-3862-C928-115AC048C8BF}"/>
              </a:ext>
            </a:extLst>
          </p:cNvPr>
          <p:cNvSpPr txBox="1"/>
          <p:nvPr/>
        </p:nvSpPr>
        <p:spPr>
          <a:xfrm>
            <a:off x="5254873" y="4467455"/>
            <a:ext cx="2889094" cy="1736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Medicamento para o tratamento da esquizofrenia.</a:t>
            </a:r>
          </a:p>
          <a:p>
            <a:pPr marL="171450" marR="0" lvl="0" indent="-171450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Monitoramento da pressão intracraniana em emergências neurológicas.</a:t>
            </a:r>
          </a:p>
          <a:p>
            <a:pPr marL="171450" marR="0" lvl="0" indent="-171450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Cannabis Medicinal.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86AC627D-663B-B3BE-66B4-7669B97B9858}"/>
              </a:ext>
            </a:extLst>
          </p:cNvPr>
          <p:cNvSpPr txBox="1"/>
          <p:nvPr/>
        </p:nvSpPr>
        <p:spPr>
          <a:xfrm>
            <a:off x="8098167" y="4396178"/>
            <a:ext cx="4118966" cy="2480038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defTabSz="609570" fontAlgn="auto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Telemonitoramento para diagnóstico de dispneia.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Medicamento Fitoterápico para litíase urinária.</a:t>
            </a:r>
          </a:p>
          <a:p>
            <a:pPr marL="171450" marR="0" lvl="0" indent="-171450" defTabSz="609570" fontAlgn="auto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Agentes terapêuticos oncológicos e antimicrobianos.</a:t>
            </a:r>
          </a:p>
          <a:p>
            <a:pPr marL="171450" marR="0" lvl="0" indent="-171450" defTabSz="609570" fontAlgn="auto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Teste molecular para Câncer de mama.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Imunoestimulante para prevenção de doenças respiratórias, no câncer e em vacinas.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34D0AF8E-26A8-54CF-B164-1237BECD4877}"/>
              </a:ext>
            </a:extLst>
          </p:cNvPr>
          <p:cNvSpPr txBox="1"/>
          <p:nvPr/>
        </p:nvSpPr>
        <p:spPr>
          <a:xfrm>
            <a:off x="29373" y="4455547"/>
            <a:ext cx="2483045" cy="18263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Pré-clínico de terapia </a:t>
            </a:r>
            <a:r>
              <a:rPr lang="pt-BR" altLang="pt-BR" sz="1400" dirty="0" err="1">
                <a:solidFill>
                  <a:srgbClr val="484848"/>
                </a:solidFill>
                <a:latin typeface="Bahnschrift" panose="020B0502040204020203" pitchFamily="34" charset="0"/>
              </a:rPr>
              <a:t>multi-target</a:t>
            </a: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 baseada na biodiversidade brasileira contra doenças inflamatórias intestinais.</a:t>
            </a:r>
          </a:p>
          <a:p>
            <a:pPr marL="171450" marR="0" lvl="0" indent="-171450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Terapia de RNA para o tratamento de patologias.</a:t>
            </a:r>
          </a:p>
        </p:txBody>
      </p: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816D34C2-50F5-DE7F-FA18-6D5F79F90E1D}"/>
              </a:ext>
            </a:extLst>
          </p:cNvPr>
          <p:cNvCxnSpPr>
            <a:cxnSpLocks/>
          </p:cNvCxnSpPr>
          <p:nvPr/>
        </p:nvCxnSpPr>
        <p:spPr>
          <a:xfrm>
            <a:off x="2495130" y="2830176"/>
            <a:ext cx="13000" cy="5094907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Conector reto 73">
            <a:extLst>
              <a:ext uri="{FF2B5EF4-FFF2-40B4-BE49-F238E27FC236}">
                <a16:creationId xmlns:a16="http://schemas.microsoft.com/office/drawing/2014/main" id="{99760879-218C-5837-8A33-B5C47B7FD225}"/>
              </a:ext>
            </a:extLst>
          </p:cNvPr>
          <p:cNvCxnSpPr>
            <a:cxnSpLocks/>
          </p:cNvCxnSpPr>
          <p:nvPr/>
        </p:nvCxnSpPr>
        <p:spPr>
          <a:xfrm>
            <a:off x="5235175" y="2752143"/>
            <a:ext cx="6443" cy="5145447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37EB4401-9073-2896-C290-066526B87523}"/>
              </a:ext>
            </a:extLst>
          </p:cNvPr>
          <p:cNvCxnSpPr>
            <a:cxnSpLocks/>
          </p:cNvCxnSpPr>
          <p:nvPr/>
        </p:nvCxnSpPr>
        <p:spPr>
          <a:xfrm>
            <a:off x="8096764" y="2752143"/>
            <a:ext cx="0" cy="5145447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Retângulo 21">
            <a:extLst>
              <a:ext uri="{FF2B5EF4-FFF2-40B4-BE49-F238E27FC236}">
                <a16:creationId xmlns:a16="http://schemas.microsoft.com/office/drawing/2014/main" id="{6DA35FAA-19AD-08FE-E805-DF605F0FA4FB}"/>
              </a:ext>
            </a:extLst>
          </p:cNvPr>
          <p:cNvSpPr/>
          <p:nvPr/>
        </p:nvSpPr>
        <p:spPr>
          <a:xfrm>
            <a:off x="5040209" y="1186902"/>
            <a:ext cx="3528753" cy="11141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5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pt-BR" sz="1500" dirty="0">
                <a:solidFill>
                  <a:srgbClr val="484848"/>
                </a:solidFill>
                <a:latin typeface="Bahnschrift" panose="020B0502040204020203" pitchFamily="34" charset="0"/>
              </a:rPr>
              <a:t>Processo em fluxo contínuo</a:t>
            </a:r>
          </a:p>
          <a:p>
            <a:endParaRPr lang="pt-BR" sz="1500" dirty="0">
              <a:solidFill>
                <a:srgbClr val="484848"/>
              </a:solidFill>
              <a:latin typeface="Bahnschrift" panose="020B0502040204020203" pitchFamily="34" charset="0"/>
            </a:endParaRPr>
          </a:p>
          <a:p>
            <a:r>
              <a:rPr lang="pt-BR" sz="1500" dirty="0">
                <a:solidFill>
                  <a:srgbClr val="484848"/>
                </a:solidFill>
                <a:latin typeface="Bahnschrift" panose="020B0502040204020203" pitchFamily="34" charset="0"/>
              </a:rPr>
              <a:t>Valor Total R$250 milhões</a:t>
            </a:r>
          </a:p>
          <a:p>
            <a:endParaRPr lang="pt-BR" sz="15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3" name="Gráfico 22" descr="Na mosca com preenchimento sólido">
            <a:extLst>
              <a:ext uri="{FF2B5EF4-FFF2-40B4-BE49-F238E27FC236}">
                <a16:creationId xmlns:a16="http://schemas.microsoft.com/office/drawing/2014/main" id="{2EAB88D5-598C-49AB-824C-94E016570B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8131" y="1209345"/>
            <a:ext cx="219213" cy="219213"/>
          </a:xfrm>
          <a:prstGeom prst="rect">
            <a:avLst/>
          </a:prstGeom>
        </p:spPr>
      </p:pic>
      <p:pic>
        <p:nvPicPr>
          <p:cNvPr id="24" name="Gráfico 23" descr="Na mosca com preenchimento sólido">
            <a:extLst>
              <a:ext uri="{FF2B5EF4-FFF2-40B4-BE49-F238E27FC236}">
                <a16:creationId xmlns:a16="http://schemas.microsoft.com/office/drawing/2014/main" id="{7DF63D5E-3ECA-2CB0-2E69-D5361D169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8130" y="1632681"/>
            <a:ext cx="219213" cy="219213"/>
          </a:xfrm>
          <a:prstGeom prst="rect">
            <a:avLst/>
          </a:prstGeom>
        </p:spPr>
      </p:pic>
      <p:sp>
        <p:nvSpPr>
          <p:cNvPr id="26" name="Chave Esquerda 25">
            <a:extLst>
              <a:ext uri="{FF2B5EF4-FFF2-40B4-BE49-F238E27FC236}">
                <a16:creationId xmlns:a16="http://schemas.microsoft.com/office/drawing/2014/main" id="{47E92128-4E2F-B717-D30E-88A44231053D}"/>
              </a:ext>
            </a:extLst>
          </p:cNvPr>
          <p:cNvSpPr/>
          <p:nvPr/>
        </p:nvSpPr>
        <p:spPr>
          <a:xfrm>
            <a:off x="4631564" y="1209345"/>
            <a:ext cx="204839" cy="1106553"/>
          </a:xfrm>
          <a:prstGeom prst="leftBrace">
            <a:avLst/>
          </a:prstGeom>
          <a:ln>
            <a:solidFill>
              <a:srgbClr val="0050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201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BDD6E-DA49-10AE-FF63-44F18E4BD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413101D-2B9F-9F18-E4D5-6EDEC3E45405}"/>
              </a:ext>
            </a:extLst>
          </p:cNvPr>
          <p:cNvSpPr txBox="1"/>
          <p:nvPr/>
        </p:nvSpPr>
        <p:spPr>
          <a:xfrm>
            <a:off x="545194" y="457200"/>
            <a:ext cx="7473521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Finep e o </a:t>
            </a:r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</a:rPr>
              <a:t>Complexo econômico industrial da saúde </a:t>
            </a:r>
            <a:endParaRPr sz="3400" dirty="0">
              <a:solidFill>
                <a:srgbClr val="0A4C4C"/>
              </a:solidFill>
              <a:latin typeface="Bebas Neue Bold" panose="020B0606020202050201" charset="0"/>
              <a:ea typeface="+mj-ea"/>
              <a:cs typeface="+mj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EE1375F-1DCD-BB36-9237-AC8199E11258}"/>
              </a:ext>
            </a:extLst>
          </p:cNvPr>
          <p:cNvSpPr/>
          <p:nvPr/>
        </p:nvSpPr>
        <p:spPr>
          <a:xfrm rot="16200000">
            <a:off x="2575435" y="-1618629"/>
            <a:ext cx="72000" cy="5400000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BBCB62D-1222-F4CA-2E44-E6AD7E7F2601}"/>
              </a:ext>
            </a:extLst>
          </p:cNvPr>
          <p:cNvGrpSpPr/>
          <p:nvPr/>
        </p:nvGrpSpPr>
        <p:grpSpPr>
          <a:xfrm>
            <a:off x="-1415562" y="2705943"/>
            <a:ext cx="879231" cy="2176361"/>
            <a:chOff x="-513102" y="1666687"/>
            <a:chExt cx="470945" cy="1764053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CED6ECD9-9C35-87F8-CEFF-F5664D21D931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B9DF93E9-70FB-F5E4-B9C3-3B64255AB7EF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3429826-A3E8-D812-CE1A-B539BCB099D9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9043C26-55FD-4F4F-1C37-84A6A69A686D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887C684D-743C-6BDB-DA99-EF38173BEB37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6AD74007-1C61-7541-0996-29FD7A996542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F37201-FC7C-C00C-8D23-6195C3AE02D6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9853785A-5B04-7F90-D5F6-9467B928F736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F427AAB-6F52-3995-B11C-19281E51A3B6}"/>
              </a:ext>
            </a:extLst>
          </p:cNvPr>
          <p:cNvSpPr txBox="1"/>
          <p:nvPr/>
        </p:nvSpPr>
        <p:spPr>
          <a:xfrm>
            <a:off x="217714" y="1568951"/>
            <a:ext cx="37698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b="1" dirty="0">
                <a:solidFill>
                  <a:srgbClr val="DD4F05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Mais Inovação Saúde – </a:t>
            </a:r>
            <a:r>
              <a:rPr lang="pt-BR" sz="2200" b="1" dirty="0" err="1">
                <a:solidFill>
                  <a:srgbClr val="DD4F05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ICTs</a:t>
            </a:r>
            <a:r>
              <a:rPr lang="pt-BR" sz="2200" dirty="0">
                <a:solidFill>
                  <a:srgbClr val="DD4F05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280A394-86E7-A106-EADF-7434E0F71C75}"/>
              </a:ext>
            </a:extLst>
          </p:cNvPr>
          <p:cNvSpPr txBox="1"/>
          <p:nvPr/>
        </p:nvSpPr>
        <p:spPr>
          <a:xfrm>
            <a:off x="8556577" y="2568788"/>
            <a:ext cx="3167927" cy="5721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sz="1500" b="1" dirty="0">
                <a:solidFill>
                  <a:srgbClr val="005051"/>
                </a:solidFill>
                <a:latin typeface="Bahnschrift" panose="020B0502040204020203" pitchFamily="34" charset="0"/>
                <a:ea typeface="Tahoma"/>
                <a:cs typeface="Tahoma"/>
              </a:rPr>
              <a:t>Produtos e Terapias com Alto Impacto para o SUS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773EAF6-BD1F-71B5-FCC9-C627877D5F68}"/>
              </a:ext>
            </a:extLst>
          </p:cNvPr>
          <p:cNvSpPr txBox="1"/>
          <p:nvPr/>
        </p:nvSpPr>
        <p:spPr>
          <a:xfrm>
            <a:off x="641276" y="2572764"/>
            <a:ext cx="2078072" cy="564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Insumos Farmacêuticos Ativos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2309B2E-13B6-35C7-01D6-B0F77F59D9D2}"/>
              </a:ext>
            </a:extLst>
          </p:cNvPr>
          <p:cNvSpPr txBox="1"/>
          <p:nvPr/>
        </p:nvSpPr>
        <p:spPr>
          <a:xfrm>
            <a:off x="4536454" y="2611621"/>
            <a:ext cx="1798816" cy="572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Tahoma"/>
                <a:cs typeface="Tahoma"/>
              </a:rPr>
              <a:t>Terapias Avançadas</a:t>
            </a:r>
            <a:endParaRPr kumimoji="0" lang="pt-BR" altLang="pt-BR" sz="1500" b="1" i="0" u="none" strike="noStrike" kern="1200" cap="none" spc="0" normalizeH="0" baseline="0" noProof="0" dirty="0">
              <a:ln>
                <a:noFill/>
              </a:ln>
              <a:solidFill>
                <a:srgbClr val="005051"/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Imagem 31" descr="Ícone&#10;&#10;Descrição gerada automaticamente">
            <a:extLst>
              <a:ext uri="{FF2B5EF4-FFF2-40B4-BE49-F238E27FC236}">
                <a16:creationId xmlns:a16="http://schemas.microsoft.com/office/drawing/2014/main" id="{B3CC4364-AF57-58C7-CDAD-ED42062DE8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505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82" y="2641592"/>
            <a:ext cx="426536" cy="4265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" name="Imagem 33" descr="Ícone&#10;&#10;Descrição gerada automaticamente">
            <a:extLst>
              <a:ext uri="{FF2B5EF4-FFF2-40B4-BE49-F238E27FC236}">
                <a16:creationId xmlns:a16="http://schemas.microsoft.com/office/drawing/2014/main" id="{E0549CA7-C191-5C50-6C67-6615A8EFB7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505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34" y="2621302"/>
            <a:ext cx="552782" cy="5527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Imagem 34" descr="Ícone&#10;&#10;Descrição gerada automaticamente">
            <a:extLst>
              <a:ext uri="{FF2B5EF4-FFF2-40B4-BE49-F238E27FC236}">
                <a16:creationId xmlns:a16="http://schemas.microsoft.com/office/drawing/2014/main" id="{D8B1ED89-53B2-D9F9-1694-75513CACB3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505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1" y="2609444"/>
            <a:ext cx="490832" cy="49083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7BFA817B-88C8-1AAF-4D0B-DC2BB4E92458}"/>
              </a:ext>
            </a:extLst>
          </p:cNvPr>
          <p:cNvCxnSpPr>
            <a:cxnSpLocks/>
          </p:cNvCxnSpPr>
          <p:nvPr/>
        </p:nvCxnSpPr>
        <p:spPr>
          <a:xfrm>
            <a:off x="237435" y="3260773"/>
            <a:ext cx="11717130" cy="0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Google Shape;481;p9">
            <a:extLst>
              <a:ext uri="{FF2B5EF4-FFF2-40B4-BE49-F238E27FC236}">
                <a16:creationId xmlns:a16="http://schemas.microsoft.com/office/drawing/2014/main" id="{E7A4D010-0F7A-7DB7-0971-B9A9916A1B0F}"/>
              </a:ext>
            </a:extLst>
          </p:cNvPr>
          <p:cNvSpPr txBox="1"/>
          <p:nvPr/>
        </p:nvSpPr>
        <p:spPr>
          <a:xfrm>
            <a:off x="4130941" y="3337190"/>
            <a:ext cx="256564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DD4F05"/>
                </a:solidFill>
                <a:latin typeface="Bahnschrift" panose="020B0502040204020203" pitchFamily="34" charset="0"/>
                <a:sym typeface="Josefin Sans"/>
              </a:rPr>
              <a:t>16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Bahnschrift" panose="020B0502040204020203" pitchFamily="34" charset="0"/>
                <a:sym typeface="Josefin Sans"/>
              </a:rPr>
              <a:t> projetos / R$ 315 Mi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DD4F05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35D4892B-1C61-BA15-2ED9-B0015BDDF1CF}"/>
              </a:ext>
            </a:extLst>
          </p:cNvPr>
          <p:cNvCxnSpPr>
            <a:cxnSpLocks/>
          </p:cNvCxnSpPr>
          <p:nvPr/>
        </p:nvCxnSpPr>
        <p:spPr>
          <a:xfrm>
            <a:off x="4890344" y="3707062"/>
            <a:ext cx="1161449" cy="0"/>
          </a:xfrm>
          <a:prstGeom prst="line">
            <a:avLst/>
          </a:prstGeom>
          <a:noFill/>
          <a:ln w="9525" cap="flat" cmpd="sng" algn="ctr">
            <a:solidFill>
              <a:srgbClr val="A5A5A5">
                <a:shade val="95000"/>
                <a:satMod val="10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47" name="Google Shape;481;p9">
            <a:extLst>
              <a:ext uri="{FF2B5EF4-FFF2-40B4-BE49-F238E27FC236}">
                <a16:creationId xmlns:a16="http://schemas.microsoft.com/office/drawing/2014/main" id="{B172B084-1424-ECB2-9450-D4B9030285ED}"/>
              </a:ext>
            </a:extLst>
          </p:cNvPr>
          <p:cNvSpPr txBox="1"/>
          <p:nvPr/>
        </p:nvSpPr>
        <p:spPr>
          <a:xfrm>
            <a:off x="8706983" y="3336033"/>
            <a:ext cx="2564177" cy="36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Bahnschrift" panose="020B0502040204020203" pitchFamily="34" charset="0"/>
                <a:sym typeface="Josefin Sans"/>
              </a:rPr>
              <a:t>20 projetos / R$ 205 Mi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DD4F05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F01E5BE5-2F28-170C-58F8-6D6ECBC9D044}"/>
              </a:ext>
            </a:extLst>
          </p:cNvPr>
          <p:cNvCxnSpPr>
            <a:cxnSpLocks/>
          </p:cNvCxnSpPr>
          <p:nvPr/>
        </p:nvCxnSpPr>
        <p:spPr>
          <a:xfrm>
            <a:off x="9500738" y="3707062"/>
            <a:ext cx="1161449" cy="0"/>
          </a:xfrm>
          <a:prstGeom prst="line">
            <a:avLst/>
          </a:prstGeom>
          <a:noFill/>
          <a:ln w="9525" cap="flat" cmpd="sng" algn="ctr">
            <a:solidFill>
              <a:srgbClr val="A5A5A5">
                <a:shade val="95000"/>
                <a:satMod val="10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51" name="Google Shape;481;p9">
            <a:extLst>
              <a:ext uri="{FF2B5EF4-FFF2-40B4-BE49-F238E27FC236}">
                <a16:creationId xmlns:a16="http://schemas.microsoft.com/office/drawing/2014/main" id="{C3C58010-52FC-09B7-030B-D1A9CED0B5EF}"/>
              </a:ext>
            </a:extLst>
          </p:cNvPr>
          <p:cNvSpPr txBox="1"/>
          <p:nvPr/>
        </p:nvSpPr>
        <p:spPr>
          <a:xfrm>
            <a:off x="363757" y="3341601"/>
            <a:ext cx="25424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Bahnschrift" panose="020B0502040204020203" pitchFamily="34" charset="0"/>
                <a:sym typeface="Josefin Sans"/>
              </a:rPr>
              <a:t>15 projetos / R$ 173 Mi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DD4F05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D05A3EC5-753E-EF61-4FB8-EB8951C2C308}"/>
              </a:ext>
            </a:extLst>
          </p:cNvPr>
          <p:cNvCxnSpPr>
            <a:cxnSpLocks/>
          </p:cNvCxnSpPr>
          <p:nvPr/>
        </p:nvCxnSpPr>
        <p:spPr>
          <a:xfrm>
            <a:off x="919202" y="3707062"/>
            <a:ext cx="1161449" cy="0"/>
          </a:xfrm>
          <a:prstGeom prst="line">
            <a:avLst/>
          </a:prstGeom>
          <a:noFill/>
          <a:ln w="9525" cap="flat" cmpd="sng" algn="ctr">
            <a:solidFill>
              <a:srgbClr val="A5A5A5">
                <a:shade val="95000"/>
                <a:satMod val="10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0855A90C-1EF0-A422-6F4A-EDEF5AB792E0}"/>
              </a:ext>
            </a:extLst>
          </p:cNvPr>
          <p:cNvSpPr txBox="1"/>
          <p:nvPr/>
        </p:nvSpPr>
        <p:spPr>
          <a:xfrm>
            <a:off x="7828014" y="3821141"/>
            <a:ext cx="4382461" cy="3082126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Implantes personalizados 3D para artroplastia.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Válvulas cardíacas poliméricas em 3D com grafeno.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Produção de formulações lipídicas para vacinas, com foco em mRNA.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Dispositivos vestíveis para tratar queimaduras e feridas crônicas.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Protocolo com N,N-</a:t>
            </a:r>
            <a:r>
              <a:rPr lang="pt-BR" altLang="pt-BR" sz="1400" dirty="0" err="1">
                <a:solidFill>
                  <a:srgbClr val="484848"/>
                </a:solidFill>
                <a:latin typeface="Bahnschrift" panose="020B0502040204020203" pitchFamily="34" charset="0"/>
              </a:rPr>
              <a:t>Dimetiltriptamina</a:t>
            </a: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 para tratamento da depressão.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Próteses usando tecnologias 4.0.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A1BEBFAF-9E28-669E-B969-052CBAC3176B}"/>
              </a:ext>
            </a:extLst>
          </p:cNvPr>
          <p:cNvSpPr txBox="1"/>
          <p:nvPr/>
        </p:nvSpPr>
        <p:spPr>
          <a:xfrm>
            <a:off x="0" y="3848996"/>
            <a:ext cx="3160543" cy="23389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Estudo clínico para o tratamento da leishmaniose cutânea.</a:t>
            </a:r>
          </a:p>
          <a:p>
            <a:pPr marL="171450" lvl="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Terapia anticâncer com biossimilar e fármaco </a:t>
            </a:r>
            <a:r>
              <a:rPr lang="pt-BR" altLang="pt-BR" sz="1400" dirty="0" err="1">
                <a:solidFill>
                  <a:srgbClr val="484848"/>
                </a:solidFill>
                <a:latin typeface="Bahnschrift" panose="020B0502040204020203" pitchFamily="34" charset="0"/>
              </a:rPr>
              <a:t>nanoencapsulado</a:t>
            </a: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.</a:t>
            </a:r>
          </a:p>
          <a:p>
            <a:pPr marL="171450" lvl="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Anticorpos para influenza A com aplicação profilática e terapêutica.</a:t>
            </a:r>
          </a:p>
          <a:p>
            <a:pPr marL="171450" lvl="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Desenvolvimento de novas terapias de checkpoints imunes.</a:t>
            </a:r>
          </a:p>
        </p:txBody>
      </p: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EB89BA95-2775-F859-DC1D-4FD2CB076CA6}"/>
              </a:ext>
            </a:extLst>
          </p:cNvPr>
          <p:cNvCxnSpPr>
            <a:cxnSpLocks/>
          </p:cNvCxnSpPr>
          <p:nvPr/>
        </p:nvCxnSpPr>
        <p:spPr>
          <a:xfrm>
            <a:off x="3268126" y="2811322"/>
            <a:ext cx="13000" cy="5094907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Conector reto 73">
            <a:extLst>
              <a:ext uri="{FF2B5EF4-FFF2-40B4-BE49-F238E27FC236}">
                <a16:creationId xmlns:a16="http://schemas.microsoft.com/office/drawing/2014/main" id="{DC5EFE25-A223-D511-0005-7FF5DD760C00}"/>
              </a:ext>
            </a:extLst>
          </p:cNvPr>
          <p:cNvCxnSpPr>
            <a:cxnSpLocks/>
          </p:cNvCxnSpPr>
          <p:nvPr/>
        </p:nvCxnSpPr>
        <p:spPr>
          <a:xfrm>
            <a:off x="7610730" y="2752143"/>
            <a:ext cx="6443" cy="5145447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Retângulo 21">
            <a:extLst>
              <a:ext uri="{FF2B5EF4-FFF2-40B4-BE49-F238E27FC236}">
                <a16:creationId xmlns:a16="http://schemas.microsoft.com/office/drawing/2014/main" id="{09918E41-7021-2769-92C6-86936E3AB9C8}"/>
              </a:ext>
            </a:extLst>
          </p:cNvPr>
          <p:cNvSpPr/>
          <p:nvPr/>
        </p:nvSpPr>
        <p:spPr>
          <a:xfrm>
            <a:off x="4267210" y="1234037"/>
            <a:ext cx="5140736" cy="11141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5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pt-BR" sz="1500" dirty="0">
                <a:solidFill>
                  <a:srgbClr val="484848"/>
                </a:solidFill>
                <a:latin typeface="Bahnschrift" panose="020B0502040204020203" pitchFamily="34" charset="0"/>
              </a:rPr>
              <a:t>Previsão inicial de Recursos de R$250 milhões</a:t>
            </a:r>
          </a:p>
          <a:p>
            <a:endParaRPr lang="pt-BR" sz="1500" dirty="0">
              <a:solidFill>
                <a:srgbClr val="484848"/>
              </a:solidFill>
              <a:latin typeface="Bahnschrift" panose="020B0502040204020203" pitchFamily="34" charset="0"/>
            </a:endParaRPr>
          </a:p>
          <a:p>
            <a:r>
              <a:rPr lang="pt-BR" sz="1500" dirty="0">
                <a:solidFill>
                  <a:srgbClr val="484848"/>
                </a:solidFill>
                <a:latin typeface="Bahnschrift" panose="020B0502040204020203" pitchFamily="34" charset="0"/>
              </a:rPr>
              <a:t>Suplementação de recursos, totalizando R$693 milhões</a:t>
            </a:r>
          </a:p>
          <a:p>
            <a:endParaRPr lang="pt-BR" sz="1500" dirty="0">
              <a:solidFill>
                <a:srgbClr val="484848"/>
              </a:solidFill>
              <a:latin typeface="Bahnschrift" panose="020B0502040204020203" pitchFamily="34" charset="0"/>
            </a:endParaRPr>
          </a:p>
          <a:p>
            <a:endParaRPr lang="pt-BR" sz="15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3" name="Gráfico 22" descr="Na mosca com preenchimento sólido">
            <a:extLst>
              <a:ext uri="{FF2B5EF4-FFF2-40B4-BE49-F238E27FC236}">
                <a16:creationId xmlns:a16="http://schemas.microsoft.com/office/drawing/2014/main" id="{2B98EA7C-8C2B-280A-7819-61AE5A8AF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95132" y="1256480"/>
            <a:ext cx="219213" cy="219213"/>
          </a:xfrm>
          <a:prstGeom prst="rect">
            <a:avLst/>
          </a:prstGeom>
        </p:spPr>
      </p:pic>
      <p:pic>
        <p:nvPicPr>
          <p:cNvPr id="24" name="Gráfico 23" descr="Na mosca com preenchimento sólido">
            <a:extLst>
              <a:ext uri="{FF2B5EF4-FFF2-40B4-BE49-F238E27FC236}">
                <a16:creationId xmlns:a16="http://schemas.microsoft.com/office/drawing/2014/main" id="{7A504C45-4DD1-D604-9A7A-E4DA82131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95131" y="1679816"/>
            <a:ext cx="219213" cy="21921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822987D-CFAA-3AAC-8480-E42F3A30F337}"/>
              </a:ext>
            </a:extLst>
          </p:cNvPr>
          <p:cNvSpPr txBox="1"/>
          <p:nvPr/>
        </p:nvSpPr>
        <p:spPr>
          <a:xfrm>
            <a:off x="3454414" y="3821141"/>
            <a:ext cx="4061733" cy="294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Edição gênica em neurônios com mutação em </a:t>
            </a:r>
            <a:r>
              <a:rPr lang="pt-BR" altLang="pt-BR" sz="1400" dirty="0" err="1">
                <a:solidFill>
                  <a:srgbClr val="484848"/>
                </a:solidFill>
                <a:latin typeface="Bahnschrift" panose="020B0502040204020203" pitchFamily="34" charset="0"/>
              </a:rPr>
              <a:t>mTOR</a:t>
            </a: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 para epilepsia.</a:t>
            </a:r>
          </a:p>
          <a:p>
            <a:pPr marL="171450" marR="0" lvl="0" indent="-171450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Plataforma CAR-T para tratar neoplasias hematológicas.</a:t>
            </a:r>
          </a:p>
          <a:p>
            <a:pPr marL="171450" marR="0" lvl="0" indent="-171450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Células CAR-NK para linfoma não-Hodgkin em fase clínica I.</a:t>
            </a:r>
          </a:p>
          <a:p>
            <a:pPr marL="171450" marR="0" lvl="0" indent="-171450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 err="1">
                <a:solidFill>
                  <a:srgbClr val="484848"/>
                </a:solidFill>
                <a:latin typeface="Bahnschrift" panose="020B0502040204020203" pitchFamily="34" charset="0"/>
              </a:rPr>
              <a:t>Nanomedicamento</a:t>
            </a: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 para Alzheimer com </a:t>
            </a:r>
            <a:r>
              <a:rPr lang="pt-BR" altLang="pt-BR" sz="1400" dirty="0" err="1">
                <a:solidFill>
                  <a:srgbClr val="484848"/>
                </a:solidFill>
                <a:latin typeface="Bahnschrift" panose="020B0502040204020203" pitchFamily="34" charset="0"/>
              </a:rPr>
              <a:t>microRNAs</a:t>
            </a: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 neuronais.</a:t>
            </a:r>
          </a:p>
          <a:p>
            <a:pPr marL="171450" marR="0" lvl="0" indent="-171450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400" dirty="0" err="1">
                <a:solidFill>
                  <a:srgbClr val="484848"/>
                </a:solidFill>
                <a:latin typeface="Bahnschrift" panose="020B0502040204020203" pitchFamily="34" charset="0"/>
              </a:rPr>
              <a:t>Nanoscaffolds</a:t>
            </a:r>
            <a:r>
              <a:rPr lang="pt-BR" altLang="pt-BR" sz="1400" dirty="0">
                <a:solidFill>
                  <a:srgbClr val="484848"/>
                </a:solidFill>
                <a:latin typeface="Bahnschrift" panose="020B0502040204020203" pitchFamily="34" charset="0"/>
              </a:rPr>
              <a:t> para regeneração ocular com células-tronco.</a:t>
            </a:r>
          </a:p>
        </p:txBody>
      </p:sp>
      <p:sp>
        <p:nvSpPr>
          <p:cNvPr id="7" name="Chave Esquerda 6">
            <a:extLst>
              <a:ext uri="{FF2B5EF4-FFF2-40B4-BE49-F238E27FC236}">
                <a16:creationId xmlns:a16="http://schemas.microsoft.com/office/drawing/2014/main" id="{7578D18A-75F8-150E-0802-45458744BCCE}"/>
              </a:ext>
            </a:extLst>
          </p:cNvPr>
          <p:cNvSpPr/>
          <p:nvPr/>
        </p:nvSpPr>
        <p:spPr>
          <a:xfrm>
            <a:off x="3909146" y="1250988"/>
            <a:ext cx="204839" cy="1106553"/>
          </a:xfrm>
          <a:prstGeom prst="leftBrace">
            <a:avLst/>
          </a:prstGeom>
          <a:ln>
            <a:solidFill>
              <a:srgbClr val="0050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16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288C0BB3-FF0A-AF8F-3C9C-76AC3D0684EE}"/>
              </a:ext>
            </a:extLst>
          </p:cNvPr>
          <p:cNvSpPr txBox="1"/>
          <p:nvPr/>
        </p:nvSpPr>
        <p:spPr>
          <a:xfrm>
            <a:off x="76278" y="184605"/>
            <a:ext cx="754067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Editais</a:t>
            </a:r>
            <a:r>
              <a:rPr lang="en-US" sz="3600" dirty="0">
                <a:solidFill>
                  <a:srgbClr val="0A504E"/>
                </a:solidFill>
                <a:latin typeface="Bebas Neue Bold" panose="020B0606020202050201" charset="0"/>
                <a:cs typeface="Bebas Neue Regular"/>
              </a:rPr>
              <a:t> </a:t>
            </a:r>
            <a:r>
              <a:rPr lang="en-US" sz="3733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Finep com linhas de apoio ao sus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065D68F-3503-D0F4-24F7-F40CDE0A7360}"/>
              </a:ext>
            </a:extLst>
          </p:cNvPr>
          <p:cNvGrpSpPr/>
          <p:nvPr/>
        </p:nvGrpSpPr>
        <p:grpSpPr>
          <a:xfrm>
            <a:off x="394715" y="727278"/>
            <a:ext cx="11018520" cy="5403443"/>
            <a:chOff x="553805" y="266275"/>
            <a:chExt cx="11018520" cy="5502928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FE9802E-FF90-428B-7E55-9ABEFCB951AA}"/>
                </a:ext>
              </a:extLst>
            </p:cNvPr>
            <p:cNvSpPr txBox="1"/>
            <p:nvPr/>
          </p:nvSpPr>
          <p:spPr>
            <a:xfrm>
              <a:off x="553805" y="266275"/>
              <a:ext cx="514708" cy="630076"/>
            </a:xfrm>
            <a:prstGeom prst="rect">
              <a:avLst/>
            </a:prstGeom>
          </p:spPr>
          <p:txBody>
            <a:bodyPr vert="horz" wrap="square" lIns="121920" tIns="60960" rIns="121920" bIns="60960" rtlCol="0" anchor="ctr">
              <a:noAutofit/>
            </a:bodyPr>
            <a:lstStyle/>
            <a:p>
              <a:pPr marL="609585" indent="-609585" algn="ctr">
                <a:buFont typeface="Wingdings" panose="05000000000000000000" pitchFamily="2" charset="2"/>
                <a:buChar char="Ø"/>
              </a:pPr>
              <a:endParaRPr lang="pt-BR" sz="3733" b="1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7" name="Diagrama 6">
              <a:extLst>
                <a:ext uri="{FF2B5EF4-FFF2-40B4-BE49-F238E27FC236}">
                  <a16:creationId xmlns:a16="http://schemas.microsoft.com/office/drawing/2014/main" id="{E51D4617-6266-9063-369A-3528673E461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13822183"/>
                </p:ext>
              </p:extLst>
            </p:nvPr>
          </p:nvGraphicFramePr>
          <p:xfrm>
            <a:off x="553805" y="1023402"/>
            <a:ext cx="11018520" cy="47458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96223BCF-B56F-564F-9EFC-59753BC7FA1B}"/>
                </a:ext>
              </a:extLst>
            </p:cNvPr>
            <p:cNvSpPr txBox="1"/>
            <p:nvPr/>
          </p:nvSpPr>
          <p:spPr>
            <a:xfrm>
              <a:off x="5013551" y="1262437"/>
              <a:ext cx="6235594" cy="415735"/>
            </a:xfrm>
            <a:prstGeom prst="roundRect">
              <a:avLst>
                <a:gd name="adj" fmla="val 11651"/>
              </a:avLst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pt-BR" b="1" dirty="0"/>
                <a:t>Linha temática V:</a:t>
              </a:r>
              <a:r>
                <a:rPr lang="pt-BR" dirty="0"/>
                <a:t> Soluções inovadoras para atualização das tecnologias assistivas do SUS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763CDBA-663C-0994-5995-A37503694FBE}"/>
                </a:ext>
              </a:extLst>
            </p:cNvPr>
            <p:cNvSpPr txBox="1"/>
            <p:nvPr/>
          </p:nvSpPr>
          <p:spPr>
            <a:xfrm>
              <a:off x="5013551" y="3284660"/>
              <a:ext cx="6235594" cy="415735"/>
            </a:xfrm>
            <a:prstGeom prst="roundRect">
              <a:avLst>
                <a:gd name="adj" fmla="val 11651"/>
              </a:avLst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pt-BR" b="1" dirty="0"/>
                <a:t>Linha temática I:</a:t>
              </a:r>
              <a:r>
                <a:rPr lang="pt-BR" dirty="0"/>
                <a:t> Rastreamento, diagnóstico e marcadores prognósticos de Doença Rara (DR) </a:t>
              </a:r>
            </a:p>
            <a:p>
              <a:endParaRPr lang="pt-BR" sz="400" b="1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  <a:p>
              <a:r>
                <a:rPr lang="pt-BR" sz="105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 </a:t>
              </a:r>
              <a:endParaRPr lang="pt-BR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7C71AB2-B515-6FAF-48D0-2FC27FA37CA1}"/>
                </a:ext>
              </a:extLst>
            </p:cNvPr>
            <p:cNvSpPr txBox="1"/>
            <p:nvPr/>
          </p:nvSpPr>
          <p:spPr>
            <a:xfrm>
              <a:off x="5013551" y="5131939"/>
              <a:ext cx="6235594" cy="415735"/>
            </a:xfrm>
            <a:prstGeom prst="roundRect">
              <a:avLst>
                <a:gd name="adj" fmla="val 11651"/>
              </a:avLst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pt-BR" b="1" dirty="0"/>
                <a:t>Linha Temática III:</a:t>
              </a:r>
              <a:r>
                <a:rPr lang="pt-BR" dirty="0"/>
                <a:t> Pesquisa e Desenvolvimento de Produtos e Terapias com alto impacto para o SUS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54C5312-6194-9600-133F-2DB97240C0A6}"/>
                </a:ext>
              </a:extLst>
            </p:cNvPr>
            <p:cNvSpPr txBox="1"/>
            <p:nvPr/>
          </p:nvSpPr>
          <p:spPr>
            <a:xfrm>
              <a:off x="5013551" y="4165384"/>
              <a:ext cx="6235594" cy="415735"/>
            </a:xfrm>
            <a:prstGeom prst="roundRect">
              <a:avLst>
                <a:gd name="adj" fmla="val 11651"/>
              </a:avLst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pt-BR" b="1" dirty="0"/>
                <a:t>Linha temática II: </a:t>
              </a:r>
              <a:r>
                <a:rPr lang="pt-BR" dirty="0"/>
                <a:t>Produtos Biológicos com alto impacto para o SUS</a:t>
              </a:r>
              <a:endParaRPr lang="pt-BR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2292CF7-E366-62E5-C227-A25855D2BCBE}"/>
                </a:ext>
              </a:extLst>
            </p:cNvPr>
            <p:cNvSpPr txBox="1"/>
            <p:nvPr/>
          </p:nvSpPr>
          <p:spPr>
            <a:xfrm>
              <a:off x="5013551" y="2230836"/>
              <a:ext cx="6235594" cy="415735"/>
            </a:xfrm>
            <a:prstGeom prst="roundRect">
              <a:avLst>
                <a:gd name="adj" fmla="val 11651"/>
              </a:avLst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vert="horz" wrap="square" lIns="91440" tIns="45720" rIns="91440" bIns="45720" rtlCol="0" anchor="ctr">
              <a:noAutofit/>
            </a:bodyPr>
            <a:lstStyle/>
            <a:p>
              <a:pPr lvl="0"/>
              <a:r>
                <a:rPr lang="pt-BR" dirty="0"/>
                <a:t> </a:t>
              </a:r>
              <a:r>
                <a:rPr lang="pt-BR" b="1" dirty="0"/>
                <a:t>Linha temática II:</a:t>
              </a:r>
              <a:r>
                <a:rPr lang="pt-BR" dirty="0"/>
                <a:t> Complexo Industrial da Saúde </a:t>
              </a:r>
            </a:p>
          </p:txBody>
        </p:sp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id="{602638CE-9AF6-B66F-D820-BA42D5F331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258" y="104027"/>
            <a:ext cx="3982361" cy="72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7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FF4E1-E93A-986C-A3F4-CCFCEA901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2585CA0-BA98-89CB-EF25-D54272E600F1}"/>
              </a:ext>
            </a:extLst>
          </p:cNvPr>
          <p:cNvSpPr txBox="1"/>
          <p:nvPr/>
        </p:nvSpPr>
        <p:spPr>
          <a:xfrm>
            <a:off x="545194" y="457200"/>
            <a:ext cx="7473521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Finep e o </a:t>
            </a:r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</a:rPr>
              <a:t>Complexo econômico industrial da saúde </a:t>
            </a:r>
            <a:endParaRPr sz="3400" dirty="0">
              <a:solidFill>
                <a:srgbClr val="0A4C4C"/>
              </a:solidFill>
              <a:latin typeface="Bebas Neue Bold" panose="020B0606020202050201" charset="0"/>
              <a:ea typeface="+mj-ea"/>
              <a:cs typeface="+mj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7EDADCF-371D-0CAC-B20F-BB637407D491}"/>
              </a:ext>
            </a:extLst>
          </p:cNvPr>
          <p:cNvSpPr/>
          <p:nvPr/>
        </p:nvSpPr>
        <p:spPr>
          <a:xfrm rot="16200000">
            <a:off x="2575435" y="-1618629"/>
            <a:ext cx="72000" cy="5400000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C30D37A-5586-BFB0-7C22-C681BD3A7A19}"/>
              </a:ext>
            </a:extLst>
          </p:cNvPr>
          <p:cNvGrpSpPr/>
          <p:nvPr/>
        </p:nvGrpSpPr>
        <p:grpSpPr>
          <a:xfrm>
            <a:off x="-1415562" y="2705943"/>
            <a:ext cx="879231" cy="2176361"/>
            <a:chOff x="-513102" y="1666687"/>
            <a:chExt cx="470945" cy="1764053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34D857F-941D-DD3E-4BEF-136CB541E59B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0C4F492-F6F4-5B97-371F-855A78A5A79E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371B77E-3D93-9D0F-4B36-FD2DFC3DAD21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07571CA-A72E-0E5D-A273-A58C21715E42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1E69F2C4-FE25-C6EF-D6C2-1BB63D99259A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B9D531A2-DFBA-80B7-F337-F6DF872F19CE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C3ED0E8F-0416-A54F-25BC-8BA5719F8B45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5E8F30A-3FBB-75AC-CCC7-31534951CBD9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C2572FC7-FD54-17A7-BBE4-ACE3AE2F0D68}"/>
              </a:ext>
            </a:extLst>
          </p:cNvPr>
          <p:cNvCxnSpPr>
            <a:cxnSpLocks/>
          </p:cNvCxnSpPr>
          <p:nvPr/>
        </p:nvCxnSpPr>
        <p:spPr>
          <a:xfrm>
            <a:off x="6655373" y="2234135"/>
            <a:ext cx="0" cy="328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Angulado 18">
            <a:extLst>
              <a:ext uri="{FF2B5EF4-FFF2-40B4-BE49-F238E27FC236}">
                <a16:creationId xmlns:a16="http://schemas.microsoft.com/office/drawing/2014/main" id="{FBB897DC-8346-D4E8-2B48-F55423C6A48E}"/>
              </a:ext>
            </a:extLst>
          </p:cNvPr>
          <p:cNvCxnSpPr>
            <a:cxnSpLocks/>
          </p:cNvCxnSpPr>
          <p:nvPr/>
        </p:nvCxnSpPr>
        <p:spPr>
          <a:xfrm>
            <a:off x="1812674" y="2562884"/>
            <a:ext cx="4849774" cy="684019"/>
          </a:xfrm>
          <a:prstGeom prst="bentConnector3">
            <a:avLst>
              <a:gd name="adj1" fmla="val 9986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B007C3E3-6730-F4C1-7FFB-E8E1201897BE}"/>
              </a:ext>
            </a:extLst>
          </p:cNvPr>
          <p:cNvCxnSpPr>
            <a:cxnSpLocks/>
          </p:cNvCxnSpPr>
          <p:nvPr/>
        </p:nvCxnSpPr>
        <p:spPr>
          <a:xfrm>
            <a:off x="6047884" y="2567040"/>
            <a:ext cx="4428973" cy="68129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: Angulado 20">
            <a:extLst>
              <a:ext uri="{FF2B5EF4-FFF2-40B4-BE49-F238E27FC236}">
                <a16:creationId xmlns:a16="http://schemas.microsoft.com/office/drawing/2014/main" id="{CE860920-80EF-9BBF-EEAC-87EDC0B79F4B}"/>
              </a:ext>
            </a:extLst>
          </p:cNvPr>
          <p:cNvCxnSpPr>
            <a:cxnSpLocks/>
            <a:endCxn id="60" idx="0"/>
          </p:cNvCxnSpPr>
          <p:nvPr/>
        </p:nvCxnSpPr>
        <p:spPr>
          <a:xfrm rot="10800000" flipV="1">
            <a:off x="5268919" y="4914032"/>
            <a:ext cx="2532772" cy="328122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0BD6C379-18EA-DFC5-4830-9A67C8F85BDB}"/>
              </a:ext>
            </a:extLst>
          </p:cNvPr>
          <p:cNvGrpSpPr/>
          <p:nvPr/>
        </p:nvGrpSpPr>
        <p:grpSpPr>
          <a:xfrm>
            <a:off x="5604419" y="941285"/>
            <a:ext cx="2116057" cy="1349120"/>
            <a:chOff x="9493403" y="1069591"/>
            <a:chExt cx="2116057" cy="1349120"/>
          </a:xfrm>
        </p:grpSpPr>
        <p:sp>
          <p:nvSpPr>
            <p:cNvPr id="28" name="Google Shape;481;p9">
              <a:extLst>
                <a:ext uri="{FF2B5EF4-FFF2-40B4-BE49-F238E27FC236}">
                  <a16:creationId xmlns:a16="http://schemas.microsoft.com/office/drawing/2014/main" id="{057088F7-7ED9-3380-B224-6235AA4A8CF7}"/>
                </a:ext>
              </a:extLst>
            </p:cNvPr>
            <p:cNvSpPr txBox="1"/>
            <p:nvPr/>
          </p:nvSpPr>
          <p:spPr>
            <a:xfrm>
              <a:off x="9493403" y="1895531"/>
              <a:ext cx="211605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3,4 </a:t>
              </a:r>
              <a:r>
                <a:rPr lang="pt-BR" sz="1600" b="1" dirty="0">
                  <a:solidFill>
                    <a:srgbClr val="BF8F00"/>
                  </a:solidFill>
                  <a:latin typeface="Josefin Sans"/>
                  <a:sym typeface="Josefin Sans"/>
                </a:rPr>
                <a:t>B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i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9C29318F-FE59-0396-E23A-4B921FF65A19}"/>
                </a:ext>
              </a:extLst>
            </p:cNvPr>
            <p:cNvCxnSpPr>
              <a:cxnSpLocks/>
            </p:cNvCxnSpPr>
            <p:nvPr/>
          </p:nvCxnSpPr>
          <p:spPr>
            <a:xfrm>
              <a:off x="9670267" y="1895530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0" name="Google Shape;481;p9">
              <a:extLst>
                <a:ext uri="{FF2B5EF4-FFF2-40B4-BE49-F238E27FC236}">
                  <a16:creationId xmlns:a16="http://schemas.microsoft.com/office/drawing/2014/main" id="{3D3B12E0-27E2-6700-516C-EE763E7BC1DC}"/>
                </a:ext>
              </a:extLst>
            </p:cNvPr>
            <p:cNvSpPr txBox="1"/>
            <p:nvPr/>
          </p:nvSpPr>
          <p:spPr>
            <a:xfrm>
              <a:off x="9694100" y="1069591"/>
              <a:ext cx="171466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800" b="1" dirty="0">
                  <a:solidFill>
                    <a:srgbClr val="FA6A22"/>
                  </a:solidFill>
                  <a:latin typeface="Josefin Sans"/>
                  <a:sym typeface="Josefin Sans"/>
                </a:rPr>
                <a:t>101</a:t>
              </a: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A6A22"/>
                </a:solidFill>
                <a:effectLst/>
                <a:uLnTx/>
                <a:uFillTx/>
                <a:latin typeface="Josefin Sans"/>
                <a:ea typeface="+mn-ea"/>
                <a:cs typeface="+mn-cs"/>
                <a:sym typeface="Josefin Sans"/>
              </a:endParaRPr>
            </a:p>
          </p:txBody>
        </p:sp>
        <p:sp>
          <p:nvSpPr>
            <p:cNvPr id="33" name="CaixaDeTexto 2">
              <a:extLst>
                <a:ext uri="{FF2B5EF4-FFF2-40B4-BE49-F238E27FC236}">
                  <a16:creationId xmlns:a16="http://schemas.microsoft.com/office/drawing/2014/main" id="{210BD9A8-2224-644E-7B69-37786D8DF911}"/>
                </a:ext>
              </a:extLst>
            </p:cNvPr>
            <p:cNvSpPr txBox="1"/>
            <p:nvPr/>
          </p:nvSpPr>
          <p:spPr>
            <a:xfrm>
              <a:off x="9684727" y="1590261"/>
              <a:ext cx="17334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spc="15" dirty="0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Contratados</a:t>
              </a:r>
              <a:r>
                <a:rPr kumimoji="0" lang="pt-BR" sz="1400" b="0" i="0" u="none" strike="noStrike" kern="1200" cap="none" spc="15" normalizeH="0" baseline="0" noProof="0" dirty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 </a:t>
              </a:r>
            </a:p>
          </p:txBody>
        </p: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07091F30-E21F-C96D-A117-901C9F150580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591516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80957115-2ECD-D0D6-6897-207D68289A1C}"/>
              </a:ext>
            </a:extLst>
          </p:cNvPr>
          <p:cNvGrpSpPr/>
          <p:nvPr/>
        </p:nvGrpSpPr>
        <p:grpSpPr>
          <a:xfrm>
            <a:off x="754647" y="3247027"/>
            <a:ext cx="2116057" cy="1349120"/>
            <a:chOff x="9493403" y="1069591"/>
            <a:chExt cx="2116057" cy="1349120"/>
          </a:xfrm>
        </p:grpSpPr>
        <p:sp>
          <p:nvSpPr>
            <p:cNvPr id="41" name="Google Shape;481;p9">
              <a:extLst>
                <a:ext uri="{FF2B5EF4-FFF2-40B4-BE49-F238E27FC236}">
                  <a16:creationId xmlns:a16="http://schemas.microsoft.com/office/drawing/2014/main" id="{A41A564F-549A-17BF-F173-BCB58DE18601}"/>
                </a:ext>
              </a:extLst>
            </p:cNvPr>
            <p:cNvSpPr txBox="1"/>
            <p:nvPr/>
          </p:nvSpPr>
          <p:spPr>
            <a:xfrm>
              <a:off x="9493403" y="1895530"/>
              <a:ext cx="2116057" cy="523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750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Mi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Conector reto 41">
              <a:extLst>
                <a:ext uri="{FF2B5EF4-FFF2-40B4-BE49-F238E27FC236}">
                  <a16:creationId xmlns:a16="http://schemas.microsoft.com/office/drawing/2014/main" id="{921B4C13-E97B-2180-D3BF-C2B074BC94EF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896783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43" name="Google Shape;481;p9">
              <a:extLst>
                <a:ext uri="{FF2B5EF4-FFF2-40B4-BE49-F238E27FC236}">
                  <a16:creationId xmlns:a16="http://schemas.microsoft.com/office/drawing/2014/main" id="{D3B889D3-33D0-AE33-4901-CC592E33FA3C}"/>
                </a:ext>
              </a:extLst>
            </p:cNvPr>
            <p:cNvSpPr txBox="1"/>
            <p:nvPr/>
          </p:nvSpPr>
          <p:spPr>
            <a:xfrm>
              <a:off x="9694100" y="1069591"/>
              <a:ext cx="171466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59 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A6A22"/>
                </a:solidFill>
                <a:effectLst/>
                <a:uLnTx/>
                <a:uFillTx/>
                <a:latin typeface="Josefin Sans"/>
                <a:ea typeface="+mn-ea"/>
                <a:cs typeface="+mn-cs"/>
                <a:sym typeface="Josefin Sans"/>
              </a:endParaRPr>
            </a:p>
          </p:txBody>
        </p:sp>
        <p:sp>
          <p:nvSpPr>
            <p:cNvPr id="44" name="CaixaDeTexto 2">
              <a:extLst>
                <a:ext uri="{FF2B5EF4-FFF2-40B4-BE49-F238E27FC236}">
                  <a16:creationId xmlns:a16="http://schemas.microsoft.com/office/drawing/2014/main" id="{E65927DC-28A4-9FAE-FE34-F48C7F3E5DED}"/>
                </a:ext>
              </a:extLst>
            </p:cNvPr>
            <p:cNvSpPr txBox="1"/>
            <p:nvPr/>
          </p:nvSpPr>
          <p:spPr>
            <a:xfrm>
              <a:off x="9684727" y="1590261"/>
              <a:ext cx="17334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15" normalizeH="0" baseline="0" noProof="0" dirty="0" err="1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ICTs</a:t>
              </a:r>
              <a:endParaRPr kumimoji="0" lang="pt-BR" sz="1400" b="0" i="0" u="none" strike="noStrike" kern="1200" cap="none" spc="15" normalizeH="0" baseline="0" noProof="0" dirty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47E6A4E5-8492-AA0A-625E-D6EED2ECA250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591516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59681CCD-AA0E-C705-7745-39DE1DBA7814}"/>
              </a:ext>
            </a:extLst>
          </p:cNvPr>
          <p:cNvGrpSpPr/>
          <p:nvPr/>
        </p:nvGrpSpPr>
        <p:grpSpPr>
          <a:xfrm>
            <a:off x="5355945" y="3247027"/>
            <a:ext cx="2116057" cy="1349120"/>
            <a:chOff x="9493403" y="1069591"/>
            <a:chExt cx="2116057" cy="1349120"/>
          </a:xfrm>
        </p:grpSpPr>
        <p:sp>
          <p:nvSpPr>
            <p:cNvPr id="50" name="Google Shape;481;p9">
              <a:extLst>
                <a:ext uri="{FF2B5EF4-FFF2-40B4-BE49-F238E27FC236}">
                  <a16:creationId xmlns:a16="http://schemas.microsoft.com/office/drawing/2014/main" id="{540785BC-DBD8-CF9B-10A7-F094A0D85089}"/>
                </a:ext>
              </a:extLst>
            </p:cNvPr>
            <p:cNvSpPr txBox="1"/>
            <p:nvPr/>
          </p:nvSpPr>
          <p:spPr>
            <a:xfrm>
              <a:off x="9493403" y="1895530"/>
              <a:ext cx="2116057" cy="523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196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Mi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3E393E48-940F-3255-0EAC-8BC19B873731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896783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54" name="Google Shape;481;p9">
              <a:extLst>
                <a:ext uri="{FF2B5EF4-FFF2-40B4-BE49-F238E27FC236}">
                  <a16:creationId xmlns:a16="http://schemas.microsoft.com/office/drawing/2014/main" id="{8B8AEE7E-DA99-C9A2-FD1D-037D26EBF98C}"/>
                </a:ext>
              </a:extLst>
            </p:cNvPr>
            <p:cNvSpPr txBox="1"/>
            <p:nvPr/>
          </p:nvSpPr>
          <p:spPr>
            <a:xfrm>
              <a:off x="9694100" y="1069591"/>
              <a:ext cx="171466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800" b="1" dirty="0">
                  <a:solidFill>
                    <a:srgbClr val="FA6A22"/>
                  </a:solidFill>
                  <a:latin typeface="Josefin Sans"/>
                  <a:sym typeface="Josefin Sans"/>
                </a:rPr>
                <a:t>20</a:t>
              </a: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A6A22"/>
                </a:solidFill>
                <a:effectLst/>
                <a:uLnTx/>
                <a:uFillTx/>
                <a:latin typeface="Josefin Sans"/>
                <a:ea typeface="+mn-ea"/>
                <a:cs typeface="+mn-cs"/>
                <a:sym typeface="Josefin Sans"/>
              </a:endParaRPr>
            </a:p>
          </p:txBody>
        </p:sp>
        <p:sp>
          <p:nvSpPr>
            <p:cNvPr id="55" name="CaixaDeTexto 2">
              <a:extLst>
                <a:ext uri="{FF2B5EF4-FFF2-40B4-BE49-F238E27FC236}">
                  <a16:creationId xmlns:a16="http://schemas.microsoft.com/office/drawing/2014/main" id="{046DA205-4147-F2C3-7F91-F477A98AD907}"/>
                </a:ext>
              </a:extLst>
            </p:cNvPr>
            <p:cNvSpPr txBox="1"/>
            <p:nvPr/>
          </p:nvSpPr>
          <p:spPr>
            <a:xfrm>
              <a:off x="9684727" y="1590261"/>
              <a:ext cx="17334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15" normalizeH="0" baseline="0" noProof="0" dirty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Subvenção</a:t>
              </a:r>
            </a:p>
          </p:txBody>
        </p: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B484D9AE-5EE0-2919-3720-9DFCAE02A7B4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591516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73626225-2275-9D0D-E43D-AF941343D240}"/>
              </a:ext>
            </a:extLst>
          </p:cNvPr>
          <p:cNvGrpSpPr/>
          <p:nvPr/>
        </p:nvGrpSpPr>
        <p:grpSpPr>
          <a:xfrm>
            <a:off x="4210890" y="5242154"/>
            <a:ext cx="2116057" cy="1349120"/>
            <a:chOff x="9493403" y="1069591"/>
            <a:chExt cx="2116057" cy="1349120"/>
          </a:xfrm>
        </p:grpSpPr>
        <p:sp>
          <p:nvSpPr>
            <p:cNvPr id="58" name="Google Shape;481;p9">
              <a:extLst>
                <a:ext uri="{FF2B5EF4-FFF2-40B4-BE49-F238E27FC236}">
                  <a16:creationId xmlns:a16="http://schemas.microsoft.com/office/drawing/2014/main" id="{91221179-572F-86B7-4306-865E80270F44}"/>
                </a:ext>
              </a:extLst>
            </p:cNvPr>
            <p:cNvSpPr txBox="1"/>
            <p:nvPr/>
          </p:nvSpPr>
          <p:spPr>
            <a:xfrm>
              <a:off x="9493403" y="1895530"/>
              <a:ext cx="2116057" cy="523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183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Mi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51FC2E76-28FF-8DE4-F30A-7D133028EFDD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896783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60" name="Google Shape;481;p9">
              <a:extLst>
                <a:ext uri="{FF2B5EF4-FFF2-40B4-BE49-F238E27FC236}">
                  <a16:creationId xmlns:a16="http://schemas.microsoft.com/office/drawing/2014/main" id="{4836C00A-C797-28DD-09BA-BCADF13D6626}"/>
                </a:ext>
              </a:extLst>
            </p:cNvPr>
            <p:cNvSpPr txBox="1"/>
            <p:nvPr/>
          </p:nvSpPr>
          <p:spPr>
            <a:xfrm>
              <a:off x="9694100" y="1069591"/>
              <a:ext cx="171466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17 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A6A22"/>
                </a:solidFill>
                <a:effectLst/>
                <a:uLnTx/>
                <a:uFillTx/>
                <a:latin typeface="Josefin Sans"/>
                <a:ea typeface="+mn-ea"/>
                <a:cs typeface="+mn-cs"/>
                <a:sym typeface="Josefin Sans"/>
              </a:endParaRPr>
            </a:p>
          </p:txBody>
        </p:sp>
        <p:sp>
          <p:nvSpPr>
            <p:cNvPr id="61" name="CaixaDeTexto 2">
              <a:extLst>
                <a:ext uri="{FF2B5EF4-FFF2-40B4-BE49-F238E27FC236}">
                  <a16:creationId xmlns:a16="http://schemas.microsoft.com/office/drawing/2014/main" id="{603FA88C-047B-3D1E-B9BC-E6472605FDA9}"/>
                </a:ext>
              </a:extLst>
            </p:cNvPr>
            <p:cNvSpPr txBox="1"/>
            <p:nvPr/>
          </p:nvSpPr>
          <p:spPr>
            <a:xfrm>
              <a:off x="9684727" y="1590261"/>
              <a:ext cx="17334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spc="15" dirty="0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MIBS</a:t>
              </a:r>
              <a:endParaRPr kumimoji="0" lang="pt-BR" sz="1400" b="0" i="0" u="none" strike="noStrike" kern="1200" cap="none" spc="15" normalizeH="0" baseline="0" noProof="0" dirty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AFCBA81F-3535-24D2-36B7-E044ED2A73D0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591516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E9CD5CD8-0454-2C13-0131-0C49C1E3FE67}"/>
              </a:ext>
            </a:extLst>
          </p:cNvPr>
          <p:cNvGrpSpPr/>
          <p:nvPr/>
        </p:nvGrpSpPr>
        <p:grpSpPr>
          <a:xfrm>
            <a:off x="6885369" y="5242154"/>
            <a:ext cx="2116057" cy="1349120"/>
            <a:chOff x="9493403" y="1069591"/>
            <a:chExt cx="2116057" cy="1349120"/>
          </a:xfrm>
        </p:grpSpPr>
        <p:sp>
          <p:nvSpPr>
            <p:cNvPr id="64" name="Google Shape;481;p9">
              <a:extLst>
                <a:ext uri="{FF2B5EF4-FFF2-40B4-BE49-F238E27FC236}">
                  <a16:creationId xmlns:a16="http://schemas.microsoft.com/office/drawing/2014/main" id="{A66890CF-EFAC-62AE-8C18-7079E977B3EE}"/>
                </a:ext>
              </a:extLst>
            </p:cNvPr>
            <p:cNvSpPr txBox="1"/>
            <p:nvPr/>
          </p:nvSpPr>
          <p:spPr>
            <a:xfrm>
              <a:off x="9493403" y="1895531"/>
              <a:ext cx="211605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lang="pt-BR" sz="2800" b="1" dirty="0">
                  <a:solidFill>
                    <a:srgbClr val="BF8F00"/>
                  </a:solidFill>
                  <a:latin typeface="Josefin Sans"/>
                  <a:sym typeface="Josefin Sans"/>
                </a:rPr>
                <a:t>13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Mi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2B0B6463-A971-3772-DE7C-553051D541B9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896783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66" name="Google Shape;481;p9">
              <a:extLst>
                <a:ext uri="{FF2B5EF4-FFF2-40B4-BE49-F238E27FC236}">
                  <a16:creationId xmlns:a16="http://schemas.microsoft.com/office/drawing/2014/main" id="{72B6CD63-93A0-20C3-6B1E-E8F8E639B57A}"/>
                </a:ext>
              </a:extLst>
            </p:cNvPr>
            <p:cNvSpPr txBox="1"/>
            <p:nvPr/>
          </p:nvSpPr>
          <p:spPr>
            <a:xfrm>
              <a:off x="9694100" y="1069591"/>
              <a:ext cx="171466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3 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A6A22"/>
                </a:solidFill>
                <a:effectLst/>
                <a:uLnTx/>
                <a:uFillTx/>
                <a:latin typeface="Josefin Sans"/>
                <a:ea typeface="+mn-ea"/>
                <a:cs typeface="+mn-cs"/>
                <a:sym typeface="Josefin Sans"/>
              </a:endParaRPr>
            </a:p>
          </p:txBody>
        </p:sp>
        <p:sp>
          <p:nvSpPr>
            <p:cNvPr id="67" name="CaixaDeTexto 2">
              <a:extLst>
                <a:ext uri="{FF2B5EF4-FFF2-40B4-BE49-F238E27FC236}">
                  <a16:creationId xmlns:a16="http://schemas.microsoft.com/office/drawing/2014/main" id="{E54DF551-53AC-0E56-DC1B-5E1F58B0B98B}"/>
                </a:ext>
              </a:extLst>
            </p:cNvPr>
            <p:cNvSpPr txBox="1"/>
            <p:nvPr/>
          </p:nvSpPr>
          <p:spPr>
            <a:xfrm>
              <a:off x="9684727" y="1590261"/>
              <a:ext cx="17334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15" normalizeH="0" baseline="0" noProof="0" dirty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PI</a:t>
              </a:r>
            </a:p>
          </p:txBody>
        </p:sp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953F09DA-509F-F858-D93A-A1864A901B45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591516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cxnSp>
        <p:nvCxnSpPr>
          <p:cNvPr id="79" name="Conector: Angulado 78">
            <a:extLst>
              <a:ext uri="{FF2B5EF4-FFF2-40B4-BE49-F238E27FC236}">
                <a16:creationId xmlns:a16="http://schemas.microsoft.com/office/drawing/2014/main" id="{62EDB816-CEC4-8632-F7A9-384A68A0CA53}"/>
              </a:ext>
            </a:extLst>
          </p:cNvPr>
          <p:cNvCxnSpPr>
            <a:cxnSpLocks/>
          </p:cNvCxnSpPr>
          <p:nvPr/>
        </p:nvCxnSpPr>
        <p:spPr>
          <a:xfrm>
            <a:off x="5314069" y="4914034"/>
            <a:ext cx="2639291" cy="32812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ABFBAC0F-0EDD-C436-CE8F-D61F9A17CBAB}"/>
              </a:ext>
            </a:extLst>
          </p:cNvPr>
          <p:cNvGrpSpPr/>
          <p:nvPr/>
        </p:nvGrpSpPr>
        <p:grpSpPr>
          <a:xfrm>
            <a:off x="9387398" y="3258043"/>
            <a:ext cx="2116057" cy="1349120"/>
            <a:chOff x="9493403" y="1069591"/>
            <a:chExt cx="2116057" cy="1349120"/>
          </a:xfrm>
          <a:solidFill>
            <a:srgbClr val="FFFFFF"/>
          </a:solidFill>
        </p:grpSpPr>
        <p:sp>
          <p:nvSpPr>
            <p:cNvPr id="82" name="Google Shape;481;p9">
              <a:extLst>
                <a:ext uri="{FF2B5EF4-FFF2-40B4-BE49-F238E27FC236}">
                  <a16:creationId xmlns:a16="http://schemas.microsoft.com/office/drawing/2014/main" id="{83876925-3879-CC52-EDC4-1969EF2D34FE}"/>
                </a:ext>
              </a:extLst>
            </p:cNvPr>
            <p:cNvSpPr txBox="1"/>
            <p:nvPr/>
          </p:nvSpPr>
          <p:spPr>
            <a:xfrm>
              <a:off x="9493403" y="1895530"/>
              <a:ext cx="2116057" cy="52318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lang="pt-BR" sz="2800" b="1" dirty="0">
                  <a:solidFill>
                    <a:srgbClr val="BF8F00"/>
                  </a:solidFill>
                  <a:latin typeface="Josefin Sans"/>
                  <a:sym typeface="Josefin Sans"/>
                </a:rPr>
                <a:t>2</a:t>
              </a: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,5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Bi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3" name="Conector reto 82">
              <a:extLst>
                <a:ext uri="{FF2B5EF4-FFF2-40B4-BE49-F238E27FC236}">
                  <a16:creationId xmlns:a16="http://schemas.microsoft.com/office/drawing/2014/main" id="{40A7B356-04F9-4E85-8FD7-14E916B8B515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896783"/>
              <a:ext cx="1738496" cy="0"/>
            </a:xfrm>
            <a:prstGeom prst="line">
              <a:avLst/>
            </a:prstGeom>
            <a:grp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84" name="Google Shape;481;p9">
              <a:extLst>
                <a:ext uri="{FF2B5EF4-FFF2-40B4-BE49-F238E27FC236}">
                  <a16:creationId xmlns:a16="http://schemas.microsoft.com/office/drawing/2014/main" id="{5FE0C125-0A6B-9C7B-47B4-8D8D4DE4D58C}"/>
                </a:ext>
              </a:extLst>
            </p:cNvPr>
            <p:cNvSpPr txBox="1"/>
            <p:nvPr/>
          </p:nvSpPr>
          <p:spPr>
            <a:xfrm>
              <a:off x="9694100" y="1069591"/>
              <a:ext cx="1714663" cy="52318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22 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A6A22"/>
                </a:solidFill>
                <a:effectLst/>
                <a:uLnTx/>
                <a:uFillTx/>
                <a:latin typeface="Josefin Sans"/>
                <a:ea typeface="+mn-ea"/>
                <a:cs typeface="+mn-cs"/>
                <a:sym typeface="Josefin Sans"/>
              </a:endParaRPr>
            </a:p>
          </p:txBody>
        </p:sp>
        <p:sp>
          <p:nvSpPr>
            <p:cNvPr id="85" name="CaixaDeTexto 2">
              <a:extLst>
                <a:ext uri="{FF2B5EF4-FFF2-40B4-BE49-F238E27FC236}">
                  <a16:creationId xmlns:a16="http://schemas.microsoft.com/office/drawing/2014/main" id="{EB71990C-8434-3509-6D1F-DBF54656F145}"/>
                </a:ext>
              </a:extLst>
            </p:cNvPr>
            <p:cNvSpPr txBox="1"/>
            <p:nvPr/>
          </p:nvSpPr>
          <p:spPr>
            <a:xfrm>
              <a:off x="9684727" y="1590261"/>
              <a:ext cx="1733409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15" normalizeH="0" baseline="0" noProof="0" dirty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Crédito</a:t>
              </a:r>
            </a:p>
          </p:txBody>
        </p:sp>
        <p:cxnSp>
          <p:nvCxnSpPr>
            <p:cNvPr id="86" name="Conector reto 85">
              <a:extLst>
                <a:ext uri="{FF2B5EF4-FFF2-40B4-BE49-F238E27FC236}">
                  <a16:creationId xmlns:a16="http://schemas.microsoft.com/office/drawing/2014/main" id="{06B5947F-F355-3573-0F7D-9BC8A657A3FD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591516"/>
              <a:ext cx="1738496" cy="0"/>
            </a:xfrm>
            <a:prstGeom prst="line">
              <a:avLst/>
            </a:prstGeom>
            <a:grp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cxnSp>
        <p:nvCxnSpPr>
          <p:cNvPr id="87" name="Conector: Angulado 86">
            <a:extLst>
              <a:ext uri="{FF2B5EF4-FFF2-40B4-BE49-F238E27FC236}">
                <a16:creationId xmlns:a16="http://schemas.microsoft.com/office/drawing/2014/main" id="{8A4A02C4-062C-3EF1-A2BD-CABAFFD063E2}"/>
              </a:ext>
            </a:extLst>
          </p:cNvPr>
          <p:cNvCxnSpPr>
            <a:cxnSpLocks/>
            <a:endCxn id="43" idx="0"/>
          </p:cNvCxnSpPr>
          <p:nvPr/>
        </p:nvCxnSpPr>
        <p:spPr>
          <a:xfrm rot="16200000" flipH="1">
            <a:off x="1472028" y="2906379"/>
            <a:ext cx="681294" cy="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C42B4267-7B5E-B332-D863-F8EC210E07D1}"/>
              </a:ext>
            </a:extLst>
          </p:cNvPr>
          <p:cNvGrpSpPr/>
          <p:nvPr/>
        </p:nvGrpSpPr>
        <p:grpSpPr>
          <a:xfrm>
            <a:off x="-171953" y="5231922"/>
            <a:ext cx="2116057" cy="1349120"/>
            <a:chOff x="9493403" y="1069591"/>
            <a:chExt cx="2116057" cy="1349120"/>
          </a:xfrm>
        </p:grpSpPr>
        <p:sp>
          <p:nvSpPr>
            <p:cNvPr id="89" name="Google Shape;481;p9">
              <a:extLst>
                <a:ext uri="{FF2B5EF4-FFF2-40B4-BE49-F238E27FC236}">
                  <a16:creationId xmlns:a16="http://schemas.microsoft.com/office/drawing/2014/main" id="{77F01E56-19A0-4EEC-A399-D8AED3819C82}"/>
                </a:ext>
              </a:extLst>
            </p:cNvPr>
            <p:cNvSpPr txBox="1"/>
            <p:nvPr/>
          </p:nvSpPr>
          <p:spPr>
            <a:xfrm>
              <a:off x="9493403" y="1895530"/>
              <a:ext cx="2116057" cy="523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lang="pt-BR" sz="2800" b="1" dirty="0">
                  <a:solidFill>
                    <a:srgbClr val="BF8F00"/>
                  </a:solidFill>
                  <a:latin typeface="Josefin Sans"/>
                  <a:sym typeface="Josefin Sans"/>
                </a:rPr>
                <a:t>518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Mi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0" name="Conector reto 89">
              <a:extLst>
                <a:ext uri="{FF2B5EF4-FFF2-40B4-BE49-F238E27FC236}">
                  <a16:creationId xmlns:a16="http://schemas.microsoft.com/office/drawing/2014/main" id="{042F61A0-6247-CA98-B85A-30B1EE833464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896783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91" name="Google Shape;481;p9">
              <a:extLst>
                <a:ext uri="{FF2B5EF4-FFF2-40B4-BE49-F238E27FC236}">
                  <a16:creationId xmlns:a16="http://schemas.microsoft.com/office/drawing/2014/main" id="{445BD13C-DB8E-BB97-DB30-744FE187AC68}"/>
                </a:ext>
              </a:extLst>
            </p:cNvPr>
            <p:cNvSpPr txBox="1"/>
            <p:nvPr/>
          </p:nvSpPr>
          <p:spPr>
            <a:xfrm>
              <a:off x="9694100" y="1069591"/>
              <a:ext cx="171466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800" b="1" dirty="0">
                  <a:solidFill>
                    <a:srgbClr val="FA6A22"/>
                  </a:solidFill>
                  <a:latin typeface="Josefin Sans"/>
                  <a:sym typeface="Josefin Sans"/>
                </a:rPr>
                <a:t>35</a:t>
              </a: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A6A22"/>
                </a:solidFill>
                <a:effectLst/>
                <a:uLnTx/>
                <a:uFillTx/>
                <a:latin typeface="Josefin Sans"/>
                <a:ea typeface="+mn-ea"/>
                <a:cs typeface="+mn-cs"/>
                <a:sym typeface="Josefin Sans"/>
              </a:endParaRPr>
            </a:p>
          </p:txBody>
        </p:sp>
        <p:sp>
          <p:nvSpPr>
            <p:cNvPr id="92" name="CaixaDeTexto 2">
              <a:extLst>
                <a:ext uri="{FF2B5EF4-FFF2-40B4-BE49-F238E27FC236}">
                  <a16:creationId xmlns:a16="http://schemas.microsoft.com/office/drawing/2014/main" id="{96F183FD-89B6-4E7C-3BBA-304F2F755A27}"/>
                </a:ext>
              </a:extLst>
            </p:cNvPr>
            <p:cNvSpPr txBox="1"/>
            <p:nvPr/>
          </p:nvSpPr>
          <p:spPr>
            <a:xfrm>
              <a:off x="9684727" y="1590261"/>
              <a:ext cx="17334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spc="15" dirty="0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MIBS</a:t>
              </a:r>
              <a:endParaRPr kumimoji="0" lang="pt-BR" sz="1400" b="0" i="0" u="none" strike="noStrike" kern="1200" cap="none" spc="15" normalizeH="0" baseline="0" noProof="0" dirty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  <p:cxnSp>
          <p:nvCxnSpPr>
            <p:cNvPr id="93" name="Conector reto 92">
              <a:extLst>
                <a:ext uri="{FF2B5EF4-FFF2-40B4-BE49-F238E27FC236}">
                  <a16:creationId xmlns:a16="http://schemas.microsoft.com/office/drawing/2014/main" id="{65B47110-5815-8835-40E2-65AD88A99701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591516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C032E9F3-966B-672B-C9F3-9368CCCBCAB3}"/>
              </a:ext>
            </a:extLst>
          </p:cNvPr>
          <p:cNvGrpSpPr/>
          <p:nvPr/>
        </p:nvGrpSpPr>
        <p:grpSpPr>
          <a:xfrm>
            <a:off x="1626464" y="5230667"/>
            <a:ext cx="2239993" cy="1349120"/>
            <a:chOff x="9369467" y="1069591"/>
            <a:chExt cx="2239993" cy="1349120"/>
          </a:xfrm>
        </p:grpSpPr>
        <p:sp>
          <p:nvSpPr>
            <p:cNvPr id="95" name="Google Shape;481;p9">
              <a:extLst>
                <a:ext uri="{FF2B5EF4-FFF2-40B4-BE49-F238E27FC236}">
                  <a16:creationId xmlns:a16="http://schemas.microsoft.com/office/drawing/2014/main" id="{E633AE20-94F8-8EB3-4D0C-6C48BD38524A}"/>
                </a:ext>
              </a:extLst>
            </p:cNvPr>
            <p:cNvSpPr txBox="1"/>
            <p:nvPr/>
          </p:nvSpPr>
          <p:spPr>
            <a:xfrm>
              <a:off x="9493403" y="1895531"/>
              <a:ext cx="211605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lang="pt-BR" sz="2800" b="1" dirty="0">
                  <a:solidFill>
                    <a:srgbClr val="BF8F00"/>
                  </a:solidFill>
                  <a:latin typeface="Josefin Sans"/>
                  <a:sym typeface="Josefin Sans"/>
                </a:rPr>
                <a:t>232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Mi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6" name="Conector reto 95">
              <a:extLst>
                <a:ext uri="{FF2B5EF4-FFF2-40B4-BE49-F238E27FC236}">
                  <a16:creationId xmlns:a16="http://schemas.microsoft.com/office/drawing/2014/main" id="{15E958B0-5B6E-6DD4-DB17-E832D5DA2F5A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896783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97" name="Google Shape;481;p9">
              <a:extLst>
                <a:ext uri="{FF2B5EF4-FFF2-40B4-BE49-F238E27FC236}">
                  <a16:creationId xmlns:a16="http://schemas.microsoft.com/office/drawing/2014/main" id="{1711F11C-BA47-2492-4D6F-D6AC0D375899}"/>
                </a:ext>
              </a:extLst>
            </p:cNvPr>
            <p:cNvSpPr txBox="1"/>
            <p:nvPr/>
          </p:nvSpPr>
          <p:spPr>
            <a:xfrm>
              <a:off x="9694100" y="1069591"/>
              <a:ext cx="171466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24 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A6A22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A6A22"/>
                </a:solidFill>
                <a:effectLst/>
                <a:uLnTx/>
                <a:uFillTx/>
                <a:latin typeface="Josefin Sans"/>
                <a:ea typeface="+mn-ea"/>
                <a:cs typeface="+mn-cs"/>
                <a:sym typeface="Josefin Sans"/>
              </a:endParaRPr>
            </a:p>
          </p:txBody>
        </p:sp>
        <p:sp>
          <p:nvSpPr>
            <p:cNvPr id="98" name="CaixaDeTexto 2">
              <a:extLst>
                <a:ext uri="{FF2B5EF4-FFF2-40B4-BE49-F238E27FC236}">
                  <a16:creationId xmlns:a16="http://schemas.microsoft.com/office/drawing/2014/main" id="{4D48CB3D-5482-5069-3955-8627018C5FF7}"/>
                </a:ext>
              </a:extLst>
            </p:cNvPr>
            <p:cNvSpPr txBox="1"/>
            <p:nvPr/>
          </p:nvSpPr>
          <p:spPr>
            <a:xfrm>
              <a:off x="9369467" y="1590261"/>
              <a:ext cx="223237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15" normalizeH="0" baseline="0" noProof="0" dirty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Centros Temáticos</a:t>
              </a:r>
            </a:p>
          </p:txBody>
        </p:sp>
        <p:cxnSp>
          <p:nvCxnSpPr>
            <p:cNvPr id="99" name="Conector reto 98">
              <a:extLst>
                <a:ext uri="{FF2B5EF4-FFF2-40B4-BE49-F238E27FC236}">
                  <a16:creationId xmlns:a16="http://schemas.microsoft.com/office/drawing/2014/main" id="{36BAD5AA-006B-BA77-61D6-D309FA232699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83" y="1591516"/>
              <a:ext cx="1738496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cxnSp>
        <p:nvCxnSpPr>
          <p:cNvPr id="100" name="Conector: Angulado 99">
            <a:extLst>
              <a:ext uri="{FF2B5EF4-FFF2-40B4-BE49-F238E27FC236}">
                <a16:creationId xmlns:a16="http://schemas.microsoft.com/office/drawing/2014/main" id="{B7D37E3B-A18E-02F4-18D2-EC0FA736DF4C}"/>
              </a:ext>
            </a:extLst>
          </p:cNvPr>
          <p:cNvCxnSpPr>
            <a:cxnSpLocks/>
            <a:endCxn id="97" idx="0"/>
          </p:cNvCxnSpPr>
          <p:nvPr/>
        </p:nvCxnSpPr>
        <p:spPr>
          <a:xfrm>
            <a:off x="1812674" y="4914034"/>
            <a:ext cx="995755" cy="31663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ector: Angulado 100">
            <a:extLst>
              <a:ext uri="{FF2B5EF4-FFF2-40B4-BE49-F238E27FC236}">
                <a16:creationId xmlns:a16="http://schemas.microsoft.com/office/drawing/2014/main" id="{91F73E1E-285D-A083-0827-3271B36BA5DD}"/>
              </a:ext>
            </a:extLst>
          </p:cNvPr>
          <p:cNvCxnSpPr>
            <a:cxnSpLocks/>
            <a:stCxn id="41" idx="2"/>
            <a:endCxn id="91" idx="0"/>
          </p:cNvCxnSpPr>
          <p:nvPr/>
        </p:nvCxnSpPr>
        <p:spPr>
          <a:xfrm rot="5400000">
            <a:off x="1031489" y="4450734"/>
            <a:ext cx="635775" cy="92660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to 109">
            <a:extLst>
              <a:ext uri="{FF2B5EF4-FFF2-40B4-BE49-F238E27FC236}">
                <a16:creationId xmlns:a16="http://schemas.microsoft.com/office/drawing/2014/main" id="{80DBEADA-EBCA-4CA9-F125-482BE0F9D18E}"/>
              </a:ext>
            </a:extLst>
          </p:cNvPr>
          <p:cNvCxnSpPr>
            <a:cxnSpLocks/>
          </p:cNvCxnSpPr>
          <p:nvPr/>
        </p:nvCxnSpPr>
        <p:spPr>
          <a:xfrm>
            <a:off x="6557338" y="4575589"/>
            <a:ext cx="0" cy="328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6C63F588-022B-DC75-1A1A-9CA29D138A64}"/>
              </a:ext>
            </a:extLst>
          </p:cNvPr>
          <p:cNvSpPr txBox="1"/>
          <p:nvPr/>
        </p:nvSpPr>
        <p:spPr>
          <a:xfrm>
            <a:off x="278179" y="1318855"/>
            <a:ext cx="4666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005051"/>
                </a:solidFill>
                <a:latin typeface="Bahnschrift" panose="020B0502040204020203" pitchFamily="34" charset="0"/>
              </a:rPr>
              <a:t>Contratações FINEP 2024 e 2025 Missão 2: NIB</a:t>
            </a:r>
          </a:p>
        </p:txBody>
      </p:sp>
    </p:spTree>
    <p:extLst>
      <p:ext uri="{BB962C8B-B14F-4D97-AF65-F5344CB8AC3E}">
        <p14:creationId xmlns:p14="http://schemas.microsoft.com/office/powerpoint/2010/main" val="222782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B7C38D6A-FDF0-B16A-0357-B2565D982A4D}"/>
              </a:ext>
            </a:extLst>
          </p:cNvPr>
          <p:cNvCxnSpPr>
            <a:cxnSpLocks/>
          </p:cNvCxnSpPr>
          <p:nvPr/>
        </p:nvCxnSpPr>
        <p:spPr>
          <a:xfrm>
            <a:off x="4128654" y="698772"/>
            <a:ext cx="0" cy="6080742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1BE974C-4635-9AFA-516C-B8360ECA2F4C}"/>
              </a:ext>
            </a:extLst>
          </p:cNvPr>
          <p:cNvCxnSpPr>
            <a:cxnSpLocks/>
          </p:cNvCxnSpPr>
          <p:nvPr/>
        </p:nvCxnSpPr>
        <p:spPr>
          <a:xfrm>
            <a:off x="8331796" y="698772"/>
            <a:ext cx="0" cy="6080742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02BF003-FAC8-AED1-D74E-3DAA8ACC8D55}"/>
              </a:ext>
            </a:extLst>
          </p:cNvPr>
          <p:cNvCxnSpPr>
            <a:cxnSpLocks/>
          </p:cNvCxnSpPr>
          <p:nvPr/>
        </p:nvCxnSpPr>
        <p:spPr>
          <a:xfrm>
            <a:off x="392111" y="1243034"/>
            <a:ext cx="11491549" cy="27790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8AE080E-5CA7-1B05-5B94-D25004E9BB2D}"/>
              </a:ext>
            </a:extLst>
          </p:cNvPr>
          <p:cNvSpPr txBox="1"/>
          <p:nvPr/>
        </p:nvSpPr>
        <p:spPr>
          <a:xfrm>
            <a:off x="120729" y="5055637"/>
            <a:ext cx="3976401" cy="15063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just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140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IFAs</a:t>
            </a:r>
            <a:r>
              <a:rPr lang="pt-BR" altLang="pt-BR" sz="1400">
                <a:solidFill>
                  <a:srgbClr val="005051"/>
                </a:solidFill>
                <a:latin typeface="Tahoma"/>
                <a:ea typeface="Tahoma"/>
                <a:cs typeface="Tahoma"/>
              </a:rPr>
              <a:t> inovadores (</a:t>
            </a:r>
            <a:r>
              <a:rPr kumimoji="0" lang="pt-BR" altLang="pt-BR" sz="140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verdes, químicos ou biológicos) </a:t>
            </a:r>
          </a:p>
          <a:p>
            <a:pPr marL="171450" indent="-171450" algn="just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>
                <a:solidFill>
                  <a:srgbClr val="005051"/>
                </a:solidFill>
                <a:latin typeface="Tahoma"/>
                <a:ea typeface="Tahoma"/>
                <a:cs typeface="Tahoma"/>
              </a:rPr>
              <a:t>Novos IFAS</a:t>
            </a:r>
            <a:r>
              <a:rPr kumimoji="0" lang="pt-BR" altLang="pt-BR" sz="140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estratégicos para o SUS</a:t>
            </a:r>
            <a:endParaRPr lang="pt-BR" altLang="pt-BR" sz="1400" i="0" u="none" strike="noStrike" kern="1200" cap="none" spc="0" normalizeH="0" baseline="0" noProof="0">
              <a:ln>
                <a:noFill/>
              </a:ln>
              <a:solidFill>
                <a:srgbClr val="005051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171450" indent="-171450" algn="just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400">
                <a:solidFill>
                  <a:srgbClr val="005051"/>
                </a:solidFill>
                <a:latin typeface="Tahoma"/>
                <a:ea typeface="Tahoma"/>
                <a:cs typeface="Tahoma"/>
              </a:rPr>
              <a:t>Ensaios</a:t>
            </a:r>
            <a:r>
              <a:rPr kumimoji="0" lang="pt-BR" altLang="pt-BR" sz="140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não clínicos de IFAS e medicamentos experimentais</a:t>
            </a:r>
            <a:r>
              <a:rPr lang="pt-BR" altLang="pt-BR" sz="1400">
                <a:solidFill>
                  <a:srgbClr val="005051"/>
                </a:solidFill>
                <a:latin typeface="Tahoma"/>
                <a:ea typeface="Tahoma"/>
                <a:cs typeface="Tahoma"/>
              </a:rPr>
              <a:t> </a:t>
            </a:r>
            <a:endParaRPr kumimoji="0" lang="pt-BR" altLang="pt-BR" sz="1400" i="0" u="none" strike="noStrike" kern="1200" cap="none" spc="0" normalizeH="0" baseline="0" noProof="0">
              <a:ln>
                <a:noFill/>
              </a:ln>
              <a:solidFill>
                <a:srgbClr val="005051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C7BEB7C-AE62-5B57-1C9E-5AA87A801587}"/>
              </a:ext>
            </a:extLst>
          </p:cNvPr>
          <p:cNvSpPr txBox="1"/>
          <p:nvPr/>
        </p:nvSpPr>
        <p:spPr>
          <a:xfrm>
            <a:off x="4262367" y="4972583"/>
            <a:ext cx="3764927" cy="187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171450" marR="0" lvl="0" indent="-171450" algn="just" defTabSz="609570" fontAlgn="auto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400" i="0" u="none" strike="noStrike" cap="none" spc="0" normalizeH="0" baseline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defRPr>
            </a:lvl1pPr>
          </a:lstStyle>
          <a:p>
            <a:r>
              <a:rPr lang="pt-BR" altLang="pt-BR"/>
              <a:t>Ensaios clínicos de plataformas de Terapias Avançadas</a:t>
            </a:r>
          </a:p>
          <a:p>
            <a:r>
              <a:rPr lang="pt-BR" altLang="pt-BR"/>
              <a:t>Plataforma Biológica </a:t>
            </a:r>
          </a:p>
          <a:p>
            <a:r>
              <a:rPr lang="pt-BR" altLang="pt-BR"/>
              <a:t>Plataforma de RNA</a:t>
            </a:r>
          </a:p>
          <a:p>
            <a:r>
              <a:rPr lang="pt-BR" altLang="pt-BR"/>
              <a:t>Plataforma de Vetor Viral para Doenças Raras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4D3AEF5-87F0-2EEB-0B13-38F0F545EE8B}"/>
              </a:ext>
            </a:extLst>
          </p:cNvPr>
          <p:cNvSpPr txBox="1"/>
          <p:nvPr/>
        </p:nvSpPr>
        <p:spPr>
          <a:xfrm>
            <a:off x="8346079" y="4902050"/>
            <a:ext cx="3729347" cy="20189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171450" marR="0" lvl="0" indent="-171450" algn="just" defTabSz="609570" fontAlgn="auto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400" i="0" u="none" strike="noStrike" cap="none" spc="0" normalizeH="0" baseline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defRPr>
            </a:lvl1pPr>
          </a:lstStyle>
          <a:p>
            <a:r>
              <a:rPr lang="pt-BR" altLang="pt-BR"/>
              <a:t>Xenotransplante / Próteses por impressão 3D</a:t>
            </a:r>
          </a:p>
          <a:p>
            <a:r>
              <a:rPr lang="pt-BR" altLang="pt-BR"/>
              <a:t>Aplicações em neurociência</a:t>
            </a:r>
          </a:p>
          <a:p>
            <a:r>
              <a:rPr lang="pt-BR" altLang="pt-BR"/>
              <a:t>Marcadores para liberação de fármacos </a:t>
            </a:r>
          </a:p>
          <a:p>
            <a:r>
              <a:rPr lang="pt-BR" altLang="pt-BR"/>
              <a:t>Diálise peritoneal </a:t>
            </a:r>
          </a:p>
          <a:p>
            <a:r>
              <a:rPr lang="pt-BR" altLang="pt-BR"/>
              <a:t>Tratamento para queimaduras e lesões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24492D5-4A5C-983B-684A-775B80380308}"/>
              </a:ext>
            </a:extLst>
          </p:cNvPr>
          <p:cNvGrpSpPr/>
          <p:nvPr/>
        </p:nvGrpSpPr>
        <p:grpSpPr>
          <a:xfrm>
            <a:off x="131462" y="1317052"/>
            <a:ext cx="1671825" cy="927946"/>
            <a:chOff x="-69298" y="1601499"/>
            <a:chExt cx="1671825" cy="927946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11A355B7-0768-3B6E-3FEB-65412483FA7B}"/>
                </a:ext>
              </a:extLst>
            </p:cNvPr>
            <p:cNvGrpSpPr/>
            <p:nvPr/>
          </p:nvGrpSpPr>
          <p:grpSpPr>
            <a:xfrm>
              <a:off x="-69298" y="1601499"/>
              <a:ext cx="1671825" cy="927946"/>
              <a:chOff x="500910" y="4206488"/>
              <a:chExt cx="1671825" cy="927946"/>
            </a:xfrm>
          </p:grpSpPr>
          <p:sp>
            <p:nvSpPr>
              <p:cNvPr id="29" name="Google Shape;481;p9">
                <a:extLst>
                  <a:ext uri="{FF2B5EF4-FFF2-40B4-BE49-F238E27FC236}">
                    <a16:creationId xmlns:a16="http://schemas.microsoft.com/office/drawing/2014/main" id="{35219BD3-65A8-B7D1-51E6-C61F9FEB53B5}"/>
                  </a:ext>
                </a:extLst>
              </p:cNvPr>
              <p:cNvSpPr txBox="1"/>
              <p:nvPr/>
            </p:nvSpPr>
            <p:spPr>
              <a:xfrm>
                <a:off x="500910" y="4206488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61</a:t>
                </a: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3C7A0F42-C5DB-F243-2B1E-31725A7036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013" y="4519499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32D6AB80-7119-A431-810F-F32EA96FDF26}"/>
                  </a:ext>
                </a:extLst>
              </p:cNvPr>
              <p:cNvSpPr txBox="1"/>
              <p:nvPr/>
            </p:nvSpPr>
            <p:spPr>
              <a:xfrm>
                <a:off x="644080" y="4826657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</a:t>
                </a: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671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M </a:t>
                </a:r>
                <a:endParaRPr lang="pt-BR" sz="1400"/>
              </a:p>
            </p:txBody>
          </p:sp>
        </p:grpSp>
        <p:sp>
          <p:nvSpPr>
            <p:cNvPr id="23" name="CaixaDeTexto 2">
              <a:extLst>
                <a:ext uri="{FF2B5EF4-FFF2-40B4-BE49-F238E27FC236}">
                  <a16:creationId xmlns:a16="http://schemas.microsoft.com/office/drawing/2014/main" id="{5E73913B-A979-C934-609A-F5CCFD5B4D34}"/>
                </a:ext>
              </a:extLst>
            </p:cNvPr>
            <p:cNvSpPr txBox="1"/>
            <p:nvPr/>
          </p:nvSpPr>
          <p:spPr>
            <a:xfrm>
              <a:off x="104962" y="1939435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Submetidas</a:t>
              </a:r>
              <a:endParaRPr kumimoji="0" lang="pt-BR" sz="1200" b="0" i="0" u="none" strike="noStrike" kern="1200" cap="none" spc="15" normalizeH="0" baseline="0" noProof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14597106-A1BA-17A8-2357-0B0C8D51A14E}"/>
                </a:ext>
              </a:extLst>
            </p:cNvPr>
            <p:cNvCxnSpPr>
              <a:cxnSpLocks/>
            </p:cNvCxnSpPr>
            <p:nvPr/>
          </p:nvCxnSpPr>
          <p:spPr>
            <a:xfrm>
              <a:off x="185890" y="2195640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890EF87-CB03-9951-2C5F-BDCB35D78FFF}"/>
              </a:ext>
            </a:extLst>
          </p:cNvPr>
          <p:cNvGrpSpPr/>
          <p:nvPr/>
        </p:nvGrpSpPr>
        <p:grpSpPr>
          <a:xfrm>
            <a:off x="2414571" y="1323433"/>
            <a:ext cx="1671825" cy="915184"/>
            <a:chOff x="-70408" y="2702981"/>
            <a:chExt cx="1671825" cy="915184"/>
          </a:xfrm>
        </p:grpSpPr>
        <p:sp>
          <p:nvSpPr>
            <p:cNvPr id="33" name="Google Shape;481;p9">
              <a:extLst>
                <a:ext uri="{FF2B5EF4-FFF2-40B4-BE49-F238E27FC236}">
                  <a16:creationId xmlns:a16="http://schemas.microsoft.com/office/drawing/2014/main" id="{46EFE50E-17E9-A5F1-8B3C-DEF5E23519A8}"/>
                </a:ext>
              </a:extLst>
            </p:cNvPr>
            <p:cNvSpPr txBox="1"/>
            <p:nvPr/>
          </p:nvSpPr>
          <p:spPr>
            <a:xfrm>
              <a:off x="-70408" y="2702981"/>
              <a:ext cx="167182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51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5C79D56D-2CCD-ED14-277A-FDB8C3E0E797}"/>
                </a:ext>
              </a:extLst>
            </p:cNvPr>
            <p:cNvCxnSpPr>
              <a:cxnSpLocks/>
            </p:cNvCxnSpPr>
            <p:nvPr/>
          </p:nvCxnSpPr>
          <p:spPr>
            <a:xfrm>
              <a:off x="155695" y="301599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44BA0DAA-2DFA-10AD-E2A2-27803E5D4501}"/>
                </a:ext>
              </a:extLst>
            </p:cNvPr>
            <p:cNvSpPr txBox="1"/>
            <p:nvPr/>
          </p:nvSpPr>
          <p:spPr>
            <a:xfrm>
              <a:off x="30020" y="3310388"/>
              <a:ext cx="13238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R$ 563 M </a:t>
              </a:r>
              <a:endParaRPr lang="pt-BR" sz="1400"/>
            </a:p>
          </p:txBody>
        </p:sp>
        <p:sp>
          <p:nvSpPr>
            <p:cNvPr id="36" name="CaixaDeTexto 2">
              <a:extLst>
                <a:ext uri="{FF2B5EF4-FFF2-40B4-BE49-F238E27FC236}">
                  <a16:creationId xmlns:a16="http://schemas.microsoft.com/office/drawing/2014/main" id="{5F86354F-7F50-11D3-AA11-0CA54FCC2C72}"/>
                </a:ext>
              </a:extLst>
            </p:cNvPr>
            <p:cNvSpPr txBox="1"/>
            <p:nvPr/>
          </p:nvSpPr>
          <p:spPr>
            <a:xfrm>
              <a:off x="69874" y="3040917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Habilitados</a:t>
              </a:r>
              <a:endParaRPr kumimoji="0" lang="pt-BR" sz="1200" b="0" i="0" u="none" strike="noStrike" kern="1200" cap="none" spc="15" normalizeH="0" baseline="0" noProof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597EE630-2DB1-75D6-3B9F-138F2E59AC1C}"/>
                </a:ext>
              </a:extLst>
            </p:cNvPr>
            <p:cNvCxnSpPr>
              <a:cxnSpLocks/>
            </p:cNvCxnSpPr>
            <p:nvPr/>
          </p:nvCxnSpPr>
          <p:spPr>
            <a:xfrm>
              <a:off x="153002" y="329712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cxnSp>
        <p:nvCxnSpPr>
          <p:cNvPr id="38" name="Conector: Angulado 37">
            <a:extLst>
              <a:ext uri="{FF2B5EF4-FFF2-40B4-BE49-F238E27FC236}">
                <a16:creationId xmlns:a16="http://schemas.microsoft.com/office/drawing/2014/main" id="{2EFB2AC2-D264-7B6A-5261-D6E7D97A891F}"/>
              </a:ext>
            </a:extLst>
          </p:cNvPr>
          <p:cNvCxnSpPr>
            <a:cxnSpLocks/>
          </p:cNvCxnSpPr>
          <p:nvPr/>
        </p:nvCxnSpPr>
        <p:spPr>
          <a:xfrm>
            <a:off x="1566398" y="1793488"/>
            <a:ext cx="925826" cy="6381"/>
          </a:xfrm>
          <a:prstGeom prst="bentConnector3">
            <a:avLst>
              <a:gd name="adj1" fmla="val 50000"/>
            </a:avLst>
          </a:prstGeom>
          <a:ln>
            <a:solidFill>
              <a:srgbClr val="DD4F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tângulo 38">
            <a:extLst>
              <a:ext uri="{FF2B5EF4-FFF2-40B4-BE49-F238E27FC236}">
                <a16:creationId xmlns:a16="http://schemas.microsoft.com/office/drawing/2014/main" id="{70C2A64B-F306-9B8B-E8AC-042EAB406C88}"/>
              </a:ext>
            </a:extLst>
          </p:cNvPr>
          <p:cNvSpPr/>
          <p:nvPr/>
        </p:nvSpPr>
        <p:spPr>
          <a:xfrm>
            <a:off x="540078" y="2532132"/>
            <a:ext cx="2978467" cy="396258"/>
          </a:xfrm>
          <a:prstGeom prst="rect">
            <a:avLst/>
          </a:prstGeom>
          <a:ln>
            <a:solidFill>
              <a:srgbClr val="DD4F05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800" b="1" spc="15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Resultado </a:t>
            </a:r>
            <a:r>
              <a:rPr lang="pt-BR" b="1" spc="15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Final</a:t>
            </a:r>
            <a:endParaRPr lang="pt-BR" sz="1800" b="1" spc="15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D5AB2116-E7AD-420F-2ED3-84815C8B97B9}"/>
              </a:ext>
            </a:extLst>
          </p:cNvPr>
          <p:cNvGrpSpPr/>
          <p:nvPr/>
        </p:nvGrpSpPr>
        <p:grpSpPr>
          <a:xfrm>
            <a:off x="1179531" y="4044822"/>
            <a:ext cx="1671825" cy="944324"/>
            <a:chOff x="1347016" y="1591102"/>
            <a:chExt cx="1671825" cy="944324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1D6808E9-59A4-2F09-D389-F7ED9A0DB737}"/>
                </a:ext>
              </a:extLst>
            </p:cNvPr>
            <p:cNvGrpSpPr/>
            <p:nvPr/>
          </p:nvGrpSpPr>
          <p:grpSpPr>
            <a:xfrm>
              <a:off x="1347016" y="1591102"/>
              <a:ext cx="1671825" cy="944324"/>
              <a:chOff x="583267" y="4189916"/>
              <a:chExt cx="1671825" cy="944324"/>
            </a:xfrm>
          </p:grpSpPr>
          <p:sp>
            <p:nvSpPr>
              <p:cNvPr id="44" name="Google Shape;481;p9">
                <a:extLst>
                  <a:ext uri="{FF2B5EF4-FFF2-40B4-BE49-F238E27FC236}">
                    <a16:creationId xmlns:a16="http://schemas.microsoft.com/office/drawing/2014/main" id="{98428734-5517-E449-D779-F06B32519C9D}"/>
                  </a:ext>
                </a:extLst>
              </p:cNvPr>
              <p:cNvSpPr txBox="1"/>
              <p:nvPr/>
            </p:nvSpPr>
            <p:spPr>
              <a:xfrm>
                <a:off x="583267" y="4189916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14</a:t>
                </a: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5" name="Conector reto 44">
                <a:extLst>
                  <a:ext uri="{FF2B5EF4-FFF2-40B4-BE49-F238E27FC236}">
                    <a16:creationId xmlns:a16="http://schemas.microsoft.com/office/drawing/2014/main" id="{A8162555-6878-DB24-2E2C-E5565C7C87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087" y="4790087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EF94A189-9D69-7D16-8FEB-F101FA970664}"/>
                  </a:ext>
                </a:extLst>
              </p:cNvPr>
              <p:cNvSpPr txBox="1"/>
              <p:nvPr/>
            </p:nvSpPr>
            <p:spPr>
              <a:xfrm>
                <a:off x="721080" y="4826463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R$ 16</a:t>
                </a: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2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M </a:t>
                </a:r>
                <a:endParaRPr lang="pt-BR" sz="1400"/>
              </a:p>
            </p:txBody>
          </p:sp>
        </p:grpSp>
        <p:cxnSp>
          <p:nvCxnSpPr>
            <p:cNvPr id="42" name="Conector reto 41">
              <a:extLst>
                <a:ext uri="{FF2B5EF4-FFF2-40B4-BE49-F238E27FC236}">
                  <a16:creationId xmlns:a16="http://schemas.microsoft.com/office/drawing/2014/main" id="{EDA97C91-7ECD-EBC8-1CF0-965AAF96FA28}"/>
                </a:ext>
              </a:extLst>
            </p:cNvPr>
            <p:cNvCxnSpPr>
              <a:cxnSpLocks/>
            </p:cNvCxnSpPr>
            <p:nvPr/>
          </p:nvCxnSpPr>
          <p:spPr>
            <a:xfrm>
              <a:off x="1602527" y="1914510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43" name="CaixaDeTexto 2">
              <a:extLst>
                <a:ext uri="{FF2B5EF4-FFF2-40B4-BE49-F238E27FC236}">
                  <a16:creationId xmlns:a16="http://schemas.microsoft.com/office/drawing/2014/main" id="{C3358320-FA42-D46A-E548-6BE02052C97B}"/>
                </a:ext>
              </a:extLst>
            </p:cNvPr>
            <p:cNvSpPr txBox="1"/>
            <p:nvPr/>
          </p:nvSpPr>
          <p:spPr>
            <a:xfrm>
              <a:off x="1431516" y="1940133"/>
              <a:ext cx="14888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15" normalizeH="0" baseline="0" noProof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Contratados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C280C5D4-D029-D097-2DFA-9C327E3318CB}"/>
              </a:ext>
            </a:extLst>
          </p:cNvPr>
          <p:cNvGrpSpPr/>
          <p:nvPr/>
        </p:nvGrpSpPr>
        <p:grpSpPr>
          <a:xfrm>
            <a:off x="1193399" y="2996320"/>
            <a:ext cx="1671825" cy="915184"/>
            <a:chOff x="-70408" y="2702981"/>
            <a:chExt cx="1671825" cy="915184"/>
          </a:xfrm>
        </p:grpSpPr>
        <p:sp>
          <p:nvSpPr>
            <p:cNvPr id="48" name="Google Shape;481;p9">
              <a:extLst>
                <a:ext uri="{FF2B5EF4-FFF2-40B4-BE49-F238E27FC236}">
                  <a16:creationId xmlns:a16="http://schemas.microsoft.com/office/drawing/2014/main" id="{4FC53926-126D-084D-A58B-8E548DBEB07E}"/>
                </a:ext>
              </a:extLst>
            </p:cNvPr>
            <p:cNvSpPr txBox="1"/>
            <p:nvPr/>
          </p:nvSpPr>
          <p:spPr>
            <a:xfrm>
              <a:off x="-70408" y="2702981"/>
              <a:ext cx="167182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b="1">
                  <a:solidFill>
                    <a:srgbClr val="BF8F00"/>
                  </a:solidFill>
                  <a:latin typeface="Josefin Sans"/>
                  <a:sym typeface="Josefin Sans"/>
                </a:rPr>
                <a:t>15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73467C58-A3C1-CBFE-2DB2-1B4F4527DDF2}"/>
                </a:ext>
              </a:extLst>
            </p:cNvPr>
            <p:cNvCxnSpPr>
              <a:cxnSpLocks/>
            </p:cNvCxnSpPr>
            <p:nvPr/>
          </p:nvCxnSpPr>
          <p:spPr>
            <a:xfrm>
              <a:off x="184780" y="301599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BCD5770F-65EB-A6E7-61CC-E51C8CC87C87}"/>
                </a:ext>
              </a:extLst>
            </p:cNvPr>
            <p:cNvSpPr txBox="1"/>
            <p:nvPr/>
          </p:nvSpPr>
          <p:spPr>
            <a:xfrm>
              <a:off x="103596" y="3310388"/>
              <a:ext cx="13238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lang="pt-BR" sz="1400" b="1">
                  <a:solidFill>
                    <a:srgbClr val="BF8F00"/>
                  </a:solidFill>
                  <a:latin typeface="Josefin Sans"/>
                  <a:sym typeface="Josefin Sans"/>
                </a:rPr>
                <a:t>173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M </a:t>
              </a:r>
              <a:endParaRPr lang="pt-BR" sz="1400"/>
            </a:p>
          </p:txBody>
        </p:sp>
        <p:sp>
          <p:nvSpPr>
            <p:cNvPr id="51" name="CaixaDeTexto 2">
              <a:extLst>
                <a:ext uri="{FF2B5EF4-FFF2-40B4-BE49-F238E27FC236}">
                  <a16:creationId xmlns:a16="http://schemas.microsoft.com/office/drawing/2014/main" id="{1A120C73-EF02-2CF3-4AE9-846A8CF25621}"/>
                </a:ext>
              </a:extLst>
            </p:cNvPr>
            <p:cNvSpPr txBox="1"/>
            <p:nvPr/>
          </p:nvSpPr>
          <p:spPr>
            <a:xfrm>
              <a:off x="103852" y="3040917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15" normalizeH="0" baseline="0" noProof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Aprovados</a:t>
              </a:r>
            </a:p>
          </p:txBody>
        </p: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15B782BD-9DBE-1E29-654A-8A7312406B02}"/>
                </a:ext>
              </a:extLst>
            </p:cNvPr>
            <p:cNvCxnSpPr>
              <a:cxnSpLocks/>
            </p:cNvCxnSpPr>
            <p:nvPr/>
          </p:nvCxnSpPr>
          <p:spPr>
            <a:xfrm>
              <a:off x="184780" y="329712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cxnSp>
        <p:nvCxnSpPr>
          <p:cNvPr id="53" name="Conector: Angulado 52">
            <a:extLst>
              <a:ext uri="{FF2B5EF4-FFF2-40B4-BE49-F238E27FC236}">
                <a16:creationId xmlns:a16="http://schemas.microsoft.com/office/drawing/2014/main" id="{4D24B766-0949-B926-DB00-412D0F7E507A}"/>
              </a:ext>
            </a:extLst>
          </p:cNvPr>
          <p:cNvCxnSpPr>
            <a:cxnSpLocks/>
            <a:stCxn id="35" idx="2"/>
            <a:endCxn id="39" idx="0"/>
          </p:cNvCxnSpPr>
          <p:nvPr/>
        </p:nvCxnSpPr>
        <p:spPr>
          <a:xfrm rot="5400000">
            <a:off x="2456353" y="1811577"/>
            <a:ext cx="293515" cy="1147595"/>
          </a:xfrm>
          <a:prstGeom prst="bentConnector3">
            <a:avLst>
              <a:gd name="adj1" fmla="val 50000"/>
            </a:avLst>
          </a:prstGeom>
          <a:ln>
            <a:solidFill>
              <a:srgbClr val="DD4F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have Esquerda 53">
            <a:extLst>
              <a:ext uri="{FF2B5EF4-FFF2-40B4-BE49-F238E27FC236}">
                <a16:creationId xmlns:a16="http://schemas.microsoft.com/office/drawing/2014/main" id="{1C55B7AF-0E2C-770C-C0A3-5820685A5DC5}"/>
              </a:ext>
            </a:extLst>
          </p:cNvPr>
          <p:cNvSpPr/>
          <p:nvPr/>
        </p:nvSpPr>
        <p:spPr>
          <a:xfrm rot="5400000">
            <a:off x="1990661" y="3096294"/>
            <a:ext cx="84616" cy="1854014"/>
          </a:xfrm>
          <a:prstGeom prst="leftBrace">
            <a:avLst/>
          </a:prstGeom>
          <a:ln>
            <a:solidFill>
              <a:srgbClr val="DD4F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0D1CDC3E-BEF4-58EF-5120-65A89E8E8363}"/>
              </a:ext>
            </a:extLst>
          </p:cNvPr>
          <p:cNvGrpSpPr/>
          <p:nvPr/>
        </p:nvGrpSpPr>
        <p:grpSpPr>
          <a:xfrm>
            <a:off x="4184936" y="1310671"/>
            <a:ext cx="3954934" cy="3648591"/>
            <a:chOff x="155364" y="1329941"/>
            <a:chExt cx="3954934" cy="3648591"/>
          </a:xfrm>
        </p:grpSpPr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06410FDD-0637-50D3-10F3-CF714376B9BD}"/>
                </a:ext>
              </a:extLst>
            </p:cNvPr>
            <p:cNvGrpSpPr/>
            <p:nvPr/>
          </p:nvGrpSpPr>
          <p:grpSpPr>
            <a:xfrm>
              <a:off x="155364" y="1329941"/>
              <a:ext cx="1671825" cy="927946"/>
              <a:chOff x="-69298" y="1601499"/>
              <a:chExt cx="1671825" cy="927946"/>
            </a:xfrm>
          </p:grpSpPr>
          <p:grpSp>
            <p:nvGrpSpPr>
              <p:cNvPr id="100" name="Agrupar 99">
                <a:extLst>
                  <a:ext uri="{FF2B5EF4-FFF2-40B4-BE49-F238E27FC236}">
                    <a16:creationId xmlns:a16="http://schemas.microsoft.com/office/drawing/2014/main" id="{8D02CED8-B6E6-76A1-0534-A627B62B9038}"/>
                  </a:ext>
                </a:extLst>
              </p:cNvPr>
              <p:cNvGrpSpPr/>
              <p:nvPr/>
            </p:nvGrpSpPr>
            <p:grpSpPr>
              <a:xfrm>
                <a:off x="-69298" y="1601499"/>
                <a:ext cx="1671825" cy="927946"/>
                <a:chOff x="500910" y="4206488"/>
                <a:chExt cx="1671825" cy="927946"/>
              </a:xfrm>
            </p:grpSpPr>
            <p:sp>
              <p:nvSpPr>
                <p:cNvPr id="103" name="Google Shape;481;p9">
                  <a:extLst>
                    <a:ext uri="{FF2B5EF4-FFF2-40B4-BE49-F238E27FC236}">
                      <a16:creationId xmlns:a16="http://schemas.microsoft.com/office/drawing/2014/main" id="{F30B5D57-A0CF-36DE-CB88-CB1EC4915B5D}"/>
                    </a:ext>
                  </a:extLst>
                </p:cNvPr>
                <p:cNvSpPr txBox="1"/>
                <p:nvPr/>
              </p:nvSpPr>
              <p:spPr>
                <a:xfrm>
                  <a:off x="500910" y="4206488"/>
                  <a:ext cx="1671825" cy="3385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b" anchorCtr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47</a:t>
                  </a:r>
                  <a:r>
                    <a:rPr kumimoji="0" lang="pt-BR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 </a:t>
                  </a:r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projetos</a:t>
                  </a: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4" name="Conector reto 103">
                  <a:extLst>
                    <a:ext uri="{FF2B5EF4-FFF2-40B4-BE49-F238E27FC236}">
                      <a16:creationId xmlns:a16="http://schemas.microsoft.com/office/drawing/2014/main" id="{77D902E4-4BFB-AAC8-BDDB-30F623B432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013" y="4519499"/>
                  <a:ext cx="116144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5A5A5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sp>
              <p:nvSpPr>
                <p:cNvPr id="105" name="CaixaDeTexto 104">
                  <a:extLst>
                    <a:ext uri="{FF2B5EF4-FFF2-40B4-BE49-F238E27FC236}">
                      <a16:creationId xmlns:a16="http://schemas.microsoft.com/office/drawing/2014/main" id="{742C146D-B0B0-590D-958D-D7AC5C55D07F}"/>
                    </a:ext>
                  </a:extLst>
                </p:cNvPr>
                <p:cNvSpPr txBox="1"/>
                <p:nvPr/>
              </p:nvSpPr>
              <p:spPr>
                <a:xfrm>
                  <a:off x="644080" y="4826657"/>
                  <a:ext cx="132381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R$ </a:t>
                  </a:r>
                  <a:r>
                    <a:rPr lang="pt-BR" sz="1400" b="1">
                      <a:solidFill>
                        <a:srgbClr val="BF8F00"/>
                      </a:solidFill>
                      <a:latin typeface="Josefin Sans"/>
                      <a:sym typeface="Josefin Sans"/>
                    </a:rPr>
                    <a:t>899</a:t>
                  </a:r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 M </a:t>
                  </a:r>
                  <a:endParaRPr lang="pt-BR" sz="1400"/>
                </a:p>
              </p:txBody>
            </p:sp>
          </p:grpSp>
          <p:sp>
            <p:nvSpPr>
              <p:cNvPr id="101" name="CaixaDeTexto 2">
                <a:extLst>
                  <a:ext uri="{FF2B5EF4-FFF2-40B4-BE49-F238E27FC236}">
                    <a16:creationId xmlns:a16="http://schemas.microsoft.com/office/drawing/2014/main" id="{E8881F78-38CC-B2D1-68F2-2B8495E335CF}"/>
                  </a:ext>
                </a:extLst>
              </p:cNvPr>
              <p:cNvSpPr txBox="1"/>
              <p:nvPr/>
            </p:nvSpPr>
            <p:spPr>
              <a:xfrm>
                <a:off x="104962" y="1939435"/>
                <a:ext cx="132330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200" spc="15">
                    <a:solidFill>
                      <a:srgbClr val="8A8C8E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Submetidas</a:t>
                </a:r>
                <a:endParaRPr kumimoji="0" lang="pt-BR" sz="1200" b="0" i="0" u="none" strike="noStrike" kern="1200" cap="none" spc="15" normalizeH="0" baseline="0" noProof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</p:txBody>
          </p:sp>
          <p:cxnSp>
            <p:nvCxnSpPr>
              <p:cNvPr id="102" name="Conector reto 101">
                <a:extLst>
                  <a:ext uri="{FF2B5EF4-FFF2-40B4-BE49-F238E27FC236}">
                    <a16:creationId xmlns:a16="http://schemas.microsoft.com/office/drawing/2014/main" id="{B013D375-DAEB-F525-F400-8110529DFD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890" y="2195640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</p:grp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818C05B3-3DD9-4CC7-8028-EE4ABEC78414}"/>
                </a:ext>
              </a:extLst>
            </p:cNvPr>
            <p:cNvGrpSpPr/>
            <p:nvPr/>
          </p:nvGrpSpPr>
          <p:grpSpPr>
            <a:xfrm>
              <a:off x="2438473" y="1336322"/>
              <a:ext cx="1671825" cy="915184"/>
              <a:chOff x="-70408" y="2702981"/>
              <a:chExt cx="1671825" cy="915184"/>
            </a:xfrm>
          </p:grpSpPr>
          <p:sp>
            <p:nvSpPr>
              <p:cNvPr id="94" name="Google Shape;481;p9">
                <a:extLst>
                  <a:ext uri="{FF2B5EF4-FFF2-40B4-BE49-F238E27FC236}">
                    <a16:creationId xmlns:a16="http://schemas.microsoft.com/office/drawing/2014/main" id="{ACD2E7D0-48B7-D175-5230-A647F59C7E36}"/>
                  </a:ext>
                </a:extLst>
              </p:cNvPr>
              <p:cNvSpPr txBox="1"/>
              <p:nvPr/>
            </p:nvSpPr>
            <p:spPr>
              <a:xfrm>
                <a:off x="-70408" y="2702981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27</a:t>
                </a: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5" name="Conector reto 94">
                <a:extLst>
                  <a:ext uri="{FF2B5EF4-FFF2-40B4-BE49-F238E27FC236}">
                    <a16:creationId xmlns:a16="http://schemas.microsoft.com/office/drawing/2014/main" id="{46C5AD8F-468D-B0AE-82B6-7F5DBC0316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695" y="3015992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96" name="CaixaDeTexto 95">
                <a:extLst>
                  <a:ext uri="{FF2B5EF4-FFF2-40B4-BE49-F238E27FC236}">
                    <a16:creationId xmlns:a16="http://schemas.microsoft.com/office/drawing/2014/main" id="{0A72871A-F845-467A-B3C1-E3D53095FCDC}"/>
                  </a:ext>
                </a:extLst>
              </p:cNvPr>
              <p:cNvSpPr txBox="1"/>
              <p:nvPr/>
            </p:nvSpPr>
            <p:spPr>
              <a:xfrm>
                <a:off x="30020" y="3310388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R$ 515 M </a:t>
                </a:r>
                <a:endParaRPr lang="pt-BR" sz="1400"/>
              </a:p>
            </p:txBody>
          </p:sp>
          <p:sp>
            <p:nvSpPr>
              <p:cNvPr id="98" name="CaixaDeTexto 2">
                <a:extLst>
                  <a:ext uri="{FF2B5EF4-FFF2-40B4-BE49-F238E27FC236}">
                    <a16:creationId xmlns:a16="http://schemas.microsoft.com/office/drawing/2014/main" id="{E2714555-9856-036F-7C97-75276957B1B6}"/>
                  </a:ext>
                </a:extLst>
              </p:cNvPr>
              <p:cNvSpPr txBox="1"/>
              <p:nvPr/>
            </p:nvSpPr>
            <p:spPr>
              <a:xfrm>
                <a:off x="69874" y="3040917"/>
                <a:ext cx="132330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200" spc="15">
                    <a:solidFill>
                      <a:srgbClr val="8A8C8E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Habilitados</a:t>
                </a:r>
                <a:endParaRPr kumimoji="0" lang="pt-BR" sz="1200" b="0" i="0" u="none" strike="noStrike" kern="1200" cap="none" spc="15" normalizeH="0" baseline="0" noProof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</p:txBody>
          </p:sp>
          <p:cxnSp>
            <p:nvCxnSpPr>
              <p:cNvPr id="99" name="Conector reto 98">
                <a:extLst>
                  <a:ext uri="{FF2B5EF4-FFF2-40B4-BE49-F238E27FC236}">
                    <a16:creationId xmlns:a16="http://schemas.microsoft.com/office/drawing/2014/main" id="{EACA601E-E8A0-9D71-9D1A-B543C9FDAE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002" y="3297122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</p:grpSp>
        <p:cxnSp>
          <p:nvCxnSpPr>
            <p:cNvPr id="58" name="Conector: Angulado 57">
              <a:extLst>
                <a:ext uri="{FF2B5EF4-FFF2-40B4-BE49-F238E27FC236}">
                  <a16:creationId xmlns:a16="http://schemas.microsoft.com/office/drawing/2014/main" id="{67BF8F43-5229-00A4-88A1-14AA26165E9C}"/>
                </a:ext>
              </a:extLst>
            </p:cNvPr>
            <p:cNvCxnSpPr>
              <a:cxnSpLocks/>
            </p:cNvCxnSpPr>
            <p:nvPr/>
          </p:nvCxnSpPr>
          <p:spPr>
            <a:xfrm>
              <a:off x="1590300" y="1806377"/>
              <a:ext cx="925826" cy="638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DD4F0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5A42488D-F687-E9D2-4CD2-B44F4889B5DA}"/>
                </a:ext>
              </a:extLst>
            </p:cNvPr>
            <p:cNvSpPr/>
            <p:nvPr/>
          </p:nvSpPr>
          <p:spPr>
            <a:xfrm>
              <a:off x="563980" y="2545021"/>
              <a:ext cx="2978467" cy="396258"/>
            </a:xfrm>
            <a:prstGeom prst="rect">
              <a:avLst/>
            </a:prstGeom>
            <a:ln>
              <a:solidFill>
                <a:srgbClr val="DD4F05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800" b="1" spc="15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Resultado Final</a:t>
              </a:r>
            </a:p>
          </p:txBody>
        </p: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C5389EA9-4A85-D997-800B-B3913330D05C}"/>
                </a:ext>
              </a:extLst>
            </p:cNvPr>
            <p:cNvGrpSpPr/>
            <p:nvPr/>
          </p:nvGrpSpPr>
          <p:grpSpPr>
            <a:xfrm>
              <a:off x="413206" y="4058478"/>
              <a:ext cx="3280015" cy="920054"/>
              <a:chOff x="308245" y="3981328"/>
              <a:chExt cx="3280015" cy="920054"/>
            </a:xfrm>
          </p:grpSpPr>
          <p:grpSp>
            <p:nvGrpSpPr>
              <p:cNvPr id="72" name="Agrupar 71">
                <a:extLst>
                  <a:ext uri="{FF2B5EF4-FFF2-40B4-BE49-F238E27FC236}">
                    <a16:creationId xmlns:a16="http://schemas.microsoft.com/office/drawing/2014/main" id="{A3DECCB2-8D5B-18A1-D3BB-7F14E21F3B89}"/>
                  </a:ext>
                </a:extLst>
              </p:cNvPr>
              <p:cNvGrpSpPr/>
              <p:nvPr/>
            </p:nvGrpSpPr>
            <p:grpSpPr>
              <a:xfrm>
                <a:off x="308245" y="3981328"/>
                <a:ext cx="1671825" cy="897157"/>
                <a:chOff x="1263559" y="1591102"/>
                <a:chExt cx="1671825" cy="897157"/>
              </a:xfrm>
            </p:grpSpPr>
            <p:grpSp>
              <p:nvGrpSpPr>
                <p:cNvPr id="88" name="Agrupar 87">
                  <a:extLst>
                    <a:ext uri="{FF2B5EF4-FFF2-40B4-BE49-F238E27FC236}">
                      <a16:creationId xmlns:a16="http://schemas.microsoft.com/office/drawing/2014/main" id="{E33A48E7-6A69-05C7-BE27-9F91DE6AEEDD}"/>
                    </a:ext>
                  </a:extLst>
                </p:cNvPr>
                <p:cNvGrpSpPr/>
                <p:nvPr/>
              </p:nvGrpSpPr>
              <p:grpSpPr>
                <a:xfrm>
                  <a:off x="1263559" y="1591102"/>
                  <a:ext cx="1671825" cy="897157"/>
                  <a:chOff x="499810" y="4189916"/>
                  <a:chExt cx="1671825" cy="897157"/>
                </a:xfrm>
              </p:grpSpPr>
              <p:sp>
                <p:nvSpPr>
                  <p:cNvPr id="91" name="Google Shape;481;p9">
                    <a:extLst>
                      <a:ext uri="{FF2B5EF4-FFF2-40B4-BE49-F238E27FC236}">
                        <a16:creationId xmlns:a16="http://schemas.microsoft.com/office/drawing/2014/main" id="{89109147-DFAA-050C-936A-C7536188878A}"/>
                      </a:ext>
                    </a:extLst>
                  </p:cNvPr>
                  <p:cNvSpPr txBox="1"/>
                  <p:nvPr/>
                </p:nvSpPr>
                <p:spPr>
                  <a:xfrm>
                    <a:off x="499810" y="4189916"/>
                    <a:ext cx="1671825" cy="33851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b" anchorCtr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pt-BR" sz="1400" b="1">
                        <a:solidFill>
                          <a:srgbClr val="BF8F00"/>
                        </a:solidFill>
                        <a:latin typeface="Josefin Sans"/>
                        <a:sym typeface="Josefin Sans"/>
                      </a:rPr>
                      <a:t>14</a:t>
                    </a:r>
                    <a:r>
                      <a:rPr kumimoji="0" lang="pt-BR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F8F00"/>
                        </a:solidFill>
                        <a:effectLst/>
                        <a:uLnTx/>
                        <a:uFillTx/>
                        <a:latin typeface="Josefin Sans"/>
                        <a:ea typeface="+mn-ea"/>
                        <a:cs typeface="+mn-cs"/>
                        <a:sym typeface="Josefin Sans"/>
                      </a:rPr>
                      <a:t> </a:t>
                    </a:r>
                    <a:r>
                      <a:rPr kumimoji="0" lang="pt-BR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F8F00"/>
                        </a:solidFill>
                        <a:effectLst/>
                        <a:uLnTx/>
                        <a:uFillTx/>
                        <a:latin typeface="Josefin Sans"/>
                        <a:ea typeface="+mn-ea"/>
                        <a:cs typeface="+mn-cs"/>
                        <a:sym typeface="Josefin Sans"/>
                      </a:rPr>
                      <a:t>projetos</a:t>
                    </a:r>
                    <a:endParaRPr kumimoji="0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92" name="Conector reto 91">
                    <a:extLst>
                      <a:ext uri="{FF2B5EF4-FFF2-40B4-BE49-F238E27FC236}">
                        <a16:creationId xmlns:a16="http://schemas.microsoft.com/office/drawing/2014/main" id="{E6FC04FF-B867-B941-A0E0-615D976FA1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8087" y="4790087"/>
                    <a:ext cx="1161449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A5A5A5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</p:cxnSp>
              <p:sp>
                <p:nvSpPr>
                  <p:cNvPr id="93" name="CaixaDeTexto 92">
                    <a:extLst>
                      <a:ext uri="{FF2B5EF4-FFF2-40B4-BE49-F238E27FC236}">
                        <a16:creationId xmlns:a16="http://schemas.microsoft.com/office/drawing/2014/main" id="{990A56C8-59AE-5D70-2F99-3A9F457EA82B}"/>
                      </a:ext>
                    </a:extLst>
                  </p:cNvPr>
                  <p:cNvSpPr txBox="1"/>
                  <p:nvPr/>
                </p:nvSpPr>
                <p:spPr>
                  <a:xfrm>
                    <a:off x="673814" y="4779296"/>
                    <a:ext cx="132381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kumimoji="0" lang="pt-BR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F8F00"/>
                        </a:solidFill>
                        <a:effectLst/>
                        <a:uLnTx/>
                        <a:uFillTx/>
                        <a:latin typeface="Josefin Sans"/>
                        <a:ea typeface="+mn-ea"/>
                        <a:cs typeface="+mn-cs"/>
                        <a:sym typeface="Josefin Sans"/>
                      </a:rPr>
                      <a:t>R$ 288 M </a:t>
                    </a:r>
                    <a:endParaRPr lang="pt-BR" sz="1400"/>
                  </a:p>
                </p:txBody>
              </p:sp>
            </p:grpSp>
            <p:cxnSp>
              <p:nvCxnSpPr>
                <p:cNvPr id="89" name="Conector reto 88">
                  <a:extLst>
                    <a:ext uri="{FF2B5EF4-FFF2-40B4-BE49-F238E27FC236}">
                      <a16:creationId xmlns:a16="http://schemas.microsoft.com/office/drawing/2014/main" id="{E9D10EEB-7B4B-A4A9-8DB3-CA6AD95BE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02527" y="1914510"/>
                  <a:ext cx="116144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5A5A5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sp>
              <p:nvSpPr>
                <p:cNvPr id="90" name="CaixaDeTexto 2">
                  <a:extLst>
                    <a:ext uri="{FF2B5EF4-FFF2-40B4-BE49-F238E27FC236}">
                      <a16:creationId xmlns:a16="http://schemas.microsoft.com/office/drawing/2014/main" id="{0A5E57B2-C68A-53E6-927A-9A3C7B9EF873}"/>
                    </a:ext>
                  </a:extLst>
                </p:cNvPr>
                <p:cNvSpPr txBox="1"/>
                <p:nvPr/>
              </p:nvSpPr>
              <p:spPr>
                <a:xfrm>
                  <a:off x="1423960" y="1919980"/>
                  <a:ext cx="148888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defRPr/>
                  </a:pPr>
                  <a:r>
                    <a:rPr lang="pt-BR" sz="1200" spc="15">
                      <a:solidFill>
                        <a:srgbClr val="8A8C8E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Tahoma"/>
                    </a:rPr>
                    <a:t>Contratados</a:t>
                  </a:r>
                  <a:endParaRPr kumimoji="0" lang="pt-BR" sz="1200" b="0" i="0" u="none" strike="noStrike" kern="1200" cap="none" spc="15" normalizeH="0" baseline="0" noProof="0">
                    <a:ln>
                      <a:noFill/>
                    </a:ln>
                    <a:solidFill>
                      <a:srgbClr val="8A8C8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endParaRPr>
                </a:p>
              </p:txBody>
            </p:sp>
          </p:grpSp>
          <p:grpSp>
            <p:nvGrpSpPr>
              <p:cNvPr id="74" name="Agrupar 73">
                <a:extLst>
                  <a:ext uri="{FF2B5EF4-FFF2-40B4-BE49-F238E27FC236}">
                    <a16:creationId xmlns:a16="http://schemas.microsoft.com/office/drawing/2014/main" id="{727FC1CF-5940-1C98-2E04-9B586038DCCA}"/>
                  </a:ext>
                </a:extLst>
              </p:cNvPr>
              <p:cNvGrpSpPr/>
              <p:nvPr/>
            </p:nvGrpSpPr>
            <p:grpSpPr>
              <a:xfrm>
                <a:off x="1916435" y="4004225"/>
                <a:ext cx="1671825" cy="897157"/>
                <a:chOff x="1263559" y="1591102"/>
                <a:chExt cx="1671825" cy="897157"/>
              </a:xfrm>
            </p:grpSpPr>
            <p:grpSp>
              <p:nvGrpSpPr>
                <p:cNvPr id="82" name="Agrupar 81">
                  <a:extLst>
                    <a:ext uri="{FF2B5EF4-FFF2-40B4-BE49-F238E27FC236}">
                      <a16:creationId xmlns:a16="http://schemas.microsoft.com/office/drawing/2014/main" id="{951EABCA-F691-0093-DC54-FE936850FA32}"/>
                    </a:ext>
                  </a:extLst>
                </p:cNvPr>
                <p:cNvGrpSpPr/>
                <p:nvPr/>
              </p:nvGrpSpPr>
              <p:grpSpPr>
                <a:xfrm>
                  <a:off x="1263559" y="1591102"/>
                  <a:ext cx="1671825" cy="897157"/>
                  <a:chOff x="499810" y="4189916"/>
                  <a:chExt cx="1671825" cy="897157"/>
                </a:xfrm>
              </p:grpSpPr>
              <p:sp>
                <p:nvSpPr>
                  <p:cNvPr id="85" name="Google Shape;481;p9">
                    <a:extLst>
                      <a:ext uri="{FF2B5EF4-FFF2-40B4-BE49-F238E27FC236}">
                        <a16:creationId xmlns:a16="http://schemas.microsoft.com/office/drawing/2014/main" id="{AA77BACB-F01A-C688-BA78-A3E640F14E51}"/>
                      </a:ext>
                    </a:extLst>
                  </p:cNvPr>
                  <p:cNvSpPr txBox="1"/>
                  <p:nvPr/>
                </p:nvSpPr>
                <p:spPr>
                  <a:xfrm>
                    <a:off x="499810" y="4189916"/>
                    <a:ext cx="1671825" cy="33851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b" anchorCtr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pt-BR" sz="1400" b="1">
                        <a:solidFill>
                          <a:srgbClr val="BF8F00"/>
                        </a:solidFill>
                        <a:latin typeface="Josefin Sans"/>
                        <a:sym typeface="Josefin Sans"/>
                      </a:rPr>
                      <a:t>2</a:t>
                    </a:r>
                    <a:r>
                      <a:rPr kumimoji="0" lang="pt-BR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F8F00"/>
                        </a:solidFill>
                        <a:effectLst/>
                        <a:uLnTx/>
                        <a:uFillTx/>
                        <a:latin typeface="Josefin Sans"/>
                        <a:ea typeface="+mn-ea"/>
                        <a:cs typeface="+mn-cs"/>
                        <a:sym typeface="Josefin Sans"/>
                      </a:rPr>
                      <a:t> </a:t>
                    </a:r>
                    <a:r>
                      <a:rPr kumimoji="0" lang="pt-BR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F8F00"/>
                        </a:solidFill>
                        <a:effectLst/>
                        <a:uLnTx/>
                        <a:uFillTx/>
                        <a:latin typeface="Josefin Sans"/>
                        <a:ea typeface="+mn-ea"/>
                        <a:cs typeface="+mn-cs"/>
                        <a:sym typeface="Josefin Sans"/>
                      </a:rPr>
                      <a:t>projetos</a:t>
                    </a:r>
                    <a:endParaRPr kumimoji="0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6" name="Conector reto 85">
                    <a:extLst>
                      <a:ext uri="{FF2B5EF4-FFF2-40B4-BE49-F238E27FC236}">
                        <a16:creationId xmlns:a16="http://schemas.microsoft.com/office/drawing/2014/main" id="{0284D43D-5FF5-F45A-FCA6-863CD5E1A7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8087" y="4790087"/>
                    <a:ext cx="1161449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A5A5A5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</p:cxnSp>
              <p:sp>
                <p:nvSpPr>
                  <p:cNvPr id="87" name="CaixaDeTexto 86">
                    <a:extLst>
                      <a:ext uri="{FF2B5EF4-FFF2-40B4-BE49-F238E27FC236}">
                        <a16:creationId xmlns:a16="http://schemas.microsoft.com/office/drawing/2014/main" id="{FB48C61A-5FB6-46DC-4A57-0811A166CF28}"/>
                      </a:ext>
                    </a:extLst>
                  </p:cNvPr>
                  <p:cNvSpPr txBox="1"/>
                  <p:nvPr/>
                </p:nvSpPr>
                <p:spPr>
                  <a:xfrm>
                    <a:off x="673814" y="4779296"/>
                    <a:ext cx="132381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kumimoji="0" lang="pt-BR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F8F00"/>
                        </a:solidFill>
                        <a:effectLst/>
                        <a:uLnTx/>
                        <a:uFillTx/>
                        <a:latin typeface="Josefin Sans"/>
                        <a:ea typeface="+mn-ea"/>
                        <a:cs typeface="+mn-cs"/>
                        <a:sym typeface="Josefin Sans"/>
                      </a:rPr>
                      <a:t>R$ 27 M </a:t>
                    </a:r>
                    <a:endParaRPr lang="pt-BR" sz="1400"/>
                  </a:p>
                </p:txBody>
              </p:sp>
            </p:grpSp>
            <p:cxnSp>
              <p:nvCxnSpPr>
                <p:cNvPr id="83" name="Conector reto 82">
                  <a:extLst>
                    <a:ext uri="{FF2B5EF4-FFF2-40B4-BE49-F238E27FC236}">
                      <a16:creationId xmlns:a16="http://schemas.microsoft.com/office/drawing/2014/main" id="{F635F342-B3AD-FBD2-9399-A94DFDC192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02527" y="1914510"/>
                  <a:ext cx="116144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5A5A5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sp>
              <p:nvSpPr>
                <p:cNvPr id="84" name="CaixaDeTexto 2">
                  <a:extLst>
                    <a:ext uri="{FF2B5EF4-FFF2-40B4-BE49-F238E27FC236}">
                      <a16:creationId xmlns:a16="http://schemas.microsoft.com/office/drawing/2014/main" id="{490F50DB-7BE2-297C-5D82-5B8B4184CC1C}"/>
                    </a:ext>
                  </a:extLst>
                </p:cNvPr>
                <p:cNvSpPr txBox="1"/>
                <p:nvPr/>
              </p:nvSpPr>
              <p:spPr>
                <a:xfrm>
                  <a:off x="1437133" y="1929039"/>
                  <a:ext cx="141922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200" b="0" i="0" u="none" strike="noStrike" kern="1200" cap="none" spc="15" normalizeH="0" baseline="0" noProof="0">
                      <a:ln>
                        <a:noFill/>
                      </a:ln>
                      <a:solidFill>
                        <a:srgbClr val="8A8C8E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Tahoma"/>
                    </a:rPr>
                    <a:t>Em contratação</a:t>
                  </a:r>
                </a:p>
              </p:txBody>
            </p:sp>
          </p:grpSp>
        </p:grpSp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F74BF6D9-03BC-DEB3-D368-EA3789532297}"/>
                </a:ext>
              </a:extLst>
            </p:cNvPr>
            <p:cNvGrpSpPr/>
            <p:nvPr/>
          </p:nvGrpSpPr>
          <p:grpSpPr>
            <a:xfrm>
              <a:off x="1217301" y="3009209"/>
              <a:ext cx="1671825" cy="915184"/>
              <a:chOff x="-70408" y="2702981"/>
              <a:chExt cx="1671825" cy="915184"/>
            </a:xfrm>
          </p:grpSpPr>
          <p:sp>
            <p:nvSpPr>
              <p:cNvPr id="64" name="Google Shape;481;p9">
                <a:extLst>
                  <a:ext uri="{FF2B5EF4-FFF2-40B4-BE49-F238E27FC236}">
                    <a16:creationId xmlns:a16="http://schemas.microsoft.com/office/drawing/2014/main" id="{B1FA4DB7-C36D-C856-BABF-494C31108B3C}"/>
                  </a:ext>
                </a:extLst>
              </p:cNvPr>
              <p:cNvSpPr txBox="1"/>
              <p:nvPr/>
            </p:nvSpPr>
            <p:spPr>
              <a:xfrm>
                <a:off x="-70408" y="2702981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16</a:t>
                </a: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5" name="Conector reto 64">
                <a:extLst>
                  <a:ext uri="{FF2B5EF4-FFF2-40B4-BE49-F238E27FC236}">
                    <a16:creationId xmlns:a16="http://schemas.microsoft.com/office/drawing/2014/main" id="{713671E0-28AC-5130-932C-6AB080403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780" y="3015992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66" name="CaixaDeTexto 65">
                <a:extLst>
                  <a:ext uri="{FF2B5EF4-FFF2-40B4-BE49-F238E27FC236}">
                    <a16:creationId xmlns:a16="http://schemas.microsoft.com/office/drawing/2014/main" id="{9AA739E5-0516-C39D-8723-F159557FB460}"/>
                  </a:ext>
                </a:extLst>
              </p:cNvPr>
              <p:cNvSpPr txBox="1"/>
              <p:nvPr/>
            </p:nvSpPr>
            <p:spPr>
              <a:xfrm>
                <a:off x="103596" y="3310388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R$ 31</a:t>
                </a: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5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M </a:t>
                </a:r>
                <a:endParaRPr lang="pt-BR" sz="1400"/>
              </a:p>
            </p:txBody>
          </p:sp>
          <p:sp>
            <p:nvSpPr>
              <p:cNvPr id="70" name="CaixaDeTexto 2">
                <a:extLst>
                  <a:ext uri="{FF2B5EF4-FFF2-40B4-BE49-F238E27FC236}">
                    <a16:creationId xmlns:a16="http://schemas.microsoft.com/office/drawing/2014/main" id="{0E238824-8E13-F83F-0C0F-A79BF61D101E}"/>
                  </a:ext>
                </a:extLst>
              </p:cNvPr>
              <p:cNvSpPr txBox="1"/>
              <p:nvPr/>
            </p:nvSpPr>
            <p:spPr>
              <a:xfrm>
                <a:off x="103852" y="3040917"/>
                <a:ext cx="132330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0" i="0" u="none" strike="noStrike" kern="1200" cap="none" spc="15" normalizeH="0" baseline="0" noProof="0">
                    <a:ln>
                      <a:noFill/>
                    </a:ln>
                    <a:solidFill>
                      <a:srgbClr val="8A8C8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Aprovados</a:t>
                </a:r>
              </a:p>
            </p:txBody>
          </p:sp>
          <p:cxnSp>
            <p:nvCxnSpPr>
              <p:cNvPr id="71" name="Conector reto 70">
                <a:extLst>
                  <a:ext uri="{FF2B5EF4-FFF2-40B4-BE49-F238E27FC236}">
                    <a16:creationId xmlns:a16="http://schemas.microsoft.com/office/drawing/2014/main" id="{407B244B-1516-98BA-E1C5-25906A99EF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780" y="3297122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</p:grpSp>
        <p:cxnSp>
          <p:nvCxnSpPr>
            <p:cNvPr id="62" name="Conector: Angulado 61">
              <a:extLst>
                <a:ext uri="{FF2B5EF4-FFF2-40B4-BE49-F238E27FC236}">
                  <a16:creationId xmlns:a16="http://schemas.microsoft.com/office/drawing/2014/main" id="{FE3F0DDD-71C3-B079-812F-967EC5B942B1}"/>
                </a:ext>
              </a:extLst>
            </p:cNvPr>
            <p:cNvCxnSpPr>
              <a:cxnSpLocks/>
              <a:stCxn id="96" idx="2"/>
              <a:endCxn id="59" idx="0"/>
            </p:cNvCxnSpPr>
            <p:nvPr/>
          </p:nvCxnSpPr>
          <p:spPr>
            <a:xfrm rot="5400000">
              <a:off x="2480255" y="1824466"/>
              <a:ext cx="293515" cy="1147595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DD4F0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have Esquerda 62">
              <a:extLst>
                <a:ext uri="{FF2B5EF4-FFF2-40B4-BE49-F238E27FC236}">
                  <a16:creationId xmlns:a16="http://schemas.microsoft.com/office/drawing/2014/main" id="{A0831DA0-3E4F-9BF9-15DF-97ACD6744120}"/>
                </a:ext>
              </a:extLst>
            </p:cNvPr>
            <p:cNvSpPr/>
            <p:nvPr/>
          </p:nvSpPr>
          <p:spPr>
            <a:xfrm rot="5400000">
              <a:off x="2036324" y="2431635"/>
              <a:ext cx="119214" cy="3137232"/>
            </a:xfrm>
            <a:prstGeom prst="leftBrace">
              <a:avLst/>
            </a:prstGeom>
            <a:ln>
              <a:solidFill>
                <a:srgbClr val="DD4F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6" name="Agrupar 105">
            <a:extLst>
              <a:ext uri="{FF2B5EF4-FFF2-40B4-BE49-F238E27FC236}">
                <a16:creationId xmlns:a16="http://schemas.microsoft.com/office/drawing/2014/main" id="{CAEE7386-C357-2BA0-8C13-709F684E6C35}"/>
              </a:ext>
            </a:extLst>
          </p:cNvPr>
          <p:cNvGrpSpPr/>
          <p:nvPr/>
        </p:nvGrpSpPr>
        <p:grpSpPr>
          <a:xfrm>
            <a:off x="8233286" y="1295555"/>
            <a:ext cx="1671825" cy="927946"/>
            <a:chOff x="-69298" y="1601499"/>
            <a:chExt cx="1671825" cy="927946"/>
          </a:xfrm>
        </p:grpSpPr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E08BAF4E-6DB3-7C64-B369-AE99F17C47D0}"/>
                </a:ext>
              </a:extLst>
            </p:cNvPr>
            <p:cNvGrpSpPr/>
            <p:nvPr/>
          </p:nvGrpSpPr>
          <p:grpSpPr>
            <a:xfrm>
              <a:off x="-69298" y="1601499"/>
              <a:ext cx="1671825" cy="927946"/>
              <a:chOff x="500910" y="4206488"/>
              <a:chExt cx="1671825" cy="927946"/>
            </a:xfrm>
          </p:grpSpPr>
          <p:sp>
            <p:nvSpPr>
              <p:cNvPr id="111" name="Google Shape;481;p9">
                <a:extLst>
                  <a:ext uri="{FF2B5EF4-FFF2-40B4-BE49-F238E27FC236}">
                    <a16:creationId xmlns:a16="http://schemas.microsoft.com/office/drawing/2014/main" id="{C1551BD1-D15F-102B-B104-05A1162AC625}"/>
                  </a:ext>
                </a:extLst>
              </p:cNvPr>
              <p:cNvSpPr txBox="1"/>
              <p:nvPr/>
            </p:nvSpPr>
            <p:spPr>
              <a:xfrm>
                <a:off x="500910" y="4206488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96</a:t>
                </a: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2" name="Conector reto 111">
                <a:extLst>
                  <a:ext uri="{FF2B5EF4-FFF2-40B4-BE49-F238E27FC236}">
                    <a16:creationId xmlns:a16="http://schemas.microsoft.com/office/drawing/2014/main" id="{03819CDC-404F-3902-0697-F196C322D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013" y="4519499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25" name="CaixaDeTexto 124">
                <a:extLst>
                  <a:ext uri="{FF2B5EF4-FFF2-40B4-BE49-F238E27FC236}">
                    <a16:creationId xmlns:a16="http://schemas.microsoft.com/office/drawing/2014/main" id="{9717762E-D4D1-9349-9D05-F3A8A566D91D}"/>
                  </a:ext>
                </a:extLst>
              </p:cNvPr>
              <p:cNvSpPr txBox="1"/>
              <p:nvPr/>
            </p:nvSpPr>
            <p:spPr>
              <a:xfrm>
                <a:off x="644080" y="4826657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</a:t>
                </a: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949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M </a:t>
                </a:r>
                <a:endParaRPr lang="pt-BR" sz="1400"/>
              </a:p>
            </p:txBody>
          </p:sp>
        </p:grpSp>
        <p:sp>
          <p:nvSpPr>
            <p:cNvPr id="108" name="CaixaDeTexto 2">
              <a:extLst>
                <a:ext uri="{FF2B5EF4-FFF2-40B4-BE49-F238E27FC236}">
                  <a16:creationId xmlns:a16="http://schemas.microsoft.com/office/drawing/2014/main" id="{610F8817-C148-A83B-B68C-1856BC3ED3C1}"/>
                </a:ext>
              </a:extLst>
            </p:cNvPr>
            <p:cNvSpPr txBox="1"/>
            <p:nvPr/>
          </p:nvSpPr>
          <p:spPr>
            <a:xfrm>
              <a:off x="104962" y="1939435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Submetidas</a:t>
              </a:r>
              <a:endParaRPr kumimoji="0" lang="pt-BR" sz="1200" b="0" i="0" u="none" strike="noStrike" kern="1200" cap="none" spc="15" normalizeH="0" baseline="0" noProof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D8C66EE3-E598-E1A3-FE4B-F22809694C4C}"/>
                </a:ext>
              </a:extLst>
            </p:cNvPr>
            <p:cNvCxnSpPr>
              <a:cxnSpLocks/>
            </p:cNvCxnSpPr>
            <p:nvPr/>
          </p:nvCxnSpPr>
          <p:spPr>
            <a:xfrm>
              <a:off x="185890" y="2195640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62C5E221-CAFD-6ABC-5620-DB7A3DD07951}"/>
              </a:ext>
            </a:extLst>
          </p:cNvPr>
          <p:cNvGrpSpPr/>
          <p:nvPr/>
        </p:nvGrpSpPr>
        <p:grpSpPr>
          <a:xfrm>
            <a:off x="10516395" y="1301936"/>
            <a:ext cx="1671825" cy="915184"/>
            <a:chOff x="-70408" y="2702981"/>
            <a:chExt cx="1671825" cy="915184"/>
          </a:xfrm>
        </p:grpSpPr>
        <p:sp>
          <p:nvSpPr>
            <p:cNvPr id="127" name="Google Shape;481;p9">
              <a:extLst>
                <a:ext uri="{FF2B5EF4-FFF2-40B4-BE49-F238E27FC236}">
                  <a16:creationId xmlns:a16="http://schemas.microsoft.com/office/drawing/2014/main" id="{D7972339-C565-7767-BF9D-27F23979B0E8}"/>
                </a:ext>
              </a:extLst>
            </p:cNvPr>
            <p:cNvSpPr txBox="1"/>
            <p:nvPr/>
          </p:nvSpPr>
          <p:spPr>
            <a:xfrm>
              <a:off x="-70408" y="2702981"/>
              <a:ext cx="167182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70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8" name="Conector reto 127">
              <a:extLst>
                <a:ext uri="{FF2B5EF4-FFF2-40B4-BE49-F238E27FC236}">
                  <a16:creationId xmlns:a16="http://schemas.microsoft.com/office/drawing/2014/main" id="{DBBEF9E3-92AE-6C40-4CCB-25FA96CD5A39}"/>
                </a:ext>
              </a:extLst>
            </p:cNvPr>
            <p:cNvCxnSpPr>
              <a:cxnSpLocks/>
            </p:cNvCxnSpPr>
            <p:nvPr/>
          </p:nvCxnSpPr>
          <p:spPr>
            <a:xfrm>
              <a:off x="155695" y="301599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29" name="CaixaDeTexto 128">
              <a:extLst>
                <a:ext uri="{FF2B5EF4-FFF2-40B4-BE49-F238E27FC236}">
                  <a16:creationId xmlns:a16="http://schemas.microsoft.com/office/drawing/2014/main" id="{BD9E0614-3607-4FB8-4BC7-BE648696A8AC}"/>
                </a:ext>
              </a:extLst>
            </p:cNvPr>
            <p:cNvSpPr txBox="1"/>
            <p:nvPr/>
          </p:nvSpPr>
          <p:spPr>
            <a:xfrm>
              <a:off x="30020" y="3310388"/>
              <a:ext cx="13238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lang="pt-BR" sz="1400" b="1">
                  <a:solidFill>
                    <a:srgbClr val="BF8F00"/>
                  </a:solidFill>
                  <a:latin typeface="Josefin Sans"/>
                  <a:sym typeface="Josefin Sans"/>
                </a:rPr>
                <a:t>690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M </a:t>
              </a:r>
              <a:endParaRPr lang="pt-BR" sz="1400"/>
            </a:p>
          </p:txBody>
        </p:sp>
        <p:sp>
          <p:nvSpPr>
            <p:cNvPr id="130" name="CaixaDeTexto 2">
              <a:extLst>
                <a:ext uri="{FF2B5EF4-FFF2-40B4-BE49-F238E27FC236}">
                  <a16:creationId xmlns:a16="http://schemas.microsoft.com/office/drawing/2014/main" id="{C80BB037-658B-3A29-49DB-821273D7D759}"/>
                </a:ext>
              </a:extLst>
            </p:cNvPr>
            <p:cNvSpPr txBox="1"/>
            <p:nvPr/>
          </p:nvSpPr>
          <p:spPr>
            <a:xfrm>
              <a:off x="69874" y="3040917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Habilitados</a:t>
              </a:r>
              <a:endParaRPr kumimoji="0" lang="pt-BR" sz="1200" b="0" i="0" u="none" strike="noStrike" kern="1200" cap="none" spc="15" normalizeH="0" baseline="0" noProof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  <p:cxnSp>
          <p:nvCxnSpPr>
            <p:cNvPr id="131" name="Conector reto 130">
              <a:extLst>
                <a:ext uri="{FF2B5EF4-FFF2-40B4-BE49-F238E27FC236}">
                  <a16:creationId xmlns:a16="http://schemas.microsoft.com/office/drawing/2014/main" id="{8E6B4FA9-B843-3EE5-4FB8-9FE03B5000BC}"/>
                </a:ext>
              </a:extLst>
            </p:cNvPr>
            <p:cNvCxnSpPr>
              <a:cxnSpLocks/>
            </p:cNvCxnSpPr>
            <p:nvPr/>
          </p:nvCxnSpPr>
          <p:spPr>
            <a:xfrm>
              <a:off x="153002" y="329712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cxnSp>
        <p:nvCxnSpPr>
          <p:cNvPr id="132" name="Conector: Angulado 131">
            <a:extLst>
              <a:ext uri="{FF2B5EF4-FFF2-40B4-BE49-F238E27FC236}">
                <a16:creationId xmlns:a16="http://schemas.microsoft.com/office/drawing/2014/main" id="{03DE060D-3384-7A77-850C-49CA4AA68864}"/>
              </a:ext>
            </a:extLst>
          </p:cNvPr>
          <p:cNvCxnSpPr>
            <a:cxnSpLocks/>
          </p:cNvCxnSpPr>
          <p:nvPr/>
        </p:nvCxnSpPr>
        <p:spPr>
          <a:xfrm>
            <a:off x="9668222" y="1771991"/>
            <a:ext cx="925826" cy="6381"/>
          </a:xfrm>
          <a:prstGeom prst="bentConnector3">
            <a:avLst>
              <a:gd name="adj1" fmla="val 50000"/>
            </a:avLst>
          </a:prstGeom>
          <a:ln>
            <a:solidFill>
              <a:srgbClr val="DD4F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Retângulo 139">
            <a:extLst>
              <a:ext uri="{FF2B5EF4-FFF2-40B4-BE49-F238E27FC236}">
                <a16:creationId xmlns:a16="http://schemas.microsoft.com/office/drawing/2014/main" id="{B3EC96B2-C668-0D0F-4D9D-B53C03B20B42}"/>
              </a:ext>
            </a:extLst>
          </p:cNvPr>
          <p:cNvSpPr/>
          <p:nvPr/>
        </p:nvSpPr>
        <p:spPr>
          <a:xfrm>
            <a:off x="8641902" y="2510635"/>
            <a:ext cx="2978467" cy="396258"/>
          </a:xfrm>
          <a:prstGeom prst="rect">
            <a:avLst/>
          </a:prstGeom>
          <a:ln>
            <a:solidFill>
              <a:srgbClr val="DD4F05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800" b="1" spc="15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Resultado </a:t>
            </a:r>
            <a:r>
              <a:rPr lang="pt-BR" b="1" spc="15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Final</a:t>
            </a:r>
            <a:endParaRPr lang="pt-BR" sz="1800" b="1" spc="15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grpSp>
        <p:nvGrpSpPr>
          <p:cNvPr id="141" name="Agrupar 140">
            <a:extLst>
              <a:ext uri="{FF2B5EF4-FFF2-40B4-BE49-F238E27FC236}">
                <a16:creationId xmlns:a16="http://schemas.microsoft.com/office/drawing/2014/main" id="{DFE02941-D491-81A7-2F34-F8F168A5D563}"/>
              </a:ext>
            </a:extLst>
          </p:cNvPr>
          <p:cNvGrpSpPr/>
          <p:nvPr/>
        </p:nvGrpSpPr>
        <p:grpSpPr>
          <a:xfrm>
            <a:off x="9264973" y="4040588"/>
            <a:ext cx="1671825" cy="897157"/>
            <a:chOff x="1263559" y="1591102"/>
            <a:chExt cx="1671825" cy="897157"/>
          </a:xfrm>
        </p:grpSpPr>
        <p:grpSp>
          <p:nvGrpSpPr>
            <p:cNvPr id="142" name="Agrupar 141">
              <a:extLst>
                <a:ext uri="{FF2B5EF4-FFF2-40B4-BE49-F238E27FC236}">
                  <a16:creationId xmlns:a16="http://schemas.microsoft.com/office/drawing/2014/main" id="{A1DF103F-AAA5-77EC-4693-A481CE60BD4B}"/>
                </a:ext>
              </a:extLst>
            </p:cNvPr>
            <p:cNvGrpSpPr/>
            <p:nvPr/>
          </p:nvGrpSpPr>
          <p:grpSpPr>
            <a:xfrm>
              <a:off x="1263559" y="1591102"/>
              <a:ext cx="1671825" cy="897157"/>
              <a:chOff x="499810" y="4189916"/>
              <a:chExt cx="1671825" cy="897157"/>
            </a:xfrm>
          </p:grpSpPr>
          <p:sp>
            <p:nvSpPr>
              <p:cNvPr id="145" name="Google Shape;481;p9">
                <a:extLst>
                  <a:ext uri="{FF2B5EF4-FFF2-40B4-BE49-F238E27FC236}">
                    <a16:creationId xmlns:a16="http://schemas.microsoft.com/office/drawing/2014/main" id="{258CBDC2-F029-2D17-557F-F2EC54EFA325}"/>
                  </a:ext>
                </a:extLst>
              </p:cNvPr>
              <p:cNvSpPr txBox="1"/>
              <p:nvPr/>
            </p:nvSpPr>
            <p:spPr>
              <a:xfrm>
                <a:off x="499810" y="4189916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19</a:t>
                </a: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6" name="Conector reto 145">
                <a:extLst>
                  <a:ext uri="{FF2B5EF4-FFF2-40B4-BE49-F238E27FC236}">
                    <a16:creationId xmlns:a16="http://schemas.microsoft.com/office/drawing/2014/main" id="{EA6CF6D8-192C-B3A1-8EC4-F0280203D5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087" y="4790087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47" name="CaixaDeTexto 146">
                <a:extLst>
                  <a:ext uri="{FF2B5EF4-FFF2-40B4-BE49-F238E27FC236}">
                    <a16:creationId xmlns:a16="http://schemas.microsoft.com/office/drawing/2014/main" id="{664B0746-3355-710E-2D19-BA4C38D8514A}"/>
                  </a:ext>
                </a:extLst>
              </p:cNvPr>
              <p:cNvSpPr txBox="1"/>
              <p:nvPr/>
            </p:nvSpPr>
            <p:spPr>
              <a:xfrm>
                <a:off x="673814" y="4779296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</a:t>
                </a: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195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M </a:t>
                </a:r>
                <a:endParaRPr lang="pt-BR" sz="1400"/>
              </a:p>
            </p:txBody>
          </p:sp>
        </p:grpSp>
        <p:cxnSp>
          <p:nvCxnSpPr>
            <p:cNvPr id="143" name="Conector reto 142">
              <a:extLst>
                <a:ext uri="{FF2B5EF4-FFF2-40B4-BE49-F238E27FC236}">
                  <a16:creationId xmlns:a16="http://schemas.microsoft.com/office/drawing/2014/main" id="{A6464DDC-54C9-4554-D9E5-F04C896D1CBF}"/>
                </a:ext>
              </a:extLst>
            </p:cNvPr>
            <p:cNvCxnSpPr>
              <a:cxnSpLocks/>
            </p:cNvCxnSpPr>
            <p:nvPr/>
          </p:nvCxnSpPr>
          <p:spPr>
            <a:xfrm>
              <a:off x="1602527" y="1914510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44" name="CaixaDeTexto 2">
              <a:extLst>
                <a:ext uri="{FF2B5EF4-FFF2-40B4-BE49-F238E27FC236}">
                  <a16:creationId xmlns:a16="http://schemas.microsoft.com/office/drawing/2014/main" id="{8E6F16B3-AB2D-2D97-E2C9-77AC769B4197}"/>
                </a:ext>
              </a:extLst>
            </p:cNvPr>
            <p:cNvSpPr txBox="1"/>
            <p:nvPr/>
          </p:nvSpPr>
          <p:spPr>
            <a:xfrm>
              <a:off x="1431797" y="1917928"/>
              <a:ext cx="14888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Contratados</a:t>
              </a:r>
            </a:p>
          </p:txBody>
        </p:sp>
      </p:grpSp>
      <p:grpSp>
        <p:nvGrpSpPr>
          <p:cNvPr id="148" name="Agrupar 147">
            <a:extLst>
              <a:ext uri="{FF2B5EF4-FFF2-40B4-BE49-F238E27FC236}">
                <a16:creationId xmlns:a16="http://schemas.microsoft.com/office/drawing/2014/main" id="{5335F2FA-0917-51C7-56DB-0F74617BEBB6}"/>
              </a:ext>
            </a:extLst>
          </p:cNvPr>
          <p:cNvGrpSpPr/>
          <p:nvPr/>
        </p:nvGrpSpPr>
        <p:grpSpPr>
          <a:xfrm>
            <a:off x="9295223" y="2974823"/>
            <a:ext cx="1671825" cy="915184"/>
            <a:chOff x="-70408" y="2702981"/>
            <a:chExt cx="1671825" cy="915184"/>
          </a:xfrm>
        </p:grpSpPr>
        <p:sp>
          <p:nvSpPr>
            <p:cNvPr id="149" name="Google Shape;481;p9">
              <a:extLst>
                <a:ext uri="{FF2B5EF4-FFF2-40B4-BE49-F238E27FC236}">
                  <a16:creationId xmlns:a16="http://schemas.microsoft.com/office/drawing/2014/main" id="{257185F2-FF30-1E02-CEE4-8EA2AEEDC64E}"/>
                </a:ext>
              </a:extLst>
            </p:cNvPr>
            <p:cNvSpPr txBox="1"/>
            <p:nvPr/>
          </p:nvSpPr>
          <p:spPr>
            <a:xfrm>
              <a:off x="-70408" y="2702981"/>
              <a:ext cx="167182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b="1">
                  <a:solidFill>
                    <a:srgbClr val="BF8F00"/>
                  </a:solidFill>
                  <a:latin typeface="Josefin Sans"/>
                  <a:sym typeface="Josefin Sans"/>
                </a:rPr>
                <a:t>20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0" name="Conector reto 149">
              <a:extLst>
                <a:ext uri="{FF2B5EF4-FFF2-40B4-BE49-F238E27FC236}">
                  <a16:creationId xmlns:a16="http://schemas.microsoft.com/office/drawing/2014/main" id="{10CBE150-8AAC-63A9-4A5A-B2E3C4A73640}"/>
                </a:ext>
              </a:extLst>
            </p:cNvPr>
            <p:cNvCxnSpPr>
              <a:cxnSpLocks/>
            </p:cNvCxnSpPr>
            <p:nvPr/>
          </p:nvCxnSpPr>
          <p:spPr>
            <a:xfrm>
              <a:off x="184780" y="301599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51" name="CaixaDeTexto 150">
              <a:extLst>
                <a:ext uri="{FF2B5EF4-FFF2-40B4-BE49-F238E27FC236}">
                  <a16:creationId xmlns:a16="http://schemas.microsoft.com/office/drawing/2014/main" id="{8E1194A9-5770-E1E0-7023-314416A059B4}"/>
                </a:ext>
              </a:extLst>
            </p:cNvPr>
            <p:cNvSpPr txBox="1"/>
            <p:nvPr/>
          </p:nvSpPr>
          <p:spPr>
            <a:xfrm>
              <a:off x="103596" y="3310388"/>
              <a:ext cx="13238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lang="pt-BR" sz="1400" b="1">
                  <a:solidFill>
                    <a:srgbClr val="BF8F00"/>
                  </a:solidFill>
                  <a:latin typeface="Josefin Sans"/>
                  <a:sym typeface="Josefin Sans"/>
                </a:rPr>
                <a:t>205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M </a:t>
              </a:r>
              <a:endParaRPr lang="pt-BR" sz="1400"/>
            </a:p>
          </p:txBody>
        </p:sp>
        <p:sp>
          <p:nvSpPr>
            <p:cNvPr id="152" name="CaixaDeTexto 2">
              <a:extLst>
                <a:ext uri="{FF2B5EF4-FFF2-40B4-BE49-F238E27FC236}">
                  <a16:creationId xmlns:a16="http://schemas.microsoft.com/office/drawing/2014/main" id="{B9C2C2FB-3D8F-29AC-8F65-8E0F9CBFCBD0}"/>
                </a:ext>
              </a:extLst>
            </p:cNvPr>
            <p:cNvSpPr txBox="1"/>
            <p:nvPr/>
          </p:nvSpPr>
          <p:spPr>
            <a:xfrm>
              <a:off x="103852" y="3040917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15" normalizeH="0" baseline="0" noProof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Aprovados</a:t>
              </a:r>
            </a:p>
          </p:txBody>
        </p:sp>
        <p:cxnSp>
          <p:nvCxnSpPr>
            <p:cNvPr id="153" name="Conector reto 152">
              <a:extLst>
                <a:ext uri="{FF2B5EF4-FFF2-40B4-BE49-F238E27FC236}">
                  <a16:creationId xmlns:a16="http://schemas.microsoft.com/office/drawing/2014/main" id="{8113B8D9-A567-9AAE-6445-A61200FA1001}"/>
                </a:ext>
              </a:extLst>
            </p:cNvPr>
            <p:cNvCxnSpPr>
              <a:cxnSpLocks/>
            </p:cNvCxnSpPr>
            <p:nvPr/>
          </p:nvCxnSpPr>
          <p:spPr>
            <a:xfrm>
              <a:off x="184780" y="329712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cxnSp>
        <p:nvCxnSpPr>
          <p:cNvPr id="154" name="Conector: Angulado 153">
            <a:extLst>
              <a:ext uri="{FF2B5EF4-FFF2-40B4-BE49-F238E27FC236}">
                <a16:creationId xmlns:a16="http://schemas.microsoft.com/office/drawing/2014/main" id="{7271D154-97AE-9CE5-90F5-43C17A1CA3A1}"/>
              </a:ext>
            </a:extLst>
          </p:cNvPr>
          <p:cNvCxnSpPr>
            <a:cxnSpLocks/>
            <a:stCxn id="129" idx="2"/>
            <a:endCxn id="140" idx="0"/>
          </p:cNvCxnSpPr>
          <p:nvPr/>
        </p:nvCxnSpPr>
        <p:spPr>
          <a:xfrm rot="5400000">
            <a:off x="10558177" y="1790080"/>
            <a:ext cx="293515" cy="1147595"/>
          </a:xfrm>
          <a:prstGeom prst="bentConnector3">
            <a:avLst>
              <a:gd name="adj1" fmla="val 50000"/>
            </a:avLst>
          </a:prstGeom>
          <a:ln>
            <a:solidFill>
              <a:srgbClr val="DD4F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Chave Esquerda 154">
            <a:extLst>
              <a:ext uri="{FF2B5EF4-FFF2-40B4-BE49-F238E27FC236}">
                <a16:creationId xmlns:a16="http://schemas.microsoft.com/office/drawing/2014/main" id="{0E1B7BF7-F0C0-723E-665A-63C82E69A487}"/>
              </a:ext>
            </a:extLst>
          </p:cNvPr>
          <p:cNvSpPr/>
          <p:nvPr/>
        </p:nvSpPr>
        <p:spPr>
          <a:xfrm rot="5400000">
            <a:off x="10092357" y="3096587"/>
            <a:ext cx="91780" cy="1772587"/>
          </a:xfrm>
          <a:prstGeom prst="leftBrace">
            <a:avLst/>
          </a:prstGeom>
          <a:ln>
            <a:solidFill>
              <a:srgbClr val="DD4F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5BF2BF11-5CC9-0AD8-BCDF-446D3E02D954}"/>
              </a:ext>
            </a:extLst>
          </p:cNvPr>
          <p:cNvSpPr txBox="1"/>
          <p:nvPr/>
        </p:nvSpPr>
        <p:spPr>
          <a:xfrm>
            <a:off x="789787" y="767338"/>
            <a:ext cx="2638285" cy="523220"/>
          </a:xfrm>
          <a:prstGeom prst="rect">
            <a:avLst/>
          </a:prstGeom>
          <a:solidFill>
            <a:srgbClr val="005051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Insumos Farmacêuticos Ativos</a:t>
            </a:r>
          </a:p>
        </p:txBody>
      </p:sp>
      <p:sp>
        <p:nvSpPr>
          <p:cNvPr id="157" name="CaixaDeTexto 156">
            <a:extLst>
              <a:ext uri="{FF2B5EF4-FFF2-40B4-BE49-F238E27FC236}">
                <a16:creationId xmlns:a16="http://schemas.microsoft.com/office/drawing/2014/main" id="{DFC1B9C6-FA46-3E42-2A7A-8B5A5203BC9E}"/>
              </a:ext>
            </a:extLst>
          </p:cNvPr>
          <p:cNvSpPr txBox="1"/>
          <p:nvPr/>
        </p:nvSpPr>
        <p:spPr>
          <a:xfrm>
            <a:off x="5313901" y="767338"/>
            <a:ext cx="1849986" cy="523220"/>
          </a:xfrm>
          <a:prstGeom prst="rect">
            <a:avLst/>
          </a:prstGeom>
          <a:solidFill>
            <a:srgbClr val="005051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altLang="pt-BR" sz="1400"/>
              <a:t>Terapias Avançadas </a:t>
            </a:r>
          </a:p>
        </p:txBody>
      </p:sp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89912A9C-B83A-1F02-4C8B-4286420A2B70}"/>
              </a:ext>
            </a:extLst>
          </p:cNvPr>
          <p:cNvSpPr txBox="1"/>
          <p:nvPr/>
        </p:nvSpPr>
        <p:spPr>
          <a:xfrm>
            <a:off x="8751154" y="767338"/>
            <a:ext cx="2988765" cy="523220"/>
          </a:xfrm>
          <a:prstGeom prst="rect">
            <a:avLst/>
          </a:prstGeom>
          <a:solidFill>
            <a:srgbClr val="005051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altLang="pt-BR" sz="1400">
                <a:solidFill>
                  <a:srgbClr val="FFFFFF"/>
                </a:solidFill>
              </a:rPr>
              <a:t>Produtos e Terapias com alto impacto para o SUS</a:t>
            </a:r>
          </a:p>
        </p:txBody>
      </p:sp>
      <p:sp>
        <p:nvSpPr>
          <p:cNvPr id="159" name="object 2">
            <a:extLst>
              <a:ext uri="{FF2B5EF4-FFF2-40B4-BE49-F238E27FC236}">
                <a16:creationId xmlns:a16="http://schemas.microsoft.com/office/drawing/2014/main" id="{19F95C74-E20C-F6E8-6AB2-3A60160E8AB1}"/>
              </a:ext>
            </a:extLst>
          </p:cNvPr>
          <p:cNvSpPr txBox="1">
            <a:spLocks/>
          </p:cNvSpPr>
          <p:nvPr/>
        </p:nvSpPr>
        <p:spPr>
          <a:xfrm>
            <a:off x="106046" y="107662"/>
            <a:ext cx="8963152" cy="58608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marL="582930" indent="-571500" algn="l">
              <a:spcBef>
                <a:spcPts val="91"/>
              </a:spcBef>
              <a:buFont typeface="Wingdings" panose="05000000000000000000" pitchFamily="2" charset="2"/>
              <a:buChar char="Ø"/>
              <a:defRPr/>
            </a:pPr>
            <a:r>
              <a:rPr lang="pt-BR" sz="3733" dirty="0">
                <a:solidFill>
                  <a:srgbClr val="0A4C4C"/>
                </a:solidFill>
                <a:latin typeface="Bebas Neue Bold" panose="020B0606020202050201" charset="0"/>
              </a:rPr>
              <a:t>Recursos Não Reembolsáveis para as ICTs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46A25D2-1681-C91A-EBEB-4A42B63FA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347" y="26197"/>
            <a:ext cx="3982361" cy="72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1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85CAC39-AF67-2DC2-1D01-C7019344A55B}"/>
              </a:ext>
            </a:extLst>
          </p:cNvPr>
          <p:cNvSpPr txBox="1">
            <a:spLocks/>
          </p:cNvSpPr>
          <p:nvPr/>
        </p:nvSpPr>
        <p:spPr>
          <a:xfrm>
            <a:off x="159734" y="149981"/>
            <a:ext cx="4677067" cy="58608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marL="571500" indent="-571500" algn="l" defTabSz="609585">
              <a:buFont typeface="Wingdings" panose="05000000000000000000" pitchFamily="2" charset="2"/>
              <a:buChar char="Ø"/>
              <a:defRPr/>
            </a:pPr>
            <a:r>
              <a:rPr lang="pt-BR" sz="3733" u="sng" dirty="0">
                <a:solidFill>
                  <a:srgbClr val="0A4C4C"/>
                </a:solidFill>
                <a:latin typeface="Bebas Neue Bold" panose="020B0606020202050201" charset="0"/>
              </a:rPr>
              <a:t>Subvenção Econômica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7A9A6E0-4278-D22D-0638-8BE605A1E7A2}"/>
              </a:ext>
            </a:extLst>
          </p:cNvPr>
          <p:cNvSpPr txBox="1"/>
          <p:nvPr/>
        </p:nvSpPr>
        <p:spPr>
          <a:xfrm>
            <a:off x="6691141" y="987199"/>
            <a:ext cx="2103745" cy="469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Pesquisa Clínica para inovação no país</a:t>
            </a:r>
            <a:endParaRPr kumimoji="0" lang="pt-BR" altLang="pt-BR" sz="1200" b="1" i="0" u="none" strike="noStrike" kern="1200" cap="none" spc="0" normalizeH="0" baseline="0" noProof="0">
              <a:ln>
                <a:noFill/>
              </a:ln>
              <a:solidFill>
                <a:srgbClr val="00505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68604CDC-70E5-790E-41BF-31977F976CC7}"/>
              </a:ext>
            </a:extLst>
          </p:cNvPr>
          <p:cNvSpPr txBox="1"/>
          <p:nvPr/>
        </p:nvSpPr>
        <p:spPr>
          <a:xfrm>
            <a:off x="9565883" y="987199"/>
            <a:ext cx="2271211" cy="469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Produtos prioritários definidas pelas </a:t>
            </a:r>
            <a:r>
              <a:rPr kumimoji="0" lang="pt-BR" sz="1200" b="1" i="0" u="none" strike="noStrike" kern="1200" cap="none" spc="0" normalizeH="0" baseline="0" noProof="0" err="1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PDPs</a:t>
            </a:r>
            <a:endParaRPr kumimoji="0" lang="pt-BR" altLang="pt-BR" sz="1200" b="1" i="0" u="none" strike="noStrike" kern="1200" cap="none" spc="0" normalizeH="0" baseline="0" noProof="0">
              <a:ln>
                <a:noFill/>
              </a:ln>
              <a:solidFill>
                <a:srgbClr val="00505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F689E611-78A2-B8BF-265C-448F2184B2D2}"/>
              </a:ext>
            </a:extLst>
          </p:cNvPr>
          <p:cNvSpPr txBox="1"/>
          <p:nvPr/>
        </p:nvSpPr>
        <p:spPr>
          <a:xfrm>
            <a:off x="486855" y="958059"/>
            <a:ext cx="1925958" cy="469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Insumos Farmacêuticos Ativos</a:t>
            </a:r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9A11DDAE-43D0-C9F9-FA68-6F415EB972D5}"/>
              </a:ext>
            </a:extLst>
          </p:cNvPr>
          <p:cNvSpPr txBox="1"/>
          <p:nvPr/>
        </p:nvSpPr>
        <p:spPr>
          <a:xfrm>
            <a:off x="3459209" y="987199"/>
            <a:ext cx="2139192" cy="469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Produtos Biológicos com alto impacto para o SUS</a:t>
            </a:r>
            <a:endParaRPr kumimoji="0" lang="pt-BR" altLang="pt-BR" sz="1200" b="1" i="0" u="none" strike="noStrike" kern="1200" cap="none" spc="0" normalizeH="0" baseline="0" noProof="0">
              <a:ln>
                <a:noFill/>
              </a:ln>
              <a:solidFill>
                <a:srgbClr val="00505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DA1CFF5C-6736-EAA5-38B8-8603AF8BA0EF}"/>
              </a:ext>
            </a:extLst>
          </p:cNvPr>
          <p:cNvCxnSpPr>
            <a:cxnSpLocks/>
          </p:cNvCxnSpPr>
          <p:nvPr/>
        </p:nvCxnSpPr>
        <p:spPr>
          <a:xfrm flipH="1">
            <a:off x="2900218" y="1008835"/>
            <a:ext cx="39420" cy="5845564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6AEF0258-4C15-6C66-F461-4B902836560B}"/>
              </a:ext>
            </a:extLst>
          </p:cNvPr>
          <p:cNvCxnSpPr>
            <a:cxnSpLocks/>
          </p:cNvCxnSpPr>
          <p:nvPr/>
        </p:nvCxnSpPr>
        <p:spPr>
          <a:xfrm flipH="1">
            <a:off x="6017547" y="933098"/>
            <a:ext cx="15359" cy="5908687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CECF4BE3-6A52-F010-CCBA-4F97C55F6C0B}"/>
              </a:ext>
            </a:extLst>
          </p:cNvPr>
          <p:cNvCxnSpPr>
            <a:cxnSpLocks/>
          </p:cNvCxnSpPr>
          <p:nvPr/>
        </p:nvCxnSpPr>
        <p:spPr>
          <a:xfrm>
            <a:off x="9209103" y="933099"/>
            <a:ext cx="33441" cy="5908686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8C7FA783-1099-6ABA-2D2C-3428AD7A25FD}"/>
              </a:ext>
            </a:extLst>
          </p:cNvPr>
          <p:cNvSpPr txBox="1"/>
          <p:nvPr/>
        </p:nvSpPr>
        <p:spPr>
          <a:xfrm>
            <a:off x="35906" y="4929065"/>
            <a:ext cx="2827856" cy="17671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just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110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IFAs inovadores verdes, químicos </a:t>
            </a:r>
            <a:r>
              <a:rPr lang="pt-BR" altLang="pt-BR" sz="1100">
                <a:solidFill>
                  <a:srgbClr val="005051"/>
                </a:solidFill>
                <a:latin typeface="Tahoma"/>
                <a:ea typeface="Tahoma"/>
                <a:cs typeface="Tahoma"/>
              </a:rPr>
              <a:t>e</a:t>
            </a:r>
            <a:r>
              <a:rPr kumimoji="0" lang="pt-BR" altLang="pt-BR" sz="110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biológicos</a:t>
            </a:r>
          </a:p>
          <a:p>
            <a:pPr marL="171450" marR="0" lvl="0" indent="-171450" algn="just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100">
                <a:solidFill>
                  <a:srgbClr val="005051"/>
                </a:solidFill>
                <a:latin typeface="Tahoma"/>
                <a:ea typeface="Tahoma"/>
                <a:cs typeface="Tahoma"/>
              </a:rPr>
              <a:t>Medicamentos cicatrizantes, anti-inflamatórios e imunomoduladores</a:t>
            </a:r>
          </a:p>
          <a:p>
            <a:pPr marL="171450" marR="0" lvl="0" indent="-171450" algn="just" defTabSz="6095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pt-BR" sz="1100">
                <a:solidFill>
                  <a:srgbClr val="005051"/>
                </a:solidFill>
                <a:latin typeface="Tahoma"/>
                <a:ea typeface="Tahoma"/>
                <a:cs typeface="Tahoma"/>
              </a:rPr>
              <a:t>Produção de canabidiol (CBD) purificado</a:t>
            </a:r>
          </a:p>
          <a:p>
            <a:pPr marL="171450" indent="-171450" algn="just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100">
                <a:solidFill>
                  <a:srgbClr val="005051"/>
                </a:solidFill>
                <a:latin typeface="Tahoma"/>
                <a:ea typeface="Tahoma"/>
                <a:cs typeface="Tahoma"/>
              </a:rPr>
              <a:t>Fitoterápico ginecológico para o SUS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0860032-8A1A-D85B-2F33-6BCAF6CA4BA7}"/>
              </a:ext>
            </a:extLst>
          </p:cNvPr>
          <p:cNvSpPr txBox="1"/>
          <p:nvPr/>
        </p:nvSpPr>
        <p:spPr>
          <a:xfrm>
            <a:off x="6100587" y="4986770"/>
            <a:ext cx="3094352" cy="17100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171450" marR="0" lvl="0" indent="-171450" algn="just" defTabSz="609570" fontAlgn="auto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100" i="0" u="none" strike="noStrike" cap="none" spc="0" normalizeH="0" baseline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defRPr>
            </a:lvl1pPr>
          </a:lstStyle>
          <a:p>
            <a:r>
              <a:rPr lang="pt-BR" sz="1050"/>
              <a:t>Estudo clínico de medicamentos fitoterápicos à base de </a:t>
            </a:r>
            <a:r>
              <a:rPr lang="pt-BR" sz="1050" err="1"/>
              <a:t>canabinoides</a:t>
            </a:r>
            <a:endParaRPr lang="pt-BR" sz="1050"/>
          </a:p>
          <a:p>
            <a:r>
              <a:rPr lang="pt-BR" sz="1050"/>
              <a:t>Teste digital para rastreamento de demências</a:t>
            </a:r>
          </a:p>
          <a:p>
            <a:r>
              <a:rPr lang="pt-BR" sz="1050"/>
              <a:t>Estudo clínico de medicamento fitoterápico para litíase urinária</a:t>
            </a:r>
          </a:p>
          <a:p>
            <a:r>
              <a:rPr lang="pt-BR" sz="1050"/>
              <a:t>Validação de equipamento de </a:t>
            </a:r>
            <a:r>
              <a:rPr lang="pt-BR" sz="1050" err="1"/>
              <a:t>neuroestimulação</a:t>
            </a:r>
            <a:r>
              <a:rPr lang="pt-BR" sz="1050"/>
              <a:t> (ECT) para depressão</a:t>
            </a:r>
          </a:p>
        </p:txBody>
      </p:sp>
      <p:sp>
        <p:nvSpPr>
          <p:cNvPr id="166" name="CaixaDeTexto 165">
            <a:extLst>
              <a:ext uri="{FF2B5EF4-FFF2-40B4-BE49-F238E27FC236}">
                <a16:creationId xmlns:a16="http://schemas.microsoft.com/office/drawing/2014/main" id="{8A8AB2FD-4BEB-DE48-A079-9DE38E947732}"/>
              </a:ext>
            </a:extLst>
          </p:cNvPr>
          <p:cNvSpPr txBox="1"/>
          <p:nvPr/>
        </p:nvSpPr>
        <p:spPr>
          <a:xfrm>
            <a:off x="3210890" y="5300446"/>
            <a:ext cx="2635831" cy="10826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171450" marR="0" lvl="0" indent="-171450" algn="just" defTabSz="609570" fontAlgn="auto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100" i="0" u="none" strike="noStrike" cap="none" spc="0" normalizeH="0" baseline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defRPr>
            </a:lvl1pPr>
          </a:lstStyle>
          <a:p>
            <a:r>
              <a:rPr lang="pt-BR" altLang="pt-BR"/>
              <a:t>Peptídeos terapêuticos </a:t>
            </a:r>
          </a:p>
          <a:p>
            <a:r>
              <a:rPr lang="pt-BR" altLang="pt-BR"/>
              <a:t>Novos anticorpos monoclonais</a:t>
            </a:r>
          </a:p>
          <a:p>
            <a:r>
              <a:rPr lang="pt-BR" err="1"/>
              <a:t>Biossimilares</a:t>
            </a:r>
            <a:r>
              <a:rPr lang="pt-BR"/>
              <a:t> estratégicos para o SUS</a:t>
            </a:r>
            <a:endParaRPr lang="pt-BR" altLang="pt-BR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0EB4A406-14A0-A7C6-0D1D-C44C46833BD2}"/>
              </a:ext>
            </a:extLst>
          </p:cNvPr>
          <p:cNvSpPr txBox="1"/>
          <p:nvPr/>
        </p:nvSpPr>
        <p:spPr>
          <a:xfrm>
            <a:off x="9283370" y="5209876"/>
            <a:ext cx="2836236" cy="12638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171450" marR="0" lvl="0" indent="-171450" algn="just" defTabSz="609570" fontAlgn="auto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100" i="0" u="none" strike="noStrike" cap="none" spc="0" normalizeH="0" baseline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Tahoma"/>
                <a:cs typeface="Tahoma"/>
              </a:defRPr>
            </a:lvl1pPr>
          </a:lstStyle>
          <a:p>
            <a:r>
              <a:rPr lang="pt-BR" altLang="pt-BR"/>
              <a:t>Desenvolvimento de equipamento portátil de saúde</a:t>
            </a:r>
          </a:p>
          <a:p>
            <a:r>
              <a:rPr lang="pt-BR"/>
              <a:t>Validação de </a:t>
            </a:r>
            <a:r>
              <a:rPr lang="pt-BR" err="1"/>
              <a:t>endoprótese</a:t>
            </a:r>
            <a:r>
              <a:rPr lang="pt-BR"/>
              <a:t> conectora sem sutura</a:t>
            </a:r>
          </a:p>
          <a:p>
            <a:r>
              <a:rPr lang="pt-BR"/>
              <a:t>Combate às infecções hospitalares</a:t>
            </a:r>
          </a:p>
        </p:txBody>
      </p:sp>
      <p:pic>
        <p:nvPicPr>
          <p:cNvPr id="235" name="Imagem 234" descr="Ícone&#10;&#10;Descrição gerada automaticamente">
            <a:extLst>
              <a:ext uri="{FF2B5EF4-FFF2-40B4-BE49-F238E27FC236}">
                <a16:creationId xmlns:a16="http://schemas.microsoft.com/office/drawing/2014/main" id="{62B56866-8515-FAC2-6DDF-5C0C31348C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950" y="1021420"/>
            <a:ext cx="426536" cy="426536"/>
          </a:xfrm>
          <a:prstGeom prst="rect">
            <a:avLst/>
          </a:prstGeom>
        </p:spPr>
      </p:pic>
      <p:pic>
        <p:nvPicPr>
          <p:cNvPr id="237" name="Imagem 236" descr="Ícone&#10;&#10;Descrição gerada automaticamente">
            <a:extLst>
              <a:ext uri="{FF2B5EF4-FFF2-40B4-BE49-F238E27FC236}">
                <a16:creationId xmlns:a16="http://schemas.microsoft.com/office/drawing/2014/main" id="{7B68365E-A121-209A-9761-F1E057C4A77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45" y="898317"/>
            <a:ext cx="578011" cy="578011"/>
          </a:xfrm>
          <a:prstGeom prst="rect">
            <a:avLst/>
          </a:prstGeom>
        </p:spPr>
      </p:pic>
      <p:pic>
        <p:nvPicPr>
          <p:cNvPr id="239" name="Imagem 238" descr="Ícone&#10;&#10;Descrição gerada automaticamente">
            <a:extLst>
              <a:ext uri="{FF2B5EF4-FFF2-40B4-BE49-F238E27FC236}">
                <a16:creationId xmlns:a16="http://schemas.microsoft.com/office/drawing/2014/main" id="{8A4064B6-2F89-CECD-FA81-2E4D399D3A7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81" y="942452"/>
            <a:ext cx="552782" cy="552782"/>
          </a:xfrm>
          <a:prstGeom prst="rect">
            <a:avLst/>
          </a:prstGeom>
        </p:spPr>
      </p:pic>
      <p:pic>
        <p:nvPicPr>
          <p:cNvPr id="241" name="Imagem 240" descr="Ícone&#10;&#10;Descrição gerada automaticamente">
            <a:extLst>
              <a:ext uri="{FF2B5EF4-FFF2-40B4-BE49-F238E27FC236}">
                <a16:creationId xmlns:a16="http://schemas.microsoft.com/office/drawing/2014/main" id="{F841B2D3-1B0C-A835-7721-C05FA74806B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" y="976687"/>
            <a:ext cx="490832" cy="490832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5EFC78D-CB37-2413-7DBE-D6AF02C53EE0}"/>
              </a:ext>
            </a:extLst>
          </p:cNvPr>
          <p:cNvCxnSpPr>
            <a:cxnSpLocks/>
          </p:cNvCxnSpPr>
          <p:nvPr/>
        </p:nvCxnSpPr>
        <p:spPr>
          <a:xfrm>
            <a:off x="237435" y="1511109"/>
            <a:ext cx="11717130" cy="0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34" name="Agrupar 133">
            <a:extLst>
              <a:ext uri="{FF2B5EF4-FFF2-40B4-BE49-F238E27FC236}">
                <a16:creationId xmlns:a16="http://schemas.microsoft.com/office/drawing/2014/main" id="{F2E65918-5CAE-BCAD-6856-4F8F69F9C8A9}"/>
              </a:ext>
            </a:extLst>
          </p:cNvPr>
          <p:cNvGrpSpPr/>
          <p:nvPr/>
        </p:nvGrpSpPr>
        <p:grpSpPr>
          <a:xfrm>
            <a:off x="3692628" y="1716669"/>
            <a:ext cx="1671825" cy="897168"/>
            <a:chOff x="-69298" y="1632277"/>
            <a:chExt cx="1671825" cy="897168"/>
          </a:xfrm>
        </p:grpSpPr>
        <p:grpSp>
          <p:nvGrpSpPr>
            <p:cNvPr id="135" name="Agrupar 134">
              <a:extLst>
                <a:ext uri="{FF2B5EF4-FFF2-40B4-BE49-F238E27FC236}">
                  <a16:creationId xmlns:a16="http://schemas.microsoft.com/office/drawing/2014/main" id="{6F3B17D0-C35A-B8A2-2EEB-B962CA1B51CD}"/>
                </a:ext>
              </a:extLst>
            </p:cNvPr>
            <p:cNvGrpSpPr/>
            <p:nvPr/>
          </p:nvGrpSpPr>
          <p:grpSpPr>
            <a:xfrm>
              <a:off x="-69298" y="1632277"/>
              <a:ext cx="1671825" cy="897168"/>
              <a:chOff x="500910" y="4237266"/>
              <a:chExt cx="1671825" cy="897168"/>
            </a:xfrm>
          </p:grpSpPr>
          <p:sp>
            <p:nvSpPr>
              <p:cNvPr id="138" name="Google Shape;481;p9">
                <a:extLst>
                  <a:ext uri="{FF2B5EF4-FFF2-40B4-BE49-F238E27FC236}">
                    <a16:creationId xmlns:a16="http://schemas.microsoft.com/office/drawing/2014/main" id="{379AEF9E-D9A9-595E-1D3A-4534A93DD03C}"/>
                  </a:ext>
                </a:extLst>
              </p:cNvPr>
              <p:cNvSpPr txBox="1"/>
              <p:nvPr/>
            </p:nvSpPr>
            <p:spPr>
              <a:xfrm>
                <a:off x="500910" y="4237266"/>
                <a:ext cx="1671825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12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9" name="Conector reto 138">
                <a:extLst>
                  <a:ext uri="{FF2B5EF4-FFF2-40B4-BE49-F238E27FC236}">
                    <a16:creationId xmlns:a16="http://schemas.microsoft.com/office/drawing/2014/main" id="{E0FA7B64-95CA-D43E-2117-5682BC3BBB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013" y="4519499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40" name="CaixaDeTexto 139">
                <a:extLst>
                  <a:ext uri="{FF2B5EF4-FFF2-40B4-BE49-F238E27FC236}">
                    <a16:creationId xmlns:a16="http://schemas.microsoft.com/office/drawing/2014/main" id="{040072FA-621A-942F-554B-F8F9D67E817A}"/>
                  </a:ext>
                </a:extLst>
              </p:cNvPr>
              <p:cNvSpPr txBox="1"/>
              <p:nvPr/>
            </p:nvSpPr>
            <p:spPr>
              <a:xfrm>
                <a:off x="644080" y="4826657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</a:t>
                </a: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219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M </a:t>
                </a:r>
                <a:endParaRPr lang="pt-BR" sz="1400"/>
              </a:p>
            </p:txBody>
          </p:sp>
        </p:grpSp>
        <p:sp>
          <p:nvSpPr>
            <p:cNvPr id="136" name="CaixaDeTexto 2">
              <a:extLst>
                <a:ext uri="{FF2B5EF4-FFF2-40B4-BE49-F238E27FC236}">
                  <a16:creationId xmlns:a16="http://schemas.microsoft.com/office/drawing/2014/main" id="{F1EDCBEA-5E93-4622-F13C-B6BC805B268F}"/>
                </a:ext>
              </a:extLst>
            </p:cNvPr>
            <p:cNvSpPr txBox="1"/>
            <p:nvPr/>
          </p:nvSpPr>
          <p:spPr>
            <a:xfrm>
              <a:off x="104962" y="1939435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Habilitados</a:t>
              </a:r>
              <a:endParaRPr kumimoji="0" lang="pt-BR" sz="1200" b="0" i="0" u="none" strike="noStrike" kern="1200" cap="none" spc="15" normalizeH="0" baseline="0" noProof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  <p:cxnSp>
          <p:nvCxnSpPr>
            <p:cNvPr id="137" name="Conector reto 136">
              <a:extLst>
                <a:ext uri="{FF2B5EF4-FFF2-40B4-BE49-F238E27FC236}">
                  <a16:creationId xmlns:a16="http://schemas.microsoft.com/office/drawing/2014/main" id="{BB4AC236-87FD-77CD-67BF-F29B8A6E51E7}"/>
                </a:ext>
              </a:extLst>
            </p:cNvPr>
            <p:cNvCxnSpPr>
              <a:cxnSpLocks/>
            </p:cNvCxnSpPr>
            <p:nvPr/>
          </p:nvCxnSpPr>
          <p:spPr>
            <a:xfrm>
              <a:off x="185890" y="2195640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141" name="Agrupar 140">
            <a:extLst>
              <a:ext uri="{FF2B5EF4-FFF2-40B4-BE49-F238E27FC236}">
                <a16:creationId xmlns:a16="http://schemas.microsoft.com/office/drawing/2014/main" id="{EE44FC07-1FF6-57CA-8703-02DCB5C577E2}"/>
              </a:ext>
            </a:extLst>
          </p:cNvPr>
          <p:cNvGrpSpPr/>
          <p:nvPr/>
        </p:nvGrpSpPr>
        <p:grpSpPr>
          <a:xfrm>
            <a:off x="3655429" y="4026459"/>
            <a:ext cx="1671825" cy="897157"/>
            <a:chOff x="1361154" y="1591102"/>
            <a:chExt cx="1671825" cy="897157"/>
          </a:xfrm>
        </p:grpSpPr>
        <p:grpSp>
          <p:nvGrpSpPr>
            <p:cNvPr id="142" name="Agrupar 141">
              <a:extLst>
                <a:ext uri="{FF2B5EF4-FFF2-40B4-BE49-F238E27FC236}">
                  <a16:creationId xmlns:a16="http://schemas.microsoft.com/office/drawing/2014/main" id="{BAA7F76A-5184-85AB-8893-0BE9682FDF53}"/>
                </a:ext>
              </a:extLst>
            </p:cNvPr>
            <p:cNvGrpSpPr/>
            <p:nvPr/>
          </p:nvGrpSpPr>
          <p:grpSpPr>
            <a:xfrm>
              <a:off x="1361154" y="1591102"/>
              <a:ext cx="1671825" cy="897157"/>
              <a:chOff x="597405" y="4189916"/>
              <a:chExt cx="1671825" cy="897157"/>
            </a:xfrm>
          </p:grpSpPr>
          <p:sp>
            <p:nvSpPr>
              <p:cNvPr id="145" name="Google Shape;481;p9">
                <a:extLst>
                  <a:ext uri="{FF2B5EF4-FFF2-40B4-BE49-F238E27FC236}">
                    <a16:creationId xmlns:a16="http://schemas.microsoft.com/office/drawing/2014/main" id="{43C4584A-42E2-A9FE-1160-3E9D9603CCF6}"/>
                  </a:ext>
                </a:extLst>
              </p:cNvPr>
              <p:cNvSpPr txBox="1"/>
              <p:nvPr/>
            </p:nvSpPr>
            <p:spPr>
              <a:xfrm>
                <a:off x="597405" y="4189916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4</a:t>
                </a: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6" name="Conector reto 145">
                <a:extLst>
                  <a:ext uri="{FF2B5EF4-FFF2-40B4-BE49-F238E27FC236}">
                    <a16:creationId xmlns:a16="http://schemas.microsoft.com/office/drawing/2014/main" id="{F7125A08-C746-C42B-1A59-0D7084490D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087" y="4790087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47" name="CaixaDeTexto 146">
                <a:extLst>
                  <a:ext uri="{FF2B5EF4-FFF2-40B4-BE49-F238E27FC236}">
                    <a16:creationId xmlns:a16="http://schemas.microsoft.com/office/drawing/2014/main" id="{4A2F6BD7-1E85-0BDF-3B84-691F5DD459FB}"/>
                  </a:ext>
                </a:extLst>
              </p:cNvPr>
              <p:cNvSpPr txBox="1"/>
              <p:nvPr/>
            </p:nvSpPr>
            <p:spPr>
              <a:xfrm>
                <a:off x="771409" y="4779296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</a:t>
                </a: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74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M </a:t>
                </a:r>
                <a:endParaRPr lang="pt-BR" sz="1400"/>
              </a:p>
            </p:txBody>
          </p:sp>
        </p:grpSp>
        <p:cxnSp>
          <p:nvCxnSpPr>
            <p:cNvPr id="143" name="Conector reto 142">
              <a:extLst>
                <a:ext uri="{FF2B5EF4-FFF2-40B4-BE49-F238E27FC236}">
                  <a16:creationId xmlns:a16="http://schemas.microsoft.com/office/drawing/2014/main" id="{D8238FDA-A498-9100-D987-7CC066D9CEB5}"/>
                </a:ext>
              </a:extLst>
            </p:cNvPr>
            <p:cNvCxnSpPr>
              <a:cxnSpLocks/>
            </p:cNvCxnSpPr>
            <p:nvPr/>
          </p:nvCxnSpPr>
          <p:spPr>
            <a:xfrm>
              <a:off x="1602527" y="1914510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44" name="CaixaDeTexto 2">
              <a:extLst>
                <a:ext uri="{FF2B5EF4-FFF2-40B4-BE49-F238E27FC236}">
                  <a16:creationId xmlns:a16="http://schemas.microsoft.com/office/drawing/2014/main" id="{39948C20-885B-5F47-9753-8851EC13C9E4}"/>
                </a:ext>
              </a:extLst>
            </p:cNvPr>
            <p:cNvSpPr txBox="1"/>
            <p:nvPr/>
          </p:nvSpPr>
          <p:spPr>
            <a:xfrm>
              <a:off x="1490161" y="1918540"/>
              <a:ext cx="141381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Contratados</a:t>
              </a:r>
              <a:endParaRPr kumimoji="0" lang="pt-BR" sz="1200" b="0" i="0" u="none" strike="noStrike" kern="1200" cap="none" spc="15" normalizeH="0" baseline="0" noProof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</p:grpSp>
      <p:grpSp>
        <p:nvGrpSpPr>
          <p:cNvPr id="148" name="Agrupar 147">
            <a:extLst>
              <a:ext uri="{FF2B5EF4-FFF2-40B4-BE49-F238E27FC236}">
                <a16:creationId xmlns:a16="http://schemas.microsoft.com/office/drawing/2014/main" id="{4F316516-DBEC-61D8-5FFB-35E82867C9F0}"/>
              </a:ext>
            </a:extLst>
          </p:cNvPr>
          <p:cNvGrpSpPr/>
          <p:nvPr/>
        </p:nvGrpSpPr>
        <p:grpSpPr>
          <a:xfrm>
            <a:off x="3695970" y="2861062"/>
            <a:ext cx="1671825" cy="915184"/>
            <a:chOff x="-70408" y="2702981"/>
            <a:chExt cx="1671825" cy="915184"/>
          </a:xfrm>
        </p:grpSpPr>
        <p:sp>
          <p:nvSpPr>
            <p:cNvPr id="149" name="Google Shape;481;p9">
              <a:extLst>
                <a:ext uri="{FF2B5EF4-FFF2-40B4-BE49-F238E27FC236}">
                  <a16:creationId xmlns:a16="http://schemas.microsoft.com/office/drawing/2014/main" id="{1CB31FB7-111C-2C6B-BD7E-A458F7916410}"/>
                </a:ext>
              </a:extLst>
            </p:cNvPr>
            <p:cNvSpPr txBox="1"/>
            <p:nvPr/>
          </p:nvSpPr>
          <p:spPr>
            <a:xfrm>
              <a:off x="-70408" y="2702981"/>
              <a:ext cx="167182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b="1">
                  <a:solidFill>
                    <a:srgbClr val="BF8F00"/>
                  </a:solidFill>
                  <a:latin typeface="Josefin Sans"/>
                  <a:sym typeface="Josefin Sans"/>
                </a:rPr>
                <a:t>6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4" name="Conector reto 153">
              <a:extLst>
                <a:ext uri="{FF2B5EF4-FFF2-40B4-BE49-F238E27FC236}">
                  <a16:creationId xmlns:a16="http://schemas.microsoft.com/office/drawing/2014/main" id="{6AA98592-E4FF-7392-1E1B-17D2B0DEDB5D}"/>
                </a:ext>
              </a:extLst>
            </p:cNvPr>
            <p:cNvCxnSpPr>
              <a:cxnSpLocks/>
            </p:cNvCxnSpPr>
            <p:nvPr/>
          </p:nvCxnSpPr>
          <p:spPr>
            <a:xfrm>
              <a:off x="155695" y="301599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55" name="CaixaDeTexto 154">
              <a:extLst>
                <a:ext uri="{FF2B5EF4-FFF2-40B4-BE49-F238E27FC236}">
                  <a16:creationId xmlns:a16="http://schemas.microsoft.com/office/drawing/2014/main" id="{0A8E4F36-A46C-0EBB-BBD0-F0952150BA7F}"/>
                </a:ext>
              </a:extLst>
            </p:cNvPr>
            <p:cNvSpPr txBox="1"/>
            <p:nvPr/>
          </p:nvSpPr>
          <p:spPr>
            <a:xfrm>
              <a:off x="30020" y="3310388"/>
              <a:ext cx="13238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lang="pt-BR" sz="1400" b="1">
                  <a:solidFill>
                    <a:srgbClr val="BF8F00"/>
                  </a:solidFill>
                  <a:latin typeface="Josefin Sans"/>
                  <a:sym typeface="Josefin Sans"/>
                </a:rPr>
                <a:t>93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M </a:t>
              </a:r>
              <a:endParaRPr lang="pt-BR" sz="1400"/>
            </a:p>
          </p:txBody>
        </p:sp>
        <p:sp>
          <p:nvSpPr>
            <p:cNvPr id="156" name="CaixaDeTexto 2">
              <a:extLst>
                <a:ext uri="{FF2B5EF4-FFF2-40B4-BE49-F238E27FC236}">
                  <a16:creationId xmlns:a16="http://schemas.microsoft.com/office/drawing/2014/main" id="{E9EAAD6B-DCE5-B848-EB11-CCD85073F3EA}"/>
                </a:ext>
              </a:extLst>
            </p:cNvPr>
            <p:cNvSpPr txBox="1"/>
            <p:nvPr/>
          </p:nvSpPr>
          <p:spPr>
            <a:xfrm>
              <a:off x="69874" y="3040917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15" normalizeH="0" baseline="0" noProof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Aprovados</a:t>
              </a:r>
            </a:p>
          </p:txBody>
        </p:sp>
        <p:cxnSp>
          <p:nvCxnSpPr>
            <p:cNvPr id="157" name="Conector reto 156">
              <a:extLst>
                <a:ext uri="{FF2B5EF4-FFF2-40B4-BE49-F238E27FC236}">
                  <a16:creationId xmlns:a16="http://schemas.microsoft.com/office/drawing/2014/main" id="{2C810715-4849-370C-D206-61245D1080B2}"/>
                </a:ext>
              </a:extLst>
            </p:cNvPr>
            <p:cNvCxnSpPr>
              <a:cxnSpLocks/>
            </p:cNvCxnSpPr>
            <p:nvPr/>
          </p:nvCxnSpPr>
          <p:spPr>
            <a:xfrm>
              <a:off x="153002" y="329712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cxnSp>
        <p:nvCxnSpPr>
          <p:cNvPr id="165" name="Conector: Angulado 164">
            <a:extLst>
              <a:ext uri="{FF2B5EF4-FFF2-40B4-BE49-F238E27FC236}">
                <a16:creationId xmlns:a16="http://schemas.microsoft.com/office/drawing/2014/main" id="{3AEF5D79-CD2F-B80F-6997-A08BF2F0E3A3}"/>
              </a:ext>
            </a:extLst>
          </p:cNvPr>
          <p:cNvCxnSpPr>
            <a:cxnSpLocks/>
          </p:cNvCxnSpPr>
          <p:nvPr/>
        </p:nvCxnSpPr>
        <p:spPr>
          <a:xfrm rot="5400000">
            <a:off x="4391182" y="2720360"/>
            <a:ext cx="247225" cy="34177"/>
          </a:xfrm>
          <a:prstGeom prst="bentConnector3">
            <a:avLst>
              <a:gd name="adj1" fmla="val 9808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ector: Angulado 169">
            <a:extLst>
              <a:ext uri="{FF2B5EF4-FFF2-40B4-BE49-F238E27FC236}">
                <a16:creationId xmlns:a16="http://schemas.microsoft.com/office/drawing/2014/main" id="{EE478008-DE06-C11D-A7E2-70A47206159F}"/>
              </a:ext>
            </a:extLst>
          </p:cNvPr>
          <p:cNvCxnSpPr>
            <a:cxnSpLocks/>
            <a:stCxn id="155" idx="2"/>
            <a:endCxn id="145" idx="0"/>
          </p:cNvCxnSpPr>
          <p:nvPr/>
        </p:nvCxnSpPr>
        <p:spPr>
          <a:xfrm rot="16200000" flipH="1">
            <a:off x="4349718" y="3884834"/>
            <a:ext cx="250213" cy="33036"/>
          </a:xfrm>
          <a:prstGeom prst="bentConnector3">
            <a:avLst>
              <a:gd name="adj1" fmla="val 8654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4" name="Agrupar 293">
            <a:extLst>
              <a:ext uri="{FF2B5EF4-FFF2-40B4-BE49-F238E27FC236}">
                <a16:creationId xmlns:a16="http://schemas.microsoft.com/office/drawing/2014/main" id="{7F0BBBC3-C5E0-A02D-DBD8-DA58899E85AD}"/>
              </a:ext>
            </a:extLst>
          </p:cNvPr>
          <p:cNvGrpSpPr/>
          <p:nvPr/>
        </p:nvGrpSpPr>
        <p:grpSpPr>
          <a:xfrm>
            <a:off x="8765745" y="101633"/>
            <a:ext cx="3377351" cy="553728"/>
            <a:chOff x="480838" y="1521475"/>
            <a:chExt cx="2298564" cy="553728"/>
          </a:xfrm>
        </p:grpSpPr>
        <p:sp>
          <p:nvSpPr>
            <p:cNvPr id="295" name="CaixaDeTexto 2">
              <a:extLst>
                <a:ext uri="{FF2B5EF4-FFF2-40B4-BE49-F238E27FC236}">
                  <a16:creationId xmlns:a16="http://schemas.microsoft.com/office/drawing/2014/main" id="{902D6F12-794A-93DD-63DC-B758DB29D3C8}"/>
                </a:ext>
              </a:extLst>
            </p:cNvPr>
            <p:cNvSpPr txBox="1"/>
            <p:nvPr/>
          </p:nvSpPr>
          <p:spPr>
            <a:xfrm>
              <a:off x="544868" y="1577471"/>
              <a:ext cx="213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spc="15">
                  <a:solidFill>
                    <a:srgbClr val="DD4F0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Linhas Temáticas</a:t>
              </a:r>
            </a:p>
          </p:txBody>
        </p:sp>
        <p:sp>
          <p:nvSpPr>
            <p:cNvPr id="296" name="Retângulo 295">
              <a:extLst>
                <a:ext uri="{FF2B5EF4-FFF2-40B4-BE49-F238E27FC236}">
                  <a16:creationId xmlns:a16="http://schemas.microsoft.com/office/drawing/2014/main" id="{AE524EC4-7F88-279E-61BD-9F937DABB5AE}"/>
                </a:ext>
              </a:extLst>
            </p:cNvPr>
            <p:cNvSpPr/>
            <p:nvPr/>
          </p:nvSpPr>
          <p:spPr>
            <a:xfrm>
              <a:off x="480838" y="1521475"/>
              <a:ext cx="2298564" cy="553728"/>
            </a:xfrm>
            <a:prstGeom prst="rect">
              <a:avLst/>
            </a:prstGeom>
            <a:noFill/>
            <a:ln w="9525" cap="flat" cmpd="sng" algn="ctr">
              <a:solidFill>
                <a:srgbClr val="0161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19690AD6-325B-8BB5-9992-0C05CD622EE9}"/>
              </a:ext>
            </a:extLst>
          </p:cNvPr>
          <p:cNvGrpSpPr/>
          <p:nvPr/>
        </p:nvGrpSpPr>
        <p:grpSpPr>
          <a:xfrm>
            <a:off x="687114" y="1680889"/>
            <a:ext cx="1671825" cy="927946"/>
            <a:chOff x="-69298" y="1601499"/>
            <a:chExt cx="1671825" cy="927946"/>
          </a:xfrm>
        </p:grpSpPr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CFEB8511-03EA-6A6E-236E-DA01BDF42FBA}"/>
                </a:ext>
              </a:extLst>
            </p:cNvPr>
            <p:cNvGrpSpPr/>
            <p:nvPr/>
          </p:nvGrpSpPr>
          <p:grpSpPr>
            <a:xfrm>
              <a:off x="-69298" y="1601499"/>
              <a:ext cx="1671825" cy="927946"/>
              <a:chOff x="500910" y="4206488"/>
              <a:chExt cx="1671825" cy="927946"/>
            </a:xfrm>
          </p:grpSpPr>
          <p:sp>
            <p:nvSpPr>
              <p:cNvPr id="53" name="Google Shape;481;p9">
                <a:extLst>
                  <a:ext uri="{FF2B5EF4-FFF2-40B4-BE49-F238E27FC236}">
                    <a16:creationId xmlns:a16="http://schemas.microsoft.com/office/drawing/2014/main" id="{3FBA019C-D6CC-6AC4-60DE-7F1EACB2BA23}"/>
                  </a:ext>
                </a:extLst>
              </p:cNvPr>
              <p:cNvSpPr txBox="1"/>
              <p:nvPr/>
            </p:nvSpPr>
            <p:spPr>
              <a:xfrm>
                <a:off x="500910" y="4206488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23</a:t>
                </a: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4" name="Conector reto 53">
                <a:extLst>
                  <a:ext uri="{FF2B5EF4-FFF2-40B4-BE49-F238E27FC236}">
                    <a16:creationId xmlns:a16="http://schemas.microsoft.com/office/drawing/2014/main" id="{499AEF27-F640-6B5A-7AEB-E99E087B2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013" y="4519499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4DED5FDA-9B16-04EC-B27C-C058FBB7F37E}"/>
                  </a:ext>
                </a:extLst>
              </p:cNvPr>
              <p:cNvSpPr txBox="1"/>
              <p:nvPr/>
            </p:nvSpPr>
            <p:spPr>
              <a:xfrm>
                <a:off x="644080" y="4826657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R$ 223 M </a:t>
                </a:r>
                <a:endParaRPr lang="pt-BR" sz="1400"/>
              </a:p>
            </p:txBody>
          </p:sp>
        </p:grpSp>
        <p:sp>
          <p:nvSpPr>
            <p:cNvPr id="51" name="CaixaDeTexto 2">
              <a:extLst>
                <a:ext uri="{FF2B5EF4-FFF2-40B4-BE49-F238E27FC236}">
                  <a16:creationId xmlns:a16="http://schemas.microsoft.com/office/drawing/2014/main" id="{73319115-CE91-2FBB-85C8-E8F764D3B9B2}"/>
                </a:ext>
              </a:extLst>
            </p:cNvPr>
            <p:cNvSpPr txBox="1"/>
            <p:nvPr/>
          </p:nvSpPr>
          <p:spPr>
            <a:xfrm>
              <a:off x="104962" y="1939435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Habilitados</a:t>
              </a:r>
              <a:endParaRPr kumimoji="0" lang="pt-BR" sz="1200" b="0" i="0" u="none" strike="noStrike" kern="1200" cap="none" spc="15" normalizeH="0" baseline="0" noProof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EFA49062-AED3-A171-59AD-E2B2FDC0F5C1}"/>
                </a:ext>
              </a:extLst>
            </p:cNvPr>
            <p:cNvCxnSpPr>
              <a:cxnSpLocks/>
            </p:cNvCxnSpPr>
            <p:nvPr/>
          </p:nvCxnSpPr>
          <p:spPr>
            <a:xfrm>
              <a:off x="185890" y="2195640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031825AD-3EDA-5A7E-B3D1-B21689CBBB06}"/>
              </a:ext>
            </a:extLst>
          </p:cNvPr>
          <p:cNvGrpSpPr/>
          <p:nvPr/>
        </p:nvGrpSpPr>
        <p:grpSpPr>
          <a:xfrm>
            <a:off x="649915" y="4021457"/>
            <a:ext cx="1671825" cy="897157"/>
            <a:chOff x="1361154" y="1591102"/>
            <a:chExt cx="1671825" cy="897157"/>
          </a:xfrm>
        </p:grpSpPr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1E1358F6-3B7E-16FE-2C9F-C014F66EE671}"/>
                </a:ext>
              </a:extLst>
            </p:cNvPr>
            <p:cNvGrpSpPr/>
            <p:nvPr/>
          </p:nvGrpSpPr>
          <p:grpSpPr>
            <a:xfrm>
              <a:off x="1361154" y="1591102"/>
              <a:ext cx="1671825" cy="897157"/>
              <a:chOff x="597405" y="4189916"/>
              <a:chExt cx="1671825" cy="897157"/>
            </a:xfrm>
          </p:grpSpPr>
          <p:sp>
            <p:nvSpPr>
              <p:cNvPr id="60" name="Google Shape;481;p9">
                <a:extLst>
                  <a:ext uri="{FF2B5EF4-FFF2-40B4-BE49-F238E27FC236}">
                    <a16:creationId xmlns:a16="http://schemas.microsoft.com/office/drawing/2014/main" id="{B391FDE4-F012-28B8-F2D8-9812351F7B76}"/>
                  </a:ext>
                </a:extLst>
              </p:cNvPr>
              <p:cNvSpPr txBox="1"/>
              <p:nvPr/>
            </p:nvSpPr>
            <p:spPr>
              <a:xfrm>
                <a:off x="597405" y="4189916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5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BE263A12-3DC8-2A01-445E-3FBFC08231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087" y="4790087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62" name="CaixaDeTexto 61">
                <a:extLst>
                  <a:ext uri="{FF2B5EF4-FFF2-40B4-BE49-F238E27FC236}">
                    <a16:creationId xmlns:a16="http://schemas.microsoft.com/office/drawing/2014/main" id="{98A9F10C-5B20-2BA7-4766-F7392CF90FBE}"/>
                  </a:ext>
                </a:extLst>
              </p:cNvPr>
              <p:cNvSpPr txBox="1"/>
              <p:nvPr/>
            </p:nvSpPr>
            <p:spPr>
              <a:xfrm>
                <a:off x="771409" y="4779296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R$ 45 M </a:t>
                </a:r>
                <a:endParaRPr lang="pt-BR" sz="1400"/>
              </a:p>
            </p:txBody>
          </p:sp>
        </p:grp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8411BB36-E327-40C2-A458-EF93A33BA541}"/>
                </a:ext>
              </a:extLst>
            </p:cNvPr>
            <p:cNvCxnSpPr>
              <a:cxnSpLocks/>
            </p:cNvCxnSpPr>
            <p:nvPr/>
          </p:nvCxnSpPr>
          <p:spPr>
            <a:xfrm>
              <a:off x="1602527" y="1914510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59" name="CaixaDeTexto 2">
              <a:extLst>
                <a:ext uri="{FF2B5EF4-FFF2-40B4-BE49-F238E27FC236}">
                  <a16:creationId xmlns:a16="http://schemas.microsoft.com/office/drawing/2014/main" id="{B7EB7561-B0CA-DD0C-0311-FAC19D969EFF}"/>
                </a:ext>
              </a:extLst>
            </p:cNvPr>
            <p:cNvSpPr txBox="1"/>
            <p:nvPr/>
          </p:nvSpPr>
          <p:spPr>
            <a:xfrm>
              <a:off x="1490161" y="1918540"/>
              <a:ext cx="141381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Contratados</a:t>
              </a:r>
              <a:endParaRPr kumimoji="0" lang="pt-BR" sz="1200" b="0" i="0" u="none" strike="noStrike" kern="1200" cap="none" spc="15" normalizeH="0" baseline="0" noProof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002EB980-AF42-069D-04C4-C26538183D8E}"/>
              </a:ext>
            </a:extLst>
          </p:cNvPr>
          <p:cNvGrpSpPr/>
          <p:nvPr/>
        </p:nvGrpSpPr>
        <p:grpSpPr>
          <a:xfrm>
            <a:off x="690456" y="2856060"/>
            <a:ext cx="1671825" cy="915184"/>
            <a:chOff x="-70408" y="2702981"/>
            <a:chExt cx="1671825" cy="915184"/>
          </a:xfrm>
        </p:grpSpPr>
        <p:sp>
          <p:nvSpPr>
            <p:cNvPr id="64" name="Google Shape;481;p9">
              <a:extLst>
                <a:ext uri="{FF2B5EF4-FFF2-40B4-BE49-F238E27FC236}">
                  <a16:creationId xmlns:a16="http://schemas.microsoft.com/office/drawing/2014/main" id="{8DF89853-D4AC-9F22-647F-5CB39EA56C50}"/>
                </a:ext>
              </a:extLst>
            </p:cNvPr>
            <p:cNvSpPr txBox="1"/>
            <p:nvPr/>
          </p:nvSpPr>
          <p:spPr>
            <a:xfrm>
              <a:off x="-70408" y="2702981"/>
              <a:ext cx="167182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b="1">
                  <a:solidFill>
                    <a:srgbClr val="BF8F00"/>
                  </a:solidFill>
                  <a:latin typeface="Josefin Sans"/>
                  <a:sym typeface="Josefin Sans"/>
                </a:rPr>
                <a:t>6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</a:t>
              </a:r>
              <a:r>
                <a:rPr lang="pt-BR" sz="1400" b="1">
                  <a:solidFill>
                    <a:srgbClr val="BF8F00"/>
                  </a:solidFill>
                  <a:latin typeface="Josefin Sans"/>
                  <a:sym typeface="Josefin Sans"/>
                </a:rPr>
                <a:t>s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6B380049-D767-DF7D-AA10-49C96B16F323}"/>
                </a:ext>
              </a:extLst>
            </p:cNvPr>
            <p:cNvCxnSpPr>
              <a:cxnSpLocks/>
            </p:cNvCxnSpPr>
            <p:nvPr/>
          </p:nvCxnSpPr>
          <p:spPr>
            <a:xfrm>
              <a:off x="155695" y="301599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87FDDBB6-8B9D-24B0-14F4-6C69B7B20C24}"/>
                </a:ext>
              </a:extLst>
            </p:cNvPr>
            <p:cNvSpPr txBox="1"/>
            <p:nvPr/>
          </p:nvSpPr>
          <p:spPr>
            <a:xfrm>
              <a:off x="30020" y="3310388"/>
              <a:ext cx="13238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lang="pt-BR" sz="1400" b="1">
                  <a:solidFill>
                    <a:srgbClr val="BF8F00"/>
                  </a:solidFill>
                  <a:latin typeface="Josefin Sans"/>
                  <a:sym typeface="Josefin Sans"/>
                </a:rPr>
                <a:t>58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M </a:t>
              </a:r>
              <a:endParaRPr lang="pt-BR" sz="1400"/>
            </a:p>
          </p:txBody>
        </p:sp>
        <p:sp>
          <p:nvSpPr>
            <p:cNvPr id="67" name="CaixaDeTexto 2">
              <a:extLst>
                <a:ext uri="{FF2B5EF4-FFF2-40B4-BE49-F238E27FC236}">
                  <a16:creationId xmlns:a16="http://schemas.microsoft.com/office/drawing/2014/main" id="{3493D33F-534B-8D9C-3AC9-16F06A5ACDF6}"/>
                </a:ext>
              </a:extLst>
            </p:cNvPr>
            <p:cNvSpPr txBox="1"/>
            <p:nvPr/>
          </p:nvSpPr>
          <p:spPr>
            <a:xfrm>
              <a:off x="69874" y="3040917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15" normalizeH="0" baseline="0" noProof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Aprovados</a:t>
              </a:r>
            </a:p>
          </p:txBody>
        </p:sp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id="{B8E68924-ECC2-D4F4-37AB-CAC1D0694CBF}"/>
                </a:ext>
              </a:extLst>
            </p:cNvPr>
            <p:cNvCxnSpPr>
              <a:cxnSpLocks/>
            </p:cNvCxnSpPr>
            <p:nvPr/>
          </p:nvCxnSpPr>
          <p:spPr>
            <a:xfrm>
              <a:off x="153002" y="329712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cxnSp>
        <p:nvCxnSpPr>
          <p:cNvPr id="69" name="Conector: Angulado 68">
            <a:extLst>
              <a:ext uri="{FF2B5EF4-FFF2-40B4-BE49-F238E27FC236}">
                <a16:creationId xmlns:a16="http://schemas.microsoft.com/office/drawing/2014/main" id="{10C58E6D-3A5E-CB5C-5CBB-3758F275909B}"/>
              </a:ext>
            </a:extLst>
          </p:cNvPr>
          <p:cNvCxnSpPr>
            <a:cxnSpLocks/>
          </p:cNvCxnSpPr>
          <p:nvPr/>
        </p:nvCxnSpPr>
        <p:spPr>
          <a:xfrm rot="5400000">
            <a:off x="1385668" y="2715358"/>
            <a:ext cx="247225" cy="34177"/>
          </a:xfrm>
          <a:prstGeom prst="bentConnector3">
            <a:avLst>
              <a:gd name="adj1" fmla="val 9808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: Angulado 69">
            <a:extLst>
              <a:ext uri="{FF2B5EF4-FFF2-40B4-BE49-F238E27FC236}">
                <a16:creationId xmlns:a16="http://schemas.microsoft.com/office/drawing/2014/main" id="{4CBF2684-F75F-40EC-D923-8FC5E7D0B446}"/>
              </a:ext>
            </a:extLst>
          </p:cNvPr>
          <p:cNvCxnSpPr>
            <a:cxnSpLocks/>
            <a:stCxn id="66" idx="2"/>
            <a:endCxn id="60" idx="0"/>
          </p:cNvCxnSpPr>
          <p:nvPr/>
        </p:nvCxnSpPr>
        <p:spPr>
          <a:xfrm rot="16200000" flipH="1">
            <a:off x="1344204" y="3879832"/>
            <a:ext cx="250213" cy="33036"/>
          </a:xfrm>
          <a:prstGeom prst="bentConnector3">
            <a:avLst>
              <a:gd name="adj1" fmla="val 8654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33440281-0126-0397-1188-1A574ECFD8C5}"/>
              </a:ext>
            </a:extLst>
          </p:cNvPr>
          <p:cNvGrpSpPr/>
          <p:nvPr/>
        </p:nvGrpSpPr>
        <p:grpSpPr>
          <a:xfrm>
            <a:off x="6910978" y="1680888"/>
            <a:ext cx="1671825" cy="927946"/>
            <a:chOff x="-69298" y="1601499"/>
            <a:chExt cx="1671825" cy="927946"/>
          </a:xfrm>
        </p:grpSpPr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313A3FF1-9778-4692-B226-D539325A692C}"/>
                </a:ext>
              </a:extLst>
            </p:cNvPr>
            <p:cNvGrpSpPr/>
            <p:nvPr/>
          </p:nvGrpSpPr>
          <p:grpSpPr>
            <a:xfrm>
              <a:off x="-69298" y="1601499"/>
              <a:ext cx="1671825" cy="927946"/>
              <a:chOff x="500910" y="4206488"/>
              <a:chExt cx="1671825" cy="927946"/>
            </a:xfrm>
          </p:grpSpPr>
          <p:sp>
            <p:nvSpPr>
              <p:cNvPr id="77" name="Google Shape;481;p9">
                <a:extLst>
                  <a:ext uri="{FF2B5EF4-FFF2-40B4-BE49-F238E27FC236}">
                    <a16:creationId xmlns:a16="http://schemas.microsoft.com/office/drawing/2014/main" id="{8BCD01B8-E49F-697F-AAB7-8DC8A2254F92}"/>
                  </a:ext>
                </a:extLst>
              </p:cNvPr>
              <p:cNvSpPr txBox="1"/>
              <p:nvPr/>
            </p:nvSpPr>
            <p:spPr>
              <a:xfrm>
                <a:off x="500910" y="4206488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21</a:t>
                </a: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8" name="Conector reto 77">
                <a:extLst>
                  <a:ext uri="{FF2B5EF4-FFF2-40B4-BE49-F238E27FC236}">
                    <a16:creationId xmlns:a16="http://schemas.microsoft.com/office/drawing/2014/main" id="{574CFF71-677A-F4C8-6DD9-9EE4D67F20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013" y="4519499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79" name="CaixaDeTexto 78">
                <a:extLst>
                  <a:ext uri="{FF2B5EF4-FFF2-40B4-BE49-F238E27FC236}">
                    <a16:creationId xmlns:a16="http://schemas.microsoft.com/office/drawing/2014/main" id="{F7ED437E-8992-7BE8-F214-733A41A86722}"/>
                  </a:ext>
                </a:extLst>
              </p:cNvPr>
              <p:cNvSpPr txBox="1"/>
              <p:nvPr/>
            </p:nvSpPr>
            <p:spPr>
              <a:xfrm>
                <a:off x="644080" y="4826657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R$ 1</a:t>
                </a: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69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M </a:t>
                </a:r>
                <a:endParaRPr lang="pt-BR" sz="1400"/>
              </a:p>
            </p:txBody>
          </p:sp>
        </p:grpSp>
        <p:sp>
          <p:nvSpPr>
            <p:cNvPr id="75" name="CaixaDeTexto 2">
              <a:extLst>
                <a:ext uri="{FF2B5EF4-FFF2-40B4-BE49-F238E27FC236}">
                  <a16:creationId xmlns:a16="http://schemas.microsoft.com/office/drawing/2014/main" id="{33632A52-19DC-9015-4CD8-010FFF4B9E5B}"/>
                </a:ext>
              </a:extLst>
            </p:cNvPr>
            <p:cNvSpPr txBox="1"/>
            <p:nvPr/>
          </p:nvSpPr>
          <p:spPr>
            <a:xfrm>
              <a:off x="104962" y="1939435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Habilitados</a:t>
              </a:r>
              <a:endParaRPr kumimoji="0" lang="pt-BR" sz="1200" b="0" i="0" u="none" strike="noStrike" kern="1200" cap="none" spc="15" normalizeH="0" baseline="0" noProof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733C13E9-6B9D-E6E3-091F-038C05AF2A6B}"/>
                </a:ext>
              </a:extLst>
            </p:cNvPr>
            <p:cNvCxnSpPr>
              <a:cxnSpLocks/>
            </p:cNvCxnSpPr>
            <p:nvPr/>
          </p:nvCxnSpPr>
          <p:spPr>
            <a:xfrm>
              <a:off x="185890" y="2195640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D8EC392E-FEEA-ECEF-1531-09C0196A391D}"/>
              </a:ext>
            </a:extLst>
          </p:cNvPr>
          <p:cNvGrpSpPr/>
          <p:nvPr/>
        </p:nvGrpSpPr>
        <p:grpSpPr>
          <a:xfrm>
            <a:off x="6873779" y="4021456"/>
            <a:ext cx="1671825" cy="897157"/>
            <a:chOff x="1361154" y="1591102"/>
            <a:chExt cx="1671825" cy="897157"/>
          </a:xfrm>
        </p:grpSpPr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982D4ADA-7A7F-427E-B400-671F68E5AAAD}"/>
                </a:ext>
              </a:extLst>
            </p:cNvPr>
            <p:cNvGrpSpPr/>
            <p:nvPr/>
          </p:nvGrpSpPr>
          <p:grpSpPr>
            <a:xfrm>
              <a:off x="1361154" y="1591102"/>
              <a:ext cx="1671825" cy="897157"/>
              <a:chOff x="597405" y="4189916"/>
              <a:chExt cx="1671825" cy="897157"/>
            </a:xfrm>
          </p:grpSpPr>
          <p:sp>
            <p:nvSpPr>
              <p:cNvPr id="84" name="Google Shape;481;p9">
                <a:extLst>
                  <a:ext uri="{FF2B5EF4-FFF2-40B4-BE49-F238E27FC236}">
                    <a16:creationId xmlns:a16="http://schemas.microsoft.com/office/drawing/2014/main" id="{70D2F857-9758-7A5D-2716-0877F771C939}"/>
                  </a:ext>
                </a:extLst>
              </p:cNvPr>
              <p:cNvSpPr txBox="1"/>
              <p:nvPr/>
            </p:nvSpPr>
            <p:spPr>
              <a:xfrm>
                <a:off x="597405" y="4189916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5</a:t>
                </a: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5" name="Conector reto 84">
                <a:extLst>
                  <a:ext uri="{FF2B5EF4-FFF2-40B4-BE49-F238E27FC236}">
                    <a16:creationId xmlns:a16="http://schemas.microsoft.com/office/drawing/2014/main" id="{D5A1D798-6144-A7E5-12D2-D696ABE633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087" y="4790087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86" name="CaixaDeTexto 85">
                <a:extLst>
                  <a:ext uri="{FF2B5EF4-FFF2-40B4-BE49-F238E27FC236}">
                    <a16:creationId xmlns:a16="http://schemas.microsoft.com/office/drawing/2014/main" id="{CB06E991-EF1A-549D-BFD5-B93C20958EAB}"/>
                  </a:ext>
                </a:extLst>
              </p:cNvPr>
              <p:cNvSpPr txBox="1"/>
              <p:nvPr/>
            </p:nvSpPr>
            <p:spPr>
              <a:xfrm>
                <a:off x="771409" y="4779296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R$ 36 M </a:t>
                </a:r>
                <a:endParaRPr lang="pt-BR" sz="1400"/>
              </a:p>
            </p:txBody>
          </p:sp>
        </p:grpSp>
        <p:cxnSp>
          <p:nvCxnSpPr>
            <p:cNvPr id="82" name="Conector reto 81">
              <a:extLst>
                <a:ext uri="{FF2B5EF4-FFF2-40B4-BE49-F238E27FC236}">
                  <a16:creationId xmlns:a16="http://schemas.microsoft.com/office/drawing/2014/main" id="{BED35E72-6593-1AD1-EAD6-0905277C5245}"/>
                </a:ext>
              </a:extLst>
            </p:cNvPr>
            <p:cNvCxnSpPr>
              <a:cxnSpLocks/>
            </p:cNvCxnSpPr>
            <p:nvPr/>
          </p:nvCxnSpPr>
          <p:spPr>
            <a:xfrm>
              <a:off x="1602527" y="1914510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83" name="CaixaDeTexto 2">
              <a:extLst>
                <a:ext uri="{FF2B5EF4-FFF2-40B4-BE49-F238E27FC236}">
                  <a16:creationId xmlns:a16="http://schemas.microsoft.com/office/drawing/2014/main" id="{F9A98886-1939-466A-5BBC-4E10B0B66076}"/>
                </a:ext>
              </a:extLst>
            </p:cNvPr>
            <p:cNvSpPr txBox="1"/>
            <p:nvPr/>
          </p:nvSpPr>
          <p:spPr>
            <a:xfrm>
              <a:off x="1490161" y="1918540"/>
              <a:ext cx="141381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Contratados</a:t>
              </a:r>
              <a:endParaRPr kumimoji="0" lang="pt-BR" sz="1200" b="0" i="0" u="none" strike="noStrike" kern="1200" cap="none" spc="15" normalizeH="0" baseline="0" noProof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</p:grp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6A1E8D44-75D5-A463-00AD-FEF07148005C}"/>
              </a:ext>
            </a:extLst>
          </p:cNvPr>
          <p:cNvGrpSpPr/>
          <p:nvPr/>
        </p:nvGrpSpPr>
        <p:grpSpPr>
          <a:xfrm>
            <a:off x="6914320" y="2856059"/>
            <a:ext cx="1671825" cy="915184"/>
            <a:chOff x="-70408" y="2702981"/>
            <a:chExt cx="1671825" cy="915184"/>
          </a:xfrm>
        </p:grpSpPr>
        <p:sp>
          <p:nvSpPr>
            <p:cNvPr id="88" name="Google Shape;481;p9">
              <a:extLst>
                <a:ext uri="{FF2B5EF4-FFF2-40B4-BE49-F238E27FC236}">
                  <a16:creationId xmlns:a16="http://schemas.microsoft.com/office/drawing/2014/main" id="{02F52822-FF4B-D501-BE46-C421D1D32088}"/>
                </a:ext>
              </a:extLst>
            </p:cNvPr>
            <p:cNvSpPr txBox="1"/>
            <p:nvPr/>
          </p:nvSpPr>
          <p:spPr>
            <a:xfrm>
              <a:off x="-70408" y="2702981"/>
              <a:ext cx="167182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b="1">
                  <a:solidFill>
                    <a:srgbClr val="BF8F00"/>
                  </a:solidFill>
                  <a:latin typeface="Josefin Sans"/>
                  <a:sym typeface="Josefin Sans"/>
                </a:rPr>
                <a:t>7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</a:t>
              </a:r>
              <a:r>
                <a:rPr lang="pt-BR" sz="1400" b="1">
                  <a:solidFill>
                    <a:srgbClr val="BF8F00"/>
                  </a:solidFill>
                  <a:latin typeface="Josefin Sans"/>
                  <a:sym typeface="Josefin Sans"/>
                </a:rPr>
                <a:t>s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9" name="Conector reto 88">
              <a:extLst>
                <a:ext uri="{FF2B5EF4-FFF2-40B4-BE49-F238E27FC236}">
                  <a16:creationId xmlns:a16="http://schemas.microsoft.com/office/drawing/2014/main" id="{3DE207DF-F66E-4850-74B4-7377F6EA495D}"/>
                </a:ext>
              </a:extLst>
            </p:cNvPr>
            <p:cNvCxnSpPr>
              <a:cxnSpLocks/>
            </p:cNvCxnSpPr>
            <p:nvPr/>
          </p:nvCxnSpPr>
          <p:spPr>
            <a:xfrm>
              <a:off x="155695" y="301599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90" name="CaixaDeTexto 89">
              <a:extLst>
                <a:ext uri="{FF2B5EF4-FFF2-40B4-BE49-F238E27FC236}">
                  <a16:creationId xmlns:a16="http://schemas.microsoft.com/office/drawing/2014/main" id="{3CAED5A2-E537-B0E7-EFA0-53B625DD8E59}"/>
                </a:ext>
              </a:extLst>
            </p:cNvPr>
            <p:cNvSpPr txBox="1"/>
            <p:nvPr/>
          </p:nvSpPr>
          <p:spPr>
            <a:xfrm>
              <a:off x="30020" y="3310388"/>
              <a:ext cx="13238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R$ 49 M </a:t>
              </a:r>
              <a:endParaRPr lang="pt-BR" sz="1400"/>
            </a:p>
          </p:txBody>
        </p:sp>
        <p:sp>
          <p:nvSpPr>
            <p:cNvPr id="91" name="CaixaDeTexto 2">
              <a:extLst>
                <a:ext uri="{FF2B5EF4-FFF2-40B4-BE49-F238E27FC236}">
                  <a16:creationId xmlns:a16="http://schemas.microsoft.com/office/drawing/2014/main" id="{125153C0-393D-1A55-ED9C-D0472C8F4E50}"/>
                </a:ext>
              </a:extLst>
            </p:cNvPr>
            <p:cNvSpPr txBox="1"/>
            <p:nvPr/>
          </p:nvSpPr>
          <p:spPr>
            <a:xfrm>
              <a:off x="69874" y="3040917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kumimoji="0" lang="pt-BR" sz="1200" b="0" i="0" u="none" strike="noStrike" kern="1200" cap="none" spc="15" normalizeH="0" baseline="0" noProof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Aprovados</a:t>
              </a:r>
            </a:p>
          </p:txBody>
        </p:sp>
        <p:cxnSp>
          <p:nvCxnSpPr>
            <p:cNvPr id="92" name="Conector reto 91">
              <a:extLst>
                <a:ext uri="{FF2B5EF4-FFF2-40B4-BE49-F238E27FC236}">
                  <a16:creationId xmlns:a16="http://schemas.microsoft.com/office/drawing/2014/main" id="{F5028DEE-7314-16E4-AB3D-D950709097F0}"/>
                </a:ext>
              </a:extLst>
            </p:cNvPr>
            <p:cNvCxnSpPr>
              <a:cxnSpLocks/>
            </p:cNvCxnSpPr>
            <p:nvPr/>
          </p:nvCxnSpPr>
          <p:spPr>
            <a:xfrm>
              <a:off x="153002" y="329712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cxnSp>
        <p:nvCxnSpPr>
          <p:cNvPr id="93" name="Conector: Angulado 92">
            <a:extLst>
              <a:ext uri="{FF2B5EF4-FFF2-40B4-BE49-F238E27FC236}">
                <a16:creationId xmlns:a16="http://schemas.microsoft.com/office/drawing/2014/main" id="{228427F1-9E8D-AF41-B69B-6447B7F395FA}"/>
              </a:ext>
            </a:extLst>
          </p:cNvPr>
          <p:cNvCxnSpPr>
            <a:cxnSpLocks/>
          </p:cNvCxnSpPr>
          <p:nvPr/>
        </p:nvCxnSpPr>
        <p:spPr>
          <a:xfrm rot="5400000">
            <a:off x="7603169" y="2715918"/>
            <a:ext cx="247225" cy="34177"/>
          </a:xfrm>
          <a:prstGeom prst="bentConnector3">
            <a:avLst>
              <a:gd name="adj1" fmla="val 9808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ector: Angulado 93">
            <a:extLst>
              <a:ext uri="{FF2B5EF4-FFF2-40B4-BE49-F238E27FC236}">
                <a16:creationId xmlns:a16="http://schemas.microsoft.com/office/drawing/2014/main" id="{72B74A53-8EF0-A06A-9B52-6F276B212426}"/>
              </a:ext>
            </a:extLst>
          </p:cNvPr>
          <p:cNvCxnSpPr>
            <a:cxnSpLocks/>
            <a:stCxn id="90" idx="2"/>
            <a:endCxn id="84" idx="0"/>
          </p:cNvCxnSpPr>
          <p:nvPr/>
        </p:nvCxnSpPr>
        <p:spPr>
          <a:xfrm rot="16200000" flipH="1">
            <a:off x="7568068" y="3879831"/>
            <a:ext cx="250213" cy="33036"/>
          </a:xfrm>
          <a:prstGeom prst="bentConnector3">
            <a:avLst>
              <a:gd name="adj1" fmla="val 8654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D4D619CC-92C2-F012-934C-8840715FBB55}"/>
              </a:ext>
            </a:extLst>
          </p:cNvPr>
          <p:cNvGrpSpPr/>
          <p:nvPr/>
        </p:nvGrpSpPr>
        <p:grpSpPr>
          <a:xfrm>
            <a:off x="9956409" y="1680887"/>
            <a:ext cx="1671825" cy="927946"/>
            <a:chOff x="-69298" y="1601499"/>
            <a:chExt cx="1671825" cy="927946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936E1DE5-93C8-3B6E-5C06-88DDDA2926A3}"/>
                </a:ext>
              </a:extLst>
            </p:cNvPr>
            <p:cNvGrpSpPr/>
            <p:nvPr/>
          </p:nvGrpSpPr>
          <p:grpSpPr>
            <a:xfrm>
              <a:off x="-69298" y="1601499"/>
              <a:ext cx="1671825" cy="927946"/>
              <a:chOff x="500910" y="4206488"/>
              <a:chExt cx="1671825" cy="927946"/>
            </a:xfrm>
          </p:grpSpPr>
          <p:sp>
            <p:nvSpPr>
              <p:cNvPr id="99" name="Google Shape;481;p9">
                <a:extLst>
                  <a:ext uri="{FF2B5EF4-FFF2-40B4-BE49-F238E27FC236}">
                    <a16:creationId xmlns:a16="http://schemas.microsoft.com/office/drawing/2014/main" id="{7FC49217-B22C-8059-BA6D-48B32C646165}"/>
                  </a:ext>
                </a:extLst>
              </p:cNvPr>
              <p:cNvSpPr txBox="1"/>
              <p:nvPr/>
            </p:nvSpPr>
            <p:spPr>
              <a:xfrm>
                <a:off x="500910" y="4206488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53</a:t>
                </a: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0" name="Conector reto 99">
                <a:extLst>
                  <a:ext uri="{FF2B5EF4-FFF2-40B4-BE49-F238E27FC236}">
                    <a16:creationId xmlns:a16="http://schemas.microsoft.com/office/drawing/2014/main" id="{B2ED9D47-5BF9-3647-252B-4C8BA5B03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013" y="4519499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01" name="CaixaDeTexto 100">
                <a:extLst>
                  <a:ext uri="{FF2B5EF4-FFF2-40B4-BE49-F238E27FC236}">
                    <a16:creationId xmlns:a16="http://schemas.microsoft.com/office/drawing/2014/main" id="{06A807E1-13C0-39EC-231A-9F0CFA246F4C}"/>
                  </a:ext>
                </a:extLst>
              </p:cNvPr>
              <p:cNvSpPr txBox="1"/>
              <p:nvPr/>
            </p:nvSpPr>
            <p:spPr>
              <a:xfrm>
                <a:off x="644080" y="4826657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</a:t>
                </a:r>
                <a:r>
                  <a:rPr lang="pt-BR" sz="1400" b="1">
                    <a:solidFill>
                      <a:srgbClr val="BF8F00"/>
                    </a:solidFill>
                    <a:latin typeface="Josefin Sans"/>
                    <a:sym typeface="Josefin Sans"/>
                  </a:rPr>
                  <a:t>459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 M </a:t>
                </a:r>
                <a:endParaRPr lang="pt-BR" sz="1400"/>
              </a:p>
            </p:txBody>
          </p:sp>
        </p:grpSp>
        <p:sp>
          <p:nvSpPr>
            <p:cNvPr id="97" name="CaixaDeTexto 2">
              <a:extLst>
                <a:ext uri="{FF2B5EF4-FFF2-40B4-BE49-F238E27FC236}">
                  <a16:creationId xmlns:a16="http://schemas.microsoft.com/office/drawing/2014/main" id="{084BA10C-51CC-07CA-DC88-BEC5C63E1FA9}"/>
                </a:ext>
              </a:extLst>
            </p:cNvPr>
            <p:cNvSpPr txBox="1"/>
            <p:nvPr/>
          </p:nvSpPr>
          <p:spPr>
            <a:xfrm>
              <a:off x="104962" y="1939435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Habilitados</a:t>
              </a:r>
              <a:endParaRPr kumimoji="0" lang="pt-BR" sz="1200" b="0" i="0" u="none" strike="noStrike" kern="1200" cap="none" spc="15" normalizeH="0" baseline="0" noProof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  <p:cxnSp>
          <p:nvCxnSpPr>
            <p:cNvPr id="98" name="Conector reto 97">
              <a:extLst>
                <a:ext uri="{FF2B5EF4-FFF2-40B4-BE49-F238E27FC236}">
                  <a16:creationId xmlns:a16="http://schemas.microsoft.com/office/drawing/2014/main" id="{E1CF67C9-AD89-E30B-4163-7291E1C1CAC3}"/>
                </a:ext>
              </a:extLst>
            </p:cNvPr>
            <p:cNvCxnSpPr>
              <a:cxnSpLocks/>
            </p:cNvCxnSpPr>
            <p:nvPr/>
          </p:nvCxnSpPr>
          <p:spPr>
            <a:xfrm>
              <a:off x="185890" y="2195640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B12FCA19-D50D-607F-91C8-AA77051DF5D8}"/>
              </a:ext>
            </a:extLst>
          </p:cNvPr>
          <p:cNvGrpSpPr/>
          <p:nvPr/>
        </p:nvGrpSpPr>
        <p:grpSpPr>
          <a:xfrm>
            <a:off x="9919210" y="4021455"/>
            <a:ext cx="1671825" cy="897157"/>
            <a:chOff x="1361154" y="1591102"/>
            <a:chExt cx="1671825" cy="897157"/>
          </a:xfrm>
        </p:grpSpPr>
        <p:grpSp>
          <p:nvGrpSpPr>
            <p:cNvPr id="103" name="Agrupar 102">
              <a:extLst>
                <a:ext uri="{FF2B5EF4-FFF2-40B4-BE49-F238E27FC236}">
                  <a16:creationId xmlns:a16="http://schemas.microsoft.com/office/drawing/2014/main" id="{0E8F41EC-0315-2DCF-30F8-74061CD48648}"/>
                </a:ext>
              </a:extLst>
            </p:cNvPr>
            <p:cNvGrpSpPr/>
            <p:nvPr/>
          </p:nvGrpSpPr>
          <p:grpSpPr>
            <a:xfrm>
              <a:off x="1361154" y="1591102"/>
              <a:ext cx="1671825" cy="897157"/>
              <a:chOff x="597405" y="4189916"/>
              <a:chExt cx="1671825" cy="897157"/>
            </a:xfrm>
          </p:grpSpPr>
          <p:sp>
            <p:nvSpPr>
              <p:cNvPr id="106" name="Google Shape;481;p9">
                <a:extLst>
                  <a:ext uri="{FF2B5EF4-FFF2-40B4-BE49-F238E27FC236}">
                    <a16:creationId xmlns:a16="http://schemas.microsoft.com/office/drawing/2014/main" id="{EC9217C4-B49B-C078-F05C-82052A6281D8}"/>
                  </a:ext>
                </a:extLst>
              </p:cNvPr>
              <p:cNvSpPr txBox="1"/>
              <p:nvPr/>
            </p:nvSpPr>
            <p:spPr>
              <a:xfrm>
                <a:off x="597405" y="4189916"/>
                <a:ext cx="167182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5 </a:t>
                </a: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projetos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7" name="Conector reto 106">
                <a:extLst>
                  <a:ext uri="{FF2B5EF4-FFF2-40B4-BE49-F238E27FC236}">
                    <a16:creationId xmlns:a16="http://schemas.microsoft.com/office/drawing/2014/main" id="{68C53308-DB39-88BE-E63D-C51B220663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087" y="4790087"/>
                <a:ext cx="11614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5A5A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09" name="CaixaDeTexto 108">
                <a:extLst>
                  <a:ext uri="{FF2B5EF4-FFF2-40B4-BE49-F238E27FC236}">
                    <a16:creationId xmlns:a16="http://schemas.microsoft.com/office/drawing/2014/main" id="{114C62E9-7F6B-58CB-F3E3-EC0B76B9E3B1}"/>
                  </a:ext>
                </a:extLst>
              </p:cNvPr>
              <p:cNvSpPr txBox="1"/>
              <p:nvPr/>
            </p:nvSpPr>
            <p:spPr>
              <a:xfrm>
                <a:off x="771409" y="4779296"/>
                <a:ext cx="1323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Josefin Sans"/>
                    <a:ea typeface="+mn-ea"/>
                    <a:cs typeface="+mn-cs"/>
                    <a:sym typeface="Josefin Sans"/>
                  </a:rPr>
                  <a:t>R$ 45 M </a:t>
                </a:r>
                <a:endParaRPr lang="pt-BR" sz="1400"/>
              </a:p>
            </p:txBody>
          </p:sp>
        </p:grpSp>
        <p:cxnSp>
          <p:nvCxnSpPr>
            <p:cNvPr id="104" name="Conector reto 103">
              <a:extLst>
                <a:ext uri="{FF2B5EF4-FFF2-40B4-BE49-F238E27FC236}">
                  <a16:creationId xmlns:a16="http://schemas.microsoft.com/office/drawing/2014/main" id="{E47B46D1-5B68-3CA0-7021-2D9A565F4F3C}"/>
                </a:ext>
              </a:extLst>
            </p:cNvPr>
            <p:cNvCxnSpPr>
              <a:cxnSpLocks/>
            </p:cNvCxnSpPr>
            <p:nvPr/>
          </p:nvCxnSpPr>
          <p:spPr>
            <a:xfrm>
              <a:off x="1602527" y="1914510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05" name="CaixaDeTexto 2">
              <a:extLst>
                <a:ext uri="{FF2B5EF4-FFF2-40B4-BE49-F238E27FC236}">
                  <a16:creationId xmlns:a16="http://schemas.microsoft.com/office/drawing/2014/main" id="{C8AB75F4-3A3B-C2B4-9490-FBC853B04111}"/>
                </a:ext>
              </a:extLst>
            </p:cNvPr>
            <p:cNvSpPr txBox="1"/>
            <p:nvPr/>
          </p:nvSpPr>
          <p:spPr>
            <a:xfrm>
              <a:off x="1490161" y="1918540"/>
              <a:ext cx="141381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spc="15">
                  <a:solidFill>
                    <a:srgbClr val="8A8C8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Contratados</a:t>
              </a:r>
              <a:endParaRPr kumimoji="0" lang="pt-BR" sz="1200" b="0" i="0" u="none" strike="noStrike" kern="1200" cap="none" spc="15" normalizeH="0" baseline="0" noProof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9ECEC3A4-2978-BDD5-3FA9-9B0AEE66FF29}"/>
              </a:ext>
            </a:extLst>
          </p:cNvPr>
          <p:cNvGrpSpPr/>
          <p:nvPr/>
        </p:nvGrpSpPr>
        <p:grpSpPr>
          <a:xfrm>
            <a:off x="9959751" y="2856058"/>
            <a:ext cx="1671825" cy="915184"/>
            <a:chOff x="-70408" y="2702981"/>
            <a:chExt cx="1671825" cy="915184"/>
          </a:xfrm>
        </p:grpSpPr>
        <p:sp>
          <p:nvSpPr>
            <p:cNvPr id="111" name="Google Shape;481;p9">
              <a:extLst>
                <a:ext uri="{FF2B5EF4-FFF2-40B4-BE49-F238E27FC236}">
                  <a16:creationId xmlns:a16="http://schemas.microsoft.com/office/drawing/2014/main" id="{9F6D4CD8-E2A6-E30B-225C-73E9DAF1674A}"/>
                </a:ext>
              </a:extLst>
            </p:cNvPr>
            <p:cNvSpPr txBox="1"/>
            <p:nvPr/>
          </p:nvSpPr>
          <p:spPr>
            <a:xfrm>
              <a:off x="-70408" y="2702981"/>
              <a:ext cx="167182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6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projetos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3" name="Conector reto 112">
              <a:extLst>
                <a:ext uri="{FF2B5EF4-FFF2-40B4-BE49-F238E27FC236}">
                  <a16:creationId xmlns:a16="http://schemas.microsoft.com/office/drawing/2014/main" id="{7FCB86A1-84F1-1B6E-2DCE-13FAB1FF4DA2}"/>
                </a:ext>
              </a:extLst>
            </p:cNvPr>
            <p:cNvCxnSpPr>
              <a:cxnSpLocks/>
            </p:cNvCxnSpPr>
            <p:nvPr/>
          </p:nvCxnSpPr>
          <p:spPr>
            <a:xfrm>
              <a:off x="155695" y="301599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14" name="CaixaDeTexto 113">
              <a:extLst>
                <a:ext uri="{FF2B5EF4-FFF2-40B4-BE49-F238E27FC236}">
                  <a16:creationId xmlns:a16="http://schemas.microsoft.com/office/drawing/2014/main" id="{6529346E-7EE7-A247-FC0F-9183FF17C078}"/>
                </a:ext>
              </a:extLst>
            </p:cNvPr>
            <p:cNvSpPr txBox="1"/>
            <p:nvPr/>
          </p:nvSpPr>
          <p:spPr>
            <a:xfrm>
              <a:off x="30020" y="3310388"/>
              <a:ext cx="13238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R$ </a:t>
              </a:r>
              <a:r>
                <a:rPr lang="pt-BR" sz="1400" b="1">
                  <a:solidFill>
                    <a:srgbClr val="BF8F00"/>
                  </a:solidFill>
                  <a:latin typeface="Josefin Sans"/>
                  <a:sym typeface="Josefin Sans"/>
                </a:rPr>
                <a:t>53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F8F00"/>
                  </a:solidFill>
                  <a:effectLst/>
                  <a:uLnTx/>
                  <a:uFillTx/>
                  <a:latin typeface="Josefin Sans"/>
                  <a:ea typeface="+mn-ea"/>
                  <a:cs typeface="+mn-cs"/>
                  <a:sym typeface="Josefin Sans"/>
                </a:rPr>
                <a:t>M</a:t>
              </a:r>
              <a:endParaRPr lang="pt-BR" sz="1400"/>
            </a:p>
          </p:txBody>
        </p:sp>
        <p:sp>
          <p:nvSpPr>
            <p:cNvPr id="115" name="CaixaDeTexto 2">
              <a:extLst>
                <a:ext uri="{FF2B5EF4-FFF2-40B4-BE49-F238E27FC236}">
                  <a16:creationId xmlns:a16="http://schemas.microsoft.com/office/drawing/2014/main" id="{72B69DC9-2122-5321-89D2-1F2737DCFD5B}"/>
                </a:ext>
              </a:extLst>
            </p:cNvPr>
            <p:cNvSpPr txBox="1"/>
            <p:nvPr/>
          </p:nvSpPr>
          <p:spPr>
            <a:xfrm>
              <a:off x="69874" y="3040917"/>
              <a:ext cx="13233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kumimoji="0" lang="pt-BR" sz="1200" b="0" i="0" u="none" strike="noStrike" kern="1200" cap="none" spc="15" normalizeH="0" baseline="0" noProof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Aprovados</a:t>
              </a:r>
            </a:p>
          </p:txBody>
        </p: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F32AC8C3-90DB-64C2-577F-0890EBA18DB0}"/>
                </a:ext>
              </a:extLst>
            </p:cNvPr>
            <p:cNvCxnSpPr>
              <a:cxnSpLocks/>
            </p:cNvCxnSpPr>
            <p:nvPr/>
          </p:nvCxnSpPr>
          <p:spPr>
            <a:xfrm>
              <a:off x="153002" y="3297122"/>
              <a:ext cx="1161449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cxnSp>
        <p:nvCxnSpPr>
          <p:cNvPr id="118" name="Conector: Angulado 117">
            <a:extLst>
              <a:ext uri="{FF2B5EF4-FFF2-40B4-BE49-F238E27FC236}">
                <a16:creationId xmlns:a16="http://schemas.microsoft.com/office/drawing/2014/main" id="{EBA29522-C885-3FDF-B33C-CC261B252BD1}"/>
              </a:ext>
            </a:extLst>
          </p:cNvPr>
          <p:cNvCxnSpPr>
            <a:cxnSpLocks/>
          </p:cNvCxnSpPr>
          <p:nvPr/>
        </p:nvCxnSpPr>
        <p:spPr>
          <a:xfrm rot="5400000">
            <a:off x="10654963" y="2715356"/>
            <a:ext cx="247225" cy="34177"/>
          </a:xfrm>
          <a:prstGeom prst="bentConnector3">
            <a:avLst>
              <a:gd name="adj1" fmla="val 9808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ector: Angulado 118">
            <a:extLst>
              <a:ext uri="{FF2B5EF4-FFF2-40B4-BE49-F238E27FC236}">
                <a16:creationId xmlns:a16="http://schemas.microsoft.com/office/drawing/2014/main" id="{91E8FEED-0657-2C6C-97DE-C8251034A07B}"/>
              </a:ext>
            </a:extLst>
          </p:cNvPr>
          <p:cNvCxnSpPr>
            <a:cxnSpLocks/>
            <a:stCxn id="114" idx="2"/>
            <a:endCxn id="106" idx="0"/>
          </p:cNvCxnSpPr>
          <p:nvPr/>
        </p:nvCxnSpPr>
        <p:spPr>
          <a:xfrm rot="16200000" flipH="1">
            <a:off x="10613499" y="3879830"/>
            <a:ext cx="250213" cy="33036"/>
          </a:xfrm>
          <a:prstGeom prst="bentConnector3">
            <a:avLst>
              <a:gd name="adj1" fmla="val 8263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0620F60D-B79E-153D-C7A2-2C6DCF36B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540" y="29604"/>
            <a:ext cx="3982361" cy="72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87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22940-9453-C46F-19CF-D3ADC75D3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>
            <a:extLst>
              <a:ext uri="{FF2B5EF4-FFF2-40B4-BE49-F238E27FC236}">
                <a16:creationId xmlns:a16="http://schemas.microsoft.com/office/drawing/2014/main" id="{94367F42-B764-75FB-A8FC-2FFB7C10EE65}"/>
              </a:ext>
            </a:extLst>
          </p:cNvPr>
          <p:cNvSpPr/>
          <p:nvPr/>
        </p:nvSpPr>
        <p:spPr>
          <a:xfrm>
            <a:off x="10275216" y="4748036"/>
            <a:ext cx="1470582" cy="47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602A046-F9F2-1688-4D48-FD363D6B727D}"/>
              </a:ext>
            </a:extLst>
          </p:cNvPr>
          <p:cNvSpPr txBox="1"/>
          <p:nvPr/>
        </p:nvSpPr>
        <p:spPr>
          <a:xfrm>
            <a:off x="545194" y="457200"/>
            <a:ext cx="7473521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Finep e o </a:t>
            </a:r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</a:rPr>
              <a:t>Complexo econômico industrial da saúde </a:t>
            </a:r>
            <a:endParaRPr sz="3400" dirty="0">
              <a:solidFill>
                <a:srgbClr val="0A4C4C"/>
              </a:solidFill>
              <a:latin typeface="Bebas Neue Bold" panose="020B0606020202050201" charset="0"/>
              <a:ea typeface="+mj-ea"/>
              <a:cs typeface="+mj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061AB94-A18A-F552-C2C8-D661F390F2B0}"/>
              </a:ext>
            </a:extLst>
          </p:cNvPr>
          <p:cNvSpPr/>
          <p:nvPr/>
        </p:nvSpPr>
        <p:spPr>
          <a:xfrm rot="16200000">
            <a:off x="2575435" y="-1618629"/>
            <a:ext cx="72000" cy="5400000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4E3ED9A8-7E48-E336-3710-EB0A5B9653C9}"/>
              </a:ext>
            </a:extLst>
          </p:cNvPr>
          <p:cNvGrpSpPr/>
          <p:nvPr/>
        </p:nvGrpSpPr>
        <p:grpSpPr>
          <a:xfrm>
            <a:off x="-1415562" y="2705943"/>
            <a:ext cx="879231" cy="2176361"/>
            <a:chOff x="-513102" y="1666687"/>
            <a:chExt cx="470945" cy="1764053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2A4E9F9-9E28-FEC8-7F3B-0678EC48EEE2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35C03C56-CD15-4B06-E7A8-EC3EFA24E7F2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778E800-AAEC-D44D-5BAE-AD8841C8AF42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C5C485B-CB36-8A0F-C071-FC09523D06CA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D2F142A-70A7-53AF-3E16-E6A74D958186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A5254410-14FB-E00F-4605-E0A46933871C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4E63E37-154D-AD3C-666B-3578D5B17580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20B1BD82-B801-901C-07BF-3B7CD5C3E4B2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82163D59-6B1C-EB8A-B0F0-CC104FE70A46}"/>
              </a:ext>
            </a:extLst>
          </p:cNvPr>
          <p:cNvSpPr/>
          <p:nvPr/>
        </p:nvSpPr>
        <p:spPr>
          <a:xfrm>
            <a:off x="402954" y="1792291"/>
            <a:ext cx="10407286" cy="166359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20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A861C93C-D111-DEF5-563D-1D666CAEF07A}"/>
              </a:ext>
            </a:extLst>
          </p:cNvPr>
          <p:cNvCxnSpPr>
            <a:cxnSpLocks/>
          </p:cNvCxnSpPr>
          <p:nvPr/>
        </p:nvCxnSpPr>
        <p:spPr>
          <a:xfrm>
            <a:off x="4718390" y="1498862"/>
            <a:ext cx="0" cy="5302424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620E452F-7595-658B-90DA-44778E29EA8B}"/>
              </a:ext>
            </a:extLst>
          </p:cNvPr>
          <p:cNvSpPr txBox="1"/>
          <p:nvPr/>
        </p:nvSpPr>
        <p:spPr>
          <a:xfrm>
            <a:off x="217714" y="1257866"/>
            <a:ext cx="68362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b="1" dirty="0">
                <a:solidFill>
                  <a:srgbClr val="DD4F05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Crédito Direto a Empresas</a:t>
            </a:r>
            <a:r>
              <a:rPr lang="pt-BR" sz="2200" dirty="0">
                <a:solidFill>
                  <a:srgbClr val="DD4F05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735BF8E0-FC83-CF5F-287D-4CC8C6A3A7A5}"/>
              </a:ext>
            </a:extLst>
          </p:cNvPr>
          <p:cNvSpPr txBox="1"/>
          <p:nvPr/>
        </p:nvSpPr>
        <p:spPr>
          <a:xfrm>
            <a:off x="217714" y="2632705"/>
            <a:ext cx="4420387" cy="18626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altLang="pt-BR" sz="2000" b="1" dirty="0">
                <a:solidFill>
                  <a:srgbClr val="005051"/>
                </a:solidFill>
                <a:latin typeface="Bahnschrift" panose="020B0502040204020203" pitchFamily="34" charset="0"/>
                <a:ea typeface="Tahoma"/>
                <a:cs typeface="Tahoma"/>
              </a:rPr>
              <a:t>Taxa de Juros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TR + 2,5% a.a. – </a:t>
            </a:r>
            <a:r>
              <a:rPr lang="pt-BR" altLang="pt-BR" b="1" dirty="0">
                <a:solidFill>
                  <a:srgbClr val="484848"/>
                </a:solidFill>
                <a:latin typeface="Bahnschrift" panose="020B0502040204020203" pitchFamily="34" charset="0"/>
              </a:rPr>
              <a:t>aderência à Política Industrial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A partir de TR + 4,0% a.a. – outras temáticas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273199FE-BF63-B910-E395-DBB814311E37}"/>
              </a:ext>
            </a:extLst>
          </p:cNvPr>
          <p:cNvSpPr txBox="1"/>
          <p:nvPr/>
        </p:nvSpPr>
        <p:spPr>
          <a:xfrm>
            <a:off x="228600" y="4954902"/>
            <a:ext cx="4782128" cy="17073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altLang="pt-BR" sz="2000" b="1" dirty="0">
                <a:solidFill>
                  <a:srgbClr val="005051"/>
                </a:solidFill>
                <a:latin typeface="Bahnschrift" panose="020B0502040204020203" pitchFamily="34" charset="0"/>
                <a:ea typeface="Tahoma"/>
                <a:cs typeface="Tahoma"/>
              </a:rPr>
              <a:t>Demais Condições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Prazo de Carência: Até 48 meses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Prazo de pagamento: Até 156 meses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Participação da Finep: Até 70%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B940E775-D17D-E7DA-029D-2021CA9B9FBF}"/>
              </a:ext>
            </a:extLst>
          </p:cNvPr>
          <p:cNvSpPr txBox="1"/>
          <p:nvPr/>
        </p:nvSpPr>
        <p:spPr>
          <a:xfrm>
            <a:off x="0" y="2016705"/>
            <a:ext cx="2818491" cy="4338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altLang="pt-BR" sz="2200" b="1" dirty="0">
                <a:solidFill>
                  <a:srgbClr val="005051"/>
                </a:solidFill>
                <a:latin typeface="Bahnschrift" panose="020B0502040204020203" pitchFamily="34" charset="0"/>
                <a:ea typeface="Tahoma"/>
                <a:cs typeface="Tahoma"/>
              </a:rPr>
              <a:t>Condições Vigentes: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7DAB731-AF1C-5C21-334E-A939C40B9DD1}"/>
              </a:ext>
            </a:extLst>
          </p:cNvPr>
          <p:cNvSpPr txBox="1"/>
          <p:nvPr/>
        </p:nvSpPr>
        <p:spPr>
          <a:xfrm>
            <a:off x="4904394" y="1776431"/>
            <a:ext cx="6836226" cy="123700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Linha exclusiva - “Inovação para Desempenho”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Valor máximo de financiamento ampliado - até R$300 Mi</a:t>
            </a:r>
          </a:p>
          <a:p>
            <a:pPr marL="171450" indent="-171450" defTabSz="6095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Prioridade na Moderação de Cadastro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3443ABE-9A0E-177C-34FD-3A852DBB9034}"/>
              </a:ext>
            </a:extLst>
          </p:cNvPr>
          <p:cNvSpPr txBox="1"/>
          <p:nvPr/>
        </p:nvSpPr>
        <p:spPr>
          <a:xfrm>
            <a:off x="5026048" y="1311263"/>
            <a:ext cx="5784183" cy="433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altLang="pt-BR" sz="2200" b="1" dirty="0">
                <a:solidFill>
                  <a:srgbClr val="005051"/>
                </a:solidFill>
                <a:latin typeface="Bahnschrift" panose="020B0502040204020203" pitchFamily="34" charset="0"/>
                <a:ea typeface="Tahoma"/>
                <a:cs typeface="Tahoma"/>
              </a:rPr>
              <a:t>Condições Diferenciadas para NO, NE e CO: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9BF4BF0B-5F31-E7F5-0AD3-CD3C2BF4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98" y="4748036"/>
            <a:ext cx="3715930" cy="2229558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FAB4040D-7FBD-9E97-65A4-1AF1F8086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868" y="4748036"/>
            <a:ext cx="3715930" cy="2229558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7A6FB1B0-17CD-3172-7747-D936D7369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626" y="4748036"/>
            <a:ext cx="3715930" cy="2229558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1AB87D81-89F1-7BA8-02AC-493F01EAE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938" y="3482312"/>
            <a:ext cx="1470582" cy="1691594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7C419B48-F52C-3882-1D9C-107BA0320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985" y="6550952"/>
            <a:ext cx="1617835" cy="279338"/>
          </a:xfrm>
          <a:prstGeom prst="rect">
            <a:avLst/>
          </a:prstGeom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5D828824-B684-12E9-95A3-6FFE71060081}"/>
              </a:ext>
            </a:extLst>
          </p:cNvPr>
          <p:cNvSpPr/>
          <p:nvPr/>
        </p:nvSpPr>
        <p:spPr>
          <a:xfrm>
            <a:off x="9033827" y="3425353"/>
            <a:ext cx="3106714" cy="1164095"/>
          </a:xfrm>
          <a:prstGeom prst="rect">
            <a:avLst/>
          </a:prstGeom>
          <a:solidFill>
            <a:srgbClr val="00505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tIns="0" anchor="ctr"/>
          <a:lstStyle/>
          <a:p>
            <a:pPr algn="ctr" defTabSz="8223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dirty="0">
                <a:latin typeface="Bahnschrift" panose="020B0502040204020203" pitchFamily="34" charset="0"/>
              </a:rPr>
              <a:t>Em 2025, a Finep terá maior participação do N,NE,CO no crédito em sua história</a:t>
            </a: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B5A34495-A3AA-9D94-D47D-D1AD3EFD9038}"/>
              </a:ext>
            </a:extLst>
          </p:cNvPr>
          <p:cNvCxnSpPr>
            <a:cxnSpLocks/>
          </p:cNvCxnSpPr>
          <p:nvPr/>
        </p:nvCxnSpPr>
        <p:spPr>
          <a:xfrm flipH="1">
            <a:off x="4718390" y="3187454"/>
            <a:ext cx="7473610" cy="0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56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670A0DE-52CB-0723-C8BD-09D02378F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72" y="293675"/>
            <a:ext cx="11324853" cy="656432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1FF43F9-78C0-752B-2F49-AC5CE889CDE6}"/>
              </a:ext>
            </a:extLst>
          </p:cNvPr>
          <p:cNvSpPr txBox="1"/>
          <p:nvPr/>
        </p:nvSpPr>
        <p:spPr>
          <a:xfrm>
            <a:off x="1163782" y="2793076"/>
            <a:ext cx="10659746" cy="365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Quadro 13">
            <a:extLst>
              <a:ext uri="{FF2B5EF4-FFF2-40B4-BE49-F238E27FC236}">
                <a16:creationId xmlns:a16="http://schemas.microsoft.com/office/drawing/2014/main" id="{5B7CB18B-ADE7-B497-7BAD-F2A5D6EA239B}"/>
              </a:ext>
            </a:extLst>
          </p:cNvPr>
          <p:cNvSpPr/>
          <p:nvPr/>
        </p:nvSpPr>
        <p:spPr>
          <a:xfrm>
            <a:off x="1210828" y="3264170"/>
            <a:ext cx="10482498" cy="318617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Quadro 16">
            <a:extLst>
              <a:ext uri="{FF2B5EF4-FFF2-40B4-BE49-F238E27FC236}">
                <a16:creationId xmlns:a16="http://schemas.microsoft.com/office/drawing/2014/main" id="{1944A306-13BC-5719-1DE3-548F4DF02790}"/>
              </a:ext>
            </a:extLst>
          </p:cNvPr>
          <p:cNvSpPr/>
          <p:nvPr/>
        </p:nvSpPr>
        <p:spPr>
          <a:xfrm>
            <a:off x="1210827" y="4896196"/>
            <a:ext cx="10435451" cy="365759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Quadro 17">
            <a:extLst>
              <a:ext uri="{FF2B5EF4-FFF2-40B4-BE49-F238E27FC236}">
                <a16:creationId xmlns:a16="http://schemas.microsoft.com/office/drawing/2014/main" id="{1DCFCF99-3789-3CC7-587F-E96CE7329D12}"/>
              </a:ext>
            </a:extLst>
          </p:cNvPr>
          <p:cNvSpPr/>
          <p:nvPr/>
        </p:nvSpPr>
        <p:spPr>
          <a:xfrm>
            <a:off x="1210828" y="1596043"/>
            <a:ext cx="10482498" cy="365759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52DA5-8360-19C2-07DB-2D516FB5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56E9CB93-25E2-E1D1-BE78-25A1419B328C}"/>
              </a:ext>
            </a:extLst>
          </p:cNvPr>
          <p:cNvSpPr/>
          <p:nvPr/>
        </p:nvSpPr>
        <p:spPr>
          <a:xfrm>
            <a:off x="99153" y="1586429"/>
            <a:ext cx="12092848" cy="528945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199BD7C-9A34-D616-3177-49D4C87F3213}"/>
              </a:ext>
            </a:extLst>
          </p:cNvPr>
          <p:cNvSpPr txBox="1"/>
          <p:nvPr/>
        </p:nvSpPr>
        <p:spPr>
          <a:xfrm>
            <a:off x="545194" y="457200"/>
            <a:ext cx="3530134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</a:rPr>
              <a:t>Recomposição do FNDCT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0A43BEC-C063-4AB9-4441-83C0D3C605A7}"/>
              </a:ext>
            </a:extLst>
          </p:cNvPr>
          <p:cNvSpPr/>
          <p:nvPr/>
        </p:nvSpPr>
        <p:spPr>
          <a:xfrm>
            <a:off x="876641" y="984214"/>
            <a:ext cx="9479280" cy="55804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20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E6753FB-0135-1E42-B39A-CBA9A70111DE}"/>
              </a:ext>
            </a:extLst>
          </p:cNvPr>
          <p:cNvSpPr/>
          <p:nvPr/>
        </p:nvSpPr>
        <p:spPr>
          <a:xfrm rot="16200000">
            <a:off x="2076502" y="-1130284"/>
            <a:ext cx="45719" cy="4397028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5E24F771-F7FB-2E29-7805-D7242C7E87B4}"/>
              </a:ext>
            </a:extLst>
          </p:cNvPr>
          <p:cNvGrpSpPr/>
          <p:nvPr/>
        </p:nvGrpSpPr>
        <p:grpSpPr>
          <a:xfrm>
            <a:off x="-1415562" y="2031023"/>
            <a:ext cx="879231" cy="2176361"/>
            <a:chOff x="-513102" y="1666687"/>
            <a:chExt cx="470945" cy="1764053"/>
          </a:xfrm>
        </p:grpSpPr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35F0511-C937-0DF1-81F6-66BA2BB65EE6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9B8C1A84-B0FE-2B47-DEE3-59E90B8058B7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B7542BF-5966-EA2D-A0AB-1409D3B4527D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EB772E0D-B57C-6109-7890-1E9FB347FA45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F80E2C2F-E8B6-2677-FC79-D5B10C905704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8C83CF97-A740-DC06-9274-7D49EBE48B60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B01C705-6501-1260-3ABF-F2DCA92132AD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ADAC72A9-1603-D227-A974-9F851C465D2D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2650017"/>
              </p:ext>
            </p:extLst>
          </p:nvPr>
        </p:nvGraphicFramePr>
        <p:xfrm>
          <a:off x="-1589" y="1295400"/>
          <a:ext cx="12193589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E67447E1-27E4-0E48-B39D-3249149F6F48}"/>
              </a:ext>
            </a:extLst>
          </p:cNvPr>
          <p:cNvSpPr txBox="1"/>
          <p:nvPr/>
        </p:nvSpPr>
        <p:spPr>
          <a:xfrm>
            <a:off x="4709088" y="156448"/>
            <a:ext cx="7482912" cy="19236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700" dirty="0">
                <a:solidFill>
                  <a:srgbClr val="484848"/>
                </a:solidFill>
                <a:latin typeface="Bahnschrift" panose="020B0502040204020203" pitchFamily="34" charset="0"/>
              </a:rPr>
              <a:t>Lei Complementar nº 177/2021: previsibilidade no financiamento para CT&amp;I.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700" dirty="0"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700" dirty="0">
                <a:solidFill>
                  <a:srgbClr val="484848"/>
                </a:solidFill>
                <a:latin typeface="Bahnschrift" panose="020B0502040204020203" pitchFamily="34" charset="0"/>
              </a:rPr>
              <a:t>Lei nº 14.554/2023: redução do custo do crédito para projetos de CT&amp;I.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700" dirty="0">
              <a:solidFill>
                <a:srgbClr val="484848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700" dirty="0">
                <a:solidFill>
                  <a:srgbClr val="484848"/>
                </a:solidFill>
                <a:latin typeface="Bahnschrift" panose="020B0502040204020203" pitchFamily="34" charset="0"/>
              </a:rPr>
              <a:t>Lei 15.184/25: uso do superávit financeiro (R$ 22 bilhões) do FNDCT para concessão de empréstimos (necessidade de capitalização)</a:t>
            </a:r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5F189544-1234-9C6D-58A5-D977441144FD}"/>
              </a:ext>
            </a:extLst>
          </p:cNvPr>
          <p:cNvSpPr/>
          <p:nvPr/>
        </p:nvSpPr>
        <p:spPr>
          <a:xfrm>
            <a:off x="4406775" y="156448"/>
            <a:ext cx="546783" cy="1802573"/>
          </a:xfrm>
          <a:prstGeom prst="leftBrace">
            <a:avLst/>
          </a:prstGeom>
          <a:ln w="28575">
            <a:solidFill>
              <a:srgbClr val="0050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640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16A61769-CD8D-DE13-5CAE-75E73CF86647}"/>
              </a:ext>
            </a:extLst>
          </p:cNvPr>
          <p:cNvSpPr/>
          <p:nvPr/>
        </p:nvSpPr>
        <p:spPr>
          <a:xfrm>
            <a:off x="71431" y="959805"/>
            <a:ext cx="4027473" cy="5760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1E88424-CEC2-1FC1-C156-5833FC0CDC76}"/>
              </a:ext>
            </a:extLst>
          </p:cNvPr>
          <p:cNvSpPr/>
          <p:nvPr/>
        </p:nvSpPr>
        <p:spPr>
          <a:xfrm>
            <a:off x="8184569" y="959805"/>
            <a:ext cx="3936000" cy="5760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DC7CB9D-E15D-038A-BF54-7A45794B2323}"/>
              </a:ext>
            </a:extLst>
          </p:cNvPr>
          <p:cNvSpPr/>
          <p:nvPr/>
        </p:nvSpPr>
        <p:spPr>
          <a:xfrm>
            <a:off x="10631479" y="5918846"/>
            <a:ext cx="1350033" cy="5003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47DC3855-9AA3-50E3-65E6-9FBD3817B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9908" y="5577275"/>
            <a:ext cx="1173719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609570" eaLnBrk="1" hangingPunct="1">
              <a:defRPr/>
            </a:pPr>
            <a:r>
              <a:rPr lang="en-US" altLang="pt-BR" sz="1467" b="1" dirty="0">
                <a:solidFill>
                  <a:prstClr val="black"/>
                </a:solidFill>
                <a:latin typeface="Bahnschrift" panose="020B0502040204020203" pitchFamily="34" charset="0"/>
              </a:rPr>
              <a:t>Apoio Finep</a:t>
            </a:r>
            <a:endParaRPr lang="pt-BR" altLang="pt-BR" sz="1467" b="1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139F70B-C72C-D0C7-66C6-83D5B2917DDC}"/>
              </a:ext>
            </a:extLst>
          </p:cNvPr>
          <p:cNvSpPr/>
          <p:nvPr/>
        </p:nvSpPr>
        <p:spPr>
          <a:xfrm>
            <a:off x="8297249" y="2121113"/>
            <a:ext cx="3784997" cy="1255191"/>
          </a:xfrm>
          <a:prstGeom prst="rect">
            <a:avLst/>
          </a:prstGeom>
          <a:gradFill>
            <a:gsLst>
              <a:gs pos="53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570">
              <a:defRPr/>
            </a:pPr>
            <a:r>
              <a:rPr lang="pt-BR" sz="1200">
                <a:solidFill>
                  <a:prstClr val="black"/>
                </a:solidFill>
                <a:latin typeface="Bahnschrift" panose="020B0502040204020203" pitchFamily="34" charset="0"/>
              </a:rPr>
              <a:t>Identificar mecanismos e alvos moleculares em pacientes com ELA tratados com células-tronco mesenquimais autólogas, usando ômicas avançadas e validação em neurônios motores derivados de células </a:t>
            </a:r>
            <a:r>
              <a:rPr lang="pt-BR" sz="1200" err="1">
                <a:solidFill>
                  <a:prstClr val="black"/>
                </a:solidFill>
                <a:latin typeface="Bahnschrift" panose="020B0502040204020203" pitchFamily="34" charset="0"/>
              </a:rPr>
              <a:t>iPS</a:t>
            </a:r>
            <a:r>
              <a:rPr lang="pt-BR" sz="1200">
                <a:solidFill>
                  <a:prstClr val="black"/>
                </a:solidFill>
                <a:latin typeface="Bahnschrift" panose="020B0502040204020203" pitchFamily="34" charset="0"/>
              </a:rPr>
              <a:t> de pacientes.</a:t>
            </a:r>
          </a:p>
        </p:txBody>
      </p:sp>
      <p:sp>
        <p:nvSpPr>
          <p:cNvPr id="18" name="Retângulo de cantos arredondados 22">
            <a:extLst>
              <a:ext uri="{FF2B5EF4-FFF2-40B4-BE49-F238E27FC236}">
                <a16:creationId xmlns:a16="http://schemas.microsoft.com/office/drawing/2014/main" id="{45EA65B8-B429-F3CF-64A8-D17241FFFE6D}"/>
              </a:ext>
            </a:extLst>
          </p:cNvPr>
          <p:cNvSpPr/>
          <p:nvPr/>
        </p:nvSpPr>
        <p:spPr>
          <a:xfrm>
            <a:off x="10707743" y="6352460"/>
            <a:ext cx="1298459" cy="31563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pt-BR" sz="900" b="1">
                <a:solidFill>
                  <a:prstClr val="black"/>
                </a:solidFill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FC17A09-B7F2-3C1D-D114-812B854F3C12}"/>
              </a:ext>
            </a:extLst>
          </p:cNvPr>
          <p:cNvSpPr txBox="1"/>
          <p:nvPr/>
        </p:nvSpPr>
        <p:spPr>
          <a:xfrm>
            <a:off x="10532958" y="5984352"/>
            <a:ext cx="1547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0" i="0" u="none" strike="noStrike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R$ </a:t>
            </a:r>
            <a:r>
              <a:rPr lang="pt-BR">
                <a:solidFill>
                  <a:schemeClr val="bg1"/>
                </a:solidFill>
                <a:latin typeface="Bahnschrift" panose="020B0502040204020203" pitchFamily="34" charset="0"/>
              </a:rPr>
              <a:t>9</a:t>
            </a:r>
            <a:r>
              <a:rPr lang="pt-BR" b="0" i="0" u="none" strike="noStrike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M</a:t>
            </a:r>
            <a:endParaRPr lang="pt-BR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AB36774-B421-2028-1087-62592349CF27}"/>
              </a:ext>
            </a:extLst>
          </p:cNvPr>
          <p:cNvSpPr/>
          <p:nvPr/>
        </p:nvSpPr>
        <p:spPr>
          <a:xfrm>
            <a:off x="2550226" y="5918846"/>
            <a:ext cx="1350033" cy="5003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Retângulo 3">
            <a:extLst>
              <a:ext uri="{FF2B5EF4-FFF2-40B4-BE49-F238E27FC236}">
                <a16:creationId xmlns:a16="http://schemas.microsoft.com/office/drawing/2014/main" id="{9C8E6021-8152-2EA2-7B1C-B68D16C07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055" y="5577275"/>
            <a:ext cx="1173719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609570" eaLnBrk="1" hangingPunct="1">
              <a:defRPr/>
            </a:pPr>
            <a:r>
              <a:rPr lang="en-US" altLang="pt-BR" sz="1467" b="1" dirty="0">
                <a:solidFill>
                  <a:prstClr val="black"/>
                </a:solidFill>
                <a:latin typeface="Bahnschrift" panose="020B0502040204020203" pitchFamily="34" charset="0"/>
              </a:rPr>
              <a:t>Apoio Finep</a:t>
            </a:r>
            <a:endParaRPr lang="pt-BR" altLang="pt-BR" sz="1467" b="1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Retângulo de cantos arredondados 22">
            <a:extLst>
              <a:ext uri="{FF2B5EF4-FFF2-40B4-BE49-F238E27FC236}">
                <a16:creationId xmlns:a16="http://schemas.microsoft.com/office/drawing/2014/main" id="{56008D9B-A05C-50A6-B2C4-3C7ECDB7172B}"/>
              </a:ext>
            </a:extLst>
          </p:cNvPr>
          <p:cNvSpPr/>
          <p:nvPr/>
        </p:nvSpPr>
        <p:spPr>
          <a:xfrm>
            <a:off x="2609115" y="6352460"/>
            <a:ext cx="1298459" cy="31563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pt-BR" sz="900" b="1">
                <a:solidFill>
                  <a:prstClr val="black"/>
                </a:solidFill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5ABDF17-184C-3578-073C-FECAD7E91775}"/>
              </a:ext>
            </a:extLst>
          </p:cNvPr>
          <p:cNvSpPr txBox="1"/>
          <p:nvPr/>
        </p:nvSpPr>
        <p:spPr>
          <a:xfrm>
            <a:off x="2481570" y="5961050"/>
            <a:ext cx="1487344" cy="4159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800" b="0" i="0" u="none" strike="noStrike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R$ </a:t>
            </a:r>
            <a:r>
              <a:rPr lang="pt-BR">
                <a:solidFill>
                  <a:schemeClr val="bg1"/>
                </a:solidFill>
                <a:latin typeface="Bahnschrift" panose="020B0502040204020203" pitchFamily="34" charset="0"/>
              </a:rPr>
              <a:t>46,6</a:t>
            </a:r>
            <a:r>
              <a:rPr lang="pt-BR" sz="1800" b="0" i="0" u="none" strike="noStrike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M</a:t>
            </a:r>
            <a:endParaRPr lang="pt-BR" sz="28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A7119AD-779C-E4C5-874D-2DB052EBC689}"/>
              </a:ext>
            </a:extLst>
          </p:cNvPr>
          <p:cNvSpPr/>
          <p:nvPr/>
        </p:nvSpPr>
        <p:spPr>
          <a:xfrm>
            <a:off x="147687" y="1082848"/>
            <a:ext cx="3847653" cy="929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sz="1300" b="1">
                <a:solidFill>
                  <a:srgbClr val="005051"/>
                </a:solidFill>
                <a:latin typeface="Bahnschrift" panose="020B0502040204020203" pitchFamily="34" charset="0"/>
              </a:rPr>
              <a:t>Plataforma Alvo-Específica para Edição Gênica em Neurônios com Mutação no Gene mTOR de Portadores de Epilepsia e Deficiência no Neurodesenvolvimento.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2AA78773-9DEE-9F40-6126-9BC0965C337A}"/>
              </a:ext>
            </a:extLst>
          </p:cNvPr>
          <p:cNvSpPr/>
          <p:nvPr/>
        </p:nvSpPr>
        <p:spPr>
          <a:xfrm>
            <a:off x="157048" y="2108057"/>
            <a:ext cx="3847652" cy="1293353"/>
          </a:xfrm>
          <a:prstGeom prst="rect">
            <a:avLst/>
          </a:prstGeom>
          <a:gradFill>
            <a:gsLst>
              <a:gs pos="53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570">
              <a:defRPr/>
            </a:pPr>
            <a:r>
              <a:rPr lang="pt-BR" sz="1100">
                <a:solidFill>
                  <a:prstClr val="black"/>
                </a:solidFill>
                <a:latin typeface="Bahnschrift" panose="020B0502040204020203" pitchFamily="34" charset="0"/>
              </a:rPr>
              <a:t>Desenvolver uma plataforma baseada em nanovesículas autólogas para a entrega de Prime Editing (PE) visando a edição gênica em neurônios derivados de iPSCs de pacientes com mutação no gene MTOR, e validar em modelo transgênico. Isso visa criar uma terapia avançada para tratar epilepsia refratária e deficiências do neurodesenvolvimento associadas a essa mutação.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E84F21E-591C-FE7A-13C4-7ED43C2A91FD}"/>
              </a:ext>
            </a:extLst>
          </p:cNvPr>
          <p:cNvSpPr/>
          <p:nvPr/>
        </p:nvSpPr>
        <p:spPr>
          <a:xfrm>
            <a:off x="4165508" y="959805"/>
            <a:ext cx="3936000" cy="5760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tângulo 3">
            <a:extLst>
              <a:ext uri="{FF2B5EF4-FFF2-40B4-BE49-F238E27FC236}">
                <a16:creationId xmlns:a16="http://schemas.microsoft.com/office/drawing/2014/main" id="{4CF679EC-7449-7FA0-C0E0-FA1FB6590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972" y="5577275"/>
            <a:ext cx="1173719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609570" eaLnBrk="1" hangingPunct="1">
              <a:defRPr/>
            </a:pPr>
            <a:r>
              <a:rPr lang="en-US" altLang="pt-BR" sz="1467" b="1" dirty="0">
                <a:solidFill>
                  <a:prstClr val="black"/>
                </a:solidFill>
                <a:latin typeface="Bahnschrift" panose="020B0502040204020203" pitchFamily="34" charset="0"/>
              </a:rPr>
              <a:t>Apoio Finep</a:t>
            </a:r>
            <a:endParaRPr lang="pt-BR" altLang="pt-BR" sz="1467" b="1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319E6CD9-2906-51FB-E966-9E4BD8102AA7}"/>
              </a:ext>
            </a:extLst>
          </p:cNvPr>
          <p:cNvSpPr/>
          <p:nvPr/>
        </p:nvSpPr>
        <p:spPr>
          <a:xfrm>
            <a:off x="6673345" y="5918846"/>
            <a:ext cx="1350033" cy="5003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36" name="Retângulo de cantos arredondados 22">
            <a:extLst>
              <a:ext uri="{FF2B5EF4-FFF2-40B4-BE49-F238E27FC236}">
                <a16:creationId xmlns:a16="http://schemas.microsoft.com/office/drawing/2014/main" id="{C45EAA51-5A36-5C3C-6612-E6100EEBF463}"/>
              </a:ext>
            </a:extLst>
          </p:cNvPr>
          <p:cNvSpPr/>
          <p:nvPr/>
        </p:nvSpPr>
        <p:spPr>
          <a:xfrm>
            <a:off x="6709391" y="6352460"/>
            <a:ext cx="1298459" cy="31563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pt-BR" sz="900" b="1">
                <a:solidFill>
                  <a:prstClr val="black"/>
                </a:solidFill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AFC8836-EFA4-80AD-AA36-514D255488C4}"/>
              </a:ext>
            </a:extLst>
          </p:cNvPr>
          <p:cNvSpPr txBox="1"/>
          <p:nvPr/>
        </p:nvSpPr>
        <p:spPr>
          <a:xfrm>
            <a:off x="6604689" y="5961050"/>
            <a:ext cx="1487344" cy="4159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800" b="0" i="0" u="none" strike="noStrike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R$ 9,1  M</a:t>
            </a:r>
            <a:endParaRPr lang="pt-BR" sz="28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B1CF8347-5EE1-B3AE-DD2F-BF0DFBA0A264}"/>
              </a:ext>
            </a:extLst>
          </p:cNvPr>
          <p:cNvSpPr/>
          <p:nvPr/>
        </p:nvSpPr>
        <p:spPr>
          <a:xfrm>
            <a:off x="4276539" y="1082848"/>
            <a:ext cx="3784997" cy="929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altLang="pt-BR" sz="1300" b="1" dirty="0">
                <a:solidFill>
                  <a:srgbClr val="005051"/>
                </a:solidFill>
                <a:latin typeface="Bahnschrift" panose="020B0502040204020203" pitchFamily="34" charset="0"/>
              </a:rPr>
              <a:t>Domínio estratégico total, por rota inovadora e sustentável, do IFA </a:t>
            </a:r>
            <a:r>
              <a:rPr lang="pt-BR" altLang="pt-BR" sz="1300" b="1" dirty="0" err="1">
                <a:solidFill>
                  <a:srgbClr val="005051"/>
                </a:solidFill>
                <a:latin typeface="Bahnschrift" panose="020B0502040204020203" pitchFamily="34" charset="0"/>
              </a:rPr>
              <a:t>benznidazol</a:t>
            </a:r>
            <a:r>
              <a:rPr lang="pt-BR" altLang="pt-BR" sz="1300" b="1" dirty="0">
                <a:solidFill>
                  <a:srgbClr val="005051"/>
                </a:solidFill>
                <a:latin typeface="Bahnschrift" panose="020B0502040204020203" pitchFamily="34" charset="0"/>
              </a:rPr>
              <a:t>, o único fármaco amplamente usado no Brasil para a doença de Chagas.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CFAF556D-B762-4003-2125-467D88E3C61B}"/>
              </a:ext>
            </a:extLst>
          </p:cNvPr>
          <p:cNvSpPr/>
          <p:nvPr/>
        </p:nvSpPr>
        <p:spPr>
          <a:xfrm>
            <a:off x="4238381" y="2117515"/>
            <a:ext cx="3784997" cy="1258789"/>
          </a:xfrm>
          <a:prstGeom prst="rect">
            <a:avLst/>
          </a:prstGeom>
          <a:gradFill>
            <a:gsLst>
              <a:gs pos="53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570"/>
            <a:r>
              <a:rPr lang="pt-BR" sz="1100">
                <a:solidFill>
                  <a:prstClr val="black"/>
                </a:solidFill>
                <a:latin typeface="Bahnschrift" panose="020B0502040204020203" pitchFamily="34" charset="0"/>
              </a:rPr>
              <a:t>O projeto visa garantir ao SUS o fornecimento seguro de benznidazol para o tratamento da doença de Chagas, nacionalizando sua produção em laboratórios públicos com processos eficientes, sustentáveis e validados, assegurando qualidade e reprodutibilidade do fármaco e de seu intermediário-chave, 2-nitroimidazol.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360EB47A-EA84-7632-4579-928271B82274}"/>
              </a:ext>
            </a:extLst>
          </p:cNvPr>
          <p:cNvSpPr/>
          <p:nvPr/>
        </p:nvSpPr>
        <p:spPr>
          <a:xfrm>
            <a:off x="8297249" y="1090273"/>
            <a:ext cx="3784997" cy="929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altLang="pt-BR" sz="1300" b="1">
                <a:solidFill>
                  <a:srgbClr val="005051"/>
                </a:solidFill>
                <a:latin typeface="Bahnschrift" panose="020B0502040204020203" pitchFamily="34" charset="0"/>
              </a:rPr>
              <a:t>Biomarcadores e mecanismos celulares do efeito da células-tronco mesenquimais no </a:t>
            </a:r>
            <a:r>
              <a:rPr lang="pt-BR" altLang="pt-BR" sz="1300" b="1" err="1">
                <a:solidFill>
                  <a:srgbClr val="005051"/>
                </a:solidFill>
                <a:latin typeface="Bahnschrift" panose="020B0502040204020203" pitchFamily="34" charset="0"/>
              </a:rPr>
              <a:t>liquor</a:t>
            </a:r>
            <a:r>
              <a:rPr lang="pt-BR" altLang="pt-BR" sz="1300" b="1">
                <a:solidFill>
                  <a:srgbClr val="005051"/>
                </a:solidFill>
                <a:latin typeface="Bahnschrift" panose="020B0502040204020203" pitchFamily="34" charset="0"/>
              </a:rPr>
              <a:t> de doentes com a ELA responsivos ao tratamento.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34D88E32-1309-D598-286D-9BC8E36A3841}"/>
              </a:ext>
            </a:extLst>
          </p:cNvPr>
          <p:cNvSpPr txBox="1">
            <a:spLocks/>
          </p:cNvSpPr>
          <p:nvPr/>
        </p:nvSpPr>
        <p:spPr>
          <a:xfrm>
            <a:off x="147687" y="128192"/>
            <a:ext cx="5514394" cy="5856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16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marL="582930" indent="-571500" algn="l">
              <a:spcBef>
                <a:spcPts val="91"/>
              </a:spcBef>
              <a:buFont typeface="Wingdings" panose="05000000000000000000" pitchFamily="2" charset="2"/>
              <a:buChar char="Ø"/>
              <a:defRPr/>
            </a:pPr>
            <a:r>
              <a:rPr lang="pt-BR" sz="3733" dirty="0">
                <a:solidFill>
                  <a:srgbClr val="0A4C4C"/>
                </a:solidFill>
                <a:latin typeface="Bebas Neue Bold" panose="020B0606020202050201" charset="0"/>
              </a:rPr>
              <a:t>Exemplos de Projetos Apoiados</a:t>
            </a:r>
          </a:p>
        </p:txBody>
      </p:sp>
      <p:pic>
        <p:nvPicPr>
          <p:cNvPr id="23" name="Picture 2" descr="Curso gratuito do PUCRS Online aborda objetivos profissionais e metas ...">
            <a:extLst>
              <a:ext uri="{FF2B5EF4-FFF2-40B4-BE49-F238E27FC236}">
                <a16:creationId xmlns:a16="http://schemas.microsoft.com/office/drawing/2014/main" id="{B0ABBC93-BA7D-124A-1437-4F07E9A63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1" y="5617650"/>
            <a:ext cx="607194" cy="105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 descr="Uma imagem contendo no interior, pessoa, janela, edifício&#10;&#10;Descrição gerada automaticamente">
            <a:extLst>
              <a:ext uri="{FF2B5EF4-FFF2-40B4-BE49-F238E27FC236}">
                <a16:creationId xmlns:a16="http://schemas.microsoft.com/office/drawing/2014/main" id="{41C09C79-6198-C08F-5936-5F8F91435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5" y="3551220"/>
            <a:ext cx="3298870" cy="1839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Resultado de imagem para FUNDAÇÃO FACULDADE DE MEDICINA">
            <a:extLst>
              <a:ext uri="{FF2B5EF4-FFF2-40B4-BE49-F238E27FC236}">
                <a16:creationId xmlns:a16="http://schemas.microsoft.com/office/drawing/2014/main" id="{FD212E7A-D6CD-3222-D984-457BE6A46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3" t="25705" r="939" b="13808"/>
          <a:stretch/>
        </p:blipFill>
        <p:spPr bwMode="auto">
          <a:xfrm>
            <a:off x="8290671" y="5808949"/>
            <a:ext cx="1730784" cy="8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nistério da Ciência, Tecnologia e Inovação – Wikipédia, a enciclopédia  livre">
            <a:extLst>
              <a:ext uri="{FF2B5EF4-FFF2-40B4-BE49-F238E27FC236}">
                <a16:creationId xmlns:a16="http://schemas.microsoft.com/office/drawing/2014/main" id="{297AE405-927E-2043-5133-54368A8B2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5" y="5811239"/>
            <a:ext cx="1784104" cy="6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06CD75F-616B-4DE5-45C8-36C694179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456" y="3531447"/>
            <a:ext cx="3161884" cy="202472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RENATA PILAN – SALA DE SAÚDE">
            <a:extLst>
              <a:ext uri="{FF2B5EF4-FFF2-40B4-BE49-F238E27FC236}">
                <a16:creationId xmlns:a16="http://schemas.microsoft.com/office/drawing/2014/main" id="{6F711ED5-805C-FE62-19E4-0ADC689DB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24822" r="62222" b="18326"/>
          <a:stretch/>
        </p:blipFill>
        <p:spPr bwMode="auto">
          <a:xfrm>
            <a:off x="9471624" y="5742056"/>
            <a:ext cx="859057" cy="70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639A8F0-CF22-E516-9F99-D271C715C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669" y="3533552"/>
            <a:ext cx="3340309" cy="1874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DB2A74FF-FDA0-54F4-F1DD-B71B867D8C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4081" y="5583110"/>
            <a:ext cx="900401" cy="1059295"/>
          </a:xfrm>
          <a:prstGeom prst="rect">
            <a:avLst/>
          </a:prstGeom>
        </p:spPr>
      </p:pic>
      <p:pic>
        <p:nvPicPr>
          <p:cNvPr id="14" name="Imagem 1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99A0985C-25E2-3C72-A7A2-583CCD771C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5189" y="5948191"/>
            <a:ext cx="1453063" cy="68431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609CA16-5269-D7BF-1BDF-6CC64C2CAF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9407" y="122835"/>
            <a:ext cx="2574262" cy="469030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F3DBD88-3A13-F88D-24E2-91A91E2483EE}"/>
              </a:ext>
            </a:extLst>
          </p:cNvPr>
          <p:cNvGrpSpPr/>
          <p:nvPr/>
        </p:nvGrpSpPr>
        <p:grpSpPr>
          <a:xfrm>
            <a:off x="8593290" y="66839"/>
            <a:ext cx="3377351" cy="553728"/>
            <a:chOff x="480838" y="1521475"/>
            <a:chExt cx="2298564" cy="553728"/>
          </a:xfrm>
        </p:grpSpPr>
        <p:sp>
          <p:nvSpPr>
            <p:cNvPr id="7" name="CaixaDeTexto 2">
              <a:extLst>
                <a:ext uri="{FF2B5EF4-FFF2-40B4-BE49-F238E27FC236}">
                  <a16:creationId xmlns:a16="http://schemas.microsoft.com/office/drawing/2014/main" id="{F36F31DE-B0E6-3158-6562-22F6670CF8F8}"/>
                </a:ext>
              </a:extLst>
            </p:cNvPr>
            <p:cNvSpPr txBox="1"/>
            <p:nvPr/>
          </p:nvSpPr>
          <p:spPr>
            <a:xfrm>
              <a:off x="544868" y="1577471"/>
              <a:ext cx="213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spc="15" dirty="0">
                  <a:solidFill>
                    <a:srgbClr val="DD4F0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Saúde - ICTs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49075D66-9C88-FEFF-DCA0-C79C4D148C7F}"/>
                </a:ext>
              </a:extLst>
            </p:cNvPr>
            <p:cNvSpPr/>
            <p:nvPr/>
          </p:nvSpPr>
          <p:spPr>
            <a:xfrm>
              <a:off x="480838" y="1521475"/>
              <a:ext cx="2298564" cy="553728"/>
            </a:xfrm>
            <a:prstGeom prst="rect">
              <a:avLst/>
            </a:prstGeom>
            <a:noFill/>
            <a:ln w="9525" cap="flat" cmpd="sng" algn="ctr">
              <a:solidFill>
                <a:srgbClr val="0161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13265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C2048-957E-1C2E-FA64-805034900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928BD817-0B50-2A0F-09CD-DC2659199408}"/>
              </a:ext>
            </a:extLst>
          </p:cNvPr>
          <p:cNvSpPr/>
          <p:nvPr/>
        </p:nvSpPr>
        <p:spPr>
          <a:xfrm>
            <a:off x="71431" y="959805"/>
            <a:ext cx="4027473" cy="5760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88CFF1E-99AD-C71D-0BB7-0A95C056F232}"/>
              </a:ext>
            </a:extLst>
          </p:cNvPr>
          <p:cNvSpPr txBox="1">
            <a:spLocks/>
          </p:cNvSpPr>
          <p:nvPr/>
        </p:nvSpPr>
        <p:spPr>
          <a:xfrm>
            <a:off x="303103" y="147392"/>
            <a:ext cx="11510524" cy="67664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555">
              <a:spcAft>
                <a:spcPts val="1600"/>
              </a:spcAft>
              <a:defRPr/>
            </a:pPr>
            <a:endParaRPr lang="pt-BR" sz="2933" b="1">
              <a:solidFill>
                <a:prstClr val="black">
                  <a:lumMod val="50000"/>
                  <a:lumOff val="50000"/>
                </a:prst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6202B03-B5E2-513E-1917-79A44AD3915A}"/>
              </a:ext>
            </a:extLst>
          </p:cNvPr>
          <p:cNvSpPr/>
          <p:nvPr/>
        </p:nvSpPr>
        <p:spPr>
          <a:xfrm>
            <a:off x="8184569" y="959805"/>
            <a:ext cx="3936000" cy="5760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A18D6A6-B7BF-EDA1-01F0-323AF6F900EE}"/>
              </a:ext>
            </a:extLst>
          </p:cNvPr>
          <p:cNvSpPr/>
          <p:nvPr/>
        </p:nvSpPr>
        <p:spPr>
          <a:xfrm>
            <a:off x="10631479" y="5918846"/>
            <a:ext cx="1350033" cy="5003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A7A5D629-AB9D-AA0F-8E14-0536A1B91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9908" y="5577275"/>
            <a:ext cx="1173719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609570" eaLnBrk="1" hangingPunct="1">
              <a:defRPr/>
            </a:pPr>
            <a:r>
              <a:rPr lang="en-US" altLang="pt-BR" sz="1467" b="1" dirty="0">
                <a:solidFill>
                  <a:prstClr val="black"/>
                </a:solidFill>
                <a:latin typeface="Bahnschrift" panose="020B0502040204020203" pitchFamily="34" charset="0"/>
              </a:rPr>
              <a:t>Apoio Finep</a:t>
            </a:r>
            <a:endParaRPr lang="pt-BR" altLang="pt-BR" sz="1467" b="1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1F8FA24-9521-D5AF-3CDB-5763D30B45D1}"/>
              </a:ext>
            </a:extLst>
          </p:cNvPr>
          <p:cNvSpPr/>
          <p:nvPr/>
        </p:nvSpPr>
        <p:spPr>
          <a:xfrm>
            <a:off x="8297249" y="2121113"/>
            <a:ext cx="3784997" cy="1255191"/>
          </a:xfrm>
          <a:prstGeom prst="rect">
            <a:avLst/>
          </a:prstGeom>
          <a:gradFill>
            <a:gsLst>
              <a:gs pos="53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570">
              <a:defRPr/>
            </a:pPr>
            <a:r>
              <a:rPr lang="pt-BR" sz="1150">
                <a:solidFill>
                  <a:prstClr val="black"/>
                </a:solidFill>
                <a:latin typeface="Bahnschrift" panose="020B0502040204020203" pitchFamily="34" charset="0"/>
              </a:rPr>
              <a:t>Padronizar o óleo de Cannabis como medicamento neuroprotetor, seguindo Boas Práticas de Fabricação, controle de qualidade e avaliação farmacológica, com potencial para disponibilização no SUS, garantindo segurança, eficácia e acesso à população.</a:t>
            </a:r>
          </a:p>
        </p:txBody>
      </p:sp>
      <p:sp>
        <p:nvSpPr>
          <p:cNvPr id="18" name="Retângulo de cantos arredondados 22">
            <a:extLst>
              <a:ext uri="{FF2B5EF4-FFF2-40B4-BE49-F238E27FC236}">
                <a16:creationId xmlns:a16="http://schemas.microsoft.com/office/drawing/2014/main" id="{9978F747-CB1D-C06D-1CCA-31309D075CB4}"/>
              </a:ext>
            </a:extLst>
          </p:cNvPr>
          <p:cNvSpPr/>
          <p:nvPr/>
        </p:nvSpPr>
        <p:spPr>
          <a:xfrm>
            <a:off x="10707743" y="6352460"/>
            <a:ext cx="1298459" cy="31563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pt-BR" sz="900" b="1">
                <a:solidFill>
                  <a:prstClr val="black"/>
                </a:solidFill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89EA724-ACF4-45F4-0A9D-52DB1F776197}"/>
              </a:ext>
            </a:extLst>
          </p:cNvPr>
          <p:cNvSpPr txBox="1"/>
          <p:nvPr/>
        </p:nvSpPr>
        <p:spPr>
          <a:xfrm>
            <a:off x="10532958" y="5984352"/>
            <a:ext cx="1547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0" i="0" u="none" strike="noStrike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R$ 7 M</a:t>
            </a:r>
            <a:endParaRPr lang="pt-BR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0B0D255-7A9F-A72A-82CA-CCAA3278ABF7}"/>
              </a:ext>
            </a:extLst>
          </p:cNvPr>
          <p:cNvSpPr/>
          <p:nvPr/>
        </p:nvSpPr>
        <p:spPr>
          <a:xfrm>
            <a:off x="2550226" y="5918846"/>
            <a:ext cx="1350033" cy="5003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Retângulo 3">
            <a:extLst>
              <a:ext uri="{FF2B5EF4-FFF2-40B4-BE49-F238E27FC236}">
                <a16:creationId xmlns:a16="http://schemas.microsoft.com/office/drawing/2014/main" id="{D58AB70C-6034-6DB1-3F1F-F60215D0A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055" y="5577275"/>
            <a:ext cx="1173719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609570" eaLnBrk="1" hangingPunct="1">
              <a:defRPr/>
            </a:pPr>
            <a:r>
              <a:rPr lang="en-US" altLang="pt-BR" sz="1467" b="1" dirty="0">
                <a:solidFill>
                  <a:prstClr val="black"/>
                </a:solidFill>
                <a:latin typeface="Bahnschrift" panose="020B0502040204020203" pitchFamily="34" charset="0"/>
              </a:rPr>
              <a:t>Apoio Finep</a:t>
            </a:r>
            <a:endParaRPr lang="pt-BR" altLang="pt-BR" sz="1467" b="1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Retângulo de cantos arredondados 22">
            <a:extLst>
              <a:ext uri="{FF2B5EF4-FFF2-40B4-BE49-F238E27FC236}">
                <a16:creationId xmlns:a16="http://schemas.microsoft.com/office/drawing/2014/main" id="{E8A251A5-EED9-9AA2-3D06-E8BD55D308C1}"/>
              </a:ext>
            </a:extLst>
          </p:cNvPr>
          <p:cNvSpPr/>
          <p:nvPr/>
        </p:nvSpPr>
        <p:spPr>
          <a:xfrm>
            <a:off x="2609115" y="6352460"/>
            <a:ext cx="1298459" cy="31563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pt-BR" sz="900" b="1">
                <a:solidFill>
                  <a:prstClr val="black"/>
                </a:solidFill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D15E001-2CC6-F3BA-E33A-2A1E4883EDB1}"/>
              </a:ext>
            </a:extLst>
          </p:cNvPr>
          <p:cNvSpPr txBox="1"/>
          <p:nvPr/>
        </p:nvSpPr>
        <p:spPr>
          <a:xfrm>
            <a:off x="2481570" y="5961050"/>
            <a:ext cx="1487344" cy="4159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800" b="0" i="0" u="none" strike="noStrike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R$ 15 M</a:t>
            </a:r>
            <a:endParaRPr lang="pt-BR" sz="28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13FFAAAA-EAFC-369A-6894-44D7C1354095}"/>
              </a:ext>
            </a:extLst>
          </p:cNvPr>
          <p:cNvSpPr/>
          <p:nvPr/>
        </p:nvSpPr>
        <p:spPr>
          <a:xfrm>
            <a:off x="206837" y="1101324"/>
            <a:ext cx="3847653" cy="929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sz="1300" b="1">
                <a:solidFill>
                  <a:srgbClr val="005051"/>
                </a:solidFill>
                <a:latin typeface="Bahnschrift" panose="020B0502040204020203" pitchFamily="34" charset="0"/>
              </a:rPr>
              <a:t>Escalonamento de produção de formulações lipídicas para vacinas e outras aplicações: Vacina de mRNA da raiva humana como modelo de desenvolvimento.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64844E17-2E77-7FB0-C9E1-3DAC6F5C9AFD}"/>
              </a:ext>
            </a:extLst>
          </p:cNvPr>
          <p:cNvSpPr/>
          <p:nvPr/>
        </p:nvSpPr>
        <p:spPr>
          <a:xfrm>
            <a:off x="157048" y="2108057"/>
            <a:ext cx="3847652" cy="1293353"/>
          </a:xfrm>
          <a:prstGeom prst="rect">
            <a:avLst/>
          </a:prstGeom>
          <a:gradFill>
            <a:gsLst>
              <a:gs pos="53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570">
              <a:defRPr/>
            </a:pPr>
            <a:r>
              <a:rPr lang="pt-BR" sz="1100">
                <a:solidFill>
                  <a:prstClr val="black"/>
                </a:solidFill>
                <a:latin typeface="Bahnschrift" panose="020B0502040204020203" pitchFamily="34" charset="0"/>
              </a:rPr>
              <a:t>Escalonar a produção de nanoestruturas lipídicas para vacinas e terapias inovadoras, usando como modelo a vacina de mRNA contra a raiva, garantindo estabilidade e entrega eficiente do antígeno. Garante impacto direto no SUS ao ampliar o acesso da população a vacinas e tecnologias estratégicas de saúde.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F079DFBF-F284-C1F3-B8E8-340509E8BC4F}"/>
              </a:ext>
            </a:extLst>
          </p:cNvPr>
          <p:cNvSpPr/>
          <p:nvPr/>
        </p:nvSpPr>
        <p:spPr>
          <a:xfrm>
            <a:off x="4165508" y="959805"/>
            <a:ext cx="3936000" cy="5760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tângulo 3">
            <a:extLst>
              <a:ext uri="{FF2B5EF4-FFF2-40B4-BE49-F238E27FC236}">
                <a16:creationId xmlns:a16="http://schemas.microsoft.com/office/drawing/2014/main" id="{29174927-A6FC-B7E1-C034-D6F7F2521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972" y="5577275"/>
            <a:ext cx="1173719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609570" eaLnBrk="1" hangingPunct="1">
              <a:defRPr/>
            </a:pPr>
            <a:r>
              <a:rPr lang="en-US" altLang="pt-BR" sz="1467" b="1" dirty="0">
                <a:solidFill>
                  <a:prstClr val="black"/>
                </a:solidFill>
                <a:latin typeface="Bahnschrift" panose="020B0502040204020203" pitchFamily="34" charset="0"/>
              </a:rPr>
              <a:t>Apoio Finep</a:t>
            </a:r>
            <a:endParaRPr lang="pt-BR" altLang="pt-BR" sz="1467" b="1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49D524D3-693F-CC6B-F54B-76633EBD4910}"/>
              </a:ext>
            </a:extLst>
          </p:cNvPr>
          <p:cNvSpPr/>
          <p:nvPr/>
        </p:nvSpPr>
        <p:spPr>
          <a:xfrm>
            <a:off x="6673345" y="5918846"/>
            <a:ext cx="1350033" cy="5003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36" name="Retângulo de cantos arredondados 22">
            <a:extLst>
              <a:ext uri="{FF2B5EF4-FFF2-40B4-BE49-F238E27FC236}">
                <a16:creationId xmlns:a16="http://schemas.microsoft.com/office/drawing/2014/main" id="{4067F12D-7DBD-A4FB-9016-EC267CE9FD1E}"/>
              </a:ext>
            </a:extLst>
          </p:cNvPr>
          <p:cNvSpPr/>
          <p:nvPr/>
        </p:nvSpPr>
        <p:spPr>
          <a:xfrm>
            <a:off x="6709391" y="6352460"/>
            <a:ext cx="1298459" cy="31563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pt-BR" sz="900" b="1">
                <a:solidFill>
                  <a:prstClr val="black"/>
                </a:solidFill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EF6C8C6-3579-DD1F-7F2D-25CC67ACBA2D}"/>
              </a:ext>
            </a:extLst>
          </p:cNvPr>
          <p:cNvSpPr txBox="1"/>
          <p:nvPr/>
        </p:nvSpPr>
        <p:spPr>
          <a:xfrm>
            <a:off x="6604689" y="5961050"/>
            <a:ext cx="1487344" cy="4159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800" b="0" i="0" u="none" strike="noStrike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R$ 11 M</a:t>
            </a:r>
            <a:endParaRPr lang="pt-BR" sz="28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2988518E-97AF-8ADF-D28D-4D171C628474}"/>
              </a:ext>
            </a:extLst>
          </p:cNvPr>
          <p:cNvSpPr/>
          <p:nvPr/>
        </p:nvSpPr>
        <p:spPr>
          <a:xfrm>
            <a:off x="4222853" y="1101323"/>
            <a:ext cx="3784997" cy="929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altLang="pt-BR" sz="1300" b="1">
                <a:solidFill>
                  <a:srgbClr val="005051"/>
                </a:solidFill>
                <a:latin typeface="Bahnschrift" panose="020B0502040204020203" pitchFamily="34" charset="0"/>
              </a:rPr>
              <a:t>Desenvolvimento de IFA do secuquinumabe, por meio de inovações no bioprocesso, visando a redução do custo do medicamento estratégico para o SUS.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27327D99-B9BA-E824-7B10-B50637EC8905}"/>
              </a:ext>
            </a:extLst>
          </p:cNvPr>
          <p:cNvSpPr/>
          <p:nvPr/>
        </p:nvSpPr>
        <p:spPr>
          <a:xfrm>
            <a:off x="4238381" y="2117515"/>
            <a:ext cx="3784997" cy="1258789"/>
          </a:xfrm>
          <a:prstGeom prst="rect">
            <a:avLst/>
          </a:prstGeom>
          <a:gradFill>
            <a:gsLst>
              <a:gs pos="53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570"/>
            <a:r>
              <a:rPr lang="pt-BR" sz="1100">
                <a:solidFill>
                  <a:prstClr val="black"/>
                </a:solidFill>
                <a:latin typeface="Bahnschrift" panose="020B0502040204020203" pitchFamily="34" charset="0"/>
              </a:rPr>
              <a:t>Desenvolver uma plataforma de Bioprocesso de alto rendimento para produção de IFA do anticorpo monoclonal biossimilar secuquinumabe para o tratamento de doenças reumatológicas crônicas, tendo em vista a economicidade ao Sistema Único de Saúde (SUS) e a ampliação do acesso a população Brasileira</a:t>
            </a:r>
            <a:r>
              <a:rPr lang="pt-BR" sz="1200">
                <a:solidFill>
                  <a:prstClr val="black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B4BDBEEC-FE68-0023-BE7D-7A1A56E503E5}"/>
              </a:ext>
            </a:extLst>
          </p:cNvPr>
          <p:cNvSpPr/>
          <p:nvPr/>
        </p:nvSpPr>
        <p:spPr>
          <a:xfrm>
            <a:off x="8260070" y="1159067"/>
            <a:ext cx="3784997" cy="929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altLang="pt-BR" sz="1300" b="1">
                <a:solidFill>
                  <a:srgbClr val="005051"/>
                </a:solidFill>
                <a:latin typeface="Bahnschrift" panose="020B0502040204020203" pitchFamily="34" charset="0"/>
              </a:rPr>
              <a:t>Desenvolvimento de medicamentos inovadores a base de canabinóides como alternativa no tratamento de doenças neurodegenerativas para o SUS.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4ABCB965-01CD-8C32-6FAD-4BDEC0F49DD4}"/>
              </a:ext>
            </a:extLst>
          </p:cNvPr>
          <p:cNvSpPr txBox="1">
            <a:spLocks/>
          </p:cNvSpPr>
          <p:nvPr/>
        </p:nvSpPr>
        <p:spPr>
          <a:xfrm>
            <a:off x="97159" y="171708"/>
            <a:ext cx="5514394" cy="58608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16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marL="582930" indent="-571500" algn="l">
              <a:spcBef>
                <a:spcPts val="91"/>
              </a:spcBef>
              <a:buFont typeface="Wingdings" panose="05000000000000000000" pitchFamily="2" charset="2"/>
              <a:buChar char="Ø"/>
              <a:defRPr/>
            </a:pPr>
            <a:r>
              <a:rPr lang="pt-BR" sz="3733" dirty="0">
                <a:solidFill>
                  <a:srgbClr val="0A4C4C"/>
                </a:solidFill>
                <a:latin typeface="Bebas Neue Bold" panose="020B0606020202050201" charset="0"/>
              </a:rPr>
              <a:t>Exemplos</a:t>
            </a:r>
            <a:r>
              <a:rPr lang="pt-BR" sz="3600" b="1" dirty="0">
                <a:solidFill>
                  <a:srgbClr val="005051"/>
                </a:solidFill>
                <a:latin typeface="Bebas Neue Bold"/>
                <a:ea typeface="Verdana"/>
                <a:cs typeface="Tahoma"/>
              </a:rPr>
              <a:t> </a:t>
            </a:r>
            <a:r>
              <a:rPr lang="pt-BR" sz="3733" dirty="0">
                <a:solidFill>
                  <a:srgbClr val="0A4C4C"/>
                </a:solidFill>
                <a:latin typeface="Bebas Neue Bold" panose="020B0606020202050201" charset="0"/>
              </a:rPr>
              <a:t>de Projetos Apoiados</a:t>
            </a:r>
          </a:p>
        </p:txBody>
      </p:sp>
      <p:pic>
        <p:nvPicPr>
          <p:cNvPr id="16" name="Imagem 15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8E617AF2-683E-62C4-B49E-FB9597BFB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75" y="5980510"/>
            <a:ext cx="1579151" cy="519804"/>
          </a:xfrm>
          <a:prstGeom prst="rect">
            <a:avLst/>
          </a:prstGeom>
        </p:spPr>
      </p:pic>
      <p:sp>
        <p:nvSpPr>
          <p:cNvPr id="17" name="AutoShape 6" descr="Visualização da imagem enviada">
            <a:extLst>
              <a:ext uri="{FF2B5EF4-FFF2-40B4-BE49-F238E27FC236}">
                <a16:creationId xmlns:a16="http://schemas.microsoft.com/office/drawing/2014/main" id="{51FA937E-894D-D08A-0B48-5CCCE6170B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" name="Imagem 23" descr="Uma imagem contendo animal&#10;&#10;O conteúdo gerado por IA pode estar incorreto.">
            <a:extLst>
              <a:ext uri="{FF2B5EF4-FFF2-40B4-BE49-F238E27FC236}">
                <a16:creationId xmlns:a16="http://schemas.microsoft.com/office/drawing/2014/main" id="{019389C4-311E-EA4B-1874-6B502DA4D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7" y="3537180"/>
            <a:ext cx="3134495" cy="1885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A19DBA2B-87F4-0258-F588-DDDEFF8DE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610" y="3512074"/>
            <a:ext cx="3118853" cy="192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Imagem 57" descr="Diagrama&#10;&#10;O conteúdo gerado por IA pode estar incorreto.">
            <a:extLst>
              <a:ext uri="{FF2B5EF4-FFF2-40B4-BE49-F238E27FC236}">
                <a16:creationId xmlns:a16="http://schemas.microsoft.com/office/drawing/2014/main" id="{45470544-D349-3EEB-E52D-F941BA4EF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690" y="5771017"/>
            <a:ext cx="1340863" cy="897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2" name="Imagem 61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738E5292-5B45-220B-3EF1-B6DC8C518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1553" y="5818869"/>
            <a:ext cx="926052" cy="849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3" name="Imagem 62" descr="Comida em cima de mesa de madeira&#10;&#10;O conteúdo gerado por IA pode estar incorreto.">
            <a:extLst>
              <a:ext uri="{FF2B5EF4-FFF2-40B4-BE49-F238E27FC236}">
                <a16:creationId xmlns:a16="http://schemas.microsoft.com/office/drawing/2014/main" id="{434DB301-62DB-E5C5-5C53-6B75E5A6B7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5610" y="3565064"/>
            <a:ext cx="3268018" cy="187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" name="Imagem 2048" descr="Fundo preto com letras brancas&#10;&#10;O conteúdo gerado por IA pode estar incorreto.">
            <a:extLst>
              <a:ext uri="{FF2B5EF4-FFF2-40B4-BE49-F238E27FC236}">
                <a16:creationId xmlns:a16="http://schemas.microsoft.com/office/drawing/2014/main" id="{14CE02C0-0DE1-F73B-F932-221FEE673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339380" y="5771017"/>
            <a:ext cx="544079" cy="808182"/>
          </a:xfrm>
          <a:prstGeom prst="rect">
            <a:avLst/>
          </a:prstGeom>
        </p:spPr>
      </p:pic>
      <p:pic>
        <p:nvPicPr>
          <p:cNvPr id="2053" name="Imagem 205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72DFD87A-3B2A-8515-B5AA-1413A5943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7495" y="5913109"/>
            <a:ext cx="926784" cy="749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5" name="Imagem 2054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48B22CC5-C65F-33FB-0E4D-ED28DB632A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7496" y="5754910"/>
            <a:ext cx="929293" cy="92929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F40FD07-4B0E-2103-ED99-CA02125936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3003" y="157395"/>
            <a:ext cx="2790943" cy="508509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BDF4933B-55DD-4C3C-4BBA-6BD462546CB5}"/>
              </a:ext>
            </a:extLst>
          </p:cNvPr>
          <p:cNvGrpSpPr/>
          <p:nvPr/>
        </p:nvGrpSpPr>
        <p:grpSpPr>
          <a:xfrm>
            <a:off x="8593290" y="152693"/>
            <a:ext cx="3377351" cy="553728"/>
            <a:chOff x="480838" y="1521475"/>
            <a:chExt cx="2298564" cy="553728"/>
          </a:xfrm>
        </p:grpSpPr>
        <p:sp>
          <p:nvSpPr>
            <p:cNvPr id="6" name="CaixaDeTexto 2">
              <a:extLst>
                <a:ext uri="{FF2B5EF4-FFF2-40B4-BE49-F238E27FC236}">
                  <a16:creationId xmlns:a16="http://schemas.microsoft.com/office/drawing/2014/main" id="{65288497-59B3-4822-E3E4-E8B26316AD3B}"/>
                </a:ext>
              </a:extLst>
            </p:cNvPr>
            <p:cNvSpPr txBox="1"/>
            <p:nvPr/>
          </p:nvSpPr>
          <p:spPr>
            <a:xfrm>
              <a:off x="544868" y="1577471"/>
              <a:ext cx="213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spc="15" dirty="0">
                  <a:solidFill>
                    <a:srgbClr val="DD4F0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Laboratórios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EE0B626-9ACF-1F37-F1D9-15291156C8D0}"/>
                </a:ext>
              </a:extLst>
            </p:cNvPr>
            <p:cNvSpPr/>
            <p:nvPr/>
          </p:nvSpPr>
          <p:spPr>
            <a:xfrm>
              <a:off x="480838" y="1521475"/>
              <a:ext cx="2298564" cy="553728"/>
            </a:xfrm>
            <a:prstGeom prst="rect">
              <a:avLst/>
            </a:prstGeom>
            <a:noFill/>
            <a:ln w="9525" cap="flat" cmpd="sng" algn="ctr">
              <a:solidFill>
                <a:srgbClr val="0161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50733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C2048-957E-1C2E-FA64-805034900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928BD817-0B50-2A0F-09CD-DC2659199408}"/>
              </a:ext>
            </a:extLst>
          </p:cNvPr>
          <p:cNvSpPr/>
          <p:nvPr/>
        </p:nvSpPr>
        <p:spPr>
          <a:xfrm>
            <a:off x="71431" y="959805"/>
            <a:ext cx="4027473" cy="5760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88CFF1E-99AD-C71D-0BB7-0A95C056F232}"/>
              </a:ext>
            </a:extLst>
          </p:cNvPr>
          <p:cNvSpPr txBox="1">
            <a:spLocks/>
          </p:cNvSpPr>
          <p:nvPr/>
        </p:nvSpPr>
        <p:spPr>
          <a:xfrm>
            <a:off x="303103" y="147392"/>
            <a:ext cx="11510524" cy="67664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555">
              <a:spcAft>
                <a:spcPts val="1600"/>
              </a:spcAft>
              <a:defRPr/>
            </a:pPr>
            <a:endParaRPr lang="pt-BR" sz="2933" b="1">
              <a:solidFill>
                <a:prstClr val="black">
                  <a:lumMod val="50000"/>
                  <a:lumOff val="50000"/>
                </a:prst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6202B03-B5E2-513E-1917-79A44AD3915A}"/>
              </a:ext>
            </a:extLst>
          </p:cNvPr>
          <p:cNvSpPr/>
          <p:nvPr/>
        </p:nvSpPr>
        <p:spPr>
          <a:xfrm>
            <a:off x="8184569" y="959805"/>
            <a:ext cx="3936000" cy="5760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A18D6A6-B7BF-EDA1-01F0-323AF6F900EE}"/>
              </a:ext>
            </a:extLst>
          </p:cNvPr>
          <p:cNvSpPr/>
          <p:nvPr/>
        </p:nvSpPr>
        <p:spPr>
          <a:xfrm>
            <a:off x="10631479" y="5918846"/>
            <a:ext cx="1350033" cy="5003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A7A5D629-AB9D-AA0F-8E14-0536A1B91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9908" y="5577275"/>
            <a:ext cx="1173719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609570" eaLnBrk="1" hangingPunct="1">
              <a:defRPr/>
            </a:pPr>
            <a:r>
              <a:rPr lang="en-US" altLang="pt-BR" sz="1467" b="1">
                <a:solidFill>
                  <a:prstClr val="black"/>
                </a:solidFill>
                <a:latin typeface="Bahnschrift" panose="020B0502040204020203" pitchFamily="34" charset="0"/>
              </a:rPr>
              <a:t>Apoio Finep</a:t>
            </a:r>
            <a:endParaRPr lang="pt-BR" altLang="pt-BR" sz="1467" b="1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1F8FA24-9521-D5AF-3CDB-5763D30B45D1}"/>
              </a:ext>
            </a:extLst>
          </p:cNvPr>
          <p:cNvSpPr/>
          <p:nvPr/>
        </p:nvSpPr>
        <p:spPr>
          <a:xfrm>
            <a:off x="8297249" y="2121113"/>
            <a:ext cx="3784997" cy="1255191"/>
          </a:xfrm>
          <a:prstGeom prst="rect">
            <a:avLst/>
          </a:prstGeom>
          <a:gradFill>
            <a:gsLst>
              <a:gs pos="53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570">
              <a:defRPr/>
            </a:pPr>
            <a:r>
              <a:rPr lang="pt-BR" sz="1200">
                <a:solidFill>
                  <a:prstClr val="black"/>
                </a:solidFill>
                <a:latin typeface="Bahnschrift" panose="020B0502040204020203" pitchFamily="34" charset="0"/>
              </a:rPr>
              <a:t>Desenvolver partículas de silicato de cálcio pelo método sol-gel para aplicação como cimento médico e odontológico, visando a criação de um novo material à base de silicatos e cálcio para uso em odontologia.</a:t>
            </a:r>
          </a:p>
        </p:txBody>
      </p:sp>
      <p:sp>
        <p:nvSpPr>
          <p:cNvPr id="18" name="Retângulo de cantos arredondados 22">
            <a:extLst>
              <a:ext uri="{FF2B5EF4-FFF2-40B4-BE49-F238E27FC236}">
                <a16:creationId xmlns:a16="http://schemas.microsoft.com/office/drawing/2014/main" id="{9978F747-CB1D-C06D-1CCA-31309D075CB4}"/>
              </a:ext>
            </a:extLst>
          </p:cNvPr>
          <p:cNvSpPr/>
          <p:nvPr/>
        </p:nvSpPr>
        <p:spPr>
          <a:xfrm>
            <a:off x="10707743" y="6352460"/>
            <a:ext cx="1298459" cy="31563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pt-BR" sz="900" b="1">
                <a:solidFill>
                  <a:prstClr val="black"/>
                </a:solidFill>
                <a:latin typeface="Tahoma"/>
                <a:cs typeface="Tahoma"/>
              </a:rPr>
              <a:t>Subvenção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89EA724-ACF4-45F4-0A9D-52DB1F776197}"/>
              </a:ext>
            </a:extLst>
          </p:cNvPr>
          <p:cNvSpPr txBox="1"/>
          <p:nvPr/>
        </p:nvSpPr>
        <p:spPr>
          <a:xfrm>
            <a:off x="10532958" y="5984352"/>
            <a:ext cx="1547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0" i="0" u="none" strike="noStrike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R$ 3,3 M</a:t>
            </a:r>
            <a:endParaRPr lang="pt-BR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0B0D255-7A9F-A72A-82CA-CCAA3278ABF7}"/>
              </a:ext>
            </a:extLst>
          </p:cNvPr>
          <p:cNvSpPr/>
          <p:nvPr/>
        </p:nvSpPr>
        <p:spPr>
          <a:xfrm>
            <a:off x="2550226" y="5918846"/>
            <a:ext cx="1350033" cy="5003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Retângulo 3">
            <a:extLst>
              <a:ext uri="{FF2B5EF4-FFF2-40B4-BE49-F238E27FC236}">
                <a16:creationId xmlns:a16="http://schemas.microsoft.com/office/drawing/2014/main" id="{D58AB70C-6034-6DB1-3F1F-F60215D0A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055" y="5577275"/>
            <a:ext cx="1173719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609570" eaLnBrk="1" hangingPunct="1">
              <a:defRPr/>
            </a:pPr>
            <a:r>
              <a:rPr lang="en-US" altLang="pt-BR" sz="1467" b="1">
                <a:solidFill>
                  <a:prstClr val="black"/>
                </a:solidFill>
                <a:latin typeface="Bahnschrift" panose="020B0502040204020203" pitchFamily="34" charset="0"/>
              </a:rPr>
              <a:t>Apoio Finep</a:t>
            </a:r>
            <a:endParaRPr lang="pt-BR" altLang="pt-BR" sz="1467" b="1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Retângulo de cantos arredondados 22">
            <a:extLst>
              <a:ext uri="{FF2B5EF4-FFF2-40B4-BE49-F238E27FC236}">
                <a16:creationId xmlns:a16="http://schemas.microsoft.com/office/drawing/2014/main" id="{E8A251A5-EED9-9AA2-3D06-E8BD55D308C1}"/>
              </a:ext>
            </a:extLst>
          </p:cNvPr>
          <p:cNvSpPr/>
          <p:nvPr/>
        </p:nvSpPr>
        <p:spPr>
          <a:xfrm>
            <a:off x="2609115" y="6352460"/>
            <a:ext cx="1298459" cy="31563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pt-BR" sz="900" b="1">
                <a:solidFill>
                  <a:prstClr val="black"/>
                </a:solidFill>
                <a:latin typeface="Tahoma"/>
                <a:cs typeface="Tahoma"/>
              </a:rPr>
              <a:t>Subvenção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D15E001-2CC6-F3BA-E33A-2A1E4883EDB1}"/>
              </a:ext>
            </a:extLst>
          </p:cNvPr>
          <p:cNvSpPr txBox="1"/>
          <p:nvPr/>
        </p:nvSpPr>
        <p:spPr>
          <a:xfrm>
            <a:off x="2481570" y="5961050"/>
            <a:ext cx="1487344" cy="4159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800" b="0" i="0" u="none" strike="noStrike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R$ </a:t>
            </a:r>
            <a:r>
              <a:rPr lang="pt-BR">
                <a:solidFill>
                  <a:schemeClr val="bg1"/>
                </a:solidFill>
                <a:latin typeface="Bahnschrift" panose="020B0502040204020203" pitchFamily="34" charset="0"/>
              </a:rPr>
              <a:t>2,8</a:t>
            </a:r>
            <a:r>
              <a:rPr lang="pt-BR" sz="1800" b="0" i="0" u="none" strike="noStrike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M</a:t>
            </a:r>
            <a:endParaRPr lang="pt-BR" sz="28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13FFAAAA-EAFC-369A-6894-44D7C1354095}"/>
              </a:ext>
            </a:extLst>
          </p:cNvPr>
          <p:cNvSpPr/>
          <p:nvPr/>
        </p:nvSpPr>
        <p:spPr>
          <a:xfrm>
            <a:off x="147687" y="1052368"/>
            <a:ext cx="3847653" cy="1058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sz="1500" b="1">
                <a:solidFill>
                  <a:srgbClr val="005051"/>
                </a:solidFill>
                <a:latin typeface="Bahnschrift" panose="020B0502040204020203" pitchFamily="34" charset="0"/>
              </a:rPr>
              <a:t>Anticorpo monoclonal para tratamento de melanoma: desenvolvimento de processo de produção, metodologia analítica, e estudos pré-clínicos.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64844E17-2E77-7FB0-C9E1-3DAC6F5C9AFD}"/>
              </a:ext>
            </a:extLst>
          </p:cNvPr>
          <p:cNvSpPr/>
          <p:nvPr/>
        </p:nvSpPr>
        <p:spPr>
          <a:xfrm>
            <a:off x="157048" y="2108057"/>
            <a:ext cx="3847652" cy="1293353"/>
          </a:xfrm>
          <a:prstGeom prst="rect">
            <a:avLst/>
          </a:prstGeom>
          <a:gradFill>
            <a:gsLst>
              <a:gs pos="53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570">
              <a:defRPr/>
            </a:pPr>
            <a:r>
              <a:rPr lang="pt-BR" sz="1100">
                <a:solidFill>
                  <a:prstClr val="black"/>
                </a:solidFill>
                <a:latin typeface="Bahnschrift" panose="020B0502040204020203" pitchFamily="34" charset="0"/>
              </a:rPr>
              <a:t>O objetivo geral do projeto consiste no desenvolvimento de um processo técnico e economicamente viável para produção de um anticorpo monoclonal anti-FGF2 humanizado para uso como proteína terapêutica (biofármacos), incluindo a caracterização do anticorpo produzidos e estudos pré-clínicos em animais para avaliação da eficácia e segurança do mesmo.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F079DFBF-F284-C1F3-B8E8-340509E8BC4F}"/>
              </a:ext>
            </a:extLst>
          </p:cNvPr>
          <p:cNvSpPr/>
          <p:nvPr/>
        </p:nvSpPr>
        <p:spPr>
          <a:xfrm>
            <a:off x="4165508" y="959805"/>
            <a:ext cx="3936000" cy="5760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tângulo 3">
            <a:extLst>
              <a:ext uri="{FF2B5EF4-FFF2-40B4-BE49-F238E27FC236}">
                <a16:creationId xmlns:a16="http://schemas.microsoft.com/office/drawing/2014/main" id="{29174927-A6FC-B7E1-C034-D6F7F2521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972" y="5577275"/>
            <a:ext cx="1173719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609570" eaLnBrk="1" hangingPunct="1">
              <a:defRPr/>
            </a:pPr>
            <a:r>
              <a:rPr lang="en-US" altLang="pt-BR" sz="1467" b="1">
                <a:solidFill>
                  <a:prstClr val="black"/>
                </a:solidFill>
                <a:latin typeface="Bahnschrift" panose="020B0502040204020203" pitchFamily="34" charset="0"/>
              </a:rPr>
              <a:t>Apoio Finep</a:t>
            </a:r>
            <a:endParaRPr lang="pt-BR" altLang="pt-BR" sz="1467" b="1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49D524D3-693F-CC6B-F54B-76633EBD4910}"/>
              </a:ext>
            </a:extLst>
          </p:cNvPr>
          <p:cNvSpPr/>
          <p:nvPr/>
        </p:nvSpPr>
        <p:spPr>
          <a:xfrm>
            <a:off x="6673345" y="5918846"/>
            <a:ext cx="1350033" cy="5003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36" name="Retângulo de cantos arredondados 22">
            <a:extLst>
              <a:ext uri="{FF2B5EF4-FFF2-40B4-BE49-F238E27FC236}">
                <a16:creationId xmlns:a16="http://schemas.microsoft.com/office/drawing/2014/main" id="{4067F12D-7DBD-A4FB-9016-EC267CE9FD1E}"/>
              </a:ext>
            </a:extLst>
          </p:cNvPr>
          <p:cNvSpPr/>
          <p:nvPr/>
        </p:nvSpPr>
        <p:spPr>
          <a:xfrm>
            <a:off x="6709391" y="6352460"/>
            <a:ext cx="1298459" cy="31563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pt-BR" sz="900" b="1">
                <a:solidFill>
                  <a:prstClr val="black"/>
                </a:solidFill>
                <a:latin typeface="Tahoma"/>
                <a:cs typeface="Tahoma"/>
              </a:rPr>
              <a:t>Subvenção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EF6C8C6-3579-DD1F-7F2D-25CC67ACBA2D}"/>
              </a:ext>
            </a:extLst>
          </p:cNvPr>
          <p:cNvSpPr txBox="1"/>
          <p:nvPr/>
        </p:nvSpPr>
        <p:spPr>
          <a:xfrm>
            <a:off x="6604689" y="5961050"/>
            <a:ext cx="1487344" cy="4159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800" b="0" i="0" u="none" strike="noStrike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R$ 4,9 M</a:t>
            </a:r>
            <a:endParaRPr lang="pt-BR" sz="28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2988518E-97AF-8ADF-D28D-4D171C628474}"/>
              </a:ext>
            </a:extLst>
          </p:cNvPr>
          <p:cNvSpPr/>
          <p:nvPr/>
        </p:nvSpPr>
        <p:spPr>
          <a:xfrm>
            <a:off x="4276539" y="1052368"/>
            <a:ext cx="3784997" cy="1058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altLang="pt-BR" sz="1500" b="1" err="1">
                <a:solidFill>
                  <a:srgbClr val="005051"/>
                </a:solidFill>
                <a:latin typeface="Bahnschrift" panose="020B0502040204020203" pitchFamily="34" charset="0"/>
              </a:rPr>
              <a:t>Biozeus</a:t>
            </a:r>
            <a:r>
              <a:rPr lang="pt-BR" altLang="pt-BR" sz="1500" b="1">
                <a:solidFill>
                  <a:srgbClr val="005051"/>
                </a:solidFill>
                <a:latin typeface="Bahnschrift" panose="020B0502040204020203" pitchFamily="34" charset="0"/>
              </a:rPr>
              <a:t> e UFMG transformando tecnologia gerada na Universidade em um produto para o tratamento da disfunção sexual feminina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27327D99-B9BA-E824-7B10-B50637EC8905}"/>
              </a:ext>
            </a:extLst>
          </p:cNvPr>
          <p:cNvSpPr/>
          <p:nvPr/>
        </p:nvSpPr>
        <p:spPr>
          <a:xfrm>
            <a:off x="4238381" y="2117515"/>
            <a:ext cx="3784997" cy="1258789"/>
          </a:xfrm>
          <a:prstGeom prst="rect">
            <a:avLst/>
          </a:prstGeom>
          <a:gradFill>
            <a:gsLst>
              <a:gs pos="53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570"/>
            <a:r>
              <a:rPr lang="pt-BR" sz="1200">
                <a:solidFill>
                  <a:prstClr val="black"/>
                </a:solidFill>
                <a:latin typeface="Bahnschrift" panose="020B0502040204020203" pitchFamily="34" charset="0"/>
              </a:rPr>
              <a:t>Desenvolver o BZ371A como novo fármaco para tratar a disfunção sexual feminina, passando pelas etapas de conclusão do estudo clínico de Fase 1, otimização e patenteamento da formulação, aprovação regulatória pela ANVISA e realização dos estudos clínicos de Fase 2 (a e b) para definição de dose e comprovação de eficácia.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B4BDBEEC-FE68-0023-BE7D-7A1A56E503E5}"/>
              </a:ext>
            </a:extLst>
          </p:cNvPr>
          <p:cNvSpPr/>
          <p:nvPr/>
        </p:nvSpPr>
        <p:spPr>
          <a:xfrm>
            <a:off x="8297249" y="1175863"/>
            <a:ext cx="3784997" cy="811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lnSpc>
                <a:spcPct val="107000"/>
              </a:lnSpc>
              <a:spcAft>
                <a:spcPts val="1067"/>
              </a:spcAft>
              <a:defRPr/>
            </a:pPr>
            <a:r>
              <a:rPr lang="pt-BR" altLang="pt-BR" sz="1500" b="1">
                <a:solidFill>
                  <a:srgbClr val="005051"/>
                </a:solidFill>
                <a:latin typeface="Bahnschrift" panose="020B0502040204020203" pitchFamily="34" charset="0"/>
              </a:rPr>
              <a:t>PROCESSO DE OBTENÇÃO DE CIMENTO BIOCERÂMICO, E USOS COMO DISPOSITIVOS MÉDICOS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4ABCB965-01CD-8C32-6FAD-4BDEC0F49DD4}"/>
              </a:ext>
            </a:extLst>
          </p:cNvPr>
          <p:cNvSpPr txBox="1">
            <a:spLocks/>
          </p:cNvSpPr>
          <p:nvPr/>
        </p:nvSpPr>
        <p:spPr>
          <a:xfrm>
            <a:off x="71431" y="203897"/>
            <a:ext cx="5514394" cy="58608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16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marL="582930" indent="-571500" algn="l">
              <a:spcBef>
                <a:spcPts val="91"/>
              </a:spcBef>
              <a:buFont typeface="Wingdings" panose="05000000000000000000" pitchFamily="2" charset="2"/>
              <a:buChar char="Ø"/>
              <a:defRPr/>
            </a:pPr>
            <a:r>
              <a:rPr lang="pt-BR" sz="3733" dirty="0">
                <a:solidFill>
                  <a:srgbClr val="0A4C4C"/>
                </a:solidFill>
                <a:latin typeface="Bebas Neue Bold" panose="020B0606020202050201" charset="0"/>
              </a:rPr>
              <a:t>Exemplos de Projetos Apoiados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44122CE5-E444-E442-F763-BFA1D2EF32A6}"/>
              </a:ext>
            </a:extLst>
          </p:cNvPr>
          <p:cNvGrpSpPr/>
          <p:nvPr/>
        </p:nvGrpSpPr>
        <p:grpSpPr>
          <a:xfrm>
            <a:off x="8687371" y="208849"/>
            <a:ext cx="3377351" cy="553728"/>
            <a:chOff x="480838" y="1521475"/>
            <a:chExt cx="2298564" cy="553728"/>
          </a:xfrm>
        </p:grpSpPr>
        <p:sp>
          <p:nvSpPr>
            <p:cNvPr id="44" name="CaixaDeTexto 2">
              <a:extLst>
                <a:ext uri="{FF2B5EF4-FFF2-40B4-BE49-F238E27FC236}">
                  <a16:creationId xmlns:a16="http://schemas.microsoft.com/office/drawing/2014/main" id="{BFA37758-B371-6E6C-D1CF-6CA9B4F78032}"/>
                </a:ext>
              </a:extLst>
            </p:cNvPr>
            <p:cNvSpPr txBox="1"/>
            <p:nvPr/>
          </p:nvSpPr>
          <p:spPr>
            <a:xfrm>
              <a:off x="544868" y="1577471"/>
              <a:ext cx="213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spc="15">
                  <a:solidFill>
                    <a:srgbClr val="DD4F0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PI - Saúde</a:t>
              </a:r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64FB8FD-D1B8-DC0D-22F5-1343C8EED12F}"/>
                </a:ext>
              </a:extLst>
            </p:cNvPr>
            <p:cNvSpPr/>
            <p:nvPr/>
          </p:nvSpPr>
          <p:spPr>
            <a:xfrm>
              <a:off x="480838" y="1521475"/>
              <a:ext cx="2298564" cy="553728"/>
            </a:xfrm>
            <a:prstGeom prst="rect">
              <a:avLst/>
            </a:prstGeom>
            <a:noFill/>
            <a:ln w="9525" cap="flat" cmpd="sng" algn="ctr">
              <a:solidFill>
                <a:srgbClr val="0161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Picture 2" descr="Vibee Profile - Conheça a startup Biotimize - Vibee">
            <a:extLst>
              <a:ext uri="{FF2B5EF4-FFF2-40B4-BE49-F238E27FC236}">
                <a16:creationId xmlns:a16="http://schemas.microsoft.com/office/drawing/2014/main" id="{E887B260-DBBD-1186-FF66-4C2E0A801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0" y="5544792"/>
            <a:ext cx="1804747" cy="108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ozeus Biopharmaceutical S.A. | LinkedIn">
            <a:extLst>
              <a:ext uri="{FF2B5EF4-FFF2-40B4-BE49-F238E27FC236}">
                <a16:creationId xmlns:a16="http://schemas.microsoft.com/office/drawing/2014/main" id="{934FB49C-0A21-3DD6-B635-4FE753AF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91" y="5997530"/>
            <a:ext cx="2286969" cy="42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emopare Solución Hemostática Maquira – TREMA DENTAL CHILE">
            <a:extLst>
              <a:ext uri="{FF2B5EF4-FFF2-40B4-BE49-F238E27FC236}">
                <a16:creationId xmlns:a16="http://schemas.microsoft.com/office/drawing/2014/main" id="{3BCBD880-F9C2-48D6-FD18-ED7EF68C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066" y="5865519"/>
            <a:ext cx="2097733" cy="61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04B0A99-211B-49CD-D22E-BA25083B6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648" y="3524978"/>
            <a:ext cx="3493841" cy="197442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B1BB17C-DF84-9B11-AC75-E93E30447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145" y="3538169"/>
            <a:ext cx="3554423" cy="196441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77FF650-EE65-74F6-EE2F-555F5045C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9983" y="3512504"/>
            <a:ext cx="3537515" cy="199008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55DF8CA-44EF-F45A-2953-7B454DE97F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553" y="222653"/>
            <a:ext cx="2658729" cy="4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51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020B2-BD75-3714-2E22-C86B25C27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EB6AA4F-E8CF-1DAD-D847-0ECF9C726D81}"/>
              </a:ext>
            </a:extLst>
          </p:cNvPr>
          <p:cNvSpPr txBox="1"/>
          <p:nvPr/>
        </p:nvSpPr>
        <p:spPr>
          <a:xfrm>
            <a:off x="545194" y="457200"/>
            <a:ext cx="7473521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Finep e o </a:t>
            </a:r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</a:rPr>
              <a:t>Complexo econômico industrial da saúde </a:t>
            </a:r>
            <a:endParaRPr sz="3400" dirty="0">
              <a:solidFill>
                <a:srgbClr val="0A4C4C"/>
              </a:solidFill>
              <a:latin typeface="Bebas Neue Bold" panose="020B0606020202050201" charset="0"/>
              <a:ea typeface="+mj-ea"/>
              <a:cs typeface="+mj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0244EC1-6BE7-E7D9-60BC-24BD1CD4352C}"/>
              </a:ext>
            </a:extLst>
          </p:cNvPr>
          <p:cNvSpPr/>
          <p:nvPr/>
        </p:nvSpPr>
        <p:spPr>
          <a:xfrm rot="16200000">
            <a:off x="2575435" y="-1618629"/>
            <a:ext cx="72000" cy="5400000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09491E3-21F4-F169-990B-01F9F7AA68F2}"/>
              </a:ext>
            </a:extLst>
          </p:cNvPr>
          <p:cNvGrpSpPr/>
          <p:nvPr/>
        </p:nvGrpSpPr>
        <p:grpSpPr>
          <a:xfrm>
            <a:off x="-1415562" y="2705943"/>
            <a:ext cx="879231" cy="2176361"/>
            <a:chOff x="-513102" y="1666687"/>
            <a:chExt cx="470945" cy="1764053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8E4CCA37-87B0-4924-A03F-FE7A4ECAA4DC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8C717B21-8355-CE3C-DC62-4FB7C4E4F846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EEA61742-FE7E-5DBA-6EDF-108935636B28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6504B09-4C0A-511B-404D-422C6AA3717A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3DE8D6C3-4F5F-79E2-AAF2-A1562602AE30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BD090FEB-F0BF-E44B-B0FD-5B96A8D124D7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967FDE2D-532D-F98F-6E04-AD79404C5274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97788D28-19E5-ED8C-F965-F38C5DEE422E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C3AB9FD-8795-8B39-335E-B639A5400669}"/>
              </a:ext>
            </a:extLst>
          </p:cNvPr>
          <p:cNvSpPr txBox="1"/>
          <p:nvPr/>
        </p:nvSpPr>
        <p:spPr>
          <a:xfrm>
            <a:off x="485624" y="1346442"/>
            <a:ext cx="10277856" cy="166199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200" b="1" dirty="0">
                <a:solidFill>
                  <a:srgbClr val="DD4F05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Crédito Direto a Empresas</a:t>
            </a:r>
            <a:r>
              <a:rPr lang="pt-BR" sz="2200" dirty="0">
                <a:solidFill>
                  <a:srgbClr val="DD4F05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: </a:t>
            </a:r>
            <a:r>
              <a:rPr lang="pt-BR" alt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Através do instrumento de crédito, a Finep complementa a execução da Política Industrial e Tecnológica induzida pelo SUS por meio do financiamento reembolsável de projetos voltados para o desenvolvimento de produtos contemplados nas </a:t>
            </a:r>
            <a:r>
              <a:rPr lang="pt-BR" altLang="pt-BR" sz="2000" dirty="0" err="1">
                <a:solidFill>
                  <a:srgbClr val="484848"/>
                </a:solidFill>
                <a:latin typeface="Bahnschrift" panose="020B0502040204020203" pitchFamily="34" charset="0"/>
              </a:rPr>
              <a:t>PDPs</a:t>
            </a:r>
            <a:r>
              <a:rPr lang="pt-BR" alt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. Entre as </a:t>
            </a:r>
            <a:r>
              <a:rPr lang="pt-BR" altLang="pt-BR" sz="2000" dirty="0" err="1">
                <a:solidFill>
                  <a:srgbClr val="484848"/>
                </a:solidFill>
                <a:latin typeface="Bahnschrift" panose="020B0502040204020203" pitchFamily="34" charset="0"/>
              </a:rPr>
              <a:t>PDPs</a:t>
            </a:r>
            <a:r>
              <a:rPr lang="pt-BR" alt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 vigentes e em curso, constam empresas com projetos apoiados pela Finep:</a:t>
            </a:r>
            <a:endParaRPr lang="pt-BR" sz="2200" dirty="0">
              <a:solidFill>
                <a:srgbClr val="DD4F05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EFC6B50-3869-6E5C-3E94-9626280F0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34" y="3437098"/>
            <a:ext cx="1854661" cy="70788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2A6C010-F150-C2DA-424A-A804FBFD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367" y="3202946"/>
            <a:ext cx="1570191" cy="915079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840E627-B30E-6495-8247-76BD580AC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655" y="3344781"/>
            <a:ext cx="1396238" cy="876977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3B33BD4-80EE-24C7-9D1D-655D541AD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325" y="3129726"/>
            <a:ext cx="2075881" cy="876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D8204DCA-73E0-8A6E-8933-8AA88A85D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642" y="4972903"/>
            <a:ext cx="1549480" cy="730288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BBB617B6-F8AD-8A74-E011-800CC3FF8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104" y="5878951"/>
            <a:ext cx="2931969" cy="648665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2E6FDE37-7FD9-D47A-937B-00313EE0F340}"/>
              </a:ext>
            </a:extLst>
          </p:cNvPr>
          <p:cNvSpPr txBox="1"/>
          <p:nvPr/>
        </p:nvSpPr>
        <p:spPr>
          <a:xfrm>
            <a:off x="580133" y="4482701"/>
            <a:ext cx="2009267" cy="147732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Biológicos: Adalimumabe Infliximabe </a:t>
            </a:r>
            <a:r>
              <a:rPr lang="pt-BR" dirty="0" err="1">
                <a:solidFill>
                  <a:srgbClr val="484848"/>
                </a:solidFill>
                <a:latin typeface="Bahnschrift" panose="020B0502040204020203" pitchFamily="34" charset="0"/>
              </a:rPr>
              <a:t>Rituximabe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 Trastuzumabe</a:t>
            </a:r>
          </a:p>
        </p:txBody>
      </p: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33C156FC-882C-A0C5-DD8C-BCF52A8E881C}"/>
              </a:ext>
            </a:extLst>
          </p:cNvPr>
          <p:cNvCxnSpPr>
            <a:cxnSpLocks/>
          </p:cNvCxnSpPr>
          <p:nvPr/>
        </p:nvCxnSpPr>
        <p:spPr>
          <a:xfrm>
            <a:off x="1507465" y="4155606"/>
            <a:ext cx="0" cy="3056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A0B670D-3AAC-AAC9-7ADC-DA72C0359596}"/>
              </a:ext>
            </a:extLst>
          </p:cNvPr>
          <p:cNvSpPr txBox="1"/>
          <p:nvPr/>
        </p:nvSpPr>
        <p:spPr>
          <a:xfrm>
            <a:off x="2712124" y="4364760"/>
            <a:ext cx="2518553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solidFill>
                  <a:srgbClr val="484848"/>
                </a:solidFill>
                <a:latin typeface="Bahnschrift" panose="020B0502040204020203" pitchFamily="34" charset="0"/>
              </a:rPr>
              <a:t>Tacrolimo</a:t>
            </a:r>
            <a:endParaRPr lang="pt-BR" dirty="0">
              <a:solidFill>
                <a:srgbClr val="484848"/>
              </a:solidFill>
              <a:latin typeface="Bahnschrift" panose="020B0502040204020203" pitchFamily="3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23823A38-7F1F-205B-4A66-FD2E7BD53AE9}"/>
              </a:ext>
            </a:extLst>
          </p:cNvPr>
          <p:cNvSpPr txBox="1"/>
          <p:nvPr/>
        </p:nvSpPr>
        <p:spPr>
          <a:xfrm>
            <a:off x="2887152" y="6014171"/>
            <a:ext cx="2253090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Insulina</a:t>
            </a:r>
          </a:p>
        </p:txBody>
      </p: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92433CE8-F675-0F29-04CC-11FDA14A5EF7}"/>
              </a:ext>
            </a:extLst>
          </p:cNvPr>
          <p:cNvCxnSpPr>
            <a:cxnSpLocks/>
          </p:cNvCxnSpPr>
          <p:nvPr/>
        </p:nvCxnSpPr>
        <p:spPr>
          <a:xfrm>
            <a:off x="4043887" y="5735511"/>
            <a:ext cx="0" cy="3056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9917B2B5-0C22-D5AA-A6C7-CF5014063B8B}"/>
              </a:ext>
            </a:extLst>
          </p:cNvPr>
          <p:cNvSpPr txBox="1"/>
          <p:nvPr/>
        </p:nvSpPr>
        <p:spPr>
          <a:xfrm>
            <a:off x="5667325" y="4149253"/>
            <a:ext cx="2253090" cy="147732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Sintéticos:</a:t>
            </a:r>
          </a:p>
          <a:p>
            <a:pPr algn="ctr"/>
            <a:r>
              <a:rPr lang="pt-BR" dirty="0" err="1">
                <a:solidFill>
                  <a:srgbClr val="484848"/>
                </a:solidFill>
                <a:latin typeface="Bahnschrift" panose="020B0502040204020203" pitchFamily="34" charset="0"/>
              </a:rPr>
              <a:t>Tenofovir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 </a:t>
            </a:r>
            <a:r>
              <a:rPr lang="pt-BR" dirty="0" err="1">
                <a:solidFill>
                  <a:srgbClr val="484848"/>
                </a:solidFill>
                <a:latin typeface="Bahnschrift" panose="020B0502040204020203" pitchFamily="34" charset="0"/>
              </a:rPr>
              <a:t>Sofosbuvir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 </a:t>
            </a:r>
            <a:r>
              <a:rPr lang="pt-BR" dirty="0" err="1">
                <a:solidFill>
                  <a:srgbClr val="484848"/>
                </a:solidFill>
                <a:latin typeface="Bahnschrift" panose="020B0502040204020203" pitchFamily="34" charset="0"/>
              </a:rPr>
              <a:t>Dolutegravir</a:t>
            </a:r>
            <a:endParaRPr lang="pt-BR" dirty="0">
              <a:solidFill>
                <a:srgbClr val="484848"/>
              </a:solidFill>
              <a:latin typeface="Bahnschrift" panose="020B0502040204020203" pitchFamily="34" charset="0"/>
            </a:endParaRPr>
          </a:p>
          <a:p>
            <a:pPr algn="ctr"/>
            <a:r>
              <a:rPr lang="pt-BR" dirty="0" err="1">
                <a:solidFill>
                  <a:srgbClr val="484848"/>
                </a:solidFill>
                <a:latin typeface="Bahnschrift" panose="020B0502040204020203" pitchFamily="34" charset="0"/>
              </a:rPr>
              <a:t>Daclatasvir</a:t>
            </a:r>
            <a:endParaRPr lang="pt-BR" dirty="0">
              <a:solidFill>
                <a:srgbClr val="484848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3F00ECA1-13EA-9F9C-9F19-F1320AB2B8F7}"/>
              </a:ext>
            </a:extLst>
          </p:cNvPr>
          <p:cNvCxnSpPr>
            <a:cxnSpLocks/>
          </p:cNvCxnSpPr>
          <p:nvPr/>
        </p:nvCxnSpPr>
        <p:spPr>
          <a:xfrm>
            <a:off x="6761360" y="3822158"/>
            <a:ext cx="0" cy="3056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>
            <a:extLst>
              <a:ext uri="{FF2B5EF4-FFF2-40B4-BE49-F238E27FC236}">
                <a16:creationId xmlns:a16="http://schemas.microsoft.com/office/drawing/2014/main" id="{A0EFBBF1-560C-EED2-3444-217D9A6BF4EF}"/>
              </a:ext>
            </a:extLst>
          </p:cNvPr>
          <p:cNvCxnSpPr>
            <a:cxnSpLocks/>
          </p:cNvCxnSpPr>
          <p:nvPr/>
        </p:nvCxnSpPr>
        <p:spPr>
          <a:xfrm>
            <a:off x="3966768" y="3994038"/>
            <a:ext cx="0" cy="3056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FD71F6FE-A179-41B2-21E9-30E6CB769FBA}"/>
              </a:ext>
            </a:extLst>
          </p:cNvPr>
          <p:cNvSpPr txBox="1"/>
          <p:nvPr/>
        </p:nvSpPr>
        <p:spPr>
          <a:xfrm>
            <a:off x="8251218" y="4162548"/>
            <a:ext cx="2747122" cy="120032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Sintéticos:</a:t>
            </a:r>
          </a:p>
          <a:p>
            <a:pPr algn="ctr"/>
            <a:r>
              <a:rPr lang="pt-BR" dirty="0" err="1">
                <a:solidFill>
                  <a:srgbClr val="484848"/>
                </a:solidFill>
                <a:latin typeface="Bahnschrift" panose="020B0502040204020203" pitchFamily="34" charset="0"/>
              </a:rPr>
              <a:t>Everolimo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Mesilato de Imatinibe</a:t>
            </a:r>
          </a:p>
          <a:p>
            <a:pPr algn="ctr"/>
            <a:r>
              <a:rPr lang="pt-BR" dirty="0" err="1">
                <a:solidFill>
                  <a:srgbClr val="484848"/>
                </a:solidFill>
                <a:latin typeface="Bahnschrift" panose="020B0502040204020203" pitchFamily="34" charset="0"/>
              </a:rPr>
              <a:t>Micofenolato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 de Sódio</a:t>
            </a:r>
          </a:p>
        </p:txBody>
      </p:sp>
      <p:cxnSp>
        <p:nvCxnSpPr>
          <p:cNvPr id="59" name="Conector de Seta Reta 58">
            <a:extLst>
              <a:ext uri="{FF2B5EF4-FFF2-40B4-BE49-F238E27FC236}">
                <a16:creationId xmlns:a16="http://schemas.microsoft.com/office/drawing/2014/main" id="{9685FFC9-5259-F0C5-E675-1FF1F6644FFF}"/>
              </a:ext>
            </a:extLst>
          </p:cNvPr>
          <p:cNvCxnSpPr>
            <a:cxnSpLocks/>
          </p:cNvCxnSpPr>
          <p:nvPr/>
        </p:nvCxnSpPr>
        <p:spPr>
          <a:xfrm>
            <a:off x="9664742" y="3868504"/>
            <a:ext cx="0" cy="3056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493B9628-1687-D6C4-FAD1-05F023A5C361}"/>
              </a:ext>
            </a:extLst>
          </p:cNvPr>
          <p:cNvSpPr txBox="1"/>
          <p:nvPr/>
        </p:nvSpPr>
        <p:spPr>
          <a:xfrm>
            <a:off x="8721365" y="5813705"/>
            <a:ext cx="311075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Farmoquímica parceira de diversas </a:t>
            </a:r>
            <a:r>
              <a:rPr lang="pt-BR" dirty="0" err="1">
                <a:solidFill>
                  <a:srgbClr val="484848"/>
                </a:solidFill>
                <a:latin typeface="Bahnschrift" panose="020B0502040204020203" pitchFamily="34" charset="0"/>
              </a:rPr>
              <a:t>PDPs</a:t>
            </a:r>
            <a:endParaRPr lang="pt-BR" dirty="0">
              <a:solidFill>
                <a:srgbClr val="484848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33A3AB3C-C74C-2AD3-A3C2-4D47C175581F}"/>
              </a:ext>
            </a:extLst>
          </p:cNvPr>
          <p:cNvCxnSpPr>
            <a:cxnSpLocks/>
          </p:cNvCxnSpPr>
          <p:nvPr/>
        </p:nvCxnSpPr>
        <p:spPr>
          <a:xfrm>
            <a:off x="8290454" y="6200699"/>
            <a:ext cx="4088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898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F2BFF-75B6-05ED-4C96-6FF94CB75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bject 2">
            <a:extLst>
              <a:ext uri="{FF2B5EF4-FFF2-40B4-BE49-F238E27FC236}">
                <a16:creationId xmlns:a16="http://schemas.microsoft.com/office/drawing/2014/main" id="{8EEC0ABB-AFA1-65C8-4176-01A236AC592B}"/>
              </a:ext>
            </a:extLst>
          </p:cNvPr>
          <p:cNvSpPr txBox="1">
            <a:spLocks/>
          </p:cNvSpPr>
          <p:nvPr/>
        </p:nvSpPr>
        <p:spPr>
          <a:xfrm>
            <a:off x="250545" y="167882"/>
            <a:ext cx="11188599" cy="58608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marL="582930" indent="-571500" algn="l">
              <a:spcBef>
                <a:spcPts val="91"/>
              </a:spcBef>
              <a:buFont typeface="Wingdings" panose="05000000000000000000" pitchFamily="2" charset="2"/>
              <a:buChar char="Ø"/>
              <a:defRPr/>
            </a:pPr>
            <a:r>
              <a:rPr lang="pt-BR" sz="3733" dirty="0">
                <a:solidFill>
                  <a:srgbClr val="0A4C4C"/>
                </a:solidFill>
                <a:latin typeface="Bebas Neue Bold" panose="020B0606020202050201" charset="0"/>
              </a:rPr>
              <a:t>Programa de apoio à comercialização de Propriedade Intelectual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89692CAC-611C-BFFC-E4C5-F0F47F00F1E8}"/>
              </a:ext>
            </a:extLst>
          </p:cNvPr>
          <p:cNvGraphicFramePr/>
          <p:nvPr/>
        </p:nvGraphicFramePr>
        <p:xfrm>
          <a:off x="163613" y="1773761"/>
          <a:ext cx="4670589" cy="4682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C9CB32A7-084F-FF89-6D7C-FF55510FE179}"/>
              </a:ext>
            </a:extLst>
          </p:cNvPr>
          <p:cNvSpPr/>
          <p:nvPr/>
        </p:nvSpPr>
        <p:spPr>
          <a:xfrm>
            <a:off x="5874879" y="1945470"/>
            <a:ext cx="2506701" cy="367565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300">
              <a:solidFill>
                <a:schemeClr val="bg1"/>
              </a:solidFill>
            </a:endParaRPr>
          </a:p>
          <a:p>
            <a:endParaRPr lang="pt-BR" sz="1300">
              <a:solidFill>
                <a:schemeClr val="bg1"/>
              </a:solidFill>
            </a:endParaRPr>
          </a:p>
          <a:p>
            <a:endParaRPr lang="pt-BR" sz="1300">
              <a:solidFill>
                <a:schemeClr val="bg1"/>
              </a:solidFill>
            </a:endParaRPr>
          </a:p>
          <a:p>
            <a:endParaRPr lang="pt-BR" sz="1300">
              <a:solidFill>
                <a:schemeClr val="bg1"/>
              </a:solidFill>
            </a:endParaRPr>
          </a:p>
          <a:p>
            <a:pPr algn="ctr"/>
            <a:r>
              <a:rPr lang="pt-BR" sz="1400" b="1">
                <a:solidFill>
                  <a:schemeClr val="tx1"/>
                </a:solidFill>
                <a:highlight>
                  <a:srgbClr val="FFFF00"/>
                </a:highlight>
                <a:latin typeface="Bahnschrift" panose="020B0502040204020203" pitchFamily="34" charset="0"/>
              </a:rPr>
              <a:t>Indeferidas</a:t>
            </a:r>
          </a:p>
          <a:p>
            <a:pPr algn="ctr"/>
            <a:endParaRPr lang="pt-BR" sz="1400" b="1">
              <a:solidFill>
                <a:srgbClr val="034D4E"/>
              </a:solidFill>
              <a:highlight>
                <a:srgbClr val="FFFF00"/>
              </a:highlight>
            </a:endParaRPr>
          </a:p>
          <a:p>
            <a:pPr algn="ctr"/>
            <a:r>
              <a:rPr lang="pt-BR" sz="1400" b="1">
                <a:solidFill>
                  <a:srgbClr val="034D4E"/>
                </a:solidFill>
                <a:latin typeface="Bahnschrift" panose="020B0502040204020203" pitchFamily="34" charset="0"/>
              </a:rPr>
              <a:t> R$ 630 M - 159 propostas</a:t>
            </a:r>
          </a:p>
          <a:p>
            <a:endParaRPr lang="pt-BR" sz="800" b="1">
              <a:solidFill>
                <a:srgbClr val="034D4E"/>
              </a:solidFill>
            </a:endParaRPr>
          </a:p>
          <a:p>
            <a:endParaRPr lang="pt-BR" sz="800" b="1">
              <a:solidFill>
                <a:srgbClr val="034D4E"/>
              </a:solidFill>
            </a:endParaRPr>
          </a:p>
          <a:p>
            <a:pPr algn="ctr"/>
            <a:r>
              <a:rPr lang="pt-BR" sz="1400" b="1">
                <a:solidFill>
                  <a:schemeClr val="tx1"/>
                </a:solidFill>
                <a:highlight>
                  <a:srgbClr val="FFFF00"/>
                </a:highlight>
                <a:latin typeface="Bahnschrift" panose="020B0502040204020203" pitchFamily="34" charset="0"/>
              </a:rPr>
              <a:t>Habilitadas e em análise de mérito</a:t>
            </a:r>
          </a:p>
          <a:p>
            <a:pPr algn="ctr"/>
            <a:endParaRPr lang="pt-BR" sz="1400" b="1">
              <a:solidFill>
                <a:srgbClr val="034D4E"/>
              </a:solidFill>
              <a:highlight>
                <a:srgbClr val="FFFF00"/>
              </a:highlight>
            </a:endParaRPr>
          </a:p>
          <a:p>
            <a:pPr algn="ctr"/>
            <a:r>
              <a:rPr lang="pt-BR" sz="1400" b="1">
                <a:solidFill>
                  <a:srgbClr val="034D4E"/>
                </a:solidFill>
                <a:latin typeface="Bahnschrift" panose="020B0502040204020203" pitchFamily="34" charset="0"/>
              </a:rPr>
              <a:t>R$ 82 M – 24 propostas</a:t>
            </a:r>
          </a:p>
          <a:p>
            <a:endParaRPr lang="pt-BR" sz="1400" b="1">
              <a:solidFill>
                <a:srgbClr val="034D4E"/>
              </a:solidFill>
            </a:endParaRPr>
          </a:p>
          <a:p>
            <a:pPr algn="ctr"/>
            <a:r>
              <a:rPr lang="pt-BR" sz="1400" b="1">
                <a:solidFill>
                  <a:schemeClr val="tx1"/>
                </a:solidFill>
                <a:highlight>
                  <a:srgbClr val="FFFF00"/>
                </a:highlight>
                <a:latin typeface="Bahnschrift" panose="020B0502040204020203" pitchFamily="34" charset="0"/>
              </a:rPr>
              <a:t>Habilitadas aguardando recursos</a:t>
            </a:r>
          </a:p>
          <a:p>
            <a:pPr algn="ctr"/>
            <a:endParaRPr lang="pt-BR" sz="1400" b="1">
              <a:solidFill>
                <a:srgbClr val="034D4E"/>
              </a:solidFill>
              <a:highlight>
                <a:srgbClr val="FFFF00"/>
              </a:highlight>
            </a:endParaRPr>
          </a:p>
          <a:p>
            <a:pPr algn="ctr"/>
            <a:r>
              <a:rPr lang="pt-BR" sz="1400" b="1">
                <a:solidFill>
                  <a:srgbClr val="034D4E"/>
                </a:solidFill>
                <a:latin typeface="Bahnschrift" panose="020B0502040204020203" pitchFamily="34" charset="0"/>
              </a:rPr>
              <a:t>R$ 114 M – 27 propostas</a:t>
            </a:r>
          </a:p>
          <a:p>
            <a:endParaRPr lang="pt-BR" sz="800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pPr algn="ctr"/>
            <a:endParaRPr lang="pt-BR">
              <a:solidFill>
                <a:schemeClr val="bg1"/>
              </a:solidFill>
            </a:endParaRPr>
          </a:p>
        </p:txBody>
      </p:sp>
      <p:cxnSp>
        <p:nvCxnSpPr>
          <p:cNvPr id="26" name="Conector: Angulado 25">
            <a:extLst>
              <a:ext uri="{FF2B5EF4-FFF2-40B4-BE49-F238E27FC236}">
                <a16:creationId xmlns:a16="http://schemas.microsoft.com/office/drawing/2014/main" id="{47B4D6DE-C70B-CFF5-4422-D780B5930454}"/>
              </a:ext>
            </a:extLst>
          </p:cNvPr>
          <p:cNvCxnSpPr>
            <a:cxnSpLocks/>
            <a:stCxn id="25" idx="3"/>
            <a:endCxn id="114" idx="1"/>
          </p:cNvCxnSpPr>
          <p:nvPr/>
        </p:nvCxnSpPr>
        <p:spPr>
          <a:xfrm flipV="1">
            <a:off x="8381580" y="1945470"/>
            <a:ext cx="1579031" cy="1837830"/>
          </a:xfrm>
          <a:prstGeom prst="bentConnector3">
            <a:avLst>
              <a:gd name="adj1" fmla="val 44788"/>
            </a:avLst>
          </a:prstGeom>
          <a:ln>
            <a:solidFill>
              <a:srgbClr val="BF8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ector: Angulado 74">
            <a:extLst>
              <a:ext uri="{FF2B5EF4-FFF2-40B4-BE49-F238E27FC236}">
                <a16:creationId xmlns:a16="http://schemas.microsoft.com/office/drawing/2014/main" id="{D766F628-7087-9E86-F5BB-DD3F47C80A2B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834202" y="3475310"/>
            <a:ext cx="1040677" cy="307990"/>
          </a:xfrm>
          <a:prstGeom prst="bentConnector3">
            <a:avLst>
              <a:gd name="adj1" fmla="val 50000"/>
            </a:avLst>
          </a:prstGeom>
          <a:ln>
            <a:solidFill>
              <a:srgbClr val="BF8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etângulo 113">
            <a:extLst>
              <a:ext uri="{FF2B5EF4-FFF2-40B4-BE49-F238E27FC236}">
                <a16:creationId xmlns:a16="http://schemas.microsoft.com/office/drawing/2014/main" id="{7ACEB942-7B29-CB3F-0318-20685FF1922F}"/>
              </a:ext>
            </a:extLst>
          </p:cNvPr>
          <p:cNvSpPr/>
          <p:nvPr/>
        </p:nvSpPr>
        <p:spPr>
          <a:xfrm>
            <a:off x="9960611" y="1754990"/>
            <a:ext cx="1332701" cy="380960"/>
          </a:xfrm>
          <a:prstGeom prst="rect">
            <a:avLst/>
          </a:prstGeom>
          <a:solidFill>
            <a:srgbClr val="034D4E"/>
          </a:solidFill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300">
              <a:solidFill>
                <a:schemeClr val="bg1"/>
              </a:solidFill>
            </a:endParaRPr>
          </a:p>
          <a:p>
            <a:endParaRPr lang="pt-BR" sz="1300">
              <a:solidFill>
                <a:schemeClr val="bg1"/>
              </a:solidFill>
            </a:endParaRPr>
          </a:p>
          <a:p>
            <a:endParaRPr lang="pt-BR" sz="1300">
              <a:solidFill>
                <a:schemeClr val="bg1"/>
              </a:solidFill>
            </a:endParaRPr>
          </a:p>
          <a:p>
            <a:pPr algn="ctr"/>
            <a:r>
              <a:rPr lang="pt-BR">
                <a:solidFill>
                  <a:schemeClr val="bg1"/>
                </a:solidFill>
              </a:rPr>
              <a:t>SAÚDE</a:t>
            </a:r>
          </a:p>
          <a:p>
            <a:endParaRPr lang="pt-BR">
              <a:solidFill>
                <a:schemeClr val="bg1"/>
              </a:solidFill>
            </a:endParaRPr>
          </a:p>
          <a:p>
            <a:pPr algn="ctr"/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189" name="Agrupar 188">
            <a:extLst>
              <a:ext uri="{FF2B5EF4-FFF2-40B4-BE49-F238E27FC236}">
                <a16:creationId xmlns:a16="http://schemas.microsoft.com/office/drawing/2014/main" id="{8F84F9D1-907B-4BFF-21C4-14B21D7FFCAB}"/>
              </a:ext>
            </a:extLst>
          </p:cNvPr>
          <p:cNvGrpSpPr/>
          <p:nvPr/>
        </p:nvGrpSpPr>
        <p:grpSpPr>
          <a:xfrm>
            <a:off x="8833992" y="2461563"/>
            <a:ext cx="3429000" cy="3808371"/>
            <a:chOff x="8848766" y="1421747"/>
            <a:chExt cx="3429000" cy="3808371"/>
          </a:xfrm>
        </p:grpSpPr>
        <p:grpSp>
          <p:nvGrpSpPr>
            <p:cNvPr id="119" name="Agrupar 118">
              <a:extLst>
                <a:ext uri="{FF2B5EF4-FFF2-40B4-BE49-F238E27FC236}">
                  <a16:creationId xmlns:a16="http://schemas.microsoft.com/office/drawing/2014/main" id="{80B58705-C500-D687-2A76-2A8219A93BB3}"/>
                </a:ext>
              </a:extLst>
            </p:cNvPr>
            <p:cNvGrpSpPr/>
            <p:nvPr/>
          </p:nvGrpSpPr>
          <p:grpSpPr>
            <a:xfrm>
              <a:off x="8848766" y="1421747"/>
              <a:ext cx="3429000" cy="1187087"/>
              <a:chOff x="-69298" y="1601499"/>
              <a:chExt cx="1671825" cy="1187087"/>
            </a:xfrm>
          </p:grpSpPr>
          <p:grpSp>
            <p:nvGrpSpPr>
              <p:cNvPr id="120" name="Agrupar 119">
                <a:extLst>
                  <a:ext uri="{FF2B5EF4-FFF2-40B4-BE49-F238E27FC236}">
                    <a16:creationId xmlns:a16="http://schemas.microsoft.com/office/drawing/2014/main" id="{E7828612-1990-7F30-9907-0171BADC066C}"/>
                  </a:ext>
                </a:extLst>
              </p:cNvPr>
              <p:cNvGrpSpPr/>
              <p:nvPr/>
            </p:nvGrpSpPr>
            <p:grpSpPr>
              <a:xfrm>
                <a:off x="-69298" y="1601499"/>
                <a:ext cx="1671825" cy="1187087"/>
                <a:chOff x="500910" y="4206488"/>
                <a:chExt cx="1671825" cy="1187087"/>
              </a:xfrm>
            </p:grpSpPr>
            <p:sp>
              <p:nvSpPr>
                <p:cNvPr id="123" name="Google Shape;481;p9">
                  <a:extLst>
                    <a:ext uri="{FF2B5EF4-FFF2-40B4-BE49-F238E27FC236}">
                      <a16:creationId xmlns:a16="http://schemas.microsoft.com/office/drawing/2014/main" id="{A7C7A745-A021-3D6C-9129-A9CB449DF5DA}"/>
                    </a:ext>
                  </a:extLst>
                </p:cNvPr>
                <p:cNvSpPr txBox="1"/>
                <p:nvPr/>
              </p:nvSpPr>
              <p:spPr>
                <a:xfrm>
                  <a:off x="500910" y="4206488"/>
                  <a:ext cx="1671825" cy="3385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b" anchorCtr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26</a:t>
                  </a:r>
                  <a:r>
                    <a:rPr kumimoji="0" lang="pt-BR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 </a:t>
                  </a:r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projetos</a:t>
                  </a: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4" name="Conector reto 123">
                  <a:extLst>
                    <a:ext uri="{FF2B5EF4-FFF2-40B4-BE49-F238E27FC236}">
                      <a16:creationId xmlns:a16="http://schemas.microsoft.com/office/drawing/2014/main" id="{5978FF57-6C95-3B82-11E4-63D565C970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013" y="4519499"/>
                  <a:ext cx="116144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5A5A5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sp>
              <p:nvSpPr>
                <p:cNvPr id="133" name="CaixaDeTexto 132">
                  <a:extLst>
                    <a:ext uri="{FF2B5EF4-FFF2-40B4-BE49-F238E27FC236}">
                      <a16:creationId xmlns:a16="http://schemas.microsoft.com/office/drawing/2014/main" id="{B79E1E8B-1F00-1F2C-38C6-713C5D829546}"/>
                    </a:ext>
                  </a:extLst>
                </p:cNvPr>
                <p:cNvSpPr txBox="1"/>
                <p:nvPr/>
              </p:nvSpPr>
              <p:spPr>
                <a:xfrm>
                  <a:off x="634319" y="5085798"/>
                  <a:ext cx="132381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R$ 95,3 M </a:t>
                  </a:r>
                  <a:endParaRPr lang="pt-BR" sz="1400"/>
                </a:p>
              </p:txBody>
            </p:sp>
          </p:grpSp>
          <p:sp>
            <p:nvSpPr>
              <p:cNvPr id="121" name="CaixaDeTexto 2">
                <a:extLst>
                  <a:ext uri="{FF2B5EF4-FFF2-40B4-BE49-F238E27FC236}">
                    <a16:creationId xmlns:a16="http://schemas.microsoft.com/office/drawing/2014/main" id="{CAD191F1-A61F-766A-E097-C75087015F35}"/>
                  </a:ext>
                </a:extLst>
              </p:cNvPr>
              <p:cNvSpPr txBox="1"/>
              <p:nvPr/>
            </p:nvSpPr>
            <p:spPr>
              <a:xfrm>
                <a:off x="59289" y="1968915"/>
                <a:ext cx="132330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0" i="0" u="none" strike="noStrike" kern="1200" cap="none" spc="15" normalizeH="0" baseline="0" noProof="0">
                    <a:ln>
                      <a:noFill/>
                    </a:ln>
                    <a:solidFill>
                      <a:srgbClr val="8A8C8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Recebidos para análise de mérito</a:t>
                </a:r>
              </a:p>
            </p:txBody>
          </p:sp>
        </p:grpSp>
        <p:cxnSp>
          <p:nvCxnSpPr>
            <p:cNvPr id="167" name="Conector: Angulado 166">
              <a:extLst>
                <a:ext uri="{FF2B5EF4-FFF2-40B4-BE49-F238E27FC236}">
                  <a16:creationId xmlns:a16="http://schemas.microsoft.com/office/drawing/2014/main" id="{5EFEEE15-7E56-4EDC-4F67-6AD250ED12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439654" y="2715358"/>
              <a:ext cx="247225" cy="34177"/>
            </a:xfrm>
            <a:prstGeom prst="bentConnector3">
              <a:avLst>
                <a:gd name="adj1" fmla="val 98083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reto 170">
              <a:extLst>
                <a:ext uri="{FF2B5EF4-FFF2-40B4-BE49-F238E27FC236}">
                  <a16:creationId xmlns:a16="http://schemas.microsoft.com/office/drawing/2014/main" id="{45C0898A-A196-2C75-A278-1FA81FF4E026}"/>
                </a:ext>
              </a:extLst>
            </p:cNvPr>
            <p:cNvCxnSpPr>
              <a:cxnSpLocks/>
            </p:cNvCxnSpPr>
            <p:nvPr/>
          </p:nvCxnSpPr>
          <p:spPr>
            <a:xfrm>
              <a:off x="9372170" y="2237513"/>
              <a:ext cx="2382192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grpSp>
          <p:nvGrpSpPr>
            <p:cNvPr id="172" name="Agrupar 171">
              <a:extLst>
                <a:ext uri="{FF2B5EF4-FFF2-40B4-BE49-F238E27FC236}">
                  <a16:creationId xmlns:a16="http://schemas.microsoft.com/office/drawing/2014/main" id="{EE4B85EE-1769-9E4D-133C-1185DCD5BDF1}"/>
                </a:ext>
              </a:extLst>
            </p:cNvPr>
            <p:cNvGrpSpPr/>
            <p:nvPr/>
          </p:nvGrpSpPr>
          <p:grpSpPr>
            <a:xfrm>
              <a:off x="8848766" y="2876970"/>
              <a:ext cx="3429000" cy="1047899"/>
              <a:chOff x="-69298" y="1601499"/>
              <a:chExt cx="1671825" cy="1047899"/>
            </a:xfrm>
          </p:grpSpPr>
          <p:grpSp>
            <p:nvGrpSpPr>
              <p:cNvPr id="173" name="Agrupar 172">
                <a:extLst>
                  <a:ext uri="{FF2B5EF4-FFF2-40B4-BE49-F238E27FC236}">
                    <a16:creationId xmlns:a16="http://schemas.microsoft.com/office/drawing/2014/main" id="{B6C41814-1254-1E99-44FF-C9DB9F39F3DE}"/>
                  </a:ext>
                </a:extLst>
              </p:cNvPr>
              <p:cNvGrpSpPr/>
              <p:nvPr/>
            </p:nvGrpSpPr>
            <p:grpSpPr>
              <a:xfrm>
                <a:off x="-69298" y="1601499"/>
                <a:ext cx="1671825" cy="1047899"/>
                <a:chOff x="500910" y="4206488"/>
                <a:chExt cx="1671825" cy="1047899"/>
              </a:xfrm>
            </p:grpSpPr>
            <p:sp>
              <p:nvSpPr>
                <p:cNvPr id="175" name="Google Shape;481;p9">
                  <a:extLst>
                    <a:ext uri="{FF2B5EF4-FFF2-40B4-BE49-F238E27FC236}">
                      <a16:creationId xmlns:a16="http://schemas.microsoft.com/office/drawing/2014/main" id="{DA58E4BA-C02A-7762-2887-978830F3DA35}"/>
                    </a:ext>
                  </a:extLst>
                </p:cNvPr>
                <p:cNvSpPr txBox="1"/>
                <p:nvPr/>
              </p:nvSpPr>
              <p:spPr>
                <a:xfrm>
                  <a:off x="500910" y="4206488"/>
                  <a:ext cx="1671825" cy="3385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b" anchorCtr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6</a:t>
                  </a:r>
                  <a:r>
                    <a:rPr kumimoji="0" lang="pt-BR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 </a:t>
                  </a:r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projetos</a:t>
                  </a: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6" name="Conector reto 175">
                  <a:extLst>
                    <a:ext uri="{FF2B5EF4-FFF2-40B4-BE49-F238E27FC236}">
                      <a16:creationId xmlns:a16="http://schemas.microsoft.com/office/drawing/2014/main" id="{EC021C50-4C52-19E1-0AEA-2576782CB1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013" y="4519499"/>
                  <a:ext cx="116144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5A5A5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sp>
              <p:nvSpPr>
                <p:cNvPr id="177" name="CaixaDeTexto 176">
                  <a:extLst>
                    <a:ext uri="{FF2B5EF4-FFF2-40B4-BE49-F238E27FC236}">
                      <a16:creationId xmlns:a16="http://schemas.microsoft.com/office/drawing/2014/main" id="{F1A1E367-CFE9-4B7A-0655-3BB9746716E8}"/>
                    </a:ext>
                  </a:extLst>
                </p:cNvPr>
                <p:cNvSpPr txBox="1"/>
                <p:nvPr/>
              </p:nvSpPr>
              <p:spPr>
                <a:xfrm>
                  <a:off x="672065" y="4946610"/>
                  <a:ext cx="132381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R$ 19 M </a:t>
                  </a:r>
                  <a:endParaRPr lang="pt-BR" sz="1400"/>
                </a:p>
              </p:txBody>
            </p:sp>
          </p:grpSp>
          <p:sp>
            <p:nvSpPr>
              <p:cNvPr id="174" name="CaixaDeTexto 2">
                <a:extLst>
                  <a:ext uri="{FF2B5EF4-FFF2-40B4-BE49-F238E27FC236}">
                    <a16:creationId xmlns:a16="http://schemas.microsoft.com/office/drawing/2014/main" id="{8CA248F6-94D8-CE28-C93A-270E66419540}"/>
                  </a:ext>
                </a:extLst>
              </p:cNvPr>
              <p:cNvSpPr txBox="1"/>
              <p:nvPr/>
            </p:nvSpPr>
            <p:spPr>
              <a:xfrm>
                <a:off x="59289" y="1968915"/>
                <a:ext cx="132330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200" spc="15">
                    <a:solidFill>
                      <a:srgbClr val="8A8C8E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Em </a:t>
                </a:r>
                <a:r>
                  <a:rPr kumimoji="0" lang="pt-BR" sz="1200" b="0" i="0" u="none" strike="noStrike" kern="1200" cap="none" spc="15" normalizeH="0" baseline="0" noProof="0">
                    <a:ln>
                      <a:noFill/>
                    </a:ln>
                    <a:solidFill>
                      <a:srgbClr val="8A8C8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análise de mérito</a:t>
                </a:r>
              </a:p>
            </p:txBody>
          </p:sp>
        </p:grpSp>
        <p:cxnSp>
          <p:nvCxnSpPr>
            <p:cNvPr id="178" name="Conector reto 177">
              <a:extLst>
                <a:ext uri="{FF2B5EF4-FFF2-40B4-BE49-F238E27FC236}">
                  <a16:creationId xmlns:a16="http://schemas.microsoft.com/office/drawing/2014/main" id="{FF72C1DC-AF6B-5677-F125-0CCE43A89CDC}"/>
                </a:ext>
              </a:extLst>
            </p:cNvPr>
            <p:cNvCxnSpPr>
              <a:cxnSpLocks/>
            </p:cNvCxnSpPr>
            <p:nvPr/>
          </p:nvCxnSpPr>
          <p:spPr>
            <a:xfrm>
              <a:off x="9372170" y="3525571"/>
              <a:ext cx="2382192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79" name="Conector: Angulado 178">
              <a:extLst>
                <a:ext uri="{FF2B5EF4-FFF2-40B4-BE49-F238E27FC236}">
                  <a16:creationId xmlns:a16="http://schemas.microsoft.com/office/drawing/2014/main" id="{60BD76EE-A034-95F8-76AC-4651F07B1D2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439654" y="3993882"/>
              <a:ext cx="247225" cy="34177"/>
            </a:xfrm>
            <a:prstGeom prst="bentConnector3">
              <a:avLst>
                <a:gd name="adj1" fmla="val 98083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2" name="Agrupar 181">
              <a:extLst>
                <a:ext uri="{FF2B5EF4-FFF2-40B4-BE49-F238E27FC236}">
                  <a16:creationId xmlns:a16="http://schemas.microsoft.com/office/drawing/2014/main" id="{D89EB258-2373-2B2E-5F8B-97C04E9EE5E2}"/>
                </a:ext>
              </a:extLst>
            </p:cNvPr>
            <p:cNvGrpSpPr/>
            <p:nvPr/>
          </p:nvGrpSpPr>
          <p:grpSpPr>
            <a:xfrm>
              <a:off x="8848766" y="4157131"/>
              <a:ext cx="3429000" cy="1072987"/>
              <a:chOff x="-69298" y="1601499"/>
              <a:chExt cx="1671825" cy="1072987"/>
            </a:xfrm>
          </p:grpSpPr>
          <p:grpSp>
            <p:nvGrpSpPr>
              <p:cNvPr id="183" name="Agrupar 182">
                <a:extLst>
                  <a:ext uri="{FF2B5EF4-FFF2-40B4-BE49-F238E27FC236}">
                    <a16:creationId xmlns:a16="http://schemas.microsoft.com/office/drawing/2014/main" id="{3FF4CFD1-0F7C-A178-3898-2F8A00DF0881}"/>
                  </a:ext>
                </a:extLst>
              </p:cNvPr>
              <p:cNvGrpSpPr/>
              <p:nvPr/>
            </p:nvGrpSpPr>
            <p:grpSpPr>
              <a:xfrm>
                <a:off x="-69298" y="1601499"/>
                <a:ext cx="1671825" cy="1072987"/>
                <a:chOff x="500910" y="4206488"/>
                <a:chExt cx="1671825" cy="1072987"/>
              </a:xfrm>
            </p:grpSpPr>
            <p:sp>
              <p:nvSpPr>
                <p:cNvPr id="185" name="Google Shape;481;p9">
                  <a:extLst>
                    <a:ext uri="{FF2B5EF4-FFF2-40B4-BE49-F238E27FC236}">
                      <a16:creationId xmlns:a16="http://schemas.microsoft.com/office/drawing/2014/main" id="{AFDBE226-87AD-B0A8-71BE-1476B3F4ED0E}"/>
                    </a:ext>
                  </a:extLst>
                </p:cNvPr>
                <p:cNvSpPr txBox="1"/>
                <p:nvPr/>
              </p:nvSpPr>
              <p:spPr>
                <a:xfrm>
                  <a:off x="500910" y="4206488"/>
                  <a:ext cx="1671825" cy="3385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b" anchorCtr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pt-BR" sz="1400" b="1">
                      <a:solidFill>
                        <a:srgbClr val="BF8F00"/>
                      </a:solidFill>
                      <a:latin typeface="Josefin Sans"/>
                      <a:sym typeface="Josefin Sans"/>
                    </a:rPr>
                    <a:t>7</a:t>
                  </a:r>
                  <a:r>
                    <a:rPr kumimoji="0" lang="pt-BR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 </a:t>
                  </a:r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projetos</a:t>
                  </a: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BF8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6" name="Conector reto 185">
                  <a:extLst>
                    <a:ext uri="{FF2B5EF4-FFF2-40B4-BE49-F238E27FC236}">
                      <a16:creationId xmlns:a16="http://schemas.microsoft.com/office/drawing/2014/main" id="{3820A4EA-1B68-8A14-04A2-09C832DD5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013" y="4519499"/>
                  <a:ext cx="116144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5A5A5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sp>
              <p:nvSpPr>
                <p:cNvPr id="187" name="CaixaDeTexto 186">
                  <a:extLst>
                    <a:ext uri="{FF2B5EF4-FFF2-40B4-BE49-F238E27FC236}">
                      <a16:creationId xmlns:a16="http://schemas.microsoft.com/office/drawing/2014/main" id="{C7587763-0F89-2991-87D9-3FDAA44BE2EF}"/>
                    </a:ext>
                  </a:extLst>
                </p:cNvPr>
                <p:cNvSpPr txBox="1"/>
                <p:nvPr/>
              </p:nvSpPr>
              <p:spPr>
                <a:xfrm>
                  <a:off x="662492" y="4971698"/>
                  <a:ext cx="132381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R$ </a:t>
                  </a:r>
                  <a:r>
                    <a:rPr lang="pt-BR" sz="1400" b="1">
                      <a:solidFill>
                        <a:srgbClr val="BF8F00"/>
                      </a:solidFill>
                      <a:latin typeface="Josefin Sans"/>
                      <a:sym typeface="Josefin Sans"/>
                    </a:rPr>
                    <a:t>26,9</a:t>
                  </a:r>
                  <a:r>
                    <a:rPr kumimoji="0" lang="pt-BR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BF8F00"/>
                      </a:solidFill>
                      <a:effectLst/>
                      <a:uLnTx/>
                      <a:uFillTx/>
                      <a:latin typeface="Josefin Sans"/>
                      <a:ea typeface="+mn-ea"/>
                      <a:cs typeface="+mn-cs"/>
                      <a:sym typeface="Josefin Sans"/>
                    </a:rPr>
                    <a:t> M </a:t>
                  </a:r>
                  <a:endParaRPr lang="pt-BR" sz="1400"/>
                </a:p>
              </p:txBody>
            </p:sp>
          </p:grpSp>
          <p:sp>
            <p:nvSpPr>
              <p:cNvPr id="184" name="CaixaDeTexto 2">
                <a:extLst>
                  <a:ext uri="{FF2B5EF4-FFF2-40B4-BE49-F238E27FC236}">
                    <a16:creationId xmlns:a16="http://schemas.microsoft.com/office/drawing/2014/main" id="{AFDDDBFE-C718-DAFD-614B-D6A32D1B1507}"/>
                  </a:ext>
                </a:extLst>
              </p:cNvPr>
              <p:cNvSpPr txBox="1"/>
              <p:nvPr/>
            </p:nvSpPr>
            <p:spPr>
              <a:xfrm>
                <a:off x="59289" y="1968915"/>
                <a:ext cx="132330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200" spc="15">
                    <a:solidFill>
                      <a:srgbClr val="8A8C8E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C</a:t>
                </a:r>
                <a:r>
                  <a:rPr kumimoji="0" lang="pt-BR" sz="1200" b="0" i="0" u="none" strike="noStrike" kern="1200" cap="none" spc="15" normalizeH="0" baseline="0" noProof="0" err="1">
                    <a:ln>
                      <a:noFill/>
                    </a:ln>
                    <a:solidFill>
                      <a:srgbClr val="8A8C8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ontratados</a:t>
                </a:r>
                <a:endParaRPr kumimoji="0" lang="pt-BR" sz="1200" b="0" i="0" u="none" strike="noStrike" kern="1200" cap="none" spc="15" normalizeH="0" baseline="0" noProof="0">
                  <a:ln>
                    <a:noFill/>
                  </a:ln>
                  <a:solidFill>
                    <a:srgbClr val="8A8C8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</p:txBody>
          </p:sp>
        </p:grpSp>
        <p:cxnSp>
          <p:nvCxnSpPr>
            <p:cNvPr id="188" name="Conector reto 187">
              <a:extLst>
                <a:ext uri="{FF2B5EF4-FFF2-40B4-BE49-F238E27FC236}">
                  <a16:creationId xmlns:a16="http://schemas.microsoft.com/office/drawing/2014/main" id="{E8ED636F-ED20-D7F6-9340-9B75C2FDCFCC}"/>
                </a:ext>
              </a:extLst>
            </p:cNvPr>
            <p:cNvCxnSpPr>
              <a:cxnSpLocks/>
            </p:cNvCxnSpPr>
            <p:nvPr/>
          </p:nvCxnSpPr>
          <p:spPr>
            <a:xfrm>
              <a:off x="9372170" y="4851452"/>
              <a:ext cx="2382192" cy="0"/>
            </a:xfrm>
            <a:prstGeom prst="line">
              <a:avLst/>
            </a:prstGeom>
            <a:noFill/>
            <a:ln w="9525" cap="flat" cmpd="sng" algn="ctr">
              <a:solidFill>
                <a:srgbClr val="A5A5A5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212" name="CaixaDeTexto 211">
            <a:extLst>
              <a:ext uri="{FF2B5EF4-FFF2-40B4-BE49-F238E27FC236}">
                <a16:creationId xmlns:a16="http://schemas.microsoft.com/office/drawing/2014/main" id="{8BBA78CE-0A84-F5D6-66A2-DA190E5952D6}"/>
              </a:ext>
            </a:extLst>
          </p:cNvPr>
          <p:cNvSpPr txBox="1"/>
          <p:nvPr/>
        </p:nvSpPr>
        <p:spPr>
          <a:xfrm>
            <a:off x="203743" y="812521"/>
            <a:ext cx="100814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i="1" dirty="0">
                <a:solidFill>
                  <a:schemeClr val="bg2"/>
                </a:solidFill>
                <a:latin typeface="Bahnschrift" panose="020B0502040204020203" pitchFamily="34" charset="0"/>
              </a:rPr>
              <a:t>“Chamada em fluxo contínuo e transversal, que estimula ações de empreendedorismo das empresas a partir de patentes já existentes nas universidades, depositadas ou em processo de concessão, com o objetivo de introduzir novos produtos e processos no mercado e reduzir o abismo entre o patenteamento e a transferência de tecnologia no Brasil.”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EBE3BD-F5B5-AB34-9FC3-67022A9C2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872" y="6135637"/>
            <a:ext cx="3305168" cy="6022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E76C374-5A50-A1EC-7B74-5D7605E41639}"/>
              </a:ext>
            </a:extLst>
          </p:cNvPr>
          <p:cNvSpPr txBox="1"/>
          <p:nvPr/>
        </p:nvSpPr>
        <p:spPr>
          <a:xfrm>
            <a:off x="5109210" y="332613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2CCDBF-137F-FC89-10C5-DC8BE523E793}"/>
              </a:ext>
            </a:extLst>
          </p:cNvPr>
          <p:cNvSpPr txBox="1"/>
          <p:nvPr/>
        </p:nvSpPr>
        <p:spPr>
          <a:xfrm>
            <a:off x="4979963" y="220862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03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9A262-5D68-333A-3398-4552E5876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81B35E3-56AF-D24A-D5EA-A93FF08D6C42}"/>
              </a:ext>
            </a:extLst>
          </p:cNvPr>
          <p:cNvSpPr txBox="1"/>
          <p:nvPr/>
        </p:nvSpPr>
        <p:spPr>
          <a:xfrm>
            <a:off x="0" y="56714"/>
            <a:ext cx="119742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0A4C4C"/>
                </a:solidFill>
                <a:latin typeface="Bebas Neue Bold" panose="020B0606020202050201" charset="0"/>
              </a:rPr>
              <a:t>A Finep e o fomento ao CEIs - desenvolvimento de capacidades tecnológicas nos </a:t>
            </a:r>
          </a:p>
          <a:p>
            <a:r>
              <a:rPr lang="pt-BR" sz="3200" dirty="0">
                <a:solidFill>
                  <a:srgbClr val="0A4C4C"/>
                </a:solidFill>
                <a:latin typeface="Bebas Neue Bold" panose="020B0606020202050201" charset="0"/>
              </a:rPr>
              <a:t>Laboratórios Produtores Públicos, </a:t>
            </a:r>
            <a:r>
              <a:rPr lang="pt-BR" sz="3200" dirty="0" err="1">
                <a:solidFill>
                  <a:srgbClr val="0A4C4C"/>
                </a:solidFill>
                <a:latin typeface="Bebas Neue Bold" panose="020B0606020202050201" charset="0"/>
              </a:rPr>
              <a:t>ICTs</a:t>
            </a:r>
            <a:r>
              <a:rPr lang="pt-BR" sz="3200" dirty="0">
                <a:solidFill>
                  <a:srgbClr val="0A4C4C"/>
                </a:solidFill>
                <a:latin typeface="Bebas Neue Bold" panose="020B0606020202050201" charset="0"/>
              </a:rPr>
              <a:t> e Empresas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02452B5-B348-EFAA-10A9-2FAE1314F413}"/>
              </a:ext>
            </a:extLst>
          </p:cNvPr>
          <p:cNvSpPr/>
          <p:nvPr/>
        </p:nvSpPr>
        <p:spPr>
          <a:xfrm rot="16200000">
            <a:off x="2575435" y="-1618629"/>
            <a:ext cx="72000" cy="5400000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96D3F30-D26E-618C-A85F-76CC24BE1AB1}"/>
              </a:ext>
            </a:extLst>
          </p:cNvPr>
          <p:cNvGrpSpPr/>
          <p:nvPr/>
        </p:nvGrpSpPr>
        <p:grpSpPr>
          <a:xfrm>
            <a:off x="-1415562" y="2705943"/>
            <a:ext cx="879231" cy="2176361"/>
            <a:chOff x="-513102" y="1666687"/>
            <a:chExt cx="470945" cy="1764053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6F22200-F969-9D24-281E-31581CD3ABC7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A390E3ED-2BC9-E81E-BE6E-2B170727B64B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184CD208-EC00-7BAF-537E-9F245D3F29D8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9BF24CA-7F0E-02EE-1E5C-13AA7909052E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ED995DFA-0D14-1BD5-6D10-72CF441FA7CD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D6F167D-A176-E510-39F3-4C729F3FC4EE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7816278-9DA5-5085-79F5-398ECCE852AE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DAC1BFED-5C3A-2B97-DB5A-A618FCD2ACFF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3DAF809A-049C-BFC7-CBEF-4E5B52243437}"/>
              </a:ext>
            </a:extLst>
          </p:cNvPr>
          <p:cNvSpPr/>
          <p:nvPr/>
        </p:nvSpPr>
        <p:spPr>
          <a:xfrm>
            <a:off x="7632757" y="999572"/>
            <a:ext cx="2811230" cy="913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200" b="1" dirty="0">
                <a:solidFill>
                  <a:srgbClr val="DD4F05"/>
                </a:solidFill>
                <a:latin typeface="Bahnschrift" panose="020B0502040204020203" pitchFamily="34" charset="0"/>
              </a:rPr>
              <a:t>Ações em discussão: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5AA5456-3760-E53C-191A-EE071FADADC9}"/>
              </a:ext>
            </a:extLst>
          </p:cNvPr>
          <p:cNvCxnSpPr>
            <a:cxnSpLocks/>
          </p:cNvCxnSpPr>
          <p:nvPr/>
        </p:nvCxnSpPr>
        <p:spPr>
          <a:xfrm>
            <a:off x="6150588" y="1498862"/>
            <a:ext cx="0" cy="5302424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85EFD1F-2412-C11D-9323-28DA34327DA8}"/>
              </a:ext>
            </a:extLst>
          </p:cNvPr>
          <p:cNvSpPr txBox="1"/>
          <p:nvPr/>
        </p:nvSpPr>
        <p:spPr>
          <a:xfrm>
            <a:off x="1857949" y="1229938"/>
            <a:ext cx="43146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b="1" dirty="0">
                <a:solidFill>
                  <a:srgbClr val="005051"/>
                </a:solidFill>
                <a:latin typeface="Bahnschrift" panose="020B0502040204020203" pitchFamily="34" charset="0"/>
              </a:rPr>
              <a:t>Ações vigentes: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68953D-7B5A-3D89-2FC9-8B9BD0E3A7B0}"/>
              </a:ext>
            </a:extLst>
          </p:cNvPr>
          <p:cNvSpPr txBox="1"/>
          <p:nvPr/>
        </p:nvSpPr>
        <p:spPr>
          <a:xfrm>
            <a:off x="440675" y="1725935"/>
            <a:ext cx="55084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Linhas de </a:t>
            </a:r>
            <a:r>
              <a:rPr lang="pt-BR" sz="2000" b="1" dirty="0">
                <a:solidFill>
                  <a:srgbClr val="484848"/>
                </a:solidFill>
                <a:latin typeface="Bahnschrift" panose="020B0502040204020203" pitchFamily="34" charset="0"/>
              </a:rPr>
              <a:t>crédito reembolsável 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com condições diferenciadas para empresas das regiões </a:t>
            </a:r>
            <a:r>
              <a:rPr lang="pt-BR" sz="2000" b="1" dirty="0">
                <a:solidFill>
                  <a:srgbClr val="484848"/>
                </a:solidFill>
                <a:latin typeface="Bahnschrift" panose="020B0502040204020203" pitchFamily="34" charset="0"/>
              </a:rPr>
              <a:t>NO, NE 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e </a:t>
            </a:r>
            <a:r>
              <a:rPr lang="pt-BR" sz="2000" b="1" dirty="0">
                <a:solidFill>
                  <a:srgbClr val="484848"/>
                </a:solidFill>
                <a:latin typeface="Bahnschrift" panose="020B0502040204020203" pitchFamily="34" charset="0"/>
              </a:rPr>
              <a:t>CO</a:t>
            </a:r>
            <a:r>
              <a:rPr lang="pt-BR" sz="20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Fundo de </a:t>
            </a:r>
            <a:r>
              <a:rPr lang="pt-BR" sz="2000" b="1" dirty="0">
                <a:solidFill>
                  <a:srgbClr val="484848"/>
                </a:solidFill>
                <a:latin typeface="Bahnschrift" panose="020B0502040204020203" pitchFamily="34" charset="0"/>
              </a:rPr>
              <a:t>Investimento 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em Participação:</a:t>
            </a:r>
          </a:p>
          <a:p>
            <a:pPr algn="just"/>
            <a:endParaRPr lang="pt-BR" sz="2000" dirty="0">
              <a:solidFill>
                <a:srgbClr val="484848"/>
              </a:solidFill>
              <a:latin typeface="Bahnschrift" panose="020B0502040204020203" pitchFamily="34" charset="0"/>
            </a:endParaRPr>
          </a:p>
          <a:p>
            <a:pPr algn="just"/>
            <a:r>
              <a:rPr lang="pt-BR" sz="2000" b="1" dirty="0">
                <a:solidFill>
                  <a:srgbClr val="484848"/>
                </a:solidFill>
                <a:latin typeface="Bahnschrift" panose="020B0502040204020203" pitchFamily="34" charset="0"/>
              </a:rPr>
              <a:t>   -FIP Saúde 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(parceria BNDES e Butantan): objetivo de investir em MPMEs e fomentar startups para contribuir com o fortalecimento e adensamento tecnológico do ecossistema do CEIS.</a:t>
            </a:r>
          </a:p>
          <a:p>
            <a:pPr algn="just"/>
            <a:endParaRPr lang="pt-BR" sz="2000" dirty="0">
              <a:solidFill>
                <a:srgbClr val="484848"/>
              </a:solidFill>
              <a:latin typeface="Bahnschrift" panose="020B0502040204020203" pitchFamily="34" charset="0"/>
            </a:endParaRPr>
          </a:p>
          <a:p>
            <a:pPr algn="just"/>
            <a:r>
              <a:rPr lang="pt-BR" sz="2000" b="1" dirty="0">
                <a:solidFill>
                  <a:srgbClr val="484848"/>
                </a:solidFill>
                <a:latin typeface="Bahnschrift" panose="020B0502040204020203" pitchFamily="34" charset="0"/>
              </a:rPr>
              <a:t>  -FIP Nordeste 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(parceria BNB): Fundo de capital semente, com atuação multissetorial e foco no fortalecimento do ecossistema de inovação da região.</a:t>
            </a:r>
          </a:p>
          <a:p>
            <a:pPr algn="just"/>
            <a:endParaRPr lang="pt-BR" sz="2000" dirty="0">
              <a:solidFill>
                <a:srgbClr val="484848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E3BA6B-CD19-24FC-AA37-AA3A58C57C71}"/>
              </a:ext>
            </a:extLst>
          </p:cNvPr>
          <p:cNvSpPr txBox="1"/>
          <p:nvPr/>
        </p:nvSpPr>
        <p:spPr>
          <a:xfrm>
            <a:off x="6430871" y="1725935"/>
            <a:ext cx="5434294" cy="501675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484848"/>
                </a:solidFill>
                <a:latin typeface="Bahnschrift" panose="020B0502040204020203" pitchFamily="34" charset="0"/>
              </a:rPr>
              <a:t>        Subvenção Econômica 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com parte do orçamento destinado exclusivamente a projetos das regiões </a:t>
            </a:r>
            <a:r>
              <a:rPr lang="pt-BR" sz="2000" b="1" dirty="0">
                <a:solidFill>
                  <a:srgbClr val="484848"/>
                </a:solidFill>
                <a:latin typeface="Bahnschrift" panose="020B0502040204020203" pitchFamily="34" charset="0"/>
              </a:rPr>
              <a:t>NO, NE 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e</a:t>
            </a:r>
            <a:r>
              <a:rPr lang="pt-BR" sz="2000" b="1" dirty="0">
                <a:solidFill>
                  <a:srgbClr val="484848"/>
                </a:solidFill>
                <a:latin typeface="Bahnschrift" panose="020B0502040204020203" pitchFamily="34" charset="0"/>
              </a:rPr>
              <a:t> CO 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e nota de aprovação diferenciada.</a:t>
            </a:r>
          </a:p>
          <a:p>
            <a:pPr algn="just"/>
            <a:r>
              <a:rPr lang="pt-BR" sz="2000" u="sng" dirty="0">
                <a:solidFill>
                  <a:srgbClr val="484848"/>
                </a:solidFill>
                <a:latin typeface="Bahnschrift" panose="020B0502040204020203" pitchFamily="34" charset="0"/>
              </a:rPr>
              <a:t>Temas: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 Dispositivos médicos, Terapias Avançadas, Biotecnológicos, </a:t>
            </a:r>
            <a:r>
              <a:rPr lang="pt-BR" sz="2000" dirty="0" err="1">
                <a:solidFill>
                  <a:srgbClr val="484848"/>
                </a:solidFill>
                <a:latin typeface="Bahnschrift" panose="020B0502040204020203" pitchFamily="34" charset="0"/>
              </a:rPr>
              <a:t>IFAs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, Pesquisas Clínicas e Dispositivos Médicos.</a:t>
            </a:r>
          </a:p>
          <a:p>
            <a:pPr marL="514350" indent="-514350" algn="just">
              <a:buAutoNum type="arabicParenR"/>
            </a:pPr>
            <a:endParaRPr lang="pt-BR" sz="20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b="1" dirty="0">
                <a:solidFill>
                  <a:srgbClr val="484848"/>
                </a:solidFill>
                <a:latin typeface="Bahnschrift" panose="020B0502040204020203" pitchFamily="34" charset="0"/>
              </a:rPr>
              <a:t>       Laboratórios Produtores Públicos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 e </a:t>
            </a:r>
            <a:r>
              <a:rPr lang="pt-BR" sz="2000" b="1" dirty="0" err="1">
                <a:solidFill>
                  <a:srgbClr val="484848"/>
                </a:solidFill>
                <a:latin typeface="Bahnschrift" panose="020B0502040204020203" pitchFamily="34" charset="0"/>
              </a:rPr>
              <a:t>ICTs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:</a:t>
            </a:r>
          </a:p>
          <a:p>
            <a:pPr algn="just"/>
            <a:endParaRPr lang="pt-BR" sz="2000" dirty="0">
              <a:solidFill>
                <a:srgbClr val="484848"/>
              </a:solidFill>
              <a:latin typeface="Bahnschrift" panose="020B0502040204020203" pitchFamily="34" charset="0"/>
            </a:endParaRPr>
          </a:p>
          <a:p>
            <a:pPr algn="just"/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  -Desenvolvimento de produtos e pesquisa clínica relacionada às </a:t>
            </a:r>
            <a:r>
              <a:rPr lang="pt-BR" sz="2000" dirty="0" err="1">
                <a:solidFill>
                  <a:srgbClr val="484848"/>
                </a:solidFill>
                <a:latin typeface="Bahnschrift" panose="020B0502040204020203" pitchFamily="34" charset="0"/>
              </a:rPr>
              <a:t>PDPs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 ou fornecimento de medicamentos para o SUS.</a:t>
            </a:r>
          </a:p>
          <a:p>
            <a:pPr algn="just"/>
            <a:endParaRPr lang="pt-BR" sz="2000" dirty="0">
              <a:solidFill>
                <a:srgbClr val="484848"/>
              </a:solidFill>
              <a:latin typeface="Bahnschrift" panose="020B0502040204020203" pitchFamily="34" charset="0"/>
            </a:endParaRPr>
          </a:p>
          <a:p>
            <a:pPr algn="just"/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   -Investimento em infraestrutura para atendimento às prioridades do SUS.</a:t>
            </a:r>
          </a:p>
        </p:txBody>
      </p:sp>
      <p:pic>
        <p:nvPicPr>
          <p:cNvPr id="21" name="Gráfico 20" descr="Alvo com preenchimento sólido">
            <a:extLst>
              <a:ext uri="{FF2B5EF4-FFF2-40B4-BE49-F238E27FC236}">
                <a16:creationId xmlns:a16="http://schemas.microsoft.com/office/drawing/2014/main" id="{CE4E8B08-D100-4716-D7A8-FBAF024AC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478" y="1682951"/>
            <a:ext cx="545091" cy="545091"/>
          </a:xfrm>
          <a:prstGeom prst="rect">
            <a:avLst/>
          </a:prstGeom>
        </p:spPr>
      </p:pic>
      <p:pic>
        <p:nvPicPr>
          <p:cNvPr id="22" name="Gráfico 21" descr="Alvo com preenchimento sólido">
            <a:extLst>
              <a:ext uri="{FF2B5EF4-FFF2-40B4-BE49-F238E27FC236}">
                <a16:creationId xmlns:a16="http://schemas.microsoft.com/office/drawing/2014/main" id="{69306627-1853-EF53-5B88-2BEB4AEFE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478" y="2851230"/>
            <a:ext cx="545091" cy="545091"/>
          </a:xfrm>
          <a:prstGeom prst="rect">
            <a:avLst/>
          </a:prstGeom>
        </p:spPr>
      </p:pic>
      <p:pic>
        <p:nvPicPr>
          <p:cNvPr id="24" name="Gráfico 23" descr="Alvo com preenchimento sólido">
            <a:extLst>
              <a:ext uri="{FF2B5EF4-FFF2-40B4-BE49-F238E27FC236}">
                <a16:creationId xmlns:a16="http://schemas.microsoft.com/office/drawing/2014/main" id="{0A3A80CE-1F84-E986-56AC-D03F9485E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3057" y="4124144"/>
            <a:ext cx="545091" cy="545091"/>
          </a:xfrm>
          <a:prstGeom prst="rect">
            <a:avLst/>
          </a:prstGeom>
        </p:spPr>
      </p:pic>
      <p:pic>
        <p:nvPicPr>
          <p:cNvPr id="25" name="Gráfico 24" descr="Alvo com preenchimento sólido">
            <a:extLst>
              <a:ext uri="{FF2B5EF4-FFF2-40B4-BE49-F238E27FC236}">
                <a16:creationId xmlns:a16="http://schemas.microsoft.com/office/drawing/2014/main" id="{CC8AADE0-55C5-C1E0-F4E7-E1C944626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4960" y="1660917"/>
            <a:ext cx="545091" cy="54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02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19327" y="545397"/>
            <a:ext cx="3192916" cy="261449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algn="l"/>
            <a:r>
              <a:rPr lang="pt-BR" sz="2400" kern="1400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Julieta Palmeira </a:t>
            </a:r>
          </a:p>
          <a:p>
            <a:pPr algn="l"/>
            <a:endParaRPr lang="pt-BR" sz="1800" kern="1400" spc="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kern="1400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Dirigente do Escritório de </a:t>
            </a:r>
            <a:r>
              <a:rPr lang="pt-BR" sz="1800" kern="1400" spc="1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Brasilia</a:t>
            </a:r>
            <a:r>
              <a:rPr lang="pt-BR" sz="1800" kern="1400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Finep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kern="1400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Assessora para o CEIS </a:t>
            </a:r>
          </a:p>
          <a:p>
            <a:pPr algn="l"/>
            <a:endParaRPr lang="pt-BR" sz="1800" kern="1400" spc="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pt-BR" sz="1800" kern="1400" spc="1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jmpalmeira@finep.gov.br</a:t>
            </a:r>
            <a:endParaRPr lang="pt-BR" sz="1800" kern="1400" spc="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pt-BR" sz="1800" kern="1400" spc="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pt-BR" sz="1800" kern="1400" spc="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pt-BR" sz="1800" kern="1400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endParaRPr lang="pt-BR" sz="1800" kern="1400" spc="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pt-BR" sz="1800" kern="1400" spc="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CA04C6B-2EDD-AC3C-4674-E2F2B5AC6188}"/>
              </a:ext>
            </a:extLst>
          </p:cNvPr>
          <p:cNvSpPr txBox="1"/>
          <p:nvPr/>
        </p:nvSpPr>
        <p:spPr>
          <a:xfrm>
            <a:off x="5931877" y="3024554"/>
            <a:ext cx="21973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dirty="0"/>
              <a:t>OBRIGADA !</a:t>
            </a:r>
          </a:p>
        </p:txBody>
      </p:sp>
    </p:spTree>
    <p:extLst>
      <p:ext uri="{BB962C8B-B14F-4D97-AF65-F5344CB8AC3E}">
        <p14:creationId xmlns:p14="http://schemas.microsoft.com/office/powerpoint/2010/main" val="2888834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7FF92-EEC1-A95C-9159-8BF628DDF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B4643AB-5BF2-4FD0-7688-CA366228D715}"/>
              </a:ext>
            </a:extLst>
          </p:cNvPr>
          <p:cNvSpPr txBox="1"/>
          <p:nvPr/>
        </p:nvSpPr>
        <p:spPr>
          <a:xfrm>
            <a:off x="545194" y="457200"/>
            <a:ext cx="4094391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Nova indústria brasil (</a:t>
            </a:r>
            <a:r>
              <a:rPr lang="pt-BR" sz="3400" dirty="0" err="1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nib</a:t>
            </a:r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)</a:t>
            </a:r>
            <a:endParaRPr sz="3400" dirty="0">
              <a:solidFill>
                <a:srgbClr val="0A4C4C"/>
              </a:solidFill>
              <a:latin typeface="Bebas Neue Bold" panose="020B0606020202050201" charset="0"/>
              <a:ea typeface="+mj-ea"/>
              <a:cs typeface="+mj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9769272-3465-DC92-80C9-1FA7AA6DC29D}"/>
              </a:ext>
            </a:extLst>
          </p:cNvPr>
          <p:cNvSpPr/>
          <p:nvPr/>
        </p:nvSpPr>
        <p:spPr>
          <a:xfrm>
            <a:off x="134331" y="1449651"/>
            <a:ext cx="5989904" cy="75921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22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6D19E51-4C73-77D2-D54E-21BF8F8FD546}"/>
              </a:ext>
            </a:extLst>
          </p:cNvPr>
          <p:cNvSpPr/>
          <p:nvPr/>
        </p:nvSpPr>
        <p:spPr>
          <a:xfrm rot="16200000">
            <a:off x="2575435" y="-1618629"/>
            <a:ext cx="72000" cy="5400000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9944C98-95F8-54D9-FA1D-2D616877D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221" y="2984044"/>
            <a:ext cx="1305732" cy="1023096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E41BA92A-E552-53D2-BBE4-10C9EA3EF00C}"/>
              </a:ext>
            </a:extLst>
          </p:cNvPr>
          <p:cNvGrpSpPr/>
          <p:nvPr/>
        </p:nvGrpSpPr>
        <p:grpSpPr>
          <a:xfrm>
            <a:off x="-1415562" y="2031023"/>
            <a:ext cx="879231" cy="2176361"/>
            <a:chOff x="-513102" y="1666687"/>
            <a:chExt cx="470945" cy="1764053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925ACE74-D5EB-32D8-6DEA-04EF8F5E2DC8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A577FAA6-72AA-173B-D509-C19BE4502663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8D5250B4-8349-5DA8-3E8B-EA044B8310DA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65D3A130-38F2-2978-B0A9-D809ADA4EFD4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A118FDF5-E580-8903-521C-F1CE8A8BA616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2636869E-D66E-872A-6472-D0998CDE240C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EE194051-FEAF-A2C8-E5CD-0B9F35D5D75E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FAB48F09-8423-8162-B544-B9BE666AC7C4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FAF0F8D-A38E-BEB1-142E-FC9BE108B7ED}"/>
              </a:ext>
            </a:extLst>
          </p:cNvPr>
          <p:cNvGrpSpPr/>
          <p:nvPr/>
        </p:nvGrpSpPr>
        <p:grpSpPr>
          <a:xfrm>
            <a:off x="290380" y="2539021"/>
            <a:ext cx="4156145" cy="4037374"/>
            <a:chOff x="455635" y="2539021"/>
            <a:chExt cx="4156145" cy="4037374"/>
          </a:xfrm>
        </p:grpSpPr>
        <p:sp>
          <p:nvSpPr>
            <p:cNvPr id="60" name="TextBox 14">
              <a:extLst>
                <a:ext uri="{FF2B5EF4-FFF2-40B4-BE49-F238E27FC236}">
                  <a16:creationId xmlns:a16="http://schemas.microsoft.com/office/drawing/2014/main" id="{6B47D8A1-09FE-E950-3D31-E0512BDF3927}"/>
                </a:ext>
              </a:extLst>
            </p:cNvPr>
            <p:cNvSpPr txBox="1"/>
            <p:nvPr/>
          </p:nvSpPr>
          <p:spPr>
            <a:xfrm>
              <a:off x="524675" y="5653065"/>
              <a:ext cx="1351332" cy="6924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15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Est</a:t>
              </a:r>
              <a:r>
                <a:rPr lang="pt-BR" sz="15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imular</a:t>
              </a:r>
              <a:r>
                <a:rPr lang="pt-BR" sz="15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 </a:t>
              </a:r>
            </a:p>
            <a:p>
              <a:pPr algn="ctr"/>
              <a:r>
                <a:rPr lang="pt-BR" sz="15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competitividade</a:t>
              </a:r>
            </a:p>
            <a:p>
              <a:pPr algn="ctr"/>
              <a:r>
                <a:rPr lang="pt-BR" sz="15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e progresso</a:t>
              </a:r>
              <a:endParaRPr sz="1500" dirty="0">
                <a:solidFill>
                  <a:srgbClr val="00505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61" name="TextBox 15">
              <a:extLst>
                <a:ext uri="{FF2B5EF4-FFF2-40B4-BE49-F238E27FC236}">
                  <a16:creationId xmlns:a16="http://schemas.microsoft.com/office/drawing/2014/main" id="{BB959D78-4129-A0BE-17CB-DAEA19DE1C80}"/>
                </a:ext>
              </a:extLst>
            </p:cNvPr>
            <p:cNvSpPr txBox="1"/>
            <p:nvPr/>
          </p:nvSpPr>
          <p:spPr>
            <a:xfrm>
              <a:off x="2023550" y="5653065"/>
              <a:ext cx="1091644" cy="6924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5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Aproveitar</a:t>
              </a:r>
            </a:p>
            <a:p>
              <a:pPr algn="ctr"/>
              <a:r>
                <a:rPr lang="pt-BR" sz="15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v</a:t>
              </a:r>
              <a:r>
                <a:rPr sz="15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antagens</a:t>
              </a:r>
              <a:r>
                <a:rPr sz="15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
</a:t>
              </a:r>
              <a:r>
                <a:rPr lang="pt-BR" sz="15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c</a:t>
              </a:r>
              <a:r>
                <a:rPr sz="15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ompetitivas</a:t>
              </a:r>
              <a:endParaRPr lang="pt-BR" sz="1500" dirty="0">
                <a:solidFill>
                  <a:srgbClr val="00505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62" name="TextBox 16">
              <a:extLst>
                <a:ext uri="{FF2B5EF4-FFF2-40B4-BE49-F238E27FC236}">
                  <a16:creationId xmlns:a16="http://schemas.microsoft.com/office/drawing/2014/main" id="{F7B9F416-8FBE-6B83-0BE2-5B30BB050312}"/>
                </a:ext>
              </a:extLst>
            </p:cNvPr>
            <p:cNvSpPr txBox="1"/>
            <p:nvPr/>
          </p:nvSpPr>
          <p:spPr>
            <a:xfrm>
              <a:off x="3338851" y="5653065"/>
              <a:ext cx="117179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15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Reposiciona</a:t>
              </a:r>
              <a:r>
                <a:rPr lang="pt-BR" sz="15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r </a:t>
              </a:r>
            </a:p>
            <a:p>
              <a:pPr algn="ctr"/>
              <a:r>
                <a:rPr lang="pt-BR" sz="15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País no</a:t>
              </a:r>
            </a:p>
            <a:p>
              <a:pPr algn="ctr"/>
              <a:r>
                <a:rPr lang="pt-BR" sz="15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comércio </a:t>
              </a:r>
            </a:p>
            <a:p>
              <a:pPr algn="ctr"/>
              <a:r>
                <a:rPr lang="pt-BR" sz="15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internacional</a:t>
              </a:r>
              <a:endParaRPr sz="1500" dirty="0">
                <a:solidFill>
                  <a:srgbClr val="005051"/>
                </a:solidFill>
                <a:latin typeface="Bahnschrift" panose="020B0502040204020203" pitchFamily="34" charset="0"/>
              </a:endParaRPr>
            </a:p>
          </p:txBody>
        </p:sp>
        <p:grpSp>
          <p:nvGrpSpPr>
            <p:cNvPr id="54" name="Group 3">
              <a:extLst>
                <a:ext uri="{FF2B5EF4-FFF2-40B4-BE49-F238E27FC236}">
                  <a16:creationId xmlns:a16="http://schemas.microsoft.com/office/drawing/2014/main" id="{C6BB4CB2-D155-7F8B-96C1-24C4D705EE33}"/>
                </a:ext>
              </a:extLst>
            </p:cNvPr>
            <p:cNvGrpSpPr/>
            <p:nvPr/>
          </p:nvGrpSpPr>
          <p:grpSpPr>
            <a:xfrm>
              <a:off x="676833" y="3984109"/>
              <a:ext cx="1049048" cy="1080323"/>
              <a:chOff x="571500" y="1266825"/>
              <a:chExt cx="1371600" cy="1371600"/>
            </a:xfrm>
            <a:solidFill>
              <a:srgbClr val="005051"/>
            </a:solidFill>
          </p:grpSpPr>
          <p:sp>
            <p:nvSpPr>
              <p:cNvPr id="72" name="Rounded Rectangle 1">
                <a:extLst>
                  <a:ext uri="{FF2B5EF4-FFF2-40B4-BE49-F238E27FC236}">
                    <a16:creationId xmlns:a16="http://schemas.microsoft.com/office/drawing/2014/main" id="{1D5B810C-F18B-44F6-4355-297B829453B4}"/>
                  </a:ext>
                </a:extLst>
              </p:cNvPr>
              <p:cNvSpPr/>
              <p:nvPr/>
            </p:nvSpPr>
            <p:spPr>
              <a:xfrm>
                <a:off x="571500" y="1266825"/>
                <a:ext cx="1371600" cy="1371600"/>
              </a:xfrm>
              <a:custGeom>
                <a:avLst/>
                <a:gdLst/>
                <a:ahLst/>
                <a:cxnLst/>
                <a:rect l="0" t="0" r="0" b="0"/>
                <a:pathLst>
                  <a:path w="1371600" h="1371600">
                    <a:moveTo>
                      <a:pt x="1371600" y="685800"/>
                    </a:moveTo>
                    <a:cubicBezTo>
                      <a:pt x="1371600" y="1064556"/>
                      <a:pt x="1064556" y="1371600"/>
                      <a:pt x="685800" y="1371600"/>
                    </a:cubicBezTo>
                    <a:cubicBezTo>
                      <a:pt x="307043" y="1371600"/>
                      <a:pt x="0" y="1064556"/>
                      <a:pt x="0" y="685800"/>
                    </a:cubicBezTo>
                    <a:cubicBezTo>
                      <a:pt x="0" y="307043"/>
                      <a:pt x="307043" y="0"/>
                      <a:pt x="685800" y="0"/>
                    </a:cubicBezTo>
                    <a:cubicBezTo>
                      <a:pt x="1064556" y="0"/>
                      <a:pt x="1371600" y="307043"/>
                      <a:pt x="1371600" y="685800"/>
                    </a:cubicBezTo>
                    <a:close/>
                  </a:path>
                </a:pathLst>
              </a:custGeom>
              <a:grpFill/>
              <a:ln>
                <a:solidFill>
                  <a:srgbClr val="005051"/>
                </a:solidFill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3" name="Rounded Rectangle 2">
                <a:extLst>
                  <a:ext uri="{FF2B5EF4-FFF2-40B4-BE49-F238E27FC236}">
                    <a16:creationId xmlns:a16="http://schemas.microsoft.com/office/drawing/2014/main" id="{6BA6F1DA-AC97-956D-1FAB-C338A0101088}"/>
                  </a:ext>
                </a:extLst>
              </p:cNvPr>
              <p:cNvSpPr/>
              <p:nvPr/>
            </p:nvSpPr>
            <p:spPr>
              <a:xfrm>
                <a:off x="571500" y="1266825"/>
                <a:ext cx="1371600" cy="1371600"/>
              </a:xfrm>
              <a:custGeom>
                <a:avLst/>
                <a:gdLst/>
                <a:ahLst/>
                <a:cxnLst/>
                <a:rect l="0" t="0" r="0" b="0"/>
                <a:pathLst>
                  <a:path w="1371600" h="1371600">
                    <a:moveTo>
                      <a:pt x="1371600" y="685800"/>
                    </a:moveTo>
                    <a:cubicBezTo>
                      <a:pt x="1371600" y="1064556"/>
                      <a:pt x="1064556" y="1371600"/>
                      <a:pt x="685800" y="1371600"/>
                    </a:cubicBezTo>
                    <a:cubicBezTo>
                      <a:pt x="307043" y="1371600"/>
                      <a:pt x="0" y="1064556"/>
                      <a:pt x="0" y="685800"/>
                    </a:cubicBezTo>
                    <a:cubicBezTo>
                      <a:pt x="0" y="307043"/>
                      <a:pt x="307043" y="0"/>
                      <a:pt x="685800" y="0"/>
                    </a:cubicBezTo>
                    <a:cubicBezTo>
                      <a:pt x="1064556" y="0"/>
                      <a:pt x="1371600" y="307043"/>
                      <a:pt x="1371600" y="685800"/>
                    </a:cubicBezTo>
                    <a:close/>
                  </a:path>
                </a:pathLst>
              </a:custGeom>
              <a:grpFill/>
              <a:ln w="14287">
                <a:solidFill>
                  <a:srgbClr val="005051"/>
                </a:solidFill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sp>
          <p:nvSpPr>
            <p:cNvPr id="55" name="Rounded Rectangle 4">
              <a:extLst>
                <a:ext uri="{FF2B5EF4-FFF2-40B4-BE49-F238E27FC236}">
                  <a16:creationId xmlns:a16="http://schemas.microsoft.com/office/drawing/2014/main" id="{842BB84D-D47A-E4E1-6F84-E0E852064F5B}"/>
                </a:ext>
              </a:extLst>
            </p:cNvPr>
            <p:cNvSpPr/>
            <p:nvPr/>
          </p:nvSpPr>
          <p:spPr>
            <a:xfrm>
              <a:off x="589412" y="3881874"/>
              <a:ext cx="1235743" cy="1550167"/>
            </a:xfrm>
            <a:custGeom>
              <a:avLst/>
              <a:gdLst/>
              <a:ahLst/>
              <a:cxnLst/>
              <a:rect l="0" t="0" r="0" b="0"/>
              <a:pathLst>
                <a:path w="1615698" h="1968123">
                  <a:moveTo>
                    <a:pt x="0" y="815598"/>
                  </a:moveTo>
                  <a:cubicBezTo>
                    <a:pt x="0" y="657353"/>
                    <a:pt x="46924" y="502662"/>
                    <a:pt x="134841" y="371086"/>
                  </a:cubicBezTo>
                  <a:cubicBezTo>
                    <a:pt x="222757" y="239510"/>
                    <a:pt x="347715" y="136959"/>
                    <a:pt x="493915" y="76402"/>
                  </a:cubicBezTo>
                  <a:cubicBezTo>
                    <a:pt x="640114" y="15844"/>
                    <a:pt x="800987" y="0"/>
                    <a:pt x="956191" y="30872"/>
                  </a:cubicBezTo>
                  <a:cubicBezTo>
                    <a:pt x="1111396" y="61743"/>
                    <a:pt x="1253960" y="137946"/>
                    <a:pt x="1365856" y="249842"/>
                  </a:cubicBezTo>
                  <a:cubicBezTo>
                    <a:pt x="1477752" y="361738"/>
                    <a:pt x="1553954" y="504303"/>
                    <a:pt x="1584826" y="659507"/>
                  </a:cubicBezTo>
                  <a:cubicBezTo>
                    <a:pt x="1615698" y="814711"/>
                    <a:pt x="1599853" y="975584"/>
                    <a:pt x="1539296" y="1121784"/>
                  </a:cubicBezTo>
                  <a:cubicBezTo>
                    <a:pt x="1478738" y="1267983"/>
                    <a:pt x="1376187" y="1392940"/>
                    <a:pt x="1244611" y="1480857"/>
                  </a:cubicBezTo>
                  <a:cubicBezTo>
                    <a:pt x="1113035" y="1568773"/>
                    <a:pt x="963107" y="1615698"/>
                    <a:pt x="804862" y="1615698"/>
                  </a:cubicBezTo>
                  <a:lnTo>
                    <a:pt x="804863" y="1968123"/>
                  </a:lnTo>
                  <a:moveTo>
                    <a:pt x="664887" y="1828649"/>
                  </a:moveTo>
                  <a:lnTo>
                    <a:pt x="804863" y="1968123"/>
                  </a:lnTo>
                  <a:moveTo>
                    <a:pt x="944839" y="1828649"/>
                  </a:moveTo>
                  <a:lnTo>
                    <a:pt x="804863" y="1968123"/>
                  </a:lnTo>
                </a:path>
              </a:pathLst>
            </a:custGeom>
            <a:noFill/>
            <a:ln w="14287">
              <a:solidFill>
                <a:srgbClr val="484848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grpSp>
          <p:nvGrpSpPr>
            <p:cNvPr id="56" name="Group 7">
              <a:extLst>
                <a:ext uri="{FF2B5EF4-FFF2-40B4-BE49-F238E27FC236}">
                  <a16:creationId xmlns:a16="http://schemas.microsoft.com/office/drawing/2014/main" id="{EF51F8E6-B532-91C7-E4D7-479429474F10}"/>
                </a:ext>
              </a:extLst>
            </p:cNvPr>
            <p:cNvGrpSpPr/>
            <p:nvPr/>
          </p:nvGrpSpPr>
          <p:grpSpPr>
            <a:xfrm>
              <a:off x="2070407" y="3984109"/>
              <a:ext cx="1049048" cy="1080323"/>
              <a:chOff x="2171700" y="1266825"/>
              <a:chExt cx="1371600" cy="1371600"/>
            </a:xfrm>
            <a:solidFill>
              <a:srgbClr val="005051"/>
            </a:solidFill>
          </p:grpSpPr>
          <p:sp>
            <p:nvSpPr>
              <p:cNvPr id="70" name="Rounded Rectangle 5">
                <a:extLst>
                  <a:ext uri="{FF2B5EF4-FFF2-40B4-BE49-F238E27FC236}">
                    <a16:creationId xmlns:a16="http://schemas.microsoft.com/office/drawing/2014/main" id="{C613681D-D344-6959-F42D-6C63C9C0F47B}"/>
                  </a:ext>
                </a:extLst>
              </p:cNvPr>
              <p:cNvSpPr/>
              <p:nvPr/>
            </p:nvSpPr>
            <p:spPr>
              <a:xfrm>
                <a:off x="2171700" y="1266825"/>
                <a:ext cx="1371600" cy="1371600"/>
              </a:xfrm>
              <a:custGeom>
                <a:avLst/>
                <a:gdLst/>
                <a:ahLst/>
                <a:cxnLst/>
                <a:rect l="0" t="0" r="0" b="0"/>
                <a:pathLst>
                  <a:path w="1371600" h="1371600">
                    <a:moveTo>
                      <a:pt x="1371600" y="685800"/>
                    </a:moveTo>
                    <a:cubicBezTo>
                      <a:pt x="1371600" y="1064556"/>
                      <a:pt x="1064556" y="1371600"/>
                      <a:pt x="685800" y="1371600"/>
                    </a:cubicBezTo>
                    <a:cubicBezTo>
                      <a:pt x="307043" y="1371600"/>
                      <a:pt x="0" y="1064556"/>
                      <a:pt x="0" y="685800"/>
                    </a:cubicBezTo>
                    <a:cubicBezTo>
                      <a:pt x="0" y="307043"/>
                      <a:pt x="307043" y="0"/>
                      <a:pt x="685800" y="0"/>
                    </a:cubicBezTo>
                    <a:cubicBezTo>
                      <a:pt x="1064556" y="0"/>
                      <a:pt x="1371600" y="307043"/>
                      <a:pt x="1371600" y="685800"/>
                    </a:cubicBezTo>
                    <a:close/>
                  </a:path>
                </a:pathLst>
              </a:custGeom>
              <a:grpFill/>
              <a:ln>
                <a:solidFill>
                  <a:srgbClr val="005051"/>
                </a:solidFill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1" name="Rounded Rectangle 6">
                <a:extLst>
                  <a:ext uri="{FF2B5EF4-FFF2-40B4-BE49-F238E27FC236}">
                    <a16:creationId xmlns:a16="http://schemas.microsoft.com/office/drawing/2014/main" id="{B8E7F40D-7C3C-07E9-F04E-1587698E9026}"/>
                  </a:ext>
                </a:extLst>
              </p:cNvPr>
              <p:cNvSpPr/>
              <p:nvPr/>
            </p:nvSpPr>
            <p:spPr>
              <a:xfrm>
                <a:off x="2171700" y="1266825"/>
                <a:ext cx="1371600" cy="1371600"/>
              </a:xfrm>
              <a:custGeom>
                <a:avLst/>
                <a:gdLst/>
                <a:ahLst/>
                <a:cxnLst/>
                <a:rect l="0" t="0" r="0" b="0"/>
                <a:pathLst>
                  <a:path w="1371600" h="1371600">
                    <a:moveTo>
                      <a:pt x="1371600" y="685800"/>
                    </a:moveTo>
                    <a:cubicBezTo>
                      <a:pt x="1371600" y="1064556"/>
                      <a:pt x="1064556" y="1371600"/>
                      <a:pt x="685800" y="1371600"/>
                    </a:cubicBezTo>
                    <a:cubicBezTo>
                      <a:pt x="307043" y="1371600"/>
                      <a:pt x="0" y="1064556"/>
                      <a:pt x="0" y="685800"/>
                    </a:cubicBezTo>
                    <a:cubicBezTo>
                      <a:pt x="0" y="307043"/>
                      <a:pt x="307043" y="0"/>
                      <a:pt x="685800" y="0"/>
                    </a:cubicBezTo>
                    <a:cubicBezTo>
                      <a:pt x="1064556" y="0"/>
                      <a:pt x="1371600" y="307043"/>
                      <a:pt x="1371600" y="685800"/>
                    </a:cubicBezTo>
                    <a:close/>
                  </a:path>
                </a:pathLst>
              </a:custGeom>
              <a:grpFill/>
              <a:ln w="14287">
                <a:solidFill>
                  <a:srgbClr val="005051"/>
                </a:solidFill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sp>
          <p:nvSpPr>
            <p:cNvPr id="57" name="Rounded Rectangle 8">
              <a:extLst>
                <a:ext uri="{FF2B5EF4-FFF2-40B4-BE49-F238E27FC236}">
                  <a16:creationId xmlns:a16="http://schemas.microsoft.com/office/drawing/2014/main" id="{2438681C-BB82-CDC0-AEB4-55FEBB55D73D}"/>
                </a:ext>
              </a:extLst>
            </p:cNvPr>
            <p:cNvSpPr/>
            <p:nvPr/>
          </p:nvSpPr>
          <p:spPr>
            <a:xfrm>
              <a:off x="1982987" y="3881874"/>
              <a:ext cx="1235743" cy="1550167"/>
            </a:xfrm>
            <a:custGeom>
              <a:avLst/>
              <a:gdLst/>
              <a:ahLst/>
              <a:cxnLst/>
              <a:rect l="0" t="0" r="0" b="0"/>
              <a:pathLst>
                <a:path w="1615698" h="1968123">
                  <a:moveTo>
                    <a:pt x="0" y="815598"/>
                  </a:moveTo>
                  <a:cubicBezTo>
                    <a:pt x="0" y="657353"/>
                    <a:pt x="46924" y="502662"/>
                    <a:pt x="134841" y="371086"/>
                  </a:cubicBezTo>
                  <a:cubicBezTo>
                    <a:pt x="222757" y="239510"/>
                    <a:pt x="347715" y="136959"/>
                    <a:pt x="493915" y="76402"/>
                  </a:cubicBezTo>
                  <a:cubicBezTo>
                    <a:pt x="640114" y="15844"/>
                    <a:pt x="800987" y="0"/>
                    <a:pt x="956191" y="30872"/>
                  </a:cubicBezTo>
                  <a:cubicBezTo>
                    <a:pt x="1111396" y="61743"/>
                    <a:pt x="1253960" y="137946"/>
                    <a:pt x="1365856" y="249842"/>
                  </a:cubicBezTo>
                  <a:cubicBezTo>
                    <a:pt x="1477752" y="361738"/>
                    <a:pt x="1553954" y="504303"/>
                    <a:pt x="1584826" y="659507"/>
                  </a:cubicBezTo>
                  <a:cubicBezTo>
                    <a:pt x="1615698" y="814711"/>
                    <a:pt x="1599853" y="975584"/>
                    <a:pt x="1539296" y="1121784"/>
                  </a:cubicBezTo>
                  <a:cubicBezTo>
                    <a:pt x="1478738" y="1267983"/>
                    <a:pt x="1376187" y="1392940"/>
                    <a:pt x="1244611" y="1480857"/>
                  </a:cubicBezTo>
                  <a:cubicBezTo>
                    <a:pt x="1113035" y="1568773"/>
                    <a:pt x="963107" y="1615698"/>
                    <a:pt x="804862" y="1615698"/>
                  </a:cubicBezTo>
                  <a:lnTo>
                    <a:pt x="804863" y="1968123"/>
                  </a:lnTo>
                  <a:moveTo>
                    <a:pt x="664887" y="1828649"/>
                  </a:moveTo>
                  <a:lnTo>
                    <a:pt x="804863" y="1968123"/>
                  </a:lnTo>
                  <a:moveTo>
                    <a:pt x="944839" y="1828649"/>
                  </a:moveTo>
                  <a:lnTo>
                    <a:pt x="804863" y="1968123"/>
                  </a:lnTo>
                </a:path>
              </a:pathLst>
            </a:custGeom>
            <a:noFill/>
            <a:ln w="14287">
              <a:solidFill>
                <a:srgbClr val="484848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grpSp>
          <p:nvGrpSpPr>
            <p:cNvPr id="58" name="Group 11">
              <a:extLst>
                <a:ext uri="{FF2B5EF4-FFF2-40B4-BE49-F238E27FC236}">
                  <a16:creationId xmlns:a16="http://schemas.microsoft.com/office/drawing/2014/main" id="{E50E1E20-F6B7-1DFE-812A-620125846A7B}"/>
                </a:ext>
              </a:extLst>
            </p:cNvPr>
            <p:cNvGrpSpPr/>
            <p:nvPr/>
          </p:nvGrpSpPr>
          <p:grpSpPr>
            <a:xfrm>
              <a:off x="3397994" y="3984109"/>
              <a:ext cx="1049048" cy="1080323"/>
              <a:chOff x="3771900" y="1266825"/>
              <a:chExt cx="1371600" cy="1371600"/>
            </a:xfrm>
            <a:solidFill>
              <a:srgbClr val="005051"/>
            </a:solidFill>
          </p:grpSpPr>
          <p:sp>
            <p:nvSpPr>
              <p:cNvPr id="68" name="Rounded Rectangle 9">
                <a:extLst>
                  <a:ext uri="{FF2B5EF4-FFF2-40B4-BE49-F238E27FC236}">
                    <a16:creationId xmlns:a16="http://schemas.microsoft.com/office/drawing/2014/main" id="{216D936D-EA1D-45E0-FAAD-A047EAF8B28E}"/>
                  </a:ext>
                </a:extLst>
              </p:cNvPr>
              <p:cNvSpPr/>
              <p:nvPr/>
            </p:nvSpPr>
            <p:spPr>
              <a:xfrm>
                <a:off x="3771900" y="1266825"/>
                <a:ext cx="1371600" cy="1371600"/>
              </a:xfrm>
              <a:custGeom>
                <a:avLst/>
                <a:gdLst/>
                <a:ahLst/>
                <a:cxnLst/>
                <a:rect l="0" t="0" r="0" b="0"/>
                <a:pathLst>
                  <a:path w="1371600" h="1371600">
                    <a:moveTo>
                      <a:pt x="1371600" y="685800"/>
                    </a:moveTo>
                    <a:cubicBezTo>
                      <a:pt x="1371600" y="1064556"/>
                      <a:pt x="1064556" y="1371600"/>
                      <a:pt x="685800" y="1371600"/>
                    </a:cubicBezTo>
                    <a:cubicBezTo>
                      <a:pt x="307043" y="1371600"/>
                      <a:pt x="0" y="1064556"/>
                      <a:pt x="0" y="685800"/>
                    </a:cubicBezTo>
                    <a:cubicBezTo>
                      <a:pt x="0" y="307043"/>
                      <a:pt x="307043" y="0"/>
                      <a:pt x="685800" y="0"/>
                    </a:cubicBezTo>
                    <a:cubicBezTo>
                      <a:pt x="1064556" y="0"/>
                      <a:pt x="1371600" y="307043"/>
                      <a:pt x="1371600" y="685800"/>
                    </a:cubicBezTo>
                    <a:close/>
                  </a:path>
                </a:pathLst>
              </a:custGeom>
              <a:grpFill/>
              <a:ln>
                <a:solidFill>
                  <a:srgbClr val="005051"/>
                </a:solidFill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69" name="Rounded Rectangle 10">
                <a:extLst>
                  <a:ext uri="{FF2B5EF4-FFF2-40B4-BE49-F238E27FC236}">
                    <a16:creationId xmlns:a16="http://schemas.microsoft.com/office/drawing/2014/main" id="{21E11454-C046-54CA-3D96-F7DB1E407C61}"/>
                  </a:ext>
                </a:extLst>
              </p:cNvPr>
              <p:cNvSpPr/>
              <p:nvPr/>
            </p:nvSpPr>
            <p:spPr>
              <a:xfrm>
                <a:off x="3771900" y="1266825"/>
                <a:ext cx="1371600" cy="1371600"/>
              </a:xfrm>
              <a:custGeom>
                <a:avLst/>
                <a:gdLst/>
                <a:ahLst/>
                <a:cxnLst/>
                <a:rect l="0" t="0" r="0" b="0"/>
                <a:pathLst>
                  <a:path w="1371600" h="1371600">
                    <a:moveTo>
                      <a:pt x="1371600" y="685800"/>
                    </a:moveTo>
                    <a:cubicBezTo>
                      <a:pt x="1371600" y="1064556"/>
                      <a:pt x="1064556" y="1371600"/>
                      <a:pt x="685800" y="1371600"/>
                    </a:cubicBezTo>
                    <a:cubicBezTo>
                      <a:pt x="307043" y="1371600"/>
                      <a:pt x="0" y="1064556"/>
                      <a:pt x="0" y="685800"/>
                    </a:cubicBezTo>
                    <a:cubicBezTo>
                      <a:pt x="0" y="307043"/>
                      <a:pt x="307043" y="0"/>
                      <a:pt x="685800" y="0"/>
                    </a:cubicBezTo>
                    <a:cubicBezTo>
                      <a:pt x="1064556" y="0"/>
                      <a:pt x="1371600" y="307043"/>
                      <a:pt x="1371600" y="685800"/>
                    </a:cubicBezTo>
                    <a:close/>
                  </a:path>
                </a:pathLst>
              </a:custGeom>
              <a:grpFill/>
              <a:ln w="14287">
                <a:solidFill>
                  <a:srgbClr val="005051"/>
                </a:solidFill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sp>
          <p:nvSpPr>
            <p:cNvPr id="59" name="Rounded Rectangle 12">
              <a:extLst>
                <a:ext uri="{FF2B5EF4-FFF2-40B4-BE49-F238E27FC236}">
                  <a16:creationId xmlns:a16="http://schemas.microsoft.com/office/drawing/2014/main" id="{11E99FD4-A01E-BBE8-3344-C743E0FC9F0F}"/>
                </a:ext>
              </a:extLst>
            </p:cNvPr>
            <p:cNvSpPr/>
            <p:nvPr/>
          </p:nvSpPr>
          <p:spPr>
            <a:xfrm>
              <a:off x="3310573" y="3881874"/>
              <a:ext cx="1235743" cy="1550167"/>
            </a:xfrm>
            <a:custGeom>
              <a:avLst/>
              <a:gdLst/>
              <a:ahLst/>
              <a:cxnLst/>
              <a:rect l="0" t="0" r="0" b="0"/>
              <a:pathLst>
                <a:path w="1615698" h="1968123">
                  <a:moveTo>
                    <a:pt x="0" y="815598"/>
                  </a:moveTo>
                  <a:cubicBezTo>
                    <a:pt x="0" y="657353"/>
                    <a:pt x="46924" y="502662"/>
                    <a:pt x="134841" y="371086"/>
                  </a:cubicBezTo>
                  <a:cubicBezTo>
                    <a:pt x="222757" y="239510"/>
                    <a:pt x="347715" y="136959"/>
                    <a:pt x="493915" y="76402"/>
                  </a:cubicBezTo>
                  <a:cubicBezTo>
                    <a:pt x="640114" y="15844"/>
                    <a:pt x="800987" y="0"/>
                    <a:pt x="956191" y="30872"/>
                  </a:cubicBezTo>
                  <a:cubicBezTo>
                    <a:pt x="1111396" y="61743"/>
                    <a:pt x="1253960" y="137946"/>
                    <a:pt x="1365856" y="249842"/>
                  </a:cubicBezTo>
                  <a:cubicBezTo>
                    <a:pt x="1477752" y="361738"/>
                    <a:pt x="1553954" y="504303"/>
                    <a:pt x="1584826" y="659507"/>
                  </a:cubicBezTo>
                  <a:cubicBezTo>
                    <a:pt x="1615698" y="814711"/>
                    <a:pt x="1599853" y="975584"/>
                    <a:pt x="1539296" y="1121784"/>
                  </a:cubicBezTo>
                  <a:cubicBezTo>
                    <a:pt x="1478738" y="1267983"/>
                    <a:pt x="1376187" y="1392940"/>
                    <a:pt x="1244611" y="1480857"/>
                  </a:cubicBezTo>
                  <a:cubicBezTo>
                    <a:pt x="1113035" y="1568773"/>
                    <a:pt x="963107" y="1615698"/>
                    <a:pt x="804862" y="1615698"/>
                  </a:cubicBezTo>
                  <a:lnTo>
                    <a:pt x="804863" y="1968123"/>
                  </a:lnTo>
                  <a:moveTo>
                    <a:pt x="664887" y="1828649"/>
                  </a:moveTo>
                  <a:lnTo>
                    <a:pt x="804863" y="1968123"/>
                  </a:lnTo>
                  <a:moveTo>
                    <a:pt x="944839" y="1828649"/>
                  </a:moveTo>
                  <a:lnTo>
                    <a:pt x="804863" y="1968123"/>
                  </a:lnTo>
                </a:path>
              </a:pathLst>
            </a:custGeom>
            <a:noFill/>
            <a:ln w="14287">
              <a:solidFill>
                <a:srgbClr val="484848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65" name="Rounded Rectangle 20">
              <a:extLst>
                <a:ext uri="{FF2B5EF4-FFF2-40B4-BE49-F238E27FC236}">
                  <a16:creationId xmlns:a16="http://schemas.microsoft.com/office/drawing/2014/main" id="{ADB3AC46-A146-F80D-CF55-88BE94550972}"/>
                </a:ext>
              </a:extLst>
            </p:cNvPr>
            <p:cNvSpPr/>
            <p:nvPr/>
          </p:nvSpPr>
          <p:spPr>
            <a:xfrm>
              <a:off x="939094" y="4246687"/>
              <a:ext cx="508132" cy="523280"/>
            </a:xfrm>
            <a:custGeom>
              <a:avLst/>
              <a:gdLst/>
              <a:ahLst/>
              <a:cxnLst/>
              <a:rect l="0" t="0" r="0" b="0"/>
              <a:pathLst>
                <a:path w="664368" h="664368">
                  <a:moveTo>
                    <a:pt x="664368" y="201453"/>
                  </a:moveTo>
                  <a:lnTo>
                    <a:pt x="375761" y="444341"/>
                  </a:lnTo>
                  <a:lnTo>
                    <a:pt x="295751" y="350043"/>
                  </a:lnTo>
                  <a:lnTo>
                    <a:pt x="21431" y="567213"/>
                  </a:lnTo>
                  <a:moveTo>
                    <a:pt x="0" y="0"/>
                  </a:moveTo>
                  <a:moveTo>
                    <a:pt x="92868" y="510555"/>
                  </a:moveTo>
                  <a:lnTo>
                    <a:pt x="92868" y="652938"/>
                  </a:lnTo>
                  <a:moveTo>
                    <a:pt x="92868" y="421481"/>
                  </a:moveTo>
                  <a:lnTo>
                    <a:pt x="92868" y="167163"/>
                  </a:lnTo>
                  <a:moveTo>
                    <a:pt x="235743" y="281463"/>
                  </a:moveTo>
                  <a:lnTo>
                    <a:pt x="235743" y="21431"/>
                  </a:lnTo>
                  <a:moveTo>
                    <a:pt x="378618" y="292893"/>
                  </a:moveTo>
                  <a:lnTo>
                    <a:pt x="378618" y="110013"/>
                  </a:lnTo>
                  <a:moveTo>
                    <a:pt x="521493" y="21431"/>
                  </a:moveTo>
                  <a:lnTo>
                    <a:pt x="521493" y="110013"/>
                  </a:lnTo>
                  <a:moveTo>
                    <a:pt x="0" y="0"/>
                  </a:moveTo>
                  <a:moveTo>
                    <a:pt x="235743" y="544353"/>
                  </a:moveTo>
                  <a:lnTo>
                    <a:pt x="235743" y="398264"/>
                  </a:lnTo>
                  <a:moveTo>
                    <a:pt x="0" y="0"/>
                  </a:moveTo>
                  <a:moveTo>
                    <a:pt x="378618" y="442466"/>
                  </a:moveTo>
                  <a:lnTo>
                    <a:pt x="378618" y="578643"/>
                  </a:lnTo>
                  <a:moveTo>
                    <a:pt x="0" y="0"/>
                  </a:moveTo>
                  <a:moveTo>
                    <a:pt x="521493" y="321468"/>
                  </a:moveTo>
                  <a:lnTo>
                    <a:pt x="521493" y="664368"/>
                  </a:lnTo>
                  <a:moveTo>
                    <a:pt x="535781" y="201453"/>
                  </a:moveTo>
                  <a:lnTo>
                    <a:pt x="664368" y="201453"/>
                  </a:lnTo>
                  <a:lnTo>
                    <a:pt x="664368" y="321468"/>
                  </a:lnTo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66" name="Rounded Rectangle 21">
              <a:extLst>
                <a:ext uri="{FF2B5EF4-FFF2-40B4-BE49-F238E27FC236}">
                  <a16:creationId xmlns:a16="http://schemas.microsoft.com/office/drawing/2014/main" id="{28CFD652-E387-D261-EC29-4BEB063CB5AA}"/>
                </a:ext>
              </a:extLst>
            </p:cNvPr>
            <p:cNvSpPr/>
            <p:nvPr/>
          </p:nvSpPr>
          <p:spPr>
            <a:xfrm>
              <a:off x="2340892" y="4256490"/>
              <a:ext cx="505374" cy="519104"/>
            </a:xfrm>
            <a:custGeom>
              <a:avLst/>
              <a:gdLst/>
              <a:ahLst/>
              <a:cxnLst/>
              <a:rect l="0" t="0" r="0" b="0"/>
              <a:pathLst>
                <a:path w="660762" h="659065">
                  <a:moveTo>
                    <a:pt x="274999" y="487644"/>
                  </a:moveTo>
                  <a:lnTo>
                    <a:pt x="43484" y="487615"/>
                  </a:lnTo>
                  <a:moveTo>
                    <a:pt x="603497" y="144715"/>
                  </a:moveTo>
                  <a:lnTo>
                    <a:pt x="61029" y="144715"/>
                  </a:lnTo>
                  <a:moveTo>
                    <a:pt x="3851" y="316165"/>
                  </a:moveTo>
                  <a:lnTo>
                    <a:pt x="303574" y="316165"/>
                  </a:lnTo>
                  <a:moveTo>
                    <a:pt x="314375" y="658608"/>
                  </a:moveTo>
                  <a:cubicBezTo>
                    <a:pt x="137364" y="648851"/>
                    <a:pt x="0" y="500446"/>
                    <a:pt x="3930" y="323209"/>
                  </a:cubicBezTo>
                  <a:cubicBezTo>
                    <a:pt x="7860" y="145972"/>
                    <a:pt x="151668" y="3801"/>
                    <a:pt x="328938" y="1900"/>
                  </a:cubicBezTo>
                  <a:cubicBezTo>
                    <a:pt x="506208" y="0"/>
                    <a:pt x="653032" y="139054"/>
                    <a:pt x="660762" y="316165"/>
                  </a:cubicBezTo>
                  <a:moveTo>
                    <a:pt x="311261" y="2583"/>
                  </a:moveTo>
                  <a:cubicBezTo>
                    <a:pt x="139811" y="188321"/>
                    <a:pt x="142925" y="430008"/>
                    <a:pt x="314375" y="658608"/>
                  </a:cubicBezTo>
                  <a:moveTo>
                    <a:pt x="476910" y="259158"/>
                  </a:moveTo>
                  <a:cubicBezTo>
                    <a:pt x="463959" y="162629"/>
                    <a:pt x="420555" y="72748"/>
                    <a:pt x="353009" y="2583"/>
                  </a:cubicBezTo>
                  <a:moveTo>
                    <a:pt x="346437" y="474157"/>
                  </a:moveTo>
                  <a:cubicBezTo>
                    <a:pt x="346437" y="545631"/>
                    <a:pt x="404378" y="603573"/>
                    <a:pt x="475853" y="603573"/>
                  </a:cubicBezTo>
                  <a:cubicBezTo>
                    <a:pt x="547327" y="603573"/>
                    <a:pt x="605269" y="545631"/>
                    <a:pt x="605269" y="474157"/>
                  </a:cubicBezTo>
                  <a:cubicBezTo>
                    <a:pt x="605269" y="402682"/>
                    <a:pt x="547327" y="344740"/>
                    <a:pt x="475853" y="344740"/>
                  </a:cubicBezTo>
                  <a:cubicBezTo>
                    <a:pt x="404378" y="344740"/>
                    <a:pt x="346437" y="402682"/>
                    <a:pt x="346437" y="474157"/>
                  </a:cubicBezTo>
                  <a:close/>
                  <a:moveTo>
                    <a:pt x="660762" y="659065"/>
                  </a:moveTo>
                  <a:lnTo>
                    <a:pt x="567950" y="566254"/>
                  </a:lnTo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67" name="Rounded Rectangle 22">
              <a:extLst>
                <a:ext uri="{FF2B5EF4-FFF2-40B4-BE49-F238E27FC236}">
                  <a16:creationId xmlns:a16="http://schemas.microsoft.com/office/drawing/2014/main" id="{7D7458E2-E13D-1E6D-1CE3-5C01580490A4}"/>
                </a:ext>
              </a:extLst>
            </p:cNvPr>
            <p:cNvSpPr/>
            <p:nvPr/>
          </p:nvSpPr>
          <p:spPr>
            <a:xfrm>
              <a:off x="3660256" y="4246687"/>
              <a:ext cx="507221" cy="522430"/>
            </a:xfrm>
            <a:custGeom>
              <a:avLst/>
              <a:gdLst/>
              <a:ahLst/>
              <a:cxnLst/>
              <a:rect l="0" t="0" r="0" b="0"/>
              <a:pathLst>
                <a:path w="663177" h="663288">
                  <a:moveTo>
                    <a:pt x="631013" y="663288"/>
                  </a:moveTo>
                  <a:lnTo>
                    <a:pt x="425933" y="663288"/>
                  </a:lnTo>
                  <a:lnTo>
                    <a:pt x="425933" y="394180"/>
                  </a:lnTo>
                  <a:cubicBezTo>
                    <a:pt x="425933" y="389577"/>
                    <a:pt x="427533" y="385159"/>
                    <a:pt x="430382" y="381904"/>
                  </a:cubicBezTo>
                  <a:cubicBezTo>
                    <a:pt x="433231" y="378647"/>
                    <a:pt x="437094" y="376818"/>
                    <a:pt x="441123" y="376818"/>
                  </a:cubicBezTo>
                  <a:lnTo>
                    <a:pt x="615819" y="376818"/>
                  </a:lnTo>
                  <a:cubicBezTo>
                    <a:pt x="619848" y="376818"/>
                    <a:pt x="623712" y="378647"/>
                    <a:pt x="626561" y="381904"/>
                  </a:cubicBezTo>
                  <a:cubicBezTo>
                    <a:pt x="629410" y="385159"/>
                    <a:pt x="631013" y="389577"/>
                    <a:pt x="631013" y="394180"/>
                  </a:cubicBezTo>
                  <a:close/>
                  <a:moveTo>
                    <a:pt x="393772" y="663288"/>
                  </a:moveTo>
                  <a:lnTo>
                    <a:pt x="663177" y="663288"/>
                  </a:lnTo>
                  <a:moveTo>
                    <a:pt x="631010" y="480988"/>
                  </a:moveTo>
                  <a:lnTo>
                    <a:pt x="539864" y="480988"/>
                  </a:lnTo>
                  <a:moveTo>
                    <a:pt x="631010" y="566653"/>
                  </a:moveTo>
                  <a:lnTo>
                    <a:pt x="539864" y="566653"/>
                  </a:lnTo>
                  <a:moveTo>
                    <a:pt x="22624" y="663288"/>
                  </a:moveTo>
                  <a:lnTo>
                    <a:pt x="22624" y="22510"/>
                  </a:lnTo>
                  <a:moveTo>
                    <a:pt x="0" y="0"/>
                  </a:moveTo>
                  <a:moveTo>
                    <a:pt x="22624" y="495490"/>
                  </a:moveTo>
                  <a:lnTo>
                    <a:pt x="98957" y="472016"/>
                  </a:lnTo>
                  <a:cubicBezTo>
                    <a:pt x="130577" y="462280"/>
                    <a:pt x="163910" y="459403"/>
                    <a:pt x="196730" y="463578"/>
                  </a:cubicBezTo>
                  <a:cubicBezTo>
                    <a:pt x="229551" y="467749"/>
                    <a:pt x="261103" y="478877"/>
                    <a:pt x="289281" y="496216"/>
                  </a:cubicBezTo>
                  <a:cubicBezTo>
                    <a:pt x="307409" y="507372"/>
                    <a:pt x="326938" y="515956"/>
                    <a:pt x="347306" y="521773"/>
                  </a:cubicBezTo>
                  <a:moveTo>
                    <a:pt x="22624" y="56274"/>
                  </a:moveTo>
                  <a:lnTo>
                    <a:pt x="98957" y="32822"/>
                  </a:lnTo>
                  <a:cubicBezTo>
                    <a:pt x="130577" y="23087"/>
                    <a:pt x="163910" y="20210"/>
                    <a:pt x="196730" y="24384"/>
                  </a:cubicBezTo>
                  <a:cubicBezTo>
                    <a:pt x="229551" y="28557"/>
                    <a:pt x="261103" y="39685"/>
                    <a:pt x="289281" y="57024"/>
                  </a:cubicBezTo>
                  <a:cubicBezTo>
                    <a:pt x="316788" y="73948"/>
                    <a:pt x="347517" y="84960"/>
                    <a:pt x="379516" y="89360"/>
                  </a:cubicBezTo>
                  <a:cubicBezTo>
                    <a:pt x="411511" y="93760"/>
                    <a:pt x="444072" y="91452"/>
                    <a:pt x="475127" y="82581"/>
                  </a:cubicBezTo>
                  <a:lnTo>
                    <a:pt x="532460" y="66197"/>
                  </a:lnTo>
                  <a:cubicBezTo>
                    <a:pt x="536515" y="65044"/>
                    <a:pt x="540779" y="64847"/>
                    <a:pt x="544919" y="65621"/>
                  </a:cubicBezTo>
                  <a:cubicBezTo>
                    <a:pt x="549063" y="66394"/>
                    <a:pt x="552966" y="68117"/>
                    <a:pt x="556329" y="70655"/>
                  </a:cubicBezTo>
                  <a:cubicBezTo>
                    <a:pt x="559692" y="73192"/>
                    <a:pt x="562421" y="76475"/>
                    <a:pt x="564302" y="80245"/>
                  </a:cubicBezTo>
                  <a:cubicBezTo>
                    <a:pt x="566182" y="84015"/>
                    <a:pt x="567165" y="88170"/>
                    <a:pt x="567168" y="92383"/>
                  </a:cubicBezTo>
                  <a:lnTo>
                    <a:pt x="567168" y="289924"/>
                  </a:lnTo>
                  <a:moveTo>
                    <a:pt x="0" y="0"/>
                  </a:moveTo>
                  <a:moveTo>
                    <a:pt x="200957" y="462272"/>
                  </a:moveTo>
                  <a:lnTo>
                    <a:pt x="200957" y="35354"/>
                  </a:lnTo>
                  <a:moveTo>
                    <a:pt x="0" y="0"/>
                  </a:moveTo>
                  <a:moveTo>
                    <a:pt x="388834" y="103865"/>
                  </a:moveTo>
                  <a:lnTo>
                    <a:pt x="388834" y="294633"/>
                  </a:lnTo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53" name="Seta: da Esquerda para a Direita 52">
              <a:extLst>
                <a:ext uri="{FF2B5EF4-FFF2-40B4-BE49-F238E27FC236}">
                  <a16:creationId xmlns:a16="http://schemas.microsoft.com/office/drawing/2014/main" id="{0A3F9C32-8407-B5EB-AA1D-6B84BF53E56C}"/>
                </a:ext>
              </a:extLst>
            </p:cNvPr>
            <p:cNvSpPr/>
            <p:nvPr/>
          </p:nvSpPr>
          <p:spPr>
            <a:xfrm>
              <a:off x="581179" y="2811388"/>
              <a:ext cx="3980473" cy="861775"/>
            </a:xfrm>
            <a:prstGeom prst="leftRightArrow">
              <a:avLst>
                <a:gd name="adj1" fmla="val 50000"/>
                <a:gd name="adj2" fmla="val 12463"/>
              </a:avLst>
            </a:prstGeom>
            <a:ln>
              <a:solidFill>
                <a:srgbClr val="00505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867" dirty="0">
                  <a:solidFill>
                    <a:srgbClr val="005051"/>
                  </a:solidFill>
                  <a:latin typeface="Bahnschrift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R$ 400 bilhões</a:t>
              </a:r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EBD582-B89E-CEC8-CCCA-CEC5AC836BF4}"/>
                </a:ext>
              </a:extLst>
            </p:cNvPr>
            <p:cNvSpPr/>
            <p:nvPr/>
          </p:nvSpPr>
          <p:spPr>
            <a:xfrm>
              <a:off x="455635" y="2539021"/>
              <a:ext cx="1388374" cy="507831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pt-BR" sz="2500" b="1" spc="67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Bahnschrift" panose="020B0502040204020203" pitchFamily="34" charset="0"/>
                </a:rPr>
                <a:t>2023</a:t>
              </a:r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2DEC152A-4DB1-4F45-6A0D-D798159B2DCA}"/>
                </a:ext>
              </a:extLst>
            </p:cNvPr>
            <p:cNvSpPr/>
            <p:nvPr/>
          </p:nvSpPr>
          <p:spPr>
            <a:xfrm>
              <a:off x="3427097" y="2539021"/>
              <a:ext cx="1184683" cy="507831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pt-BR" sz="2500" b="1" spc="67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Bahnschrift" panose="020B0502040204020203" pitchFamily="34" charset="0"/>
                </a:rPr>
                <a:t>2026</a:t>
              </a:r>
            </a:p>
          </p:txBody>
        </p:sp>
      </p:grp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8C90916A-8460-5CBA-CC1A-CBB4B9120B8E}"/>
              </a:ext>
            </a:extLst>
          </p:cNvPr>
          <p:cNvSpPr txBox="1"/>
          <p:nvPr/>
        </p:nvSpPr>
        <p:spPr>
          <a:xfrm>
            <a:off x="99996" y="1286354"/>
            <a:ext cx="10799232" cy="945186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just"/>
            <a:r>
              <a:rPr lang="pt-BR" sz="2000" b="1" dirty="0">
                <a:solidFill>
                  <a:srgbClr val="484848"/>
                </a:solidFill>
                <a:latin typeface="Bahnschrift" panose="020B0502040204020203" pitchFamily="34" charset="0"/>
              </a:rPr>
              <a:t>Objetivo:</a:t>
            </a:r>
            <a:r>
              <a:rPr lang="pt-BR" sz="20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484848"/>
                </a:solidFill>
                <a:latin typeface="Bahnschrift" panose="020B0502040204020203" pitchFamily="34" charset="0"/>
              </a:rPr>
              <a:t>Reindustrializar</a:t>
            </a:r>
            <a:r>
              <a:rPr lang="pt-BR" sz="2000" dirty="0">
                <a:solidFill>
                  <a:srgbClr val="484848"/>
                </a:solidFill>
                <a:latin typeface="Bahnschrift" panose="020B0502040204020203" pitchFamily="34" charset="0"/>
              </a:rPr>
              <a:t> o país com base na inovação, sustentabilidade e inclusão social, promovendo autonomia produtiva, geração de empregos qualificados e aumento da competitividade da indústria nacional.</a:t>
            </a:r>
            <a:endParaRPr lang="pt-BR" sz="1900" dirty="0">
              <a:solidFill>
                <a:srgbClr val="484848"/>
              </a:solidFill>
              <a:latin typeface="Bahnschrift" panose="020B0502040204020203" pitchFamily="34" charset="0"/>
            </a:endParaRP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6AE5E900-39FF-BCAA-7D4C-0753B2929CAF}"/>
              </a:ext>
            </a:extLst>
          </p:cNvPr>
          <p:cNvSpPr txBox="1"/>
          <p:nvPr/>
        </p:nvSpPr>
        <p:spPr>
          <a:xfrm>
            <a:off x="10630550" y="3581031"/>
            <a:ext cx="16219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Bahnschrift" panose="020B0502040204020203" pitchFamily="34" charset="0"/>
              </a:rPr>
              <a:t>R$ Bilhões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21E0BF82-C42B-DD89-C032-EA15E15F2054}"/>
              </a:ext>
            </a:extLst>
          </p:cNvPr>
          <p:cNvGraphicFramePr>
            <a:graphicFrameLocks noGrp="1"/>
          </p:cNvGraphicFramePr>
          <p:nvPr/>
        </p:nvGraphicFramePr>
        <p:xfrm>
          <a:off x="5034709" y="3881874"/>
          <a:ext cx="7212376" cy="2502396"/>
        </p:xfrm>
        <a:graphic>
          <a:graphicData uri="http://schemas.openxmlformats.org/drawingml/2006/table">
            <a:tbl>
              <a:tblPr/>
              <a:tblGrid>
                <a:gridCol w="1967012">
                  <a:extLst>
                    <a:ext uri="{9D8B030D-6E8A-4147-A177-3AD203B41FA5}">
                      <a16:colId xmlns:a16="http://schemas.microsoft.com/office/drawing/2014/main" val="2552426371"/>
                    </a:ext>
                  </a:extLst>
                </a:gridCol>
                <a:gridCol w="751290">
                  <a:extLst>
                    <a:ext uri="{9D8B030D-6E8A-4147-A177-3AD203B41FA5}">
                      <a16:colId xmlns:a16="http://schemas.microsoft.com/office/drawing/2014/main" val="3684538881"/>
                    </a:ext>
                  </a:extLst>
                </a:gridCol>
                <a:gridCol w="710309">
                  <a:extLst>
                    <a:ext uri="{9D8B030D-6E8A-4147-A177-3AD203B41FA5}">
                      <a16:colId xmlns:a16="http://schemas.microsoft.com/office/drawing/2014/main" val="2986782573"/>
                    </a:ext>
                  </a:extLst>
                </a:gridCol>
                <a:gridCol w="928866">
                  <a:extLst>
                    <a:ext uri="{9D8B030D-6E8A-4147-A177-3AD203B41FA5}">
                      <a16:colId xmlns:a16="http://schemas.microsoft.com/office/drawing/2014/main" val="2543500511"/>
                    </a:ext>
                  </a:extLst>
                </a:gridCol>
                <a:gridCol w="655671">
                  <a:extLst>
                    <a:ext uri="{9D8B030D-6E8A-4147-A177-3AD203B41FA5}">
                      <a16:colId xmlns:a16="http://schemas.microsoft.com/office/drawing/2014/main" val="2063062492"/>
                    </a:ext>
                  </a:extLst>
                </a:gridCol>
                <a:gridCol w="710309">
                  <a:extLst>
                    <a:ext uri="{9D8B030D-6E8A-4147-A177-3AD203B41FA5}">
                      <a16:colId xmlns:a16="http://schemas.microsoft.com/office/drawing/2014/main" val="3850560942"/>
                    </a:ext>
                  </a:extLst>
                </a:gridCol>
                <a:gridCol w="655671">
                  <a:extLst>
                    <a:ext uri="{9D8B030D-6E8A-4147-A177-3AD203B41FA5}">
                      <a16:colId xmlns:a16="http://schemas.microsoft.com/office/drawing/2014/main" val="3292076827"/>
                    </a:ext>
                  </a:extLst>
                </a:gridCol>
                <a:gridCol w="833248">
                  <a:extLst>
                    <a:ext uri="{9D8B030D-6E8A-4147-A177-3AD203B41FA5}">
                      <a16:colId xmlns:a16="http://schemas.microsoft.com/office/drawing/2014/main" val="3310999951"/>
                    </a:ext>
                  </a:extLst>
                </a:gridCol>
              </a:tblGrid>
              <a:tr h="41706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EIXOS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BNDES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FINEP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Embrapii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BNB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BASA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CEF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232845"/>
                  </a:ext>
                </a:extLst>
              </a:tr>
              <a:tr h="41706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Mais Inovação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51,6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2,6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0,05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80,25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513641"/>
                  </a:ext>
                </a:extLst>
              </a:tr>
              <a:tr h="41706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Mais Verde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0,6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8,3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83,90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967614"/>
                  </a:ext>
                </a:extLst>
              </a:tr>
              <a:tr h="41706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Mais Exportação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0,55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40,55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170835"/>
                  </a:ext>
                </a:extLst>
              </a:tr>
              <a:tr h="41706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Mais Produtividade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182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13,5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5,51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201,01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637486"/>
                  </a:ext>
                </a:extLst>
              </a:tr>
              <a:tr h="41706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259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51,6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16,7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14,41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ahnschrift" panose="020B0502040204020203" pitchFamily="34" charset="0"/>
                        </a:rPr>
                        <a:t>405,71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4C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614915"/>
                  </a:ext>
                </a:extLst>
              </a:tr>
            </a:tbl>
          </a:graphicData>
        </a:graphic>
      </p:graphicFrame>
      <p:sp>
        <p:nvSpPr>
          <p:cNvPr id="84" name="Retângulo 83">
            <a:extLst>
              <a:ext uri="{FF2B5EF4-FFF2-40B4-BE49-F238E27FC236}">
                <a16:creationId xmlns:a16="http://schemas.microsoft.com/office/drawing/2014/main" id="{78F92778-826D-EBC3-D0EC-7116BA6466DC}"/>
              </a:ext>
            </a:extLst>
          </p:cNvPr>
          <p:cNvSpPr/>
          <p:nvPr/>
        </p:nvSpPr>
        <p:spPr>
          <a:xfrm>
            <a:off x="7755870" y="3581031"/>
            <a:ext cx="694215" cy="2995364"/>
          </a:xfrm>
          <a:prstGeom prst="rect">
            <a:avLst/>
          </a:prstGeom>
          <a:noFill/>
          <a:ln w="28575">
            <a:solidFill>
              <a:srgbClr val="DD4F0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59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1B20A-49A3-4157-EC56-B4CE8FD6A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434A433-EED2-100F-7709-D9E341F81316}"/>
              </a:ext>
            </a:extLst>
          </p:cNvPr>
          <p:cNvSpPr txBox="1"/>
          <p:nvPr/>
        </p:nvSpPr>
        <p:spPr>
          <a:xfrm>
            <a:off x="545194" y="457200"/>
            <a:ext cx="4094391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Nova indústria brasil (</a:t>
            </a:r>
            <a:r>
              <a:rPr lang="pt-BR" sz="3400" dirty="0" err="1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nib</a:t>
            </a:r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)</a:t>
            </a:r>
            <a:endParaRPr sz="3400" dirty="0">
              <a:solidFill>
                <a:srgbClr val="0A4C4C"/>
              </a:solidFill>
              <a:latin typeface="Bebas Neue Bold" panose="020B0606020202050201" charset="0"/>
              <a:ea typeface="+mj-ea"/>
              <a:cs typeface="+mj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2B0D37B-BF75-5BB8-8CB0-C091F53FF57C}"/>
              </a:ext>
            </a:extLst>
          </p:cNvPr>
          <p:cNvSpPr/>
          <p:nvPr/>
        </p:nvSpPr>
        <p:spPr>
          <a:xfrm>
            <a:off x="134331" y="1449651"/>
            <a:ext cx="5989904" cy="75921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200" dirty="0">
                <a:solidFill>
                  <a:srgbClr val="484848"/>
                </a:solidFill>
                <a:latin typeface="Bahnschrift" panose="020B0502040204020203" pitchFamily="34" charset="0"/>
              </a:rPr>
              <a:t>Política Industrial </a:t>
            </a:r>
            <a:r>
              <a:rPr lang="pt-BR" sz="2200" b="1" dirty="0">
                <a:solidFill>
                  <a:srgbClr val="484848"/>
                </a:solidFill>
                <a:latin typeface="Bahnschrift" panose="020B0502040204020203" pitchFamily="34" charset="0"/>
              </a:rPr>
              <a:t>Sistêmica</a:t>
            </a:r>
            <a:r>
              <a:rPr lang="pt-BR" sz="2200" dirty="0">
                <a:solidFill>
                  <a:srgbClr val="484848"/>
                </a:solidFill>
                <a:latin typeface="Bahnschrift" panose="020B0502040204020203" pitchFamily="34" charset="0"/>
              </a:rPr>
              <a:t> e de </a:t>
            </a:r>
            <a:r>
              <a:rPr lang="pt-BR" sz="2200" b="1" dirty="0">
                <a:solidFill>
                  <a:srgbClr val="484848"/>
                </a:solidFill>
                <a:latin typeface="Bahnschrift" panose="020B0502040204020203" pitchFamily="34" charset="0"/>
              </a:rPr>
              <a:t>Longo Prazo</a:t>
            </a:r>
            <a:r>
              <a:rPr lang="pt-BR" sz="2200" dirty="0">
                <a:solidFill>
                  <a:srgbClr val="484848"/>
                </a:solidFill>
                <a:latin typeface="Bahnschrift" panose="020B0502040204020203" pitchFamily="34" charset="0"/>
              </a:rPr>
              <a:t>,</a:t>
            </a:r>
          </a:p>
          <a:p>
            <a:pPr algn="just"/>
            <a:r>
              <a:rPr lang="pt-BR" sz="2200" dirty="0">
                <a:solidFill>
                  <a:srgbClr val="484848"/>
                </a:solidFill>
                <a:latin typeface="Bahnschrift" panose="020B0502040204020203" pitchFamily="34" charset="0"/>
              </a:rPr>
              <a:t>norteada por 6 Missões: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71C36A2-4A02-1D3D-9F08-731EAD826577}"/>
              </a:ext>
            </a:extLst>
          </p:cNvPr>
          <p:cNvSpPr/>
          <p:nvPr/>
        </p:nvSpPr>
        <p:spPr>
          <a:xfrm rot="16200000">
            <a:off x="2575435" y="-1618629"/>
            <a:ext cx="72000" cy="5400000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3DA5EDD-9F07-217B-6AA9-DF8E42801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95" y="182456"/>
            <a:ext cx="1453105" cy="1138569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F9C1CDF-6967-2DA9-3AAC-DA2A53AAE6C0}"/>
              </a:ext>
            </a:extLst>
          </p:cNvPr>
          <p:cNvGrpSpPr/>
          <p:nvPr/>
        </p:nvGrpSpPr>
        <p:grpSpPr>
          <a:xfrm>
            <a:off x="-5264894" y="1822124"/>
            <a:ext cx="10803847" cy="5884397"/>
            <a:chOff x="-5264894" y="1822124"/>
            <a:chExt cx="10803847" cy="5884397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958F8438-D146-CE2F-3610-C96325987233}"/>
                </a:ext>
              </a:extLst>
            </p:cNvPr>
            <p:cNvGrpSpPr/>
            <p:nvPr/>
          </p:nvGrpSpPr>
          <p:grpSpPr>
            <a:xfrm>
              <a:off x="-1415562" y="2031023"/>
              <a:ext cx="879231" cy="2176361"/>
              <a:chOff x="-513102" y="1666687"/>
              <a:chExt cx="470945" cy="1764053"/>
            </a:xfrm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0CF45CE3-5F51-3022-F6F4-E37625D7D4A4}"/>
                  </a:ext>
                </a:extLst>
              </p:cNvPr>
              <p:cNvSpPr/>
              <p:nvPr/>
            </p:nvSpPr>
            <p:spPr>
              <a:xfrm>
                <a:off x="-513102" y="1887601"/>
                <a:ext cx="470945" cy="217662"/>
              </a:xfrm>
              <a:prstGeom prst="rect">
                <a:avLst/>
              </a:prstGeom>
              <a:solidFill>
                <a:srgbClr val="DD4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1BFB833C-9FDB-33FA-144F-22B30701372E}"/>
                  </a:ext>
                </a:extLst>
              </p:cNvPr>
              <p:cNvSpPr/>
              <p:nvPr/>
            </p:nvSpPr>
            <p:spPr>
              <a:xfrm>
                <a:off x="-513102" y="1666687"/>
                <a:ext cx="470945" cy="217662"/>
              </a:xfrm>
              <a:prstGeom prst="rect">
                <a:avLst/>
              </a:prstGeom>
              <a:solidFill>
                <a:srgbClr val="005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ACE55F96-35DC-16B6-D384-B82923A4FD57}"/>
                  </a:ext>
                </a:extLst>
              </p:cNvPr>
              <p:cNvSpPr/>
              <p:nvPr/>
            </p:nvSpPr>
            <p:spPr>
              <a:xfrm>
                <a:off x="-513102" y="2108513"/>
                <a:ext cx="470945" cy="217662"/>
              </a:xfrm>
              <a:prstGeom prst="rect">
                <a:avLst/>
              </a:prstGeom>
              <a:solidFill>
                <a:srgbClr val="FFB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849BA7E1-BB6F-1B93-CA80-34D9274DEA0A}"/>
                  </a:ext>
                </a:extLst>
              </p:cNvPr>
              <p:cNvSpPr/>
              <p:nvPr/>
            </p:nvSpPr>
            <p:spPr>
              <a:xfrm>
                <a:off x="-513102" y="2329427"/>
                <a:ext cx="470945" cy="217662"/>
              </a:xfrm>
              <a:prstGeom prst="rect">
                <a:avLst/>
              </a:prstGeom>
              <a:solidFill>
                <a:srgbClr val="6950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08A1B176-A491-8B88-21B5-FBF9A460AAB5}"/>
                  </a:ext>
                </a:extLst>
              </p:cNvPr>
              <p:cNvSpPr/>
              <p:nvPr/>
            </p:nvSpPr>
            <p:spPr>
              <a:xfrm>
                <a:off x="-513102" y="3213078"/>
                <a:ext cx="470945" cy="2176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1E40CCA6-C870-A36F-E70A-ED4551054D13}"/>
                  </a:ext>
                </a:extLst>
              </p:cNvPr>
              <p:cNvSpPr/>
              <p:nvPr/>
            </p:nvSpPr>
            <p:spPr>
              <a:xfrm>
                <a:off x="-513102" y="2771253"/>
                <a:ext cx="470945" cy="217662"/>
              </a:xfrm>
              <a:prstGeom prst="rect">
                <a:avLst/>
              </a:prstGeom>
              <a:solidFill>
                <a:srgbClr val="7CC2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056C3370-8A24-FD72-9A28-36A9790A6E0C}"/>
                  </a:ext>
                </a:extLst>
              </p:cNvPr>
              <p:cNvSpPr/>
              <p:nvPr/>
            </p:nvSpPr>
            <p:spPr>
              <a:xfrm>
                <a:off x="-513102" y="2992168"/>
                <a:ext cx="470945" cy="217662"/>
              </a:xfrm>
              <a:prstGeom prst="rect">
                <a:avLst/>
              </a:prstGeom>
              <a:solidFill>
                <a:srgbClr val="8A8C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AB40A325-A2CB-E0F9-C783-6E00DC66EB9C}"/>
                  </a:ext>
                </a:extLst>
              </p:cNvPr>
              <p:cNvSpPr/>
              <p:nvPr/>
            </p:nvSpPr>
            <p:spPr>
              <a:xfrm>
                <a:off x="-513102" y="2550338"/>
                <a:ext cx="470945" cy="217662"/>
              </a:xfrm>
              <a:prstGeom prst="rect">
                <a:avLst/>
              </a:prstGeom>
              <a:solidFill>
                <a:srgbClr val="0098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DD4F0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2C329348-59A8-3541-62ED-8E372D14FF2E}"/>
                </a:ext>
              </a:extLst>
            </p:cNvPr>
            <p:cNvGrpSpPr/>
            <p:nvPr/>
          </p:nvGrpSpPr>
          <p:grpSpPr>
            <a:xfrm>
              <a:off x="-5264894" y="1822124"/>
              <a:ext cx="10803847" cy="5884397"/>
              <a:chOff x="-4981116" y="1822124"/>
              <a:chExt cx="10202047" cy="5884397"/>
            </a:xfrm>
          </p:grpSpPr>
          <p:sp>
            <p:nvSpPr>
              <p:cNvPr id="6" name="Semicírculo 5">
                <a:extLst>
                  <a:ext uri="{FF2B5EF4-FFF2-40B4-BE49-F238E27FC236}">
                    <a16:creationId xmlns:a16="http://schemas.microsoft.com/office/drawing/2014/main" id="{4766DA87-FE67-68BF-663F-B5F6F94E9DEA}"/>
                  </a:ext>
                </a:extLst>
              </p:cNvPr>
              <p:cNvSpPr/>
              <p:nvPr/>
            </p:nvSpPr>
            <p:spPr>
              <a:xfrm>
                <a:off x="-4981116" y="1822124"/>
                <a:ext cx="5884397" cy="5884397"/>
              </a:xfrm>
              <a:prstGeom prst="blockArc">
                <a:avLst>
                  <a:gd name="adj1" fmla="val 18900000"/>
                  <a:gd name="adj2" fmla="val 2700000"/>
                  <a:gd name="adj3" fmla="val 668"/>
                </a:avLst>
              </a:prstGeom>
              <a:noFill/>
              <a:ln w="25400" cap="flat" cmpd="sng" algn="ctr">
                <a:solidFill>
                  <a:srgbClr val="005051"/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Forma Livre: Forma 6">
                <a:extLst>
                  <a:ext uri="{FF2B5EF4-FFF2-40B4-BE49-F238E27FC236}">
                    <a16:creationId xmlns:a16="http://schemas.microsoft.com/office/drawing/2014/main" id="{E111E274-79A3-0990-515D-921FE316F0D9}"/>
                  </a:ext>
                </a:extLst>
              </p:cNvPr>
              <p:cNvSpPr/>
              <p:nvPr/>
            </p:nvSpPr>
            <p:spPr>
              <a:xfrm>
                <a:off x="323585" y="2809340"/>
                <a:ext cx="4885539" cy="460098"/>
              </a:xfrm>
              <a:custGeom>
                <a:avLst/>
                <a:gdLst>
                  <a:gd name="connsiteX0" fmla="*/ 0 w 4885539"/>
                  <a:gd name="connsiteY0" fmla="*/ 0 h 460098"/>
                  <a:gd name="connsiteX1" fmla="*/ 4885539 w 4885539"/>
                  <a:gd name="connsiteY1" fmla="*/ 0 h 460098"/>
                  <a:gd name="connsiteX2" fmla="*/ 4885539 w 4885539"/>
                  <a:gd name="connsiteY2" fmla="*/ 460098 h 460098"/>
                  <a:gd name="connsiteX3" fmla="*/ 0 w 4885539"/>
                  <a:gd name="connsiteY3" fmla="*/ 460098 h 460098"/>
                  <a:gd name="connsiteX4" fmla="*/ 0 w 4885539"/>
                  <a:gd name="connsiteY4" fmla="*/ 0 h 46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5539" h="460098">
                    <a:moveTo>
                      <a:pt x="0" y="0"/>
                    </a:moveTo>
                    <a:lnTo>
                      <a:pt x="4885539" y="0"/>
                    </a:lnTo>
                    <a:lnTo>
                      <a:pt x="4885539" y="460098"/>
                    </a:lnTo>
                    <a:lnTo>
                      <a:pt x="0" y="4600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051"/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5203" tIns="45720" rIns="45720" bIns="45720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0" kern="1200">
                    <a:solidFill>
                      <a:sysClr val="window" lastClr="FFFFFF"/>
                    </a:solidFill>
                    <a:latin typeface="Bahnschrift" panose="020B0502040204020203" pitchFamily="34" charset="0"/>
                    <a:ea typeface="+mn-ea"/>
                    <a:cs typeface="+mn-cs"/>
                  </a:rPr>
                  <a:t>Cadeias Agroindustriais</a:t>
                </a:r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35D99A61-A8E8-3FFE-B13B-C956140E4232}"/>
                  </a:ext>
                </a:extLst>
              </p:cNvPr>
              <p:cNvSpPr/>
              <p:nvPr/>
            </p:nvSpPr>
            <p:spPr>
              <a:xfrm>
                <a:off x="24217" y="2751828"/>
                <a:ext cx="575123" cy="575123"/>
              </a:xfrm>
              <a:prstGeom prst="ellipse">
                <a:avLst/>
              </a:pr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05051"/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Forma Livre: Forma 8">
                <a:extLst>
                  <a:ext uri="{FF2B5EF4-FFF2-40B4-BE49-F238E27FC236}">
                    <a16:creationId xmlns:a16="http://schemas.microsoft.com/office/drawing/2014/main" id="{D3A1D604-AA88-CB6C-473A-99CD21256682}"/>
                  </a:ext>
                </a:extLst>
              </p:cNvPr>
              <p:cNvSpPr/>
              <p:nvPr/>
            </p:nvSpPr>
            <p:spPr>
              <a:xfrm>
                <a:off x="690241" y="3499400"/>
                <a:ext cx="4530690" cy="460098"/>
              </a:xfrm>
              <a:custGeom>
                <a:avLst/>
                <a:gdLst>
                  <a:gd name="connsiteX0" fmla="*/ 0 w 4530690"/>
                  <a:gd name="connsiteY0" fmla="*/ 0 h 460098"/>
                  <a:gd name="connsiteX1" fmla="*/ 4530690 w 4530690"/>
                  <a:gd name="connsiteY1" fmla="*/ 0 h 460098"/>
                  <a:gd name="connsiteX2" fmla="*/ 4530690 w 4530690"/>
                  <a:gd name="connsiteY2" fmla="*/ 460098 h 460098"/>
                  <a:gd name="connsiteX3" fmla="*/ 0 w 4530690"/>
                  <a:gd name="connsiteY3" fmla="*/ 460098 h 460098"/>
                  <a:gd name="connsiteX4" fmla="*/ 0 w 4530690"/>
                  <a:gd name="connsiteY4" fmla="*/ 0 h 46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0690" h="460098">
                    <a:moveTo>
                      <a:pt x="0" y="0"/>
                    </a:moveTo>
                    <a:lnTo>
                      <a:pt x="4530690" y="0"/>
                    </a:lnTo>
                    <a:lnTo>
                      <a:pt x="4530690" y="460098"/>
                    </a:lnTo>
                    <a:lnTo>
                      <a:pt x="0" y="4600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4F05"/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5203" tIns="45720" rIns="45720" bIns="45720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0" kern="1200">
                    <a:solidFill>
                      <a:sysClr val="window" lastClr="FFFFFF"/>
                    </a:solidFill>
                    <a:latin typeface="Bahnschrift" panose="020B0502040204020203" pitchFamily="34" charset="0"/>
                    <a:ea typeface="+mn-ea"/>
                    <a:cs typeface="+mn-cs"/>
                  </a:rPr>
                  <a:t>Complexo Econômico-Industrial da </a:t>
                </a:r>
                <a:r>
                  <a:rPr lang="pt-BR" sz="1800" b="0" kern="1200" dirty="0">
                    <a:solidFill>
                      <a:sysClr val="window" lastClr="FFFFFF"/>
                    </a:solidFill>
                    <a:latin typeface="Bahnschrift" panose="020B0502040204020203" pitchFamily="34" charset="0"/>
                    <a:ea typeface="+mn-ea"/>
                    <a:cs typeface="+mn-cs"/>
                  </a:rPr>
                  <a:t>Saúde</a:t>
                </a:r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A9719C-A764-A05F-6AE5-0E0396CE9951}"/>
                  </a:ext>
                </a:extLst>
              </p:cNvPr>
              <p:cNvSpPr/>
              <p:nvPr/>
            </p:nvSpPr>
            <p:spPr>
              <a:xfrm>
                <a:off x="402679" y="3441888"/>
                <a:ext cx="575123" cy="575123"/>
              </a:xfrm>
              <a:prstGeom prst="ellipse">
                <a:avLst/>
              </a:pr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DD4F05"/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Forma Livre: Forma 10">
                <a:extLst>
                  <a:ext uri="{FF2B5EF4-FFF2-40B4-BE49-F238E27FC236}">
                    <a16:creationId xmlns:a16="http://schemas.microsoft.com/office/drawing/2014/main" id="{D6004DC9-2949-6F7B-511D-791B581CE786}"/>
                  </a:ext>
                </a:extLst>
              </p:cNvPr>
              <p:cNvSpPr/>
              <p:nvPr/>
            </p:nvSpPr>
            <p:spPr>
              <a:xfrm>
                <a:off x="863302" y="4189461"/>
                <a:ext cx="4357628" cy="460098"/>
              </a:xfrm>
              <a:custGeom>
                <a:avLst/>
                <a:gdLst>
                  <a:gd name="connsiteX0" fmla="*/ 0 w 4357628"/>
                  <a:gd name="connsiteY0" fmla="*/ 0 h 460098"/>
                  <a:gd name="connsiteX1" fmla="*/ 4357628 w 4357628"/>
                  <a:gd name="connsiteY1" fmla="*/ 0 h 460098"/>
                  <a:gd name="connsiteX2" fmla="*/ 4357628 w 4357628"/>
                  <a:gd name="connsiteY2" fmla="*/ 460098 h 460098"/>
                  <a:gd name="connsiteX3" fmla="*/ 0 w 4357628"/>
                  <a:gd name="connsiteY3" fmla="*/ 460098 h 460098"/>
                  <a:gd name="connsiteX4" fmla="*/ 0 w 4357628"/>
                  <a:gd name="connsiteY4" fmla="*/ 0 h 46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7628" h="460098">
                    <a:moveTo>
                      <a:pt x="0" y="0"/>
                    </a:moveTo>
                    <a:lnTo>
                      <a:pt x="4357628" y="0"/>
                    </a:lnTo>
                    <a:lnTo>
                      <a:pt x="4357628" y="460098"/>
                    </a:lnTo>
                    <a:lnTo>
                      <a:pt x="0" y="4600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051"/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5203" tIns="45720" rIns="45720" bIns="45720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0" kern="1200">
                    <a:solidFill>
                      <a:sysClr val="window" lastClr="FFFFFF"/>
                    </a:solidFill>
                    <a:latin typeface="Bahnschrift" panose="020B0502040204020203" pitchFamily="34" charset="0"/>
                    <a:ea typeface="+mn-ea"/>
                    <a:cs typeface="+mn-cs"/>
                  </a:rPr>
                  <a:t>Cadeias de Infraestrutura</a:t>
                </a:r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1DB7ED38-08F1-0207-6B73-763B8358DDE0}"/>
                  </a:ext>
                </a:extLst>
              </p:cNvPr>
              <p:cNvSpPr/>
              <p:nvPr/>
            </p:nvSpPr>
            <p:spPr>
              <a:xfrm>
                <a:off x="575741" y="4131948"/>
                <a:ext cx="575123" cy="575123"/>
              </a:xfrm>
              <a:prstGeom prst="ellipse">
                <a:avLst/>
              </a:pr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05051"/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Forma Livre: Forma 12">
                <a:extLst>
                  <a:ext uri="{FF2B5EF4-FFF2-40B4-BE49-F238E27FC236}">
                    <a16:creationId xmlns:a16="http://schemas.microsoft.com/office/drawing/2014/main" id="{E71DA348-26BB-B4A2-070B-580E7C27328B}"/>
                  </a:ext>
                </a:extLst>
              </p:cNvPr>
              <p:cNvSpPr/>
              <p:nvPr/>
            </p:nvSpPr>
            <p:spPr>
              <a:xfrm>
                <a:off x="863302" y="4879084"/>
                <a:ext cx="4357628" cy="460098"/>
              </a:xfrm>
              <a:custGeom>
                <a:avLst/>
                <a:gdLst>
                  <a:gd name="connsiteX0" fmla="*/ 0 w 4357628"/>
                  <a:gd name="connsiteY0" fmla="*/ 0 h 460098"/>
                  <a:gd name="connsiteX1" fmla="*/ 4357628 w 4357628"/>
                  <a:gd name="connsiteY1" fmla="*/ 0 h 460098"/>
                  <a:gd name="connsiteX2" fmla="*/ 4357628 w 4357628"/>
                  <a:gd name="connsiteY2" fmla="*/ 460098 h 460098"/>
                  <a:gd name="connsiteX3" fmla="*/ 0 w 4357628"/>
                  <a:gd name="connsiteY3" fmla="*/ 460098 h 460098"/>
                  <a:gd name="connsiteX4" fmla="*/ 0 w 4357628"/>
                  <a:gd name="connsiteY4" fmla="*/ 0 h 46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7628" h="460098">
                    <a:moveTo>
                      <a:pt x="0" y="0"/>
                    </a:moveTo>
                    <a:lnTo>
                      <a:pt x="4357628" y="0"/>
                    </a:lnTo>
                    <a:lnTo>
                      <a:pt x="4357628" y="460098"/>
                    </a:lnTo>
                    <a:lnTo>
                      <a:pt x="0" y="4600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051"/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5203" tIns="45720" rIns="45720" bIns="45720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0" kern="1200">
                    <a:solidFill>
                      <a:sysClr val="window" lastClr="FFFFFF"/>
                    </a:solidFill>
                    <a:latin typeface="Bahnschrift" panose="020B0502040204020203" pitchFamily="34" charset="0"/>
                    <a:ea typeface="+mn-ea"/>
                    <a:cs typeface="+mn-cs"/>
                  </a:rPr>
                  <a:t>Transformação Digital</a:t>
                </a:r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C9A522EB-437A-A893-BD63-622AAA4D16DB}"/>
                  </a:ext>
                </a:extLst>
              </p:cNvPr>
              <p:cNvSpPr/>
              <p:nvPr/>
            </p:nvSpPr>
            <p:spPr>
              <a:xfrm>
                <a:off x="575741" y="4784108"/>
                <a:ext cx="575123" cy="575123"/>
              </a:xfrm>
              <a:prstGeom prst="ellipse">
                <a:avLst/>
              </a:pr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05051"/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id="{B6B3673A-EB2E-8D1D-36BD-0D1C8C300F5C}"/>
                  </a:ext>
                </a:extLst>
              </p:cNvPr>
              <p:cNvSpPr/>
              <p:nvPr/>
            </p:nvSpPr>
            <p:spPr>
              <a:xfrm>
                <a:off x="690241" y="5569144"/>
                <a:ext cx="4530690" cy="460098"/>
              </a:xfrm>
              <a:custGeom>
                <a:avLst/>
                <a:gdLst>
                  <a:gd name="connsiteX0" fmla="*/ 0 w 4530690"/>
                  <a:gd name="connsiteY0" fmla="*/ 0 h 460098"/>
                  <a:gd name="connsiteX1" fmla="*/ 4530690 w 4530690"/>
                  <a:gd name="connsiteY1" fmla="*/ 0 h 460098"/>
                  <a:gd name="connsiteX2" fmla="*/ 4530690 w 4530690"/>
                  <a:gd name="connsiteY2" fmla="*/ 460098 h 460098"/>
                  <a:gd name="connsiteX3" fmla="*/ 0 w 4530690"/>
                  <a:gd name="connsiteY3" fmla="*/ 460098 h 460098"/>
                  <a:gd name="connsiteX4" fmla="*/ 0 w 4530690"/>
                  <a:gd name="connsiteY4" fmla="*/ 0 h 46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0690" h="460098">
                    <a:moveTo>
                      <a:pt x="0" y="0"/>
                    </a:moveTo>
                    <a:lnTo>
                      <a:pt x="4530690" y="0"/>
                    </a:lnTo>
                    <a:lnTo>
                      <a:pt x="4530690" y="460098"/>
                    </a:lnTo>
                    <a:lnTo>
                      <a:pt x="0" y="4600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051"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5203" tIns="45720" rIns="45720" bIns="45720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0" kern="1200" dirty="0">
                    <a:solidFill>
                      <a:sysClr val="window" lastClr="FFFFFF"/>
                    </a:solidFill>
                    <a:latin typeface="Bahnschrift" panose="020B0502040204020203" pitchFamily="34" charset="0"/>
                    <a:ea typeface="+mn-ea"/>
                    <a:cs typeface="+mn-cs"/>
                  </a:rPr>
                  <a:t>Bioeconomia e Transição Energética</a:t>
                </a:r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D93E7FF5-4DE2-70F3-B037-CA3E6F346DBC}"/>
                  </a:ext>
                </a:extLst>
              </p:cNvPr>
              <p:cNvSpPr/>
              <p:nvPr/>
            </p:nvSpPr>
            <p:spPr>
              <a:xfrm>
                <a:off x="402679" y="5474168"/>
                <a:ext cx="575123" cy="575123"/>
              </a:xfrm>
              <a:prstGeom prst="ellipse">
                <a:avLst/>
              </a:pr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05051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160B143B-A4FF-DF37-C789-14AFE90509BD}"/>
                  </a:ext>
                </a:extLst>
              </p:cNvPr>
              <p:cNvSpPr/>
              <p:nvPr/>
            </p:nvSpPr>
            <p:spPr>
              <a:xfrm>
                <a:off x="311779" y="6259204"/>
                <a:ext cx="4909152" cy="460098"/>
              </a:xfrm>
              <a:custGeom>
                <a:avLst/>
                <a:gdLst>
                  <a:gd name="connsiteX0" fmla="*/ 0 w 4909152"/>
                  <a:gd name="connsiteY0" fmla="*/ 0 h 460098"/>
                  <a:gd name="connsiteX1" fmla="*/ 4909152 w 4909152"/>
                  <a:gd name="connsiteY1" fmla="*/ 0 h 460098"/>
                  <a:gd name="connsiteX2" fmla="*/ 4909152 w 4909152"/>
                  <a:gd name="connsiteY2" fmla="*/ 460098 h 460098"/>
                  <a:gd name="connsiteX3" fmla="*/ 0 w 4909152"/>
                  <a:gd name="connsiteY3" fmla="*/ 460098 h 460098"/>
                  <a:gd name="connsiteX4" fmla="*/ 0 w 4909152"/>
                  <a:gd name="connsiteY4" fmla="*/ 0 h 46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9152" h="460098">
                    <a:moveTo>
                      <a:pt x="0" y="0"/>
                    </a:moveTo>
                    <a:lnTo>
                      <a:pt x="4909152" y="0"/>
                    </a:lnTo>
                    <a:lnTo>
                      <a:pt x="4909152" y="460098"/>
                    </a:lnTo>
                    <a:lnTo>
                      <a:pt x="0" y="4600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051"/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5203" tIns="45720" rIns="45720" bIns="45720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0" kern="1200" dirty="0">
                    <a:solidFill>
                      <a:sysClr val="window" lastClr="FFFFFF"/>
                    </a:solidFill>
                    <a:latin typeface="Bahnschrift" panose="020B0502040204020203" pitchFamily="34" charset="0"/>
                    <a:ea typeface="+mn-ea"/>
                    <a:cs typeface="+mn-cs"/>
                  </a:rPr>
                  <a:t>Soberania e Defesa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416CBEF2-0FC2-F5FC-D95B-160A20309708}"/>
                  </a:ext>
                </a:extLst>
              </p:cNvPr>
              <p:cNvSpPr/>
              <p:nvPr/>
            </p:nvSpPr>
            <p:spPr>
              <a:xfrm>
                <a:off x="24217" y="6201692"/>
                <a:ext cx="575123" cy="575123"/>
              </a:xfrm>
              <a:prstGeom prst="ellipse">
                <a:avLst/>
              </a:pr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05051"/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A66D07D4-1670-9191-AF50-9D910FBD5678}"/>
                </a:ext>
              </a:extLst>
            </p:cNvPr>
            <p:cNvSpPr txBox="1"/>
            <p:nvPr/>
          </p:nvSpPr>
          <p:spPr>
            <a:xfrm>
              <a:off x="59895" y="2724474"/>
              <a:ext cx="562850" cy="63680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457200"/>
              <a:r>
                <a:rPr lang="pt-BR" sz="1600" b="1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M1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ABC24FF0-41B1-B32A-BF83-AD4B63143508}"/>
                </a:ext>
              </a:extLst>
            </p:cNvPr>
            <p:cNvSpPr txBox="1"/>
            <p:nvPr/>
          </p:nvSpPr>
          <p:spPr>
            <a:xfrm>
              <a:off x="404202" y="3412801"/>
              <a:ext cx="562850" cy="63680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457200"/>
              <a:r>
                <a:rPr lang="pt-BR" sz="1600" b="1" dirty="0">
                  <a:solidFill>
                    <a:srgbClr val="DD4F05"/>
                  </a:solidFill>
                  <a:latin typeface="Bahnschrift" panose="020B0502040204020203" pitchFamily="34" charset="0"/>
                </a:rPr>
                <a:t>  M2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2651B899-3489-65E3-1A27-7CC35421678E}"/>
                </a:ext>
              </a:extLst>
            </p:cNvPr>
            <p:cNvSpPr txBox="1"/>
            <p:nvPr/>
          </p:nvSpPr>
          <p:spPr>
            <a:xfrm>
              <a:off x="578636" y="4098625"/>
              <a:ext cx="562850" cy="63680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457200"/>
              <a:r>
                <a:rPr lang="pt-BR" sz="1600" b="1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  M3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07576A1-A9FB-1217-BB28-1759B8D3078E}"/>
                </a:ext>
              </a:extLst>
            </p:cNvPr>
            <p:cNvSpPr txBox="1"/>
            <p:nvPr/>
          </p:nvSpPr>
          <p:spPr>
            <a:xfrm>
              <a:off x="611165" y="4745207"/>
              <a:ext cx="562850" cy="63680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457200"/>
              <a:r>
                <a:rPr lang="pt-BR" sz="1600" b="1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 M4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7ED18DE7-D42B-33F5-DEC3-E8018E2B30B8}"/>
                </a:ext>
              </a:extLst>
            </p:cNvPr>
            <p:cNvSpPr txBox="1"/>
            <p:nvPr/>
          </p:nvSpPr>
          <p:spPr>
            <a:xfrm>
              <a:off x="405132" y="5443789"/>
              <a:ext cx="562850" cy="63680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457200"/>
              <a:r>
                <a:rPr lang="pt-BR" sz="1600" b="1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  M5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7282350-265A-7DA2-5318-94290E1E6AB3}"/>
                </a:ext>
              </a:extLst>
            </p:cNvPr>
            <p:cNvSpPr txBox="1"/>
            <p:nvPr/>
          </p:nvSpPr>
          <p:spPr>
            <a:xfrm>
              <a:off x="26364" y="6168263"/>
              <a:ext cx="562850" cy="63680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457200"/>
              <a:r>
                <a:rPr lang="pt-BR" sz="1600" b="1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  M6</a:t>
              </a:r>
            </a:p>
          </p:txBody>
        </p:sp>
      </p:grpSp>
      <p:sp>
        <p:nvSpPr>
          <p:cNvPr id="21" name="Seta: para a Direita Listrada 20">
            <a:extLst>
              <a:ext uri="{FF2B5EF4-FFF2-40B4-BE49-F238E27FC236}">
                <a16:creationId xmlns:a16="http://schemas.microsoft.com/office/drawing/2014/main" id="{54DCC4B8-BA4C-EA8F-5E01-4E78512A864A}"/>
              </a:ext>
            </a:extLst>
          </p:cNvPr>
          <p:cNvSpPr/>
          <p:nvPr/>
        </p:nvSpPr>
        <p:spPr>
          <a:xfrm>
            <a:off x="5565099" y="3337112"/>
            <a:ext cx="1513840" cy="794836"/>
          </a:xfrm>
          <a:prstGeom prst="stripedRightArrow">
            <a:avLst/>
          </a:prstGeom>
          <a:solidFill>
            <a:srgbClr val="DD4F05"/>
          </a:solidFill>
          <a:ln>
            <a:solidFill>
              <a:srgbClr val="DD4F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AA43207D-967E-9166-32AE-4449E795DAB5}"/>
              </a:ext>
            </a:extLst>
          </p:cNvPr>
          <p:cNvGrpSpPr/>
          <p:nvPr/>
        </p:nvGrpSpPr>
        <p:grpSpPr>
          <a:xfrm>
            <a:off x="7387134" y="4017011"/>
            <a:ext cx="4598489" cy="2706430"/>
            <a:chOff x="7387134" y="4017011"/>
            <a:chExt cx="4598489" cy="2706430"/>
          </a:xfrm>
        </p:grpSpPr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944B41E0-ABBD-A9C7-2BB4-DFBCA0ED8905}"/>
                </a:ext>
              </a:extLst>
            </p:cNvPr>
            <p:cNvSpPr/>
            <p:nvPr/>
          </p:nvSpPr>
          <p:spPr>
            <a:xfrm>
              <a:off x="7410745" y="4017011"/>
              <a:ext cx="4574878" cy="2706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D4F0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4A26EFFE-AB94-292B-A443-899CE2516D55}"/>
                </a:ext>
              </a:extLst>
            </p:cNvPr>
            <p:cNvSpPr txBox="1"/>
            <p:nvPr/>
          </p:nvSpPr>
          <p:spPr>
            <a:xfrm>
              <a:off x="8442146" y="4496637"/>
              <a:ext cx="327974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 algn="l"/>
              <a:r>
                <a:rPr sz="17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Medicamentos</a:t>
              </a:r>
              <a:r>
                <a:rPr sz="17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 e </a:t>
              </a:r>
              <a:r>
                <a:rPr sz="17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Princípios</a:t>
              </a:r>
              <a:r>
                <a:rPr sz="17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 </a:t>
              </a:r>
              <a:r>
                <a:rPr sz="17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Ativos</a:t>
              </a:r>
              <a:r>
                <a:rPr sz="17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
</a:t>
              </a:r>
              <a:r>
                <a:rPr sz="17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Biológicos</a:t>
              </a:r>
              <a:endParaRPr sz="1700" dirty="0">
                <a:solidFill>
                  <a:srgbClr val="00505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F2D80BA0-84AD-5839-002D-9538B8CCA7AF}"/>
                </a:ext>
              </a:extLst>
            </p:cNvPr>
            <p:cNvSpPr txBox="1"/>
            <p:nvPr/>
          </p:nvSpPr>
          <p:spPr>
            <a:xfrm>
              <a:off x="8442146" y="5306499"/>
              <a:ext cx="34432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 algn="l"/>
              <a:r>
                <a:rPr sz="17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Vacinas</a:t>
              </a:r>
              <a:r>
                <a:rPr sz="17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, </a:t>
              </a:r>
              <a:r>
                <a:rPr sz="17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Hemoderivados</a:t>
              </a:r>
              <a:r>
                <a:rPr sz="17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 e </a:t>
              </a:r>
              <a:r>
                <a:rPr sz="17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Terapias</a:t>
              </a:r>
              <a:r>
                <a:rPr sz="17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
</a:t>
              </a:r>
              <a:r>
                <a:rPr sz="17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Avançadas</a:t>
              </a:r>
              <a:endParaRPr sz="1700" dirty="0">
                <a:solidFill>
                  <a:srgbClr val="00505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DE821B26-7A27-01D0-484D-E14C0EE667D2}"/>
                </a:ext>
              </a:extLst>
            </p:cNvPr>
            <p:cNvSpPr txBox="1"/>
            <p:nvPr/>
          </p:nvSpPr>
          <p:spPr>
            <a:xfrm>
              <a:off x="8442146" y="6105206"/>
              <a:ext cx="204062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 algn="l"/>
              <a:r>
                <a:rPr sz="17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Dispositivos</a:t>
              </a:r>
              <a:r>
                <a:rPr sz="1700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 </a:t>
              </a:r>
              <a:r>
                <a:rPr sz="1700" dirty="0" err="1">
                  <a:solidFill>
                    <a:srgbClr val="005051"/>
                  </a:solidFill>
                  <a:latin typeface="Bahnschrift" panose="020B0502040204020203" pitchFamily="34" charset="0"/>
                </a:rPr>
                <a:t>Médicos</a:t>
              </a:r>
              <a:endParaRPr sz="1700" dirty="0">
                <a:solidFill>
                  <a:srgbClr val="005051"/>
                </a:solidFill>
                <a:latin typeface="Bahnschrift" panose="020B0502040204020203" pitchFamily="34" charset="0"/>
              </a:endParaRPr>
            </a:p>
          </p:txBody>
        </p:sp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A15D026D-3134-AB05-205D-0A6D972C3A4A}"/>
                </a:ext>
              </a:extLst>
            </p:cNvPr>
            <p:cNvGrpSpPr/>
            <p:nvPr/>
          </p:nvGrpSpPr>
          <p:grpSpPr>
            <a:xfrm>
              <a:off x="7387134" y="4439650"/>
              <a:ext cx="914400" cy="914400"/>
              <a:chOff x="7189989" y="2387452"/>
              <a:chExt cx="914400" cy="914400"/>
            </a:xfrm>
          </p:grpSpPr>
          <p:sp>
            <p:nvSpPr>
              <p:cNvPr id="25" name="Rounded Rectangle 17">
                <a:extLst>
                  <a:ext uri="{FF2B5EF4-FFF2-40B4-BE49-F238E27FC236}">
                    <a16:creationId xmlns:a16="http://schemas.microsoft.com/office/drawing/2014/main" id="{C67A4A8E-E39C-D2DB-14F9-A1B230A876F1}"/>
                  </a:ext>
                </a:extLst>
              </p:cNvPr>
              <p:cNvSpPr/>
              <p:nvPr/>
            </p:nvSpPr>
            <p:spPr>
              <a:xfrm>
                <a:off x="7425852" y="2603221"/>
                <a:ext cx="442674" cy="441721"/>
              </a:xfrm>
              <a:custGeom>
                <a:avLst/>
                <a:gdLst/>
                <a:ahLst/>
                <a:cxnLst/>
                <a:rect l="0" t="0" r="0" b="0"/>
                <a:pathLst>
                  <a:path w="442674" h="441721">
                    <a:moveTo>
                      <a:pt x="0" y="0"/>
                    </a:moveTo>
                    <a:moveTo>
                      <a:pt x="421719" y="245506"/>
                    </a:moveTo>
                    <a:cubicBezTo>
                      <a:pt x="442674" y="266461"/>
                      <a:pt x="442674" y="302656"/>
                      <a:pt x="421719" y="323611"/>
                    </a:cubicBezTo>
                    <a:lnTo>
                      <a:pt x="324564" y="420766"/>
                    </a:lnTo>
                    <a:cubicBezTo>
                      <a:pt x="303609" y="441721"/>
                      <a:pt x="267414" y="441721"/>
                      <a:pt x="246459" y="420766"/>
                    </a:cubicBezTo>
                    <a:cubicBezTo>
                      <a:pt x="225504" y="399811"/>
                      <a:pt x="225504" y="363616"/>
                      <a:pt x="246459" y="342661"/>
                    </a:cubicBezTo>
                    <a:lnTo>
                      <a:pt x="343614" y="245506"/>
                    </a:lnTo>
                    <a:cubicBezTo>
                      <a:pt x="364569" y="224551"/>
                      <a:pt x="398859" y="224551"/>
                      <a:pt x="421719" y="245506"/>
                    </a:cubicBezTo>
                    <a:close/>
                    <a:moveTo>
                      <a:pt x="0" y="0"/>
                    </a:moveTo>
                    <a:moveTo>
                      <a:pt x="372189" y="373141"/>
                    </a:moveTo>
                    <a:lnTo>
                      <a:pt x="294084" y="295036"/>
                    </a:lnTo>
                    <a:moveTo>
                      <a:pt x="164782" y="357187"/>
                    </a:moveTo>
                    <a:lnTo>
                      <a:pt x="42862" y="357187"/>
                    </a:lnTo>
                    <a:cubicBezTo>
                      <a:pt x="27622" y="357187"/>
                      <a:pt x="14287" y="343852"/>
                      <a:pt x="14287" y="328612"/>
                    </a:cubicBezTo>
                    <a:lnTo>
                      <a:pt x="14287" y="128587"/>
                    </a:lnTo>
                    <a:cubicBezTo>
                      <a:pt x="14287" y="113347"/>
                      <a:pt x="27622" y="100012"/>
                      <a:pt x="42862" y="100012"/>
                    </a:cubicBezTo>
                    <a:lnTo>
                      <a:pt x="328612" y="100012"/>
                    </a:lnTo>
                    <a:cubicBezTo>
                      <a:pt x="343852" y="100012"/>
                      <a:pt x="357187" y="113347"/>
                      <a:pt x="357187" y="128587"/>
                    </a:cubicBezTo>
                    <a:lnTo>
                      <a:pt x="357187" y="160972"/>
                    </a:lnTo>
                    <a:moveTo>
                      <a:pt x="23812" y="107632"/>
                    </a:moveTo>
                    <a:lnTo>
                      <a:pt x="79057" y="27622"/>
                    </a:lnTo>
                    <a:cubicBezTo>
                      <a:pt x="82867" y="20002"/>
                      <a:pt x="92392" y="14287"/>
                      <a:pt x="101917" y="14287"/>
                    </a:cubicBezTo>
                    <a:lnTo>
                      <a:pt x="271462" y="14287"/>
                    </a:lnTo>
                    <a:cubicBezTo>
                      <a:pt x="280987" y="14287"/>
                      <a:pt x="288607" y="20002"/>
                      <a:pt x="294322" y="27622"/>
                    </a:cubicBezTo>
                    <a:lnTo>
                      <a:pt x="347662" y="107632"/>
                    </a:lnTo>
                    <a:moveTo>
                      <a:pt x="185737" y="100012"/>
                    </a:moveTo>
                    <a:lnTo>
                      <a:pt x="185737" y="14287"/>
                    </a:lnTo>
                  </a:path>
                </a:pathLst>
              </a:custGeom>
              <a:noFill/>
              <a:ln w="28575">
                <a:solidFill>
                  <a:srgbClr val="005051"/>
                </a:solidFill>
              </a:ln>
            </p:spPr>
            <p:txBody>
              <a:bodyPr rtlCol="0" anchor="ctr"/>
              <a:lstStyle/>
              <a:p>
                <a:pPr algn="ctr"/>
                <a:endParaRPr/>
              </a:p>
            </p:txBody>
          </p:sp>
          <p:pic>
            <p:nvPicPr>
              <p:cNvPr id="40" name="Gráfico 39" descr="Bolas de Harvey 0% com preenchimento sólido">
                <a:extLst>
                  <a:ext uri="{FF2B5EF4-FFF2-40B4-BE49-F238E27FC236}">
                    <a16:creationId xmlns:a16="http://schemas.microsoft.com/office/drawing/2014/main" id="{B99335FC-C519-40C5-28C2-82160D720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89989" y="2387452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51" name="Agrupar 50">
              <a:extLst>
                <a:ext uri="{FF2B5EF4-FFF2-40B4-BE49-F238E27FC236}">
                  <a16:creationId xmlns:a16="http://schemas.microsoft.com/office/drawing/2014/main" id="{73B00351-761F-9444-90CF-61028866EB4A}"/>
                </a:ext>
              </a:extLst>
            </p:cNvPr>
            <p:cNvGrpSpPr/>
            <p:nvPr/>
          </p:nvGrpSpPr>
          <p:grpSpPr>
            <a:xfrm>
              <a:off x="7387134" y="5124363"/>
              <a:ext cx="914400" cy="914400"/>
              <a:chOff x="7204770" y="3528442"/>
              <a:chExt cx="914400" cy="914400"/>
            </a:xfrm>
          </p:grpSpPr>
          <p:sp>
            <p:nvSpPr>
              <p:cNvPr id="26" name="Rounded Rectangle 18">
                <a:extLst>
                  <a:ext uri="{FF2B5EF4-FFF2-40B4-BE49-F238E27FC236}">
                    <a16:creationId xmlns:a16="http://schemas.microsoft.com/office/drawing/2014/main" id="{F9263954-0534-5B8D-A2B5-02CB7D27BFD6}"/>
                  </a:ext>
                </a:extLst>
              </p:cNvPr>
              <p:cNvSpPr/>
              <p:nvPr/>
            </p:nvSpPr>
            <p:spPr>
              <a:xfrm>
                <a:off x="7435377" y="3755746"/>
                <a:ext cx="438150" cy="438150"/>
              </a:xfrm>
              <a:custGeom>
                <a:avLst/>
                <a:gdLst/>
                <a:ahLst/>
                <a:cxnLst/>
                <a:rect l="0" t="0" r="0" b="0"/>
                <a:pathLst>
                  <a:path w="438150" h="438150">
                    <a:moveTo>
                      <a:pt x="281520" y="237439"/>
                    </a:moveTo>
                    <a:cubicBezTo>
                      <a:pt x="259153" y="259450"/>
                      <a:pt x="223221" y="259308"/>
                      <a:pt x="201028" y="237121"/>
                    </a:cubicBezTo>
                    <a:cubicBezTo>
                      <a:pt x="178836" y="214933"/>
                      <a:pt x="178685" y="179001"/>
                      <a:pt x="200691" y="156629"/>
                    </a:cubicBezTo>
                    <a:lnTo>
                      <a:pt x="294989" y="62331"/>
                    </a:lnTo>
                    <a:lnTo>
                      <a:pt x="375818" y="143160"/>
                    </a:lnTo>
                    <a:close/>
                    <a:moveTo>
                      <a:pt x="133350" y="304800"/>
                    </a:moveTo>
                    <a:lnTo>
                      <a:pt x="200691" y="237439"/>
                    </a:lnTo>
                    <a:moveTo>
                      <a:pt x="274796" y="42119"/>
                    </a:moveTo>
                    <a:lnTo>
                      <a:pt x="396030" y="163353"/>
                    </a:lnTo>
                    <a:moveTo>
                      <a:pt x="294989" y="116224"/>
                    </a:moveTo>
                    <a:lnTo>
                      <a:pt x="268052" y="89268"/>
                    </a:lnTo>
                    <a:moveTo>
                      <a:pt x="268052" y="143160"/>
                    </a:moveTo>
                    <a:lnTo>
                      <a:pt x="241115" y="116224"/>
                    </a:lnTo>
                    <a:moveTo>
                      <a:pt x="241115" y="170097"/>
                    </a:moveTo>
                    <a:lnTo>
                      <a:pt x="214179" y="143160"/>
                    </a:lnTo>
                    <a:moveTo>
                      <a:pt x="363683" y="20574"/>
                    </a:moveTo>
                    <a:lnTo>
                      <a:pt x="308457" y="75799"/>
                    </a:lnTo>
                    <a:moveTo>
                      <a:pt x="362350" y="129692"/>
                    </a:moveTo>
                    <a:lnTo>
                      <a:pt x="417842" y="74180"/>
                    </a:lnTo>
                    <a:moveTo>
                      <a:pt x="342900" y="0"/>
                    </a:moveTo>
                    <a:lnTo>
                      <a:pt x="438150" y="94297"/>
                    </a:lnTo>
                    <a:moveTo>
                      <a:pt x="319449" y="265976"/>
                    </a:moveTo>
                    <a:cubicBezTo>
                      <a:pt x="384162" y="352425"/>
                      <a:pt x="292207" y="438150"/>
                      <a:pt x="170383" y="438150"/>
                    </a:cubicBezTo>
                    <a:cubicBezTo>
                      <a:pt x="76200" y="438150"/>
                      <a:pt x="0" y="386981"/>
                      <a:pt x="0" y="323850"/>
                    </a:cubicBezTo>
                    <a:cubicBezTo>
                      <a:pt x="0" y="269938"/>
                      <a:pt x="55645" y="224790"/>
                      <a:pt x="130492" y="212693"/>
                    </a:cubicBezTo>
                    <a:moveTo>
                      <a:pt x="256108" y="323850"/>
                    </a:moveTo>
                    <a:cubicBezTo>
                      <a:pt x="239769" y="343540"/>
                      <a:pt x="214959" y="354173"/>
                      <a:pt x="189433" y="352425"/>
                    </a:cubicBezTo>
                    <a:cubicBezTo>
                      <a:pt x="141808" y="352425"/>
                      <a:pt x="132283" y="381000"/>
                      <a:pt x="132283" y="381000"/>
                    </a:cubicBezTo>
                    <a:moveTo>
                      <a:pt x="289445" y="295275"/>
                    </a:moveTo>
                    <a:cubicBezTo>
                      <a:pt x="289445" y="292644"/>
                      <a:pt x="287313" y="290512"/>
                      <a:pt x="284683" y="290512"/>
                    </a:cubicBezTo>
                    <a:moveTo>
                      <a:pt x="284683" y="290512"/>
                    </a:moveTo>
                    <a:cubicBezTo>
                      <a:pt x="282052" y="290512"/>
                      <a:pt x="279920" y="292644"/>
                      <a:pt x="279920" y="295275"/>
                    </a:cubicBezTo>
                    <a:moveTo>
                      <a:pt x="279920" y="295275"/>
                    </a:moveTo>
                    <a:cubicBezTo>
                      <a:pt x="279920" y="297905"/>
                      <a:pt x="282052" y="300037"/>
                      <a:pt x="284683" y="300037"/>
                    </a:cubicBezTo>
                    <a:moveTo>
                      <a:pt x="284683" y="300037"/>
                    </a:moveTo>
                    <a:cubicBezTo>
                      <a:pt x="287313" y="300037"/>
                      <a:pt x="289445" y="297905"/>
                      <a:pt x="289445" y="295275"/>
                    </a:cubicBezTo>
                    <a:moveTo>
                      <a:pt x="70370" y="342900"/>
                    </a:moveTo>
                    <a:cubicBezTo>
                      <a:pt x="70370" y="340269"/>
                      <a:pt x="68238" y="338137"/>
                      <a:pt x="65608" y="338137"/>
                    </a:cubicBezTo>
                    <a:moveTo>
                      <a:pt x="65608" y="338137"/>
                    </a:moveTo>
                    <a:cubicBezTo>
                      <a:pt x="62977" y="338137"/>
                      <a:pt x="60845" y="340269"/>
                      <a:pt x="60845" y="342900"/>
                    </a:cubicBezTo>
                    <a:moveTo>
                      <a:pt x="60845" y="342900"/>
                    </a:moveTo>
                    <a:cubicBezTo>
                      <a:pt x="60845" y="345530"/>
                      <a:pt x="62977" y="347662"/>
                      <a:pt x="65608" y="347662"/>
                    </a:cubicBezTo>
                    <a:moveTo>
                      <a:pt x="65608" y="347662"/>
                    </a:moveTo>
                    <a:cubicBezTo>
                      <a:pt x="68238" y="347662"/>
                      <a:pt x="70370" y="345530"/>
                      <a:pt x="70370" y="342900"/>
                    </a:cubicBezTo>
                    <a:moveTo>
                      <a:pt x="83972" y="282282"/>
                    </a:moveTo>
                    <a:cubicBezTo>
                      <a:pt x="78555" y="278551"/>
                      <a:pt x="72182" y="276449"/>
                      <a:pt x="65608" y="276225"/>
                    </a:cubicBezTo>
                  </a:path>
                </a:pathLst>
              </a:custGeom>
              <a:noFill/>
              <a:ln w="28575">
                <a:solidFill>
                  <a:srgbClr val="005051"/>
                </a:solidFill>
              </a:ln>
            </p:spPr>
            <p:txBody>
              <a:bodyPr rtlCol="0" anchor="ctr"/>
              <a:lstStyle/>
              <a:p>
                <a:pPr algn="ctr"/>
                <a:endParaRPr/>
              </a:p>
            </p:txBody>
          </p:sp>
          <p:pic>
            <p:nvPicPr>
              <p:cNvPr id="42" name="Gráfico 41" descr="Bolas de Harvey 0% com preenchimento sólido">
                <a:extLst>
                  <a:ext uri="{FF2B5EF4-FFF2-40B4-BE49-F238E27FC236}">
                    <a16:creationId xmlns:a16="http://schemas.microsoft.com/office/drawing/2014/main" id="{87E763CC-F78C-FA2C-B21B-D32D1BEA8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204770" y="3528442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CE839429-4080-4841-1837-006FFC777711}"/>
                </a:ext>
              </a:extLst>
            </p:cNvPr>
            <p:cNvGrpSpPr/>
            <p:nvPr/>
          </p:nvGrpSpPr>
          <p:grpSpPr>
            <a:xfrm>
              <a:off x="7387134" y="5797922"/>
              <a:ext cx="914400" cy="914400"/>
              <a:chOff x="7204770" y="4537455"/>
              <a:chExt cx="914400" cy="914400"/>
            </a:xfrm>
          </p:grpSpPr>
          <p:sp>
            <p:nvSpPr>
              <p:cNvPr id="27" name="Rounded Rectangle 19">
                <a:extLst>
                  <a:ext uri="{FF2B5EF4-FFF2-40B4-BE49-F238E27FC236}">
                    <a16:creationId xmlns:a16="http://schemas.microsoft.com/office/drawing/2014/main" id="{92997913-C18B-14ED-A490-61048EE88627}"/>
                  </a:ext>
                </a:extLst>
              </p:cNvPr>
              <p:cNvSpPr/>
              <p:nvPr/>
            </p:nvSpPr>
            <p:spPr>
              <a:xfrm>
                <a:off x="7425852" y="4739697"/>
                <a:ext cx="447675" cy="475278"/>
              </a:xfrm>
              <a:custGeom>
                <a:avLst/>
                <a:gdLst/>
                <a:ahLst/>
                <a:cxnLst/>
                <a:rect l="0" t="0" r="0" b="0"/>
                <a:pathLst>
                  <a:path w="447675" h="475278">
                    <a:moveTo>
                      <a:pt x="179070" y="351243"/>
                    </a:moveTo>
                    <a:cubicBezTo>
                      <a:pt x="164123" y="359697"/>
                      <a:pt x="148460" y="366818"/>
                      <a:pt x="132264" y="372522"/>
                    </a:cubicBezTo>
                    <a:moveTo>
                      <a:pt x="9525" y="408603"/>
                    </a:moveTo>
                    <a:cubicBezTo>
                      <a:pt x="9525" y="371779"/>
                      <a:pt x="39376" y="341928"/>
                      <a:pt x="76200" y="341928"/>
                    </a:cubicBezTo>
                    <a:cubicBezTo>
                      <a:pt x="113023" y="341928"/>
                      <a:pt x="142875" y="371779"/>
                      <a:pt x="142875" y="408603"/>
                    </a:cubicBezTo>
                    <a:cubicBezTo>
                      <a:pt x="142875" y="445427"/>
                      <a:pt x="113023" y="475278"/>
                      <a:pt x="76200" y="475278"/>
                    </a:cubicBezTo>
                    <a:cubicBezTo>
                      <a:pt x="39376" y="475278"/>
                      <a:pt x="9525" y="445427"/>
                      <a:pt x="9525" y="408603"/>
                    </a:cubicBezTo>
                    <a:moveTo>
                      <a:pt x="57150" y="408603"/>
                    </a:moveTo>
                    <a:cubicBezTo>
                      <a:pt x="57150" y="419124"/>
                      <a:pt x="65678" y="427653"/>
                      <a:pt x="76200" y="427653"/>
                    </a:cubicBezTo>
                    <a:cubicBezTo>
                      <a:pt x="86721" y="427653"/>
                      <a:pt x="95250" y="419124"/>
                      <a:pt x="95250" y="408603"/>
                    </a:cubicBezTo>
                    <a:cubicBezTo>
                      <a:pt x="95250" y="398082"/>
                      <a:pt x="86721" y="389553"/>
                      <a:pt x="76200" y="389553"/>
                    </a:cubicBezTo>
                    <a:cubicBezTo>
                      <a:pt x="65678" y="389553"/>
                      <a:pt x="57150" y="398082"/>
                      <a:pt x="57150" y="408603"/>
                    </a:cubicBezTo>
                    <a:moveTo>
                      <a:pt x="0" y="27603"/>
                    </a:moveTo>
                    <a:moveTo>
                      <a:pt x="406927" y="456590"/>
                    </a:moveTo>
                    <a:lnTo>
                      <a:pt x="398773" y="473735"/>
                    </a:lnTo>
                    <a:lnTo>
                      <a:pt x="301313" y="411841"/>
                    </a:lnTo>
                    <a:cubicBezTo>
                      <a:pt x="282949" y="400158"/>
                      <a:pt x="276162" y="376627"/>
                      <a:pt x="285483" y="356958"/>
                    </a:cubicBezTo>
                    <a:lnTo>
                      <a:pt x="285483" y="356958"/>
                    </a:lnTo>
                    <a:cubicBezTo>
                      <a:pt x="294790" y="337286"/>
                      <a:pt x="317291" y="327623"/>
                      <a:pt x="337966" y="334422"/>
                    </a:cubicBezTo>
                    <a:lnTo>
                      <a:pt x="447675" y="370503"/>
                    </a:lnTo>
                    <a:lnTo>
                      <a:pt x="439521" y="387648"/>
                    </a:lnTo>
                    <a:moveTo>
                      <a:pt x="284283" y="359721"/>
                    </a:moveTo>
                    <a:cubicBezTo>
                      <a:pt x="273519" y="364788"/>
                      <a:pt x="231971" y="347071"/>
                      <a:pt x="209550" y="332403"/>
                    </a:cubicBezTo>
                    <a:cubicBezTo>
                      <a:pt x="202558" y="327831"/>
                      <a:pt x="38100" y="222142"/>
                      <a:pt x="38100" y="132969"/>
                    </a:cubicBezTo>
                    <a:cubicBezTo>
                      <a:pt x="38100" y="28498"/>
                      <a:pt x="169202" y="0"/>
                      <a:pt x="209550" y="94964"/>
                    </a:cubicBezTo>
                    <a:cubicBezTo>
                      <a:pt x="249897" y="0"/>
                      <a:pt x="381000" y="28498"/>
                      <a:pt x="381000" y="132969"/>
                    </a:cubicBezTo>
                    <a:cubicBezTo>
                      <a:pt x="381000" y="195033"/>
                      <a:pt x="297961" y="267309"/>
                      <a:pt x="247459" y="305523"/>
                    </a:cubicBezTo>
                  </a:path>
                </a:pathLst>
              </a:custGeom>
              <a:noFill/>
              <a:ln w="28575">
                <a:solidFill>
                  <a:srgbClr val="005051"/>
                </a:solidFill>
              </a:ln>
            </p:spPr>
            <p:txBody>
              <a:bodyPr rtlCol="0" anchor="ctr"/>
              <a:lstStyle/>
              <a:p>
                <a:pPr algn="ctr"/>
                <a:endParaRPr/>
              </a:p>
            </p:txBody>
          </p:sp>
          <p:pic>
            <p:nvPicPr>
              <p:cNvPr id="44" name="Gráfico 43" descr="Bolas de Harvey 0% com preenchimento sólido">
                <a:extLst>
                  <a:ext uri="{FF2B5EF4-FFF2-40B4-BE49-F238E27FC236}">
                    <a16:creationId xmlns:a16="http://schemas.microsoft.com/office/drawing/2014/main" id="{FB9AC05D-E998-B8B3-173C-27FCF0DA3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204770" y="4537455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6" name="TextBox 11">
              <a:extLst>
                <a:ext uri="{FF2B5EF4-FFF2-40B4-BE49-F238E27FC236}">
                  <a16:creationId xmlns:a16="http://schemas.microsoft.com/office/drawing/2014/main" id="{1007E381-3E21-AA80-89FD-12D4C0DB91FE}"/>
                </a:ext>
              </a:extLst>
            </p:cNvPr>
            <p:cNvSpPr txBox="1"/>
            <p:nvPr/>
          </p:nvSpPr>
          <p:spPr>
            <a:xfrm>
              <a:off x="8014948" y="4090571"/>
              <a:ext cx="35698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 algn="l"/>
              <a:r>
                <a:rPr lang="pt-BR" sz="2000" b="1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Cadeias Produtivas Prioritárias</a:t>
              </a:r>
              <a:endParaRPr sz="2000" b="1" dirty="0">
                <a:solidFill>
                  <a:srgbClr val="00505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BC029B1A-88BB-BB82-902F-69F9ECF6BC52}"/>
              </a:ext>
            </a:extLst>
          </p:cNvPr>
          <p:cNvGrpSpPr/>
          <p:nvPr/>
        </p:nvGrpSpPr>
        <p:grpSpPr>
          <a:xfrm>
            <a:off x="7434356" y="1607668"/>
            <a:ext cx="4574878" cy="2032092"/>
            <a:chOff x="7434356" y="1607668"/>
            <a:chExt cx="4574878" cy="2032092"/>
          </a:xfrm>
        </p:grpSpPr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292FFD3E-39F4-7920-4D17-91E01EF5DAA1}"/>
                </a:ext>
              </a:extLst>
            </p:cNvPr>
            <p:cNvSpPr/>
            <p:nvPr/>
          </p:nvSpPr>
          <p:spPr>
            <a:xfrm>
              <a:off x="7434356" y="1607668"/>
              <a:ext cx="4574878" cy="20320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D4F0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TextBox 11">
              <a:extLst>
                <a:ext uri="{FF2B5EF4-FFF2-40B4-BE49-F238E27FC236}">
                  <a16:creationId xmlns:a16="http://schemas.microsoft.com/office/drawing/2014/main" id="{C1F0997E-921B-ABEB-B7BC-B016275487A2}"/>
                </a:ext>
              </a:extLst>
            </p:cNvPr>
            <p:cNvSpPr txBox="1"/>
            <p:nvPr/>
          </p:nvSpPr>
          <p:spPr>
            <a:xfrm>
              <a:off x="7608216" y="1786440"/>
              <a:ext cx="4277180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 algn="just"/>
              <a:r>
                <a:rPr lang="pt-BR" b="1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CEIS:</a:t>
              </a:r>
              <a:r>
                <a:rPr lang="pt-BR" dirty="0">
                  <a:solidFill>
                    <a:srgbClr val="005051"/>
                  </a:solidFill>
                  <a:latin typeface="Bahnschrift" panose="020B0502040204020203" pitchFamily="34" charset="0"/>
                </a:rPr>
                <a:t> Arranjo sistêmico que articula os setores produtivo, científico, tecnológico e de serviços ligados à saúde, com o objetivo de integrar políticas públicas de saúde, ciência, tecnologia, inovação e desenvolvimento industrial.</a:t>
              </a:r>
            </a:p>
          </p:txBody>
        </p:sp>
      </p:grpSp>
      <p:sp>
        <p:nvSpPr>
          <p:cNvPr id="56" name="TextBox 15">
            <a:extLst>
              <a:ext uri="{FF2B5EF4-FFF2-40B4-BE49-F238E27FC236}">
                <a16:creationId xmlns:a16="http://schemas.microsoft.com/office/drawing/2014/main" id="{156F66D3-BF2E-D85C-49EF-AA65D4123860}"/>
              </a:ext>
            </a:extLst>
          </p:cNvPr>
          <p:cNvSpPr txBox="1"/>
          <p:nvPr/>
        </p:nvSpPr>
        <p:spPr>
          <a:xfrm>
            <a:off x="8465757" y="3021524"/>
            <a:ext cx="2040623" cy="2616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 sz="1700" dirty="0">
              <a:solidFill>
                <a:srgbClr val="00505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46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F431-71ED-E91E-4EE3-7FD800AAE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4505630-5B9F-DFC0-C96C-12DE71730AC1}"/>
              </a:ext>
            </a:extLst>
          </p:cNvPr>
          <p:cNvSpPr txBox="1"/>
          <p:nvPr/>
        </p:nvSpPr>
        <p:spPr>
          <a:xfrm>
            <a:off x="545194" y="457200"/>
            <a:ext cx="5388013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 err="1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Ceis</a:t>
            </a:r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 como missão estratégica da </a:t>
            </a:r>
            <a:r>
              <a:rPr lang="pt-BR" sz="3400" dirty="0" err="1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nib</a:t>
            </a:r>
            <a:endParaRPr sz="3400" dirty="0">
              <a:solidFill>
                <a:srgbClr val="0A4C4C"/>
              </a:solidFill>
              <a:latin typeface="Bebas Neue Bold" panose="020B0606020202050201" charset="0"/>
              <a:ea typeface="+mj-ea"/>
              <a:cs typeface="+mj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F41D274-6DFD-6374-32FD-C89756016FCB}"/>
              </a:ext>
            </a:extLst>
          </p:cNvPr>
          <p:cNvSpPr/>
          <p:nvPr/>
        </p:nvSpPr>
        <p:spPr>
          <a:xfrm>
            <a:off x="678543" y="1084055"/>
            <a:ext cx="9791359" cy="55804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20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F8A2F41-F0DF-3483-36BF-BA7A4C1D1EB8}"/>
              </a:ext>
            </a:extLst>
          </p:cNvPr>
          <p:cNvSpPr/>
          <p:nvPr/>
        </p:nvSpPr>
        <p:spPr>
          <a:xfrm rot="16200000">
            <a:off x="2575435" y="-1618629"/>
            <a:ext cx="72000" cy="5400000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8BB1BF-6B51-7162-F84F-35DF54F976A2}"/>
              </a:ext>
            </a:extLst>
          </p:cNvPr>
          <p:cNvSpPr txBox="1"/>
          <p:nvPr/>
        </p:nvSpPr>
        <p:spPr>
          <a:xfrm>
            <a:off x="235142" y="1309889"/>
            <a:ext cx="106781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b="1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Missão 2 - Complexo econômico industrial da saúde resiliente para reduzir as vulnerabilidades do SUS e ampliar o acesso à saúde</a:t>
            </a:r>
            <a:r>
              <a:rPr lang="pt-BR" sz="2200" b="1" dirty="0">
                <a:latin typeface="Bahnschrift" panose="020B0502040204020203" pitchFamily="34" charset="0"/>
                <a:cs typeface="Arial" panose="020B0604020202020204" pitchFamily="34" charset="0"/>
              </a:rPr>
              <a:t>.</a:t>
            </a:r>
            <a:endParaRPr lang="pt-BR" sz="2200" dirty="0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A1CEB47-8C98-46F2-09D0-987558201FA1}"/>
              </a:ext>
            </a:extLst>
          </p:cNvPr>
          <p:cNvGrpSpPr/>
          <p:nvPr/>
        </p:nvGrpSpPr>
        <p:grpSpPr>
          <a:xfrm>
            <a:off x="-1415562" y="2031023"/>
            <a:ext cx="879231" cy="2176361"/>
            <a:chOff x="-513102" y="1666687"/>
            <a:chExt cx="470945" cy="1764053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F96C4A79-4D25-AEAA-7571-0D175DE25C0D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3067A59-8F7D-8B04-4256-30C0AB45FEE5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3606011D-B293-A157-C817-E41364EB2F19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12BDFE5-967A-3BEA-17C3-2D4BBE5102DB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EA904CF5-A15B-3946-EE94-C0D0F18D51A6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E6F7C32-FDF6-099F-7A1C-482A15D0285C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C1FDFE2-C0C4-296F-F15A-464D1EC8A76A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C0264A34-9292-742A-213E-5A82CE04A2CA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13">
            <a:extLst>
              <a:ext uri="{FF2B5EF4-FFF2-40B4-BE49-F238E27FC236}">
                <a16:creationId xmlns:a16="http://schemas.microsoft.com/office/drawing/2014/main" id="{9B582E2A-97BB-3722-1477-44B4E5E2934B}"/>
              </a:ext>
            </a:extLst>
          </p:cNvPr>
          <p:cNvGrpSpPr/>
          <p:nvPr/>
        </p:nvGrpSpPr>
        <p:grpSpPr>
          <a:xfrm>
            <a:off x="250753" y="5950412"/>
            <a:ext cx="757120" cy="725433"/>
            <a:chOff x="5486400" y="4400550"/>
            <a:chExt cx="571500" cy="571500"/>
          </a:xfrm>
          <a:solidFill>
            <a:srgbClr val="0098BA"/>
          </a:solidFill>
        </p:grpSpPr>
        <p:sp>
          <p:nvSpPr>
            <p:cNvPr id="54" name="Rounded Rectangle 11">
              <a:extLst>
                <a:ext uri="{FF2B5EF4-FFF2-40B4-BE49-F238E27FC236}">
                  <a16:creationId xmlns:a16="http://schemas.microsoft.com/office/drawing/2014/main" id="{36CCE58A-40AF-1A3C-2268-8AA15BE2180F}"/>
                </a:ext>
              </a:extLst>
            </p:cNvPr>
            <p:cNvSpPr/>
            <p:nvPr/>
          </p:nvSpPr>
          <p:spPr>
            <a:xfrm>
              <a:off x="5486400" y="440055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571500" h="571500">
                  <a:moveTo>
                    <a:pt x="0" y="285750"/>
                  </a:moveTo>
                  <a:cubicBezTo>
                    <a:pt x="0" y="127934"/>
                    <a:pt x="127934" y="0"/>
                    <a:pt x="285750" y="0"/>
                  </a:cubicBezTo>
                  <a:cubicBezTo>
                    <a:pt x="443565" y="0"/>
                    <a:pt x="571500" y="127934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4" y="571500"/>
                    <a:pt x="0" y="443565"/>
                    <a:pt x="0" y="285750"/>
                  </a:cubicBezTo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55" name="Rounded Rectangle 12">
              <a:extLst>
                <a:ext uri="{FF2B5EF4-FFF2-40B4-BE49-F238E27FC236}">
                  <a16:creationId xmlns:a16="http://schemas.microsoft.com/office/drawing/2014/main" id="{1F382FA9-4B16-ABE8-EA70-1384CF4961FE}"/>
                </a:ext>
              </a:extLst>
            </p:cNvPr>
            <p:cNvSpPr/>
            <p:nvPr/>
          </p:nvSpPr>
          <p:spPr>
            <a:xfrm>
              <a:off x="5486400" y="440055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571500" h="571500">
                  <a:moveTo>
                    <a:pt x="0" y="285750"/>
                  </a:moveTo>
                  <a:cubicBezTo>
                    <a:pt x="0" y="127934"/>
                    <a:pt x="127934" y="0"/>
                    <a:pt x="285750" y="0"/>
                  </a:cubicBezTo>
                  <a:cubicBezTo>
                    <a:pt x="443565" y="0"/>
                    <a:pt x="571500" y="127934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4" y="571500"/>
                    <a:pt x="0" y="443565"/>
                    <a:pt x="0" y="285750"/>
                  </a:cubicBezTo>
                </a:path>
              </a:pathLst>
            </a:custGeom>
            <a:grp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56" name="Group 19">
            <a:extLst>
              <a:ext uri="{FF2B5EF4-FFF2-40B4-BE49-F238E27FC236}">
                <a16:creationId xmlns:a16="http://schemas.microsoft.com/office/drawing/2014/main" id="{1DC33065-EA55-E790-9084-4A2639319135}"/>
              </a:ext>
            </a:extLst>
          </p:cNvPr>
          <p:cNvGrpSpPr/>
          <p:nvPr/>
        </p:nvGrpSpPr>
        <p:grpSpPr>
          <a:xfrm>
            <a:off x="250753" y="5048712"/>
            <a:ext cx="757120" cy="725433"/>
            <a:chOff x="5486400" y="3600450"/>
            <a:chExt cx="571500" cy="571500"/>
          </a:xfrm>
          <a:solidFill>
            <a:srgbClr val="6950A1"/>
          </a:solidFill>
        </p:grpSpPr>
        <p:sp>
          <p:nvSpPr>
            <p:cNvPr id="57" name="Rounded Rectangle 17">
              <a:extLst>
                <a:ext uri="{FF2B5EF4-FFF2-40B4-BE49-F238E27FC236}">
                  <a16:creationId xmlns:a16="http://schemas.microsoft.com/office/drawing/2014/main" id="{BD915651-99EC-128F-ABE5-3526E19E2462}"/>
                </a:ext>
              </a:extLst>
            </p:cNvPr>
            <p:cNvSpPr/>
            <p:nvPr/>
          </p:nvSpPr>
          <p:spPr>
            <a:xfrm>
              <a:off x="5486400" y="360045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571500" h="571500">
                  <a:moveTo>
                    <a:pt x="0" y="285750"/>
                  </a:moveTo>
                  <a:cubicBezTo>
                    <a:pt x="0" y="127934"/>
                    <a:pt x="127934" y="0"/>
                    <a:pt x="285750" y="0"/>
                  </a:cubicBezTo>
                  <a:cubicBezTo>
                    <a:pt x="443565" y="0"/>
                    <a:pt x="571500" y="127934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4" y="571500"/>
                    <a:pt x="0" y="443565"/>
                    <a:pt x="0" y="285750"/>
                  </a:cubicBezTo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58" name="Rounded Rectangle 18">
              <a:extLst>
                <a:ext uri="{FF2B5EF4-FFF2-40B4-BE49-F238E27FC236}">
                  <a16:creationId xmlns:a16="http://schemas.microsoft.com/office/drawing/2014/main" id="{F06467E7-AE13-FD4D-FC54-A32988F9DCEC}"/>
                </a:ext>
              </a:extLst>
            </p:cNvPr>
            <p:cNvSpPr/>
            <p:nvPr/>
          </p:nvSpPr>
          <p:spPr>
            <a:xfrm>
              <a:off x="5486400" y="360045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571500" h="571500">
                  <a:moveTo>
                    <a:pt x="0" y="285750"/>
                  </a:moveTo>
                  <a:cubicBezTo>
                    <a:pt x="0" y="127934"/>
                    <a:pt x="127934" y="0"/>
                    <a:pt x="285750" y="0"/>
                  </a:cubicBezTo>
                  <a:cubicBezTo>
                    <a:pt x="443565" y="0"/>
                    <a:pt x="571500" y="127934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4" y="571500"/>
                    <a:pt x="0" y="443565"/>
                    <a:pt x="0" y="285750"/>
                  </a:cubicBezTo>
                </a:path>
              </a:pathLst>
            </a:custGeom>
            <a:grp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59" name="Group 25">
            <a:extLst>
              <a:ext uri="{FF2B5EF4-FFF2-40B4-BE49-F238E27FC236}">
                <a16:creationId xmlns:a16="http://schemas.microsoft.com/office/drawing/2014/main" id="{A13AE3EA-6FC9-CA76-6652-C035449BB490}"/>
              </a:ext>
            </a:extLst>
          </p:cNvPr>
          <p:cNvGrpSpPr/>
          <p:nvPr/>
        </p:nvGrpSpPr>
        <p:grpSpPr>
          <a:xfrm>
            <a:off x="260913" y="4116532"/>
            <a:ext cx="757120" cy="725433"/>
            <a:chOff x="5486400" y="2800350"/>
            <a:chExt cx="571500" cy="571500"/>
          </a:xfrm>
          <a:solidFill>
            <a:srgbClr val="FFBF00"/>
          </a:solidFill>
        </p:grpSpPr>
        <p:sp>
          <p:nvSpPr>
            <p:cNvPr id="60" name="Rounded Rectangle 23">
              <a:extLst>
                <a:ext uri="{FF2B5EF4-FFF2-40B4-BE49-F238E27FC236}">
                  <a16:creationId xmlns:a16="http://schemas.microsoft.com/office/drawing/2014/main" id="{FD7AE979-70F6-6F17-9E1C-6E8563A13F45}"/>
                </a:ext>
              </a:extLst>
            </p:cNvPr>
            <p:cNvSpPr/>
            <p:nvPr/>
          </p:nvSpPr>
          <p:spPr>
            <a:xfrm>
              <a:off x="5486400" y="280035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571500" h="571500">
                  <a:moveTo>
                    <a:pt x="0" y="285750"/>
                  </a:moveTo>
                  <a:cubicBezTo>
                    <a:pt x="0" y="127934"/>
                    <a:pt x="127934" y="0"/>
                    <a:pt x="285750" y="0"/>
                  </a:cubicBezTo>
                  <a:cubicBezTo>
                    <a:pt x="443565" y="0"/>
                    <a:pt x="571500" y="127934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4" y="571500"/>
                    <a:pt x="0" y="443565"/>
                    <a:pt x="0" y="285750"/>
                  </a:cubicBezTo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61" name="Rounded Rectangle 24">
              <a:extLst>
                <a:ext uri="{FF2B5EF4-FFF2-40B4-BE49-F238E27FC236}">
                  <a16:creationId xmlns:a16="http://schemas.microsoft.com/office/drawing/2014/main" id="{2499AF8E-F586-65C8-A7E5-977E1F4D25C1}"/>
                </a:ext>
              </a:extLst>
            </p:cNvPr>
            <p:cNvSpPr/>
            <p:nvPr/>
          </p:nvSpPr>
          <p:spPr>
            <a:xfrm>
              <a:off x="5486400" y="280035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571500" h="571500">
                  <a:moveTo>
                    <a:pt x="0" y="285750"/>
                  </a:moveTo>
                  <a:cubicBezTo>
                    <a:pt x="0" y="127934"/>
                    <a:pt x="127934" y="0"/>
                    <a:pt x="285750" y="0"/>
                  </a:cubicBezTo>
                  <a:cubicBezTo>
                    <a:pt x="443565" y="0"/>
                    <a:pt x="571500" y="127934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4" y="571500"/>
                    <a:pt x="0" y="443565"/>
                    <a:pt x="0" y="285750"/>
                  </a:cubicBezTo>
                </a:path>
              </a:pathLst>
            </a:custGeom>
            <a:grp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62" name="Group 31">
            <a:extLst>
              <a:ext uri="{FF2B5EF4-FFF2-40B4-BE49-F238E27FC236}">
                <a16:creationId xmlns:a16="http://schemas.microsoft.com/office/drawing/2014/main" id="{FFD6B9A0-AF68-3B05-3E81-381ACA52FC07}"/>
              </a:ext>
            </a:extLst>
          </p:cNvPr>
          <p:cNvGrpSpPr/>
          <p:nvPr/>
        </p:nvGrpSpPr>
        <p:grpSpPr>
          <a:xfrm>
            <a:off x="250753" y="3204672"/>
            <a:ext cx="757120" cy="725433"/>
            <a:chOff x="5486400" y="2000250"/>
            <a:chExt cx="571500" cy="571500"/>
          </a:xfrm>
          <a:solidFill>
            <a:srgbClr val="DD4F05"/>
          </a:solidFill>
        </p:grpSpPr>
        <p:sp>
          <p:nvSpPr>
            <p:cNvPr id="63" name="Rounded Rectangle 29">
              <a:extLst>
                <a:ext uri="{FF2B5EF4-FFF2-40B4-BE49-F238E27FC236}">
                  <a16:creationId xmlns:a16="http://schemas.microsoft.com/office/drawing/2014/main" id="{EFA1379C-7EB6-5087-94C5-C903AFE82A14}"/>
                </a:ext>
              </a:extLst>
            </p:cNvPr>
            <p:cNvSpPr/>
            <p:nvPr/>
          </p:nvSpPr>
          <p:spPr>
            <a:xfrm>
              <a:off x="5486400" y="200025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571500" h="571500">
                  <a:moveTo>
                    <a:pt x="0" y="285750"/>
                  </a:moveTo>
                  <a:cubicBezTo>
                    <a:pt x="0" y="127934"/>
                    <a:pt x="127934" y="0"/>
                    <a:pt x="285750" y="0"/>
                  </a:cubicBezTo>
                  <a:cubicBezTo>
                    <a:pt x="443565" y="0"/>
                    <a:pt x="571500" y="127934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4" y="571500"/>
                    <a:pt x="0" y="443565"/>
                    <a:pt x="0" y="285750"/>
                  </a:cubicBezTo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64" name="Rounded Rectangle 30">
              <a:extLst>
                <a:ext uri="{FF2B5EF4-FFF2-40B4-BE49-F238E27FC236}">
                  <a16:creationId xmlns:a16="http://schemas.microsoft.com/office/drawing/2014/main" id="{B4B0ED1E-A0F2-CE00-D3D3-0E9E30CA109A}"/>
                </a:ext>
              </a:extLst>
            </p:cNvPr>
            <p:cNvSpPr/>
            <p:nvPr/>
          </p:nvSpPr>
          <p:spPr>
            <a:xfrm>
              <a:off x="5486400" y="200025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571500" h="571500">
                  <a:moveTo>
                    <a:pt x="0" y="285750"/>
                  </a:moveTo>
                  <a:cubicBezTo>
                    <a:pt x="0" y="127934"/>
                    <a:pt x="127934" y="0"/>
                    <a:pt x="285750" y="0"/>
                  </a:cubicBezTo>
                  <a:cubicBezTo>
                    <a:pt x="443565" y="0"/>
                    <a:pt x="571500" y="127934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4" y="571500"/>
                    <a:pt x="0" y="443565"/>
                    <a:pt x="0" y="285750"/>
                  </a:cubicBezTo>
                </a:path>
              </a:pathLst>
            </a:custGeom>
            <a:grp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65" name="Group 37">
            <a:extLst>
              <a:ext uri="{FF2B5EF4-FFF2-40B4-BE49-F238E27FC236}">
                <a16:creationId xmlns:a16="http://schemas.microsoft.com/office/drawing/2014/main" id="{AD8280EF-864A-1979-E46F-F96501ED68DD}"/>
              </a:ext>
            </a:extLst>
          </p:cNvPr>
          <p:cNvGrpSpPr/>
          <p:nvPr/>
        </p:nvGrpSpPr>
        <p:grpSpPr>
          <a:xfrm>
            <a:off x="250753" y="2231852"/>
            <a:ext cx="757120" cy="725433"/>
            <a:chOff x="5486400" y="1200150"/>
            <a:chExt cx="571500" cy="571500"/>
          </a:xfrm>
          <a:solidFill>
            <a:srgbClr val="005051"/>
          </a:solidFill>
        </p:grpSpPr>
        <p:sp>
          <p:nvSpPr>
            <p:cNvPr id="66" name="Rounded Rectangle 35">
              <a:extLst>
                <a:ext uri="{FF2B5EF4-FFF2-40B4-BE49-F238E27FC236}">
                  <a16:creationId xmlns:a16="http://schemas.microsoft.com/office/drawing/2014/main" id="{738F6806-82A2-3313-0CBD-C261A95BB01A}"/>
                </a:ext>
              </a:extLst>
            </p:cNvPr>
            <p:cNvSpPr/>
            <p:nvPr/>
          </p:nvSpPr>
          <p:spPr>
            <a:xfrm>
              <a:off x="5486400" y="120015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571500" h="571500">
                  <a:moveTo>
                    <a:pt x="0" y="285750"/>
                  </a:moveTo>
                  <a:cubicBezTo>
                    <a:pt x="0" y="127934"/>
                    <a:pt x="127934" y="0"/>
                    <a:pt x="285750" y="0"/>
                  </a:cubicBezTo>
                  <a:cubicBezTo>
                    <a:pt x="443565" y="0"/>
                    <a:pt x="571500" y="127934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4" y="571500"/>
                    <a:pt x="0" y="443565"/>
                    <a:pt x="0" y="285750"/>
                  </a:cubicBezTo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67" name="Rounded Rectangle 36">
              <a:extLst>
                <a:ext uri="{FF2B5EF4-FFF2-40B4-BE49-F238E27FC236}">
                  <a16:creationId xmlns:a16="http://schemas.microsoft.com/office/drawing/2014/main" id="{8580B4AB-BA0B-C497-1496-FD8D80DD7C41}"/>
                </a:ext>
              </a:extLst>
            </p:cNvPr>
            <p:cNvSpPr/>
            <p:nvPr/>
          </p:nvSpPr>
          <p:spPr>
            <a:xfrm>
              <a:off x="5486400" y="120015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571500" h="571500">
                  <a:moveTo>
                    <a:pt x="0" y="285750"/>
                  </a:moveTo>
                  <a:cubicBezTo>
                    <a:pt x="0" y="127934"/>
                    <a:pt x="127934" y="0"/>
                    <a:pt x="285750" y="0"/>
                  </a:cubicBezTo>
                  <a:cubicBezTo>
                    <a:pt x="443565" y="0"/>
                    <a:pt x="571500" y="127934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4" y="571500"/>
                    <a:pt x="0" y="443565"/>
                    <a:pt x="0" y="285750"/>
                  </a:cubicBezTo>
                </a:path>
              </a:pathLst>
            </a:custGeom>
            <a:grp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68" name="TextBox 38">
            <a:extLst>
              <a:ext uri="{FF2B5EF4-FFF2-40B4-BE49-F238E27FC236}">
                <a16:creationId xmlns:a16="http://schemas.microsoft.com/office/drawing/2014/main" id="{0BBD2971-FC39-E425-BCA2-AA998B3BFC5D}"/>
              </a:ext>
            </a:extLst>
          </p:cNvPr>
          <p:cNvSpPr txBox="1"/>
          <p:nvPr/>
        </p:nvSpPr>
        <p:spPr>
          <a:xfrm>
            <a:off x="1163113" y="4260545"/>
            <a:ext cx="6291302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600" b="0" dirty="0">
                <a:solidFill>
                  <a:srgbClr val="484848"/>
                </a:solidFill>
                <a:latin typeface="Bahnschrift" panose="020B0502040204020203" pitchFamily="34" charset="0"/>
              </a:rPr>
              <a:t>Desenvolver TIC para ampliar a capacidade de resposta do SUS e expandir e qualificar a oferta de produtos e prestação de serviços.</a:t>
            </a:r>
          </a:p>
        </p:txBody>
      </p:sp>
      <p:sp>
        <p:nvSpPr>
          <p:cNvPr id="69" name="TextBox 40">
            <a:extLst>
              <a:ext uri="{FF2B5EF4-FFF2-40B4-BE49-F238E27FC236}">
                <a16:creationId xmlns:a16="http://schemas.microsoft.com/office/drawing/2014/main" id="{19A57760-6C59-18E2-69FB-78F766D85458}"/>
              </a:ext>
            </a:extLst>
          </p:cNvPr>
          <p:cNvSpPr txBox="1"/>
          <p:nvPr/>
        </p:nvSpPr>
        <p:spPr>
          <a:xfrm>
            <a:off x="1142464" y="2282653"/>
            <a:ext cx="6321753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600" b="0" dirty="0">
                <a:solidFill>
                  <a:srgbClr val="484848"/>
                </a:solidFill>
                <a:latin typeface="Bahnschrift" panose="020B0502040204020203" pitchFamily="34" charset="0"/>
              </a:rPr>
              <a:t>Desenvolver tecnologias e adensar a produção nacional de bens e serviços para reduzir a dependência externa, ampliar o acesso no SUS e preparar o CEIS para emergências em saúde pública.</a:t>
            </a:r>
            <a:endParaRPr sz="1600" b="0" dirty="0">
              <a:solidFill>
                <a:srgbClr val="484848"/>
              </a:solidFill>
              <a:latin typeface="Bahnschrift" panose="020B0502040204020203" pitchFamily="34" charset="0"/>
            </a:endParaRPr>
          </a:p>
        </p:txBody>
      </p:sp>
      <p:sp>
        <p:nvSpPr>
          <p:cNvPr id="70" name="TextBox 41">
            <a:extLst>
              <a:ext uri="{FF2B5EF4-FFF2-40B4-BE49-F238E27FC236}">
                <a16:creationId xmlns:a16="http://schemas.microsoft.com/office/drawing/2014/main" id="{C237E664-CB3B-82E2-B951-256189545025}"/>
              </a:ext>
            </a:extLst>
          </p:cNvPr>
          <p:cNvSpPr txBox="1"/>
          <p:nvPr/>
        </p:nvSpPr>
        <p:spPr>
          <a:xfrm>
            <a:off x="1163112" y="5083410"/>
            <a:ext cx="6291303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sz="1600" b="0" dirty="0" err="1">
                <a:solidFill>
                  <a:srgbClr val="484848"/>
                </a:solidFill>
                <a:latin typeface="Bahnschrift" panose="020B0502040204020203" pitchFamily="34" charset="0"/>
              </a:rPr>
              <a:t>Fortalecer</a:t>
            </a:r>
            <a:r>
              <a:rPr lang="pt-BR" sz="1600" dirty="0">
                <a:solidFill>
                  <a:srgbClr val="484848"/>
                </a:solidFill>
                <a:latin typeface="Bahnschrift" panose="020B0502040204020203" pitchFamily="34" charset="0"/>
              </a:rPr>
              <a:t> a capacidade nacional em pesquisa pré-clínica e </a:t>
            </a:r>
            <a:r>
              <a:rPr lang="pt-BR" sz="1600" b="0" dirty="0">
                <a:solidFill>
                  <a:srgbClr val="484848"/>
                </a:solidFill>
                <a:latin typeface="Bahnschrift" panose="020B0502040204020203" pitchFamily="34" charset="0"/>
              </a:rPr>
              <a:t>c</a:t>
            </a:r>
            <a:r>
              <a:rPr sz="1600" b="0" dirty="0" err="1">
                <a:solidFill>
                  <a:srgbClr val="484848"/>
                </a:solidFill>
                <a:latin typeface="Bahnschrift" panose="020B0502040204020203" pitchFamily="34" charset="0"/>
              </a:rPr>
              <a:t>línica</a:t>
            </a:r>
            <a:r>
              <a:rPr lang="pt-BR" sz="1600" b="0" dirty="0">
                <a:solidFill>
                  <a:srgbClr val="484848"/>
                </a:solidFill>
                <a:latin typeface="Bahnschrift" panose="020B0502040204020203" pitchFamily="34" charset="0"/>
              </a:rPr>
              <a:t> em tecnologias críticas para prevenção e tratamento de maior impacto na sustentabilidade do SUS.</a:t>
            </a:r>
            <a:endParaRPr sz="1600" b="0" dirty="0">
              <a:solidFill>
                <a:srgbClr val="484848"/>
              </a:solidFill>
              <a:latin typeface="Bahnschrift" panose="020B0502040204020203" pitchFamily="34" charset="0"/>
            </a:endParaRPr>
          </a:p>
        </p:txBody>
      </p:sp>
      <p:sp>
        <p:nvSpPr>
          <p:cNvPr id="71" name="TextBox 42">
            <a:extLst>
              <a:ext uri="{FF2B5EF4-FFF2-40B4-BE49-F238E27FC236}">
                <a16:creationId xmlns:a16="http://schemas.microsoft.com/office/drawing/2014/main" id="{ADCA723A-4285-D043-C11B-4FB16DEC5F06}"/>
              </a:ext>
            </a:extLst>
          </p:cNvPr>
          <p:cNvSpPr txBox="1"/>
          <p:nvPr/>
        </p:nvSpPr>
        <p:spPr>
          <a:xfrm>
            <a:off x="1163113" y="6122464"/>
            <a:ext cx="6301104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sz="1600" b="0" dirty="0" err="1">
                <a:solidFill>
                  <a:srgbClr val="484848"/>
                </a:solidFill>
                <a:latin typeface="Bahnschrift" panose="020B0502040204020203" pitchFamily="34" charset="0"/>
              </a:rPr>
              <a:t>Liderar</a:t>
            </a:r>
            <a:r>
              <a:rPr lang="pt-BR" sz="1600" dirty="0">
                <a:solidFill>
                  <a:srgbClr val="484848"/>
                </a:solidFill>
                <a:latin typeface="Bahnschrift" panose="020B0502040204020203" pitchFamily="34" charset="0"/>
              </a:rPr>
              <a:t> </a:t>
            </a:r>
            <a:r>
              <a:rPr lang="pt-BR" sz="1600" b="0" dirty="0">
                <a:solidFill>
                  <a:srgbClr val="484848"/>
                </a:solidFill>
                <a:latin typeface="Bahnschrift" panose="020B0502040204020203" pitchFamily="34" charset="0"/>
              </a:rPr>
              <a:t>elos das cadeias produtivas da saúde intensivos no uso sustentável e inovador da biodiversidade.</a:t>
            </a:r>
            <a:endParaRPr sz="1600" b="0" dirty="0">
              <a:solidFill>
                <a:srgbClr val="484848"/>
              </a:solidFill>
              <a:latin typeface="Bahnschrift" panose="020B0502040204020203" pitchFamily="34" charset="0"/>
            </a:endParaRPr>
          </a:p>
        </p:txBody>
      </p:sp>
      <p:sp>
        <p:nvSpPr>
          <p:cNvPr id="72" name="TextBox 44">
            <a:extLst>
              <a:ext uri="{FF2B5EF4-FFF2-40B4-BE49-F238E27FC236}">
                <a16:creationId xmlns:a16="http://schemas.microsoft.com/office/drawing/2014/main" id="{7C7D9B68-E0BB-5F99-96F3-E22EBC34C129}"/>
              </a:ext>
            </a:extLst>
          </p:cNvPr>
          <p:cNvSpPr txBox="1"/>
          <p:nvPr/>
        </p:nvSpPr>
        <p:spPr>
          <a:xfrm>
            <a:off x="1150764" y="3371910"/>
            <a:ext cx="6301104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sz="1600" b="0" dirty="0" err="1">
                <a:solidFill>
                  <a:srgbClr val="484848"/>
                </a:solidFill>
                <a:latin typeface="Bahnschrift" panose="020B0502040204020203" pitchFamily="34" charset="0"/>
              </a:rPr>
              <a:t>Liderar</a:t>
            </a:r>
            <a:r>
              <a:rPr lang="pt-BR" sz="1600" b="0" dirty="0">
                <a:solidFill>
                  <a:srgbClr val="484848"/>
                </a:solidFill>
                <a:latin typeface="Bahnschrift" panose="020B0502040204020203" pitchFamily="34" charset="0"/>
              </a:rPr>
              <a:t> P,D&amp;I e produção de tecnologias e serviços de prevenção, diagnóstico e tratamento de doenças endêmicas e negligenciadas.</a:t>
            </a:r>
            <a:endParaRPr sz="1600" b="0" dirty="0">
              <a:solidFill>
                <a:srgbClr val="484848"/>
              </a:solidFill>
              <a:latin typeface="Bahnschrift" panose="020B0502040204020203" pitchFamily="34" charset="0"/>
            </a:endParaRPr>
          </a:p>
        </p:txBody>
      </p:sp>
      <p:sp>
        <p:nvSpPr>
          <p:cNvPr id="73" name="Rounded Rectangle 46">
            <a:extLst>
              <a:ext uri="{FF2B5EF4-FFF2-40B4-BE49-F238E27FC236}">
                <a16:creationId xmlns:a16="http://schemas.microsoft.com/office/drawing/2014/main" id="{E9BE5E9D-8367-6AFA-CD24-BA6D486FB664}"/>
              </a:ext>
            </a:extLst>
          </p:cNvPr>
          <p:cNvSpPr/>
          <p:nvPr/>
        </p:nvSpPr>
        <p:spPr>
          <a:xfrm>
            <a:off x="375213" y="4316619"/>
            <a:ext cx="436421" cy="418100"/>
          </a:xfrm>
          <a:custGeom>
            <a:avLst/>
            <a:gdLst/>
            <a:ahLst/>
            <a:cxnLst/>
            <a:rect l="0" t="0" r="0" b="0"/>
            <a:pathLst>
              <a:path w="329425" h="329382">
                <a:moveTo>
                  <a:pt x="187201" y="264601"/>
                </a:moveTo>
                <a:lnTo>
                  <a:pt x="215078" y="305691"/>
                </a:lnTo>
                <a:cubicBezTo>
                  <a:pt x="216492" y="308139"/>
                  <a:pt x="217237" y="310918"/>
                  <a:pt x="217237" y="313747"/>
                </a:cubicBezTo>
                <a:cubicBezTo>
                  <a:pt x="217237" y="316575"/>
                  <a:pt x="216492" y="319354"/>
                  <a:pt x="215078" y="321803"/>
                </a:cubicBezTo>
                <a:cubicBezTo>
                  <a:pt x="213626" y="324126"/>
                  <a:pt x="211607" y="326039"/>
                  <a:pt x="209210" y="327365"/>
                </a:cubicBezTo>
                <a:cubicBezTo>
                  <a:pt x="206814" y="328689"/>
                  <a:pt x="204119" y="329382"/>
                  <a:pt x="201382" y="329376"/>
                </a:cubicBezTo>
                <a:lnTo>
                  <a:pt x="28004" y="329376"/>
                </a:lnTo>
                <a:cubicBezTo>
                  <a:pt x="25266" y="329382"/>
                  <a:pt x="22571" y="328689"/>
                  <a:pt x="20175" y="327365"/>
                </a:cubicBezTo>
                <a:cubicBezTo>
                  <a:pt x="17778" y="326039"/>
                  <a:pt x="15759" y="324126"/>
                  <a:pt x="14308" y="321803"/>
                </a:cubicBezTo>
                <a:cubicBezTo>
                  <a:pt x="12769" y="319425"/>
                  <a:pt x="11885" y="316683"/>
                  <a:pt x="11743" y="313854"/>
                </a:cubicBezTo>
                <a:cubicBezTo>
                  <a:pt x="11602" y="311026"/>
                  <a:pt x="12209" y="308209"/>
                  <a:pt x="13502" y="305691"/>
                </a:cubicBezTo>
                <a:lnTo>
                  <a:pt x="42184" y="264601"/>
                </a:lnTo>
                <a:moveTo>
                  <a:pt x="187200" y="207790"/>
                </a:moveTo>
                <a:lnTo>
                  <a:pt x="187200" y="264601"/>
                </a:lnTo>
                <a:lnTo>
                  <a:pt x="42182" y="264601"/>
                </a:lnTo>
                <a:lnTo>
                  <a:pt x="42182" y="184037"/>
                </a:lnTo>
                <a:cubicBezTo>
                  <a:pt x="42182" y="179762"/>
                  <a:pt x="43879" y="175664"/>
                  <a:pt x="46901" y="172643"/>
                </a:cubicBezTo>
                <a:cubicBezTo>
                  <a:pt x="49923" y="169621"/>
                  <a:pt x="54021" y="167923"/>
                  <a:pt x="58295" y="167923"/>
                </a:cubicBezTo>
                <a:lnTo>
                  <a:pt x="99429" y="167923"/>
                </a:lnTo>
                <a:moveTo>
                  <a:pt x="0" y="0"/>
                </a:moveTo>
                <a:moveTo>
                  <a:pt x="207721" y="168208"/>
                </a:moveTo>
                <a:lnTo>
                  <a:pt x="130273" y="190336"/>
                </a:lnTo>
                <a:lnTo>
                  <a:pt x="141336" y="123952"/>
                </a:lnTo>
                <a:lnTo>
                  <a:pt x="141336" y="35440"/>
                </a:lnTo>
                <a:cubicBezTo>
                  <a:pt x="141336" y="29571"/>
                  <a:pt x="143667" y="23943"/>
                  <a:pt x="147818" y="19793"/>
                </a:cubicBezTo>
                <a:cubicBezTo>
                  <a:pt x="151967" y="15643"/>
                  <a:pt x="157596" y="13312"/>
                  <a:pt x="163464" y="13312"/>
                </a:cubicBezTo>
                <a:lnTo>
                  <a:pt x="307296" y="13312"/>
                </a:lnTo>
                <a:cubicBezTo>
                  <a:pt x="313166" y="13312"/>
                  <a:pt x="318794" y="15643"/>
                  <a:pt x="322944" y="19793"/>
                </a:cubicBezTo>
                <a:cubicBezTo>
                  <a:pt x="327093" y="23943"/>
                  <a:pt x="329425" y="29571"/>
                  <a:pt x="329425" y="35440"/>
                </a:cubicBezTo>
                <a:lnTo>
                  <a:pt x="329425" y="146081"/>
                </a:lnTo>
                <a:cubicBezTo>
                  <a:pt x="329425" y="151948"/>
                  <a:pt x="327093" y="157578"/>
                  <a:pt x="322944" y="161727"/>
                </a:cubicBezTo>
                <a:cubicBezTo>
                  <a:pt x="318794" y="165877"/>
                  <a:pt x="313166" y="168208"/>
                  <a:pt x="307296" y="168208"/>
                </a:cubicBezTo>
                <a:close/>
                <a:moveTo>
                  <a:pt x="0" y="0"/>
                </a:moveTo>
                <a:moveTo>
                  <a:pt x="255153" y="40430"/>
                </a:moveTo>
                <a:lnTo>
                  <a:pt x="219080" y="40430"/>
                </a:lnTo>
                <a:lnTo>
                  <a:pt x="219080" y="71066"/>
                </a:lnTo>
                <a:lnTo>
                  <a:pt x="188440" y="71066"/>
                </a:lnTo>
                <a:lnTo>
                  <a:pt x="188440" y="107139"/>
                </a:lnTo>
                <a:lnTo>
                  <a:pt x="219080" y="107139"/>
                </a:lnTo>
                <a:lnTo>
                  <a:pt x="219080" y="137777"/>
                </a:lnTo>
                <a:lnTo>
                  <a:pt x="255153" y="137777"/>
                </a:lnTo>
                <a:lnTo>
                  <a:pt x="255153" y="107139"/>
                </a:lnTo>
                <a:lnTo>
                  <a:pt x="285787" y="107139"/>
                </a:lnTo>
                <a:lnTo>
                  <a:pt x="285787" y="71066"/>
                </a:lnTo>
                <a:lnTo>
                  <a:pt x="255153" y="71066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74" name="Rounded Rectangle 47">
            <a:extLst>
              <a:ext uri="{FF2B5EF4-FFF2-40B4-BE49-F238E27FC236}">
                <a16:creationId xmlns:a16="http://schemas.microsoft.com/office/drawing/2014/main" id="{AAFD1FF3-28D6-1E92-D190-9C6A84C3B886}"/>
              </a:ext>
            </a:extLst>
          </p:cNvPr>
          <p:cNvSpPr/>
          <p:nvPr/>
        </p:nvSpPr>
        <p:spPr>
          <a:xfrm>
            <a:off x="372195" y="6152363"/>
            <a:ext cx="435343" cy="422328"/>
          </a:xfrm>
          <a:custGeom>
            <a:avLst/>
            <a:gdLst/>
            <a:ahLst/>
            <a:cxnLst/>
            <a:rect l="0" t="0" r="0" b="0"/>
            <a:pathLst>
              <a:path w="328612" h="332713">
                <a:moveTo>
                  <a:pt x="121443" y="175750"/>
                </a:moveTo>
                <a:lnTo>
                  <a:pt x="121443" y="153004"/>
                </a:lnTo>
                <a:cubicBezTo>
                  <a:pt x="121443" y="128187"/>
                  <a:pt x="128301" y="111342"/>
                  <a:pt x="138931" y="105227"/>
                </a:cubicBezTo>
                <a:moveTo>
                  <a:pt x="138945" y="105227"/>
                </a:moveTo>
                <a:cubicBezTo>
                  <a:pt x="138945" y="105227"/>
                  <a:pt x="101255" y="0"/>
                  <a:pt x="230285" y="4229"/>
                </a:cubicBezTo>
                <a:cubicBezTo>
                  <a:pt x="195095" y="32675"/>
                  <a:pt x="222985" y="119829"/>
                  <a:pt x="138945" y="105227"/>
                </a:cubicBezTo>
                <a:close/>
                <a:moveTo>
                  <a:pt x="126258" y="122000"/>
                </a:moveTo>
                <a:cubicBezTo>
                  <a:pt x="38104" y="147675"/>
                  <a:pt x="47877" y="74752"/>
                  <a:pt x="1685" y="44634"/>
                </a:cubicBezTo>
                <a:cubicBezTo>
                  <a:pt x="55564" y="28217"/>
                  <a:pt x="88668" y="49177"/>
                  <a:pt x="101855" y="60607"/>
                </a:cubicBezTo>
                <a:moveTo>
                  <a:pt x="328612" y="122686"/>
                </a:moveTo>
                <a:lnTo>
                  <a:pt x="243073" y="232000"/>
                </a:lnTo>
                <a:cubicBezTo>
                  <a:pt x="238014" y="238463"/>
                  <a:pt x="230421" y="242440"/>
                  <a:pt x="222227" y="242916"/>
                </a:cubicBezTo>
                <a:lnTo>
                  <a:pt x="102084" y="249916"/>
                </a:lnTo>
                <a:cubicBezTo>
                  <a:pt x="95945" y="250299"/>
                  <a:pt x="90444" y="246151"/>
                  <a:pt x="89125" y="240144"/>
                </a:cubicBezTo>
                <a:lnTo>
                  <a:pt x="89125" y="240144"/>
                </a:lnTo>
                <a:cubicBezTo>
                  <a:pt x="87737" y="233811"/>
                  <a:pt x="91432" y="227470"/>
                  <a:pt x="97626" y="225556"/>
                </a:cubicBezTo>
                <a:lnTo>
                  <a:pt x="195024" y="193038"/>
                </a:lnTo>
                <a:lnTo>
                  <a:pt x="308609" y="20373"/>
                </a:lnTo>
                <a:moveTo>
                  <a:pt x="121343" y="332713"/>
                </a:moveTo>
                <a:lnTo>
                  <a:pt x="121343" y="282706"/>
                </a:lnTo>
                <a:moveTo>
                  <a:pt x="78581" y="296994"/>
                </a:moveTo>
                <a:lnTo>
                  <a:pt x="0" y="296994"/>
                </a:lnTo>
                <a:moveTo>
                  <a:pt x="326883" y="296994"/>
                </a:moveTo>
                <a:lnTo>
                  <a:pt x="162577" y="296994"/>
                </a:lnTo>
              </a:path>
            </a:pathLst>
          </a:custGeom>
          <a:noFill/>
          <a:ln w="19050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75" name="Rounded Rectangle 48">
            <a:extLst>
              <a:ext uri="{FF2B5EF4-FFF2-40B4-BE49-F238E27FC236}">
                <a16:creationId xmlns:a16="http://schemas.microsoft.com/office/drawing/2014/main" id="{827B0879-A5A9-8EEF-19AF-CC40249DC898}"/>
              </a:ext>
            </a:extLst>
          </p:cNvPr>
          <p:cNvSpPr/>
          <p:nvPr/>
        </p:nvSpPr>
        <p:spPr>
          <a:xfrm>
            <a:off x="365053" y="3405776"/>
            <a:ext cx="433895" cy="414455"/>
          </a:xfrm>
          <a:custGeom>
            <a:avLst/>
            <a:gdLst/>
            <a:ahLst/>
            <a:cxnLst/>
            <a:rect l="0" t="0" r="0" b="0"/>
            <a:pathLst>
              <a:path w="327519" h="326510">
                <a:moveTo>
                  <a:pt x="327519" y="130020"/>
                </a:moveTo>
                <a:lnTo>
                  <a:pt x="327519" y="254478"/>
                </a:lnTo>
                <a:cubicBezTo>
                  <a:pt x="327519" y="261108"/>
                  <a:pt x="322144" y="266483"/>
                  <a:pt x="315513" y="266483"/>
                </a:cubicBezTo>
                <a:lnTo>
                  <a:pt x="27384" y="266483"/>
                </a:lnTo>
                <a:cubicBezTo>
                  <a:pt x="20754" y="266483"/>
                  <a:pt x="15379" y="261108"/>
                  <a:pt x="15379" y="254478"/>
                </a:cubicBezTo>
                <a:lnTo>
                  <a:pt x="15379" y="62392"/>
                </a:lnTo>
                <a:cubicBezTo>
                  <a:pt x="15379" y="55762"/>
                  <a:pt x="20754" y="50387"/>
                  <a:pt x="27384" y="50387"/>
                </a:cubicBezTo>
                <a:lnTo>
                  <a:pt x="176806" y="50387"/>
                </a:lnTo>
                <a:moveTo>
                  <a:pt x="0" y="0"/>
                </a:moveTo>
                <a:moveTo>
                  <a:pt x="123426" y="326510"/>
                </a:moveTo>
                <a:lnTo>
                  <a:pt x="147437" y="266483"/>
                </a:lnTo>
                <a:moveTo>
                  <a:pt x="0" y="0"/>
                </a:moveTo>
                <a:moveTo>
                  <a:pt x="195458" y="266483"/>
                </a:moveTo>
                <a:lnTo>
                  <a:pt x="219470" y="326510"/>
                </a:lnTo>
                <a:moveTo>
                  <a:pt x="99415" y="326510"/>
                </a:moveTo>
                <a:lnTo>
                  <a:pt x="243480" y="326510"/>
                </a:lnTo>
                <a:moveTo>
                  <a:pt x="0" y="0"/>
                </a:moveTo>
                <a:moveTo>
                  <a:pt x="290824" y="53083"/>
                </a:moveTo>
                <a:lnTo>
                  <a:pt x="327518" y="53083"/>
                </a:lnTo>
                <a:lnTo>
                  <a:pt x="327518" y="96288"/>
                </a:lnTo>
                <a:lnTo>
                  <a:pt x="290824" y="96288"/>
                </a:lnTo>
                <a:lnTo>
                  <a:pt x="290824" y="132981"/>
                </a:lnTo>
                <a:lnTo>
                  <a:pt x="247619" y="132981"/>
                </a:lnTo>
                <a:lnTo>
                  <a:pt x="247619" y="96288"/>
                </a:lnTo>
                <a:lnTo>
                  <a:pt x="210924" y="96288"/>
                </a:lnTo>
                <a:lnTo>
                  <a:pt x="210924" y="53083"/>
                </a:lnTo>
                <a:lnTo>
                  <a:pt x="247619" y="53083"/>
                </a:lnTo>
                <a:lnTo>
                  <a:pt x="247619" y="16389"/>
                </a:lnTo>
                <a:lnTo>
                  <a:pt x="290824" y="16389"/>
                </a:lnTo>
                <a:close/>
                <a:moveTo>
                  <a:pt x="0" y="0"/>
                </a:moveTo>
                <a:moveTo>
                  <a:pt x="206667" y="150510"/>
                </a:moveTo>
                <a:lnTo>
                  <a:pt x="157415" y="202496"/>
                </a:lnTo>
                <a:lnTo>
                  <a:pt x="123897" y="173083"/>
                </a:lnTo>
                <a:lnTo>
                  <a:pt x="75333" y="227122"/>
                </a:lnTo>
                <a:moveTo>
                  <a:pt x="65056" y="95845"/>
                </a:moveTo>
                <a:lnTo>
                  <a:pt x="111331" y="95845"/>
                </a:lnTo>
                <a:moveTo>
                  <a:pt x="65048" y="138047"/>
                </a:moveTo>
                <a:lnTo>
                  <a:pt x="85602" y="138047"/>
                </a:lnTo>
              </a:path>
            </a:pathLst>
          </a:custGeom>
          <a:noFill/>
          <a:ln w="19050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76" name="Rounded Rectangle 49">
            <a:extLst>
              <a:ext uri="{FF2B5EF4-FFF2-40B4-BE49-F238E27FC236}">
                <a16:creationId xmlns:a16="http://schemas.microsoft.com/office/drawing/2014/main" id="{62FF15E0-93C1-60B9-CAC4-5DE3D7DF728D}"/>
              </a:ext>
            </a:extLst>
          </p:cNvPr>
          <p:cNvSpPr/>
          <p:nvPr/>
        </p:nvSpPr>
        <p:spPr>
          <a:xfrm>
            <a:off x="365053" y="2432940"/>
            <a:ext cx="433476" cy="414517"/>
          </a:xfrm>
          <a:custGeom>
            <a:avLst/>
            <a:gdLst/>
            <a:ahLst/>
            <a:cxnLst/>
            <a:rect l="0" t="0" r="0" b="0"/>
            <a:pathLst>
              <a:path w="327202" h="326559">
                <a:moveTo>
                  <a:pt x="290010" y="53533"/>
                </a:moveTo>
                <a:lnTo>
                  <a:pt x="327202" y="53533"/>
                </a:lnTo>
                <a:lnTo>
                  <a:pt x="327202" y="97324"/>
                </a:lnTo>
                <a:lnTo>
                  <a:pt x="290010" y="97324"/>
                </a:lnTo>
                <a:lnTo>
                  <a:pt x="290010" y="134515"/>
                </a:lnTo>
                <a:lnTo>
                  <a:pt x="246219" y="134515"/>
                </a:lnTo>
                <a:lnTo>
                  <a:pt x="246219" y="97324"/>
                </a:lnTo>
                <a:lnTo>
                  <a:pt x="209027" y="97324"/>
                </a:lnTo>
                <a:lnTo>
                  <a:pt x="209027" y="53533"/>
                </a:lnTo>
                <a:lnTo>
                  <a:pt x="246219" y="53533"/>
                </a:lnTo>
                <a:lnTo>
                  <a:pt x="246219" y="16340"/>
                </a:lnTo>
                <a:lnTo>
                  <a:pt x="290010" y="16340"/>
                </a:lnTo>
                <a:close/>
                <a:moveTo>
                  <a:pt x="320791" y="326559"/>
                </a:moveTo>
                <a:lnTo>
                  <a:pt x="15700" y="326559"/>
                </a:lnTo>
                <a:lnTo>
                  <a:pt x="15700" y="21468"/>
                </a:lnTo>
                <a:moveTo>
                  <a:pt x="0" y="0"/>
                </a:moveTo>
                <a:moveTo>
                  <a:pt x="280275" y="237333"/>
                </a:moveTo>
                <a:lnTo>
                  <a:pt x="207361" y="174014"/>
                </a:lnTo>
                <a:lnTo>
                  <a:pt x="117035" y="282562"/>
                </a:lnTo>
                <a:lnTo>
                  <a:pt x="60582" y="237333"/>
                </a:lnTo>
                <a:moveTo>
                  <a:pt x="116717" y="45820"/>
                </a:moveTo>
                <a:lnTo>
                  <a:pt x="69814" y="45820"/>
                </a:lnTo>
                <a:moveTo>
                  <a:pt x="141350" y="92721"/>
                </a:moveTo>
                <a:lnTo>
                  <a:pt x="69816" y="92721"/>
                </a:lnTo>
              </a:path>
            </a:pathLst>
          </a:custGeom>
          <a:noFill/>
          <a:ln w="19050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77" name="Rounded Rectangle 50">
            <a:extLst>
              <a:ext uri="{FF2B5EF4-FFF2-40B4-BE49-F238E27FC236}">
                <a16:creationId xmlns:a16="http://schemas.microsoft.com/office/drawing/2014/main" id="{49E89B1E-6B38-2705-476C-C1739290C155}"/>
              </a:ext>
            </a:extLst>
          </p:cNvPr>
          <p:cNvSpPr/>
          <p:nvPr/>
        </p:nvSpPr>
        <p:spPr>
          <a:xfrm>
            <a:off x="365054" y="5247892"/>
            <a:ext cx="438086" cy="421349"/>
          </a:xfrm>
          <a:custGeom>
            <a:avLst/>
            <a:gdLst/>
            <a:ahLst/>
            <a:cxnLst/>
            <a:rect l="0" t="0" r="0" b="0"/>
            <a:pathLst>
              <a:path w="330682" h="331941">
                <a:moveTo>
                  <a:pt x="153180" y="236372"/>
                </a:moveTo>
                <a:cubicBezTo>
                  <a:pt x="153180" y="191129"/>
                  <a:pt x="189856" y="154453"/>
                  <a:pt x="235097" y="154453"/>
                </a:cubicBezTo>
                <a:cubicBezTo>
                  <a:pt x="280340" y="154453"/>
                  <a:pt x="317015" y="191129"/>
                  <a:pt x="317015" y="236372"/>
                </a:cubicBezTo>
                <a:cubicBezTo>
                  <a:pt x="317015" y="281613"/>
                  <a:pt x="280340" y="318289"/>
                  <a:pt x="235097" y="318289"/>
                </a:cubicBezTo>
                <a:cubicBezTo>
                  <a:pt x="189856" y="318289"/>
                  <a:pt x="153180" y="281613"/>
                  <a:pt x="153180" y="236372"/>
                </a:cubicBezTo>
                <a:close/>
                <a:moveTo>
                  <a:pt x="0" y="0"/>
                </a:moveTo>
                <a:moveTo>
                  <a:pt x="330682" y="331941"/>
                </a:moveTo>
                <a:lnTo>
                  <a:pt x="292999" y="294259"/>
                </a:lnTo>
                <a:moveTo>
                  <a:pt x="120975" y="139964"/>
                </a:moveTo>
                <a:cubicBezTo>
                  <a:pt x="127617" y="147064"/>
                  <a:pt x="131228" y="156475"/>
                  <a:pt x="131039" y="166195"/>
                </a:cubicBezTo>
                <a:cubicBezTo>
                  <a:pt x="130850" y="175916"/>
                  <a:pt x="126876" y="185178"/>
                  <a:pt x="119962" y="192015"/>
                </a:cubicBezTo>
                <a:cubicBezTo>
                  <a:pt x="113049" y="198850"/>
                  <a:pt x="103741" y="202719"/>
                  <a:pt x="94019" y="202798"/>
                </a:cubicBezTo>
                <a:cubicBezTo>
                  <a:pt x="84297" y="202876"/>
                  <a:pt x="74927" y="199159"/>
                  <a:pt x="67904" y="192435"/>
                </a:cubicBezTo>
                <a:lnTo>
                  <a:pt x="22929" y="147461"/>
                </a:lnTo>
                <a:cubicBezTo>
                  <a:pt x="16252" y="140398"/>
                  <a:pt x="12594" y="131010"/>
                  <a:pt x="12731" y="121292"/>
                </a:cubicBezTo>
                <a:cubicBezTo>
                  <a:pt x="12867" y="111574"/>
                  <a:pt x="16788" y="102293"/>
                  <a:pt x="23660" y="95421"/>
                </a:cubicBezTo>
                <a:cubicBezTo>
                  <a:pt x="30532" y="88549"/>
                  <a:pt x="39814" y="84628"/>
                  <a:pt x="49532" y="84491"/>
                </a:cubicBezTo>
                <a:cubicBezTo>
                  <a:pt x="59249" y="84354"/>
                  <a:pt x="68637" y="88013"/>
                  <a:pt x="75700" y="94689"/>
                </a:cubicBezTo>
                <a:close/>
                <a:moveTo>
                  <a:pt x="0" y="0"/>
                </a:moveTo>
                <a:moveTo>
                  <a:pt x="96086" y="115081"/>
                </a:moveTo>
                <a:lnTo>
                  <a:pt x="43315" y="167852"/>
                </a:lnTo>
                <a:moveTo>
                  <a:pt x="167715" y="106846"/>
                </a:moveTo>
                <a:cubicBezTo>
                  <a:pt x="141974" y="106846"/>
                  <a:pt x="121106" y="85978"/>
                  <a:pt x="121106" y="60237"/>
                </a:cubicBezTo>
                <a:cubicBezTo>
                  <a:pt x="121106" y="34495"/>
                  <a:pt x="141974" y="13627"/>
                  <a:pt x="167715" y="13627"/>
                </a:cubicBezTo>
                <a:cubicBezTo>
                  <a:pt x="193457" y="13627"/>
                  <a:pt x="214325" y="34495"/>
                  <a:pt x="214325" y="60237"/>
                </a:cubicBezTo>
                <a:cubicBezTo>
                  <a:pt x="214325" y="85978"/>
                  <a:pt x="193457" y="106846"/>
                  <a:pt x="167715" y="106846"/>
                </a:cubicBezTo>
                <a:close/>
                <a:moveTo>
                  <a:pt x="214325" y="60237"/>
                </a:moveTo>
                <a:lnTo>
                  <a:pt x="121106" y="60237"/>
                </a:lnTo>
              </a:path>
            </a:pathLst>
          </a:custGeom>
          <a:noFill/>
          <a:ln w="19050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A1F1A16-7EA3-3559-D3D5-0FDE8A99A87D}"/>
              </a:ext>
            </a:extLst>
          </p:cNvPr>
          <p:cNvGrpSpPr/>
          <p:nvPr/>
        </p:nvGrpSpPr>
        <p:grpSpPr>
          <a:xfrm>
            <a:off x="6819568" y="3642925"/>
            <a:ext cx="6813394" cy="3236301"/>
            <a:chOff x="6808416" y="2432940"/>
            <a:chExt cx="6813394" cy="3236301"/>
          </a:xfrm>
        </p:grpSpPr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id="{390810F1-6B41-D16D-C67A-D3034528856A}"/>
                </a:ext>
              </a:extLst>
            </p:cNvPr>
            <p:cNvSpPr/>
            <p:nvPr/>
          </p:nvSpPr>
          <p:spPr>
            <a:xfrm>
              <a:off x="8116033" y="2432940"/>
              <a:ext cx="4075967" cy="32363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56A4AC92-DCBD-FE9C-6712-D60BDFDDF17A}"/>
                </a:ext>
              </a:extLst>
            </p:cNvPr>
            <p:cNvGrpSpPr/>
            <p:nvPr/>
          </p:nvGrpSpPr>
          <p:grpSpPr>
            <a:xfrm>
              <a:off x="8346537" y="5165382"/>
              <a:ext cx="1057673" cy="474223"/>
              <a:chOff x="2857500" y="3400388"/>
              <a:chExt cx="1143000" cy="571527"/>
            </a:xfrm>
            <a:solidFill>
              <a:srgbClr val="8A8C8E"/>
            </a:solidFill>
          </p:grpSpPr>
          <p:sp>
            <p:nvSpPr>
              <p:cNvPr id="49" name="Rounded Rectangle 1">
                <a:extLst>
                  <a:ext uri="{FF2B5EF4-FFF2-40B4-BE49-F238E27FC236}">
                    <a16:creationId xmlns:a16="http://schemas.microsoft.com/office/drawing/2014/main" id="{C7F448CE-6388-D3FE-EB47-A6AC3AB16F74}"/>
                  </a:ext>
                </a:extLst>
              </p:cNvPr>
              <p:cNvSpPr/>
              <p:nvPr/>
            </p:nvSpPr>
            <p:spPr>
              <a:xfrm>
                <a:off x="2857500" y="3400388"/>
                <a:ext cx="1143000" cy="571527"/>
              </a:xfrm>
              <a:custGeom>
                <a:avLst/>
                <a:gdLst/>
                <a:ahLst/>
                <a:cxnLst/>
                <a:rect l="0" t="0" r="0" b="0"/>
                <a:pathLst>
                  <a:path w="1143000" h="571527">
                    <a:moveTo>
                      <a:pt x="0" y="285777"/>
                    </a:moveTo>
                    <a:lnTo>
                      <a:pt x="0" y="171477"/>
                    </a:lnTo>
                    <a:cubicBezTo>
                      <a:pt x="0" y="107137"/>
                      <a:pt x="42530" y="47763"/>
                      <a:pt x="114300" y="0"/>
                    </a:cubicBezTo>
                    <a:lnTo>
                      <a:pt x="114300" y="142902"/>
                    </a:lnTo>
                    <a:cubicBezTo>
                      <a:pt x="114300" y="269155"/>
                      <a:pt x="318995" y="371502"/>
                      <a:pt x="571500" y="371502"/>
                    </a:cubicBezTo>
                    <a:cubicBezTo>
                      <a:pt x="824004" y="371502"/>
                      <a:pt x="1028700" y="269155"/>
                      <a:pt x="1028700" y="142902"/>
                    </a:cubicBezTo>
                    <a:lnTo>
                      <a:pt x="1028700" y="0"/>
                    </a:lnTo>
                    <a:cubicBezTo>
                      <a:pt x="1100470" y="47763"/>
                      <a:pt x="1143000" y="107137"/>
                      <a:pt x="1143000" y="171477"/>
                    </a:cubicBezTo>
                    <a:lnTo>
                      <a:pt x="1143000" y="285777"/>
                    </a:lnTo>
                    <a:cubicBezTo>
                      <a:pt x="1143000" y="443593"/>
                      <a:pt x="887130" y="571527"/>
                      <a:pt x="571500" y="571527"/>
                    </a:cubicBezTo>
                    <a:cubicBezTo>
                      <a:pt x="255869" y="571527"/>
                      <a:pt x="0" y="443593"/>
                      <a:pt x="0" y="2857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50" name="Rounded Rectangle 2">
                <a:extLst>
                  <a:ext uri="{FF2B5EF4-FFF2-40B4-BE49-F238E27FC236}">
                    <a16:creationId xmlns:a16="http://schemas.microsoft.com/office/drawing/2014/main" id="{5A4F6954-EC77-8A74-33EC-BEBDECCA95FF}"/>
                  </a:ext>
                </a:extLst>
              </p:cNvPr>
              <p:cNvSpPr/>
              <p:nvPr/>
            </p:nvSpPr>
            <p:spPr>
              <a:xfrm>
                <a:off x="2857500" y="3400388"/>
                <a:ext cx="1143000" cy="571527"/>
              </a:xfrm>
              <a:custGeom>
                <a:avLst/>
                <a:gdLst/>
                <a:ahLst/>
                <a:cxnLst/>
                <a:rect l="0" t="0" r="0" b="0"/>
                <a:pathLst>
                  <a:path w="1143000" h="571527">
                    <a:moveTo>
                      <a:pt x="1143000" y="285777"/>
                    </a:moveTo>
                    <a:cubicBezTo>
                      <a:pt x="1143000" y="443593"/>
                      <a:pt x="887130" y="571527"/>
                      <a:pt x="571500" y="571527"/>
                    </a:cubicBezTo>
                    <a:cubicBezTo>
                      <a:pt x="255869" y="571527"/>
                      <a:pt x="0" y="443593"/>
                      <a:pt x="0" y="285777"/>
                    </a:cubicBezTo>
                    <a:lnTo>
                      <a:pt x="0" y="171477"/>
                    </a:lnTo>
                    <a:cubicBezTo>
                      <a:pt x="0" y="329293"/>
                      <a:pt x="255869" y="457227"/>
                      <a:pt x="571500" y="457227"/>
                    </a:cubicBezTo>
                    <a:cubicBezTo>
                      <a:pt x="887130" y="457227"/>
                      <a:pt x="1143000" y="329293"/>
                      <a:pt x="1143000" y="171477"/>
                    </a:cubicBezTo>
                    <a:close/>
                    <a:moveTo>
                      <a:pt x="1028700" y="0"/>
                    </a:moveTo>
                    <a:cubicBezTo>
                      <a:pt x="1100469" y="47763"/>
                      <a:pt x="1143000" y="107137"/>
                      <a:pt x="1143000" y="171477"/>
                    </a:cubicBezTo>
                    <a:moveTo>
                      <a:pt x="0" y="171477"/>
                    </a:moveTo>
                    <a:cubicBezTo>
                      <a:pt x="0" y="107137"/>
                      <a:pt x="42530" y="47763"/>
                      <a:pt x="114300" y="0"/>
                    </a:cubicBezTo>
                  </a:path>
                </a:pathLst>
              </a:custGeom>
              <a:grpFill/>
              <a:ln w="14287">
                <a:solidFill>
                  <a:srgbClr val="FFFFFF"/>
                </a:solidFill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14423DDE-4764-CB97-EF6F-7CD1854D0ED0}"/>
                </a:ext>
              </a:extLst>
            </p:cNvPr>
            <p:cNvGrpSpPr/>
            <p:nvPr/>
          </p:nvGrpSpPr>
          <p:grpSpPr>
            <a:xfrm>
              <a:off x="8446222" y="4201935"/>
              <a:ext cx="846138" cy="1270857"/>
              <a:chOff x="2971800" y="2240280"/>
              <a:chExt cx="914400" cy="1531619"/>
            </a:xfrm>
            <a:solidFill>
              <a:srgbClr val="005051"/>
            </a:solidFill>
          </p:grpSpPr>
          <p:sp>
            <p:nvSpPr>
              <p:cNvPr id="47" name="Rounded Rectangle 4">
                <a:extLst>
                  <a:ext uri="{FF2B5EF4-FFF2-40B4-BE49-F238E27FC236}">
                    <a16:creationId xmlns:a16="http://schemas.microsoft.com/office/drawing/2014/main" id="{EF848FA6-B428-C507-93BD-98200E7A48A9}"/>
                  </a:ext>
                </a:extLst>
              </p:cNvPr>
              <p:cNvSpPr/>
              <p:nvPr/>
            </p:nvSpPr>
            <p:spPr>
              <a:xfrm>
                <a:off x="2971800" y="2240280"/>
                <a:ext cx="914400" cy="1531619"/>
              </a:xfrm>
              <a:custGeom>
                <a:avLst/>
                <a:gdLst/>
                <a:ahLst/>
                <a:cxnLst/>
                <a:rect l="0" t="0" r="0" b="0"/>
                <a:pathLst>
                  <a:path w="914400" h="1531619">
                    <a:moveTo>
                      <a:pt x="0" y="228600"/>
                    </a:moveTo>
                    <a:cubicBezTo>
                      <a:pt x="0" y="102348"/>
                      <a:pt x="204695" y="0"/>
                      <a:pt x="457200" y="0"/>
                    </a:cubicBezTo>
                    <a:cubicBezTo>
                      <a:pt x="709704" y="0"/>
                      <a:pt x="914400" y="102348"/>
                      <a:pt x="914400" y="228600"/>
                    </a:cubicBezTo>
                    <a:close/>
                    <a:moveTo>
                      <a:pt x="914400" y="1303019"/>
                    </a:moveTo>
                    <a:lnTo>
                      <a:pt x="0" y="1303019"/>
                    </a:lnTo>
                    <a:lnTo>
                      <a:pt x="0" y="228600"/>
                    </a:lnTo>
                    <a:lnTo>
                      <a:pt x="914400" y="228600"/>
                    </a:lnTo>
                    <a:close/>
                    <a:moveTo>
                      <a:pt x="0" y="1303019"/>
                    </a:moveTo>
                    <a:lnTo>
                      <a:pt x="914400" y="1303019"/>
                    </a:lnTo>
                    <a:cubicBezTo>
                      <a:pt x="914400" y="1429271"/>
                      <a:pt x="709704" y="1531619"/>
                      <a:pt x="457200" y="1531619"/>
                    </a:cubicBezTo>
                    <a:cubicBezTo>
                      <a:pt x="204695" y="1531619"/>
                      <a:pt x="0" y="1429271"/>
                      <a:pt x="0" y="1303019"/>
                    </a:cubicBezTo>
                    <a:close/>
                  </a:path>
                </a:pathLst>
              </a:custGeom>
              <a:solidFill>
                <a:srgbClr val="005051"/>
              </a:solidFill>
              <a:ln>
                <a:noFill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8" name="Rounded Rectangle 5">
                <a:extLst>
                  <a:ext uri="{FF2B5EF4-FFF2-40B4-BE49-F238E27FC236}">
                    <a16:creationId xmlns:a16="http://schemas.microsoft.com/office/drawing/2014/main" id="{3468B757-F9E3-6CA4-22B4-906622C16AB3}"/>
                  </a:ext>
                </a:extLst>
              </p:cNvPr>
              <p:cNvSpPr/>
              <p:nvPr/>
            </p:nvSpPr>
            <p:spPr>
              <a:xfrm>
                <a:off x="2971800" y="2240280"/>
                <a:ext cx="914400" cy="1531619"/>
              </a:xfrm>
              <a:custGeom>
                <a:avLst/>
                <a:gdLst/>
                <a:ahLst/>
                <a:cxnLst/>
                <a:rect l="0" t="0" r="0" b="0"/>
                <a:pathLst>
                  <a:path w="914400" h="1531619">
                    <a:moveTo>
                      <a:pt x="914399" y="228600"/>
                    </a:moveTo>
                    <a:lnTo>
                      <a:pt x="914399" y="1303019"/>
                    </a:lnTo>
                    <a:moveTo>
                      <a:pt x="0" y="1303019"/>
                    </a:moveTo>
                    <a:lnTo>
                      <a:pt x="0" y="228600"/>
                    </a:lnTo>
                    <a:moveTo>
                      <a:pt x="914400" y="1303019"/>
                    </a:moveTo>
                    <a:cubicBezTo>
                      <a:pt x="914400" y="1429271"/>
                      <a:pt x="709704" y="1531619"/>
                      <a:pt x="457200" y="1531619"/>
                    </a:cubicBezTo>
                    <a:cubicBezTo>
                      <a:pt x="204695" y="1531619"/>
                      <a:pt x="0" y="1429271"/>
                      <a:pt x="0" y="1303019"/>
                    </a:cubicBezTo>
                    <a:moveTo>
                      <a:pt x="914400" y="228600"/>
                    </a:moveTo>
                    <a:cubicBezTo>
                      <a:pt x="914400" y="354851"/>
                      <a:pt x="709704" y="457200"/>
                      <a:pt x="457200" y="457200"/>
                    </a:cubicBezTo>
                    <a:cubicBezTo>
                      <a:pt x="204695" y="457200"/>
                      <a:pt x="0" y="354851"/>
                      <a:pt x="0" y="228600"/>
                    </a:cubicBezTo>
                    <a:cubicBezTo>
                      <a:pt x="0" y="102348"/>
                      <a:pt x="204695" y="0"/>
                      <a:pt x="457200" y="0"/>
                    </a:cubicBezTo>
                    <a:cubicBezTo>
                      <a:pt x="709704" y="0"/>
                      <a:pt x="914400" y="102348"/>
                      <a:pt x="914400" y="228600"/>
                    </a:cubicBezTo>
                    <a:close/>
                  </a:path>
                </a:pathLst>
              </a:custGeom>
              <a:grpFill/>
              <a:ln w="14287">
                <a:solidFill>
                  <a:srgbClr val="FFFFFF"/>
                </a:solidFill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39F8250A-6F09-152A-74FF-B0F11D45272C}"/>
                </a:ext>
              </a:extLst>
            </p:cNvPr>
            <p:cNvGrpSpPr/>
            <p:nvPr/>
          </p:nvGrpSpPr>
          <p:grpSpPr>
            <a:xfrm>
              <a:off x="9542745" y="5165382"/>
              <a:ext cx="1057673" cy="474223"/>
              <a:chOff x="4229100" y="3400388"/>
              <a:chExt cx="1143000" cy="571527"/>
            </a:xfrm>
            <a:solidFill>
              <a:srgbClr val="8A8C8E"/>
            </a:solidFill>
          </p:grpSpPr>
          <p:sp>
            <p:nvSpPr>
              <p:cNvPr id="45" name="Rounded Rectangle 7">
                <a:extLst>
                  <a:ext uri="{FF2B5EF4-FFF2-40B4-BE49-F238E27FC236}">
                    <a16:creationId xmlns:a16="http://schemas.microsoft.com/office/drawing/2014/main" id="{CB31CF26-D798-7842-3A84-AB3D3B335742}"/>
                  </a:ext>
                </a:extLst>
              </p:cNvPr>
              <p:cNvSpPr/>
              <p:nvPr/>
            </p:nvSpPr>
            <p:spPr>
              <a:xfrm>
                <a:off x="4229100" y="3400388"/>
                <a:ext cx="1143000" cy="571527"/>
              </a:xfrm>
              <a:custGeom>
                <a:avLst/>
                <a:gdLst/>
                <a:ahLst/>
                <a:cxnLst/>
                <a:rect l="0" t="0" r="0" b="0"/>
                <a:pathLst>
                  <a:path w="1143000" h="571527">
                    <a:moveTo>
                      <a:pt x="0" y="285777"/>
                    </a:moveTo>
                    <a:lnTo>
                      <a:pt x="0" y="171477"/>
                    </a:lnTo>
                    <a:cubicBezTo>
                      <a:pt x="0" y="107137"/>
                      <a:pt x="42530" y="47763"/>
                      <a:pt x="114300" y="0"/>
                    </a:cubicBezTo>
                    <a:lnTo>
                      <a:pt x="114300" y="142902"/>
                    </a:lnTo>
                    <a:cubicBezTo>
                      <a:pt x="114300" y="269155"/>
                      <a:pt x="318995" y="371502"/>
                      <a:pt x="571500" y="371502"/>
                    </a:cubicBezTo>
                    <a:cubicBezTo>
                      <a:pt x="824004" y="371502"/>
                      <a:pt x="1028700" y="269155"/>
                      <a:pt x="1028700" y="142902"/>
                    </a:cubicBezTo>
                    <a:lnTo>
                      <a:pt x="1028700" y="0"/>
                    </a:lnTo>
                    <a:cubicBezTo>
                      <a:pt x="1100470" y="47763"/>
                      <a:pt x="1143000" y="107137"/>
                      <a:pt x="1143000" y="171477"/>
                    </a:cubicBezTo>
                    <a:lnTo>
                      <a:pt x="1143000" y="285777"/>
                    </a:lnTo>
                    <a:cubicBezTo>
                      <a:pt x="1143000" y="443593"/>
                      <a:pt x="887130" y="571527"/>
                      <a:pt x="571500" y="571527"/>
                    </a:cubicBezTo>
                    <a:cubicBezTo>
                      <a:pt x="255869" y="571527"/>
                      <a:pt x="0" y="443593"/>
                      <a:pt x="0" y="2857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6" name="Rounded Rectangle 8">
                <a:extLst>
                  <a:ext uri="{FF2B5EF4-FFF2-40B4-BE49-F238E27FC236}">
                    <a16:creationId xmlns:a16="http://schemas.microsoft.com/office/drawing/2014/main" id="{B554C077-1CA2-5335-C22F-DE64367268AF}"/>
                  </a:ext>
                </a:extLst>
              </p:cNvPr>
              <p:cNvSpPr/>
              <p:nvPr/>
            </p:nvSpPr>
            <p:spPr>
              <a:xfrm>
                <a:off x="4229100" y="3400388"/>
                <a:ext cx="1143000" cy="571527"/>
              </a:xfrm>
              <a:custGeom>
                <a:avLst/>
                <a:gdLst/>
                <a:ahLst/>
                <a:cxnLst/>
                <a:rect l="0" t="0" r="0" b="0"/>
                <a:pathLst>
                  <a:path w="1143000" h="571527">
                    <a:moveTo>
                      <a:pt x="1143000" y="285777"/>
                    </a:moveTo>
                    <a:cubicBezTo>
                      <a:pt x="1143000" y="443593"/>
                      <a:pt x="887130" y="571527"/>
                      <a:pt x="571500" y="571527"/>
                    </a:cubicBezTo>
                    <a:cubicBezTo>
                      <a:pt x="255869" y="571527"/>
                      <a:pt x="0" y="443593"/>
                      <a:pt x="0" y="285777"/>
                    </a:cubicBezTo>
                    <a:lnTo>
                      <a:pt x="0" y="171477"/>
                    </a:lnTo>
                    <a:cubicBezTo>
                      <a:pt x="0" y="329293"/>
                      <a:pt x="255869" y="457227"/>
                      <a:pt x="571500" y="457227"/>
                    </a:cubicBezTo>
                    <a:cubicBezTo>
                      <a:pt x="887130" y="457227"/>
                      <a:pt x="1143000" y="329293"/>
                      <a:pt x="1143000" y="171477"/>
                    </a:cubicBezTo>
                    <a:close/>
                    <a:moveTo>
                      <a:pt x="1028700" y="0"/>
                    </a:moveTo>
                    <a:cubicBezTo>
                      <a:pt x="1100469" y="47763"/>
                      <a:pt x="1143000" y="107137"/>
                      <a:pt x="1143000" y="171477"/>
                    </a:cubicBezTo>
                    <a:moveTo>
                      <a:pt x="0" y="171477"/>
                    </a:moveTo>
                    <a:cubicBezTo>
                      <a:pt x="0" y="107137"/>
                      <a:pt x="42530" y="47763"/>
                      <a:pt x="114300" y="0"/>
                    </a:cubicBezTo>
                  </a:path>
                </a:pathLst>
              </a:custGeom>
              <a:grpFill/>
              <a:ln w="14287">
                <a:solidFill>
                  <a:srgbClr val="FFFFFF"/>
                </a:solidFill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id="{E85C6760-5C0A-B88D-4014-29A7D8EBC375}"/>
                </a:ext>
              </a:extLst>
            </p:cNvPr>
            <p:cNvGrpSpPr/>
            <p:nvPr/>
          </p:nvGrpSpPr>
          <p:grpSpPr>
            <a:xfrm>
              <a:off x="9642430" y="4050191"/>
              <a:ext cx="846138" cy="1422603"/>
              <a:chOff x="4343400" y="2057400"/>
              <a:chExt cx="914400" cy="1714500"/>
            </a:xfrm>
            <a:solidFill>
              <a:srgbClr val="DD4F05"/>
            </a:solidFill>
          </p:grpSpPr>
          <p:sp>
            <p:nvSpPr>
              <p:cNvPr id="43" name="Rounded Rectangle 10">
                <a:extLst>
                  <a:ext uri="{FF2B5EF4-FFF2-40B4-BE49-F238E27FC236}">
                    <a16:creationId xmlns:a16="http://schemas.microsoft.com/office/drawing/2014/main" id="{8AE35180-5BFB-82C2-F64E-40B091D8B9D4}"/>
                  </a:ext>
                </a:extLst>
              </p:cNvPr>
              <p:cNvSpPr/>
              <p:nvPr/>
            </p:nvSpPr>
            <p:spPr>
              <a:xfrm>
                <a:off x="4343400" y="2057400"/>
                <a:ext cx="914400" cy="1714500"/>
              </a:xfrm>
              <a:custGeom>
                <a:avLst/>
                <a:gdLst/>
                <a:ahLst/>
                <a:cxnLst/>
                <a:rect l="0" t="0" r="0" b="0"/>
                <a:pathLst>
                  <a:path w="914400" h="1714500">
                    <a:moveTo>
                      <a:pt x="0" y="228600"/>
                    </a:moveTo>
                    <a:cubicBezTo>
                      <a:pt x="0" y="102348"/>
                      <a:pt x="204695" y="0"/>
                      <a:pt x="457200" y="0"/>
                    </a:cubicBezTo>
                    <a:cubicBezTo>
                      <a:pt x="709704" y="0"/>
                      <a:pt x="914400" y="102348"/>
                      <a:pt x="914400" y="228600"/>
                    </a:cubicBezTo>
                    <a:close/>
                    <a:moveTo>
                      <a:pt x="914400" y="1485900"/>
                    </a:moveTo>
                    <a:lnTo>
                      <a:pt x="0" y="1485900"/>
                    </a:lnTo>
                    <a:lnTo>
                      <a:pt x="0" y="228600"/>
                    </a:lnTo>
                    <a:lnTo>
                      <a:pt x="914400" y="228600"/>
                    </a:lnTo>
                    <a:close/>
                    <a:moveTo>
                      <a:pt x="0" y="1485900"/>
                    </a:moveTo>
                    <a:lnTo>
                      <a:pt x="914400" y="1485900"/>
                    </a:lnTo>
                    <a:cubicBezTo>
                      <a:pt x="914400" y="1612151"/>
                      <a:pt x="709704" y="1714500"/>
                      <a:pt x="457200" y="1714500"/>
                    </a:cubicBezTo>
                    <a:cubicBezTo>
                      <a:pt x="204695" y="1714500"/>
                      <a:pt x="0" y="1612151"/>
                      <a:pt x="0" y="14859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4" name="Rounded Rectangle 11">
                <a:extLst>
                  <a:ext uri="{FF2B5EF4-FFF2-40B4-BE49-F238E27FC236}">
                    <a16:creationId xmlns:a16="http://schemas.microsoft.com/office/drawing/2014/main" id="{A7915BAC-D5B8-8898-C5B3-73BE97384856}"/>
                  </a:ext>
                </a:extLst>
              </p:cNvPr>
              <p:cNvSpPr/>
              <p:nvPr/>
            </p:nvSpPr>
            <p:spPr>
              <a:xfrm>
                <a:off x="4343400" y="2057400"/>
                <a:ext cx="914400" cy="1714500"/>
              </a:xfrm>
              <a:custGeom>
                <a:avLst/>
                <a:gdLst/>
                <a:ahLst/>
                <a:cxnLst/>
                <a:rect l="0" t="0" r="0" b="0"/>
                <a:pathLst>
                  <a:path w="914400" h="1714500">
                    <a:moveTo>
                      <a:pt x="914400" y="228599"/>
                    </a:moveTo>
                    <a:lnTo>
                      <a:pt x="914400" y="1485900"/>
                    </a:lnTo>
                    <a:moveTo>
                      <a:pt x="0" y="1485900"/>
                    </a:moveTo>
                    <a:lnTo>
                      <a:pt x="0" y="228600"/>
                    </a:lnTo>
                    <a:moveTo>
                      <a:pt x="914400" y="1485900"/>
                    </a:moveTo>
                    <a:cubicBezTo>
                      <a:pt x="914400" y="1612151"/>
                      <a:pt x="709704" y="1714500"/>
                      <a:pt x="457200" y="1714500"/>
                    </a:cubicBezTo>
                    <a:cubicBezTo>
                      <a:pt x="204695" y="1714500"/>
                      <a:pt x="0" y="1612151"/>
                      <a:pt x="0" y="1485900"/>
                    </a:cubicBezTo>
                    <a:moveTo>
                      <a:pt x="914400" y="228599"/>
                    </a:moveTo>
                    <a:cubicBezTo>
                      <a:pt x="914400" y="354851"/>
                      <a:pt x="709704" y="457200"/>
                      <a:pt x="457200" y="457200"/>
                    </a:cubicBezTo>
                    <a:cubicBezTo>
                      <a:pt x="204695" y="457200"/>
                      <a:pt x="0" y="354851"/>
                      <a:pt x="0" y="228600"/>
                    </a:cubicBezTo>
                    <a:cubicBezTo>
                      <a:pt x="0" y="102348"/>
                      <a:pt x="204695" y="0"/>
                      <a:pt x="457200" y="0"/>
                    </a:cubicBezTo>
                    <a:cubicBezTo>
                      <a:pt x="709704" y="0"/>
                      <a:pt x="914400" y="102348"/>
                      <a:pt x="914400" y="228600"/>
                    </a:cubicBezTo>
                    <a:close/>
                  </a:path>
                </a:pathLst>
              </a:custGeom>
              <a:grpFill/>
              <a:ln w="14287">
                <a:solidFill>
                  <a:srgbClr val="FFFFFF"/>
                </a:solidFill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23" name="Group 15">
              <a:extLst>
                <a:ext uri="{FF2B5EF4-FFF2-40B4-BE49-F238E27FC236}">
                  <a16:creationId xmlns:a16="http://schemas.microsoft.com/office/drawing/2014/main" id="{86BD2142-01C6-7D03-AF85-4BE9519DF2EA}"/>
                </a:ext>
              </a:extLst>
            </p:cNvPr>
            <p:cNvGrpSpPr/>
            <p:nvPr/>
          </p:nvGrpSpPr>
          <p:grpSpPr>
            <a:xfrm>
              <a:off x="10738953" y="5165382"/>
              <a:ext cx="1057673" cy="474223"/>
              <a:chOff x="5600700" y="3400388"/>
              <a:chExt cx="1143000" cy="571527"/>
            </a:xfrm>
            <a:solidFill>
              <a:srgbClr val="8A8C8E"/>
            </a:solidFill>
          </p:grpSpPr>
          <p:sp>
            <p:nvSpPr>
              <p:cNvPr id="41" name="Rounded Rectangle 13">
                <a:extLst>
                  <a:ext uri="{FF2B5EF4-FFF2-40B4-BE49-F238E27FC236}">
                    <a16:creationId xmlns:a16="http://schemas.microsoft.com/office/drawing/2014/main" id="{8D8E9707-FE47-9DE8-50C3-BBE38B715079}"/>
                  </a:ext>
                </a:extLst>
              </p:cNvPr>
              <p:cNvSpPr/>
              <p:nvPr/>
            </p:nvSpPr>
            <p:spPr>
              <a:xfrm>
                <a:off x="5600700" y="3400388"/>
                <a:ext cx="1143000" cy="571527"/>
              </a:xfrm>
              <a:custGeom>
                <a:avLst/>
                <a:gdLst/>
                <a:ahLst/>
                <a:cxnLst/>
                <a:rect l="0" t="0" r="0" b="0"/>
                <a:pathLst>
                  <a:path w="1143000" h="571527">
                    <a:moveTo>
                      <a:pt x="0" y="285777"/>
                    </a:moveTo>
                    <a:lnTo>
                      <a:pt x="0" y="171477"/>
                    </a:lnTo>
                    <a:cubicBezTo>
                      <a:pt x="0" y="107137"/>
                      <a:pt x="42530" y="47763"/>
                      <a:pt x="114300" y="0"/>
                    </a:cubicBezTo>
                    <a:lnTo>
                      <a:pt x="114300" y="142902"/>
                    </a:lnTo>
                    <a:cubicBezTo>
                      <a:pt x="114300" y="269155"/>
                      <a:pt x="318995" y="371502"/>
                      <a:pt x="571500" y="371502"/>
                    </a:cubicBezTo>
                    <a:cubicBezTo>
                      <a:pt x="824004" y="371502"/>
                      <a:pt x="1028700" y="269155"/>
                      <a:pt x="1028700" y="142902"/>
                    </a:cubicBezTo>
                    <a:lnTo>
                      <a:pt x="1028700" y="0"/>
                    </a:lnTo>
                    <a:cubicBezTo>
                      <a:pt x="1100470" y="47763"/>
                      <a:pt x="1143000" y="107137"/>
                      <a:pt x="1143000" y="171477"/>
                    </a:cubicBezTo>
                    <a:lnTo>
                      <a:pt x="1143000" y="285777"/>
                    </a:lnTo>
                    <a:cubicBezTo>
                      <a:pt x="1143000" y="443593"/>
                      <a:pt x="887130" y="571527"/>
                      <a:pt x="571500" y="571527"/>
                    </a:cubicBezTo>
                    <a:cubicBezTo>
                      <a:pt x="255869" y="571527"/>
                      <a:pt x="0" y="443593"/>
                      <a:pt x="0" y="2857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2" name="Rounded Rectangle 14">
                <a:extLst>
                  <a:ext uri="{FF2B5EF4-FFF2-40B4-BE49-F238E27FC236}">
                    <a16:creationId xmlns:a16="http://schemas.microsoft.com/office/drawing/2014/main" id="{1A9215E3-ACDF-0F6C-3887-6E5CB10BBC66}"/>
                  </a:ext>
                </a:extLst>
              </p:cNvPr>
              <p:cNvSpPr/>
              <p:nvPr/>
            </p:nvSpPr>
            <p:spPr>
              <a:xfrm>
                <a:off x="5600700" y="3400388"/>
                <a:ext cx="1143000" cy="571527"/>
              </a:xfrm>
              <a:custGeom>
                <a:avLst/>
                <a:gdLst/>
                <a:ahLst/>
                <a:cxnLst/>
                <a:rect l="0" t="0" r="0" b="0"/>
                <a:pathLst>
                  <a:path w="1143000" h="571527">
                    <a:moveTo>
                      <a:pt x="1143000" y="285777"/>
                    </a:moveTo>
                    <a:cubicBezTo>
                      <a:pt x="1143000" y="443593"/>
                      <a:pt x="887130" y="571527"/>
                      <a:pt x="571500" y="571527"/>
                    </a:cubicBezTo>
                    <a:cubicBezTo>
                      <a:pt x="255869" y="571527"/>
                      <a:pt x="0" y="443593"/>
                      <a:pt x="0" y="285777"/>
                    </a:cubicBezTo>
                    <a:lnTo>
                      <a:pt x="0" y="171477"/>
                    </a:lnTo>
                    <a:cubicBezTo>
                      <a:pt x="0" y="329293"/>
                      <a:pt x="255869" y="457227"/>
                      <a:pt x="571500" y="457227"/>
                    </a:cubicBezTo>
                    <a:cubicBezTo>
                      <a:pt x="887130" y="457227"/>
                      <a:pt x="1143000" y="329293"/>
                      <a:pt x="1143000" y="171477"/>
                    </a:cubicBezTo>
                    <a:close/>
                    <a:moveTo>
                      <a:pt x="1028700" y="0"/>
                    </a:moveTo>
                    <a:cubicBezTo>
                      <a:pt x="1100469" y="47763"/>
                      <a:pt x="1143000" y="107137"/>
                      <a:pt x="1143000" y="171477"/>
                    </a:cubicBezTo>
                    <a:moveTo>
                      <a:pt x="0" y="171477"/>
                    </a:moveTo>
                    <a:cubicBezTo>
                      <a:pt x="0" y="107137"/>
                      <a:pt x="42530" y="47763"/>
                      <a:pt x="114300" y="0"/>
                    </a:cubicBezTo>
                  </a:path>
                </a:pathLst>
              </a:custGeom>
              <a:grpFill/>
              <a:ln w="14287">
                <a:solidFill>
                  <a:srgbClr val="FFFFFF"/>
                </a:solidFill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24" name="Group 18">
              <a:extLst>
                <a:ext uri="{FF2B5EF4-FFF2-40B4-BE49-F238E27FC236}">
                  <a16:creationId xmlns:a16="http://schemas.microsoft.com/office/drawing/2014/main" id="{F3A1B690-F9F4-02B4-FA7E-04CA772D63F5}"/>
                </a:ext>
              </a:extLst>
            </p:cNvPr>
            <p:cNvGrpSpPr/>
            <p:nvPr/>
          </p:nvGrpSpPr>
          <p:grpSpPr>
            <a:xfrm>
              <a:off x="10838638" y="3670830"/>
              <a:ext cx="846138" cy="1801963"/>
              <a:chOff x="5715000" y="1600200"/>
              <a:chExt cx="914400" cy="2171700"/>
            </a:xfrm>
            <a:solidFill>
              <a:srgbClr val="FFBF00"/>
            </a:solidFill>
          </p:grpSpPr>
          <p:sp>
            <p:nvSpPr>
              <p:cNvPr id="39" name="Rounded Rectangle 16">
                <a:extLst>
                  <a:ext uri="{FF2B5EF4-FFF2-40B4-BE49-F238E27FC236}">
                    <a16:creationId xmlns:a16="http://schemas.microsoft.com/office/drawing/2014/main" id="{DACAC9C2-70BC-BFD0-E17C-BC8C2AB5A2ED}"/>
                  </a:ext>
                </a:extLst>
              </p:cNvPr>
              <p:cNvSpPr/>
              <p:nvPr/>
            </p:nvSpPr>
            <p:spPr>
              <a:xfrm>
                <a:off x="5715000" y="1600200"/>
                <a:ext cx="914400" cy="2171700"/>
              </a:xfrm>
              <a:custGeom>
                <a:avLst/>
                <a:gdLst/>
                <a:ahLst/>
                <a:cxnLst/>
                <a:rect l="0" t="0" r="0" b="0"/>
                <a:pathLst>
                  <a:path w="914400" h="2171700">
                    <a:moveTo>
                      <a:pt x="0" y="228600"/>
                    </a:moveTo>
                    <a:cubicBezTo>
                      <a:pt x="0" y="102348"/>
                      <a:pt x="204695" y="0"/>
                      <a:pt x="457200" y="0"/>
                    </a:cubicBezTo>
                    <a:cubicBezTo>
                      <a:pt x="709704" y="0"/>
                      <a:pt x="914400" y="102348"/>
                      <a:pt x="914400" y="228600"/>
                    </a:cubicBezTo>
                    <a:close/>
                    <a:moveTo>
                      <a:pt x="914400" y="1943100"/>
                    </a:moveTo>
                    <a:lnTo>
                      <a:pt x="0" y="1943100"/>
                    </a:lnTo>
                    <a:lnTo>
                      <a:pt x="0" y="228600"/>
                    </a:lnTo>
                    <a:lnTo>
                      <a:pt x="914400" y="228600"/>
                    </a:lnTo>
                    <a:close/>
                    <a:moveTo>
                      <a:pt x="0" y="1943100"/>
                    </a:moveTo>
                    <a:lnTo>
                      <a:pt x="914400" y="1943100"/>
                    </a:lnTo>
                    <a:cubicBezTo>
                      <a:pt x="914400" y="2069351"/>
                      <a:pt x="709704" y="2171700"/>
                      <a:pt x="457200" y="2171700"/>
                    </a:cubicBezTo>
                    <a:cubicBezTo>
                      <a:pt x="204695" y="2171700"/>
                      <a:pt x="0" y="2069351"/>
                      <a:pt x="0" y="1943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0" name="Rounded Rectangle 17">
                <a:extLst>
                  <a:ext uri="{FF2B5EF4-FFF2-40B4-BE49-F238E27FC236}">
                    <a16:creationId xmlns:a16="http://schemas.microsoft.com/office/drawing/2014/main" id="{A3634BD7-EB4F-16C0-7349-183860830942}"/>
                  </a:ext>
                </a:extLst>
              </p:cNvPr>
              <p:cNvSpPr/>
              <p:nvPr/>
            </p:nvSpPr>
            <p:spPr>
              <a:xfrm>
                <a:off x="5715000" y="1600200"/>
                <a:ext cx="914400" cy="2171700"/>
              </a:xfrm>
              <a:custGeom>
                <a:avLst/>
                <a:gdLst/>
                <a:ahLst/>
                <a:cxnLst/>
                <a:rect l="0" t="0" r="0" b="0"/>
                <a:pathLst>
                  <a:path w="914400" h="2171700">
                    <a:moveTo>
                      <a:pt x="914400" y="228600"/>
                    </a:moveTo>
                    <a:lnTo>
                      <a:pt x="914400" y="1943100"/>
                    </a:lnTo>
                    <a:moveTo>
                      <a:pt x="0" y="1943100"/>
                    </a:moveTo>
                    <a:lnTo>
                      <a:pt x="0" y="228600"/>
                    </a:lnTo>
                    <a:moveTo>
                      <a:pt x="914400" y="1943100"/>
                    </a:moveTo>
                    <a:cubicBezTo>
                      <a:pt x="914400" y="2069351"/>
                      <a:pt x="709704" y="2171700"/>
                      <a:pt x="457200" y="2171700"/>
                    </a:cubicBezTo>
                    <a:cubicBezTo>
                      <a:pt x="204695" y="2171700"/>
                      <a:pt x="0" y="2069351"/>
                      <a:pt x="0" y="1943100"/>
                    </a:cubicBezTo>
                    <a:moveTo>
                      <a:pt x="914400" y="228600"/>
                    </a:moveTo>
                    <a:cubicBezTo>
                      <a:pt x="914400" y="354851"/>
                      <a:pt x="709704" y="457200"/>
                      <a:pt x="457200" y="457200"/>
                    </a:cubicBezTo>
                    <a:cubicBezTo>
                      <a:pt x="204695" y="457200"/>
                      <a:pt x="0" y="354851"/>
                      <a:pt x="0" y="228600"/>
                    </a:cubicBezTo>
                    <a:cubicBezTo>
                      <a:pt x="0" y="102348"/>
                      <a:pt x="204695" y="0"/>
                      <a:pt x="457200" y="0"/>
                    </a:cubicBezTo>
                    <a:cubicBezTo>
                      <a:pt x="709704" y="0"/>
                      <a:pt x="914400" y="102348"/>
                      <a:pt x="914400" y="228600"/>
                    </a:cubicBezTo>
                    <a:close/>
                  </a:path>
                </a:pathLst>
              </a:custGeom>
              <a:grpFill/>
              <a:ln w="14287">
                <a:solidFill>
                  <a:srgbClr val="FFFFFF"/>
                </a:solidFill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821E90E9-FA0A-EE4D-0518-EDACDB2E5FE8}"/>
                </a:ext>
              </a:extLst>
            </p:cNvPr>
            <p:cNvSpPr txBox="1"/>
            <p:nvPr/>
          </p:nvSpPr>
          <p:spPr>
            <a:xfrm>
              <a:off x="8082598" y="2836628"/>
              <a:ext cx="4075966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500" b="1">
                  <a:solidFill>
                    <a:srgbClr val="484848"/>
                  </a:solidFill>
                  <a:latin typeface="Roboto"/>
                </a:rPr>
                <a:t>Produção Nacional x Necessidade Nacional</a:t>
              </a:r>
              <a:endParaRPr sz="1500" b="1" dirty="0">
                <a:solidFill>
                  <a:srgbClr val="484848"/>
                </a:solidFill>
                <a:latin typeface="Roboto"/>
              </a:endParaRPr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40998734-5404-D356-AE8B-3A4F45362241}"/>
                </a:ext>
              </a:extLst>
            </p:cNvPr>
            <p:cNvSpPr txBox="1"/>
            <p:nvPr/>
          </p:nvSpPr>
          <p:spPr>
            <a:xfrm>
              <a:off x="11093047" y="3728163"/>
              <a:ext cx="37083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16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70%</a:t>
              </a:r>
            </a:p>
          </p:txBody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C4F8D050-E046-9160-DC87-7C3A9E65741E}"/>
                </a:ext>
              </a:extLst>
            </p:cNvPr>
            <p:cNvSpPr txBox="1"/>
            <p:nvPr/>
          </p:nvSpPr>
          <p:spPr>
            <a:xfrm>
              <a:off x="8501112" y="3670831"/>
              <a:ext cx="66524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1500" b="1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Cenári</a:t>
              </a:r>
              <a:r>
                <a:rPr lang="pt-BR" sz="1500" b="1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o</a:t>
              </a:r>
            </a:p>
            <a:p>
              <a:pPr algn="ctr"/>
              <a:r>
                <a:rPr sz="1500" b="1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Atual</a:t>
              </a:r>
              <a:endParaRPr sz="1500" b="1" dirty="0">
                <a:solidFill>
                  <a:srgbClr val="484848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CA56C19C-0539-4E8A-4584-8D61E64AF933}"/>
                </a:ext>
              </a:extLst>
            </p:cNvPr>
            <p:cNvSpPr txBox="1"/>
            <p:nvPr/>
          </p:nvSpPr>
          <p:spPr>
            <a:xfrm>
              <a:off x="9878086" y="4111070"/>
              <a:ext cx="37973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16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50%</a:t>
              </a:r>
            </a:p>
          </p:txBody>
        </p:sp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E7927978-B469-DF10-6537-7452E9A94640}"/>
                </a:ext>
              </a:extLst>
            </p:cNvPr>
            <p:cNvSpPr txBox="1"/>
            <p:nvPr/>
          </p:nvSpPr>
          <p:spPr>
            <a:xfrm>
              <a:off x="8682577" y="4263592"/>
              <a:ext cx="37825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16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42%</a:t>
              </a:r>
            </a:p>
          </p:txBody>
        </p:sp>
        <p:sp>
          <p:nvSpPr>
            <p:cNvPr id="31" name="TextBox 25">
              <a:extLst>
                <a:ext uri="{FF2B5EF4-FFF2-40B4-BE49-F238E27FC236}">
                  <a16:creationId xmlns:a16="http://schemas.microsoft.com/office/drawing/2014/main" id="{F3EA0AFD-E2AA-43B1-7982-9BC46529325F}"/>
                </a:ext>
              </a:extLst>
            </p:cNvPr>
            <p:cNvSpPr txBox="1"/>
            <p:nvPr/>
          </p:nvSpPr>
          <p:spPr>
            <a:xfrm>
              <a:off x="9801856" y="3501057"/>
              <a:ext cx="46968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1500" b="1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Meta </a:t>
              </a:r>
              <a:endParaRPr lang="pt-BR" sz="1500" b="1" dirty="0">
                <a:solidFill>
                  <a:srgbClr val="484848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sz="1500" b="1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2026</a:t>
              </a:r>
            </a:p>
          </p:txBody>
        </p:sp>
        <p:sp>
          <p:nvSpPr>
            <p:cNvPr id="37" name="TextBox 27">
              <a:extLst>
                <a:ext uri="{FF2B5EF4-FFF2-40B4-BE49-F238E27FC236}">
                  <a16:creationId xmlns:a16="http://schemas.microsoft.com/office/drawing/2014/main" id="{352CCA36-D3BE-62AE-F737-0B3733A3BEFB}"/>
                </a:ext>
              </a:extLst>
            </p:cNvPr>
            <p:cNvSpPr txBox="1"/>
            <p:nvPr/>
          </p:nvSpPr>
          <p:spPr>
            <a:xfrm>
              <a:off x="10992738" y="3164787"/>
              <a:ext cx="4183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1500" b="1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Meta</a:t>
              </a:r>
              <a:endParaRPr lang="pt-BR" sz="1500" b="1" dirty="0">
                <a:solidFill>
                  <a:srgbClr val="484848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sz="1500" b="1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2033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9D95ACED-E862-6153-6551-BB5494EF069A}"/>
                </a:ext>
              </a:extLst>
            </p:cNvPr>
            <p:cNvSpPr txBox="1"/>
            <p:nvPr/>
          </p:nvSpPr>
          <p:spPr>
            <a:xfrm>
              <a:off x="6808416" y="2437203"/>
              <a:ext cx="68133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b="1" dirty="0">
                  <a:solidFill>
                    <a:srgbClr val="484848"/>
                  </a:solidFill>
                  <a:latin typeface="Roboto"/>
                </a:rPr>
                <a:t>META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654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794A5-3783-5275-1353-FD0AA85CC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tângulo 104">
            <a:extLst>
              <a:ext uri="{FF2B5EF4-FFF2-40B4-BE49-F238E27FC236}">
                <a16:creationId xmlns:a16="http://schemas.microsoft.com/office/drawing/2014/main" id="{15A7F6CE-769E-3B56-CF73-9709FF2C063C}"/>
              </a:ext>
            </a:extLst>
          </p:cNvPr>
          <p:cNvSpPr/>
          <p:nvPr/>
        </p:nvSpPr>
        <p:spPr>
          <a:xfrm>
            <a:off x="5669378" y="1041170"/>
            <a:ext cx="6707680" cy="584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Fluxograma: Conector 103">
            <a:extLst>
              <a:ext uri="{FF2B5EF4-FFF2-40B4-BE49-F238E27FC236}">
                <a16:creationId xmlns:a16="http://schemas.microsoft.com/office/drawing/2014/main" id="{CCFB39A9-9287-24A0-FAD8-2B216F2C9D77}"/>
              </a:ext>
            </a:extLst>
          </p:cNvPr>
          <p:cNvSpPr/>
          <p:nvPr/>
        </p:nvSpPr>
        <p:spPr>
          <a:xfrm>
            <a:off x="7757442" y="2572107"/>
            <a:ext cx="2666736" cy="2625993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354B8C2-FC51-3CFE-BFF0-65E34388A0F2}"/>
              </a:ext>
            </a:extLst>
          </p:cNvPr>
          <p:cNvSpPr txBox="1"/>
          <p:nvPr/>
        </p:nvSpPr>
        <p:spPr>
          <a:xfrm>
            <a:off x="545194" y="457200"/>
            <a:ext cx="9398727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SUS como indutor da política industrial e tecnológica em saúde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170A2C9-ECD3-B88F-485A-F5FD2307498F}"/>
              </a:ext>
            </a:extLst>
          </p:cNvPr>
          <p:cNvSpPr/>
          <p:nvPr/>
        </p:nvSpPr>
        <p:spPr>
          <a:xfrm rot="16200000">
            <a:off x="2575435" y="-1618629"/>
            <a:ext cx="72000" cy="5400000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C4B81DED-1390-642F-6BCE-793ED595BCD2}"/>
              </a:ext>
            </a:extLst>
          </p:cNvPr>
          <p:cNvGrpSpPr/>
          <p:nvPr/>
        </p:nvGrpSpPr>
        <p:grpSpPr>
          <a:xfrm>
            <a:off x="-1415562" y="2031023"/>
            <a:ext cx="879231" cy="2176361"/>
            <a:chOff x="-513102" y="1666687"/>
            <a:chExt cx="470945" cy="1764053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ECCF9A4A-B730-4EEB-8523-F80CBEC9FBA7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339E5B96-2EE0-FCD0-E173-50ADC0CB7B6D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2236B2E-82DA-E43A-5FA9-44A3BC4DD6FC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B846B720-AB38-50BD-083A-01DECC41D5B7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11AAF58-80FB-9BA7-8A38-5C98682947B8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CF02DF4D-BAB7-F3C7-D6E7-B63C4D4D95D1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C0971DC-E8EA-DA8E-C116-06462A663CF3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3021182A-FE3A-3DC2-2123-4119E32F7C77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TextBox 40">
            <a:extLst>
              <a:ext uri="{FF2B5EF4-FFF2-40B4-BE49-F238E27FC236}">
                <a16:creationId xmlns:a16="http://schemas.microsoft.com/office/drawing/2014/main" id="{A8D306C8-4578-E986-D2F2-9AB8770B6A9F}"/>
              </a:ext>
            </a:extLst>
          </p:cNvPr>
          <p:cNvSpPr txBox="1"/>
          <p:nvPr/>
        </p:nvSpPr>
        <p:spPr>
          <a:xfrm>
            <a:off x="714549" y="1426463"/>
            <a:ext cx="4015237" cy="52937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b="0" dirty="0">
              <a:solidFill>
                <a:srgbClr val="484848"/>
              </a:solidFill>
              <a:latin typeface="Bahnschrift" panose="020B0502040204020203" pitchFamily="34" charset="0"/>
            </a:endParaRPr>
          </a:p>
          <a:p>
            <a:pPr algn="just"/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O</a:t>
            </a:r>
            <a:r>
              <a:rPr lang="pt-BR" b="1" dirty="0">
                <a:solidFill>
                  <a:srgbClr val="484848"/>
                </a:solidFill>
                <a:latin typeface="Bahnschrift" panose="020B0502040204020203" pitchFamily="34" charset="0"/>
              </a:rPr>
              <a:t> SUS 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é mais do que um sistema de saúde: é um </a:t>
            </a:r>
            <a:r>
              <a:rPr lang="pt-BR" b="1" dirty="0">
                <a:solidFill>
                  <a:srgbClr val="484848"/>
                </a:solidFill>
                <a:latin typeface="Bahnschrift" panose="020B0502040204020203" pitchFamily="34" charset="0"/>
              </a:rPr>
              <a:t>motor de equidade social, desenvolvimento tecnológico 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e </a:t>
            </a:r>
            <a:r>
              <a:rPr lang="pt-BR" b="1" dirty="0">
                <a:solidFill>
                  <a:srgbClr val="484848"/>
                </a:solidFill>
                <a:latin typeface="Bahnschrift" panose="020B0502040204020203" pitchFamily="34" charset="0"/>
              </a:rPr>
              <a:t>soberania sanitária no Brasil.</a:t>
            </a:r>
          </a:p>
          <a:p>
            <a:pPr algn="just"/>
            <a:endParaRPr lang="pt-BR" dirty="0">
              <a:solidFill>
                <a:srgbClr val="484848"/>
              </a:solidFill>
              <a:latin typeface="Bahnschrift" panose="020B0502040204020203" pitchFamily="34" charset="0"/>
            </a:endParaRPr>
          </a:p>
          <a:p>
            <a:pPr algn="just"/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Como </a:t>
            </a:r>
            <a:r>
              <a:rPr lang="pt-BR" b="1" dirty="0">
                <a:solidFill>
                  <a:srgbClr val="484848"/>
                </a:solidFill>
                <a:latin typeface="Bahnschrift" panose="020B0502040204020203" pitchFamily="34" charset="0"/>
              </a:rPr>
              <a:t>maior comprador de bens e serviços de saúde no Brasil, 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movimenta um mercado anual de R$20 bilhões em compras públicas, o que o torna um importante </a:t>
            </a:r>
            <a:r>
              <a:rPr lang="pt-BR" b="1" dirty="0">
                <a:solidFill>
                  <a:srgbClr val="484848"/>
                </a:solidFill>
                <a:latin typeface="Bahnschrift" panose="020B0502040204020203" pitchFamily="34" charset="0"/>
              </a:rPr>
              <a:t>indutor do CEIS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.</a:t>
            </a:r>
          </a:p>
          <a:p>
            <a:pPr algn="just"/>
            <a:endParaRPr lang="pt-BR" dirty="0">
              <a:solidFill>
                <a:srgbClr val="484848"/>
              </a:solidFill>
              <a:latin typeface="Bahnschrift" panose="020B0502040204020203" pitchFamily="34" charset="0"/>
            </a:endParaRPr>
          </a:p>
          <a:p>
            <a:pPr algn="just"/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Exerce um </a:t>
            </a:r>
            <a:r>
              <a:rPr lang="pt-BR" b="1" dirty="0">
                <a:solidFill>
                  <a:srgbClr val="484848"/>
                </a:solidFill>
                <a:latin typeface="Bahnschrift" panose="020B0502040204020203" pitchFamily="34" charset="0"/>
              </a:rPr>
              <a:t>papel estratégico 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ao orientar investimentos em inovação, pesquisa e produção local, fortalecendo a base industrial brasileira e reduzindo a dependência externa.</a:t>
            </a:r>
          </a:p>
          <a:p>
            <a:pPr algn="just"/>
            <a:endParaRPr lang="pt-BR" sz="2000" dirty="0">
              <a:solidFill>
                <a:srgbClr val="484848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3DCFC5C1-9BBA-5346-C7E9-A2B66CD6C336}"/>
              </a:ext>
            </a:extLst>
          </p:cNvPr>
          <p:cNvSpPr/>
          <p:nvPr/>
        </p:nvSpPr>
        <p:spPr>
          <a:xfrm>
            <a:off x="7394875" y="2234479"/>
            <a:ext cx="3362327" cy="3310242"/>
          </a:xfrm>
          <a:custGeom>
            <a:avLst/>
            <a:gdLst/>
            <a:ahLst/>
            <a:cxnLst/>
            <a:rect l="0" t="0" r="0" b="0"/>
            <a:pathLst>
              <a:path w="2912883" h="2854686">
                <a:moveTo>
                  <a:pt x="574926" y="791305"/>
                </a:moveTo>
                <a:lnTo>
                  <a:pt x="575804" y="791469"/>
                </a:lnTo>
                <a:cubicBezTo>
                  <a:pt x="435966" y="976370"/>
                  <a:pt x="353022" y="1206688"/>
                  <a:pt x="353022" y="1456378"/>
                </a:cubicBezTo>
                <a:cubicBezTo>
                  <a:pt x="353022" y="1496619"/>
                  <a:pt x="355176" y="1536354"/>
                  <a:pt x="359376" y="1575480"/>
                </a:cubicBezTo>
                <a:cubicBezTo>
                  <a:pt x="234820" y="1575329"/>
                  <a:pt x="114476" y="1546956"/>
                  <a:pt x="823" y="1496744"/>
                </a:cubicBezTo>
                <a:cubicBezTo>
                  <a:pt x="0" y="1467675"/>
                  <a:pt x="56" y="1438685"/>
                  <a:pt x="976" y="1409814"/>
                </a:cubicBezTo>
                <a:lnTo>
                  <a:pt x="690" y="1409827"/>
                </a:lnTo>
                <a:cubicBezTo>
                  <a:pt x="10665" y="1092172"/>
                  <a:pt x="122364" y="800162"/>
                  <a:pt x="304293" y="565294"/>
                </a:cubicBezTo>
                <a:cubicBezTo>
                  <a:pt x="425139" y="590573"/>
                  <a:pt x="539136" y="641490"/>
                  <a:pt x="638553" y="714517"/>
                </a:cubicBezTo>
                <a:cubicBezTo>
                  <a:pt x="616124" y="739197"/>
                  <a:pt x="594789" y="765012"/>
                  <a:pt x="574926" y="791305"/>
                </a:cubicBezTo>
                <a:close/>
                <a:moveTo>
                  <a:pt x="1456340" y="353061"/>
                </a:moveTo>
                <a:cubicBezTo>
                  <a:pt x="1329963" y="353061"/>
                  <a:pt x="1208546" y="374309"/>
                  <a:pt x="1095473" y="413427"/>
                </a:cubicBezTo>
                <a:lnTo>
                  <a:pt x="1095519" y="413073"/>
                </a:lnTo>
                <a:cubicBezTo>
                  <a:pt x="1064378" y="423837"/>
                  <a:pt x="1033564" y="436064"/>
                  <a:pt x="1003177" y="449767"/>
                </a:cubicBezTo>
                <a:cubicBezTo>
                  <a:pt x="964721" y="331204"/>
                  <a:pt x="954441" y="207913"/>
                  <a:pt x="967043" y="84231"/>
                </a:cubicBezTo>
                <a:cubicBezTo>
                  <a:pt x="1119969" y="29696"/>
                  <a:pt x="1284684" y="0"/>
                  <a:pt x="1456340" y="0"/>
                </a:cubicBezTo>
                <a:cubicBezTo>
                  <a:pt x="1596750" y="0"/>
                  <a:pt x="1732521" y="19871"/>
                  <a:pt x="1860997" y="56953"/>
                </a:cubicBezTo>
                <a:lnTo>
                  <a:pt x="1860912" y="57164"/>
                </a:lnTo>
                <a:cubicBezTo>
                  <a:pt x="1888662" y="65212"/>
                  <a:pt x="1916248" y="74117"/>
                  <a:pt x="1943637" y="83883"/>
                </a:cubicBezTo>
                <a:cubicBezTo>
                  <a:pt x="1956278" y="207522"/>
                  <a:pt x="1946064" y="330774"/>
                  <a:pt x="1907693" y="449307"/>
                </a:cubicBezTo>
                <a:cubicBezTo>
                  <a:pt x="1769914" y="387463"/>
                  <a:pt x="1617145" y="353061"/>
                  <a:pt x="1456340" y="353061"/>
                </a:cubicBezTo>
                <a:close/>
                <a:moveTo>
                  <a:pt x="2911991" y="1409814"/>
                </a:moveTo>
                <a:lnTo>
                  <a:pt x="2911906" y="1409807"/>
                </a:lnTo>
                <a:cubicBezTo>
                  <a:pt x="2912831" y="1438685"/>
                  <a:pt x="2912883" y="1467675"/>
                  <a:pt x="2912063" y="1496744"/>
                </a:cubicBezTo>
                <a:cubicBezTo>
                  <a:pt x="2798347" y="1546982"/>
                  <a:pt x="2677934" y="1575362"/>
                  <a:pt x="2553302" y="1575480"/>
                </a:cubicBezTo>
                <a:cubicBezTo>
                  <a:pt x="2557500" y="1536354"/>
                  <a:pt x="2559659" y="1496619"/>
                  <a:pt x="2559659" y="1456378"/>
                </a:cubicBezTo>
                <a:cubicBezTo>
                  <a:pt x="2559659" y="1170561"/>
                  <a:pt x="2450975" y="910125"/>
                  <a:pt x="2272680" y="714143"/>
                </a:cubicBezTo>
                <a:cubicBezTo>
                  <a:pt x="2372245" y="641116"/>
                  <a:pt x="2486407" y="590253"/>
                  <a:pt x="2607411" y="565089"/>
                </a:cubicBezTo>
                <a:cubicBezTo>
                  <a:pt x="2625163" y="588124"/>
                  <a:pt x="2643925" y="613945"/>
                  <a:pt x="2660155" y="637848"/>
                </a:cubicBezTo>
                <a:lnTo>
                  <a:pt x="2660766" y="637350"/>
                </a:lnTo>
                <a:cubicBezTo>
                  <a:pt x="2811612" y="858745"/>
                  <a:pt x="2903010" y="1123891"/>
                  <a:pt x="2911991" y="1409814"/>
                </a:cubicBezTo>
                <a:close/>
                <a:moveTo>
                  <a:pt x="1034745" y="2850802"/>
                </a:moveTo>
                <a:cubicBezTo>
                  <a:pt x="1012670" y="2844091"/>
                  <a:pt x="989650" y="2836547"/>
                  <a:pt x="968283" y="2828963"/>
                </a:cubicBezTo>
                <a:cubicBezTo>
                  <a:pt x="704003" y="2734987"/>
                  <a:pt x="474873" y="2566847"/>
                  <a:pt x="305939" y="2349585"/>
                </a:cubicBezTo>
                <a:lnTo>
                  <a:pt x="306259" y="2349381"/>
                </a:lnTo>
                <a:cubicBezTo>
                  <a:pt x="288541" y="2326558"/>
                  <a:pt x="269783" y="2300730"/>
                  <a:pt x="253362" y="2276726"/>
                </a:cubicBezTo>
                <a:cubicBezTo>
                  <a:pt x="314686" y="2169427"/>
                  <a:pt x="398337" y="2076566"/>
                  <a:pt x="498556" y="2004443"/>
                </a:cubicBezTo>
                <a:cubicBezTo>
                  <a:pt x="636854" y="2245611"/>
                  <a:pt x="863614" y="2429561"/>
                  <a:pt x="1134586" y="2512043"/>
                </a:cubicBezTo>
                <a:lnTo>
                  <a:pt x="1134586" y="2512043"/>
                </a:lnTo>
                <a:cubicBezTo>
                  <a:pt x="1166108" y="2521641"/>
                  <a:pt x="1198542" y="2529985"/>
                  <a:pt x="1231192" y="2536762"/>
                </a:cubicBezTo>
                <a:cubicBezTo>
                  <a:pt x="1193589" y="2654591"/>
                  <a:pt x="1131063" y="2763052"/>
                  <a:pt x="1047833" y="2854686"/>
                </a:cubicBezTo>
                <a:cubicBezTo>
                  <a:pt x="1043463" y="2853413"/>
                  <a:pt x="1039101" y="2852114"/>
                  <a:pt x="1034745" y="2850802"/>
                </a:cubicBezTo>
                <a:close/>
                <a:moveTo>
                  <a:pt x="1950289" y="2826857"/>
                </a:moveTo>
                <a:cubicBezTo>
                  <a:pt x="1923110" y="2836651"/>
                  <a:pt x="1895557" y="2845659"/>
                  <a:pt x="1867656" y="2853859"/>
                </a:cubicBezTo>
                <a:cubicBezTo>
                  <a:pt x="1784649" y="2761143"/>
                  <a:pt x="1720411" y="2655273"/>
                  <a:pt x="1681797" y="2536644"/>
                </a:cubicBezTo>
                <a:cubicBezTo>
                  <a:pt x="1995148" y="2471579"/>
                  <a:pt x="2259802" y="2273610"/>
                  <a:pt x="2414185" y="2004338"/>
                </a:cubicBezTo>
                <a:cubicBezTo>
                  <a:pt x="2514465" y="2076481"/>
                  <a:pt x="2598167" y="2169374"/>
                  <a:pt x="2659519" y="2276726"/>
                </a:cubicBezTo>
                <a:cubicBezTo>
                  <a:pt x="2643099" y="2300730"/>
                  <a:pt x="2624343" y="2326552"/>
                  <a:pt x="2606624" y="2349375"/>
                </a:cubicBezTo>
                <a:lnTo>
                  <a:pt x="2606807" y="2349493"/>
                </a:lnTo>
                <a:cubicBezTo>
                  <a:pt x="2439127" y="2565188"/>
                  <a:pt x="2212122" y="2732468"/>
                  <a:pt x="1950289" y="2826857"/>
                </a:cubicBezTo>
                <a:close/>
              </a:path>
            </a:pathLst>
          </a:custGeom>
          <a:solidFill>
            <a:srgbClr val="8A8C8E"/>
          </a:solidFill>
          <a:ln>
            <a:solidFill>
              <a:srgbClr val="8A8C8E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59494510-6582-0393-632F-DDF085C4ABBE}"/>
              </a:ext>
            </a:extLst>
          </p:cNvPr>
          <p:cNvSpPr/>
          <p:nvPr/>
        </p:nvSpPr>
        <p:spPr>
          <a:xfrm>
            <a:off x="7394875" y="2234479"/>
            <a:ext cx="3362328" cy="3310242"/>
          </a:xfrm>
          <a:custGeom>
            <a:avLst/>
            <a:gdLst/>
            <a:ahLst/>
            <a:cxnLst/>
            <a:rect l="0" t="0" r="0" b="0"/>
            <a:pathLst>
              <a:path w="2912884" h="2854686">
                <a:moveTo>
                  <a:pt x="574926" y="791305"/>
                </a:moveTo>
                <a:lnTo>
                  <a:pt x="575804" y="791471"/>
                </a:lnTo>
                <a:cubicBezTo>
                  <a:pt x="435966" y="976368"/>
                  <a:pt x="353022" y="1206687"/>
                  <a:pt x="353022" y="1456378"/>
                </a:cubicBezTo>
                <a:cubicBezTo>
                  <a:pt x="353022" y="1496618"/>
                  <a:pt x="355176" y="1536356"/>
                  <a:pt x="359376" y="1575481"/>
                </a:cubicBezTo>
                <a:cubicBezTo>
                  <a:pt x="234820" y="1575330"/>
                  <a:pt x="114476" y="1546959"/>
                  <a:pt x="823" y="1496743"/>
                </a:cubicBezTo>
                <a:cubicBezTo>
                  <a:pt x="0" y="1467674"/>
                  <a:pt x="56" y="1438686"/>
                  <a:pt x="976" y="1409811"/>
                </a:cubicBezTo>
                <a:lnTo>
                  <a:pt x="690" y="1409827"/>
                </a:lnTo>
                <a:cubicBezTo>
                  <a:pt x="10665" y="1092169"/>
                  <a:pt x="122364" y="800160"/>
                  <a:pt x="304293" y="565294"/>
                </a:cubicBezTo>
                <a:cubicBezTo>
                  <a:pt x="425139" y="590573"/>
                  <a:pt x="539136" y="641490"/>
                  <a:pt x="638553" y="714521"/>
                </a:cubicBezTo>
                <a:cubicBezTo>
                  <a:pt x="616124" y="739196"/>
                  <a:pt x="594789" y="765013"/>
                  <a:pt x="574926" y="791305"/>
                </a:cubicBezTo>
                <a:close/>
                <a:moveTo>
                  <a:pt x="1456340" y="353061"/>
                </a:moveTo>
                <a:cubicBezTo>
                  <a:pt x="1329961" y="353061"/>
                  <a:pt x="1208547" y="374309"/>
                  <a:pt x="1095472" y="413427"/>
                </a:cubicBezTo>
                <a:lnTo>
                  <a:pt x="1095517" y="413073"/>
                </a:lnTo>
                <a:cubicBezTo>
                  <a:pt x="1064380" y="423837"/>
                  <a:pt x="1033567" y="436064"/>
                  <a:pt x="1003174" y="449767"/>
                </a:cubicBezTo>
                <a:cubicBezTo>
                  <a:pt x="964717" y="331204"/>
                  <a:pt x="954444" y="207913"/>
                  <a:pt x="967046" y="84231"/>
                </a:cubicBezTo>
                <a:cubicBezTo>
                  <a:pt x="1119969" y="29696"/>
                  <a:pt x="1284686" y="0"/>
                  <a:pt x="1456340" y="0"/>
                </a:cubicBezTo>
                <a:cubicBezTo>
                  <a:pt x="1596752" y="0"/>
                  <a:pt x="1732523" y="19870"/>
                  <a:pt x="1860995" y="56953"/>
                </a:cubicBezTo>
                <a:lnTo>
                  <a:pt x="1860913" y="57164"/>
                </a:lnTo>
                <a:cubicBezTo>
                  <a:pt x="1888659" y="65212"/>
                  <a:pt x="1916246" y="74117"/>
                  <a:pt x="1943637" y="83883"/>
                </a:cubicBezTo>
                <a:cubicBezTo>
                  <a:pt x="1956278" y="207522"/>
                  <a:pt x="1946063" y="330774"/>
                  <a:pt x="1907694" y="449307"/>
                </a:cubicBezTo>
                <a:cubicBezTo>
                  <a:pt x="1769916" y="387463"/>
                  <a:pt x="1617145" y="353061"/>
                  <a:pt x="1456340" y="353061"/>
                </a:cubicBezTo>
                <a:close/>
                <a:moveTo>
                  <a:pt x="2911988" y="1409814"/>
                </a:moveTo>
                <a:lnTo>
                  <a:pt x="2911908" y="1409810"/>
                </a:lnTo>
                <a:cubicBezTo>
                  <a:pt x="2912828" y="1438684"/>
                  <a:pt x="2912884" y="1467673"/>
                  <a:pt x="2912060" y="1496742"/>
                </a:cubicBezTo>
                <a:cubicBezTo>
                  <a:pt x="2798345" y="1546984"/>
                  <a:pt x="2677931" y="1575359"/>
                  <a:pt x="2553303" y="1575479"/>
                </a:cubicBezTo>
                <a:cubicBezTo>
                  <a:pt x="2557502" y="1536354"/>
                  <a:pt x="2559657" y="1496618"/>
                  <a:pt x="2559657" y="1456378"/>
                </a:cubicBezTo>
                <a:cubicBezTo>
                  <a:pt x="2559657" y="1170558"/>
                  <a:pt x="2450974" y="910122"/>
                  <a:pt x="2272680" y="714142"/>
                </a:cubicBezTo>
                <a:cubicBezTo>
                  <a:pt x="2372246" y="641116"/>
                  <a:pt x="2486406" y="590253"/>
                  <a:pt x="2607408" y="565089"/>
                </a:cubicBezTo>
                <a:cubicBezTo>
                  <a:pt x="2625163" y="588124"/>
                  <a:pt x="2643927" y="613945"/>
                  <a:pt x="2660157" y="637848"/>
                </a:cubicBezTo>
                <a:lnTo>
                  <a:pt x="2660767" y="637350"/>
                </a:lnTo>
                <a:cubicBezTo>
                  <a:pt x="2811612" y="858746"/>
                  <a:pt x="2903007" y="1123889"/>
                  <a:pt x="2911988" y="1409814"/>
                </a:cubicBezTo>
                <a:close/>
                <a:moveTo>
                  <a:pt x="1034748" y="2850803"/>
                </a:moveTo>
                <a:cubicBezTo>
                  <a:pt x="1012672" y="2844093"/>
                  <a:pt x="989647" y="2836548"/>
                  <a:pt x="968281" y="2828965"/>
                </a:cubicBezTo>
                <a:cubicBezTo>
                  <a:pt x="704001" y="2734988"/>
                  <a:pt x="474873" y="2566847"/>
                  <a:pt x="305939" y="2349583"/>
                </a:cubicBezTo>
                <a:lnTo>
                  <a:pt x="306259" y="2349378"/>
                </a:lnTo>
                <a:cubicBezTo>
                  <a:pt x="288541" y="2326555"/>
                  <a:pt x="269783" y="2300731"/>
                  <a:pt x="253362" y="2276726"/>
                </a:cubicBezTo>
                <a:cubicBezTo>
                  <a:pt x="314686" y="2169424"/>
                  <a:pt x="398337" y="2076569"/>
                  <a:pt x="498556" y="2004442"/>
                </a:cubicBezTo>
                <a:cubicBezTo>
                  <a:pt x="636854" y="2245608"/>
                  <a:pt x="863614" y="2429561"/>
                  <a:pt x="1134585" y="2512044"/>
                </a:cubicBezTo>
                <a:lnTo>
                  <a:pt x="1134585" y="2512044"/>
                </a:lnTo>
                <a:cubicBezTo>
                  <a:pt x="1166108" y="2521640"/>
                  <a:pt x="1198543" y="2529985"/>
                  <a:pt x="1231193" y="2536765"/>
                </a:cubicBezTo>
                <a:cubicBezTo>
                  <a:pt x="1193590" y="2654593"/>
                  <a:pt x="1131064" y="2763051"/>
                  <a:pt x="1047830" y="2854686"/>
                </a:cubicBezTo>
                <a:cubicBezTo>
                  <a:pt x="1043461" y="2853411"/>
                  <a:pt x="1039100" y="2852117"/>
                  <a:pt x="1034748" y="2850803"/>
                </a:cubicBezTo>
                <a:close/>
                <a:moveTo>
                  <a:pt x="1950289" y="2826856"/>
                </a:moveTo>
                <a:cubicBezTo>
                  <a:pt x="1923112" y="2836653"/>
                  <a:pt x="1895557" y="2845659"/>
                  <a:pt x="1867657" y="2853858"/>
                </a:cubicBezTo>
                <a:cubicBezTo>
                  <a:pt x="1784651" y="2761143"/>
                  <a:pt x="1720411" y="2655274"/>
                  <a:pt x="1681797" y="2536641"/>
                </a:cubicBezTo>
                <a:cubicBezTo>
                  <a:pt x="1995145" y="2471578"/>
                  <a:pt x="2259805" y="2273613"/>
                  <a:pt x="2414184" y="2004337"/>
                </a:cubicBezTo>
                <a:cubicBezTo>
                  <a:pt x="2514467" y="2076478"/>
                  <a:pt x="2598169" y="2169371"/>
                  <a:pt x="2659522" y="2276725"/>
                </a:cubicBezTo>
                <a:cubicBezTo>
                  <a:pt x="2643101" y="2300729"/>
                  <a:pt x="2624343" y="2326554"/>
                  <a:pt x="2606625" y="2349377"/>
                </a:cubicBezTo>
                <a:lnTo>
                  <a:pt x="2606809" y="2349495"/>
                </a:lnTo>
                <a:cubicBezTo>
                  <a:pt x="2439125" y="2565185"/>
                  <a:pt x="2212120" y="2732471"/>
                  <a:pt x="1950289" y="2826856"/>
                </a:cubicBezTo>
                <a:close/>
              </a:path>
            </a:pathLst>
          </a:custGeom>
          <a:noFill/>
          <a:ln w="984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Rounded Rectangle 4">
            <a:extLst>
              <a:ext uri="{FF2B5EF4-FFF2-40B4-BE49-F238E27FC236}">
                <a16:creationId xmlns:a16="http://schemas.microsoft.com/office/drawing/2014/main" id="{9C5914B2-A8BF-37CB-7BCC-472C643658B4}"/>
              </a:ext>
            </a:extLst>
          </p:cNvPr>
          <p:cNvSpPr/>
          <p:nvPr/>
        </p:nvSpPr>
        <p:spPr>
          <a:xfrm>
            <a:off x="9490162" y="2171149"/>
            <a:ext cx="1076875" cy="994659"/>
          </a:xfrm>
          <a:custGeom>
            <a:avLst/>
            <a:gdLst/>
            <a:ahLst/>
            <a:cxnLst/>
            <a:rect l="0" t="0" r="0" b="0"/>
            <a:pathLst>
              <a:path w="932928" h="857774">
                <a:moveTo>
                  <a:pt x="520591" y="845919"/>
                </a:moveTo>
                <a:cubicBezTo>
                  <a:pt x="463857" y="856711"/>
                  <a:pt x="410311" y="857774"/>
                  <a:pt x="365835" y="846346"/>
                </a:cubicBezTo>
                <a:cubicBezTo>
                  <a:pt x="394838" y="818110"/>
                  <a:pt x="425153" y="792217"/>
                  <a:pt x="456963" y="769138"/>
                </a:cubicBezTo>
                <a:cubicBezTo>
                  <a:pt x="479392" y="793811"/>
                  <a:pt x="500728" y="819626"/>
                  <a:pt x="520591" y="845919"/>
                </a:cubicBezTo>
                <a:close/>
                <a:moveTo>
                  <a:pt x="792204" y="619704"/>
                </a:moveTo>
                <a:cubicBezTo>
                  <a:pt x="838716" y="610032"/>
                  <a:pt x="885681" y="605490"/>
                  <a:pt x="932928" y="601541"/>
                </a:cubicBezTo>
                <a:cubicBezTo>
                  <a:pt x="909718" y="633486"/>
                  <a:pt x="879606" y="664174"/>
                  <a:pt x="844955" y="692462"/>
                </a:cubicBezTo>
                <a:cubicBezTo>
                  <a:pt x="828725" y="668563"/>
                  <a:pt x="809963" y="642739"/>
                  <a:pt x="792204" y="619704"/>
                </a:cubicBezTo>
                <a:close/>
                <a:moveTo>
                  <a:pt x="92342" y="504382"/>
                </a:moveTo>
                <a:cubicBezTo>
                  <a:pt x="130835" y="385708"/>
                  <a:pt x="141092" y="262297"/>
                  <a:pt x="128436" y="138498"/>
                </a:cubicBezTo>
                <a:cubicBezTo>
                  <a:pt x="123714" y="92310"/>
                  <a:pt x="115802" y="46069"/>
                  <a:pt x="104978" y="0"/>
                </a:cubicBezTo>
                <a:cubicBezTo>
                  <a:pt x="265178" y="49766"/>
                  <a:pt x="421971" y="133001"/>
                  <a:pt x="565226" y="237082"/>
                </a:cubicBezTo>
                <a:cubicBezTo>
                  <a:pt x="710916" y="342934"/>
                  <a:pt x="835266" y="461773"/>
                  <a:pt x="932928" y="601541"/>
                </a:cubicBezTo>
                <a:cubicBezTo>
                  <a:pt x="885681" y="605490"/>
                  <a:pt x="838716" y="610032"/>
                  <a:pt x="792204" y="619704"/>
                </a:cubicBezTo>
                <a:cubicBezTo>
                  <a:pt x="670997" y="644912"/>
                  <a:pt x="556650" y="695906"/>
                  <a:pt x="456963" y="769138"/>
                </a:cubicBezTo>
                <a:cubicBezTo>
                  <a:pt x="425153" y="792217"/>
                  <a:pt x="394838" y="818110"/>
                  <a:pt x="365835" y="846346"/>
                </a:cubicBezTo>
                <a:cubicBezTo>
                  <a:pt x="365835" y="846346"/>
                  <a:pt x="272709" y="754358"/>
                  <a:pt x="218187" y="714747"/>
                </a:cubicBezTo>
                <a:cubicBezTo>
                  <a:pt x="163550" y="675051"/>
                  <a:pt x="106552" y="641950"/>
                  <a:pt x="47394" y="614986"/>
                </a:cubicBezTo>
                <a:cubicBezTo>
                  <a:pt x="65290" y="578679"/>
                  <a:pt x="80217" y="541765"/>
                  <a:pt x="92342" y="504382"/>
                </a:cubicBezTo>
                <a:close/>
                <a:moveTo>
                  <a:pt x="128436" y="138498"/>
                </a:moveTo>
                <a:cubicBezTo>
                  <a:pt x="101045" y="128732"/>
                  <a:pt x="73457" y="119827"/>
                  <a:pt x="45711" y="111779"/>
                </a:cubicBezTo>
                <a:cubicBezTo>
                  <a:pt x="61911" y="70081"/>
                  <a:pt x="81768" y="31945"/>
                  <a:pt x="104978" y="0"/>
                </a:cubicBezTo>
                <a:cubicBezTo>
                  <a:pt x="115802" y="46069"/>
                  <a:pt x="123714" y="92310"/>
                  <a:pt x="128436" y="138498"/>
                </a:cubicBezTo>
                <a:close/>
                <a:moveTo>
                  <a:pt x="92342" y="504382"/>
                </a:moveTo>
                <a:cubicBezTo>
                  <a:pt x="80217" y="541765"/>
                  <a:pt x="65290" y="578679"/>
                  <a:pt x="47394" y="614986"/>
                </a:cubicBezTo>
                <a:cubicBezTo>
                  <a:pt x="22783" y="576218"/>
                  <a:pt x="7268" y="524979"/>
                  <a:pt x="0" y="467689"/>
                </a:cubicBezTo>
                <a:cubicBezTo>
                  <a:pt x="31136" y="478452"/>
                  <a:pt x="61949" y="490678"/>
                  <a:pt x="92342" y="504382"/>
                </a:cubicBezTo>
                <a:close/>
              </a:path>
            </a:pathLst>
          </a:custGeom>
          <a:solidFill>
            <a:srgbClr val="DD4F05"/>
          </a:solidFill>
          <a:ln>
            <a:noFill/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C0F40BB7-8541-1690-6343-A4D5ED200F62}"/>
              </a:ext>
            </a:extLst>
          </p:cNvPr>
          <p:cNvSpPr/>
          <p:nvPr/>
        </p:nvSpPr>
        <p:spPr>
          <a:xfrm>
            <a:off x="9490162" y="2171149"/>
            <a:ext cx="1076875" cy="994658"/>
          </a:xfrm>
          <a:custGeom>
            <a:avLst/>
            <a:gdLst/>
            <a:ahLst/>
            <a:cxnLst/>
            <a:rect l="0" t="0" r="0" b="0"/>
            <a:pathLst>
              <a:path w="932928" h="857773">
                <a:moveTo>
                  <a:pt x="520591" y="845919"/>
                </a:moveTo>
                <a:cubicBezTo>
                  <a:pt x="463857" y="856712"/>
                  <a:pt x="410311" y="857773"/>
                  <a:pt x="365835" y="846347"/>
                </a:cubicBezTo>
                <a:cubicBezTo>
                  <a:pt x="394838" y="818108"/>
                  <a:pt x="425153" y="792220"/>
                  <a:pt x="456963" y="769135"/>
                </a:cubicBezTo>
                <a:cubicBezTo>
                  <a:pt x="479392" y="793811"/>
                  <a:pt x="500728" y="819629"/>
                  <a:pt x="520591" y="845919"/>
                </a:cubicBezTo>
                <a:close/>
                <a:moveTo>
                  <a:pt x="792205" y="619704"/>
                </a:moveTo>
                <a:cubicBezTo>
                  <a:pt x="838714" y="610032"/>
                  <a:pt x="885682" y="605490"/>
                  <a:pt x="932928" y="601541"/>
                </a:cubicBezTo>
                <a:cubicBezTo>
                  <a:pt x="909719" y="633486"/>
                  <a:pt x="879606" y="664171"/>
                  <a:pt x="844955" y="692463"/>
                </a:cubicBezTo>
                <a:cubicBezTo>
                  <a:pt x="828725" y="668559"/>
                  <a:pt x="809961" y="642739"/>
                  <a:pt x="792205" y="619704"/>
                </a:cubicBezTo>
                <a:close/>
                <a:moveTo>
                  <a:pt x="92342" y="504382"/>
                </a:moveTo>
                <a:cubicBezTo>
                  <a:pt x="130835" y="385708"/>
                  <a:pt x="141092" y="262297"/>
                  <a:pt x="128436" y="138498"/>
                </a:cubicBezTo>
                <a:cubicBezTo>
                  <a:pt x="123714" y="92310"/>
                  <a:pt x="115802" y="46069"/>
                  <a:pt x="104978" y="0"/>
                </a:cubicBezTo>
                <a:cubicBezTo>
                  <a:pt x="265178" y="49766"/>
                  <a:pt x="421971" y="133001"/>
                  <a:pt x="565226" y="237082"/>
                </a:cubicBezTo>
                <a:cubicBezTo>
                  <a:pt x="710919" y="342934"/>
                  <a:pt x="835266" y="461773"/>
                  <a:pt x="932928" y="601541"/>
                </a:cubicBezTo>
                <a:cubicBezTo>
                  <a:pt x="885682" y="605490"/>
                  <a:pt x="838714" y="610032"/>
                  <a:pt x="792205" y="619704"/>
                </a:cubicBezTo>
                <a:cubicBezTo>
                  <a:pt x="670996" y="644912"/>
                  <a:pt x="556650" y="695907"/>
                  <a:pt x="456963" y="769135"/>
                </a:cubicBezTo>
                <a:cubicBezTo>
                  <a:pt x="425153" y="792220"/>
                  <a:pt x="394838" y="818108"/>
                  <a:pt x="365835" y="846347"/>
                </a:cubicBezTo>
                <a:cubicBezTo>
                  <a:pt x="365835" y="846347"/>
                  <a:pt x="272709" y="754360"/>
                  <a:pt x="218187" y="714748"/>
                </a:cubicBezTo>
                <a:cubicBezTo>
                  <a:pt x="163550" y="675052"/>
                  <a:pt x="106552" y="641950"/>
                  <a:pt x="47394" y="614986"/>
                </a:cubicBezTo>
                <a:cubicBezTo>
                  <a:pt x="65290" y="578679"/>
                  <a:pt x="80217" y="541765"/>
                  <a:pt x="92342" y="504382"/>
                </a:cubicBezTo>
                <a:close/>
                <a:moveTo>
                  <a:pt x="128436" y="138498"/>
                </a:moveTo>
                <a:cubicBezTo>
                  <a:pt x="101045" y="128732"/>
                  <a:pt x="73457" y="119827"/>
                  <a:pt x="45711" y="111779"/>
                </a:cubicBezTo>
                <a:cubicBezTo>
                  <a:pt x="61911" y="70081"/>
                  <a:pt x="81768" y="31945"/>
                  <a:pt x="104978" y="0"/>
                </a:cubicBezTo>
                <a:cubicBezTo>
                  <a:pt x="115802" y="46069"/>
                  <a:pt x="123714" y="92310"/>
                  <a:pt x="128436" y="138498"/>
                </a:cubicBezTo>
                <a:close/>
                <a:moveTo>
                  <a:pt x="92342" y="504382"/>
                </a:moveTo>
                <a:cubicBezTo>
                  <a:pt x="80217" y="541765"/>
                  <a:pt x="65290" y="578679"/>
                  <a:pt x="47394" y="614986"/>
                </a:cubicBezTo>
                <a:cubicBezTo>
                  <a:pt x="22783" y="576218"/>
                  <a:pt x="7268" y="524979"/>
                  <a:pt x="0" y="467689"/>
                </a:cubicBezTo>
                <a:cubicBezTo>
                  <a:pt x="31136" y="478452"/>
                  <a:pt x="61949" y="490678"/>
                  <a:pt x="92342" y="504382"/>
                </a:cubicBezTo>
                <a:close/>
              </a:path>
            </a:pathLst>
          </a:custGeom>
          <a:noFill/>
          <a:ln w="984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Rounded Rectangle 7">
            <a:extLst>
              <a:ext uri="{FF2B5EF4-FFF2-40B4-BE49-F238E27FC236}">
                <a16:creationId xmlns:a16="http://schemas.microsoft.com/office/drawing/2014/main" id="{AAE50242-2701-97FC-A222-C1902E7F8189}"/>
              </a:ext>
            </a:extLst>
          </p:cNvPr>
          <p:cNvSpPr/>
          <p:nvPr/>
        </p:nvSpPr>
        <p:spPr>
          <a:xfrm>
            <a:off x="10063852" y="3869266"/>
            <a:ext cx="838584" cy="1153945"/>
          </a:xfrm>
          <a:custGeom>
            <a:avLst/>
            <a:gdLst/>
            <a:ahLst/>
            <a:cxnLst/>
            <a:rect l="0" t="0" r="0" b="0"/>
            <a:pathLst>
              <a:path w="726490" h="995139">
                <a:moveTo>
                  <a:pt x="48228" y="678501"/>
                </a:moveTo>
                <a:cubicBezTo>
                  <a:pt x="20433" y="627877"/>
                  <a:pt x="2876" y="577280"/>
                  <a:pt x="0" y="531450"/>
                </a:cubicBezTo>
                <a:cubicBezTo>
                  <a:pt x="35819" y="550307"/>
                  <a:pt x="69809" y="571138"/>
                  <a:pt x="101592" y="594257"/>
                </a:cubicBezTo>
                <a:cubicBezTo>
                  <a:pt x="85055" y="623214"/>
                  <a:pt x="67095" y="651484"/>
                  <a:pt x="48228" y="678501"/>
                </a:cubicBezTo>
                <a:close/>
                <a:moveTo>
                  <a:pt x="347306" y="866912"/>
                </a:moveTo>
                <a:cubicBezTo>
                  <a:pt x="370876" y="908157"/>
                  <a:pt x="389710" y="951428"/>
                  <a:pt x="408066" y="995139"/>
                </a:cubicBezTo>
                <a:cubicBezTo>
                  <a:pt x="370511" y="982937"/>
                  <a:pt x="332023" y="963781"/>
                  <a:pt x="294408" y="939567"/>
                </a:cubicBezTo>
                <a:cubicBezTo>
                  <a:pt x="312126" y="916744"/>
                  <a:pt x="330884" y="890916"/>
                  <a:pt x="347306" y="866912"/>
                </a:cubicBezTo>
                <a:close/>
                <a:moveTo>
                  <a:pt x="240714" y="165670"/>
                </a:moveTo>
                <a:cubicBezTo>
                  <a:pt x="365474" y="165606"/>
                  <a:pt x="486015" y="137224"/>
                  <a:pt x="599843" y="86932"/>
                </a:cubicBezTo>
                <a:cubicBezTo>
                  <a:pt x="642311" y="68168"/>
                  <a:pt x="683842" y="46354"/>
                  <a:pt x="724312" y="21824"/>
                </a:cubicBezTo>
                <a:cubicBezTo>
                  <a:pt x="726490" y="189562"/>
                  <a:pt x="695781" y="364401"/>
                  <a:pt x="641060" y="532808"/>
                </a:cubicBezTo>
                <a:cubicBezTo>
                  <a:pt x="585410" y="704080"/>
                  <a:pt x="510813" y="859066"/>
                  <a:pt x="408066" y="995139"/>
                </a:cubicBezTo>
                <a:cubicBezTo>
                  <a:pt x="389710" y="951428"/>
                  <a:pt x="370876" y="908157"/>
                  <a:pt x="347306" y="866912"/>
                </a:cubicBezTo>
                <a:cubicBezTo>
                  <a:pt x="285876" y="759429"/>
                  <a:pt x="202042" y="666437"/>
                  <a:pt x="101592" y="594257"/>
                </a:cubicBezTo>
                <a:cubicBezTo>
                  <a:pt x="69809" y="571138"/>
                  <a:pt x="35819" y="550307"/>
                  <a:pt x="0" y="531450"/>
                </a:cubicBezTo>
                <a:cubicBezTo>
                  <a:pt x="0" y="531450"/>
                  <a:pt x="58707" y="414456"/>
                  <a:pt x="79532" y="350361"/>
                </a:cubicBezTo>
                <a:cubicBezTo>
                  <a:pt x="100402" y="286132"/>
                  <a:pt x="114270" y="221694"/>
                  <a:pt x="121633" y="157100"/>
                </a:cubicBezTo>
                <a:cubicBezTo>
                  <a:pt x="161694" y="162900"/>
                  <a:pt x="201413" y="165689"/>
                  <a:pt x="240714" y="165670"/>
                </a:cubicBezTo>
                <a:close/>
                <a:moveTo>
                  <a:pt x="599843" y="86932"/>
                </a:moveTo>
                <a:cubicBezTo>
                  <a:pt x="600667" y="57863"/>
                  <a:pt x="600611" y="28875"/>
                  <a:pt x="599692" y="0"/>
                </a:cubicBezTo>
                <a:cubicBezTo>
                  <a:pt x="644355" y="2521"/>
                  <a:pt x="686761" y="9621"/>
                  <a:pt x="724312" y="21824"/>
                </a:cubicBezTo>
                <a:cubicBezTo>
                  <a:pt x="683842" y="46354"/>
                  <a:pt x="642311" y="68168"/>
                  <a:pt x="599843" y="86932"/>
                </a:cubicBezTo>
                <a:close/>
                <a:moveTo>
                  <a:pt x="240714" y="165670"/>
                </a:moveTo>
                <a:cubicBezTo>
                  <a:pt x="201413" y="165689"/>
                  <a:pt x="161694" y="162900"/>
                  <a:pt x="121633" y="157100"/>
                </a:cubicBezTo>
                <a:cubicBezTo>
                  <a:pt x="150899" y="121713"/>
                  <a:pt x="194835" y="91124"/>
                  <a:pt x="247076" y="66507"/>
                </a:cubicBezTo>
                <a:cubicBezTo>
                  <a:pt x="246461" y="99446"/>
                  <a:pt x="244355" y="132529"/>
                  <a:pt x="240714" y="165670"/>
                </a:cubicBezTo>
                <a:close/>
              </a:path>
            </a:pathLst>
          </a:custGeom>
          <a:solidFill>
            <a:srgbClr val="FFBF00"/>
          </a:solidFill>
          <a:ln>
            <a:noFill/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Rounded Rectangle 8">
            <a:extLst>
              <a:ext uri="{FF2B5EF4-FFF2-40B4-BE49-F238E27FC236}">
                <a16:creationId xmlns:a16="http://schemas.microsoft.com/office/drawing/2014/main" id="{871D568C-ADBD-2ED2-134F-F620632B26C9}"/>
              </a:ext>
            </a:extLst>
          </p:cNvPr>
          <p:cNvSpPr/>
          <p:nvPr/>
        </p:nvSpPr>
        <p:spPr>
          <a:xfrm>
            <a:off x="10063852" y="3869266"/>
            <a:ext cx="838582" cy="1153944"/>
          </a:xfrm>
          <a:custGeom>
            <a:avLst/>
            <a:gdLst/>
            <a:ahLst/>
            <a:cxnLst/>
            <a:rect l="0" t="0" r="0" b="0"/>
            <a:pathLst>
              <a:path w="726488" h="995138">
                <a:moveTo>
                  <a:pt x="48228" y="678499"/>
                </a:moveTo>
                <a:cubicBezTo>
                  <a:pt x="20433" y="627877"/>
                  <a:pt x="2876" y="577280"/>
                  <a:pt x="0" y="531450"/>
                </a:cubicBezTo>
                <a:cubicBezTo>
                  <a:pt x="35819" y="550307"/>
                  <a:pt x="69809" y="571138"/>
                  <a:pt x="101592" y="594257"/>
                </a:cubicBezTo>
                <a:cubicBezTo>
                  <a:pt x="85055" y="623214"/>
                  <a:pt x="67095" y="651484"/>
                  <a:pt x="48228" y="678499"/>
                </a:cubicBezTo>
                <a:close/>
                <a:moveTo>
                  <a:pt x="347306" y="866915"/>
                </a:moveTo>
                <a:cubicBezTo>
                  <a:pt x="370876" y="908158"/>
                  <a:pt x="389710" y="951425"/>
                  <a:pt x="408066" y="995138"/>
                </a:cubicBezTo>
                <a:cubicBezTo>
                  <a:pt x="370511" y="982936"/>
                  <a:pt x="332023" y="963779"/>
                  <a:pt x="294408" y="939567"/>
                </a:cubicBezTo>
                <a:cubicBezTo>
                  <a:pt x="312126" y="916744"/>
                  <a:pt x="330884" y="890920"/>
                  <a:pt x="347306" y="866915"/>
                </a:cubicBezTo>
                <a:close/>
                <a:moveTo>
                  <a:pt x="240714" y="165670"/>
                </a:moveTo>
                <a:cubicBezTo>
                  <a:pt x="365474" y="165606"/>
                  <a:pt x="486015" y="137224"/>
                  <a:pt x="599843" y="86932"/>
                </a:cubicBezTo>
                <a:cubicBezTo>
                  <a:pt x="642311" y="68168"/>
                  <a:pt x="683845" y="46354"/>
                  <a:pt x="724314" y="21824"/>
                </a:cubicBezTo>
                <a:cubicBezTo>
                  <a:pt x="726488" y="189562"/>
                  <a:pt x="695779" y="364401"/>
                  <a:pt x="641060" y="532808"/>
                </a:cubicBezTo>
                <a:cubicBezTo>
                  <a:pt x="585410" y="704081"/>
                  <a:pt x="510813" y="859065"/>
                  <a:pt x="408066" y="995138"/>
                </a:cubicBezTo>
                <a:cubicBezTo>
                  <a:pt x="389710" y="951425"/>
                  <a:pt x="370876" y="908158"/>
                  <a:pt x="347306" y="866915"/>
                </a:cubicBezTo>
                <a:cubicBezTo>
                  <a:pt x="285876" y="759428"/>
                  <a:pt x="202042" y="666436"/>
                  <a:pt x="101592" y="594257"/>
                </a:cubicBezTo>
                <a:cubicBezTo>
                  <a:pt x="69809" y="571138"/>
                  <a:pt x="35819" y="550307"/>
                  <a:pt x="0" y="531450"/>
                </a:cubicBezTo>
                <a:cubicBezTo>
                  <a:pt x="0" y="531450"/>
                  <a:pt x="58707" y="414456"/>
                  <a:pt x="79532" y="350361"/>
                </a:cubicBezTo>
                <a:cubicBezTo>
                  <a:pt x="100402" y="286132"/>
                  <a:pt x="114270" y="221694"/>
                  <a:pt x="121633" y="157100"/>
                </a:cubicBezTo>
                <a:cubicBezTo>
                  <a:pt x="161694" y="162900"/>
                  <a:pt x="201413" y="165689"/>
                  <a:pt x="240714" y="165670"/>
                </a:cubicBezTo>
                <a:close/>
                <a:moveTo>
                  <a:pt x="599843" y="86932"/>
                </a:moveTo>
                <a:cubicBezTo>
                  <a:pt x="600667" y="57863"/>
                  <a:pt x="600611" y="28874"/>
                  <a:pt x="599692" y="0"/>
                </a:cubicBezTo>
                <a:cubicBezTo>
                  <a:pt x="644355" y="2521"/>
                  <a:pt x="686760" y="9621"/>
                  <a:pt x="724314" y="21824"/>
                </a:cubicBezTo>
                <a:cubicBezTo>
                  <a:pt x="683845" y="46354"/>
                  <a:pt x="642311" y="68168"/>
                  <a:pt x="599843" y="86932"/>
                </a:cubicBezTo>
                <a:close/>
                <a:moveTo>
                  <a:pt x="240714" y="165670"/>
                </a:moveTo>
                <a:cubicBezTo>
                  <a:pt x="201413" y="165689"/>
                  <a:pt x="161694" y="162900"/>
                  <a:pt x="121633" y="157100"/>
                </a:cubicBezTo>
                <a:cubicBezTo>
                  <a:pt x="150899" y="121713"/>
                  <a:pt x="194835" y="91124"/>
                  <a:pt x="247076" y="66507"/>
                </a:cubicBezTo>
                <a:cubicBezTo>
                  <a:pt x="246461" y="99446"/>
                  <a:pt x="244355" y="132529"/>
                  <a:pt x="240714" y="165670"/>
                </a:cubicBezTo>
                <a:close/>
              </a:path>
            </a:pathLst>
          </a:custGeom>
          <a:noFill/>
          <a:ln w="984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Rounded Rectangle 10">
            <a:extLst>
              <a:ext uri="{FF2B5EF4-FFF2-40B4-BE49-F238E27FC236}">
                <a16:creationId xmlns:a16="http://schemas.microsoft.com/office/drawing/2014/main" id="{89AC81B5-5E91-1B5F-49FC-1E39F5858AFC}"/>
              </a:ext>
            </a:extLst>
          </p:cNvPr>
          <p:cNvSpPr/>
          <p:nvPr/>
        </p:nvSpPr>
        <p:spPr>
          <a:xfrm>
            <a:off x="8485269" y="5041520"/>
            <a:ext cx="1181307" cy="707466"/>
          </a:xfrm>
          <a:custGeom>
            <a:avLst/>
            <a:gdLst/>
            <a:ahLst/>
            <a:cxnLst/>
            <a:rect l="0" t="0" r="0" b="0"/>
            <a:pathLst>
              <a:path w="1023401" h="610104">
                <a:moveTo>
                  <a:pt x="189945" y="91309"/>
                </a:moveTo>
                <a:cubicBezTo>
                  <a:pt x="229500" y="49230"/>
                  <a:pt x="272195" y="16898"/>
                  <a:pt x="314894" y="0"/>
                </a:cubicBezTo>
                <a:cubicBezTo>
                  <a:pt x="308028" y="39893"/>
                  <a:pt x="298720" y="78656"/>
                  <a:pt x="286554" y="116028"/>
                </a:cubicBezTo>
                <a:cubicBezTo>
                  <a:pt x="253904" y="109250"/>
                  <a:pt x="221468" y="100904"/>
                  <a:pt x="189945" y="91309"/>
                </a:cubicBezTo>
                <a:close/>
                <a:moveTo>
                  <a:pt x="103171" y="433972"/>
                </a:moveTo>
                <a:cubicBezTo>
                  <a:pt x="71230" y="469134"/>
                  <a:pt x="35901" y="500416"/>
                  <a:pt x="0" y="531381"/>
                </a:cubicBezTo>
                <a:cubicBezTo>
                  <a:pt x="0" y="491894"/>
                  <a:pt x="6325" y="449370"/>
                  <a:pt x="17729" y="406114"/>
                </a:cubicBezTo>
                <a:cubicBezTo>
                  <a:pt x="44909" y="415912"/>
                  <a:pt x="75267" y="425772"/>
                  <a:pt x="103171" y="433972"/>
                </a:cubicBezTo>
                <a:close/>
                <a:moveTo>
                  <a:pt x="737157" y="115900"/>
                </a:moveTo>
                <a:cubicBezTo>
                  <a:pt x="775771" y="234536"/>
                  <a:pt x="840009" y="340406"/>
                  <a:pt x="923016" y="433121"/>
                </a:cubicBezTo>
                <a:cubicBezTo>
                  <a:pt x="953987" y="467712"/>
                  <a:pt x="987569" y="500472"/>
                  <a:pt x="1023401" y="531381"/>
                </a:cubicBezTo>
                <a:cubicBezTo>
                  <a:pt x="864544" y="585282"/>
                  <a:pt x="688775" y="610104"/>
                  <a:pt x="511700" y="610104"/>
                </a:cubicBezTo>
                <a:cubicBezTo>
                  <a:pt x="331614" y="610104"/>
                  <a:pt x="161163" y="587051"/>
                  <a:pt x="0" y="531381"/>
                </a:cubicBezTo>
                <a:cubicBezTo>
                  <a:pt x="35901" y="500416"/>
                  <a:pt x="71230" y="469134"/>
                  <a:pt x="103171" y="433972"/>
                </a:cubicBezTo>
                <a:cubicBezTo>
                  <a:pt x="186415" y="342332"/>
                  <a:pt x="248948" y="233866"/>
                  <a:pt x="286554" y="116028"/>
                </a:cubicBezTo>
                <a:cubicBezTo>
                  <a:pt x="298720" y="78656"/>
                  <a:pt x="308028" y="39893"/>
                  <a:pt x="314894" y="0"/>
                </a:cubicBezTo>
                <a:cubicBezTo>
                  <a:pt x="314894" y="0"/>
                  <a:pt x="444303" y="19680"/>
                  <a:pt x="511696" y="19680"/>
                </a:cubicBezTo>
                <a:cubicBezTo>
                  <a:pt x="579231" y="19680"/>
                  <a:pt x="644800" y="12958"/>
                  <a:pt x="708508" y="0"/>
                </a:cubicBezTo>
                <a:cubicBezTo>
                  <a:pt x="715370" y="39892"/>
                  <a:pt x="724994" y="78529"/>
                  <a:pt x="737157" y="115900"/>
                </a:cubicBezTo>
                <a:close/>
                <a:moveTo>
                  <a:pt x="923016" y="433121"/>
                </a:moveTo>
                <a:cubicBezTo>
                  <a:pt x="950916" y="424922"/>
                  <a:pt x="978470" y="415910"/>
                  <a:pt x="1005649" y="406113"/>
                </a:cubicBezTo>
                <a:cubicBezTo>
                  <a:pt x="1017050" y="449370"/>
                  <a:pt x="1023401" y="491894"/>
                  <a:pt x="1023401" y="531381"/>
                </a:cubicBezTo>
                <a:cubicBezTo>
                  <a:pt x="987569" y="500472"/>
                  <a:pt x="953987" y="467712"/>
                  <a:pt x="923016" y="433121"/>
                </a:cubicBezTo>
                <a:close/>
                <a:moveTo>
                  <a:pt x="737157" y="115900"/>
                </a:moveTo>
                <a:cubicBezTo>
                  <a:pt x="724994" y="78529"/>
                  <a:pt x="715370" y="39892"/>
                  <a:pt x="708508" y="0"/>
                </a:cubicBezTo>
                <a:cubicBezTo>
                  <a:pt x="751209" y="16898"/>
                  <a:pt x="793877" y="49230"/>
                  <a:pt x="833429" y="91308"/>
                </a:cubicBezTo>
                <a:cubicBezTo>
                  <a:pt x="801913" y="100902"/>
                  <a:pt x="769801" y="109122"/>
                  <a:pt x="737157" y="115900"/>
                </a:cubicBezTo>
                <a:close/>
              </a:path>
            </a:pathLst>
          </a:custGeom>
          <a:solidFill>
            <a:srgbClr val="0098BA"/>
          </a:solidFill>
          <a:ln>
            <a:noFill/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51" name="Rounded Rectangle 11">
            <a:extLst>
              <a:ext uri="{FF2B5EF4-FFF2-40B4-BE49-F238E27FC236}">
                <a16:creationId xmlns:a16="http://schemas.microsoft.com/office/drawing/2014/main" id="{5A4F72AE-3CDB-DF8E-3044-4CCB061053AF}"/>
              </a:ext>
            </a:extLst>
          </p:cNvPr>
          <p:cNvSpPr/>
          <p:nvPr/>
        </p:nvSpPr>
        <p:spPr>
          <a:xfrm>
            <a:off x="8485269" y="5041520"/>
            <a:ext cx="1181309" cy="707466"/>
          </a:xfrm>
          <a:custGeom>
            <a:avLst/>
            <a:gdLst/>
            <a:ahLst/>
            <a:cxnLst/>
            <a:rect l="0" t="0" r="0" b="0"/>
            <a:pathLst>
              <a:path w="1023403" h="610104">
                <a:moveTo>
                  <a:pt x="189945" y="91309"/>
                </a:moveTo>
                <a:cubicBezTo>
                  <a:pt x="229500" y="49230"/>
                  <a:pt x="272195" y="16898"/>
                  <a:pt x="314894" y="0"/>
                </a:cubicBezTo>
                <a:cubicBezTo>
                  <a:pt x="308028" y="39893"/>
                  <a:pt x="298720" y="78656"/>
                  <a:pt x="286554" y="116028"/>
                </a:cubicBezTo>
                <a:cubicBezTo>
                  <a:pt x="253904" y="109250"/>
                  <a:pt x="221468" y="100904"/>
                  <a:pt x="189945" y="91309"/>
                </a:cubicBezTo>
                <a:close/>
                <a:moveTo>
                  <a:pt x="103171" y="433972"/>
                </a:moveTo>
                <a:cubicBezTo>
                  <a:pt x="71230" y="469134"/>
                  <a:pt x="35901" y="500416"/>
                  <a:pt x="0" y="531381"/>
                </a:cubicBezTo>
                <a:cubicBezTo>
                  <a:pt x="0" y="491894"/>
                  <a:pt x="6325" y="449370"/>
                  <a:pt x="17729" y="406114"/>
                </a:cubicBezTo>
                <a:cubicBezTo>
                  <a:pt x="44909" y="415912"/>
                  <a:pt x="75267" y="425772"/>
                  <a:pt x="103171" y="433972"/>
                </a:cubicBezTo>
                <a:close/>
                <a:moveTo>
                  <a:pt x="737156" y="115900"/>
                </a:moveTo>
                <a:cubicBezTo>
                  <a:pt x="775770" y="234536"/>
                  <a:pt x="840011" y="340406"/>
                  <a:pt x="923018" y="433121"/>
                </a:cubicBezTo>
                <a:cubicBezTo>
                  <a:pt x="953986" y="467712"/>
                  <a:pt x="987567" y="500472"/>
                  <a:pt x="1023403" y="531381"/>
                </a:cubicBezTo>
                <a:cubicBezTo>
                  <a:pt x="864546" y="585282"/>
                  <a:pt x="688774" y="610104"/>
                  <a:pt x="511700" y="610104"/>
                </a:cubicBezTo>
                <a:cubicBezTo>
                  <a:pt x="331614" y="610104"/>
                  <a:pt x="161163" y="587051"/>
                  <a:pt x="0" y="531381"/>
                </a:cubicBezTo>
                <a:cubicBezTo>
                  <a:pt x="35901" y="500416"/>
                  <a:pt x="71230" y="469134"/>
                  <a:pt x="103171" y="433972"/>
                </a:cubicBezTo>
                <a:cubicBezTo>
                  <a:pt x="186415" y="342332"/>
                  <a:pt x="248948" y="233866"/>
                  <a:pt x="286554" y="116028"/>
                </a:cubicBezTo>
                <a:cubicBezTo>
                  <a:pt x="298720" y="78656"/>
                  <a:pt x="308028" y="39893"/>
                  <a:pt x="314894" y="0"/>
                </a:cubicBezTo>
                <a:cubicBezTo>
                  <a:pt x="314894" y="0"/>
                  <a:pt x="444303" y="19680"/>
                  <a:pt x="511696" y="19680"/>
                </a:cubicBezTo>
                <a:cubicBezTo>
                  <a:pt x="579231" y="19680"/>
                  <a:pt x="644800" y="12958"/>
                  <a:pt x="708508" y="0"/>
                </a:cubicBezTo>
                <a:cubicBezTo>
                  <a:pt x="715371" y="39892"/>
                  <a:pt x="724992" y="78529"/>
                  <a:pt x="737156" y="115900"/>
                </a:cubicBezTo>
                <a:close/>
                <a:moveTo>
                  <a:pt x="923018" y="433121"/>
                </a:moveTo>
                <a:cubicBezTo>
                  <a:pt x="950918" y="424922"/>
                  <a:pt x="978471" y="415910"/>
                  <a:pt x="1005648" y="406113"/>
                </a:cubicBezTo>
                <a:cubicBezTo>
                  <a:pt x="1017052" y="449370"/>
                  <a:pt x="1023403" y="491894"/>
                  <a:pt x="1023403" y="531381"/>
                </a:cubicBezTo>
                <a:cubicBezTo>
                  <a:pt x="987567" y="500472"/>
                  <a:pt x="953986" y="467712"/>
                  <a:pt x="923018" y="433121"/>
                </a:cubicBezTo>
                <a:close/>
                <a:moveTo>
                  <a:pt x="737156" y="115900"/>
                </a:moveTo>
                <a:cubicBezTo>
                  <a:pt x="724992" y="78529"/>
                  <a:pt x="715371" y="39892"/>
                  <a:pt x="708508" y="0"/>
                </a:cubicBezTo>
                <a:cubicBezTo>
                  <a:pt x="751206" y="16898"/>
                  <a:pt x="793876" y="49230"/>
                  <a:pt x="833431" y="91308"/>
                </a:cubicBezTo>
                <a:cubicBezTo>
                  <a:pt x="801914" y="100902"/>
                  <a:pt x="769799" y="109122"/>
                  <a:pt x="737156" y="115900"/>
                </a:cubicBezTo>
                <a:close/>
              </a:path>
            </a:pathLst>
          </a:custGeom>
          <a:noFill/>
          <a:ln w="984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B48EF0A7-BC06-452A-9C2E-33B6EAD9C5E6}"/>
              </a:ext>
            </a:extLst>
          </p:cNvPr>
          <p:cNvSpPr/>
          <p:nvPr/>
        </p:nvSpPr>
        <p:spPr>
          <a:xfrm>
            <a:off x="7249635" y="3869272"/>
            <a:ext cx="838582" cy="1153945"/>
          </a:xfrm>
          <a:custGeom>
            <a:avLst/>
            <a:gdLst/>
            <a:ahLst/>
            <a:cxnLst/>
            <a:rect l="0" t="0" r="0" b="0"/>
            <a:pathLst>
              <a:path w="726488" h="995139">
                <a:moveTo>
                  <a:pt x="624895" y="594257"/>
                </a:moveTo>
                <a:cubicBezTo>
                  <a:pt x="656679" y="571138"/>
                  <a:pt x="690669" y="550307"/>
                  <a:pt x="726488" y="531450"/>
                </a:cubicBezTo>
                <a:cubicBezTo>
                  <a:pt x="723609" y="577280"/>
                  <a:pt x="706053" y="627877"/>
                  <a:pt x="678257" y="678501"/>
                </a:cubicBezTo>
                <a:cubicBezTo>
                  <a:pt x="659390" y="651484"/>
                  <a:pt x="641432" y="623214"/>
                  <a:pt x="624895" y="594257"/>
                </a:cubicBezTo>
                <a:close/>
                <a:moveTo>
                  <a:pt x="432079" y="939567"/>
                </a:moveTo>
                <a:cubicBezTo>
                  <a:pt x="394464" y="963781"/>
                  <a:pt x="355976" y="982937"/>
                  <a:pt x="318422" y="995139"/>
                </a:cubicBezTo>
                <a:cubicBezTo>
                  <a:pt x="336777" y="951428"/>
                  <a:pt x="355611" y="908157"/>
                  <a:pt x="379181" y="866912"/>
                </a:cubicBezTo>
                <a:cubicBezTo>
                  <a:pt x="395603" y="890916"/>
                  <a:pt x="414361" y="916744"/>
                  <a:pt x="432079" y="939567"/>
                </a:cubicBezTo>
                <a:close/>
                <a:moveTo>
                  <a:pt x="604854" y="157100"/>
                </a:moveTo>
                <a:cubicBezTo>
                  <a:pt x="612217" y="221694"/>
                  <a:pt x="626086" y="286132"/>
                  <a:pt x="646955" y="350361"/>
                </a:cubicBezTo>
                <a:cubicBezTo>
                  <a:pt x="667781" y="414456"/>
                  <a:pt x="726488" y="531450"/>
                  <a:pt x="726488" y="531450"/>
                </a:cubicBezTo>
                <a:cubicBezTo>
                  <a:pt x="690669" y="550307"/>
                  <a:pt x="656679" y="571138"/>
                  <a:pt x="624895" y="594257"/>
                </a:cubicBezTo>
                <a:cubicBezTo>
                  <a:pt x="524445" y="666437"/>
                  <a:pt x="440612" y="759429"/>
                  <a:pt x="379181" y="866912"/>
                </a:cubicBezTo>
                <a:cubicBezTo>
                  <a:pt x="355611" y="908157"/>
                  <a:pt x="336777" y="951428"/>
                  <a:pt x="318422" y="995139"/>
                </a:cubicBezTo>
                <a:cubicBezTo>
                  <a:pt x="215674" y="859066"/>
                  <a:pt x="141077" y="704080"/>
                  <a:pt x="85427" y="532808"/>
                </a:cubicBezTo>
                <a:cubicBezTo>
                  <a:pt x="30709" y="364401"/>
                  <a:pt x="0" y="189562"/>
                  <a:pt x="2173" y="21824"/>
                </a:cubicBezTo>
                <a:cubicBezTo>
                  <a:pt x="42643" y="46354"/>
                  <a:pt x="84176" y="68168"/>
                  <a:pt x="126644" y="86932"/>
                </a:cubicBezTo>
                <a:cubicBezTo>
                  <a:pt x="240472" y="137224"/>
                  <a:pt x="361012" y="165606"/>
                  <a:pt x="485773" y="165670"/>
                </a:cubicBezTo>
                <a:cubicBezTo>
                  <a:pt x="525074" y="165689"/>
                  <a:pt x="564794" y="162900"/>
                  <a:pt x="604854" y="157100"/>
                </a:cubicBezTo>
                <a:close/>
                <a:moveTo>
                  <a:pt x="2173" y="21824"/>
                </a:moveTo>
                <a:cubicBezTo>
                  <a:pt x="39727" y="9621"/>
                  <a:pt x="82133" y="2521"/>
                  <a:pt x="126796" y="0"/>
                </a:cubicBezTo>
                <a:cubicBezTo>
                  <a:pt x="125876" y="28875"/>
                  <a:pt x="125819" y="57863"/>
                  <a:pt x="126644" y="86932"/>
                </a:cubicBezTo>
                <a:cubicBezTo>
                  <a:pt x="84176" y="68168"/>
                  <a:pt x="42643" y="46354"/>
                  <a:pt x="2173" y="21824"/>
                </a:cubicBezTo>
                <a:close/>
                <a:moveTo>
                  <a:pt x="479411" y="66507"/>
                </a:moveTo>
                <a:cubicBezTo>
                  <a:pt x="531653" y="91124"/>
                  <a:pt x="575589" y="121713"/>
                  <a:pt x="604854" y="157100"/>
                </a:cubicBezTo>
                <a:cubicBezTo>
                  <a:pt x="564794" y="162900"/>
                  <a:pt x="525074" y="165689"/>
                  <a:pt x="485773" y="165670"/>
                </a:cubicBezTo>
                <a:cubicBezTo>
                  <a:pt x="482132" y="132529"/>
                  <a:pt x="480027" y="99446"/>
                  <a:pt x="479411" y="66507"/>
                </a:cubicBezTo>
                <a:close/>
              </a:path>
            </a:pathLst>
          </a:custGeom>
          <a:solidFill>
            <a:srgbClr val="7CC251"/>
          </a:solidFill>
          <a:ln>
            <a:noFill/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0" name="Rounded Rectangle 14">
            <a:extLst>
              <a:ext uri="{FF2B5EF4-FFF2-40B4-BE49-F238E27FC236}">
                <a16:creationId xmlns:a16="http://schemas.microsoft.com/office/drawing/2014/main" id="{60A64BD3-2905-4D06-9410-E52A2AB30204}"/>
              </a:ext>
            </a:extLst>
          </p:cNvPr>
          <p:cNvSpPr/>
          <p:nvPr/>
        </p:nvSpPr>
        <p:spPr>
          <a:xfrm>
            <a:off x="7249635" y="3869272"/>
            <a:ext cx="838582" cy="1153944"/>
          </a:xfrm>
          <a:custGeom>
            <a:avLst/>
            <a:gdLst/>
            <a:ahLst/>
            <a:cxnLst/>
            <a:rect l="0" t="0" r="0" b="0"/>
            <a:pathLst>
              <a:path w="726488" h="995138">
                <a:moveTo>
                  <a:pt x="624895" y="594257"/>
                </a:moveTo>
                <a:cubicBezTo>
                  <a:pt x="656679" y="571138"/>
                  <a:pt x="690668" y="550307"/>
                  <a:pt x="726488" y="531450"/>
                </a:cubicBezTo>
                <a:cubicBezTo>
                  <a:pt x="723611" y="577280"/>
                  <a:pt x="706055" y="627877"/>
                  <a:pt x="678259" y="678499"/>
                </a:cubicBezTo>
                <a:cubicBezTo>
                  <a:pt x="659393" y="651484"/>
                  <a:pt x="641432" y="623214"/>
                  <a:pt x="624895" y="594257"/>
                </a:cubicBezTo>
                <a:close/>
                <a:moveTo>
                  <a:pt x="432079" y="939567"/>
                </a:moveTo>
                <a:cubicBezTo>
                  <a:pt x="394464" y="963779"/>
                  <a:pt x="355976" y="982936"/>
                  <a:pt x="318422" y="995138"/>
                </a:cubicBezTo>
                <a:cubicBezTo>
                  <a:pt x="336777" y="951425"/>
                  <a:pt x="355611" y="908158"/>
                  <a:pt x="379181" y="866915"/>
                </a:cubicBezTo>
                <a:cubicBezTo>
                  <a:pt x="395603" y="890920"/>
                  <a:pt x="414361" y="916744"/>
                  <a:pt x="432079" y="939567"/>
                </a:cubicBezTo>
                <a:close/>
                <a:moveTo>
                  <a:pt x="604854" y="157100"/>
                </a:moveTo>
                <a:cubicBezTo>
                  <a:pt x="612217" y="221694"/>
                  <a:pt x="626086" y="286132"/>
                  <a:pt x="646955" y="350361"/>
                </a:cubicBezTo>
                <a:cubicBezTo>
                  <a:pt x="667781" y="414456"/>
                  <a:pt x="726488" y="531450"/>
                  <a:pt x="726488" y="531450"/>
                </a:cubicBezTo>
                <a:cubicBezTo>
                  <a:pt x="690668" y="550307"/>
                  <a:pt x="656679" y="571138"/>
                  <a:pt x="624895" y="594257"/>
                </a:cubicBezTo>
                <a:cubicBezTo>
                  <a:pt x="524445" y="666436"/>
                  <a:pt x="440612" y="759428"/>
                  <a:pt x="379181" y="866915"/>
                </a:cubicBezTo>
                <a:cubicBezTo>
                  <a:pt x="355611" y="908158"/>
                  <a:pt x="336777" y="951425"/>
                  <a:pt x="318422" y="995138"/>
                </a:cubicBezTo>
                <a:cubicBezTo>
                  <a:pt x="215674" y="859065"/>
                  <a:pt x="141077" y="704081"/>
                  <a:pt x="85427" y="532808"/>
                </a:cubicBezTo>
                <a:cubicBezTo>
                  <a:pt x="30709" y="364401"/>
                  <a:pt x="0" y="189562"/>
                  <a:pt x="2173" y="21824"/>
                </a:cubicBezTo>
                <a:cubicBezTo>
                  <a:pt x="42643" y="46354"/>
                  <a:pt x="84176" y="68168"/>
                  <a:pt x="126644" y="86932"/>
                </a:cubicBezTo>
                <a:cubicBezTo>
                  <a:pt x="240472" y="137224"/>
                  <a:pt x="361012" y="165606"/>
                  <a:pt x="485773" y="165670"/>
                </a:cubicBezTo>
                <a:cubicBezTo>
                  <a:pt x="525074" y="165689"/>
                  <a:pt x="564794" y="162900"/>
                  <a:pt x="604854" y="157100"/>
                </a:cubicBezTo>
                <a:close/>
                <a:moveTo>
                  <a:pt x="2173" y="21824"/>
                </a:moveTo>
                <a:cubicBezTo>
                  <a:pt x="39727" y="9621"/>
                  <a:pt x="82133" y="2521"/>
                  <a:pt x="126796" y="0"/>
                </a:cubicBezTo>
                <a:cubicBezTo>
                  <a:pt x="125876" y="28874"/>
                  <a:pt x="125819" y="57863"/>
                  <a:pt x="126644" y="86932"/>
                </a:cubicBezTo>
                <a:cubicBezTo>
                  <a:pt x="84176" y="68168"/>
                  <a:pt x="42643" y="46354"/>
                  <a:pt x="2173" y="21824"/>
                </a:cubicBezTo>
                <a:close/>
                <a:moveTo>
                  <a:pt x="479411" y="66507"/>
                </a:moveTo>
                <a:cubicBezTo>
                  <a:pt x="531653" y="91124"/>
                  <a:pt x="575589" y="121713"/>
                  <a:pt x="604854" y="157100"/>
                </a:cubicBezTo>
                <a:cubicBezTo>
                  <a:pt x="564794" y="162900"/>
                  <a:pt x="525074" y="165689"/>
                  <a:pt x="485773" y="165670"/>
                </a:cubicBezTo>
                <a:cubicBezTo>
                  <a:pt x="482132" y="132529"/>
                  <a:pt x="480027" y="99446"/>
                  <a:pt x="479411" y="66507"/>
                </a:cubicBezTo>
                <a:close/>
              </a:path>
            </a:pathLst>
          </a:custGeom>
          <a:noFill/>
          <a:ln w="984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Rounded Rectangle 16">
            <a:extLst>
              <a:ext uri="{FF2B5EF4-FFF2-40B4-BE49-F238E27FC236}">
                <a16:creationId xmlns:a16="http://schemas.microsoft.com/office/drawing/2014/main" id="{0E7E872C-F991-3407-BEF9-17CE0A0C568B}"/>
              </a:ext>
            </a:extLst>
          </p:cNvPr>
          <p:cNvSpPr/>
          <p:nvPr/>
        </p:nvSpPr>
        <p:spPr>
          <a:xfrm>
            <a:off x="7582547" y="2171148"/>
            <a:ext cx="1076875" cy="994659"/>
          </a:xfrm>
          <a:custGeom>
            <a:avLst/>
            <a:gdLst/>
            <a:ahLst/>
            <a:cxnLst/>
            <a:rect l="0" t="0" r="0" b="0"/>
            <a:pathLst>
              <a:path w="932928" h="857774">
                <a:moveTo>
                  <a:pt x="475965" y="769138"/>
                </a:moveTo>
                <a:cubicBezTo>
                  <a:pt x="507774" y="792217"/>
                  <a:pt x="538089" y="818110"/>
                  <a:pt x="567092" y="846346"/>
                </a:cubicBezTo>
                <a:cubicBezTo>
                  <a:pt x="522616" y="857774"/>
                  <a:pt x="469070" y="856711"/>
                  <a:pt x="412337" y="845919"/>
                </a:cubicBezTo>
                <a:cubicBezTo>
                  <a:pt x="432200" y="819626"/>
                  <a:pt x="453536" y="793811"/>
                  <a:pt x="475965" y="769138"/>
                </a:cubicBezTo>
                <a:close/>
                <a:moveTo>
                  <a:pt x="87973" y="692462"/>
                </a:moveTo>
                <a:cubicBezTo>
                  <a:pt x="53321" y="664174"/>
                  <a:pt x="23210" y="633486"/>
                  <a:pt x="0" y="601541"/>
                </a:cubicBezTo>
                <a:cubicBezTo>
                  <a:pt x="47245" y="605490"/>
                  <a:pt x="94214" y="610032"/>
                  <a:pt x="140722" y="619704"/>
                </a:cubicBezTo>
                <a:cubicBezTo>
                  <a:pt x="122967" y="642739"/>
                  <a:pt x="104203" y="668563"/>
                  <a:pt x="87973" y="692462"/>
                </a:cubicBezTo>
                <a:close/>
                <a:moveTo>
                  <a:pt x="885530" y="614986"/>
                </a:moveTo>
                <a:cubicBezTo>
                  <a:pt x="826376" y="641950"/>
                  <a:pt x="769374" y="675051"/>
                  <a:pt x="714740" y="714747"/>
                </a:cubicBezTo>
                <a:cubicBezTo>
                  <a:pt x="660218" y="754358"/>
                  <a:pt x="567092" y="846346"/>
                  <a:pt x="567092" y="846346"/>
                </a:cubicBezTo>
                <a:cubicBezTo>
                  <a:pt x="538089" y="818110"/>
                  <a:pt x="507774" y="792217"/>
                  <a:pt x="475965" y="769138"/>
                </a:cubicBezTo>
                <a:cubicBezTo>
                  <a:pt x="376278" y="695906"/>
                  <a:pt x="261932" y="644912"/>
                  <a:pt x="140722" y="619704"/>
                </a:cubicBezTo>
                <a:cubicBezTo>
                  <a:pt x="94214" y="610032"/>
                  <a:pt x="47245" y="605490"/>
                  <a:pt x="0" y="601541"/>
                </a:cubicBezTo>
                <a:cubicBezTo>
                  <a:pt x="97662" y="461773"/>
                  <a:pt x="222009" y="342934"/>
                  <a:pt x="367702" y="237082"/>
                </a:cubicBezTo>
                <a:cubicBezTo>
                  <a:pt x="510957" y="133001"/>
                  <a:pt x="667749" y="49766"/>
                  <a:pt x="827951" y="0"/>
                </a:cubicBezTo>
                <a:cubicBezTo>
                  <a:pt x="817126" y="46069"/>
                  <a:pt x="809215" y="92310"/>
                  <a:pt x="804491" y="138498"/>
                </a:cubicBezTo>
                <a:cubicBezTo>
                  <a:pt x="791837" y="262297"/>
                  <a:pt x="802090" y="385708"/>
                  <a:pt x="840586" y="504382"/>
                </a:cubicBezTo>
                <a:cubicBezTo>
                  <a:pt x="852709" y="541765"/>
                  <a:pt x="867640" y="578679"/>
                  <a:pt x="885530" y="614986"/>
                </a:cubicBezTo>
                <a:close/>
                <a:moveTo>
                  <a:pt x="827951" y="0"/>
                </a:moveTo>
                <a:cubicBezTo>
                  <a:pt x="851161" y="31945"/>
                  <a:pt x="871019" y="70081"/>
                  <a:pt x="887216" y="111779"/>
                </a:cubicBezTo>
                <a:cubicBezTo>
                  <a:pt x="859473" y="119827"/>
                  <a:pt x="831880" y="128732"/>
                  <a:pt x="804491" y="138498"/>
                </a:cubicBezTo>
                <a:cubicBezTo>
                  <a:pt x="809215" y="92310"/>
                  <a:pt x="817126" y="46069"/>
                  <a:pt x="827951" y="0"/>
                </a:cubicBezTo>
                <a:close/>
                <a:moveTo>
                  <a:pt x="932928" y="467689"/>
                </a:moveTo>
                <a:cubicBezTo>
                  <a:pt x="925659" y="524979"/>
                  <a:pt x="910144" y="576218"/>
                  <a:pt x="885530" y="614986"/>
                </a:cubicBezTo>
                <a:cubicBezTo>
                  <a:pt x="867640" y="578679"/>
                  <a:pt x="852709" y="541765"/>
                  <a:pt x="840586" y="504382"/>
                </a:cubicBezTo>
                <a:cubicBezTo>
                  <a:pt x="870980" y="490678"/>
                  <a:pt x="901793" y="478452"/>
                  <a:pt x="932928" y="467689"/>
                </a:cubicBezTo>
                <a:close/>
              </a:path>
            </a:pathLst>
          </a:custGeom>
          <a:solidFill>
            <a:srgbClr val="005051"/>
          </a:solidFill>
          <a:ln>
            <a:solidFill>
              <a:srgbClr val="005051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3" name="Rounded Rectangle 17">
            <a:extLst>
              <a:ext uri="{FF2B5EF4-FFF2-40B4-BE49-F238E27FC236}">
                <a16:creationId xmlns:a16="http://schemas.microsoft.com/office/drawing/2014/main" id="{DFDE1156-D7F5-3390-C8D1-E87EB219E299}"/>
              </a:ext>
            </a:extLst>
          </p:cNvPr>
          <p:cNvSpPr/>
          <p:nvPr/>
        </p:nvSpPr>
        <p:spPr>
          <a:xfrm>
            <a:off x="7582547" y="2171148"/>
            <a:ext cx="1076875" cy="994658"/>
          </a:xfrm>
          <a:custGeom>
            <a:avLst/>
            <a:gdLst/>
            <a:ahLst/>
            <a:cxnLst/>
            <a:rect l="0" t="0" r="0" b="0"/>
            <a:pathLst>
              <a:path w="932928" h="857773">
                <a:moveTo>
                  <a:pt x="475965" y="769135"/>
                </a:moveTo>
                <a:cubicBezTo>
                  <a:pt x="507774" y="792220"/>
                  <a:pt x="538089" y="818108"/>
                  <a:pt x="567092" y="846347"/>
                </a:cubicBezTo>
                <a:cubicBezTo>
                  <a:pt x="522616" y="857773"/>
                  <a:pt x="469070" y="856712"/>
                  <a:pt x="412337" y="845919"/>
                </a:cubicBezTo>
                <a:cubicBezTo>
                  <a:pt x="432200" y="819629"/>
                  <a:pt x="453536" y="793811"/>
                  <a:pt x="475965" y="769135"/>
                </a:cubicBezTo>
                <a:close/>
                <a:moveTo>
                  <a:pt x="87973" y="692463"/>
                </a:moveTo>
                <a:cubicBezTo>
                  <a:pt x="53321" y="664171"/>
                  <a:pt x="23209" y="633486"/>
                  <a:pt x="0" y="601541"/>
                </a:cubicBezTo>
                <a:cubicBezTo>
                  <a:pt x="47245" y="605490"/>
                  <a:pt x="94214" y="610032"/>
                  <a:pt x="140722" y="619704"/>
                </a:cubicBezTo>
                <a:cubicBezTo>
                  <a:pt x="122967" y="642739"/>
                  <a:pt x="104203" y="668559"/>
                  <a:pt x="87973" y="692463"/>
                </a:cubicBezTo>
                <a:close/>
                <a:moveTo>
                  <a:pt x="885534" y="614986"/>
                </a:moveTo>
                <a:cubicBezTo>
                  <a:pt x="826376" y="641950"/>
                  <a:pt x="769378" y="675052"/>
                  <a:pt x="714741" y="714748"/>
                </a:cubicBezTo>
                <a:cubicBezTo>
                  <a:pt x="660219" y="754360"/>
                  <a:pt x="567092" y="846347"/>
                  <a:pt x="567092" y="846347"/>
                </a:cubicBezTo>
                <a:cubicBezTo>
                  <a:pt x="538089" y="818108"/>
                  <a:pt x="507774" y="792220"/>
                  <a:pt x="475965" y="769135"/>
                </a:cubicBezTo>
                <a:cubicBezTo>
                  <a:pt x="376278" y="695907"/>
                  <a:pt x="261932" y="644912"/>
                  <a:pt x="140722" y="619704"/>
                </a:cubicBezTo>
                <a:cubicBezTo>
                  <a:pt x="94214" y="610032"/>
                  <a:pt x="47245" y="605490"/>
                  <a:pt x="0" y="601541"/>
                </a:cubicBezTo>
                <a:cubicBezTo>
                  <a:pt x="97662" y="461773"/>
                  <a:pt x="222009" y="342934"/>
                  <a:pt x="367702" y="237082"/>
                </a:cubicBezTo>
                <a:cubicBezTo>
                  <a:pt x="510957" y="133001"/>
                  <a:pt x="667750" y="49766"/>
                  <a:pt x="827950" y="0"/>
                </a:cubicBezTo>
                <a:cubicBezTo>
                  <a:pt x="817126" y="46069"/>
                  <a:pt x="809214" y="92310"/>
                  <a:pt x="804492" y="138498"/>
                </a:cubicBezTo>
                <a:cubicBezTo>
                  <a:pt x="791836" y="262297"/>
                  <a:pt x="802093" y="385708"/>
                  <a:pt x="840585" y="504382"/>
                </a:cubicBezTo>
                <a:cubicBezTo>
                  <a:pt x="852711" y="541765"/>
                  <a:pt x="867638" y="578679"/>
                  <a:pt x="885534" y="614986"/>
                </a:cubicBezTo>
                <a:close/>
                <a:moveTo>
                  <a:pt x="827950" y="0"/>
                </a:moveTo>
                <a:cubicBezTo>
                  <a:pt x="851160" y="31945"/>
                  <a:pt x="871017" y="70081"/>
                  <a:pt x="887216" y="111779"/>
                </a:cubicBezTo>
                <a:cubicBezTo>
                  <a:pt x="859471" y="119827"/>
                  <a:pt x="831883" y="128732"/>
                  <a:pt x="804492" y="138498"/>
                </a:cubicBezTo>
                <a:cubicBezTo>
                  <a:pt x="809214" y="92310"/>
                  <a:pt x="817126" y="46069"/>
                  <a:pt x="827950" y="0"/>
                </a:cubicBezTo>
                <a:close/>
                <a:moveTo>
                  <a:pt x="932928" y="467689"/>
                </a:moveTo>
                <a:cubicBezTo>
                  <a:pt x="925660" y="524979"/>
                  <a:pt x="910144" y="576218"/>
                  <a:pt x="885534" y="614986"/>
                </a:cubicBezTo>
                <a:cubicBezTo>
                  <a:pt x="867638" y="578679"/>
                  <a:pt x="852711" y="541765"/>
                  <a:pt x="840585" y="504382"/>
                </a:cubicBezTo>
                <a:cubicBezTo>
                  <a:pt x="870978" y="490678"/>
                  <a:pt x="901792" y="478452"/>
                  <a:pt x="932928" y="467689"/>
                </a:cubicBezTo>
                <a:close/>
              </a:path>
            </a:pathLst>
          </a:custGeom>
          <a:noFill/>
          <a:ln w="984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5" name="TextBox 20">
            <a:extLst>
              <a:ext uri="{FF2B5EF4-FFF2-40B4-BE49-F238E27FC236}">
                <a16:creationId xmlns:a16="http://schemas.microsoft.com/office/drawing/2014/main" id="{0718E994-8CBC-0B1A-C6E5-4731B0785117}"/>
              </a:ext>
            </a:extLst>
          </p:cNvPr>
          <p:cNvSpPr txBox="1"/>
          <p:nvPr/>
        </p:nvSpPr>
        <p:spPr>
          <a:xfrm>
            <a:off x="6062128" y="1347523"/>
            <a:ext cx="2271481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600" dirty="0">
                <a:solidFill>
                  <a:srgbClr val="005051"/>
                </a:solidFill>
                <a:latin typeface="Bahnschrift" panose="020B0502040204020203" pitchFamily="34" charset="0"/>
              </a:rPr>
              <a:t>Integra</a:t>
            </a:r>
            <a:r>
              <a:rPr lang="pt-BR" sz="1600" dirty="0">
                <a:solidFill>
                  <a:srgbClr val="005051"/>
                </a:solidFill>
                <a:latin typeface="Bahnschrift" panose="020B0502040204020203" pitchFamily="34" charset="0"/>
              </a:rPr>
              <a:t> p</a:t>
            </a:r>
            <a:r>
              <a:rPr sz="1600" dirty="0" err="1">
                <a:solidFill>
                  <a:srgbClr val="005051"/>
                </a:solidFill>
                <a:latin typeface="Bahnschrift" panose="020B0502040204020203" pitchFamily="34" charset="0"/>
              </a:rPr>
              <a:t>esquisa</a:t>
            </a:r>
            <a:r>
              <a:rPr lang="pt-BR" sz="1600" dirty="0">
                <a:solidFill>
                  <a:srgbClr val="005051"/>
                </a:solidFill>
                <a:latin typeface="Bahnschrift" panose="020B0502040204020203" pitchFamily="34" charset="0"/>
              </a:rPr>
              <a:t> científica, desenvolvimento tecnológico e produção</a:t>
            </a:r>
            <a:endParaRPr sz="1600" dirty="0">
              <a:solidFill>
                <a:srgbClr val="005051"/>
              </a:solidFill>
              <a:latin typeface="Bahnschrift" panose="020B0502040204020203" pitchFamily="34" charset="0"/>
            </a:endParaRPr>
          </a:p>
        </p:txBody>
      </p:sp>
      <p:sp>
        <p:nvSpPr>
          <p:cNvPr id="86" name="TextBox 21">
            <a:extLst>
              <a:ext uri="{FF2B5EF4-FFF2-40B4-BE49-F238E27FC236}">
                <a16:creationId xmlns:a16="http://schemas.microsoft.com/office/drawing/2014/main" id="{035C0158-503D-59D0-A418-5E13558708D1}"/>
              </a:ext>
            </a:extLst>
          </p:cNvPr>
          <p:cNvSpPr txBox="1"/>
          <p:nvPr/>
        </p:nvSpPr>
        <p:spPr>
          <a:xfrm>
            <a:off x="10111672" y="1761431"/>
            <a:ext cx="173362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pt-BR" sz="1600" dirty="0">
                <a:solidFill>
                  <a:srgbClr val="DD4F05"/>
                </a:solidFill>
                <a:latin typeface="Bahnschrift" panose="020B0502040204020203" pitchFamily="34" charset="0"/>
              </a:rPr>
              <a:t>Garante acesso a tecnologias de saúde essenciais</a:t>
            </a:r>
          </a:p>
        </p:txBody>
      </p:sp>
      <p:sp>
        <p:nvSpPr>
          <p:cNvPr id="89" name="TextBox 24">
            <a:extLst>
              <a:ext uri="{FF2B5EF4-FFF2-40B4-BE49-F238E27FC236}">
                <a16:creationId xmlns:a16="http://schemas.microsoft.com/office/drawing/2014/main" id="{FE2A89FC-9371-D438-6C91-48663102A8D5}"/>
              </a:ext>
            </a:extLst>
          </p:cNvPr>
          <p:cNvSpPr txBox="1"/>
          <p:nvPr/>
        </p:nvSpPr>
        <p:spPr>
          <a:xfrm>
            <a:off x="9265930" y="5941678"/>
            <a:ext cx="1260818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500" b="0" dirty="0">
                <a:solidFill>
                  <a:srgbClr val="484848"/>
                </a:solidFill>
                <a:latin typeface="Bahnschrift" panose="020B0502040204020203" pitchFamily="34" charset="0"/>
              </a:rPr>
              <a:t>
</a:t>
            </a:r>
          </a:p>
        </p:txBody>
      </p:sp>
      <p:sp>
        <p:nvSpPr>
          <p:cNvPr id="91" name="TextBox 26">
            <a:extLst>
              <a:ext uri="{FF2B5EF4-FFF2-40B4-BE49-F238E27FC236}">
                <a16:creationId xmlns:a16="http://schemas.microsoft.com/office/drawing/2014/main" id="{45420D82-B079-C200-5652-7FE44FF8CC97}"/>
              </a:ext>
            </a:extLst>
          </p:cNvPr>
          <p:cNvSpPr txBox="1"/>
          <p:nvPr/>
        </p:nvSpPr>
        <p:spPr>
          <a:xfrm>
            <a:off x="10666739" y="4438898"/>
            <a:ext cx="1271551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pt-BR" sz="1600" dirty="0">
                <a:solidFill>
                  <a:srgbClr val="FFBF00"/>
                </a:solidFill>
                <a:latin typeface="Bahnschrift" panose="020B0502040204020203" pitchFamily="34" charset="0"/>
              </a:rPr>
              <a:t>Promove a</a:t>
            </a:r>
            <a:r>
              <a:rPr sz="1600" dirty="0" err="1">
                <a:solidFill>
                  <a:srgbClr val="FFBF00"/>
                </a:solidFill>
                <a:latin typeface="Bahnschrift" panose="020B0502040204020203" pitchFamily="34" charset="0"/>
              </a:rPr>
              <a:t>utonomia</a:t>
            </a:r>
            <a:r>
              <a:rPr sz="1600" dirty="0">
                <a:solidFill>
                  <a:srgbClr val="FFBF00"/>
                </a:solidFill>
                <a:latin typeface="Bahnschrift" panose="020B0502040204020203" pitchFamily="34" charset="0"/>
              </a:rPr>
              <a:t>
</a:t>
            </a:r>
            <a:r>
              <a:rPr lang="pt-BR" sz="1600" dirty="0">
                <a:solidFill>
                  <a:srgbClr val="FFBF00"/>
                </a:solidFill>
                <a:latin typeface="Bahnschrift" panose="020B0502040204020203" pitchFamily="34" charset="0"/>
              </a:rPr>
              <a:t>t</a:t>
            </a:r>
            <a:r>
              <a:rPr sz="1600" dirty="0" err="1">
                <a:solidFill>
                  <a:srgbClr val="FFBF00"/>
                </a:solidFill>
                <a:latin typeface="Bahnschrift" panose="020B0502040204020203" pitchFamily="34" charset="0"/>
              </a:rPr>
              <a:t>ecnológica</a:t>
            </a:r>
            <a:r>
              <a:rPr lang="pt-BR" sz="1600" dirty="0">
                <a:solidFill>
                  <a:srgbClr val="FFBF00"/>
                </a:solidFill>
                <a:latin typeface="Bahnschrift" panose="020B0502040204020203" pitchFamily="34" charset="0"/>
              </a:rPr>
              <a:t> em saúde</a:t>
            </a:r>
            <a:endParaRPr sz="1600" dirty="0">
              <a:solidFill>
                <a:srgbClr val="FFBF00"/>
              </a:solidFill>
              <a:latin typeface="Bahnschrift" panose="020B0502040204020203" pitchFamily="34" charset="0"/>
            </a:endParaRPr>
          </a:p>
        </p:txBody>
      </p:sp>
      <p:sp>
        <p:nvSpPr>
          <p:cNvPr id="92" name="TextBox 27">
            <a:extLst>
              <a:ext uri="{FF2B5EF4-FFF2-40B4-BE49-F238E27FC236}">
                <a16:creationId xmlns:a16="http://schemas.microsoft.com/office/drawing/2014/main" id="{E4E1C36B-BBE6-888B-B319-8D284BE77079}"/>
              </a:ext>
            </a:extLst>
          </p:cNvPr>
          <p:cNvSpPr txBox="1"/>
          <p:nvPr/>
        </p:nvSpPr>
        <p:spPr>
          <a:xfrm>
            <a:off x="5683578" y="4140463"/>
            <a:ext cx="1883229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600" b="0" dirty="0" err="1">
                <a:solidFill>
                  <a:srgbClr val="7CC251"/>
                </a:solidFill>
                <a:latin typeface="Bahnschrift" panose="020B0502040204020203" pitchFamily="34" charset="0"/>
              </a:rPr>
              <a:t>Estimula</a:t>
            </a:r>
            <a:r>
              <a:rPr sz="1600" b="0" dirty="0">
                <a:solidFill>
                  <a:srgbClr val="7CC251"/>
                </a:solidFill>
                <a:latin typeface="Bahnschrift" panose="020B0502040204020203" pitchFamily="34" charset="0"/>
              </a:rPr>
              <a:t> 
</a:t>
            </a:r>
            <a:r>
              <a:rPr sz="1600" b="0" dirty="0" err="1">
                <a:solidFill>
                  <a:srgbClr val="7CC251"/>
                </a:solidFill>
                <a:latin typeface="Bahnschrift" panose="020B0502040204020203" pitchFamily="34" charset="0"/>
              </a:rPr>
              <a:t>inovação</a:t>
            </a:r>
            <a:r>
              <a:rPr sz="1600" b="0" dirty="0">
                <a:solidFill>
                  <a:srgbClr val="7CC251"/>
                </a:solidFill>
                <a:latin typeface="Bahnschrift" panose="020B0502040204020203" pitchFamily="34" charset="0"/>
              </a:rPr>
              <a:t> e</a:t>
            </a:r>
            <a:r>
              <a:rPr lang="pt-BR" sz="1600" b="0" dirty="0">
                <a:solidFill>
                  <a:srgbClr val="7CC251"/>
                </a:solidFill>
                <a:latin typeface="Bahnschrift" panose="020B0502040204020203" pitchFamily="34" charset="0"/>
              </a:rPr>
              <a:t> </a:t>
            </a:r>
            <a:r>
              <a:rPr sz="1600" b="0" dirty="0" err="1">
                <a:solidFill>
                  <a:srgbClr val="7CC251"/>
                </a:solidFill>
                <a:latin typeface="Bahnschrift" panose="020B0502040204020203" pitchFamily="34" charset="0"/>
              </a:rPr>
              <a:t>desenvolvimento</a:t>
            </a:r>
            <a:endParaRPr lang="pt-BR" sz="1600" b="0" dirty="0">
              <a:solidFill>
                <a:srgbClr val="7CC251"/>
              </a:solidFill>
              <a:latin typeface="Bahnschrift" panose="020B0502040204020203" pitchFamily="34" charset="0"/>
            </a:endParaRPr>
          </a:p>
          <a:p>
            <a:pPr algn="ctr"/>
            <a:r>
              <a:rPr sz="1600" b="0" dirty="0">
                <a:solidFill>
                  <a:srgbClr val="7CC251"/>
                </a:solidFill>
                <a:latin typeface="Bahnschrift" panose="020B0502040204020203" pitchFamily="34" charset="0"/>
              </a:rPr>
              <a:t>de</a:t>
            </a:r>
            <a:r>
              <a:rPr lang="pt-BR" sz="1600" b="0" dirty="0">
                <a:solidFill>
                  <a:srgbClr val="7CC251"/>
                </a:solidFill>
                <a:latin typeface="Bahnschrift" panose="020B0502040204020203" pitchFamily="34" charset="0"/>
              </a:rPr>
              <a:t> </a:t>
            </a:r>
            <a:r>
              <a:rPr sz="1600" b="0" dirty="0" err="1">
                <a:solidFill>
                  <a:srgbClr val="7CC251"/>
                </a:solidFill>
                <a:latin typeface="Bahnschrift" panose="020B0502040204020203" pitchFamily="34" charset="0"/>
              </a:rPr>
              <a:t>tecnologias</a:t>
            </a:r>
            <a:endParaRPr sz="1600" b="0" dirty="0">
              <a:solidFill>
                <a:srgbClr val="7CC251"/>
              </a:solidFill>
              <a:latin typeface="Bahnschrift" panose="020B0502040204020203" pitchFamily="34" charset="0"/>
            </a:endParaRPr>
          </a:p>
        </p:txBody>
      </p:sp>
      <p:sp>
        <p:nvSpPr>
          <p:cNvPr id="94" name="TextBox 29">
            <a:extLst>
              <a:ext uri="{FF2B5EF4-FFF2-40B4-BE49-F238E27FC236}">
                <a16:creationId xmlns:a16="http://schemas.microsoft.com/office/drawing/2014/main" id="{7BF392A4-176B-011A-F9F4-BF2A348331C1}"/>
              </a:ext>
            </a:extLst>
          </p:cNvPr>
          <p:cNvSpPr txBox="1"/>
          <p:nvPr/>
        </p:nvSpPr>
        <p:spPr>
          <a:xfrm>
            <a:off x="7974507" y="5829758"/>
            <a:ext cx="2289755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600" dirty="0">
                <a:solidFill>
                  <a:srgbClr val="0098BA"/>
                </a:solidFill>
                <a:latin typeface="Bahnschrift" panose="020B0502040204020203" pitchFamily="34" charset="0"/>
              </a:rPr>
              <a:t>Gera</a:t>
            </a:r>
            <a:r>
              <a:rPr lang="pt-BR" sz="1600" dirty="0">
                <a:solidFill>
                  <a:srgbClr val="0098BA"/>
                </a:solidFill>
                <a:latin typeface="Bahnschrift" panose="020B0502040204020203" pitchFamily="34" charset="0"/>
              </a:rPr>
              <a:t> oportunidades de emprego qualificado no setor de saúde </a:t>
            </a:r>
            <a:endParaRPr sz="1600" dirty="0">
              <a:solidFill>
                <a:srgbClr val="0098BA"/>
              </a:solidFill>
              <a:latin typeface="Bahnschrift" panose="020B0502040204020203" pitchFamily="34" charset="0"/>
            </a:endParaRPr>
          </a:p>
        </p:txBody>
      </p:sp>
      <p:sp>
        <p:nvSpPr>
          <p:cNvPr id="95" name="Rounded Rectangle 30">
            <a:extLst>
              <a:ext uri="{FF2B5EF4-FFF2-40B4-BE49-F238E27FC236}">
                <a16:creationId xmlns:a16="http://schemas.microsoft.com/office/drawing/2014/main" id="{0EC8EEE8-BBB6-1B43-3B16-ED3B550F4A32}"/>
              </a:ext>
            </a:extLst>
          </p:cNvPr>
          <p:cNvSpPr/>
          <p:nvPr/>
        </p:nvSpPr>
        <p:spPr>
          <a:xfrm>
            <a:off x="8030920" y="2553980"/>
            <a:ext cx="350528" cy="353474"/>
          </a:xfrm>
          <a:custGeom>
            <a:avLst/>
            <a:gdLst/>
            <a:ahLst/>
            <a:cxnLst/>
            <a:rect l="0" t="0" r="0" b="0"/>
            <a:pathLst>
              <a:path w="303673" h="304829">
                <a:moveTo>
                  <a:pt x="104229" y="217064"/>
                </a:moveTo>
                <a:lnTo>
                  <a:pt x="77359" y="217064"/>
                </a:lnTo>
                <a:lnTo>
                  <a:pt x="77359" y="153169"/>
                </a:lnTo>
                <a:lnTo>
                  <a:pt x="13461" y="153169"/>
                </a:lnTo>
                <a:lnTo>
                  <a:pt x="13461" y="77936"/>
                </a:lnTo>
                <a:lnTo>
                  <a:pt x="77359" y="77936"/>
                </a:lnTo>
                <a:lnTo>
                  <a:pt x="77359" y="14041"/>
                </a:lnTo>
                <a:lnTo>
                  <a:pt x="152593" y="14041"/>
                </a:lnTo>
                <a:lnTo>
                  <a:pt x="152593" y="77936"/>
                </a:lnTo>
                <a:lnTo>
                  <a:pt x="216484" y="77936"/>
                </a:lnTo>
                <a:lnTo>
                  <a:pt x="216484" y="105064"/>
                </a:lnTo>
                <a:moveTo>
                  <a:pt x="140669" y="217066"/>
                </a:moveTo>
                <a:cubicBezTo>
                  <a:pt x="140669" y="175518"/>
                  <a:pt x="174349" y="141838"/>
                  <a:pt x="215895" y="141838"/>
                </a:cubicBezTo>
                <a:cubicBezTo>
                  <a:pt x="257443" y="141838"/>
                  <a:pt x="291122" y="175518"/>
                  <a:pt x="291122" y="217066"/>
                </a:cubicBezTo>
                <a:cubicBezTo>
                  <a:pt x="291122" y="258612"/>
                  <a:pt x="257443" y="292292"/>
                  <a:pt x="215895" y="292292"/>
                </a:cubicBezTo>
                <a:cubicBezTo>
                  <a:pt x="174349" y="292292"/>
                  <a:pt x="140669" y="258612"/>
                  <a:pt x="140669" y="217066"/>
                </a:cubicBezTo>
                <a:close/>
                <a:moveTo>
                  <a:pt x="0" y="0"/>
                </a:moveTo>
                <a:moveTo>
                  <a:pt x="269067" y="270225"/>
                </a:moveTo>
                <a:lnTo>
                  <a:pt x="303673" y="304829"/>
                </a:lnTo>
                <a:moveTo>
                  <a:pt x="140669" y="220193"/>
                </a:moveTo>
                <a:lnTo>
                  <a:pt x="171957" y="220193"/>
                </a:lnTo>
                <a:lnTo>
                  <a:pt x="190730" y="195162"/>
                </a:lnTo>
                <a:lnTo>
                  <a:pt x="215760" y="238966"/>
                </a:lnTo>
                <a:lnTo>
                  <a:pt x="234533" y="213935"/>
                </a:lnTo>
                <a:lnTo>
                  <a:pt x="253306" y="213935"/>
                </a:lnTo>
              </a:path>
            </a:pathLst>
          </a:custGeom>
          <a:noFill/>
          <a:ln w="984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6" name="Rounded Rectangle 31">
            <a:extLst>
              <a:ext uri="{FF2B5EF4-FFF2-40B4-BE49-F238E27FC236}">
                <a16:creationId xmlns:a16="http://schemas.microsoft.com/office/drawing/2014/main" id="{78225FEA-62A7-7EDD-8697-B4DE2097BEB1}"/>
              </a:ext>
            </a:extLst>
          </p:cNvPr>
          <p:cNvSpPr/>
          <p:nvPr/>
        </p:nvSpPr>
        <p:spPr>
          <a:xfrm>
            <a:off x="9757447" y="2508336"/>
            <a:ext cx="354225" cy="353260"/>
          </a:xfrm>
          <a:custGeom>
            <a:avLst/>
            <a:gdLst/>
            <a:ahLst/>
            <a:cxnLst/>
            <a:rect l="0" t="0" r="0" b="0"/>
            <a:pathLst>
              <a:path w="306876" h="304644">
                <a:moveTo>
                  <a:pt x="221117" y="225967"/>
                </a:moveTo>
                <a:lnTo>
                  <a:pt x="254972" y="275869"/>
                </a:lnTo>
                <a:cubicBezTo>
                  <a:pt x="256690" y="278845"/>
                  <a:pt x="257595" y="282219"/>
                  <a:pt x="257595" y="285654"/>
                </a:cubicBezTo>
                <a:cubicBezTo>
                  <a:pt x="257595" y="289089"/>
                  <a:pt x="256690" y="292464"/>
                  <a:pt x="254972" y="295440"/>
                </a:cubicBezTo>
                <a:cubicBezTo>
                  <a:pt x="253210" y="298259"/>
                  <a:pt x="250758" y="300584"/>
                  <a:pt x="247848" y="302193"/>
                </a:cubicBezTo>
                <a:cubicBezTo>
                  <a:pt x="244936" y="303803"/>
                  <a:pt x="241664" y="304644"/>
                  <a:pt x="238338" y="304637"/>
                </a:cubicBezTo>
                <a:lnTo>
                  <a:pt x="27768" y="304637"/>
                </a:lnTo>
                <a:cubicBezTo>
                  <a:pt x="24443" y="304644"/>
                  <a:pt x="21170" y="303803"/>
                  <a:pt x="18259" y="302193"/>
                </a:cubicBezTo>
                <a:cubicBezTo>
                  <a:pt x="15349" y="300584"/>
                  <a:pt x="12897" y="298259"/>
                  <a:pt x="11134" y="295440"/>
                </a:cubicBezTo>
                <a:cubicBezTo>
                  <a:pt x="9265" y="292551"/>
                  <a:pt x="8191" y="289221"/>
                  <a:pt x="8019" y="285786"/>
                </a:cubicBezTo>
                <a:cubicBezTo>
                  <a:pt x="7847" y="282349"/>
                  <a:pt x="8584" y="278930"/>
                  <a:pt x="10156" y="275869"/>
                </a:cubicBezTo>
                <a:lnTo>
                  <a:pt x="44990" y="225967"/>
                </a:lnTo>
                <a:moveTo>
                  <a:pt x="221116" y="195127"/>
                </a:moveTo>
                <a:lnTo>
                  <a:pt x="221116" y="225967"/>
                </a:lnTo>
                <a:lnTo>
                  <a:pt x="44989" y="225967"/>
                </a:lnTo>
                <a:lnTo>
                  <a:pt x="44989" y="128118"/>
                </a:lnTo>
                <a:cubicBezTo>
                  <a:pt x="44989" y="122928"/>
                  <a:pt x="47051" y="117950"/>
                  <a:pt x="50721" y="114280"/>
                </a:cubicBezTo>
                <a:cubicBezTo>
                  <a:pt x="54391" y="110610"/>
                  <a:pt x="59369" y="108548"/>
                  <a:pt x="64559" y="108548"/>
                </a:cubicBezTo>
                <a:lnTo>
                  <a:pt x="108533" y="108548"/>
                </a:lnTo>
                <a:moveTo>
                  <a:pt x="185856" y="50033"/>
                </a:moveTo>
                <a:cubicBezTo>
                  <a:pt x="185689" y="48635"/>
                  <a:pt x="185603" y="47212"/>
                  <a:pt x="185603" y="45769"/>
                </a:cubicBezTo>
                <a:cubicBezTo>
                  <a:pt x="185603" y="26156"/>
                  <a:pt x="201502" y="10255"/>
                  <a:pt x="221116" y="10255"/>
                </a:cubicBezTo>
                <a:cubicBezTo>
                  <a:pt x="240730" y="10255"/>
                  <a:pt x="256631" y="26156"/>
                  <a:pt x="256631" y="45769"/>
                </a:cubicBezTo>
                <a:cubicBezTo>
                  <a:pt x="256631" y="47212"/>
                  <a:pt x="256544" y="48635"/>
                  <a:pt x="256377" y="50033"/>
                </a:cubicBezTo>
                <a:moveTo>
                  <a:pt x="0" y="0"/>
                </a:moveTo>
                <a:moveTo>
                  <a:pt x="157801" y="50258"/>
                </a:moveTo>
                <a:lnTo>
                  <a:pt x="284434" y="50258"/>
                </a:lnTo>
                <a:cubicBezTo>
                  <a:pt x="296832" y="50258"/>
                  <a:pt x="306876" y="60322"/>
                  <a:pt x="306849" y="72721"/>
                </a:cubicBezTo>
                <a:lnTo>
                  <a:pt x="306691" y="149251"/>
                </a:lnTo>
                <a:cubicBezTo>
                  <a:pt x="306664" y="161613"/>
                  <a:pt x="296636" y="171620"/>
                  <a:pt x="284274" y="171620"/>
                </a:cubicBezTo>
                <a:lnTo>
                  <a:pt x="157961" y="171620"/>
                </a:lnTo>
                <a:cubicBezTo>
                  <a:pt x="145599" y="171620"/>
                  <a:pt x="135570" y="161613"/>
                  <a:pt x="135545" y="149251"/>
                </a:cubicBezTo>
                <a:lnTo>
                  <a:pt x="135385" y="72721"/>
                </a:lnTo>
                <a:cubicBezTo>
                  <a:pt x="135359" y="60322"/>
                  <a:pt x="145403" y="50258"/>
                  <a:pt x="157801" y="50258"/>
                </a:cubicBezTo>
                <a:close/>
                <a:moveTo>
                  <a:pt x="0" y="0"/>
                </a:moveTo>
                <a:moveTo>
                  <a:pt x="235585" y="71901"/>
                </a:moveTo>
                <a:lnTo>
                  <a:pt x="206653" y="71901"/>
                </a:lnTo>
                <a:lnTo>
                  <a:pt x="206653" y="96473"/>
                </a:lnTo>
                <a:lnTo>
                  <a:pt x="182078" y="96473"/>
                </a:lnTo>
                <a:lnTo>
                  <a:pt x="182078" y="125406"/>
                </a:lnTo>
                <a:lnTo>
                  <a:pt x="206653" y="125406"/>
                </a:lnTo>
                <a:lnTo>
                  <a:pt x="206653" y="149978"/>
                </a:lnTo>
                <a:lnTo>
                  <a:pt x="235585" y="149978"/>
                </a:lnTo>
                <a:lnTo>
                  <a:pt x="235585" y="125406"/>
                </a:lnTo>
                <a:lnTo>
                  <a:pt x="260156" y="125406"/>
                </a:lnTo>
                <a:lnTo>
                  <a:pt x="260156" y="96473"/>
                </a:lnTo>
                <a:lnTo>
                  <a:pt x="235585" y="96473"/>
                </a:lnTo>
                <a:close/>
              </a:path>
            </a:pathLst>
          </a:custGeom>
          <a:noFill/>
          <a:ln w="984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Rounded Rectangle 32">
            <a:extLst>
              <a:ext uri="{FF2B5EF4-FFF2-40B4-BE49-F238E27FC236}">
                <a16:creationId xmlns:a16="http://schemas.microsoft.com/office/drawing/2014/main" id="{6D578B8F-8C19-998C-98B2-7B1F0C331731}"/>
              </a:ext>
            </a:extLst>
          </p:cNvPr>
          <p:cNvSpPr/>
          <p:nvPr/>
        </p:nvSpPr>
        <p:spPr>
          <a:xfrm>
            <a:off x="7440266" y="4197127"/>
            <a:ext cx="347593" cy="352135"/>
          </a:xfrm>
          <a:custGeom>
            <a:avLst/>
            <a:gdLst/>
            <a:ahLst/>
            <a:cxnLst/>
            <a:rect l="0" t="0" r="0" b="0"/>
            <a:pathLst>
              <a:path w="301130" h="303674">
                <a:moveTo>
                  <a:pt x="130732" y="281790"/>
                </a:moveTo>
                <a:cubicBezTo>
                  <a:pt x="121287" y="295273"/>
                  <a:pt x="114996" y="303674"/>
                  <a:pt x="114996" y="303674"/>
                </a:cubicBezTo>
                <a:cubicBezTo>
                  <a:pt x="114996" y="303674"/>
                  <a:pt x="13761" y="168470"/>
                  <a:pt x="13761" y="112453"/>
                </a:cubicBezTo>
                <a:cubicBezTo>
                  <a:pt x="13761" y="85603"/>
                  <a:pt x="24427" y="59854"/>
                  <a:pt x="43412" y="40868"/>
                </a:cubicBezTo>
                <a:cubicBezTo>
                  <a:pt x="62397" y="21883"/>
                  <a:pt x="88147" y="11217"/>
                  <a:pt x="114996" y="11217"/>
                </a:cubicBezTo>
                <a:cubicBezTo>
                  <a:pt x="141846" y="11217"/>
                  <a:pt x="167595" y="21883"/>
                  <a:pt x="186580" y="40868"/>
                </a:cubicBezTo>
                <a:cubicBezTo>
                  <a:pt x="203500" y="57789"/>
                  <a:pt x="213813" y="80082"/>
                  <a:pt x="215856" y="103739"/>
                </a:cubicBezTo>
                <a:moveTo>
                  <a:pt x="114995" y="146196"/>
                </a:moveTo>
                <a:cubicBezTo>
                  <a:pt x="133632" y="146196"/>
                  <a:pt x="148740" y="131089"/>
                  <a:pt x="148740" y="112452"/>
                </a:cubicBezTo>
                <a:cubicBezTo>
                  <a:pt x="148740" y="93815"/>
                  <a:pt x="133632" y="78707"/>
                  <a:pt x="114995" y="78707"/>
                </a:cubicBezTo>
                <a:cubicBezTo>
                  <a:pt x="96358" y="78707"/>
                  <a:pt x="81250" y="93815"/>
                  <a:pt x="81250" y="112452"/>
                </a:cubicBezTo>
                <a:cubicBezTo>
                  <a:pt x="81250" y="131089"/>
                  <a:pt x="96358" y="146196"/>
                  <a:pt x="114995" y="146196"/>
                </a:cubicBezTo>
                <a:close/>
                <a:moveTo>
                  <a:pt x="0" y="0"/>
                </a:moveTo>
                <a:moveTo>
                  <a:pt x="252310" y="190798"/>
                </a:moveTo>
                <a:lnTo>
                  <a:pt x="301130" y="190798"/>
                </a:lnTo>
                <a:lnTo>
                  <a:pt x="301130" y="248286"/>
                </a:lnTo>
                <a:lnTo>
                  <a:pt x="252310" y="248286"/>
                </a:lnTo>
                <a:lnTo>
                  <a:pt x="252310" y="297111"/>
                </a:lnTo>
                <a:lnTo>
                  <a:pt x="194822" y="297111"/>
                </a:lnTo>
                <a:lnTo>
                  <a:pt x="194822" y="248286"/>
                </a:lnTo>
                <a:lnTo>
                  <a:pt x="145994" y="248286"/>
                </a:lnTo>
                <a:lnTo>
                  <a:pt x="145994" y="190798"/>
                </a:lnTo>
                <a:lnTo>
                  <a:pt x="194822" y="190798"/>
                </a:lnTo>
                <a:lnTo>
                  <a:pt x="194822" y="141974"/>
                </a:lnTo>
                <a:lnTo>
                  <a:pt x="252310" y="141974"/>
                </a:lnTo>
                <a:close/>
              </a:path>
            </a:pathLst>
          </a:custGeom>
          <a:noFill/>
          <a:ln w="984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8" name="Rounded Rectangle 33">
            <a:extLst>
              <a:ext uri="{FF2B5EF4-FFF2-40B4-BE49-F238E27FC236}">
                <a16:creationId xmlns:a16="http://schemas.microsoft.com/office/drawing/2014/main" id="{2B382413-D0CC-3CCF-7F31-B39B6ED50302}"/>
              </a:ext>
            </a:extLst>
          </p:cNvPr>
          <p:cNvSpPr/>
          <p:nvPr/>
        </p:nvSpPr>
        <p:spPr>
          <a:xfrm>
            <a:off x="10314023" y="4161797"/>
            <a:ext cx="340761" cy="343420"/>
          </a:xfrm>
          <a:custGeom>
            <a:avLst/>
            <a:gdLst/>
            <a:ahLst/>
            <a:cxnLst/>
            <a:rect l="0" t="0" r="0" b="0"/>
            <a:pathLst>
              <a:path w="295211" h="296158">
                <a:moveTo>
                  <a:pt x="190247" y="164953"/>
                </a:moveTo>
                <a:cubicBezTo>
                  <a:pt x="190247" y="139591"/>
                  <a:pt x="210807" y="119030"/>
                  <a:pt x="236169" y="119030"/>
                </a:cubicBezTo>
                <a:cubicBezTo>
                  <a:pt x="261531" y="119030"/>
                  <a:pt x="282091" y="139591"/>
                  <a:pt x="282091" y="164953"/>
                </a:cubicBezTo>
                <a:cubicBezTo>
                  <a:pt x="282091" y="190315"/>
                  <a:pt x="261531" y="210874"/>
                  <a:pt x="236169" y="210874"/>
                </a:cubicBezTo>
                <a:cubicBezTo>
                  <a:pt x="210807" y="210874"/>
                  <a:pt x="190247" y="190315"/>
                  <a:pt x="190247" y="164953"/>
                </a:cubicBezTo>
                <a:close/>
                <a:moveTo>
                  <a:pt x="175815" y="294846"/>
                </a:moveTo>
                <a:cubicBezTo>
                  <a:pt x="175815" y="292222"/>
                  <a:pt x="177127" y="288286"/>
                  <a:pt x="177127" y="285661"/>
                </a:cubicBezTo>
                <a:cubicBezTo>
                  <a:pt x="123332" y="263357"/>
                  <a:pt x="95779" y="221371"/>
                  <a:pt x="94467" y="218747"/>
                </a:cubicBezTo>
                <a:cubicBezTo>
                  <a:pt x="87907" y="208250"/>
                  <a:pt x="91843" y="193818"/>
                  <a:pt x="102339" y="187257"/>
                </a:cubicBezTo>
                <a:cubicBezTo>
                  <a:pt x="112836" y="180697"/>
                  <a:pt x="127269" y="184633"/>
                  <a:pt x="133829" y="195130"/>
                </a:cubicBezTo>
                <a:cubicBezTo>
                  <a:pt x="135141" y="195130"/>
                  <a:pt x="158758" y="231867"/>
                  <a:pt x="203368" y="246300"/>
                </a:cubicBezTo>
                <a:cubicBezTo>
                  <a:pt x="212552" y="241052"/>
                  <a:pt x="224361" y="237115"/>
                  <a:pt x="236169" y="237115"/>
                </a:cubicBezTo>
                <a:cubicBezTo>
                  <a:pt x="268970" y="237115"/>
                  <a:pt x="295211" y="263357"/>
                  <a:pt x="295211" y="296158"/>
                </a:cubicBezTo>
                <a:moveTo>
                  <a:pt x="182552" y="20627"/>
                </a:moveTo>
                <a:lnTo>
                  <a:pt x="149751" y="20627"/>
                </a:lnTo>
                <a:lnTo>
                  <a:pt x="149751" y="49492"/>
                </a:lnTo>
                <a:lnTo>
                  <a:pt x="101222" y="49492"/>
                </a:lnTo>
                <a:moveTo>
                  <a:pt x="182552" y="20627"/>
                </a:moveTo>
                <a:cubicBezTo>
                  <a:pt x="182552" y="9757"/>
                  <a:pt x="191362" y="946"/>
                  <a:pt x="202233" y="946"/>
                </a:cubicBezTo>
                <a:cubicBezTo>
                  <a:pt x="213102" y="946"/>
                  <a:pt x="221914" y="9757"/>
                  <a:pt x="221914" y="20627"/>
                </a:cubicBezTo>
                <a:cubicBezTo>
                  <a:pt x="221914" y="31496"/>
                  <a:pt x="213102" y="40308"/>
                  <a:pt x="202233" y="40308"/>
                </a:cubicBezTo>
                <a:cubicBezTo>
                  <a:pt x="191362" y="40308"/>
                  <a:pt x="182552" y="31496"/>
                  <a:pt x="182552" y="20627"/>
                </a:cubicBezTo>
                <a:close/>
                <a:moveTo>
                  <a:pt x="149751" y="69172"/>
                </a:moveTo>
                <a:lnTo>
                  <a:pt x="149751" y="49491"/>
                </a:lnTo>
                <a:moveTo>
                  <a:pt x="26241" y="144928"/>
                </a:moveTo>
                <a:lnTo>
                  <a:pt x="26241" y="181353"/>
                </a:lnTo>
                <a:moveTo>
                  <a:pt x="6560" y="201034"/>
                </a:moveTo>
                <a:cubicBezTo>
                  <a:pt x="6560" y="190165"/>
                  <a:pt x="15372" y="181353"/>
                  <a:pt x="26241" y="181353"/>
                </a:cubicBezTo>
                <a:cubicBezTo>
                  <a:pt x="37110" y="181353"/>
                  <a:pt x="45922" y="190165"/>
                  <a:pt x="45922" y="201034"/>
                </a:cubicBezTo>
                <a:cubicBezTo>
                  <a:pt x="45922" y="211903"/>
                  <a:pt x="37110" y="220715"/>
                  <a:pt x="26241" y="220715"/>
                </a:cubicBezTo>
                <a:cubicBezTo>
                  <a:pt x="15372" y="220715"/>
                  <a:pt x="6560" y="211903"/>
                  <a:pt x="6560" y="201034"/>
                </a:cubicBezTo>
                <a:close/>
                <a:moveTo>
                  <a:pt x="101230" y="146395"/>
                </a:moveTo>
                <a:cubicBezTo>
                  <a:pt x="101230" y="151067"/>
                  <a:pt x="98115" y="155739"/>
                  <a:pt x="95001" y="158854"/>
                </a:cubicBezTo>
                <a:cubicBezTo>
                  <a:pt x="90328" y="161969"/>
                  <a:pt x="85656" y="161969"/>
                  <a:pt x="80984" y="161969"/>
                </a:cubicBezTo>
                <a:lnTo>
                  <a:pt x="10901" y="140165"/>
                </a:lnTo>
                <a:cubicBezTo>
                  <a:pt x="4672" y="138608"/>
                  <a:pt x="0" y="132378"/>
                  <a:pt x="0" y="124591"/>
                </a:cubicBezTo>
                <a:lnTo>
                  <a:pt x="0" y="38934"/>
                </a:lnTo>
                <a:cubicBezTo>
                  <a:pt x="0" y="32705"/>
                  <a:pt x="4672" y="26475"/>
                  <a:pt x="10901" y="23360"/>
                </a:cubicBezTo>
                <a:lnTo>
                  <a:pt x="80984" y="1557"/>
                </a:lnTo>
                <a:cubicBezTo>
                  <a:pt x="85656" y="0"/>
                  <a:pt x="90328" y="1557"/>
                  <a:pt x="95001" y="4672"/>
                </a:cubicBezTo>
                <a:cubicBezTo>
                  <a:pt x="99673" y="7786"/>
                  <a:pt x="101230" y="12459"/>
                  <a:pt x="101230" y="17131"/>
                </a:cubicBezTo>
                <a:close/>
              </a:path>
            </a:pathLst>
          </a:custGeom>
          <a:noFill/>
          <a:ln w="984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9" name="Rounded Rectangle 34">
            <a:extLst>
              <a:ext uri="{FF2B5EF4-FFF2-40B4-BE49-F238E27FC236}">
                <a16:creationId xmlns:a16="http://schemas.microsoft.com/office/drawing/2014/main" id="{7DDEAFC6-D91F-B4B7-ADDC-291AC30200BB}"/>
              </a:ext>
            </a:extLst>
          </p:cNvPr>
          <p:cNvSpPr/>
          <p:nvPr/>
        </p:nvSpPr>
        <p:spPr>
          <a:xfrm>
            <a:off x="8894183" y="5246917"/>
            <a:ext cx="305363" cy="353732"/>
          </a:xfrm>
          <a:custGeom>
            <a:avLst/>
            <a:gdLst/>
            <a:ahLst/>
            <a:cxnLst/>
            <a:rect l="0" t="0" r="0" b="0"/>
            <a:pathLst>
              <a:path w="264545" h="305052">
                <a:moveTo>
                  <a:pt x="0" y="0"/>
                </a:moveTo>
                <a:moveTo>
                  <a:pt x="34064" y="155700"/>
                </a:moveTo>
                <a:lnTo>
                  <a:pt x="131151" y="63146"/>
                </a:lnTo>
                <a:lnTo>
                  <a:pt x="170885" y="99126"/>
                </a:lnTo>
                <a:lnTo>
                  <a:pt x="264545" y="9840"/>
                </a:lnTo>
                <a:moveTo>
                  <a:pt x="202222" y="9840"/>
                </a:moveTo>
                <a:lnTo>
                  <a:pt x="264545" y="9840"/>
                </a:lnTo>
                <a:lnTo>
                  <a:pt x="264545" y="65533"/>
                </a:lnTo>
                <a:moveTo>
                  <a:pt x="108900" y="158102"/>
                </a:moveTo>
                <a:cubicBezTo>
                  <a:pt x="125957" y="175159"/>
                  <a:pt x="148261" y="186967"/>
                  <a:pt x="174503" y="186967"/>
                </a:cubicBezTo>
                <a:cubicBezTo>
                  <a:pt x="187623" y="186967"/>
                  <a:pt x="200744" y="184343"/>
                  <a:pt x="211240" y="179095"/>
                </a:cubicBezTo>
                <a:moveTo>
                  <a:pt x="102340" y="184343"/>
                </a:moveTo>
                <a:cubicBezTo>
                  <a:pt x="102340" y="153909"/>
                  <a:pt x="127012" y="129237"/>
                  <a:pt x="157446" y="129237"/>
                </a:cubicBezTo>
                <a:cubicBezTo>
                  <a:pt x="187880" y="129237"/>
                  <a:pt x="212552" y="153909"/>
                  <a:pt x="212552" y="184343"/>
                </a:cubicBezTo>
                <a:cubicBezTo>
                  <a:pt x="212552" y="214777"/>
                  <a:pt x="187880" y="239449"/>
                  <a:pt x="157446" y="239449"/>
                </a:cubicBezTo>
                <a:cubicBezTo>
                  <a:pt x="127012" y="239449"/>
                  <a:pt x="102340" y="214777"/>
                  <a:pt x="102340" y="184343"/>
                </a:cubicBezTo>
                <a:close/>
                <a:moveTo>
                  <a:pt x="157446" y="305052"/>
                </a:moveTo>
                <a:lnTo>
                  <a:pt x="157446" y="252570"/>
                </a:lnTo>
                <a:moveTo>
                  <a:pt x="66914" y="305052"/>
                </a:moveTo>
                <a:cubicBezTo>
                  <a:pt x="85283" y="273563"/>
                  <a:pt x="119396" y="252570"/>
                  <a:pt x="157446" y="252570"/>
                </a:cubicBezTo>
                <a:cubicBezTo>
                  <a:pt x="195495" y="252570"/>
                  <a:pt x="229609" y="273563"/>
                  <a:pt x="247978" y="305052"/>
                </a:cubicBezTo>
              </a:path>
            </a:pathLst>
          </a:custGeom>
          <a:noFill/>
          <a:ln w="984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103" name="Imagem 102">
            <a:extLst>
              <a:ext uri="{FF2B5EF4-FFF2-40B4-BE49-F238E27FC236}">
                <a16:creationId xmlns:a16="http://schemas.microsoft.com/office/drawing/2014/main" id="{257B0B94-7C34-C271-AF4D-97D585586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094" y="3449180"/>
            <a:ext cx="1773019" cy="994659"/>
          </a:xfrm>
          <a:prstGeom prst="rect">
            <a:avLst/>
          </a:prstGeom>
          <a:ln>
            <a:noFill/>
          </a:ln>
        </p:spPr>
      </p:pic>
      <p:pic>
        <p:nvPicPr>
          <p:cNvPr id="19" name="Gráfico 18" descr="Moedas com preenchimento sólido">
            <a:extLst>
              <a:ext uri="{FF2B5EF4-FFF2-40B4-BE49-F238E27FC236}">
                <a16:creationId xmlns:a16="http://schemas.microsoft.com/office/drawing/2014/main" id="{3AA8BD35-6EF5-32D0-E467-E0FD3714D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54" y="3121909"/>
            <a:ext cx="495282" cy="495282"/>
          </a:xfrm>
          <a:prstGeom prst="rect">
            <a:avLst/>
          </a:prstGeom>
        </p:spPr>
      </p:pic>
      <p:pic>
        <p:nvPicPr>
          <p:cNvPr id="21" name="Gráfico 20" descr="Médico com preenchimento sólido">
            <a:extLst>
              <a:ext uri="{FF2B5EF4-FFF2-40B4-BE49-F238E27FC236}">
                <a16:creationId xmlns:a16="http://schemas.microsoft.com/office/drawing/2014/main" id="{5B290FDC-D7D0-08B7-3CB1-B28554624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954" y="1678243"/>
            <a:ext cx="495282" cy="495282"/>
          </a:xfrm>
          <a:prstGeom prst="rect">
            <a:avLst/>
          </a:prstGeom>
        </p:spPr>
      </p:pic>
      <p:pic>
        <p:nvPicPr>
          <p:cNvPr id="30" name="Gráfico 29" descr="Debate de grupo com preenchimento sólido">
            <a:extLst>
              <a:ext uri="{FF2B5EF4-FFF2-40B4-BE49-F238E27FC236}">
                <a16:creationId xmlns:a16="http://schemas.microsoft.com/office/drawing/2014/main" id="{E2BDE8A5-A647-0F5F-FA35-787E4F593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54" y="4565574"/>
            <a:ext cx="495282" cy="49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7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A1CC6-5F98-CED5-0D9E-20E2BA407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765399DF-6531-8575-0810-CBD75EA6B0F6}"/>
              </a:ext>
            </a:extLst>
          </p:cNvPr>
          <p:cNvSpPr txBox="1"/>
          <p:nvPr/>
        </p:nvSpPr>
        <p:spPr>
          <a:xfrm>
            <a:off x="545194" y="457200"/>
            <a:ext cx="9398727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SUS COMO INDUTOR DA POLÍTICA INDUSTRIAL E TECNOLÓGICA EM SAÚDE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5E54506-D369-82C1-9780-9701CA722434}"/>
              </a:ext>
            </a:extLst>
          </p:cNvPr>
          <p:cNvGrpSpPr/>
          <p:nvPr/>
        </p:nvGrpSpPr>
        <p:grpSpPr>
          <a:xfrm>
            <a:off x="-1415562" y="2031023"/>
            <a:ext cx="879231" cy="2176361"/>
            <a:chOff x="-513102" y="1666687"/>
            <a:chExt cx="470945" cy="1764053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6CA683F9-6960-E574-2C62-E6D0A7F1F7D8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1F738EE3-C228-D1E9-E621-8A5FBB3F0167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90E0B922-08B2-C51A-3602-CF096CEC1D6D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4CB27EA-10D5-F4CE-8CA7-8836759AAEF9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35AA195-7ADE-84B5-AAE5-1EEE6E36E962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627D1358-0854-65F2-40CA-7EB3B3EE39CE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902418CC-0E4F-D78E-C2F1-96522A596364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21DBC1C1-BDB5-8861-6FD9-87D65E85DDDF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tângulo 14">
            <a:extLst>
              <a:ext uri="{FF2B5EF4-FFF2-40B4-BE49-F238E27FC236}">
                <a16:creationId xmlns:a16="http://schemas.microsoft.com/office/drawing/2014/main" id="{6CEF84C2-EE83-ACE4-12AB-FBC34600F33F}"/>
              </a:ext>
            </a:extLst>
          </p:cNvPr>
          <p:cNvSpPr/>
          <p:nvPr/>
        </p:nvSpPr>
        <p:spPr>
          <a:xfrm rot="16200000">
            <a:off x="3234417" y="-2277612"/>
            <a:ext cx="72000" cy="6717965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rgbClr val="005051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EA918DF-D984-1A7B-4755-062426429BBF}"/>
              </a:ext>
            </a:extLst>
          </p:cNvPr>
          <p:cNvGrpSpPr/>
          <p:nvPr/>
        </p:nvGrpSpPr>
        <p:grpSpPr>
          <a:xfrm>
            <a:off x="5044631" y="1411205"/>
            <a:ext cx="7147369" cy="5365096"/>
            <a:chOff x="5044631" y="1411205"/>
            <a:chExt cx="7147369" cy="5365096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C93F042D-39E6-F439-7365-2C307234A267}"/>
                </a:ext>
              </a:extLst>
            </p:cNvPr>
            <p:cNvGrpSpPr/>
            <p:nvPr/>
          </p:nvGrpSpPr>
          <p:grpSpPr>
            <a:xfrm>
              <a:off x="8345502" y="2299559"/>
              <a:ext cx="2382646" cy="710682"/>
              <a:chOff x="2437905" y="1775360"/>
              <a:chExt cx="2277093" cy="617516"/>
            </a:xfrm>
            <a:solidFill>
              <a:schemeClr val="accent2"/>
            </a:solidFill>
          </p:grpSpPr>
          <p:sp>
            <p:nvSpPr>
              <p:cNvPr id="5" name="Rounded Rectangle 1">
                <a:extLst>
                  <a:ext uri="{FF2B5EF4-FFF2-40B4-BE49-F238E27FC236}">
                    <a16:creationId xmlns:a16="http://schemas.microsoft.com/office/drawing/2014/main" id="{CFA06B8E-2EA4-ED24-50F6-98C9F5CF71C8}"/>
                  </a:ext>
                </a:extLst>
              </p:cNvPr>
              <p:cNvSpPr/>
              <p:nvPr/>
            </p:nvSpPr>
            <p:spPr>
              <a:xfrm>
                <a:off x="2437905" y="1775360"/>
                <a:ext cx="2277093" cy="617516"/>
              </a:xfrm>
              <a:custGeom>
                <a:avLst/>
                <a:gdLst/>
                <a:ahLst/>
                <a:cxnLst/>
                <a:rect l="0" t="0" r="0" b="0"/>
                <a:pathLst>
                  <a:path w="2277093" h="617516">
                    <a:moveTo>
                      <a:pt x="0" y="0"/>
                    </a:moveTo>
                    <a:lnTo>
                      <a:pt x="1968335" y="0"/>
                    </a:lnTo>
                    <a:lnTo>
                      <a:pt x="1968335" y="617516"/>
                    </a:lnTo>
                    <a:lnTo>
                      <a:pt x="0" y="617516"/>
                    </a:lnTo>
                    <a:close/>
                    <a:moveTo>
                      <a:pt x="1968335" y="617516"/>
                    </a:moveTo>
                    <a:lnTo>
                      <a:pt x="1968335" y="0"/>
                    </a:lnTo>
                    <a:cubicBezTo>
                      <a:pt x="2138857" y="0"/>
                      <a:pt x="2277093" y="138235"/>
                      <a:pt x="2277093" y="308758"/>
                    </a:cubicBezTo>
                    <a:cubicBezTo>
                      <a:pt x="2277093" y="479281"/>
                      <a:pt x="2138857" y="617516"/>
                      <a:pt x="1968335" y="6175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rtlCol="0" anchor="ctr"/>
              <a:lstStyle/>
              <a:p>
                <a:pPr algn="ctr"/>
                <a:endParaRPr>
                  <a:latin typeface="Bahnschrift" panose="020B0502040204020203" pitchFamily="34" charset="0"/>
                </a:endParaRPr>
              </a:p>
            </p:txBody>
          </p:sp>
          <p:sp>
            <p:nvSpPr>
              <p:cNvPr id="6" name="Rounded Rectangle 2">
                <a:extLst>
                  <a:ext uri="{FF2B5EF4-FFF2-40B4-BE49-F238E27FC236}">
                    <a16:creationId xmlns:a16="http://schemas.microsoft.com/office/drawing/2014/main" id="{5819DFD5-2580-CB96-42A0-58CCA17003D6}"/>
                  </a:ext>
                </a:extLst>
              </p:cNvPr>
              <p:cNvSpPr/>
              <p:nvPr/>
            </p:nvSpPr>
            <p:spPr>
              <a:xfrm>
                <a:off x="2437905" y="1775360"/>
                <a:ext cx="2277093" cy="617516"/>
              </a:xfrm>
              <a:custGeom>
                <a:avLst/>
                <a:gdLst/>
                <a:ahLst/>
                <a:cxnLst/>
                <a:rect l="0" t="0" r="0" b="0"/>
                <a:pathLst>
                  <a:path w="2277093" h="617516">
                    <a:moveTo>
                      <a:pt x="1968335" y="617516"/>
                    </a:moveTo>
                    <a:lnTo>
                      <a:pt x="0" y="617516"/>
                    </a:lnTo>
                    <a:moveTo>
                      <a:pt x="0" y="0"/>
                    </a:moveTo>
                    <a:lnTo>
                      <a:pt x="1968335" y="0"/>
                    </a:lnTo>
                    <a:moveTo>
                      <a:pt x="1968335" y="0"/>
                    </a:moveTo>
                    <a:cubicBezTo>
                      <a:pt x="2138857" y="0"/>
                      <a:pt x="2277093" y="138235"/>
                      <a:pt x="2277093" y="308758"/>
                    </a:cubicBezTo>
                    <a:cubicBezTo>
                      <a:pt x="2277093" y="479281"/>
                      <a:pt x="2138857" y="617516"/>
                      <a:pt x="1968335" y="617516"/>
                    </a:cubicBezTo>
                    <a:moveTo>
                      <a:pt x="0" y="617516"/>
                    </a:moveTo>
                    <a:lnTo>
                      <a:pt x="0" y="0"/>
                    </a:lnTo>
                  </a:path>
                </a:pathLst>
              </a:custGeom>
              <a:grpFill/>
              <a:ln w="9648">
                <a:solidFill>
                  <a:srgbClr val="FFFFFF"/>
                </a:solidFill>
              </a:ln>
            </p:spPr>
            <p:txBody>
              <a:bodyPr rtlCol="0" anchor="ctr"/>
              <a:lstStyle/>
              <a:p>
                <a:pPr algn="ctr"/>
                <a:endParaRPr>
                  <a:latin typeface="Bahnschrift" panose="020B0502040204020203" pitchFamily="34" charset="0"/>
                </a:endParaRPr>
              </a:p>
            </p:txBody>
          </p:sp>
        </p:grp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D1CD189A-B7AF-7CF2-D127-79B44DA8322A}"/>
                </a:ext>
              </a:extLst>
            </p:cNvPr>
            <p:cNvSpPr/>
            <p:nvPr/>
          </p:nvSpPr>
          <p:spPr>
            <a:xfrm>
              <a:off x="8345502" y="4076266"/>
              <a:ext cx="2382646" cy="710682"/>
            </a:xfrm>
            <a:custGeom>
              <a:avLst/>
              <a:gdLst/>
              <a:ahLst/>
              <a:cxnLst/>
              <a:rect l="0" t="0" r="0" b="0"/>
              <a:pathLst>
                <a:path w="1736766" h="617516">
                  <a:moveTo>
                    <a:pt x="0" y="0"/>
                  </a:moveTo>
                  <a:lnTo>
                    <a:pt x="1428007" y="0"/>
                  </a:lnTo>
                  <a:lnTo>
                    <a:pt x="1428007" y="617516"/>
                  </a:lnTo>
                  <a:lnTo>
                    <a:pt x="0" y="617516"/>
                  </a:lnTo>
                  <a:close/>
                  <a:moveTo>
                    <a:pt x="1428007" y="617516"/>
                  </a:moveTo>
                  <a:lnTo>
                    <a:pt x="1428007" y="0"/>
                  </a:lnTo>
                  <a:cubicBezTo>
                    <a:pt x="1598530" y="0"/>
                    <a:pt x="1736766" y="138235"/>
                    <a:pt x="1736766" y="308758"/>
                  </a:cubicBezTo>
                  <a:cubicBezTo>
                    <a:pt x="1736766" y="479281"/>
                    <a:pt x="1598530" y="617516"/>
                    <a:pt x="1428007" y="617516"/>
                  </a:cubicBez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1400">
                <a:latin typeface="Bahnschrift" panose="020B0502040204020203" pitchFamily="34" charset="0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F3B393E0-8BB0-EC33-ECEB-2B7A8EA9D5DA}"/>
                </a:ext>
              </a:extLst>
            </p:cNvPr>
            <p:cNvSpPr/>
            <p:nvPr/>
          </p:nvSpPr>
          <p:spPr>
            <a:xfrm>
              <a:off x="8326648" y="4076268"/>
              <a:ext cx="2382646" cy="710682"/>
            </a:xfrm>
            <a:custGeom>
              <a:avLst/>
              <a:gdLst/>
              <a:ahLst/>
              <a:cxnLst/>
              <a:rect l="0" t="0" r="0" b="0"/>
              <a:pathLst>
                <a:path w="1736766" h="617516">
                  <a:moveTo>
                    <a:pt x="1428007" y="617516"/>
                  </a:moveTo>
                  <a:lnTo>
                    <a:pt x="0" y="617516"/>
                  </a:lnTo>
                  <a:moveTo>
                    <a:pt x="0" y="0"/>
                  </a:moveTo>
                  <a:lnTo>
                    <a:pt x="1428007" y="0"/>
                  </a:lnTo>
                  <a:moveTo>
                    <a:pt x="1428007" y="0"/>
                  </a:moveTo>
                  <a:cubicBezTo>
                    <a:pt x="1598530" y="0"/>
                    <a:pt x="1736766" y="138235"/>
                    <a:pt x="1736766" y="308758"/>
                  </a:cubicBezTo>
                  <a:cubicBezTo>
                    <a:pt x="1736766" y="479281"/>
                    <a:pt x="1598530" y="617516"/>
                    <a:pt x="1428007" y="617516"/>
                  </a:cubicBezTo>
                  <a:moveTo>
                    <a:pt x="0" y="617516"/>
                  </a:moveTo>
                  <a:lnTo>
                    <a:pt x="0" y="0"/>
                  </a:lnTo>
                </a:path>
              </a:pathLst>
            </a:custGeom>
            <a:solidFill>
              <a:srgbClr val="8A8C8E"/>
            </a:solidFill>
            <a:ln w="9648">
              <a:noFill/>
            </a:ln>
          </p:spPr>
          <p:txBody>
            <a:bodyPr rtlCol="0" anchor="ctr"/>
            <a:lstStyle/>
            <a:p>
              <a:pPr algn="ctr"/>
              <a:endParaRPr sz="1400">
                <a:latin typeface="Bahnschrift" panose="020B0502040204020203" pitchFamily="34" charset="0"/>
              </a:endParaRPr>
            </a:p>
          </p:txBody>
        </p:sp>
        <p:grpSp>
          <p:nvGrpSpPr>
            <p:cNvPr id="20" name="Group 9">
              <a:extLst>
                <a:ext uri="{FF2B5EF4-FFF2-40B4-BE49-F238E27FC236}">
                  <a16:creationId xmlns:a16="http://schemas.microsoft.com/office/drawing/2014/main" id="{7964F4F5-D14C-1003-40CE-2144B2E973F7}"/>
                </a:ext>
              </a:extLst>
            </p:cNvPr>
            <p:cNvGrpSpPr/>
            <p:nvPr/>
          </p:nvGrpSpPr>
          <p:grpSpPr>
            <a:xfrm>
              <a:off x="8345503" y="5852974"/>
              <a:ext cx="2382646" cy="710682"/>
              <a:chOff x="2437905" y="4862945"/>
              <a:chExt cx="1891145" cy="617516"/>
            </a:xfrm>
            <a:solidFill>
              <a:srgbClr val="7CC251"/>
            </a:solidFill>
          </p:grpSpPr>
          <p:sp>
            <p:nvSpPr>
              <p:cNvPr id="21" name="Rounded Rectangle 7">
                <a:extLst>
                  <a:ext uri="{FF2B5EF4-FFF2-40B4-BE49-F238E27FC236}">
                    <a16:creationId xmlns:a16="http://schemas.microsoft.com/office/drawing/2014/main" id="{6EAE4E8B-77BB-20F9-0C57-E67AD10FA388}"/>
                  </a:ext>
                </a:extLst>
              </p:cNvPr>
              <p:cNvSpPr/>
              <p:nvPr/>
            </p:nvSpPr>
            <p:spPr>
              <a:xfrm>
                <a:off x="2437905" y="4862945"/>
                <a:ext cx="1891145" cy="617516"/>
              </a:xfrm>
              <a:custGeom>
                <a:avLst/>
                <a:gdLst/>
                <a:ahLst/>
                <a:cxnLst/>
                <a:rect l="0" t="0" r="0" b="0"/>
                <a:pathLst>
                  <a:path w="1891145" h="617516">
                    <a:moveTo>
                      <a:pt x="0" y="0"/>
                    </a:moveTo>
                    <a:lnTo>
                      <a:pt x="1582387" y="0"/>
                    </a:lnTo>
                    <a:lnTo>
                      <a:pt x="1582387" y="617516"/>
                    </a:lnTo>
                    <a:lnTo>
                      <a:pt x="0" y="617516"/>
                    </a:lnTo>
                    <a:close/>
                    <a:moveTo>
                      <a:pt x="1582387" y="617516"/>
                    </a:moveTo>
                    <a:lnTo>
                      <a:pt x="1582387" y="0"/>
                    </a:lnTo>
                    <a:cubicBezTo>
                      <a:pt x="1752909" y="0"/>
                      <a:pt x="1891145" y="138235"/>
                      <a:pt x="1891145" y="308758"/>
                    </a:cubicBezTo>
                    <a:cubicBezTo>
                      <a:pt x="1891145" y="479281"/>
                      <a:pt x="1752909" y="617516"/>
                      <a:pt x="1582387" y="6175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rtlCol="0" anchor="ctr"/>
              <a:lstStyle/>
              <a:p>
                <a:pPr algn="ctr"/>
                <a:endParaRPr sz="1400">
                  <a:latin typeface="Bahnschrift" panose="020B0502040204020203" pitchFamily="34" charset="0"/>
                </a:endParaRPr>
              </a:p>
            </p:txBody>
          </p:sp>
          <p:sp>
            <p:nvSpPr>
              <p:cNvPr id="22" name="Rounded Rectangle 8">
                <a:extLst>
                  <a:ext uri="{FF2B5EF4-FFF2-40B4-BE49-F238E27FC236}">
                    <a16:creationId xmlns:a16="http://schemas.microsoft.com/office/drawing/2014/main" id="{280F6E96-501E-BF7F-ADCD-AD86C7654E26}"/>
                  </a:ext>
                </a:extLst>
              </p:cNvPr>
              <p:cNvSpPr/>
              <p:nvPr/>
            </p:nvSpPr>
            <p:spPr>
              <a:xfrm>
                <a:off x="2437905" y="4862945"/>
                <a:ext cx="1891145" cy="617516"/>
              </a:xfrm>
              <a:custGeom>
                <a:avLst/>
                <a:gdLst/>
                <a:ahLst/>
                <a:cxnLst/>
                <a:rect l="0" t="0" r="0" b="0"/>
                <a:pathLst>
                  <a:path w="1891145" h="617516">
                    <a:moveTo>
                      <a:pt x="1582387" y="617516"/>
                    </a:moveTo>
                    <a:lnTo>
                      <a:pt x="0" y="617516"/>
                    </a:lnTo>
                    <a:moveTo>
                      <a:pt x="0" y="0"/>
                    </a:moveTo>
                    <a:lnTo>
                      <a:pt x="1582387" y="0"/>
                    </a:lnTo>
                    <a:moveTo>
                      <a:pt x="1582387" y="0"/>
                    </a:moveTo>
                    <a:cubicBezTo>
                      <a:pt x="1752909" y="0"/>
                      <a:pt x="1891145" y="138235"/>
                      <a:pt x="1891145" y="308758"/>
                    </a:cubicBezTo>
                    <a:cubicBezTo>
                      <a:pt x="1891145" y="479281"/>
                      <a:pt x="1752909" y="617516"/>
                      <a:pt x="1582387" y="617516"/>
                    </a:cubicBezTo>
                    <a:moveTo>
                      <a:pt x="0" y="617516"/>
                    </a:moveTo>
                    <a:lnTo>
                      <a:pt x="0" y="0"/>
                    </a:lnTo>
                  </a:path>
                </a:pathLst>
              </a:custGeom>
              <a:grpFill/>
              <a:ln w="9648">
                <a:solidFill>
                  <a:srgbClr val="FFFFFF"/>
                </a:solidFill>
              </a:ln>
            </p:spPr>
            <p:txBody>
              <a:bodyPr rtlCol="0" anchor="ctr"/>
              <a:lstStyle/>
              <a:p>
                <a:pPr algn="ctr"/>
                <a:endParaRPr sz="1400">
                  <a:latin typeface="Bahnschrift" panose="020B0502040204020203" pitchFamily="34" charset="0"/>
                </a:endParaRPr>
              </a:p>
            </p:txBody>
          </p:sp>
        </p:grp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D237341B-FC2D-3068-52D1-8A4E313553D6}"/>
                </a:ext>
              </a:extLst>
            </p:cNvPr>
            <p:cNvGrpSpPr/>
            <p:nvPr/>
          </p:nvGrpSpPr>
          <p:grpSpPr>
            <a:xfrm>
              <a:off x="5962855" y="1411205"/>
              <a:ext cx="2382647" cy="710682"/>
              <a:chOff x="855518" y="1003464"/>
              <a:chExt cx="1582387" cy="617516"/>
            </a:xfrm>
            <a:solidFill>
              <a:srgbClr val="005051"/>
            </a:solidFill>
          </p:grpSpPr>
          <p:sp>
            <p:nvSpPr>
              <p:cNvPr id="24" name="Rounded Rectangle 10">
                <a:extLst>
                  <a:ext uri="{FF2B5EF4-FFF2-40B4-BE49-F238E27FC236}">
                    <a16:creationId xmlns:a16="http://schemas.microsoft.com/office/drawing/2014/main" id="{DAB26EEE-CEC6-AB1B-7586-595C6156388E}"/>
                  </a:ext>
                </a:extLst>
              </p:cNvPr>
              <p:cNvSpPr/>
              <p:nvPr/>
            </p:nvSpPr>
            <p:spPr>
              <a:xfrm>
                <a:off x="855518" y="1003464"/>
                <a:ext cx="1582387" cy="617516"/>
              </a:xfrm>
              <a:custGeom>
                <a:avLst/>
                <a:gdLst/>
                <a:ahLst/>
                <a:cxnLst/>
                <a:rect l="0" t="0" r="0" b="0"/>
                <a:pathLst>
                  <a:path w="1582387" h="617516">
                    <a:moveTo>
                      <a:pt x="308758" y="0"/>
                    </a:moveTo>
                    <a:lnTo>
                      <a:pt x="1582387" y="0"/>
                    </a:lnTo>
                    <a:lnTo>
                      <a:pt x="1582387" y="617516"/>
                    </a:lnTo>
                    <a:lnTo>
                      <a:pt x="308758" y="617516"/>
                    </a:lnTo>
                    <a:close/>
                    <a:moveTo>
                      <a:pt x="308758" y="0"/>
                    </a:moveTo>
                    <a:lnTo>
                      <a:pt x="308758" y="617516"/>
                    </a:lnTo>
                    <a:cubicBezTo>
                      <a:pt x="138235" y="617516"/>
                      <a:pt x="0" y="479281"/>
                      <a:pt x="0" y="308758"/>
                    </a:cubicBezTo>
                    <a:cubicBezTo>
                      <a:pt x="0" y="138235"/>
                      <a:pt x="138235" y="0"/>
                      <a:pt x="3087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rtlCol="0" anchor="ctr"/>
              <a:lstStyle/>
              <a:p>
                <a:pPr algn="ctr"/>
                <a:endParaRPr sz="1400">
                  <a:latin typeface="Bahnschrift" panose="020B0502040204020203" pitchFamily="34" charset="0"/>
                </a:endParaRPr>
              </a:p>
            </p:txBody>
          </p:sp>
          <p:sp>
            <p:nvSpPr>
              <p:cNvPr id="25" name="Rounded Rectangle 11">
                <a:extLst>
                  <a:ext uri="{FF2B5EF4-FFF2-40B4-BE49-F238E27FC236}">
                    <a16:creationId xmlns:a16="http://schemas.microsoft.com/office/drawing/2014/main" id="{A09226C9-7E1E-755B-5EB8-33D91B46C679}"/>
                  </a:ext>
                </a:extLst>
              </p:cNvPr>
              <p:cNvSpPr/>
              <p:nvPr/>
            </p:nvSpPr>
            <p:spPr>
              <a:xfrm>
                <a:off x="855518" y="1003464"/>
                <a:ext cx="1582387" cy="617516"/>
              </a:xfrm>
              <a:custGeom>
                <a:avLst/>
                <a:gdLst/>
                <a:ahLst/>
                <a:cxnLst/>
                <a:rect l="0" t="0" r="0" b="0"/>
                <a:pathLst>
                  <a:path w="1582387" h="617516">
                    <a:moveTo>
                      <a:pt x="308758" y="0"/>
                    </a:moveTo>
                    <a:lnTo>
                      <a:pt x="1582387" y="0"/>
                    </a:lnTo>
                    <a:moveTo>
                      <a:pt x="1582387" y="617516"/>
                    </a:moveTo>
                    <a:lnTo>
                      <a:pt x="308758" y="617516"/>
                    </a:lnTo>
                    <a:moveTo>
                      <a:pt x="308758" y="617516"/>
                    </a:moveTo>
                    <a:cubicBezTo>
                      <a:pt x="138235" y="617516"/>
                      <a:pt x="0" y="479281"/>
                      <a:pt x="0" y="308758"/>
                    </a:cubicBezTo>
                    <a:cubicBezTo>
                      <a:pt x="0" y="138235"/>
                      <a:pt x="138235" y="0"/>
                      <a:pt x="308758" y="0"/>
                    </a:cubicBezTo>
                    <a:moveTo>
                      <a:pt x="1582387" y="0"/>
                    </a:moveTo>
                    <a:lnTo>
                      <a:pt x="1582387" y="617516"/>
                    </a:lnTo>
                  </a:path>
                </a:pathLst>
              </a:custGeom>
              <a:grpFill/>
              <a:ln w="9648">
                <a:solidFill>
                  <a:srgbClr val="FFFFFF"/>
                </a:solidFill>
              </a:ln>
            </p:spPr>
            <p:txBody>
              <a:bodyPr rtlCol="0" anchor="ctr"/>
              <a:lstStyle/>
              <a:p>
                <a:pPr algn="ctr"/>
                <a:endParaRPr sz="1400">
                  <a:latin typeface="Bahnschrift" panose="020B0502040204020203" pitchFamily="34" charset="0"/>
                </a:endParaRPr>
              </a:p>
            </p:txBody>
          </p:sp>
        </p:grpSp>
        <p:grpSp>
          <p:nvGrpSpPr>
            <p:cNvPr id="26" name="Group 15">
              <a:extLst>
                <a:ext uri="{FF2B5EF4-FFF2-40B4-BE49-F238E27FC236}">
                  <a16:creationId xmlns:a16="http://schemas.microsoft.com/office/drawing/2014/main" id="{FB4C3498-742A-7703-3CB3-B1F4A4AD6451}"/>
                </a:ext>
              </a:extLst>
            </p:cNvPr>
            <p:cNvGrpSpPr/>
            <p:nvPr/>
          </p:nvGrpSpPr>
          <p:grpSpPr>
            <a:xfrm>
              <a:off x="5962855" y="3187912"/>
              <a:ext cx="2382646" cy="710682"/>
              <a:chOff x="701138" y="2547256"/>
              <a:chExt cx="1736766" cy="617516"/>
            </a:xfrm>
            <a:solidFill>
              <a:srgbClr val="FFBF00"/>
            </a:solidFill>
          </p:grpSpPr>
          <p:sp>
            <p:nvSpPr>
              <p:cNvPr id="27" name="Rounded Rectangle 13">
                <a:extLst>
                  <a:ext uri="{FF2B5EF4-FFF2-40B4-BE49-F238E27FC236}">
                    <a16:creationId xmlns:a16="http://schemas.microsoft.com/office/drawing/2014/main" id="{6F6B6FFA-F3E3-D5F1-A570-843A69E36A18}"/>
                  </a:ext>
                </a:extLst>
              </p:cNvPr>
              <p:cNvSpPr/>
              <p:nvPr/>
            </p:nvSpPr>
            <p:spPr>
              <a:xfrm>
                <a:off x="701138" y="2547256"/>
                <a:ext cx="1736766" cy="617516"/>
              </a:xfrm>
              <a:custGeom>
                <a:avLst/>
                <a:gdLst/>
                <a:ahLst/>
                <a:cxnLst/>
                <a:rect l="0" t="0" r="0" b="0"/>
                <a:pathLst>
                  <a:path w="1736766" h="617516">
                    <a:moveTo>
                      <a:pt x="308758" y="0"/>
                    </a:moveTo>
                    <a:lnTo>
                      <a:pt x="1736766" y="0"/>
                    </a:lnTo>
                    <a:lnTo>
                      <a:pt x="1736766" y="617516"/>
                    </a:lnTo>
                    <a:lnTo>
                      <a:pt x="308758" y="617516"/>
                    </a:lnTo>
                    <a:close/>
                    <a:moveTo>
                      <a:pt x="308758" y="0"/>
                    </a:moveTo>
                    <a:lnTo>
                      <a:pt x="308758" y="617516"/>
                    </a:lnTo>
                    <a:cubicBezTo>
                      <a:pt x="138235" y="617516"/>
                      <a:pt x="0" y="479281"/>
                      <a:pt x="0" y="308758"/>
                    </a:cubicBezTo>
                    <a:cubicBezTo>
                      <a:pt x="0" y="138235"/>
                      <a:pt x="138235" y="0"/>
                      <a:pt x="3087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rtlCol="0" anchor="ctr"/>
              <a:lstStyle/>
              <a:p>
                <a:pPr algn="ctr"/>
                <a:endParaRPr sz="1400">
                  <a:latin typeface="Bahnschrift" panose="020B0502040204020203" pitchFamily="34" charset="0"/>
                </a:endParaRPr>
              </a:p>
            </p:txBody>
          </p:sp>
          <p:sp>
            <p:nvSpPr>
              <p:cNvPr id="28" name="Rounded Rectangle 14">
                <a:extLst>
                  <a:ext uri="{FF2B5EF4-FFF2-40B4-BE49-F238E27FC236}">
                    <a16:creationId xmlns:a16="http://schemas.microsoft.com/office/drawing/2014/main" id="{13B6E896-35C2-CE60-208C-7EE936B09467}"/>
                  </a:ext>
                </a:extLst>
              </p:cNvPr>
              <p:cNvSpPr/>
              <p:nvPr/>
            </p:nvSpPr>
            <p:spPr>
              <a:xfrm>
                <a:off x="701138" y="2547256"/>
                <a:ext cx="1736766" cy="617516"/>
              </a:xfrm>
              <a:custGeom>
                <a:avLst/>
                <a:gdLst/>
                <a:ahLst/>
                <a:cxnLst/>
                <a:rect l="0" t="0" r="0" b="0"/>
                <a:pathLst>
                  <a:path w="1736766" h="617516">
                    <a:moveTo>
                      <a:pt x="308758" y="0"/>
                    </a:moveTo>
                    <a:lnTo>
                      <a:pt x="1736766" y="0"/>
                    </a:lnTo>
                    <a:moveTo>
                      <a:pt x="1736766" y="617516"/>
                    </a:moveTo>
                    <a:lnTo>
                      <a:pt x="308758" y="617516"/>
                    </a:lnTo>
                    <a:moveTo>
                      <a:pt x="308758" y="617516"/>
                    </a:moveTo>
                    <a:cubicBezTo>
                      <a:pt x="138235" y="617516"/>
                      <a:pt x="0" y="479281"/>
                      <a:pt x="0" y="308758"/>
                    </a:cubicBezTo>
                    <a:cubicBezTo>
                      <a:pt x="0" y="138235"/>
                      <a:pt x="138235" y="0"/>
                      <a:pt x="308758" y="0"/>
                    </a:cubicBezTo>
                    <a:moveTo>
                      <a:pt x="1736766" y="0"/>
                    </a:moveTo>
                    <a:lnTo>
                      <a:pt x="1736766" y="617516"/>
                    </a:lnTo>
                  </a:path>
                </a:pathLst>
              </a:custGeom>
              <a:grpFill/>
              <a:ln w="9648">
                <a:solidFill>
                  <a:srgbClr val="FFFFFF"/>
                </a:solidFill>
              </a:ln>
            </p:spPr>
            <p:txBody>
              <a:bodyPr rtlCol="0" anchor="ctr"/>
              <a:lstStyle/>
              <a:p>
                <a:pPr algn="ctr"/>
                <a:endParaRPr sz="1400">
                  <a:latin typeface="Bahnschrift" panose="020B0502040204020203" pitchFamily="34" charset="0"/>
                </a:endParaRPr>
              </a:p>
            </p:txBody>
          </p:sp>
        </p:grpSp>
        <p:grpSp>
          <p:nvGrpSpPr>
            <p:cNvPr id="29" name="Group 18">
              <a:extLst>
                <a:ext uri="{FF2B5EF4-FFF2-40B4-BE49-F238E27FC236}">
                  <a16:creationId xmlns:a16="http://schemas.microsoft.com/office/drawing/2014/main" id="{B9402310-9E09-24A0-C0DE-B3A747152788}"/>
                </a:ext>
              </a:extLst>
            </p:cNvPr>
            <p:cNvGrpSpPr/>
            <p:nvPr/>
          </p:nvGrpSpPr>
          <p:grpSpPr>
            <a:xfrm>
              <a:off x="5962855" y="4964619"/>
              <a:ext cx="2382646" cy="710682"/>
              <a:chOff x="6432" y="4091048"/>
              <a:chExt cx="2431472" cy="617516"/>
            </a:xfrm>
            <a:solidFill>
              <a:srgbClr val="0098BA"/>
            </a:solidFill>
          </p:grpSpPr>
          <p:sp>
            <p:nvSpPr>
              <p:cNvPr id="30" name="Rounded Rectangle 16">
                <a:extLst>
                  <a:ext uri="{FF2B5EF4-FFF2-40B4-BE49-F238E27FC236}">
                    <a16:creationId xmlns:a16="http://schemas.microsoft.com/office/drawing/2014/main" id="{BF3B7112-31E1-8958-3E26-4D4AFC57814A}"/>
                  </a:ext>
                </a:extLst>
              </p:cNvPr>
              <p:cNvSpPr/>
              <p:nvPr/>
            </p:nvSpPr>
            <p:spPr>
              <a:xfrm>
                <a:off x="6432" y="4091048"/>
                <a:ext cx="2431472" cy="617516"/>
              </a:xfrm>
              <a:custGeom>
                <a:avLst/>
                <a:gdLst/>
                <a:ahLst/>
                <a:cxnLst/>
                <a:rect l="0" t="0" r="0" b="0"/>
                <a:pathLst>
                  <a:path w="2431472" h="617516">
                    <a:moveTo>
                      <a:pt x="308758" y="0"/>
                    </a:moveTo>
                    <a:lnTo>
                      <a:pt x="2431472" y="0"/>
                    </a:lnTo>
                    <a:lnTo>
                      <a:pt x="2431472" y="617516"/>
                    </a:lnTo>
                    <a:lnTo>
                      <a:pt x="308758" y="617516"/>
                    </a:lnTo>
                    <a:close/>
                    <a:moveTo>
                      <a:pt x="308758" y="0"/>
                    </a:moveTo>
                    <a:lnTo>
                      <a:pt x="308758" y="617516"/>
                    </a:lnTo>
                    <a:cubicBezTo>
                      <a:pt x="138235" y="617516"/>
                      <a:pt x="0" y="479281"/>
                      <a:pt x="0" y="308758"/>
                    </a:cubicBezTo>
                    <a:cubicBezTo>
                      <a:pt x="0" y="138235"/>
                      <a:pt x="138235" y="0"/>
                      <a:pt x="3087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rtlCol="0" anchor="ctr"/>
              <a:lstStyle/>
              <a:p>
                <a:pPr algn="ctr"/>
                <a:endParaRPr sz="1400">
                  <a:latin typeface="Bahnschrift" panose="020B0502040204020203" pitchFamily="34" charset="0"/>
                </a:endParaRPr>
              </a:p>
            </p:txBody>
          </p:sp>
          <p:sp>
            <p:nvSpPr>
              <p:cNvPr id="31" name="Rounded Rectangle 17">
                <a:extLst>
                  <a:ext uri="{FF2B5EF4-FFF2-40B4-BE49-F238E27FC236}">
                    <a16:creationId xmlns:a16="http://schemas.microsoft.com/office/drawing/2014/main" id="{C00788F4-71DC-11C4-86DE-77DD316C8347}"/>
                  </a:ext>
                </a:extLst>
              </p:cNvPr>
              <p:cNvSpPr/>
              <p:nvPr/>
            </p:nvSpPr>
            <p:spPr>
              <a:xfrm>
                <a:off x="6432" y="4091048"/>
                <a:ext cx="2431472" cy="617516"/>
              </a:xfrm>
              <a:custGeom>
                <a:avLst/>
                <a:gdLst/>
                <a:ahLst/>
                <a:cxnLst/>
                <a:rect l="0" t="0" r="0" b="0"/>
                <a:pathLst>
                  <a:path w="2431472" h="617516">
                    <a:moveTo>
                      <a:pt x="308758" y="0"/>
                    </a:moveTo>
                    <a:lnTo>
                      <a:pt x="2431472" y="0"/>
                    </a:lnTo>
                    <a:moveTo>
                      <a:pt x="2431472" y="617516"/>
                    </a:moveTo>
                    <a:lnTo>
                      <a:pt x="308758" y="617516"/>
                    </a:lnTo>
                    <a:moveTo>
                      <a:pt x="308758" y="617516"/>
                    </a:moveTo>
                    <a:cubicBezTo>
                      <a:pt x="138235" y="617516"/>
                      <a:pt x="0" y="479281"/>
                      <a:pt x="0" y="308758"/>
                    </a:cubicBezTo>
                    <a:cubicBezTo>
                      <a:pt x="0" y="138235"/>
                      <a:pt x="138235" y="0"/>
                      <a:pt x="308758" y="0"/>
                    </a:cubicBezTo>
                    <a:moveTo>
                      <a:pt x="2431472" y="0"/>
                    </a:moveTo>
                    <a:lnTo>
                      <a:pt x="2431472" y="617516"/>
                    </a:lnTo>
                  </a:path>
                </a:pathLst>
              </a:custGeom>
              <a:grpFill/>
              <a:ln w="9648">
                <a:solidFill>
                  <a:srgbClr val="FFFFFF"/>
                </a:solidFill>
              </a:ln>
            </p:spPr>
            <p:txBody>
              <a:bodyPr rtlCol="0" anchor="ctr"/>
              <a:lstStyle/>
              <a:p>
                <a:pPr algn="ctr"/>
                <a:endParaRPr sz="1400">
                  <a:latin typeface="Bahnschrift" panose="020B0502040204020203" pitchFamily="34" charset="0"/>
                </a:endParaRPr>
              </a:p>
            </p:txBody>
          </p:sp>
        </p:grpSp>
        <p:sp>
          <p:nvSpPr>
            <p:cNvPr id="32" name="TextBox 19">
              <a:extLst>
                <a:ext uri="{FF2B5EF4-FFF2-40B4-BE49-F238E27FC236}">
                  <a16:creationId xmlns:a16="http://schemas.microsoft.com/office/drawing/2014/main" id="{C1706F57-1E4E-24B1-AC85-DA6F3ADA497A}"/>
                </a:ext>
              </a:extLst>
            </p:cNvPr>
            <p:cNvSpPr txBox="1"/>
            <p:nvPr/>
          </p:nvSpPr>
          <p:spPr>
            <a:xfrm>
              <a:off x="5482251" y="2310098"/>
              <a:ext cx="2779607" cy="6924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r"/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Transferência de tecnologias de </a:t>
              </a:r>
            </a:p>
            <a:p>
              <a:pPr algn="r"/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e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mpresas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privadas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para </a:t>
              </a:r>
              <a:endParaRPr lang="pt-BR" sz="1500" b="0" dirty="0">
                <a:solidFill>
                  <a:srgbClr val="484848"/>
                </a:solidFill>
                <a:latin typeface="Bahnschrift" panose="020B0502040204020203" pitchFamily="34" charset="0"/>
              </a:endParaRPr>
            </a:p>
            <a:p>
              <a:pPr algn="r"/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L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aboratórios</a:t>
              </a:r>
              <a:r>
                <a:rPr lang="pt-BR" sz="150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P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úblicos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.</a:t>
              </a:r>
            </a:p>
          </p:txBody>
        </p:sp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7B3B34BD-0CE9-8A83-DAB7-3A7602EAFDB7}"/>
                </a:ext>
              </a:extLst>
            </p:cNvPr>
            <p:cNvSpPr txBox="1"/>
            <p:nvPr/>
          </p:nvSpPr>
          <p:spPr>
            <a:xfrm>
              <a:off x="8446072" y="2485530"/>
              <a:ext cx="83195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pt-BR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Objetivo</a:t>
              </a:r>
            </a:p>
          </p:txBody>
        </p:sp>
        <p:sp>
          <p:nvSpPr>
            <p:cNvPr id="36" name="TextBox 23">
              <a:extLst>
                <a:ext uri="{FF2B5EF4-FFF2-40B4-BE49-F238E27FC236}">
                  <a16:creationId xmlns:a16="http://schemas.microsoft.com/office/drawing/2014/main" id="{2534D4B8-F0E9-FCD0-45B3-1094A0BBD10A}"/>
                </a:ext>
              </a:extLst>
            </p:cNvPr>
            <p:cNvSpPr txBox="1"/>
            <p:nvPr/>
          </p:nvSpPr>
          <p:spPr>
            <a:xfrm>
              <a:off x="6032494" y="3406073"/>
              <a:ext cx="214068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r"/>
              <a:r>
                <a:rPr b="1" dirty="0" err="1">
                  <a:solidFill>
                    <a:srgbClr val="FFFFFF"/>
                  </a:solidFill>
                  <a:latin typeface="Bahnschrift" panose="020B0502040204020203" pitchFamily="34" charset="0"/>
                </a:rPr>
                <a:t>Produção</a:t>
              </a:r>
              <a:r>
                <a:rPr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 Nacional</a:t>
              </a:r>
            </a:p>
          </p:txBody>
        </p:sp>
        <p:sp>
          <p:nvSpPr>
            <p:cNvPr id="37" name="TextBox 24">
              <a:extLst>
                <a:ext uri="{FF2B5EF4-FFF2-40B4-BE49-F238E27FC236}">
                  <a16:creationId xmlns:a16="http://schemas.microsoft.com/office/drawing/2014/main" id="{85CED9C4-889F-86DD-6B8D-5FB3AE13CE24}"/>
                </a:ext>
              </a:extLst>
            </p:cNvPr>
            <p:cNvSpPr txBox="1"/>
            <p:nvPr/>
          </p:nvSpPr>
          <p:spPr>
            <a:xfrm>
              <a:off x="6141085" y="4081534"/>
              <a:ext cx="2120773" cy="6924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r"/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Economias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significativas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
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alcançadas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em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compras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
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públicas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.</a:t>
              </a:r>
            </a:p>
          </p:txBody>
        </p:sp>
        <p:sp>
          <p:nvSpPr>
            <p:cNvPr id="38" name="TextBox 25">
              <a:extLst>
                <a:ext uri="{FF2B5EF4-FFF2-40B4-BE49-F238E27FC236}">
                  <a16:creationId xmlns:a16="http://schemas.microsoft.com/office/drawing/2014/main" id="{E491D754-15AC-12BA-920A-A7BF74C816D6}"/>
                </a:ext>
              </a:extLst>
            </p:cNvPr>
            <p:cNvSpPr txBox="1"/>
            <p:nvPr/>
          </p:nvSpPr>
          <p:spPr>
            <a:xfrm>
              <a:off x="8414615" y="4284763"/>
              <a:ext cx="21742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b="1" dirty="0" err="1">
                  <a:solidFill>
                    <a:srgbClr val="FFFFFF"/>
                  </a:solidFill>
                  <a:latin typeface="Bahnschrift" panose="020B0502040204020203" pitchFamily="34" charset="0"/>
                </a:rPr>
                <a:t>Redução</a:t>
              </a:r>
              <a:r>
                <a:rPr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 de Custos</a:t>
              </a:r>
            </a:p>
          </p:txBody>
        </p:sp>
        <p:sp>
          <p:nvSpPr>
            <p:cNvPr id="39" name="TextBox 26">
              <a:extLst>
                <a:ext uri="{FF2B5EF4-FFF2-40B4-BE49-F238E27FC236}">
                  <a16:creationId xmlns:a16="http://schemas.microsoft.com/office/drawing/2014/main" id="{2AEC308D-786C-130D-43A2-E48BCB43D385}"/>
                </a:ext>
              </a:extLst>
            </p:cNvPr>
            <p:cNvSpPr txBox="1"/>
            <p:nvPr/>
          </p:nvSpPr>
          <p:spPr>
            <a:xfrm>
              <a:off x="7624953" y="1630685"/>
              <a:ext cx="5482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r"/>
              <a:r>
                <a:rPr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PDPs</a:t>
              </a:r>
            </a:p>
          </p:txBody>
        </p:sp>
        <p:sp>
          <p:nvSpPr>
            <p:cNvPr id="40" name="TextBox 27">
              <a:extLst>
                <a:ext uri="{FF2B5EF4-FFF2-40B4-BE49-F238E27FC236}">
                  <a16:creationId xmlns:a16="http://schemas.microsoft.com/office/drawing/2014/main" id="{B7F1DA57-4F79-812D-791F-7DE2E0344480}"/>
                </a:ext>
              </a:extLst>
            </p:cNvPr>
            <p:cNvSpPr txBox="1"/>
            <p:nvPr/>
          </p:nvSpPr>
          <p:spPr>
            <a:xfrm>
              <a:off x="8458159" y="4994522"/>
              <a:ext cx="2885405" cy="692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Fortalecimento de laboratórios</a:t>
              </a:r>
            </a:p>
            <a:p>
              <a:pPr algn="l"/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públicos com acesso a tecnologia</a:t>
              </a:r>
            </a:p>
            <a:p>
              <a:pPr algn="l"/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restrita a multinacionais.</a:t>
              </a:r>
              <a:endParaRPr sz="1500" b="0" dirty="0">
                <a:solidFill>
                  <a:srgbClr val="484848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1" name="TextBox 28">
              <a:extLst>
                <a:ext uri="{FF2B5EF4-FFF2-40B4-BE49-F238E27FC236}">
                  <a16:creationId xmlns:a16="http://schemas.microsoft.com/office/drawing/2014/main" id="{A0E09D01-B82A-370B-AF3E-E7CF68BD181B}"/>
                </a:ext>
              </a:extLst>
            </p:cNvPr>
            <p:cNvSpPr txBox="1"/>
            <p:nvPr/>
          </p:nvSpPr>
          <p:spPr>
            <a:xfrm>
              <a:off x="6844291" y="5061714"/>
              <a:ext cx="1328889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r"/>
              <a:r>
                <a:rPr b="1" dirty="0" err="1">
                  <a:solidFill>
                    <a:srgbClr val="FFFFFF"/>
                  </a:solidFill>
                  <a:latin typeface="Bahnschrift" panose="020B0502040204020203" pitchFamily="34" charset="0"/>
                </a:rPr>
                <a:t>Laboratórios</a:t>
              </a:r>
              <a:endParaRPr lang="pt-BR" b="1" dirty="0">
                <a:solidFill>
                  <a:srgbClr val="FFFFFF"/>
                </a:solidFill>
                <a:latin typeface="Bahnschrift" panose="020B0502040204020203" pitchFamily="34" charset="0"/>
              </a:endParaRPr>
            </a:p>
            <a:p>
              <a:pPr algn="r"/>
              <a:r>
                <a:rPr lang="pt-BR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Públicos</a:t>
              </a:r>
              <a:endParaRPr b="1" dirty="0">
                <a:solidFill>
                  <a:srgbClr val="FFFFFF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2" name="TextBox 29">
              <a:extLst>
                <a:ext uri="{FF2B5EF4-FFF2-40B4-BE49-F238E27FC236}">
                  <a16:creationId xmlns:a16="http://schemas.microsoft.com/office/drawing/2014/main" id="{3098C767-55A0-FA68-6377-663AAA74696C}"/>
                </a:ext>
              </a:extLst>
            </p:cNvPr>
            <p:cNvSpPr txBox="1"/>
            <p:nvPr/>
          </p:nvSpPr>
          <p:spPr>
            <a:xfrm>
              <a:off x="8458159" y="1454400"/>
              <a:ext cx="2841213" cy="692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 algn="l"/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E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stabelecidas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em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2009</a:t>
              </a:r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para 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reduzir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a 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dependência</a:t>
              </a:r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</a:t>
              </a:r>
              <a:r>
                <a:rPr lang="pt-BR" sz="150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e</a:t>
              </a:r>
              <a:r>
                <a:rPr sz="1500" b="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xterna</a:t>
              </a:r>
              <a:endParaRPr lang="pt-BR" sz="1500" b="0" dirty="0">
                <a:solidFill>
                  <a:srgbClr val="484848"/>
                </a:solidFill>
                <a:latin typeface="Bahnschrift" panose="020B0502040204020203" pitchFamily="34" charset="0"/>
              </a:endParaRPr>
            </a:p>
            <a:p>
              <a:pPr algn="l"/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e fortalecer o CEIS</a:t>
              </a:r>
              <a:endParaRPr sz="1500" b="0" dirty="0">
                <a:solidFill>
                  <a:srgbClr val="484848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3" name="TextBox 30">
              <a:extLst>
                <a:ext uri="{FF2B5EF4-FFF2-40B4-BE49-F238E27FC236}">
                  <a16:creationId xmlns:a16="http://schemas.microsoft.com/office/drawing/2014/main" id="{E7575F1E-ADD0-CBC3-5B83-53DE2E3E82B2}"/>
                </a:ext>
              </a:extLst>
            </p:cNvPr>
            <p:cNvSpPr txBox="1"/>
            <p:nvPr/>
          </p:nvSpPr>
          <p:spPr>
            <a:xfrm>
              <a:off x="8414615" y="6069815"/>
              <a:ext cx="121668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pt-BR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Resultados </a:t>
              </a:r>
              <a:endParaRPr b="1" dirty="0">
                <a:solidFill>
                  <a:srgbClr val="FFFFFF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4" name="TextBox 31">
              <a:extLst>
                <a:ext uri="{FF2B5EF4-FFF2-40B4-BE49-F238E27FC236}">
                  <a16:creationId xmlns:a16="http://schemas.microsoft.com/office/drawing/2014/main" id="{06D850CD-778D-3116-DB4C-EAB44CDBC232}"/>
                </a:ext>
              </a:extLst>
            </p:cNvPr>
            <p:cNvSpPr txBox="1"/>
            <p:nvPr/>
          </p:nvSpPr>
          <p:spPr>
            <a:xfrm>
              <a:off x="5044631" y="5852971"/>
              <a:ext cx="3217227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r"/>
              <a:r>
                <a:rPr lang="pt-BR" sz="1500" dirty="0" err="1">
                  <a:solidFill>
                    <a:srgbClr val="484848"/>
                  </a:solidFill>
                  <a:latin typeface="Bahnschrift" panose="020B0502040204020203" pitchFamily="34" charset="0"/>
                </a:rPr>
                <a:t>PDPs</a:t>
              </a:r>
              <a:r>
                <a:rPr lang="pt-BR" sz="150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vigentes </a:t>
              </a:r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com foco em </a:t>
              </a:r>
            </a:p>
            <a:p>
              <a:pPr algn="r"/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produtos estratégicos </a:t>
              </a:r>
            </a:p>
            <a:p>
              <a:pPr algn="r"/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para o SUS </a:t>
              </a:r>
              <a:r>
                <a:rPr lang="pt-BR" sz="150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(antirretrovirais, vacinas, </a:t>
              </a:r>
            </a:p>
            <a:p>
              <a:pPr algn="r"/>
              <a:r>
                <a:rPr lang="pt-BR" sz="150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imunossupressores, oncológicos)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.</a:t>
              </a:r>
            </a:p>
          </p:txBody>
        </p:sp>
        <p:sp>
          <p:nvSpPr>
            <p:cNvPr id="35" name="TextBox 22">
              <a:extLst>
                <a:ext uri="{FF2B5EF4-FFF2-40B4-BE49-F238E27FC236}">
                  <a16:creationId xmlns:a16="http://schemas.microsoft.com/office/drawing/2014/main" id="{B58606EB-804B-BF92-82B6-75EFF499C158}"/>
                </a:ext>
              </a:extLst>
            </p:cNvPr>
            <p:cNvSpPr txBox="1"/>
            <p:nvPr/>
          </p:nvSpPr>
          <p:spPr>
            <a:xfrm>
              <a:off x="8458159" y="3224461"/>
              <a:ext cx="3733841" cy="692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r>
                <a:rPr lang="pt-BR" sz="150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Estímulo à produção local de</a:t>
              </a:r>
            </a:p>
            <a:p>
              <a:r>
                <a:rPr lang="pt-BR" sz="150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medicamentos, vacinas, equipamentos e insumos estratégicos 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para o</a:t>
              </a:r>
              <a:r>
                <a:rPr lang="pt-BR"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 S</a:t>
              </a:r>
              <a:r>
                <a:rPr sz="1500" b="0" dirty="0">
                  <a:solidFill>
                    <a:srgbClr val="484848"/>
                  </a:solidFill>
                  <a:latin typeface="Bahnschrift" panose="020B0502040204020203" pitchFamily="34" charset="0"/>
                </a:rPr>
                <a:t>US.</a:t>
              </a:r>
            </a:p>
          </p:txBody>
        </p:sp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54EBAA7C-EFDC-DC63-6E33-FB7968A65B7E}"/>
              </a:ext>
            </a:extLst>
          </p:cNvPr>
          <p:cNvSpPr txBox="1"/>
          <p:nvPr/>
        </p:nvSpPr>
        <p:spPr>
          <a:xfrm>
            <a:off x="321522" y="1454400"/>
            <a:ext cx="5019912" cy="147732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O papel de indutor de política do SUS foi consolidado através de iniciativas como </a:t>
            </a:r>
            <a:r>
              <a:rPr lang="pt-BR" b="1" dirty="0" err="1">
                <a:solidFill>
                  <a:srgbClr val="484848"/>
                </a:solidFill>
                <a:latin typeface="Bahnschrift" panose="020B0502040204020203" pitchFamily="34" charset="0"/>
              </a:rPr>
              <a:t>PDPs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, </a:t>
            </a:r>
            <a:r>
              <a:rPr lang="pt-BR" b="1" dirty="0">
                <a:solidFill>
                  <a:srgbClr val="484848"/>
                </a:solidFill>
                <a:latin typeface="Bahnschrift" panose="020B0502040204020203" pitchFamily="34" charset="0"/>
              </a:rPr>
              <a:t>PDIL 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(fomento à inovação local) e </a:t>
            </a:r>
            <a:r>
              <a:rPr lang="pt-BR" b="1" dirty="0">
                <a:solidFill>
                  <a:srgbClr val="484848"/>
                </a:solidFill>
                <a:latin typeface="Bahnschrift" panose="020B0502040204020203" pitchFamily="34" charset="0"/>
              </a:rPr>
              <a:t>PDCEIS </a:t>
            </a:r>
            <a:r>
              <a:rPr lang="pt-BR" dirty="0">
                <a:solidFill>
                  <a:srgbClr val="484848"/>
                </a:solidFill>
                <a:latin typeface="Bahnschrift" panose="020B0502040204020203" pitchFamily="34" charset="0"/>
              </a:rPr>
              <a:t>(apoio a projetos infraestrutura de infraestrutura).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C0EC1BC-F58C-1EFC-0D1B-BA4791E6247F}"/>
              </a:ext>
            </a:extLst>
          </p:cNvPr>
          <p:cNvSpPr txBox="1"/>
          <p:nvPr/>
        </p:nvSpPr>
        <p:spPr>
          <a:xfrm>
            <a:off x="321521" y="3295801"/>
            <a:ext cx="5019912" cy="258532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just">
              <a:defRPr>
                <a:solidFill>
                  <a:srgbClr val="484848"/>
                </a:solidFill>
                <a:latin typeface="Bahnschrift" panose="020B0502040204020203" pitchFamily="34" charset="0"/>
              </a:defRPr>
            </a:lvl1pPr>
          </a:lstStyle>
          <a:p>
            <a:pPr algn="ctr"/>
            <a:endParaRPr lang="pt-BR" b="1" dirty="0"/>
          </a:p>
          <a:p>
            <a:pPr algn="ctr"/>
            <a:r>
              <a:rPr lang="pt-BR" b="1" dirty="0">
                <a:solidFill>
                  <a:srgbClr val="005051"/>
                </a:solidFill>
              </a:rPr>
              <a:t>Parcerias para o Desenvolvimento Produtivo (PDP)</a:t>
            </a:r>
          </a:p>
          <a:p>
            <a:pPr algn="ctr"/>
            <a:endParaRPr lang="pt-BR" b="1" dirty="0"/>
          </a:p>
          <a:p>
            <a:r>
              <a:rPr lang="pt-BR" dirty="0"/>
              <a:t>Instrumento-chave da política de Estado para ampliar a soberania tecnológica e sanitária do Brasil, ligando o poder de compra do SUS ao desenvolvimento industrial e científico do país.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547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36C74-2F8C-8E59-CCE1-2FD54BA05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402EF9C-26A0-90CE-97D2-616A036CE25C}"/>
              </a:ext>
            </a:extLst>
          </p:cNvPr>
          <p:cNvSpPr txBox="1"/>
          <p:nvPr/>
        </p:nvSpPr>
        <p:spPr>
          <a:xfrm>
            <a:off x="545194" y="457200"/>
            <a:ext cx="9398727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sz="3400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SUS como indutor da política industrial e tecnológica em saúde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A65CD7F-5959-1D3B-47FF-267F87CED393}"/>
              </a:ext>
            </a:extLst>
          </p:cNvPr>
          <p:cNvGrpSpPr/>
          <p:nvPr/>
        </p:nvGrpSpPr>
        <p:grpSpPr>
          <a:xfrm>
            <a:off x="-1415562" y="2031023"/>
            <a:ext cx="879231" cy="2176361"/>
            <a:chOff x="-513102" y="1666687"/>
            <a:chExt cx="470945" cy="1764053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921005BE-CF7C-40EF-8F45-CBEAC14A50BD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4A689AB-78AB-2F0C-9604-C164912254D1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17E4CB4F-A81E-C844-D97F-C6299F777BA7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3E495F1C-507B-DBA0-E0AA-7AE1967CC525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F33E0C38-55F3-D948-466C-095C6B8DA5D1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46C7F39-1AAA-56FD-6F53-1191D9DEE49F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38B3604F-991B-AE34-92B2-9B0BD85E1717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65AF0C4-E279-2FE9-8F16-0E6E9C43B754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tângulo 14">
            <a:extLst>
              <a:ext uri="{FF2B5EF4-FFF2-40B4-BE49-F238E27FC236}">
                <a16:creationId xmlns:a16="http://schemas.microsoft.com/office/drawing/2014/main" id="{DC0E0A1D-62E2-9040-19D0-CC84754D5B58}"/>
              </a:ext>
            </a:extLst>
          </p:cNvPr>
          <p:cNvSpPr/>
          <p:nvPr/>
        </p:nvSpPr>
        <p:spPr>
          <a:xfrm rot="16200000">
            <a:off x="3234417" y="-2277612"/>
            <a:ext cx="72000" cy="6717965"/>
          </a:xfrm>
          <a:prstGeom prst="rect">
            <a:avLst/>
          </a:prstGeom>
          <a:gradFill>
            <a:gsLst>
              <a:gs pos="0">
                <a:srgbClr val="00878A"/>
              </a:gs>
              <a:gs pos="74000">
                <a:srgbClr val="005E60"/>
              </a:gs>
              <a:gs pos="83000">
                <a:srgbClr val="005051"/>
              </a:gs>
              <a:gs pos="100000">
                <a:srgbClr val="0050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rgbClr val="005051"/>
              </a:solidFill>
              <a:latin typeface="Bahnschrift" panose="020B0502040204020203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A87CD949-B1C2-4DB3-B749-66B1E45D93CC}"/>
              </a:ext>
            </a:extLst>
          </p:cNvPr>
          <p:cNvSpPr txBox="1"/>
          <p:nvPr/>
        </p:nvSpPr>
        <p:spPr>
          <a:xfrm>
            <a:off x="113345" y="3934842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Bahnschrift" panose="020B0502040204020203" pitchFamily="34" charset="0"/>
              </a:rPr>
              <a:t>Distribuição por plataforma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ED8D13-9E77-F6DB-F7A1-741C178F656F}"/>
              </a:ext>
            </a:extLst>
          </p:cNvPr>
          <p:cNvGrpSpPr/>
          <p:nvPr/>
        </p:nvGrpSpPr>
        <p:grpSpPr>
          <a:xfrm>
            <a:off x="187272" y="1304075"/>
            <a:ext cx="1012346" cy="945593"/>
            <a:chOff x="571500" y="1266825"/>
            <a:chExt cx="1371600" cy="1371600"/>
          </a:xfrm>
          <a:solidFill>
            <a:srgbClr val="005051"/>
          </a:solidFill>
        </p:grpSpPr>
        <p:sp>
          <p:nvSpPr>
            <p:cNvPr id="34" name="Rounded Rectangle 1">
              <a:extLst>
                <a:ext uri="{FF2B5EF4-FFF2-40B4-BE49-F238E27FC236}">
                  <a16:creationId xmlns:a16="http://schemas.microsoft.com/office/drawing/2014/main" id="{7E110AAA-B333-D71E-DA62-C2C6E5FD27D7}"/>
                </a:ext>
              </a:extLst>
            </p:cNvPr>
            <p:cNvSpPr/>
            <p:nvPr/>
          </p:nvSpPr>
          <p:spPr>
            <a:xfrm>
              <a:off x="571500" y="1266825"/>
              <a:ext cx="1371600" cy="1371600"/>
            </a:xfrm>
            <a:custGeom>
              <a:avLst/>
              <a:gdLst/>
              <a:ahLst/>
              <a:cxnLst/>
              <a:rect l="0" t="0" r="0" b="0"/>
              <a:pathLst>
                <a:path w="1371600" h="1371600">
                  <a:moveTo>
                    <a:pt x="1371600" y="685800"/>
                  </a:moveTo>
                  <a:cubicBezTo>
                    <a:pt x="1371600" y="1064556"/>
                    <a:pt x="1064556" y="1371600"/>
                    <a:pt x="685800" y="1371600"/>
                  </a:cubicBezTo>
                  <a:cubicBezTo>
                    <a:pt x="307043" y="1371600"/>
                    <a:pt x="0" y="1064556"/>
                    <a:pt x="0" y="685800"/>
                  </a:cubicBezTo>
                  <a:cubicBezTo>
                    <a:pt x="0" y="307043"/>
                    <a:pt x="307043" y="0"/>
                    <a:pt x="685800" y="0"/>
                  </a:cubicBezTo>
                  <a:cubicBezTo>
                    <a:pt x="1064556" y="0"/>
                    <a:pt x="1371600" y="307043"/>
                    <a:pt x="1371600" y="6858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45" name="Rounded Rectangle 2">
              <a:extLst>
                <a:ext uri="{FF2B5EF4-FFF2-40B4-BE49-F238E27FC236}">
                  <a16:creationId xmlns:a16="http://schemas.microsoft.com/office/drawing/2014/main" id="{64F24E4A-7964-A85F-1F42-23AD9619F2FA}"/>
                </a:ext>
              </a:extLst>
            </p:cNvPr>
            <p:cNvSpPr/>
            <p:nvPr/>
          </p:nvSpPr>
          <p:spPr>
            <a:xfrm>
              <a:off x="571500" y="1266825"/>
              <a:ext cx="1371600" cy="1371600"/>
            </a:xfrm>
            <a:custGeom>
              <a:avLst/>
              <a:gdLst/>
              <a:ahLst/>
              <a:cxnLst/>
              <a:rect l="0" t="0" r="0" b="0"/>
              <a:pathLst>
                <a:path w="1371600" h="1371600">
                  <a:moveTo>
                    <a:pt x="1371600" y="685800"/>
                  </a:moveTo>
                  <a:cubicBezTo>
                    <a:pt x="1371600" y="1064556"/>
                    <a:pt x="1064556" y="1371600"/>
                    <a:pt x="685800" y="1371600"/>
                  </a:cubicBezTo>
                  <a:cubicBezTo>
                    <a:pt x="307043" y="1371600"/>
                    <a:pt x="0" y="1064556"/>
                    <a:pt x="0" y="685800"/>
                  </a:cubicBezTo>
                  <a:cubicBezTo>
                    <a:pt x="0" y="307043"/>
                    <a:pt x="307043" y="0"/>
                    <a:pt x="685800" y="0"/>
                  </a:cubicBezTo>
                  <a:cubicBezTo>
                    <a:pt x="1064556" y="0"/>
                    <a:pt x="1371600" y="307043"/>
                    <a:pt x="1371600" y="685800"/>
                  </a:cubicBezTo>
                  <a:close/>
                </a:path>
              </a:pathLst>
            </a:custGeom>
            <a:grpFill/>
            <a:ln w="1428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6" name="Rounded Rectangle 4">
            <a:extLst>
              <a:ext uri="{FF2B5EF4-FFF2-40B4-BE49-F238E27FC236}">
                <a16:creationId xmlns:a16="http://schemas.microsoft.com/office/drawing/2014/main" id="{923C361D-7C41-7BC0-7F59-A969649502E8}"/>
              </a:ext>
            </a:extLst>
          </p:cNvPr>
          <p:cNvSpPr/>
          <p:nvPr/>
        </p:nvSpPr>
        <p:spPr>
          <a:xfrm>
            <a:off x="102910" y="1214590"/>
            <a:ext cx="1192509" cy="1356841"/>
          </a:xfrm>
          <a:custGeom>
            <a:avLst/>
            <a:gdLst/>
            <a:ahLst/>
            <a:cxnLst/>
            <a:rect l="0" t="0" r="0" b="0"/>
            <a:pathLst>
              <a:path w="1615698" h="1968123">
                <a:moveTo>
                  <a:pt x="0" y="815598"/>
                </a:moveTo>
                <a:cubicBezTo>
                  <a:pt x="0" y="657353"/>
                  <a:pt x="46924" y="502662"/>
                  <a:pt x="134841" y="371086"/>
                </a:cubicBezTo>
                <a:cubicBezTo>
                  <a:pt x="222757" y="239510"/>
                  <a:pt x="347715" y="136959"/>
                  <a:pt x="493915" y="76402"/>
                </a:cubicBezTo>
                <a:cubicBezTo>
                  <a:pt x="640114" y="15844"/>
                  <a:pt x="800987" y="0"/>
                  <a:pt x="956191" y="30872"/>
                </a:cubicBezTo>
                <a:cubicBezTo>
                  <a:pt x="1111396" y="61743"/>
                  <a:pt x="1253960" y="137946"/>
                  <a:pt x="1365856" y="249842"/>
                </a:cubicBezTo>
                <a:cubicBezTo>
                  <a:pt x="1477752" y="361738"/>
                  <a:pt x="1553954" y="504303"/>
                  <a:pt x="1584826" y="659507"/>
                </a:cubicBezTo>
                <a:cubicBezTo>
                  <a:pt x="1615698" y="814711"/>
                  <a:pt x="1599853" y="975584"/>
                  <a:pt x="1539296" y="1121784"/>
                </a:cubicBezTo>
                <a:cubicBezTo>
                  <a:pt x="1478738" y="1267983"/>
                  <a:pt x="1376187" y="1392940"/>
                  <a:pt x="1244611" y="1480857"/>
                </a:cubicBezTo>
                <a:cubicBezTo>
                  <a:pt x="1113035" y="1568773"/>
                  <a:pt x="963107" y="1615698"/>
                  <a:pt x="804862" y="1615698"/>
                </a:cubicBezTo>
                <a:lnTo>
                  <a:pt x="804863" y="1968123"/>
                </a:lnTo>
                <a:moveTo>
                  <a:pt x="664887" y="1828649"/>
                </a:moveTo>
                <a:lnTo>
                  <a:pt x="804863" y="1968123"/>
                </a:lnTo>
                <a:moveTo>
                  <a:pt x="944839" y="1828649"/>
                </a:moveTo>
                <a:lnTo>
                  <a:pt x="804863" y="1968123"/>
                </a:lnTo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grpSp>
        <p:nvGrpSpPr>
          <p:cNvPr id="47" name="Group 7">
            <a:extLst>
              <a:ext uri="{FF2B5EF4-FFF2-40B4-BE49-F238E27FC236}">
                <a16:creationId xmlns:a16="http://schemas.microsoft.com/office/drawing/2014/main" id="{8DB9638C-37CC-B84F-77FD-C167BF0F787D}"/>
              </a:ext>
            </a:extLst>
          </p:cNvPr>
          <p:cNvGrpSpPr/>
          <p:nvPr/>
        </p:nvGrpSpPr>
        <p:grpSpPr>
          <a:xfrm>
            <a:off x="1368342" y="1304075"/>
            <a:ext cx="1012346" cy="945593"/>
            <a:chOff x="2171700" y="1266825"/>
            <a:chExt cx="1371600" cy="1371600"/>
          </a:xfrm>
          <a:solidFill>
            <a:srgbClr val="DD4F05"/>
          </a:solidFill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8B09C998-1B69-C061-9727-8ACB325DA0C1}"/>
                </a:ext>
              </a:extLst>
            </p:cNvPr>
            <p:cNvSpPr/>
            <p:nvPr/>
          </p:nvSpPr>
          <p:spPr>
            <a:xfrm>
              <a:off x="2171700" y="1266825"/>
              <a:ext cx="1371600" cy="1371600"/>
            </a:xfrm>
            <a:custGeom>
              <a:avLst/>
              <a:gdLst/>
              <a:ahLst/>
              <a:cxnLst/>
              <a:rect l="0" t="0" r="0" b="0"/>
              <a:pathLst>
                <a:path w="1371600" h="1371600">
                  <a:moveTo>
                    <a:pt x="1371600" y="685800"/>
                  </a:moveTo>
                  <a:cubicBezTo>
                    <a:pt x="1371600" y="1064556"/>
                    <a:pt x="1064556" y="1371600"/>
                    <a:pt x="685800" y="1371600"/>
                  </a:cubicBezTo>
                  <a:cubicBezTo>
                    <a:pt x="307043" y="1371600"/>
                    <a:pt x="0" y="1064556"/>
                    <a:pt x="0" y="685800"/>
                  </a:cubicBezTo>
                  <a:cubicBezTo>
                    <a:pt x="0" y="307043"/>
                    <a:pt x="307043" y="0"/>
                    <a:pt x="685800" y="0"/>
                  </a:cubicBezTo>
                  <a:cubicBezTo>
                    <a:pt x="1064556" y="0"/>
                    <a:pt x="1371600" y="307043"/>
                    <a:pt x="1371600" y="6858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49" name="Rounded Rectangle 6">
              <a:extLst>
                <a:ext uri="{FF2B5EF4-FFF2-40B4-BE49-F238E27FC236}">
                  <a16:creationId xmlns:a16="http://schemas.microsoft.com/office/drawing/2014/main" id="{4C55F4A7-5910-307C-58C4-61EAE9DBC745}"/>
                </a:ext>
              </a:extLst>
            </p:cNvPr>
            <p:cNvSpPr/>
            <p:nvPr/>
          </p:nvSpPr>
          <p:spPr>
            <a:xfrm>
              <a:off x="2171700" y="1266825"/>
              <a:ext cx="1371600" cy="1371600"/>
            </a:xfrm>
            <a:custGeom>
              <a:avLst/>
              <a:gdLst/>
              <a:ahLst/>
              <a:cxnLst/>
              <a:rect l="0" t="0" r="0" b="0"/>
              <a:pathLst>
                <a:path w="1371600" h="1371600">
                  <a:moveTo>
                    <a:pt x="1371600" y="685800"/>
                  </a:moveTo>
                  <a:cubicBezTo>
                    <a:pt x="1371600" y="1064556"/>
                    <a:pt x="1064556" y="1371600"/>
                    <a:pt x="685800" y="1371600"/>
                  </a:cubicBezTo>
                  <a:cubicBezTo>
                    <a:pt x="307043" y="1371600"/>
                    <a:pt x="0" y="1064556"/>
                    <a:pt x="0" y="685800"/>
                  </a:cubicBezTo>
                  <a:cubicBezTo>
                    <a:pt x="0" y="307043"/>
                    <a:pt x="307043" y="0"/>
                    <a:pt x="685800" y="0"/>
                  </a:cubicBezTo>
                  <a:cubicBezTo>
                    <a:pt x="1064556" y="0"/>
                    <a:pt x="1371600" y="307043"/>
                    <a:pt x="1371600" y="685800"/>
                  </a:cubicBezTo>
                  <a:close/>
                </a:path>
              </a:pathLst>
            </a:custGeom>
            <a:grpFill/>
            <a:ln w="1428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50" name="Rounded Rectangle 8">
            <a:extLst>
              <a:ext uri="{FF2B5EF4-FFF2-40B4-BE49-F238E27FC236}">
                <a16:creationId xmlns:a16="http://schemas.microsoft.com/office/drawing/2014/main" id="{C3D70877-C33C-4A4C-E62E-D6F1FE394C32}"/>
              </a:ext>
            </a:extLst>
          </p:cNvPr>
          <p:cNvSpPr/>
          <p:nvPr/>
        </p:nvSpPr>
        <p:spPr>
          <a:xfrm>
            <a:off x="1283980" y="1214590"/>
            <a:ext cx="1192509" cy="1356841"/>
          </a:xfrm>
          <a:custGeom>
            <a:avLst/>
            <a:gdLst/>
            <a:ahLst/>
            <a:cxnLst/>
            <a:rect l="0" t="0" r="0" b="0"/>
            <a:pathLst>
              <a:path w="1615698" h="1968123">
                <a:moveTo>
                  <a:pt x="0" y="815598"/>
                </a:moveTo>
                <a:cubicBezTo>
                  <a:pt x="0" y="657353"/>
                  <a:pt x="46924" y="502662"/>
                  <a:pt x="134841" y="371086"/>
                </a:cubicBezTo>
                <a:cubicBezTo>
                  <a:pt x="222757" y="239510"/>
                  <a:pt x="347715" y="136959"/>
                  <a:pt x="493915" y="76402"/>
                </a:cubicBezTo>
                <a:cubicBezTo>
                  <a:pt x="640114" y="15844"/>
                  <a:pt x="800987" y="0"/>
                  <a:pt x="956191" y="30872"/>
                </a:cubicBezTo>
                <a:cubicBezTo>
                  <a:pt x="1111396" y="61743"/>
                  <a:pt x="1253960" y="137946"/>
                  <a:pt x="1365856" y="249842"/>
                </a:cubicBezTo>
                <a:cubicBezTo>
                  <a:pt x="1477752" y="361738"/>
                  <a:pt x="1553954" y="504303"/>
                  <a:pt x="1584826" y="659507"/>
                </a:cubicBezTo>
                <a:cubicBezTo>
                  <a:pt x="1615698" y="814711"/>
                  <a:pt x="1599853" y="975584"/>
                  <a:pt x="1539296" y="1121784"/>
                </a:cubicBezTo>
                <a:cubicBezTo>
                  <a:pt x="1478738" y="1267983"/>
                  <a:pt x="1376187" y="1392940"/>
                  <a:pt x="1244611" y="1480857"/>
                </a:cubicBezTo>
                <a:cubicBezTo>
                  <a:pt x="1113035" y="1568773"/>
                  <a:pt x="963107" y="1615698"/>
                  <a:pt x="804862" y="1615698"/>
                </a:cubicBezTo>
                <a:lnTo>
                  <a:pt x="804863" y="1968123"/>
                </a:lnTo>
                <a:moveTo>
                  <a:pt x="664887" y="1828649"/>
                </a:moveTo>
                <a:lnTo>
                  <a:pt x="804863" y="1968123"/>
                </a:lnTo>
                <a:moveTo>
                  <a:pt x="944839" y="1828649"/>
                </a:moveTo>
                <a:lnTo>
                  <a:pt x="804863" y="1968123"/>
                </a:lnTo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grpSp>
        <p:nvGrpSpPr>
          <p:cNvPr id="51" name="Group 11">
            <a:extLst>
              <a:ext uri="{FF2B5EF4-FFF2-40B4-BE49-F238E27FC236}">
                <a16:creationId xmlns:a16="http://schemas.microsoft.com/office/drawing/2014/main" id="{9982F9A9-9862-6BD3-66A2-B82AD91F460B}"/>
              </a:ext>
            </a:extLst>
          </p:cNvPr>
          <p:cNvGrpSpPr/>
          <p:nvPr/>
        </p:nvGrpSpPr>
        <p:grpSpPr>
          <a:xfrm>
            <a:off x="2549412" y="1304075"/>
            <a:ext cx="1012346" cy="945593"/>
            <a:chOff x="3771900" y="1266825"/>
            <a:chExt cx="1371600" cy="1371600"/>
          </a:xfrm>
          <a:solidFill>
            <a:srgbClr val="0098BA"/>
          </a:solidFill>
        </p:grpSpPr>
        <p:sp>
          <p:nvSpPr>
            <p:cNvPr id="52" name="Rounded Rectangle 9">
              <a:extLst>
                <a:ext uri="{FF2B5EF4-FFF2-40B4-BE49-F238E27FC236}">
                  <a16:creationId xmlns:a16="http://schemas.microsoft.com/office/drawing/2014/main" id="{6C33074F-0E4A-8B0C-4D40-422753F07809}"/>
                </a:ext>
              </a:extLst>
            </p:cNvPr>
            <p:cNvSpPr/>
            <p:nvPr/>
          </p:nvSpPr>
          <p:spPr>
            <a:xfrm>
              <a:off x="3771900" y="1266825"/>
              <a:ext cx="1371600" cy="1371600"/>
            </a:xfrm>
            <a:custGeom>
              <a:avLst/>
              <a:gdLst/>
              <a:ahLst/>
              <a:cxnLst/>
              <a:rect l="0" t="0" r="0" b="0"/>
              <a:pathLst>
                <a:path w="1371600" h="1371600">
                  <a:moveTo>
                    <a:pt x="1371600" y="685800"/>
                  </a:moveTo>
                  <a:cubicBezTo>
                    <a:pt x="1371600" y="1064556"/>
                    <a:pt x="1064556" y="1371600"/>
                    <a:pt x="685800" y="1371600"/>
                  </a:cubicBezTo>
                  <a:cubicBezTo>
                    <a:pt x="307043" y="1371600"/>
                    <a:pt x="0" y="1064556"/>
                    <a:pt x="0" y="685800"/>
                  </a:cubicBezTo>
                  <a:cubicBezTo>
                    <a:pt x="0" y="307043"/>
                    <a:pt x="307043" y="0"/>
                    <a:pt x="685800" y="0"/>
                  </a:cubicBezTo>
                  <a:cubicBezTo>
                    <a:pt x="1064556" y="0"/>
                    <a:pt x="1371600" y="307043"/>
                    <a:pt x="1371600" y="6858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53" name="Rounded Rectangle 10">
              <a:extLst>
                <a:ext uri="{FF2B5EF4-FFF2-40B4-BE49-F238E27FC236}">
                  <a16:creationId xmlns:a16="http://schemas.microsoft.com/office/drawing/2014/main" id="{F665CF0C-8FAA-AAC5-ACAB-9F48282B2EB7}"/>
                </a:ext>
              </a:extLst>
            </p:cNvPr>
            <p:cNvSpPr/>
            <p:nvPr/>
          </p:nvSpPr>
          <p:spPr>
            <a:xfrm>
              <a:off x="3771900" y="1266825"/>
              <a:ext cx="1371600" cy="1371600"/>
            </a:xfrm>
            <a:custGeom>
              <a:avLst/>
              <a:gdLst/>
              <a:ahLst/>
              <a:cxnLst/>
              <a:rect l="0" t="0" r="0" b="0"/>
              <a:pathLst>
                <a:path w="1371600" h="1371600">
                  <a:moveTo>
                    <a:pt x="1371600" y="685800"/>
                  </a:moveTo>
                  <a:cubicBezTo>
                    <a:pt x="1371600" y="1064556"/>
                    <a:pt x="1064556" y="1371600"/>
                    <a:pt x="685800" y="1371600"/>
                  </a:cubicBezTo>
                  <a:cubicBezTo>
                    <a:pt x="307043" y="1371600"/>
                    <a:pt x="0" y="1064556"/>
                    <a:pt x="0" y="685800"/>
                  </a:cubicBezTo>
                  <a:cubicBezTo>
                    <a:pt x="0" y="307043"/>
                    <a:pt x="307043" y="0"/>
                    <a:pt x="685800" y="0"/>
                  </a:cubicBezTo>
                  <a:cubicBezTo>
                    <a:pt x="1064556" y="0"/>
                    <a:pt x="1371600" y="307043"/>
                    <a:pt x="1371600" y="685800"/>
                  </a:cubicBezTo>
                  <a:close/>
                </a:path>
              </a:pathLst>
            </a:custGeom>
            <a:grpFill/>
            <a:ln w="1428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54" name="Rounded Rectangle 12">
            <a:extLst>
              <a:ext uri="{FF2B5EF4-FFF2-40B4-BE49-F238E27FC236}">
                <a16:creationId xmlns:a16="http://schemas.microsoft.com/office/drawing/2014/main" id="{68A08175-5BC8-3C52-6A9F-A67BEE06BED3}"/>
              </a:ext>
            </a:extLst>
          </p:cNvPr>
          <p:cNvSpPr/>
          <p:nvPr/>
        </p:nvSpPr>
        <p:spPr>
          <a:xfrm>
            <a:off x="2465050" y="1214590"/>
            <a:ext cx="1192509" cy="1356841"/>
          </a:xfrm>
          <a:custGeom>
            <a:avLst/>
            <a:gdLst/>
            <a:ahLst/>
            <a:cxnLst/>
            <a:rect l="0" t="0" r="0" b="0"/>
            <a:pathLst>
              <a:path w="1615698" h="1968123">
                <a:moveTo>
                  <a:pt x="0" y="815598"/>
                </a:moveTo>
                <a:cubicBezTo>
                  <a:pt x="0" y="657353"/>
                  <a:pt x="46924" y="502662"/>
                  <a:pt x="134841" y="371086"/>
                </a:cubicBezTo>
                <a:cubicBezTo>
                  <a:pt x="222757" y="239510"/>
                  <a:pt x="347715" y="136959"/>
                  <a:pt x="493915" y="76402"/>
                </a:cubicBezTo>
                <a:cubicBezTo>
                  <a:pt x="640114" y="15844"/>
                  <a:pt x="800987" y="0"/>
                  <a:pt x="956191" y="30872"/>
                </a:cubicBezTo>
                <a:cubicBezTo>
                  <a:pt x="1111396" y="61743"/>
                  <a:pt x="1253960" y="137946"/>
                  <a:pt x="1365856" y="249842"/>
                </a:cubicBezTo>
                <a:cubicBezTo>
                  <a:pt x="1477752" y="361738"/>
                  <a:pt x="1553954" y="504303"/>
                  <a:pt x="1584826" y="659507"/>
                </a:cubicBezTo>
                <a:cubicBezTo>
                  <a:pt x="1615698" y="814711"/>
                  <a:pt x="1599853" y="975584"/>
                  <a:pt x="1539296" y="1121784"/>
                </a:cubicBezTo>
                <a:cubicBezTo>
                  <a:pt x="1478738" y="1267983"/>
                  <a:pt x="1376187" y="1392940"/>
                  <a:pt x="1244611" y="1480857"/>
                </a:cubicBezTo>
                <a:cubicBezTo>
                  <a:pt x="1113035" y="1568773"/>
                  <a:pt x="963107" y="1615698"/>
                  <a:pt x="804862" y="1615698"/>
                </a:cubicBezTo>
                <a:lnTo>
                  <a:pt x="804863" y="1968123"/>
                </a:lnTo>
                <a:moveTo>
                  <a:pt x="664887" y="1828649"/>
                </a:moveTo>
                <a:lnTo>
                  <a:pt x="804863" y="1968123"/>
                </a:lnTo>
                <a:moveTo>
                  <a:pt x="944839" y="1828649"/>
                </a:moveTo>
                <a:lnTo>
                  <a:pt x="804863" y="1968123"/>
                </a:lnTo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grpSp>
        <p:nvGrpSpPr>
          <p:cNvPr id="55" name="Group 15">
            <a:extLst>
              <a:ext uri="{FF2B5EF4-FFF2-40B4-BE49-F238E27FC236}">
                <a16:creationId xmlns:a16="http://schemas.microsoft.com/office/drawing/2014/main" id="{7896B848-0392-0602-A4D8-63C1B78EE31B}"/>
              </a:ext>
            </a:extLst>
          </p:cNvPr>
          <p:cNvGrpSpPr/>
          <p:nvPr/>
        </p:nvGrpSpPr>
        <p:grpSpPr>
          <a:xfrm>
            <a:off x="3730482" y="1304075"/>
            <a:ext cx="1012346" cy="945593"/>
            <a:chOff x="5372100" y="1266825"/>
            <a:chExt cx="1371600" cy="1371600"/>
          </a:xfrm>
          <a:solidFill>
            <a:srgbClr val="7CC251"/>
          </a:solidFill>
        </p:grpSpPr>
        <p:sp>
          <p:nvSpPr>
            <p:cNvPr id="56" name="Rounded Rectangle 13">
              <a:extLst>
                <a:ext uri="{FF2B5EF4-FFF2-40B4-BE49-F238E27FC236}">
                  <a16:creationId xmlns:a16="http://schemas.microsoft.com/office/drawing/2014/main" id="{B4463277-56DB-828B-C8BB-2C28BBB103E7}"/>
                </a:ext>
              </a:extLst>
            </p:cNvPr>
            <p:cNvSpPr/>
            <p:nvPr/>
          </p:nvSpPr>
          <p:spPr>
            <a:xfrm>
              <a:off x="5372100" y="1266825"/>
              <a:ext cx="1371600" cy="1371600"/>
            </a:xfrm>
            <a:custGeom>
              <a:avLst/>
              <a:gdLst/>
              <a:ahLst/>
              <a:cxnLst/>
              <a:rect l="0" t="0" r="0" b="0"/>
              <a:pathLst>
                <a:path w="1371600" h="1371600">
                  <a:moveTo>
                    <a:pt x="1371600" y="685800"/>
                  </a:moveTo>
                  <a:cubicBezTo>
                    <a:pt x="1371600" y="1064556"/>
                    <a:pt x="1064556" y="1371600"/>
                    <a:pt x="685800" y="1371600"/>
                  </a:cubicBezTo>
                  <a:cubicBezTo>
                    <a:pt x="307043" y="1371600"/>
                    <a:pt x="0" y="1064556"/>
                    <a:pt x="0" y="685800"/>
                  </a:cubicBezTo>
                  <a:cubicBezTo>
                    <a:pt x="0" y="307043"/>
                    <a:pt x="307043" y="0"/>
                    <a:pt x="685800" y="0"/>
                  </a:cubicBezTo>
                  <a:cubicBezTo>
                    <a:pt x="1064556" y="0"/>
                    <a:pt x="1371600" y="307043"/>
                    <a:pt x="1371600" y="6858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57" name="Rounded Rectangle 14">
              <a:extLst>
                <a:ext uri="{FF2B5EF4-FFF2-40B4-BE49-F238E27FC236}">
                  <a16:creationId xmlns:a16="http://schemas.microsoft.com/office/drawing/2014/main" id="{B1D255A0-40EB-D7AF-E048-A6963EA24E0E}"/>
                </a:ext>
              </a:extLst>
            </p:cNvPr>
            <p:cNvSpPr/>
            <p:nvPr/>
          </p:nvSpPr>
          <p:spPr>
            <a:xfrm>
              <a:off x="5372100" y="1266825"/>
              <a:ext cx="1371600" cy="1371600"/>
            </a:xfrm>
            <a:custGeom>
              <a:avLst/>
              <a:gdLst/>
              <a:ahLst/>
              <a:cxnLst/>
              <a:rect l="0" t="0" r="0" b="0"/>
              <a:pathLst>
                <a:path w="1371600" h="1371600">
                  <a:moveTo>
                    <a:pt x="1371600" y="685800"/>
                  </a:moveTo>
                  <a:cubicBezTo>
                    <a:pt x="1371600" y="1064556"/>
                    <a:pt x="1064556" y="1371600"/>
                    <a:pt x="685800" y="1371600"/>
                  </a:cubicBezTo>
                  <a:cubicBezTo>
                    <a:pt x="307043" y="1371600"/>
                    <a:pt x="0" y="1064556"/>
                    <a:pt x="0" y="685800"/>
                  </a:cubicBezTo>
                  <a:cubicBezTo>
                    <a:pt x="0" y="307043"/>
                    <a:pt x="307043" y="0"/>
                    <a:pt x="685800" y="0"/>
                  </a:cubicBezTo>
                  <a:cubicBezTo>
                    <a:pt x="1064556" y="0"/>
                    <a:pt x="1371600" y="307043"/>
                    <a:pt x="1371600" y="685800"/>
                  </a:cubicBezTo>
                  <a:close/>
                </a:path>
              </a:pathLst>
            </a:custGeom>
            <a:grpFill/>
            <a:ln w="1428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59" name="TextBox 18">
            <a:extLst>
              <a:ext uri="{FF2B5EF4-FFF2-40B4-BE49-F238E27FC236}">
                <a16:creationId xmlns:a16="http://schemas.microsoft.com/office/drawing/2014/main" id="{3B04B28E-AAF3-DAE8-4C7E-7E0F60C24EA8}"/>
              </a:ext>
            </a:extLst>
          </p:cNvPr>
          <p:cNvSpPr txBox="1"/>
          <p:nvPr/>
        </p:nvSpPr>
        <p:spPr>
          <a:xfrm>
            <a:off x="338575" y="2803430"/>
            <a:ext cx="771045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lang="pt-BR" sz="1600" dirty="0">
                <a:solidFill>
                  <a:srgbClr val="005051"/>
                </a:solidFill>
                <a:latin typeface="Bahnschrift" panose="020B0502040204020203" pitchFamily="34" charset="0"/>
              </a:rPr>
              <a:t>64 </a:t>
            </a:r>
          </a:p>
          <a:p>
            <a:pPr algn="ctr"/>
            <a:r>
              <a:rPr sz="1600" dirty="0" err="1">
                <a:solidFill>
                  <a:srgbClr val="005051"/>
                </a:solidFill>
                <a:latin typeface="Bahnschrift" panose="020B0502040204020203" pitchFamily="34" charset="0"/>
              </a:rPr>
              <a:t>Projetos</a:t>
            </a:r>
            <a:endParaRPr sz="1600" dirty="0">
              <a:solidFill>
                <a:srgbClr val="005051"/>
              </a:solidFill>
              <a:latin typeface="Bahnschrift" panose="020B0502040204020203" pitchFamily="34" charset="0"/>
            </a:endParaRPr>
          </a:p>
        </p:txBody>
      </p:sp>
      <p:sp>
        <p:nvSpPr>
          <p:cNvPr id="60" name="TextBox 19">
            <a:extLst>
              <a:ext uri="{FF2B5EF4-FFF2-40B4-BE49-F238E27FC236}">
                <a16:creationId xmlns:a16="http://schemas.microsoft.com/office/drawing/2014/main" id="{E3F16CF4-ACEC-C32B-E7FC-868E12B4919D}"/>
              </a:ext>
            </a:extLst>
          </p:cNvPr>
          <p:cNvSpPr txBox="1"/>
          <p:nvPr/>
        </p:nvSpPr>
        <p:spPr>
          <a:xfrm>
            <a:off x="1364267" y="2803430"/>
            <a:ext cx="1059585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lang="pt-BR" sz="1600" dirty="0">
                <a:solidFill>
                  <a:srgbClr val="DE8431"/>
                </a:solidFill>
                <a:latin typeface="Bahnschrift" panose="020B0502040204020203" pitchFamily="34" charset="0"/>
              </a:rPr>
              <a:t> </a:t>
            </a:r>
            <a:r>
              <a:rPr lang="pt-BR" sz="1600" dirty="0">
                <a:solidFill>
                  <a:srgbClr val="DD4F05"/>
                </a:solidFill>
                <a:latin typeface="Bahnschrift" panose="020B0502040204020203" pitchFamily="34" charset="0"/>
              </a:rPr>
              <a:t>14 </a:t>
            </a:r>
          </a:p>
          <a:p>
            <a:pPr algn="ctr"/>
            <a:r>
              <a:rPr sz="1600" dirty="0" err="1">
                <a:solidFill>
                  <a:srgbClr val="DD4F05"/>
                </a:solidFill>
                <a:latin typeface="Bahnschrift" panose="020B0502040204020203" pitchFamily="34" charset="0"/>
              </a:rPr>
              <a:t>Instituições</a:t>
            </a:r>
            <a:endParaRPr sz="1600" dirty="0">
              <a:solidFill>
                <a:srgbClr val="DD4F05"/>
              </a:solidFill>
              <a:latin typeface="Bahnschrift" panose="020B0502040204020203" pitchFamily="34" charset="0"/>
            </a:endParaRPr>
          </a:p>
        </p:txBody>
      </p:sp>
      <p:sp>
        <p:nvSpPr>
          <p:cNvPr id="61" name="TextBox 20">
            <a:extLst>
              <a:ext uri="{FF2B5EF4-FFF2-40B4-BE49-F238E27FC236}">
                <a16:creationId xmlns:a16="http://schemas.microsoft.com/office/drawing/2014/main" id="{68A86B00-CBA5-799B-7642-69BFBC8F7278}"/>
              </a:ext>
            </a:extLst>
          </p:cNvPr>
          <p:cNvSpPr txBox="1"/>
          <p:nvPr/>
        </p:nvSpPr>
        <p:spPr>
          <a:xfrm>
            <a:off x="2644639" y="2803430"/>
            <a:ext cx="913712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lang="pt-BR" sz="1600" dirty="0">
                <a:solidFill>
                  <a:srgbClr val="0098BA"/>
                </a:solidFill>
                <a:latin typeface="Bahnschrift" panose="020B0502040204020203" pitchFamily="34" charset="0"/>
              </a:rPr>
              <a:t>R$29 Bi</a:t>
            </a:r>
          </a:p>
          <a:p>
            <a:pPr algn="ctr"/>
            <a:r>
              <a:rPr lang="pt-BR" sz="1600" dirty="0">
                <a:solidFill>
                  <a:srgbClr val="0098BA"/>
                </a:solidFill>
                <a:latin typeface="Bahnschrift" panose="020B0502040204020203" pitchFamily="34" charset="0"/>
              </a:rPr>
              <a:t>Aquisição</a:t>
            </a:r>
            <a:endParaRPr sz="1600" dirty="0">
              <a:solidFill>
                <a:srgbClr val="0098BA"/>
              </a:solidFill>
              <a:latin typeface="Bahnschrift" panose="020B0502040204020203" pitchFamily="34" charset="0"/>
            </a:endParaRPr>
          </a:p>
        </p:txBody>
      </p:sp>
      <p:sp>
        <p:nvSpPr>
          <p:cNvPr id="62" name="TextBox 21">
            <a:extLst>
              <a:ext uri="{FF2B5EF4-FFF2-40B4-BE49-F238E27FC236}">
                <a16:creationId xmlns:a16="http://schemas.microsoft.com/office/drawing/2014/main" id="{D3C3AEC7-DEE4-565A-584B-B828AE42A8E4}"/>
              </a:ext>
            </a:extLst>
          </p:cNvPr>
          <p:cNvSpPr txBox="1"/>
          <p:nvPr/>
        </p:nvSpPr>
        <p:spPr>
          <a:xfrm>
            <a:off x="3702360" y="2803430"/>
            <a:ext cx="109670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pt-BR" sz="1600" dirty="0">
                <a:solidFill>
                  <a:srgbClr val="7CC251"/>
                </a:solidFill>
                <a:latin typeface="Bahnschrift" panose="020B0502040204020203" pitchFamily="34" charset="0"/>
              </a:rPr>
              <a:t>10 Bi</a:t>
            </a:r>
          </a:p>
          <a:p>
            <a:pPr algn="ctr"/>
            <a:r>
              <a:rPr sz="1600" dirty="0" err="1">
                <a:solidFill>
                  <a:srgbClr val="7CC251"/>
                </a:solidFill>
                <a:latin typeface="Bahnschrift" panose="020B0502040204020203" pitchFamily="34" charset="0"/>
              </a:rPr>
              <a:t>Unid</a:t>
            </a:r>
            <a:r>
              <a:rPr lang="pt-BR" sz="1600" dirty="0">
                <a:solidFill>
                  <a:srgbClr val="7CC251"/>
                </a:solidFill>
                <a:latin typeface="Bahnschrift" panose="020B0502040204020203" pitchFamily="34" charset="0"/>
              </a:rPr>
              <a:t>ades</a:t>
            </a:r>
            <a:endParaRPr sz="1600" dirty="0">
              <a:solidFill>
                <a:srgbClr val="7CC251"/>
              </a:solidFill>
              <a:latin typeface="Bahnschrift" panose="020B0502040204020203" pitchFamily="34" charset="0"/>
            </a:endParaRPr>
          </a:p>
        </p:txBody>
      </p:sp>
      <p:sp>
        <p:nvSpPr>
          <p:cNvPr id="69" name="Rounded Rectangle 26">
            <a:extLst>
              <a:ext uri="{FF2B5EF4-FFF2-40B4-BE49-F238E27FC236}">
                <a16:creationId xmlns:a16="http://schemas.microsoft.com/office/drawing/2014/main" id="{7DD48493-F1DD-FE39-6717-6C57ACA7D1F3}"/>
              </a:ext>
            </a:extLst>
          </p:cNvPr>
          <p:cNvSpPr/>
          <p:nvPr/>
        </p:nvSpPr>
        <p:spPr>
          <a:xfrm>
            <a:off x="440359" y="1533906"/>
            <a:ext cx="495627" cy="462946"/>
          </a:xfrm>
          <a:custGeom>
            <a:avLst/>
            <a:gdLst/>
            <a:ahLst/>
            <a:cxnLst/>
            <a:rect l="0" t="0" r="0" b="0"/>
            <a:pathLst>
              <a:path w="671512" h="671512">
                <a:moveTo>
                  <a:pt x="271462" y="505205"/>
                </a:moveTo>
                <a:lnTo>
                  <a:pt x="271462" y="671512"/>
                </a:lnTo>
                <a:lnTo>
                  <a:pt x="71437" y="671512"/>
                </a:lnTo>
                <a:lnTo>
                  <a:pt x="71437" y="505205"/>
                </a:lnTo>
                <a:moveTo>
                  <a:pt x="0" y="0"/>
                </a:moveTo>
                <a:moveTo>
                  <a:pt x="14287" y="557212"/>
                </a:moveTo>
                <a:lnTo>
                  <a:pt x="152304" y="431768"/>
                </a:lnTo>
                <a:cubicBezTo>
                  <a:pt x="163180" y="421952"/>
                  <a:pt x="179719" y="421952"/>
                  <a:pt x="190595" y="431768"/>
                </a:cubicBezTo>
                <a:lnTo>
                  <a:pt x="328612" y="557212"/>
                </a:lnTo>
                <a:moveTo>
                  <a:pt x="214312" y="14287"/>
                </a:moveTo>
                <a:lnTo>
                  <a:pt x="357187" y="14287"/>
                </a:lnTo>
                <a:lnTo>
                  <a:pt x="357187" y="157162"/>
                </a:lnTo>
                <a:moveTo>
                  <a:pt x="14287" y="357187"/>
                </a:moveTo>
                <a:lnTo>
                  <a:pt x="357187" y="14287"/>
                </a:lnTo>
                <a:moveTo>
                  <a:pt x="671512" y="671512"/>
                </a:moveTo>
                <a:lnTo>
                  <a:pt x="271462" y="671512"/>
                </a:lnTo>
                <a:moveTo>
                  <a:pt x="300037" y="428625"/>
                </a:moveTo>
                <a:lnTo>
                  <a:pt x="300037" y="242887"/>
                </a:lnTo>
                <a:cubicBezTo>
                  <a:pt x="300037" y="234996"/>
                  <a:pt x="306434" y="228600"/>
                  <a:pt x="314325" y="228600"/>
                </a:cubicBezTo>
                <a:lnTo>
                  <a:pt x="428625" y="228600"/>
                </a:lnTo>
                <a:cubicBezTo>
                  <a:pt x="436515" y="228600"/>
                  <a:pt x="442912" y="234996"/>
                  <a:pt x="442912" y="242887"/>
                </a:cubicBezTo>
                <a:lnTo>
                  <a:pt x="442912" y="671512"/>
                </a:lnTo>
                <a:moveTo>
                  <a:pt x="528637" y="671512"/>
                </a:moveTo>
                <a:lnTo>
                  <a:pt x="528637" y="57150"/>
                </a:lnTo>
                <a:cubicBezTo>
                  <a:pt x="528637" y="49259"/>
                  <a:pt x="535034" y="42862"/>
                  <a:pt x="542925" y="42862"/>
                </a:cubicBezTo>
                <a:lnTo>
                  <a:pt x="657225" y="42862"/>
                </a:lnTo>
                <a:cubicBezTo>
                  <a:pt x="665115" y="42862"/>
                  <a:pt x="671512" y="49259"/>
                  <a:pt x="671512" y="57150"/>
                </a:cubicBezTo>
                <a:lnTo>
                  <a:pt x="671512" y="671512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0" name="Rounded Rectangle 27">
            <a:extLst>
              <a:ext uri="{FF2B5EF4-FFF2-40B4-BE49-F238E27FC236}">
                <a16:creationId xmlns:a16="http://schemas.microsoft.com/office/drawing/2014/main" id="{4F531726-2AE4-F7C0-B2F6-9C137773D086}"/>
              </a:ext>
            </a:extLst>
          </p:cNvPr>
          <p:cNvSpPr/>
          <p:nvPr/>
        </p:nvSpPr>
        <p:spPr>
          <a:xfrm>
            <a:off x="1631974" y="1543756"/>
            <a:ext cx="485082" cy="453096"/>
          </a:xfrm>
          <a:custGeom>
            <a:avLst/>
            <a:gdLst/>
            <a:ahLst/>
            <a:cxnLst/>
            <a:rect l="0" t="0" r="0" b="0"/>
            <a:pathLst>
              <a:path w="657225" h="657225">
                <a:moveTo>
                  <a:pt x="0" y="657225"/>
                </a:moveTo>
                <a:lnTo>
                  <a:pt x="0" y="385762"/>
                </a:lnTo>
                <a:cubicBezTo>
                  <a:pt x="0" y="377871"/>
                  <a:pt x="6396" y="371475"/>
                  <a:pt x="14287" y="371475"/>
                </a:cubicBezTo>
                <a:lnTo>
                  <a:pt x="171450" y="371475"/>
                </a:lnTo>
                <a:moveTo>
                  <a:pt x="171450" y="657225"/>
                </a:moveTo>
                <a:lnTo>
                  <a:pt x="171450" y="177365"/>
                </a:lnTo>
                <a:cubicBezTo>
                  <a:pt x="171450" y="173583"/>
                  <a:pt x="172951" y="169955"/>
                  <a:pt x="175621" y="167278"/>
                </a:cubicBezTo>
                <a:lnTo>
                  <a:pt x="285750" y="57150"/>
                </a:lnTo>
                <a:lnTo>
                  <a:pt x="395878" y="167278"/>
                </a:lnTo>
                <a:cubicBezTo>
                  <a:pt x="398548" y="169955"/>
                  <a:pt x="400049" y="173583"/>
                  <a:pt x="400050" y="177365"/>
                </a:cubicBezTo>
                <a:lnTo>
                  <a:pt x="400050" y="657225"/>
                </a:lnTo>
                <a:moveTo>
                  <a:pt x="285750" y="57150"/>
                </a:moveTo>
                <a:lnTo>
                  <a:pt x="285750" y="0"/>
                </a:lnTo>
                <a:moveTo>
                  <a:pt x="400050" y="300037"/>
                </a:moveTo>
                <a:lnTo>
                  <a:pt x="657225" y="400050"/>
                </a:lnTo>
                <a:moveTo>
                  <a:pt x="600075" y="657225"/>
                </a:moveTo>
                <a:lnTo>
                  <a:pt x="600075" y="377818"/>
                </a:lnTo>
                <a:moveTo>
                  <a:pt x="398764" y="171450"/>
                </a:moveTo>
                <a:lnTo>
                  <a:pt x="172735" y="171450"/>
                </a:lnTo>
                <a:moveTo>
                  <a:pt x="57150" y="457200"/>
                </a:moveTo>
                <a:lnTo>
                  <a:pt x="57150" y="428625"/>
                </a:lnTo>
                <a:moveTo>
                  <a:pt x="114300" y="428625"/>
                </a:moveTo>
                <a:lnTo>
                  <a:pt x="114300" y="457200"/>
                </a:lnTo>
                <a:moveTo>
                  <a:pt x="57150" y="542925"/>
                </a:moveTo>
                <a:lnTo>
                  <a:pt x="57150" y="514350"/>
                </a:lnTo>
                <a:moveTo>
                  <a:pt x="114300" y="514350"/>
                </a:moveTo>
                <a:lnTo>
                  <a:pt x="114300" y="542925"/>
                </a:lnTo>
                <a:moveTo>
                  <a:pt x="57150" y="600075"/>
                </a:moveTo>
                <a:lnTo>
                  <a:pt x="57150" y="628650"/>
                </a:lnTo>
                <a:moveTo>
                  <a:pt x="114300" y="600075"/>
                </a:moveTo>
                <a:lnTo>
                  <a:pt x="114300" y="628650"/>
                </a:lnTo>
                <a:moveTo>
                  <a:pt x="457200" y="428625"/>
                </a:moveTo>
                <a:lnTo>
                  <a:pt x="457200" y="457200"/>
                </a:lnTo>
                <a:moveTo>
                  <a:pt x="542925" y="428625"/>
                </a:moveTo>
                <a:lnTo>
                  <a:pt x="542925" y="457200"/>
                </a:lnTo>
                <a:moveTo>
                  <a:pt x="457200" y="514350"/>
                </a:moveTo>
                <a:lnTo>
                  <a:pt x="457200" y="542925"/>
                </a:lnTo>
                <a:moveTo>
                  <a:pt x="542925" y="514350"/>
                </a:moveTo>
                <a:lnTo>
                  <a:pt x="542925" y="542925"/>
                </a:lnTo>
                <a:moveTo>
                  <a:pt x="457200" y="600075"/>
                </a:moveTo>
                <a:lnTo>
                  <a:pt x="457200" y="628650"/>
                </a:lnTo>
                <a:moveTo>
                  <a:pt x="542925" y="600075"/>
                </a:moveTo>
                <a:lnTo>
                  <a:pt x="542925" y="628650"/>
                </a:lnTo>
                <a:moveTo>
                  <a:pt x="228600" y="571500"/>
                </a:moveTo>
                <a:lnTo>
                  <a:pt x="228600" y="228600"/>
                </a:lnTo>
                <a:moveTo>
                  <a:pt x="285750" y="571500"/>
                </a:moveTo>
                <a:lnTo>
                  <a:pt x="285750" y="228600"/>
                </a:lnTo>
                <a:moveTo>
                  <a:pt x="342900" y="571500"/>
                </a:moveTo>
                <a:lnTo>
                  <a:pt x="342900" y="228600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1" name="Rounded Rectangle 28">
            <a:extLst>
              <a:ext uri="{FF2B5EF4-FFF2-40B4-BE49-F238E27FC236}">
                <a16:creationId xmlns:a16="http://schemas.microsoft.com/office/drawing/2014/main" id="{8A007ABF-0244-C338-2BB4-E88DE4DC883B}"/>
              </a:ext>
            </a:extLst>
          </p:cNvPr>
          <p:cNvSpPr/>
          <p:nvPr/>
        </p:nvSpPr>
        <p:spPr>
          <a:xfrm>
            <a:off x="2865770" y="1547145"/>
            <a:ext cx="379630" cy="446299"/>
          </a:xfrm>
          <a:custGeom>
            <a:avLst/>
            <a:gdLst/>
            <a:ahLst/>
            <a:cxnLst/>
            <a:rect l="0" t="0" r="0" b="0"/>
            <a:pathLst>
              <a:path w="514350" h="647365">
                <a:moveTo>
                  <a:pt x="157276" y="161590"/>
                </a:moveTo>
                <a:lnTo>
                  <a:pt x="357301" y="161590"/>
                </a:lnTo>
                <a:moveTo>
                  <a:pt x="199339" y="161590"/>
                </a:moveTo>
                <a:cubicBezTo>
                  <a:pt x="192091" y="161646"/>
                  <a:pt x="185950" y="156266"/>
                  <a:pt x="185051" y="149074"/>
                </a:cubicBezTo>
                <a:cubicBezTo>
                  <a:pt x="178875" y="111725"/>
                  <a:pt x="167194" y="75498"/>
                  <a:pt x="150390" y="41575"/>
                </a:cubicBezTo>
                <a:cubicBezTo>
                  <a:pt x="147439" y="36221"/>
                  <a:pt x="148221" y="29583"/>
                  <a:pt x="152335" y="25062"/>
                </a:cubicBezTo>
                <a:cubicBezTo>
                  <a:pt x="156450" y="20541"/>
                  <a:pt x="162985" y="19138"/>
                  <a:pt x="168592" y="21572"/>
                </a:cubicBezTo>
                <a:lnTo>
                  <a:pt x="228599" y="47290"/>
                </a:lnTo>
                <a:lnTo>
                  <a:pt x="244030" y="8999"/>
                </a:lnTo>
                <a:cubicBezTo>
                  <a:pt x="246195" y="3565"/>
                  <a:pt x="251453" y="0"/>
                  <a:pt x="257303" y="0"/>
                </a:cubicBezTo>
                <a:cubicBezTo>
                  <a:pt x="263153" y="0"/>
                  <a:pt x="268411" y="3565"/>
                  <a:pt x="270576" y="8999"/>
                </a:cubicBezTo>
                <a:lnTo>
                  <a:pt x="285921" y="47204"/>
                </a:lnTo>
                <a:lnTo>
                  <a:pt x="345928" y="21487"/>
                </a:lnTo>
                <a:cubicBezTo>
                  <a:pt x="351536" y="19052"/>
                  <a:pt x="358071" y="20455"/>
                  <a:pt x="362185" y="24976"/>
                </a:cubicBezTo>
                <a:cubicBezTo>
                  <a:pt x="366299" y="29498"/>
                  <a:pt x="367081" y="36136"/>
                  <a:pt x="364131" y="41489"/>
                </a:cubicBezTo>
                <a:cubicBezTo>
                  <a:pt x="347364" y="75440"/>
                  <a:pt x="335750" y="111700"/>
                  <a:pt x="329669" y="149074"/>
                </a:cubicBezTo>
                <a:cubicBezTo>
                  <a:pt x="328771" y="156266"/>
                  <a:pt x="322629" y="161646"/>
                  <a:pt x="315382" y="161590"/>
                </a:cubicBezTo>
                <a:moveTo>
                  <a:pt x="314325" y="161590"/>
                </a:moveTo>
                <a:cubicBezTo>
                  <a:pt x="314325" y="161590"/>
                  <a:pt x="514350" y="318752"/>
                  <a:pt x="514350" y="456313"/>
                </a:cubicBezTo>
                <a:cubicBezTo>
                  <a:pt x="514350" y="598359"/>
                  <a:pt x="399221" y="647365"/>
                  <a:pt x="257175" y="647365"/>
                </a:cubicBezTo>
                <a:cubicBezTo>
                  <a:pt x="115128" y="647365"/>
                  <a:pt x="0" y="598359"/>
                  <a:pt x="0" y="456313"/>
                </a:cubicBezTo>
                <a:cubicBezTo>
                  <a:pt x="0" y="318752"/>
                  <a:pt x="200025" y="161590"/>
                  <a:pt x="200025" y="161590"/>
                </a:cubicBezTo>
                <a:moveTo>
                  <a:pt x="144646" y="343784"/>
                </a:moveTo>
                <a:lnTo>
                  <a:pt x="201796" y="529522"/>
                </a:lnTo>
                <a:lnTo>
                  <a:pt x="258946" y="343784"/>
                </a:lnTo>
                <a:lnTo>
                  <a:pt x="316096" y="529522"/>
                </a:lnTo>
                <a:lnTo>
                  <a:pt x="373246" y="343784"/>
                </a:lnTo>
                <a:moveTo>
                  <a:pt x="387534" y="409792"/>
                </a:moveTo>
                <a:lnTo>
                  <a:pt x="130359" y="409792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Rounded Rectangle 29">
            <a:extLst>
              <a:ext uri="{FF2B5EF4-FFF2-40B4-BE49-F238E27FC236}">
                <a16:creationId xmlns:a16="http://schemas.microsoft.com/office/drawing/2014/main" id="{2313D663-A6ED-B658-F713-58B9BF85FEBD}"/>
              </a:ext>
            </a:extLst>
          </p:cNvPr>
          <p:cNvSpPr/>
          <p:nvPr/>
        </p:nvSpPr>
        <p:spPr>
          <a:xfrm>
            <a:off x="3983569" y="1533906"/>
            <a:ext cx="490091" cy="456790"/>
          </a:xfrm>
          <a:custGeom>
            <a:avLst/>
            <a:gdLst/>
            <a:ahLst/>
            <a:cxnLst/>
            <a:rect l="0" t="0" r="0" b="0"/>
            <a:pathLst>
              <a:path w="664011" h="662582">
                <a:moveTo>
                  <a:pt x="0" y="0"/>
                </a:moveTo>
                <a:moveTo>
                  <a:pt x="632579" y="368260"/>
                </a:moveTo>
                <a:cubicBezTo>
                  <a:pt x="664011" y="399692"/>
                  <a:pt x="664011" y="453985"/>
                  <a:pt x="632579" y="485417"/>
                </a:cubicBezTo>
                <a:lnTo>
                  <a:pt x="486846" y="631150"/>
                </a:lnTo>
                <a:cubicBezTo>
                  <a:pt x="455414" y="662582"/>
                  <a:pt x="401121" y="662582"/>
                  <a:pt x="369689" y="631150"/>
                </a:cubicBezTo>
                <a:cubicBezTo>
                  <a:pt x="338256" y="599717"/>
                  <a:pt x="338256" y="545425"/>
                  <a:pt x="369689" y="513992"/>
                </a:cubicBezTo>
                <a:lnTo>
                  <a:pt x="515421" y="368260"/>
                </a:lnTo>
                <a:cubicBezTo>
                  <a:pt x="546854" y="336827"/>
                  <a:pt x="598289" y="336827"/>
                  <a:pt x="632579" y="368260"/>
                </a:cubicBezTo>
                <a:close/>
                <a:moveTo>
                  <a:pt x="0" y="0"/>
                </a:moveTo>
                <a:moveTo>
                  <a:pt x="441126" y="442555"/>
                </a:moveTo>
                <a:lnTo>
                  <a:pt x="558284" y="559712"/>
                </a:lnTo>
                <a:moveTo>
                  <a:pt x="247173" y="535781"/>
                </a:moveTo>
                <a:lnTo>
                  <a:pt x="64293" y="535781"/>
                </a:lnTo>
                <a:cubicBezTo>
                  <a:pt x="41433" y="535781"/>
                  <a:pt x="21431" y="515778"/>
                  <a:pt x="21431" y="492918"/>
                </a:cubicBezTo>
                <a:lnTo>
                  <a:pt x="21431" y="192881"/>
                </a:lnTo>
                <a:cubicBezTo>
                  <a:pt x="21431" y="170021"/>
                  <a:pt x="41433" y="150018"/>
                  <a:pt x="64293" y="150018"/>
                </a:cubicBezTo>
                <a:lnTo>
                  <a:pt x="492918" y="150018"/>
                </a:lnTo>
                <a:cubicBezTo>
                  <a:pt x="515778" y="150018"/>
                  <a:pt x="535781" y="170021"/>
                  <a:pt x="535781" y="192881"/>
                </a:cubicBezTo>
                <a:lnTo>
                  <a:pt x="535781" y="241458"/>
                </a:lnTo>
                <a:moveTo>
                  <a:pt x="35718" y="161449"/>
                </a:moveTo>
                <a:lnTo>
                  <a:pt x="118586" y="41433"/>
                </a:lnTo>
                <a:cubicBezTo>
                  <a:pt x="124301" y="30003"/>
                  <a:pt x="138588" y="21431"/>
                  <a:pt x="152876" y="21431"/>
                </a:cubicBezTo>
                <a:lnTo>
                  <a:pt x="407193" y="21431"/>
                </a:lnTo>
                <a:cubicBezTo>
                  <a:pt x="421481" y="21431"/>
                  <a:pt x="432911" y="30003"/>
                  <a:pt x="441483" y="41433"/>
                </a:cubicBezTo>
                <a:lnTo>
                  <a:pt x="521493" y="161449"/>
                </a:lnTo>
                <a:moveTo>
                  <a:pt x="278606" y="150018"/>
                </a:moveTo>
                <a:lnTo>
                  <a:pt x="278606" y="21431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58" name="Rounded Rectangle 16">
            <a:extLst>
              <a:ext uri="{FF2B5EF4-FFF2-40B4-BE49-F238E27FC236}">
                <a16:creationId xmlns:a16="http://schemas.microsoft.com/office/drawing/2014/main" id="{A60A4BA7-AD85-E67E-2C26-CED5371BCA2D}"/>
              </a:ext>
            </a:extLst>
          </p:cNvPr>
          <p:cNvSpPr/>
          <p:nvPr/>
        </p:nvSpPr>
        <p:spPr>
          <a:xfrm>
            <a:off x="3646120" y="1214590"/>
            <a:ext cx="1192509" cy="1356841"/>
          </a:xfrm>
          <a:custGeom>
            <a:avLst/>
            <a:gdLst/>
            <a:ahLst/>
            <a:cxnLst/>
            <a:rect l="0" t="0" r="0" b="0"/>
            <a:pathLst>
              <a:path w="1615698" h="1968123">
                <a:moveTo>
                  <a:pt x="0" y="815598"/>
                </a:moveTo>
                <a:cubicBezTo>
                  <a:pt x="0" y="657353"/>
                  <a:pt x="46924" y="502662"/>
                  <a:pt x="134841" y="371086"/>
                </a:cubicBezTo>
                <a:cubicBezTo>
                  <a:pt x="222757" y="239510"/>
                  <a:pt x="347715" y="136959"/>
                  <a:pt x="493915" y="76402"/>
                </a:cubicBezTo>
                <a:cubicBezTo>
                  <a:pt x="640114" y="15844"/>
                  <a:pt x="800987" y="0"/>
                  <a:pt x="956191" y="30872"/>
                </a:cubicBezTo>
                <a:cubicBezTo>
                  <a:pt x="1111396" y="61743"/>
                  <a:pt x="1253960" y="137946"/>
                  <a:pt x="1365856" y="249842"/>
                </a:cubicBezTo>
                <a:cubicBezTo>
                  <a:pt x="1477752" y="361738"/>
                  <a:pt x="1553954" y="504303"/>
                  <a:pt x="1584826" y="659507"/>
                </a:cubicBezTo>
                <a:cubicBezTo>
                  <a:pt x="1615698" y="814711"/>
                  <a:pt x="1599853" y="975584"/>
                  <a:pt x="1539296" y="1121784"/>
                </a:cubicBezTo>
                <a:cubicBezTo>
                  <a:pt x="1478738" y="1267983"/>
                  <a:pt x="1376187" y="1392940"/>
                  <a:pt x="1244611" y="1480857"/>
                </a:cubicBezTo>
                <a:cubicBezTo>
                  <a:pt x="1113035" y="1568773"/>
                  <a:pt x="963107" y="1615698"/>
                  <a:pt x="804862" y="1615698"/>
                </a:cubicBezTo>
                <a:lnTo>
                  <a:pt x="804863" y="1968123"/>
                </a:lnTo>
                <a:moveTo>
                  <a:pt x="664887" y="1828649"/>
                </a:moveTo>
                <a:lnTo>
                  <a:pt x="804863" y="1968123"/>
                </a:lnTo>
                <a:moveTo>
                  <a:pt x="944839" y="1828649"/>
                </a:moveTo>
                <a:lnTo>
                  <a:pt x="804863" y="1968123"/>
                </a:lnTo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235DC964-F4B2-A047-CF3A-C3762F480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801" y="1615514"/>
            <a:ext cx="7468247" cy="5328366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893EAEFE-1D4F-DCDC-75BB-6E4F73BAF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" y="3548368"/>
            <a:ext cx="5038515" cy="3285122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334267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A18E75E0-9A67-58D4-D30A-1896A84AA817}"/>
              </a:ext>
            </a:extLst>
          </p:cNvPr>
          <p:cNvSpPr/>
          <p:nvPr/>
        </p:nvSpPr>
        <p:spPr>
          <a:xfrm flipH="1">
            <a:off x="6073345" y="1394517"/>
            <a:ext cx="2880000" cy="4080295"/>
          </a:xfrm>
          <a:prstGeom prst="rect">
            <a:avLst/>
          </a:prstGeom>
          <a:solidFill>
            <a:schemeClr val="accent1">
              <a:alpha val="14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 defTabSz="914377">
              <a:defRPr/>
            </a:pPr>
            <a:r>
              <a:rPr lang="pt-BR" sz="2400" b="1" kern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Investimento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4CF9485-B3BE-CBC1-FB08-060E3FE0AE5B}"/>
              </a:ext>
            </a:extLst>
          </p:cNvPr>
          <p:cNvSpPr/>
          <p:nvPr/>
        </p:nvSpPr>
        <p:spPr>
          <a:xfrm>
            <a:off x="8953345" y="1394517"/>
            <a:ext cx="2880000" cy="4080295"/>
          </a:xfrm>
          <a:prstGeom prst="rect">
            <a:avLst/>
          </a:prstGeom>
          <a:solidFill>
            <a:srgbClr val="3F6060">
              <a:alpha val="14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 defTabSz="914377">
              <a:defRPr/>
            </a:pPr>
            <a:r>
              <a:rPr lang="pt-BR" sz="2400" b="1" kern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Crédito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A9BC0E5-FEB5-53E2-9FB0-9D6C2D13E2E2}"/>
              </a:ext>
            </a:extLst>
          </p:cNvPr>
          <p:cNvSpPr txBox="1"/>
          <p:nvPr/>
        </p:nvSpPr>
        <p:spPr>
          <a:xfrm>
            <a:off x="2048159" y="1231447"/>
            <a:ext cx="8488392" cy="322627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defTabSz="914377">
              <a:defRPr/>
            </a:pPr>
            <a:endParaRPr lang="pt-BR" sz="2800" b="1" kern="0">
              <a:solidFill>
                <a:prstClr val="white"/>
              </a:solidFill>
            </a:endParaRPr>
          </a:p>
        </p:txBody>
      </p:sp>
      <p:sp>
        <p:nvSpPr>
          <p:cNvPr id="20" name="Retângulo Arredondado 6">
            <a:extLst>
              <a:ext uri="{FF2B5EF4-FFF2-40B4-BE49-F238E27FC236}">
                <a16:creationId xmlns:a16="http://schemas.microsoft.com/office/drawing/2014/main" id="{A3DE6F26-6E21-F3F1-F885-F6BC91438F42}"/>
              </a:ext>
            </a:extLst>
          </p:cNvPr>
          <p:cNvSpPr/>
          <p:nvPr/>
        </p:nvSpPr>
        <p:spPr>
          <a:xfrm>
            <a:off x="9075328" y="1886000"/>
            <a:ext cx="2628000" cy="1188000"/>
          </a:xfrm>
          <a:prstGeom prst="roundRect">
            <a:avLst/>
          </a:prstGeom>
          <a:solidFill>
            <a:srgbClr val="00505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r>
              <a:rPr lang="pt-BR" sz="2400" kern="0">
                <a:solidFill>
                  <a:prstClr val="white"/>
                </a:solidFill>
                <a:latin typeface="Bahnschrift" panose="020B0502040204020203" pitchFamily="34" charset="0"/>
              </a:rPr>
              <a:t>Finep Reembolsável Direto</a:t>
            </a:r>
          </a:p>
        </p:txBody>
      </p:sp>
      <p:sp>
        <p:nvSpPr>
          <p:cNvPr id="21" name="Retângulo Arredondado 7">
            <a:extLst>
              <a:ext uri="{FF2B5EF4-FFF2-40B4-BE49-F238E27FC236}">
                <a16:creationId xmlns:a16="http://schemas.microsoft.com/office/drawing/2014/main" id="{7DE66C75-C58F-29BC-C6ED-C807AFDF4CE5}"/>
              </a:ext>
            </a:extLst>
          </p:cNvPr>
          <p:cNvSpPr/>
          <p:nvPr/>
        </p:nvSpPr>
        <p:spPr>
          <a:xfrm>
            <a:off x="9075328" y="3506371"/>
            <a:ext cx="2628000" cy="1188000"/>
          </a:xfrm>
          <a:prstGeom prst="roundRect">
            <a:avLst/>
          </a:prstGeom>
          <a:solidFill>
            <a:srgbClr val="005051"/>
          </a:solidFill>
          <a:ln w="57150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r>
              <a:rPr lang="pt-BR" sz="2400" kern="0">
                <a:solidFill>
                  <a:prstClr val="white"/>
                </a:solidFill>
                <a:latin typeface="Bahnschrift" panose="020B0502040204020203" pitchFamily="34" charset="0"/>
              </a:rPr>
              <a:t>Finep Inovacred</a:t>
            </a:r>
          </a:p>
        </p:txBody>
      </p:sp>
      <p:sp>
        <p:nvSpPr>
          <p:cNvPr id="22" name="Retângulo Arredondado 8">
            <a:extLst>
              <a:ext uri="{FF2B5EF4-FFF2-40B4-BE49-F238E27FC236}">
                <a16:creationId xmlns:a16="http://schemas.microsoft.com/office/drawing/2014/main" id="{0F72B36A-5523-40E1-6CB2-C0044F115F19}"/>
              </a:ext>
            </a:extLst>
          </p:cNvPr>
          <p:cNvSpPr/>
          <p:nvPr/>
        </p:nvSpPr>
        <p:spPr>
          <a:xfrm>
            <a:off x="6228149" y="3514684"/>
            <a:ext cx="2628000" cy="1188000"/>
          </a:xfrm>
          <a:prstGeom prst="roundRect">
            <a:avLst/>
          </a:prstGeom>
          <a:solidFill>
            <a:srgbClr val="00505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r>
              <a:rPr lang="pt-BR" sz="2400" kern="0">
                <a:solidFill>
                  <a:prstClr val="white"/>
                </a:solidFill>
                <a:latin typeface="Bahnschrift" panose="020B0502040204020203" pitchFamily="34" charset="0"/>
              </a:rPr>
              <a:t>Fundos de Venture Capital</a:t>
            </a:r>
          </a:p>
        </p:txBody>
      </p:sp>
      <p:sp>
        <p:nvSpPr>
          <p:cNvPr id="23" name="Retângulo Arredondado 9">
            <a:extLst>
              <a:ext uri="{FF2B5EF4-FFF2-40B4-BE49-F238E27FC236}">
                <a16:creationId xmlns:a16="http://schemas.microsoft.com/office/drawing/2014/main" id="{4EA351A8-F540-3B08-F9EC-9F5912CB4105}"/>
              </a:ext>
            </a:extLst>
          </p:cNvPr>
          <p:cNvSpPr/>
          <p:nvPr/>
        </p:nvSpPr>
        <p:spPr>
          <a:xfrm>
            <a:off x="6199345" y="1886000"/>
            <a:ext cx="2628000" cy="1188000"/>
          </a:xfrm>
          <a:prstGeom prst="roundRect">
            <a:avLst/>
          </a:prstGeom>
          <a:solidFill>
            <a:srgbClr val="00505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r>
              <a:rPr lang="pt-BR" sz="2400" kern="0">
                <a:solidFill>
                  <a:prstClr val="white"/>
                </a:solidFill>
                <a:latin typeface="Bahnschrift" panose="020B0502040204020203" pitchFamily="34" charset="0"/>
              </a:rPr>
              <a:t>Finep Startup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986370DF-898D-325A-4479-6A62EF6F608D}"/>
              </a:ext>
            </a:extLst>
          </p:cNvPr>
          <p:cNvSpPr/>
          <p:nvPr/>
        </p:nvSpPr>
        <p:spPr>
          <a:xfrm>
            <a:off x="3178601" y="1378473"/>
            <a:ext cx="2880000" cy="4080295"/>
          </a:xfrm>
          <a:prstGeom prst="rect">
            <a:avLst/>
          </a:prstGeom>
          <a:solidFill>
            <a:srgbClr val="005051">
              <a:alpha val="14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 defTabSz="914377">
              <a:defRPr/>
            </a:pPr>
            <a:r>
              <a:rPr lang="pt-BR" sz="2400" b="1" kern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Subvenção</a:t>
            </a:r>
          </a:p>
        </p:txBody>
      </p:sp>
      <p:sp>
        <p:nvSpPr>
          <p:cNvPr id="25" name="Retângulo Arredondado 11">
            <a:extLst>
              <a:ext uri="{FF2B5EF4-FFF2-40B4-BE49-F238E27FC236}">
                <a16:creationId xmlns:a16="http://schemas.microsoft.com/office/drawing/2014/main" id="{51906DB3-23F4-B66A-75E4-83C2B7551B68}"/>
              </a:ext>
            </a:extLst>
          </p:cNvPr>
          <p:cNvSpPr/>
          <p:nvPr/>
        </p:nvSpPr>
        <p:spPr>
          <a:xfrm>
            <a:off x="3308620" y="2222086"/>
            <a:ext cx="2628000" cy="669015"/>
          </a:xfrm>
          <a:prstGeom prst="roundRect">
            <a:avLst/>
          </a:prstGeom>
          <a:solidFill>
            <a:srgbClr val="00505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r>
              <a:rPr lang="pt-BR" sz="2400" kern="0">
                <a:solidFill>
                  <a:prstClr val="white"/>
                </a:solidFill>
                <a:latin typeface="Bahnschrift" panose="020B0502040204020203" pitchFamily="34" charset="0"/>
              </a:rPr>
              <a:t>Finep Tecnova</a:t>
            </a:r>
          </a:p>
        </p:txBody>
      </p:sp>
      <p:sp>
        <p:nvSpPr>
          <p:cNvPr id="26" name="Retângulo Arredondado 12">
            <a:extLst>
              <a:ext uri="{FF2B5EF4-FFF2-40B4-BE49-F238E27FC236}">
                <a16:creationId xmlns:a16="http://schemas.microsoft.com/office/drawing/2014/main" id="{508F1E96-4224-D1D8-AB77-1B6F193FDF07}"/>
              </a:ext>
            </a:extLst>
          </p:cNvPr>
          <p:cNvSpPr/>
          <p:nvPr/>
        </p:nvSpPr>
        <p:spPr>
          <a:xfrm>
            <a:off x="3300584" y="3750599"/>
            <a:ext cx="2628000" cy="669015"/>
          </a:xfrm>
          <a:prstGeom prst="roundRect">
            <a:avLst/>
          </a:prstGeom>
          <a:solidFill>
            <a:srgbClr val="00505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r>
              <a:rPr lang="pt-BR" sz="2400" kern="0">
                <a:solidFill>
                  <a:prstClr val="white"/>
                </a:solidFill>
                <a:latin typeface="Bahnschrift" panose="020B0502040204020203" pitchFamily="34" charset="0"/>
              </a:rPr>
              <a:t>Chamadas Subvenção</a:t>
            </a:r>
          </a:p>
        </p:txBody>
      </p:sp>
      <p:sp>
        <p:nvSpPr>
          <p:cNvPr id="27" name="Retângulo Arredondado 13">
            <a:extLst>
              <a:ext uri="{FF2B5EF4-FFF2-40B4-BE49-F238E27FC236}">
                <a16:creationId xmlns:a16="http://schemas.microsoft.com/office/drawing/2014/main" id="{8D8E0B99-C5BB-CB04-5142-24DDFEC6EB86}"/>
              </a:ext>
            </a:extLst>
          </p:cNvPr>
          <p:cNvSpPr/>
          <p:nvPr/>
        </p:nvSpPr>
        <p:spPr>
          <a:xfrm>
            <a:off x="3308620" y="2986343"/>
            <a:ext cx="2628000" cy="669015"/>
          </a:xfrm>
          <a:prstGeom prst="roundRect">
            <a:avLst/>
          </a:prstGeom>
          <a:solidFill>
            <a:srgbClr val="00505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r>
              <a:rPr lang="pt-BR" sz="2400" kern="0">
                <a:solidFill>
                  <a:prstClr val="white"/>
                </a:solidFill>
                <a:latin typeface="Bahnschrift" panose="020B0502040204020203" pitchFamily="34" charset="0"/>
              </a:rPr>
              <a:t>Centelha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0571A0F-966A-3BF9-407D-911C27D9CBDE}"/>
              </a:ext>
            </a:extLst>
          </p:cNvPr>
          <p:cNvSpPr/>
          <p:nvPr/>
        </p:nvSpPr>
        <p:spPr>
          <a:xfrm flipH="1">
            <a:off x="330144" y="1398142"/>
            <a:ext cx="2880000" cy="4080295"/>
          </a:xfrm>
          <a:prstGeom prst="rect">
            <a:avLst/>
          </a:prstGeom>
          <a:solidFill>
            <a:schemeClr val="bg2">
              <a:lumMod val="90000"/>
              <a:alpha val="14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 defTabSz="914377">
              <a:defRPr/>
            </a:pPr>
            <a:r>
              <a:rPr lang="pt-BR" sz="2400" b="1" kern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Não-Reembolsável ICTs</a:t>
            </a:r>
          </a:p>
        </p:txBody>
      </p:sp>
      <p:sp>
        <p:nvSpPr>
          <p:cNvPr id="29" name="Retângulo Arredondado 19">
            <a:extLst>
              <a:ext uri="{FF2B5EF4-FFF2-40B4-BE49-F238E27FC236}">
                <a16:creationId xmlns:a16="http://schemas.microsoft.com/office/drawing/2014/main" id="{EA3BD5D5-FD4C-2C71-2F13-1F6F03D984FC}"/>
              </a:ext>
            </a:extLst>
          </p:cNvPr>
          <p:cNvSpPr/>
          <p:nvPr/>
        </p:nvSpPr>
        <p:spPr>
          <a:xfrm>
            <a:off x="416816" y="2741420"/>
            <a:ext cx="2628000" cy="1188000"/>
          </a:xfrm>
          <a:prstGeom prst="roundRect">
            <a:avLst/>
          </a:prstGeom>
          <a:solidFill>
            <a:srgbClr val="00505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r>
              <a:rPr lang="pt-BR" sz="2400" kern="0" dirty="0">
                <a:solidFill>
                  <a:prstClr val="white"/>
                </a:solidFill>
                <a:latin typeface="Bahnschrift" panose="020B0502040204020203" pitchFamily="34" charset="0"/>
              </a:rPr>
              <a:t>Não-Reembolsável</a:t>
            </a: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B1D5D18E-F6C8-2362-0B31-164A9B6872B6}"/>
              </a:ext>
            </a:extLst>
          </p:cNvPr>
          <p:cNvSpPr txBox="1"/>
          <p:nvPr/>
        </p:nvSpPr>
        <p:spPr>
          <a:xfrm>
            <a:off x="0" y="199425"/>
            <a:ext cx="1124066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3733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PRINCIPAIS</a:t>
            </a:r>
            <a:r>
              <a:rPr lang="pt-BR" sz="3600" dirty="0">
                <a:solidFill>
                  <a:srgbClr val="0A504E"/>
                </a:solidFill>
                <a:latin typeface="Bebas Neue Bold" panose="020B0606020202050201" charset="0"/>
                <a:cs typeface="Bebas Neue Regular"/>
              </a:rPr>
              <a:t> </a:t>
            </a:r>
            <a:r>
              <a:rPr lang="pt-BR" sz="3733" dirty="0">
                <a:solidFill>
                  <a:srgbClr val="0A4C4C"/>
                </a:solidFill>
                <a:latin typeface="Bebas Neue Bold" panose="020B0606020202050201" charset="0"/>
                <a:ea typeface="+mj-ea"/>
                <a:cs typeface="+mj-cs"/>
              </a:rPr>
              <a:t>INSTRUMENTOS DA FINEP PARA O APOIO À INOVAÇÃO</a:t>
            </a:r>
            <a:endParaRPr lang="en-US" sz="3733" dirty="0">
              <a:solidFill>
                <a:srgbClr val="0A4C4C"/>
              </a:solidFill>
              <a:latin typeface="Bebas Neue Bold" panose="020B0606020202050201" charset="0"/>
              <a:ea typeface="+mj-ea"/>
              <a:cs typeface="+mj-cs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AD403800-26E9-22C9-94B9-70E67A01B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711" y="5775525"/>
            <a:ext cx="5225780" cy="9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472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r 3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15087</TotalTime>
  <Words>3411</Words>
  <Application>Microsoft Macintosh PowerPoint</Application>
  <PresentationFormat>Widescreen</PresentationFormat>
  <Paragraphs>599</Paragraphs>
  <Slides>26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8" baseType="lpstr">
      <vt:lpstr>Aptos</vt:lpstr>
      <vt:lpstr>Aptos Display</vt:lpstr>
      <vt:lpstr>Arial</vt:lpstr>
      <vt:lpstr>Bahnschrift</vt:lpstr>
      <vt:lpstr>Bebas Neue Bold</vt:lpstr>
      <vt:lpstr>Calibri</vt:lpstr>
      <vt:lpstr>Josefin Sans</vt:lpstr>
      <vt:lpstr>Roboto</vt:lpstr>
      <vt:lpstr>Tahoma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Mariana Goncalves Tannus Filgueiras</dc:creator>
  <cp:lastModifiedBy>Julieta Maria Cardoso Palmeira</cp:lastModifiedBy>
  <cp:revision>24</cp:revision>
  <dcterms:created xsi:type="dcterms:W3CDTF">2025-07-09T13:14:45Z</dcterms:created>
  <dcterms:modified xsi:type="dcterms:W3CDTF">2025-10-20T13:15:00Z</dcterms:modified>
</cp:coreProperties>
</file>