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5" r:id="rId3"/>
    <p:sldId id="289" r:id="rId4"/>
    <p:sldId id="291" r:id="rId5"/>
    <p:sldId id="292" r:id="rId6"/>
    <p:sldId id="293" r:id="rId7"/>
    <p:sldId id="308" r:id="rId8"/>
    <p:sldId id="314" r:id="rId9"/>
    <p:sldId id="313" r:id="rId10"/>
    <p:sldId id="298" r:id="rId11"/>
    <p:sldId id="299" r:id="rId12"/>
    <p:sldId id="301" r:id="rId13"/>
    <p:sldId id="303" r:id="rId14"/>
    <p:sldId id="304" r:id="rId15"/>
    <p:sldId id="312" r:id="rId16"/>
    <p:sldId id="305" r:id="rId17"/>
    <p:sldId id="30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E33FA-EC6E-496F-8542-7CBD0CE9FF45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BD7F9-5ED1-4DF0-84C4-553B04F877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79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19DBA21-F58A-446B-9E86-A07BF2699737}" type="slidenum">
              <a:rPr lang="pt-BR" altLang="pt-BR" sz="1200" smtClean="0"/>
              <a:pPr eaLnBrk="1" hangingPunct="1"/>
              <a:t>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085386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331FF30-381D-4100-B413-821B805AACDF}" type="slidenum">
              <a:rPr lang="pt-BR" altLang="pt-BR" sz="1200" smtClean="0"/>
              <a:pPr eaLnBrk="1" hangingPunct="1"/>
              <a:t>12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235504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D348274-8CD7-4F19-B5E0-D2ED69DB49EB}" type="slidenum">
              <a:rPr lang="pt-BR" altLang="pt-BR" sz="1200" smtClean="0"/>
              <a:pPr eaLnBrk="1" hangingPunct="1"/>
              <a:t>13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94116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8664B3B-C8A9-41AC-924B-B2177FC0EEBF}" type="slidenum">
              <a:rPr lang="pt-BR" altLang="pt-BR" sz="1200" smtClean="0"/>
              <a:pPr eaLnBrk="1" hangingPunct="1"/>
              <a:t>14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65336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8664B3B-C8A9-41AC-924B-B2177FC0EEBF}" type="slidenum">
              <a:rPr lang="pt-BR" altLang="pt-BR" sz="1200" smtClean="0"/>
              <a:pPr eaLnBrk="1" hangingPunct="1"/>
              <a:t>15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710779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B65FAA1-2762-4B93-90FB-AA77B3A1D999}" type="slidenum">
              <a:rPr lang="pt-BR" altLang="pt-BR" sz="1200" smtClean="0"/>
              <a:pPr eaLnBrk="1" hangingPunct="1"/>
              <a:t>16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3376898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48132" name="Espaço Reservado para Número de Slide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7405C239-D557-4D2F-B16E-C9D1FC829A9D}" type="slidenum">
              <a:rPr lang="pt-BR" altLang="pt-BR" sz="1200"/>
              <a:pPr algn="r" eaLnBrk="1" hangingPunct="1"/>
              <a:t>17</a:t>
            </a:fld>
            <a:endParaRPr lang="pt-BR" altLang="pt-BR" sz="1200"/>
          </a:p>
        </p:txBody>
      </p:sp>
    </p:spTree>
    <p:extLst>
      <p:ext uri="{BB962C8B-B14F-4D97-AF65-F5344CB8AC3E}">
        <p14:creationId xmlns:p14="http://schemas.microsoft.com/office/powerpoint/2010/main" val="166241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301E2DA-90A8-4D0C-B17B-385BD92D2592}" type="slidenum">
              <a:rPr lang="pt-BR" altLang="pt-BR" sz="1200" smtClean="0"/>
              <a:pPr eaLnBrk="1" hangingPunct="1"/>
              <a:t>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28846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6451BEB-23D2-4BE6-9536-F7334F970274}" type="slidenum">
              <a:rPr lang="pt-BR" altLang="pt-BR" sz="1200" smtClean="0"/>
              <a:pPr eaLnBrk="1" hangingPunct="1"/>
              <a:t>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528810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DC70D40-1E59-4B9C-BF70-4BBECC5EB06F}" type="slidenum">
              <a:rPr lang="pt-BR" altLang="pt-BR" sz="1200" smtClean="0"/>
              <a:pPr eaLnBrk="1" hangingPunct="1"/>
              <a:t>6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91607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259398E-DBDC-42D0-AEC9-BF644151A7EA}" type="slidenum">
              <a:rPr lang="pt-BR" altLang="pt-BR"/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07101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838C20-951F-4885-AC02-2ABC28D79EF6}" type="slidenum">
              <a:rPr lang="pt-BR" altLang="pt-BR"/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4D9E19F-AE45-4BB2-B12E-FB822F162C59}" type="slidenum">
              <a:rPr lang="pt-BR" altLang="pt-BR"/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CF09E56-1586-4FE5-BBF7-A43EA0FC51EB}" type="slidenum">
              <a:rPr lang="pt-BR" altLang="pt-BR" sz="1200" smtClean="0"/>
              <a:pPr eaLnBrk="1" hangingPunct="1"/>
              <a:t>10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595008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pt-BR" smtClean="0">
              <a:ea typeface="ＭＳ Ｐゴシック" pitchFamily="34" charset="-128"/>
            </a:endParaRPr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A863F8B-200F-4BE5-9A28-C6444AC79782}" type="slidenum">
              <a:rPr lang="pt-BR" altLang="pt-BR" sz="1200" smtClean="0"/>
              <a:pPr eaLnBrk="1" hangingPunct="1"/>
              <a:t>11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132194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6817-4BAB-475C-9036-6D4699C99A4A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9B39-09AD-400C-9006-D3D8D76385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bservatoriodefavelas.org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000" dirty="0">
                <a:solidFill>
                  <a:srgbClr val="6AA4D6"/>
                </a:solidFill>
              </a:rPr>
              <a:t>     </a:t>
            </a:r>
            <a:r>
              <a:rPr lang="pt-BR" sz="5000" b="1" dirty="0">
                <a:solidFill>
                  <a:srgbClr val="6AA4D6"/>
                </a:solidFill>
              </a:rPr>
              <a:t>Eixo III</a:t>
            </a:r>
          </a:p>
        </p:txBody>
      </p:sp>
      <p:pic>
        <p:nvPicPr>
          <p:cNvPr id="11267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453313" cy="56324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pt-BR" altLang="pt-BR" dirty="0" smtClean="0">
                <a:ea typeface="ＭＳ Ｐゴシック" pitchFamily="34" charset="-128"/>
              </a:rPr>
              <a:t> </a:t>
            </a:r>
            <a:r>
              <a:rPr lang="pt-BR" altLang="pt-BR" sz="2400" b="1" dirty="0" smtClean="0">
                <a:ea typeface="ＭＳ Ｐゴシック" pitchFamily="34" charset="-128"/>
              </a:rPr>
              <a:t>Metodologias de intervenção </a:t>
            </a:r>
          </a:p>
          <a:p>
            <a:pPr eaLnBrk="1" hangingPunct="1">
              <a:buFontTx/>
              <a:buChar char="-"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>
                <a:ea typeface="ＭＳ Ｐゴシック" pitchFamily="34" charset="-128"/>
              </a:rPr>
              <a:t>Levantamento e análise de políticas públicas, programas e projetos de prevenção </a:t>
            </a:r>
            <a:r>
              <a:rPr lang="pt-BR" altLang="pt-BR" sz="2000" dirty="0">
                <a:ea typeface="ＭＳ Ｐゴシック" pitchFamily="34" charset="-128"/>
              </a:rPr>
              <a:t>à</a:t>
            </a:r>
            <a:r>
              <a:rPr lang="pt-BR" altLang="pt-BR" sz="2000" dirty="0" smtClean="0">
                <a:ea typeface="ＭＳ Ｐゴシック" pitchFamily="34" charset="-128"/>
              </a:rPr>
              <a:t> violência desenvolvidos em 11 regiões, com ênfase em espaços populares  </a:t>
            </a:r>
          </a:p>
          <a:p>
            <a:pPr algn="just" eaLnBrk="1" hangingPunct="1">
              <a:buFontTx/>
              <a:buChar char="-"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buFontTx/>
              <a:buChar char="-"/>
            </a:pPr>
            <a:r>
              <a:rPr lang="pt-BR" altLang="pt-BR" sz="2000" dirty="0" smtClean="0">
                <a:ea typeface="ＭＳ Ｐゴシック" pitchFamily="34" charset="-128"/>
              </a:rPr>
              <a:t>Objetivo: Identificar iniciativas que possam orientar a formulação e o fortalecimento de políticas públicas com foco na redução dos homicídios de adolescentes e jovens  </a:t>
            </a:r>
          </a:p>
          <a:p>
            <a:pPr algn="just" eaLnBrk="1" hangingPunct="1">
              <a:buFontTx/>
              <a:buChar char="-"/>
            </a:pPr>
            <a:endParaRPr lang="pt-BR" altLang="pt-BR" sz="2000" dirty="0">
              <a:ea typeface="ＭＳ Ｐゴシック" pitchFamily="34" charset="-128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ea typeface="ＭＳ Ｐゴシック" pitchFamily="34" charset="-128"/>
              </a:rPr>
              <a:t>Foram mapeados 160 </a:t>
            </a:r>
            <a:r>
              <a:rPr lang="pt-BR" sz="2000" dirty="0">
                <a:ea typeface="ＭＳ Ｐゴシック" pitchFamily="34" charset="-128"/>
              </a:rPr>
              <a:t>programas de prevenção à </a:t>
            </a:r>
            <a:r>
              <a:rPr lang="pt-BR" sz="2000" dirty="0" smtClean="0">
                <a:ea typeface="ＭＳ Ｐゴシック" pitchFamily="34" charset="-128"/>
              </a:rPr>
              <a:t>violência. </a:t>
            </a:r>
            <a:endParaRPr lang="pt-BR" sz="2000" dirty="0">
              <a:ea typeface="ＭＳ Ｐゴシック" pitchFamily="34" charset="-128"/>
            </a:endParaRPr>
          </a:p>
          <a:p>
            <a:pPr algn="just" eaLnBrk="1" hangingPunct="1">
              <a:buFontTx/>
              <a:buChar char="-"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pt-BR" altLang="pt-BR" sz="18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pt-BR" altLang="pt-BR" sz="3600" dirty="0" smtClean="0">
              <a:ea typeface="ＭＳ Ｐゴシック" pitchFamily="34" charset="-128"/>
            </a:endParaRPr>
          </a:p>
          <a:p>
            <a:pPr eaLnBrk="1" hangingPunct="1"/>
            <a:endParaRPr lang="pt-BR" altLang="pt-BR" sz="3600" dirty="0" smtClean="0">
              <a:ea typeface="ＭＳ Ｐゴシック" pitchFamily="34" charset="-128"/>
            </a:endParaRPr>
          </a:p>
          <a:p>
            <a:pPr eaLnBrk="1" hangingPunct="1"/>
            <a:endParaRPr lang="pt-BR" altLang="pt-BR" sz="3600" dirty="0" smtClean="0">
              <a:ea typeface="ＭＳ Ｐゴシック" pitchFamily="34" charset="-128"/>
            </a:endParaRPr>
          </a:p>
          <a:p>
            <a:pPr eaLnBrk="1" hangingPunct="1"/>
            <a:endParaRPr lang="pt-BR" altLang="pt-BR" sz="3600" dirty="0" smtClean="0">
              <a:ea typeface="ＭＳ Ｐゴシック" pitchFamily="34" charset="-128"/>
            </a:endParaRPr>
          </a:p>
          <a:p>
            <a:pPr eaLnBrk="1" hangingPunct="1"/>
            <a:endParaRPr lang="pt-BR" altLang="pt-BR" sz="36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395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1438" y="404813"/>
            <a:ext cx="9324975" cy="13541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>
                <a:solidFill>
                  <a:srgbClr val="6AA4D6"/>
                </a:solidFill>
              </a:rPr>
              <a:t>     	  </a:t>
            </a:r>
            <a:r>
              <a:rPr lang="pt-BR" altLang="pt-BR">
                <a:solidFill>
                  <a:srgbClr val="6AA4D6"/>
                </a:solidFill>
              </a:rPr>
              <a:t>Alguns resultados  da pesquisa realizada pelo PRVL  </a:t>
            </a:r>
          </a:p>
        </p:txBody>
      </p:sp>
      <p:pic>
        <p:nvPicPr>
          <p:cNvPr id="15363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911975" cy="4670425"/>
          </a:xfrm>
        </p:spPr>
        <p:txBody>
          <a:bodyPr/>
          <a:lstStyle/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pt-BR" sz="2000" dirty="0" smtClean="0">
                <a:ea typeface="ＭＳ Ｐゴシック" pitchFamily="34" charset="-128"/>
              </a:rPr>
              <a:t> </a:t>
            </a: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>
                <a:ea typeface="ＭＳ Ｐゴシック" pitchFamily="34" charset="-128"/>
              </a:rPr>
              <a:t>Escassez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políticas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programas</a:t>
            </a:r>
            <a:r>
              <a:rPr lang="en-US" sz="2000" dirty="0" smtClean="0">
                <a:ea typeface="ＭＳ Ｐゴシック" pitchFamily="34" charset="-128"/>
              </a:rPr>
              <a:t> e </a:t>
            </a:r>
            <a:r>
              <a:rPr lang="en-US" sz="2000" dirty="0" err="1" smtClean="0">
                <a:ea typeface="ＭＳ Ｐゴシック" pitchFamily="34" charset="-128"/>
              </a:rPr>
              <a:t>projetos</a:t>
            </a:r>
            <a:r>
              <a:rPr lang="en-US" sz="2000" dirty="0" smtClean="0">
                <a:ea typeface="ＭＳ Ｐゴシック" pitchFamily="34" charset="-128"/>
              </a:rPr>
              <a:t> com  </a:t>
            </a:r>
            <a:r>
              <a:rPr lang="en-US" sz="2000" dirty="0" err="1" smtClean="0">
                <a:ea typeface="ＭＳ Ｐゴシック" pitchFamily="34" charset="-128"/>
              </a:rPr>
              <a:t>foco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específico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na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redu</a:t>
            </a:r>
            <a:r>
              <a:rPr lang="pt-BR" sz="2000" dirty="0" err="1" smtClean="0">
                <a:ea typeface="ＭＳ Ｐゴシック" pitchFamily="34" charset="-128"/>
              </a:rPr>
              <a:t>ção</a:t>
            </a:r>
            <a:r>
              <a:rPr lang="pt-BR" sz="2000" dirty="0" smtClean="0">
                <a:ea typeface="ＭＳ Ｐゴシック" pitchFamily="34" charset="-128"/>
              </a:rPr>
              <a:t> da letalidade de adolescentes e jovens </a:t>
            </a: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err="1">
                <a:ea typeface="ＭＳ Ｐゴシック" pitchFamily="34" charset="-128"/>
              </a:rPr>
              <a:t>Ausência</a:t>
            </a:r>
            <a:r>
              <a:rPr lang="en-US" sz="2000" dirty="0">
                <a:ea typeface="ＭＳ Ｐゴシック" pitchFamily="34" charset="-128"/>
              </a:rPr>
              <a:t> de </a:t>
            </a:r>
            <a:r>
              <a:rPr lang="en-US" sz="2000" dirty="0" err="1">
                <a:ea typeface="ＭＳ Ｐゴシック" pitchFamily="34" charset="-128"/>
              </a:rPr>
              <a:t>recorte</a:t>
            </a:r>
            <a:r>
              <a:rPr lang="en-US" sz="2000" dirty="0">
                <a:ea typeface="ＭＳ Ｐゴシック" pitchFamily="34" charset="-128"/>
              </a:rPr>
              <a:t> racial e de </a:t>
            </a:r>
            <a:r>
              <a:rPr lang="en-US" sz="2000" dirty="0" err="1">
                <a:ea typeface="ＭＳ Ｐゴシック" pitchFamily="34" charset="-128"/>
              </a:rPr>
              <a:t>gênero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nas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políticas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preventivas</a:t>
            </a:r>
            <a:endParaRPr lang="en-US" sz="2000" dirty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err="1" smtClean="0">
                <a:ea typeface="ＭＳ Ｐゴシック" pitchFamily="34" charset="-128"/>
              </a:rPr>
              <a:t>Distância</a:t>
            </a:r>
            <a:r>
              <a:rPr lang="en-US" sz="2000" dirty="0" smtClean="0">
                <a:ea typeface="ＭＳ Ｐゴシック" pitchFamily="34" charset="-128"/>
              </a:rPr>
              <a:t> entre o </a:t>
            </a:r>
            <a:r>
              <a:rPr lang="en-US" sz="2000" dirty="0" err="1" smtClean="0">
                <a:ea typeface="ＭＳ Ｐゴシック" pitchFamily="34" charset="-128"/>
              </a:rPr>
              <a:t>perfil</a:t>
            </a:r>
            <a:r>
              <a:rPr lang="en-US" sz="2000" dirty="0" smtClean="0">
                <a:ea typeface="ＭＳ Ｐゴシック" pitchFamily="34" charset="-128"/>
              </a:rPr>
              <a:t> das </a:t>
            </a:r>
            <a:r>
              <a:rPr lang="en-US" sz="2000" dirty="0" err="1" smtClean="0">
                <a:ea typeface="ＭＳ Ｐゴシック" pitchFamily="34" charset="-128"/>
              </a:rPr>
              <a:t>principais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vítimas</a:t>
            </a:r>
            <a:r>
              <a:rPr lang="en-US" sz="2000" dirty="0" smtClean="0">
                <a:ea typeface="ＭＳ Ｐゴシック" pitchFamily="34" charset="-128"/>
              </a:rPr>
              <a:t> da </a:t>
            </a:r>
            <a:r>
              <a:rPr lang="en-US" sz="2000" dirty="0" err="1" smtClean="0">
                <a:ea typeface="ＭＳ Ｐゴシック" pitchFamily="34" charset="-128"/>
              </a:rPr>
              <a:t>violência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letal</a:t>
            </a:r>
            <a:r>
              <a:rPr lang="en-US" sz="2000" dirty="0" smtClean="0">
                <a:ea typeface="ＭＳ Ｐゴシック" pitchFamily="34" charset="-128"/>
              </a:rPr>
              <a:t> e o </a:t>
            </a:r>
            <a:r>
              <a:rPr lang="en-US" sz="2000" dirty="0" err="1" smtClean="0">
                <a:ea typeface="ＭＳ Ｐゴシック" pitchFamily="34" charset="-128"/>
              </a:rPr>
              <a:t>foco</a:t>
            </a:r>
            <a:r>
              <a:rPr lang="en-US" sz="2000" dirty="0" smtClean="0">
                <a:ea typeface="ＭＳ Ｐゴシック" pitchFamily="34" charset="-128"/>
              </a:rPr>
              <a:t> das </a:t>
            </a:r>
            <a:r>
              <a:rPr lang="en-US" sz="2000" dirty="0" err="1" smtClean="0">
                <a:ea typeface="ＭＳ Ｐゴシック" pitchFamily="34" charset="-128"/>
              </a:rPr>
              <a:t>políticas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prevenção</a:t>
            </a:r>
            <a:r>
              <a:rPr lang="en-US" sz="2000" dirty="0" smtClean="0">
                <a:ea typeface="ＭＳ Ｐゴシック" pitchFamily="34" charset="-128"/>
              </a:rPr>
              <a:t>: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smtClean="0">
                <a:ea typeface="ＭＳ Ｐゴシック" pitchFamily="34" charset="-128"/>
              </a:rPr>
              <a:t>              </a:t>
            </a:r>
            <a:r>
              <a:rPr lang="en-US" sz="2000" dirty="0" err="1" smtClean="0">
                <a:ea typeface="ＭＳ Ｐゴシック" pitchFamily="34" charset="-128"/>
              </a:rPr>
              <a:t>gênero</a:t>
            </a:r>
            <a:r>
              <a:rPr lang="en-US" sz="2000" dirty="0" smtClean="0">
                <a:ea typeface="ＭＳ Ｐゴシック" pitchFamily="34" charset="-128"/>
              </a:rPr>
              <a:t> (16,8%) e </a:t>
            </a:r>
            <a:r>
              <a:rPr lang="en-US" sz="2000" dirty="0" err="1" smtClean="0">
                <a:ea typeface="ＭＳ Ｐゴシック" pitchFamily="34" charset="-128"/>
              </a:rPr>
              <a:t>raça</a:t>
            </a:r>
            <a:r>
              <a:rPr lang="en-US" sz="2000" dirty="0" smtClean="0">
                <a:ea typeface="ＭＳ Ｐゴシック" pitchFamily="34" charset="-128"/>
              </a:rPr>
              <a:t> (8,4%)</a:t>
            </a: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6969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1438" y="404813"/>
            <a:ext cx="9324975" cy="8617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 dirty="0">
                <a:solidFill>
                  <a:srgbClr val="6AA4D6"/>
                </a:solidFill>
              </a:rPr>
              <a:t>     	 </a:t>
            </a:r>
          </a:p>
        </p:txBody>
      </p:sp>
      <p:pic>
        <p:nvPicPr>
          <p:cNvPr id="18435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911975" cy="46704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err="1" smtClean="0"/>
              <a:t>Gênero</a:t>
            </a:r>
            <a:r>
              <a:rPr lang="en-US" sz="2000" dirty="0" smtClean="0"/>
              <a:t>, </a:t>
            </a:r>
            <a:r>
              <a:rPr lang="en-US" sz="2000" dirty="0" err="1" smtClean="0"/>
              <a:t>raça</a:t>
            </a:r>
            <a:r>
              <a:rPr lang="en-US" sz="2000" dirty="0" smtClean="0"/>
              <a:t>, </a:t>
            </a:r>
            <a:r>
              <a:rPr lang="en-US" sz="2000" dirty="0" err="1" smtClean="0"/>
              <a:t>idade</a:t>
            </a:r>
            <a:r>
              <a:rPr lang="en-US" sz="2000" dirty="0" smtClean="0"/>
              <a:t>, </a:t>
            </a:r>
            <a:r>
              <a:rPr lang="en-US" sz="2000" dirty="0" err="1" smtClean="0"/>
              <a:t>renda</a:t>
            </a:r>
            <a:r>
              <a:rPr lang="en-US" sz="2000" dirty="0"/>
              <a:t> </a:t>
            </a:r>
            <a:r>
              <a:rPr lang="en-US" sz="2000" dirty="0" smtClean="0"/>
              <a:t>e local de </a:t>
            </a:r>
            <a:r>
              <a:rPr lang="en-US" sz="2000" dirty="0" err="1" smtClean="0"/>
              <a:t>moradia</a:t>
            </a:r>
            <a:r>
              <a:rPr lang="en-US" sz="2000" dirty="0"/>
              <a:t> </a:t>
            </a:r>
            <a:r>
              <a:rPr lang="en-US" sz="2000" dirty="0" err="1" smtClean="0"/>
              <a:t>articulam</a:t>
            </a:r>
            <a:r>
              <a:rPr lang="en-US" sz="2000" dirty="0" smtClean="0"/>
              <a:t> </a:t>
            </a:r>
            <a:r>
              <a:rPr lang="en-US" sz="2000" dirty="0" err="1" smtClean="0"/>
              <a:t>desigualdade</a:t>
            </a:r>
            <a:r>
              <a:rPr lang="en-US" sz="2000" dirty="0" smtClean="0"/>
              <a:t> e </a:t>
            </a:r>
            <a:r>
              <a:rPr lang="en-US" sz="2000" dirty="0" err="1" smtClean="0"/>
              <a:t>violência</a:t>
            </a:r>
            <a:r>
              <a:rPr lang="en-US" sz="2000" dirty="0" smtClean="0"/>
              <a:t> </a:t>
            </a:r>
            <a:r>
              <a:rPr lang="en-US" sz="2000" dirty="0" err="1" smtClean="0"/>
              <a:t>letal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err="1" smtClean="0"/>
              <a:t>Racismo</a:t>
            </a:r>
            <a:r>
              <a:rPr lang="en-US" sz="2000" dirty="0" smtClean="0"/>
              <a:t> e </a:t>
            </a:r>
            <a:r>
              <a:rPr lang="en-US" sz="2000" dirty="0" err="1" smtClean="0"/>
              <a:t>criminalização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jovens</a:t>
            </a:r>
            <a:r>
              <a:rPr lang="en-US" sz="2000" dirty="0" smtClean="0"/>
              <a:t> </a:t>
            </a:r>
            <a:r>
              <a:rPr lang="en-US" sz="2000" dirty="0" err="1" smtClean="0"/>
              <a:t>moradores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espaços</a:t>
            </a:r>
            <a:r>
              <a:rPr lang="en-US" sz="2000" dirty="0" smtClean="0"/>
              <a:t> </a:t>
            </a:r>
            <a:r>
              <a:rPr lang="en-US" sz="2000" dirty="0" err="1" smtClean="0"/>
              <a:t>populares</a:t>
            </a:r>
            <a:endParaRPr lang="en-US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err="1" smtClean="0"/>
              <a:t>Hierarquização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cidadania</a:t>
            </a:r>
            <a:r>
              <a:rPr lang="en-US" sz="2000" dirty="0" smtClean="0"/>
              <a:t> e do valor da </a:t>
            </a:r>
            <a:r>
              <a:rPr lang="en-US" sz="2000" dirty="0" err="1" smtClean="0"/>
              <a:t>vida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err="1" smtClean="0"/>
              <a:t>Naturalização</a:t>
            </a:r>
            <a:r>
              <a:rPr lang="en-US" sz="2000" dirty="0" smtClean="0"/>
              <a:t> e </a:t>
            </a:r>
            <a:r>
              <a:rPr lang="en-US" sz="2000" dirty="0" err="1" smtClean="0"/>
              <a:t>legitimação</a:t>
            </a:r>
            <a:r>
              <a:rPr lang="en-US" sz="2000" dirty="0" smtClean="0"/>
              <a:t> das </a:t>
            </a:r>
            <a:r>
              <a:rPr lang="en-US" sz="2000" dirty="0" err="1" smtClean="0"/>
              <a:t>mortes</a:t>
            </a:r>
            <a:r>
              <a:rPr lang="en-US" sz="2000" dirty="0" smtClean="0"/>
              <a:t> da </a:t>
            </a:r>
            <a:r>
              <a:rPr lang="en-US" sz="2000" dirty="0" err="1" smtClean="0"/>
              <a:t>juventude</a:t>
            </a:r>
            <a:r>
              <a:rPr lang="en-US" sz="2000" dirty="0" smtClean="0"/>
              <a:t> </a:t>
            </a:r>
            <a:r>
              <a:rPr lang="en-US" sz="2000" dirty="0" err="1" smtClean="0"/>
              <a:t>negra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marL="0" indent="0">
              <a:buFontTx/>
              <a:buNone/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091449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62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>
                <a:solidFill>
                  <a:srgbClr val="6AA4D6"/>
                </a:solidFill>
              </a:rPr>
              <a:t>     	Propostas </a:t>
            </a:r>
          </a:p>
        </p:txBody>
      </p:sp>
      <p:pic>
        <p:nvPicPr>
          <p:cNvPr id="21507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911975" cy="467042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smtClean="0"/>
              <a:t>Ruptura </a:t>
            </a:r>
            <a:r>
              <a:rPr lang="es-ES" sz="2000" dirty="0" err="1" smtClean="0"/>
              <a:t>com</a:t>
            </a:r>
            <a:r>
              <a:rPr lang="es-ES" sz="2000" dirty="0" smtClean="0"/>
              <a:t> as </a:t>
            </a:r>
            <a:r>
              <a:rPr lang="es-ES" sz="2000" dirty="0" err="1" smtClean="0"/>
              <a:t>representações</a:t>
            </a:r>
            <a:r>
              <a:rPr lang="es-ES" sz="2000" dirty="0" smtClean="0"/>
              <a:t> que </a:t>
            </a:r>
            <a:r>
              <a:rPr lang="es-ES" sz="2000" dirty="0" err="1" smtClean="0"/>
              <a:t>geram</a:t>
            </a:r>
            <a:r>
              <a:rPr lang="es-ES" sz="2000" dirty="0" smtClean="0"/>
              <a:t> </a:t>
            </a:r>
            <a:r>
              <a:rPr lang="es-ES" sz="2000" dirty="0" err="1" smtClean="0"/>
              <a:t>processos</a:t>
            </a:r>
            <a:r>
              <a:rPr lang="es-ES" sz="2000" dirty="0" smtClean="0"/>
              <a:t> de </a:t>
            </a:r>
            <a:r>
              <a:rPr lang="es-ES" sz="2000" dirty="0" err="1" smtClean="0"/>
              <a:t>fragmentação</a:t>
            </a:r>
            <a:r>
              <a:rPr lang="es-ES" sz="2000" dirty="0" smtClean="0"/>
              <a:t> da </a:t>
            </a:r>
            <a:r>
              <a:rPr lang="es-ES" sz="2000" dirty="0" err="1" smtClean="0"/>
              <a:t>cidade</a:t>
            </a:r>
            <a:r>
              <a:rPr lang="es-ES" sz="2000" dirty="0" smtClean="0"/>
              <a:t>, </a:t>
            </a:r>
            <a:r>
              <a:rPr lang="es-ES" sz="2000" dirty="0" err="1" smtClean="0"/>
              <a:t>criminalização</a:t>
            </a:r>
            <a:r>
              <a:rPr lang="es-ES" sz="2000" dirty="0" smtClean="0"/>
              <a:t> da </a:t>
            </a:r>
            <a:r>
              <a:rPr lang="es-ES" sz="2000" dirty="0" err="1" smtClean="0"/>
              <a:t>juventude</a:t>
            </a:r>
            <a:r>
              <a:rPr lang="es-ES" sz="2000" dirty="0" smtClean="0"/>
              <a:t> negra e </a:t>
            </a:r>
            <a:r>
              <a:rPr lang="es-ES" sz="2000" dirty="0" err="1" smtClean="0"/>
              <a:t>hierarquização</a:t>
            </a:r>
            <a:r>
              <a:rPr lang="es-ES" sz="2000" dirty="0" smtClean="0"/>
              <a:t> do valor da vida. </a:t>
            </a:r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Mudança</a:t>
            </a:r>
            <a:r>
              <a:rPr lang="es-ES" sz="2000" dirty="0" smtClean="0"/>
              <a:t> do modelo centrado na lógica da guerra, </a:t>
            </a:r>
            <a:r>
              <a:rPr lang="es-ES" sz="2000" dirty="0" err="1" smtClean="0"/>
              <a:t>em</a:t>
            </a:r>
            <a:r>
              <a:rPr lang="es-ES" sz="2000" dirty="0" smtClean="0"/>
              <a:t> particular </a:t>
            </a:r>
            <a:r>
              <a:rPr lang="es-ES" sz="2000" dirty="0" err="1" smtClean="0"/>
              <a:t>ao</a:t>
            </a:r>
            <a:r>
              <a:rPr lang="es-ES" sz="2000" dirty="0" smtClean="0"/>
              <a:t> tráfico de drogas </a:t>
            </a:r>
            <a:r>
              <a:rPr lang="es-ES" sz="2000" dirty="0" err="1" smtClean="0"/>
              <a:t>nas</a:t>
            </a:r>
            <a:r>
              <a:rPr lang="es-ES" sz="2000" dirty="0" smtClean="0"/>
              <a:t> favelas, por </a:t>
            </a:r>
            <a:r>
              <a:rPr lang="es-ES" sz="2000" dirty="0" err="1" smtClean="0"/>
              <a:t>uma</a:t>
            </a:r>
            <a:r>
              <a:rPr lang="es-ES" sz="2000" dirty="0" smtClean="0"/>
              <a:t> política de </a:t>
            </a:r>
            <a:r>
              <a:rPr lang="es-ES" sz="2000" dirty="0" err="1" smtClean="0"/>
              <a:t>segurança</a:t>
            </a:r>
            <a:r>
              <a:rPr lang="es-ES" sz="2000" dirty="0" smtClean="0"/>
              <a:t> pública pautada na </a:t>
            </a:r>
            <a:r>
              <a:rPr lang="es-ES" sz="2000" dirty="0" err="1" smtClean="0"/>
              <a:t>valorização</a:t>
            </a:r>
            <a:r>
              <a:rPr lang="es-ES" sz="2000" dirty="0" smtClean="0"/>
              <a:t> da vida</a:t>
            </a:r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Enfrentamento</a:t>
            </a:r>
            <a:r>
              <a:rPr lang="es-ES" sz="2000" dirty="0" smtClean="0"/>
              <a:t> </a:t>
            </a:r>
            <a:r>
              <a:rPr lang="es-ES" sz="2000" dirty="0"/>
              <a:t>do problema das drogas </a:t>
            </a:r>
            <a:r>
              <a:rPr lang="es-ES" sz="2000" dirty="0" err="1"/>
              <a:t>com</a:t>
            </a:r>
            <a:r>
              <a:rPr lang="es-ES" sz="2000" dirty="0"/>
              <a:t> foco </a:t>
            </a:r>
            <a:r>
              <a:rPr lang="es-ES" sz="2000" dirty="0" err="1"/>
              <a:t>na</a:t>
            </a:r>
            <a:r>
              <a:rPr lang="es-ES" sz="2000" dirty="0"/>
              <a:t> </a:t>
            </a:r>
            <a:r>
              <a:rPr lang="es-ES" sz="2000" dirty="0" err="1"/>
              <a:t>prevenção</a:t>
            </a:r>
            <a:r>
              <a:rPr lang="es-ES" sz="2000" dirty="0"/>
              <a:t> e </a:t>
            </a:r>
            <a:r>
              <a:rPr lang="es-ES" sz="2000" dirty="0" err="1"/>
              <a:t>na</a:t>
            </a:r>
            <a:r>
              <a:rPr lang="es-ES" sz="2000" dirty="0"/>
              <a:t> </a:t>
            </a:r>
            <a:r>
              <a:rPr lang="es-ES" sz="2000" dirty="0" err="1"/>
              <a:t>redução</a:t>
            </a:r>
            <a:r>
              <a:rPr lang="es-ES" sz="2000" dirty="0"/>
              <a:t> de </a:t>
            </a:r>
            <a:r>
              <a:rPr lang="es-ES" sz="2000" dirty="0" smtClean="0"/>
              <a:t>danos</a:t>
            </a:r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/>
              <a:t>Investimento </a:t>
            </a:r>
            <a:r>
              <a:rPr lang="es-ES" sz="2000" dirty="0" err="1"/>
              <a:t>em</a:t>
            </a:r>
            <a:r>
              <a:rPr lang="es-ES" sz="2000" dirty="0"/>
              <a:t> </a:t>
            </a:r>
            <a:r>
              <a:rPr lang="es-ES" sz="2000" dirty="0" smtClean="0"/>
              <a:t>políticas públicas </a:t>
            </a:r>
            <a:r>
              <a:rPr lang="es-ES" sz="2000" dirty="0" err="1"/>
              <a:t>voltadas</a:t>
            </a:r>
            <a:r>
              <a:rPr lang="es-ES" sz="2000" dirty="0"/>
              <a:t> para a </a:t>
            </a:r>
            <a:r>
              <a:rPr lang="es-ES" sz="2000" dirty="0" err="1"/>
              <a:t>criação</a:t>
            </a:r>
            <a:r>
              <a:rPr lang="es-ES" sz="2000" dirty="0"/>
              <a:t> de alternativas </a:t>
            </a:r>
            <a:r>
              <a:rPr lang="es-ES" sz="2000" dirty="0" err="1"/>
              <a:t>sustentáveis</a:t>
            </a:r>
            <a:r>
              <a:rPr lang="es-ES" sz="2000" dirty="0"/>
              <a:t> para adolescentes e </a:t>
            </a:r>
            <a:r>
              <a:rPr lang="es-ES" sz="2000" dirty="0" err="1"/>
              <a:t>jovens</a:t>
            </a:r>
            <a:r>
              <a:rPr lang="es-ES" sz="2000" dirty="0"/>
              <a:t> que </a:t>
            </a:r>
            <a:r>
              <a:rPr lang="es-ES" sz="2000" dirty="0" err="1"/>
              <a:t>desejam</a:t>
            </a:r>
            <a:r>
              <a:rPr lang="es-ES" sz="2000" dirty="0"/>
              <a:t> </a:t>
            </a:r>
            <a:r>
              <a:rPr lang="es-ES" sz="2000" dirty="0" err="1"/>
              <a:t>sair</a:t>
            </a:r>
            <a:r>
              <a:rPr lang="es-ES" sz="2000" dirty="0"/>
              <a:t> das redes ilícitas</a:t>
            </a:r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85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62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>
                <a:solidFill>
                  <a:srgbClr val="6AA4D6"/>
                </a:solidFill>
              </a:rPr>
              <a:t>     	Propostas </a:t>
            </a:r>
          </a:p>
        </p:txBody>
      </p:sp>
      <p:pic>
        <p:nvPicPr>
          <p:cNvPr id="22531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911975" cy="46704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err="1"/>
              <a:t>Ênfase</a:t>
            </a:r>
            <a:r>
              <a:rPr lang="es-ES" sz="2000" dirty="0"/>
              <a:t> no controle de </a:t>
            </a:r>
            <a:r>
              <a:rPr lang="es-ES" sz="2000" dirty="0" smtClean="0"/>
              <a:t>armas</a:t>
            </a:r>
            <a:endParaRPr lang="es-ES" sz="2000" dirty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Fortalecimento</a:t>
            </a:r>
            <a:r>
              <a:rPr lang="es-ES" sz="2000" dirty="0" smtClean="0"/>
              <a:t> dos mecanismos de controle externo e interno das </a:t>
            </a:r>
            <a:r>
              <a:rPr lang="es-ES" sz="2000" dirty="0" err="1" smtClean="0"/>
              <a:t>polícias</a:t>
            </a:r>
            <a:r>
              <a:rPr lang="es-ES" sz="2000" dirty="0" smtClean="0"/>
              <a:t>.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Fim</a:t>
            </a:r>
            <a:r>
              <a:rPr lang="es-ES" sz="2000" dirty="0" smtClean="0"/>
              <a:t> dos autos de </a:t>
            </a:r>
            <a:r>
              <a:rPr lang="es-ES" sz="2000" dirty="0" err="1" smtClean="0"/>
              <a:t>resistência</a:t>
            </a:r>
            <a:r>
              <a:rPr lang="es-ES" sz="2000" dirty="0" smtClean="0"/>
              <a:t> (PL 4471/12)</a:t>
            </a:r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 err="1"/>
              <a:t>Aperfeiçoamento</a:t>
            </a:r>
            <a:r>
              <a:rPr lang="es-ES" sz="2000" dirty="0"/>
              <a:t> das </a:t>
            </a:r>
            <a:r>
              <a:rPr lang="es-ES" sz="2000" dirty="0" err="1"/>
              <a:t>perícias</a:t>
            </a:r>
            <a:r>
              <a:rPr lang="es-ES" sz="2000" dirty="0"/>
              <a:t> e dos </a:t>
            </a:r>
            <a:r>
              <a:rPr lang="es-ES" sz="2000" dirty="0" err="1"/>
              <a:t>processos</a:t>
            </a:r>
            <a:r>
              <a:rPr lang="es-ES" sz="2000" dirty="0"/>
              <a:t> de </a:t>
            </a:r>
            <a:r>
              <a:rPr lang="es-ES" sz="2000" dirty="0" err="1"/>
              <a:t>investigação</a:t>
            </a:r>
            <a:r>
              <a:rPr lang="es-ES" sz="2000" dirty="0"/>
              <a:t>, </a:t>
            </a:r>
            <a:r>
              <a:rPr lang="es-ES" sz="2000" dirty="0" err="1"/>
              <a:t>tendo</a:t>
            </a:r>
            <a:r>
              <a:rPr lang="es-ES" sz="2000" dirty="0"/>
              <a:t> </a:t>
            </a:r>
            <a:r>
              <a:rPr lang="es-ES" sz="2000" dirty="0" err="1"/>
              <a:t>em</a:t>
            </a:r>
            <a:r>
              <a:rPr lang="es-ES" sz="2000" dirty="0"/>
              <a:t> vista o aumento das </a:t>
            </a:r>
            <a:r>
              <a:rPr lang="es-ES" sz="2000" dirty="0" err="1"/>
              <a:t>taxas</a:t>
            </a:r>
            <a:r>
              <a:rPr lang="es-ES" sz="2000" dirty="0"/>
              <a:t> de </a:t>
            </a:r>
            <a:r>
              <a:rPr lang="es-ES" sz="2000" dirty="0" err="1"/>
              <a:t>esclarecimento</a:t>
            </a:r>
            <a:r>
              <a:rPr lang="es-ES" sz="2000" dirty="0"/>
              <a:t> dos </a:t>
            </a:r>
            <a:r>
              <a:rPr lang="es-ES" sz="2000" dirty="0" err="1"/>
              <a:t>homicídios</a:t>
            </a:r>
            <a:r>
              <a:rPr lang="es-ES" sz="2000" dirty="0"/>
              <a:t>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pt-BR" sz="2000" dirty="0" smtClean="0"/>
              <a:t>Sensibilização dos </a:t>
            </a:r>
            <a:r>
              <a:rPr lang="pt-BR" sz="2000" dirty="0"/>
              <a:t>operadores do sistema de segurança pública e justiça </a:t>
            </a:r>
            <a:r>
              <a:rPr lang="pt-BR" sz="2000" dirty="0" smtClean="0"/>
              <a:t>criminal para o enfrentamento do racismo</a:t>
            </a:r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681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62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>
                <a:solidFill>
                  <a:srgbClr val="6AA4D6"/>
                </a:solidFill>
              </a:rPr>
              <a:t>     	Propostas </a:t>
            </a:r>
          </a:p>
        </p:txBody>
      </p:sp>
      <p:pic>
        <p:nvPicPr>
          <p:cNvPr id="22531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911975" cy="46704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smtClean="0"/>
              <a:t>Investimento na </a:t>
            </a:r>
            <a:r>
              <a:rPr lang="es-ES" sz="2000" dirty="0" err="1" smtClean="0"/>
              <a:t>realização</a:t>
            </a:r>
            <a:r>
              <a:rPr lang="es-ES" sz="2000" dirty="0" smtClean="0"/>
              <a:t> de diagnósticos </a:t>
            </a:r>
            <a:r>
              <a:rPr lang="es-ES" sz="2000" dirty="0" err="1" smtClean="0"/>
              <a:t>locais</a:t>
            </a:r>
            <a:r>
              <a:rPr lang="es-ES" sz="2000" dirty="0" smtClean="0"/>
              <a:t> e na </a:t>
            </a:r>
            <a:r>
              <a:rPr lang="es-ES" sz="2000" dirty="0" err="1" smtClean="0"/>
              <a:t>construção</a:t>
            </a:r>
            <a:r>
              <a:rPr lang="es-ES" sz="2000" dirty="0" smtClean="0"/>
              <a:t> de planos </a:t>
            </a:r>
            <a:r>
              <a:rPr lang="es-ES" sz="2000" dirty="0" err="1" smtClean="0"/>
              <a:t>municipais</a:t>
            </a:r>
            <a:r>
              <a:rPr lang="es-ES" sz="2000" dirty="0" smtClean="0"/>
              <a:t>, </a:t>
            </a:r>
            <a:r>
              <a:rPr lang="es-ES" sz="2000" dirty="0" err="1" smtClean="0"/>
              <a:t>estaduais</a:t>
            </a:r>
            <a:r>
              <a:rPr lang="es-ES" sz="2000" dirty="0" smtClean="0"/>
              <a:t> e nacional que </a:t>
            </a:r>
            <a:r>
              <a:rPr lang="es-ES" sz="2000" dirty="0" err="1" smtClean="0"/>
              <a:t>tenham</a:t>
            </a:r>
            <a:r>
              <a:rPr lang="es-ES" sz="2000" dirty="0" smtClean="0"/>
              <a:t>  </a:t>
            </a:r>
            <a:r>
              <a:rPr lang="es-ES" sz="2000" dirty="0" smtClean="0"/>
              <a:t>metas</a:t>
            </a:r>
            <a:r>
              <a:rPr lang="es-ES" sz="2000" dirty="0" smtClean="0"/>
              <a:t> </a:t>
            </a:r>
            <a:r>
              <a:rPr lang="es-ES" sz="2000" dirty="0" smtClean="0"/>
              <a:t>de</a:t>
            </a:r>
            <a:r>
              <a:rPr lang="es-ES" sz="2000" dirty="0" smtClean="0"/>
              <a:t> </a:t>
            </a:r>
            <a:r>
              <a:rPr lang="es-ES" sz="2000" dirty="0" err="1" smtClean="0"/>
              <a:t>redução</a:t>
            </a:r>
            <a:r>
              <a:rPr lang="es-ES" sz="2000" dirty="0" smtClean="0"/>
              <a:t> de </a:t>
            </a:r>
            <a:r>
              <a:rPr lang="es-ES" sz="2000" dirty="0" err="1" smtClean="0"/>
              <a:t>homicídios</a:t>
            </a:r>
            <a:r>
              <a:rPr lang="es-ES" sz="20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err="1">
                <a:ea typeface="ＭＳ Ｐゴシック" pitchFamily="34" charset="-128"/>
              </a:rPr>
              <a:t>Ênfase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na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dimensão</a:t>
            </a:r>
            <a:r>
              <a:rPr lang="en-US" sz="2000" dirty="0">
                <a:ea typeface="ＭＳ Ｐゴシック" pitchFamily="34" charset="-128"/>
              </a:rPr>
              <a:t> racial </a:t>
            </a:r>
            <a:r>
              <a:rPr lang="en-US" sz="2000" dirty="0" err="1">
                <a:ea typeface="ＭＳ Ｐゴシック" pitchFamily="34" charset="-128"/>
              </a:rPr>
              <a:t>nas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políticas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dirty="0" err="1">
                <a:ea typeface="ＭＳ Ｐゴシック" pitchFamily="34" charset="-128"/>
              </a:rPr>
              <a:t>preventivas</a:t>
            </a: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Previsão</a:t>
            </a:r>
            <a:r>
              <a:rPr lang="es-ES" sz="2000" dirty="0" smtClean="0"/>
              <a:t> </a:t>
            </a:r>
            <a:r>
              <a:rPr lang="es-ES" sz="2000" dirty="0" err="1" smtClean="0"/>
              <a:t>orçamentária</a:t>
            </a: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Definição</a:t>
            </a:r>
            <a:r>
              <a:rPr lang="es-ES" sz="2000" dirty="0" smtClean="0"/>
              <a:t> de indicadores que </a:t>
            </a:r>
            <a:r>
              <a:rPr lang="es-ES" sz="2000" dirty="0" err="1" smtClean="0"/>
              <a:t>permitam</a:t>
            </a:r>
            <a:r>
              <a:rPr lang="es-ES" sz="2000" dirty="0" smtClean="0"/>
              <a:t> o </a:t>
            </a:r>
            <a:r>
              <a:rPr lang="es-ES" sz="2000" dirty="0" err="1" smtClean="0"/>
              <a:t>monitoramento</a:t>
            </a:r>
            <a:r>
              <a:rPr lang="es-ES" sz="2000" dirty="0" smtClean="0"/>
              <a:t> e a </a:t>
            </a:r>
            <a:r>
              <a:rPr lang="es-ES" sz="2000" dirty="0" err="1" smtClean="0"/>
              <a:t>avaliação</a:t>
            </a:r>
            <a:r>
              <a:rPr lang="es-ES" sz="2000" dirty="0" smtClean="0"/>
              <a:t> </a:t>
            </a:r>
            <a:endParaRPr lang="es-ES" sz="2000" dirty="0"/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 smtClean="0"/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1381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62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>
                <a:solidFill>
                  <a:srgbClr val="6AA4D6"/>
                </a:solidFill>
              </a:rPr>
              <a:t>     	Propostas </a:t>
            </a:r>
          </a:p>
        </p:txBody>
      </p:sp>
      <p:pic>
        <p:nvPicPr>
          <p:cNvPr id="23555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844675"/>
            <a:ext cx="6911975" cy="467042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s-ES" sz="2000" dirty="0"/>
              <a:t>Aumento da </a:t>
            </a:r>
            <a:r>
              <a:rPr lang="es-ES" sz="2000" dirty="0" err="1"/>
              <a:t>participação</a:t>
            </a:r>
            <a:r>
              <a:rPr lang="es-ES" sz="2000" dirty="0"/>
              <a:t> </a:t>
            </a:r>
            <a:r>
              <a:rPr lang="es-ES" sz="2000" dirty="0" smtClean="0"/>
              <a:t>dos </a:t>
            </a:r>
            <a:r>
              <a:rPr lang="es-ES" sz="2000" dirty="0" err="1" smtClean="0"/>
              <a:t>jovens</a:t>
            </a:r>
            <a:r>
              <a:rPr lang="es-ES" sz="2000" dirty="0" smtClean="0"/>
              <a:t> na </a:t>
            </a:r>
            <a:r>
              <a:rPr lang="es-ES" sz="2000" dirty="0" err="1"/>
              <a:t>formulação</a:t>
            </a:r>
            <a:r>
              <a:rPr lang="es-ES" sz="2000" dirty="0"/>
              <a:t> de novas </a:t>
            </a:r>
            <a:r>
              <a:rPr lang="es-ES" sz="2000" dirty="0" err="1"/>
              <a:t>estratégias</a:t>
            </a:r>
            <a:r>
              <a:rPr lang="es-ES" sz="2000" dirty="0"/>
              <a:t> de </a:t>
            </a:r>
            <a:r>
              <a:rPr lang="es-ES" sz="2000" dirty="0" err="1"/>
              <a:t>enfrentamento</a:t>
            </a:r>
            <a:r>
              <a:rPr lang="es-ES" sz="2000" dirty="0"/>
              <a:t> da </a:t>
            </a:r>
            <a:r>
              <a:rPr lang="es-ES" sz="2000" dirty="0" err="1"/>
              <a:t>violência</a:t>
            </a:r>
            <a:r>
              <a:rPr lang="es-ES" sz="2000" dirty="0"/>
              <a:t> </a:t>
            </a:r>
            <a:r>
              <a:rPr lang="es-ES" sz="2000" dirty="0" smtClean="0"/>
              <a:t>urbana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 err="1"/>
              <a:t>Reconhecimento</a:t>
            </a:r>
            <a:r>
              <a:rPr lang="es-ES" sz="2000" dirty="0"/>
              <a:t> dos moradores de favelas e periferias como </a:t>
            </a:r>
            <a:r>
              <a:rPr lang="es-ES" sz="2000" dirty="0" smtClean="0"/>
              <a:t> </a:t>
            </a:r>
            <a:r>
              <a:rPr lang="es-ES" sz="2000" dirty="0"/>
              <a:t>atores </a:t>
            </a:r>
            <a:r>
              <a:rPr lang="es-ES" sz="2000" dirty="0" smtClean="0"/>
              <a:t>políticos </a:t>
            </a:r>
            <a:r>
              <a:rPr lang="es-ES" sz="2000" dirty="0" err="1" smtClean="0"/>
              <a:t>fundamentais</a:t>
            </a:r>
            <a:r>
              <a:rPr lang="es-ES" sz="2000" dirty="0" smtClean="0"/>
              <a:t> </a:t>
            </a:r>
            <a:r>
              <a:rPr lang="es-ES" sz="2000" dirty="0" err="1" smtClean="0"/>
              <a:t>nesta</a:t>
            </a:r>
            <a:r>
              <a:rPr lang="es-ES" sz="2000" dirty="0" smtClean="0"/>
              <a:t> </a:t>
            </a:r>
            <a:r>
              <a:rPr lang="es-ES" sz="2000" dirty="0" err="1" smtClean="0"/>
              <a:t>construção</a:t>
            </a:r>
            <a:endParaRPr lang="es-ES" sz="2000" dirty="0" smtClean="0"/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 smtClean="0"/>
              <a:t>Ruptura </a:t>
            </a:r>
            <a:r>
              <a:rPr lang="es-ES" sz="2000" dirty="0" err="1" smtClean="0"/>
              <a:t>com</a:t>
            </a:r>
            <a:r>
              <a:rPr lang="es-ES" sz="2000" dirty="0" smtClean="0"/>
              <a:t> a lógica </a:t>
            </a:r>
            <a:r>
              <a:rPr lang="es-ES" sz="2000" dirty="0" err="1" smtClean="0"/>
              <a:t>repressora</a:t>
            </a:r>
            <a:r>
              <a:rPr lang="es-ES" sz="2000" dirty="0" smtClean="0"/>
              <a:t> e punitiva</a:t>
            </a:r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 smtClean="0"/>
              <a:t>Investimento na </a:t>
            </a:r>
            <a:r>
              <a:rPr lang="es-ES" sz="2000" dirty="0" err="1" smtClean="0"/>
              <a:t>potência</a:t>
            </a:r>
            <a:r>
              <a:rPr lang="es-ES" sz="2000" dirty="0" smtClean="0"/>
              <a:t> da </a:t>
            </a:r>
            <a:r>
              <a:rPr lang="es-ES" sz="2000" dirty="0" err="1" smtClean="0"/>
              <a:t>juventude</a:t>
            </a:r>
            <a:r>
              <a:rPr lang="es-ES" sz="2000" dirty="0" smtClean="0"/>
              <a:t> negra</a:t>
            </a:r>
            <a:endParaRPr lang="es-ES" sz="2000" dirty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/>
              <a:t>Políticas </a:t>
            </a:r>
            <a:r>
              <a:rPr lang="es-ES" sz="2000" dirty="0" err="1"/>
              <a:t>efetivas</a:t>
            </a:r>
            <a:r>
              <a:rPr lang="es-ES" sz="2000" dirty="0"/>
              <a:t> de  </a:t>
            </a:r>
            <a:r>
              <a:rPr lang="es-ES" sz="2000" dirty="0" err="1"/>
              <a:t>educação</a:t>
            </a:r>
            <a:r>
              <a:rPr lang="es-ES" sz="2000" dirty="0"/>
              <a:t>, </a:t>
            </a:r>
            <a:r>
              <a:rPr lang="es-ES" sz="2000" dirty="0" err="1"/>
              <a:t>geração</a:t>
            </a:r>
            <a:r>
              <a:rPr lang="es-ES" sz="2000" dirty="0"/>
              <a:t> de </a:t>
            </a:r>
            <a:r>
              <a:rPr lang="es-ES" sz="2000" dirty="0" err="1"/>
              <a:t>trabalho</a:t>
            </a:r>
            <a:r>
              <a:rPr lang="es-ES" sz="2000" dirty="0"/>
              <a:t>, </a:t>
            </a:r>
            <a:r>
              <a:rPr lang="es-ES" sz="2000" dirty="0" smtClean="0"/>
              <a:t>renda, </a:t>
            </a:r>
            <a:r>
              <a:rPr lang="es-ES" sz="2000" dirty="0" err="1" smtClean="0"/>
              <a:t>mobilidade</a:t>
            </a:r>
            <a:r>
              <a:rPr lang="es-ES" sz="2000" dirty="0" smtClean="0"/>
              <a:t>  </a:t>
            </a:r>
            <a:r>
              <a:rPr lang="es-ES" sz="2000" dirty="0"/>
              <a:t>e </a:t>
            </a:r>
            <a:r>
              <a:rPr lang="es-ES" sz="2000" dirty="0" err="1"/>
              <a:t>sentimento</a:t>
            </a:r>
            <a:r>
              <a:rPr lang="es-ES" sz="2000" dirty="0"/>
              <a:t> de </a:t>
            </a:r>
            <a:r>
              <a:rPr lang="es-ES" sz="2000" dirty="0" err="1"/>
              <a:t>pertencimento</a:t>
            </a:r>
            <a:r>
              <a:rPr lang="es-ES" sz="2000" dirty="0"/>
              <a:t> à </a:t>
            </a:r>
            <a:r>
              <a:rPr lang="es-ES" sz="2000" dirty="0" err="1" smtClean="0"/>
              <a:t>cidade</a:t>
            </a:r>
            <a:r>
              <a:rPr lang="es-ES" sz="2000" dirty="0" smtClean="0"/>
              <a:t>.</a:t>
            </a:r>
          </a:p>
          <a:p>
            <a:pPr>
              <a:lnSpc>
                <a:spcPct val="80000"/>
              </a:lnSpc>
              <a:defRPr/>
            </a:pPr>
            <a:endParaRPr lang="es-ES" sz="2000" dirty="0"/>
          </a:p>
          <a:p>
            <a:pPr>
              <a:lnSpc>
                <a:spcPct val="80000"/>
              </a:lnSpc>
              <a:defRPr/>
            </a:pPr>
            <a:r>
              <a:rPr lang="es-ES" sz="2000" dirty="0" err="1" smtClean="0"/>
              <a:t>Promoção</a:t>
            </a:r>
            <a:r>
              <a:rPr lang="es-ES" sz="2000" dirty="0" smtClean="0"/>
              <a:t> de novas formas de </a:t>
            </a:r>
            <a:r>
              <a:rPr lang="es-ES" sz="2000" dirty="0" err="1" smtClean="0"/>
              <a:t>convivência</a:t>
            </a:r>
            <a:r>
              <a:rPr lang="es-ES" sz="2000" dirty="0" smtClean="0"/>
              <a:t> na </a:t>
            </a:r>
            <a:r>
              <a:rPr lang="es-ES" sz="2000" dirty="0" err="1" smtClean="0"/>
              <a:t>cidade</a:t>
            </a:r>
            <a:endParaRPr lang="es-ES" sz="2000" dirty="0"/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Tx/>
              <a:buNone/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t-BR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003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ogo OF jpg (horizonta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08050"/>
            <a:ext cx="5761038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476375" y="3005138"/>
            <a:ext cx="6624638" cy="3265487"/>
          </a:xfrm>
          <a:prstGeom prst="rect">
            <a:avLst/>
          </a:prstGeom>
          <a:solidFill>
            <a:srgbClr val="6AA4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  <a:hlinkClick r:id="rId4"/>
              </a:rPr>
              <a:t>www.observatoriodefavelas.org.br</a:t>
            </a:r>
            <a:endParaRPr lang="pt-BR" altLang="pt-BR" sz="2600">
              <a:solidFill>
                <a:schemeClr val="bg1"/>
              </a:solidFill>
            </a:endParaRP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BR" altLang="pt-BR" sz="2600">
                <a:solidFill>
                  <a:schemeClr val="bg1"/>
                </a:solidFill>
              </a:rPr>
              <a:t>www.prvl.org.br</a:t>
            </a:r>
            <a:endParaRPr lang="pt-BR" altLang="pt-BR" sz="2400" b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pt-BR" sz="2400" b="0">
                <a:solidFill>
                  <a:schemeClr val="bg1"/>
                </a:solidFill>
              </a:rPr>
              <a:t>Endereço: Rua Teixeira Ribeiro, 535. Parque Maré. Maré. Rio de Janeiro. </a:t>
            </a:r>
            <a:r>
              <a:rPr lang="en-US" altLang="pt-BR" sz="2400" b="0">
                <a:solidFill>
                  <a:schemeClr val="bg1"/>
                </a:solidFill>
              </a:rPr>
              <a:t>CEP: 21.044-251</a:t>
            </a:r>
            <a:endParaRPr lang="pt-BR" altLang="pt-BR" sz="2400" b="0">
              <a:solidFill>
                <a:schemeClr val="bg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pt-BR" altLang="pt-BR" sz="2400" b="0">
                <a:solidFill>
                  <a:schemeClr val="bg1"/>
                </a:solidFill>
              </a:rPr>
              <a:t>Tel: 55 (21)  3105-4599</a:t>
            </a:r>
          </a:p>
          <a:p>
            <a:pPr eaLnBrk="1" hangingPunct="1">
              <a:lnSpc>
                <a:spcPct val="120000"/>
              </a:lnSpc>
            </a:pPr>
            <a:r>
              <a:rPr lang="pt-BR" altLang="pt-BR" sz="2400" b="0">
                <a:solidFill>
                  <a:schemeClr val="bg1"/>
                </a:solidFill>
              </a:rPr>
              <a:t>E-mail: raquel@observatoriodefavelas.org.br</a:t>
            </a:r>
          </a:p>
        </p:txBody>
      </p:sp>
    </p:spTree>
    <p:extLst>
      <p:ext uri="{BB962C8B-B14F-4D97-AF65-F5344CB8AC3E}">
        <p14:creationId xmlns:p14="http://schemas.microsoft.com/office/powerpoint/2010/main" val="149234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igura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263" y="3292202"/>
            <a:ext cx="87852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odapé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301208"/>
            <a:ext cx="8280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000" dirty="0">
                <a:solidFill>
                  <a:srgbClr val="6AA4D6"/>
                </a:solidFill>
              </a:rPr>
              <a:t>     </a:t>
            </a:r>
            <a:r>
              <a:rPr lang="pt-BR" sz="5000" b="1" dirty="0">
                <a:solidFill>
                  <a:srgbClr val="6AA4D6"/>
                </a:solidFill>
              </a:rPr>
              <a:t>Objetivos</a:t>
            </a:r>
          </a:p>
        </p:txBody>
      </p:sp>
      <p:pic>
        <p:nvPicPr>
          <p:cNvPr id="4099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47813" y="1989138"/>
            <a:ext cx="6911975" cy="4525962"/>
          </a:xfrm>
          <a:noFill/>
        </p:spPr>
        <p:txBody>
          <a:bodyPr/>
          <a:lstStyle/>
          <a:p>
            <a:pPr marL="812800" indent="-812800"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400" dirty="0" smtClean="0">
                <a:ea typeface="ＭＳ Ｐゴシック" pitchFamily="34" charset="-128"/>
              </a:rPr>
              <a:t>	O Programa de Redução da Violência Letal tem como objetivos: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</a:pPr>
            <a:endParaRPr lang="pt-BR" altLang="pt-BR" sz="24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</a:pPr>
            <a:r>
              <a:rPr lang="pt-BR" altLang="pt-BR" sz="2000" dirty="0" smtClean="0">
                <a:ea typeface="ＭＳ Ｐゴシック" pitchFamily="34" charset="-128"/>
              </a:rPr>
              <a:t>mobilizar e articular a sociedade em torno do tema dos homicídios </a:t>
            </a:r>
          </a:p>
          <a:p>
            <a:pPr marL="812800" indent="-812800" algn="just" eaLnBrk="1" hangingPunct="1">
              <a:lnSpc>
                <a:spcPct val="80000"/>
              </a:lnSpc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</a:pPr>
            <a:r>
              <a:rPr lang="pt-BR" altLang="pt-BR" sz="2000" dirty="0" smtClean="0">
                <a:ea typeface="ＭＳ Ｐゴシック" pitchFamily="34" charset="-128"/>
              </a:rPr>
              <a:t>construir mecanismos de monitoramento dos homicídios de adolescentes e jovens que possam subsidiar políticas de prevenção da violência </a:t>
            </a:r>
          </a:p>
          <a:p>
            <a:pPr marL="812800" indent="-812800" algn="just" eaLnBrk="1" hangingPunct="1">
              <a:lnSpc>
                <a:spcPct val="80000"/>
              </a:lnSpc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marL="812800" indent="-812800" algn="just" eaLnBrk="1" hangingPunct="1">
              <a:lnSpc>
                <a:spcPct val="80000"/>
              </a:lnSpc>
            </a:pPr>
            <a:r>
              <a:rPr lang="pt-BR" altLang="pt-BR" sz="2000" dirty="0" smtClean="0">
                <a:ea typeface="ＭＳ Ｐゴシック" pitchFamily="34" charset="-128"/>
              </a:rPr>
              <a:t>identificar, analisar e difundir metodologias que contribuam para a prevenção da violência e,             sobretudo, para a diminuição da letalidade.</a:t>
            </a:r>
          </a:p>
        </p:txBody>
      </p:sp>
    </p:spTree>
    <p:extLst>
      <p:ext uri="{BB962C8B-B14F-4D97-AF65-F5344CB8AC3E}">
        <p14:creationId xmlns:p14="http://schemas.microsoft.com/office/powerpoint/2010/main" val="187780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5000" dirty="0">
                <a:solidFill>
                  <a:srgbClr val="6AA4D6"/>
                </a:solidFill>
              </a:rPr>
              <a:t>     </a:t>
            </a:r>
            <a:r>
              <a:rPr lang="pt-BR" sz="5000" b="1" dirty="0">
                <a:solidFill>
                  <a:srgbClr val="6AA4D6"/>
                </a:solidFill>
              </a:rPr>
              <a:t>Eixo I</a:t>
            </a:r>
          </a:p>
        </p:txBody>
      </p:sp>
      <p:pic>
        <p:nvPicPr>
          <p:cNvPr id="6147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757363"/>
            <a:ext cx="7381875" cy="56324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Articulação e mobilização</a:t>
            </a:r>
            <a:endParaRPr lang="pt-BR" altLang="pt-BR" sz="28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pt-B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 - 	Articulação nacional para priorização do tema na agenda pública</a:t>
            </a:r>
            <a:endParaRPr lang="en-US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000" dirty="0" smtClean="0">
                <a:ea typeface="ＭＳ Ｐゴシック" pitchFamily="34" charset="-128"/>
              </a:rPr>
              <a:t>Oficinas com jovens e gestores locais de regiões metropolitanas com altos índices de homicídios da juventude negra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pt-BR" altLang="pt-BR" sz="2000" dirty="0" smtClean="0">
                <a:ea typeface="ＭＳ Ｐゴシック" pitchFamily="34" charset="-128"/>
              </a:rPr>
              <a:t>Desenvolvimento </a:t>
            </a:r>
            <a:r>
              <a:rPr lang="pt-BR" altLang="pt-BR" sz="2000" dirty="0">
                <a:ea typeface="ＭＳ Ｐゴシック" pitchFamily="34" charset="-128"/>
              </a:rPr>
              <a:t>de estratégias de comunicação,    </a:t>
            </a:r>
            <a:r>
              <a:rPr lang="pt-BR" altLang="pt-BR" sz="2000" dirty="0" smtClean="0">
                <a:ea typeface="ＭＳ Ｐゴシック" pitchFamily="34" charset="-128"/>
              </a:rPr>
              <a:t>sensibilização </a:t>
            </a:r>
            <a:r>
              <a:rPr lang="pt-BR" altLang="pt-BR" sz="2000" dirty="0">
                <a:ea typeface="ＭＳ Ｐゴシック" pitchFamily="34" charset="-128"/>
              </a:rPr>
              <a:t>e mobilização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pt-BR" altLang="pt-BR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7513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1438" y="404813"/>
            <a:ext cx="9324975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dirty="0">
                <a:solidFill>
                  <a:srgbClr val="6AA4D6"/>
                </a:solidFill>
              </a:rPr>
              <a:t>        </a:t>
            </a:r>
            <a:r>
              <a:rPr lang="pt-BR" altLang="pt-BR" sz="4400" dirty="0" smtClean="0">
                <a:solidFill>
                  <a:srgbClr val="6AA4D6"/>
                </a:solidFill>
              </a:rPr>
              <a:t>Eixo II</a:t>
            </a:r>
            <a:endParaRPr lang="pt-BR" altLang="pt-BR" sz="4400" dirty="0">
              <a:solidFill>
                <a:srgbClr val="6AA4D6"/>
              </a:solidFill>
            </a:endParaRPr>
          </a:p>
        </p:txBody>
      </p:sp>
      <p:pic>
        <p:nvPicPr>
          <p:cNvPr id="7171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453313" cy="56324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800" b="1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Produção de Indicadores - PRVL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28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800" dirty="0" smtClean="0">
                <a:ea typeface="ＭＳ Ｐゴシック" pitchFamily="34" charset="-128"/>
              </a:rPr>
              <a:t> </a:t>
            </a:r>
            <a:r>
              <a:rPr lang="pt-BR" altLang="pt-BR" sz="2000" dirty="0" smtClean="0">
                <a:ea typeface="ＭＳ Ｐゴシック" pitchFamily="34" charset="-128"/>
              </a:rPr>
              <a:t>-  Cálculo do Índice de Homicídios na Adolescência (IHA) para todos os municípios brasileiros com mais de 100 mil habitantes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-    Análise de risco relativo em função de idade, gênero, raça e meio (arma de fogo)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-	Análise de evolução do IHA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504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404813"/>
            <a:ext cx="9324975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5000">
                <a:solidFill>
                  <a:srgbClr val="6AA4D6"/>
                </a:solidFill>
              </a:rPr>
              <a:t>    Panorama Nacional</a:t>
            </a:r>
          </a:p>
        </p:txBody>
      </p:sp>
      <p:pic>
        <p:nvPicPr>
          <p:cNvPr id="8195" name="Picture 3" descr="logo OF apenas quad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638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331913" y="260350"/>
            <a:ext cx="0" cy="6337300"/>
          </a:xfrm>
          <a:prstGeom prst="line">
            <a:avLst/>
          </a:prstGeom>
          <a:noFill/>
          <a:ln w="28575">
            <a:solidFill>
              <a:srgbClr val="6AA4D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476375" y="1773238"/>
            <a:ext cx="7453313" cy="5632450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800" b="1" dirty="0" smtClean="0">
                <a:ea typeface="ＭＳ Ｐゴシック" pitchFamily="34" charset="-128"/>
              </a:rPr>
              <a:t>   </a:t>
            </a:r>
            <a:r>
              <a:rPr lang="pt-BR" altLang="pt-BR" sz="2000" dirty="0" smtClean="0">
                <a:ea typeface="ＭＳ Ｐゴシック" pitchFamily="34" charset="-128"/>
              </a:rPr>
              <a:t>Os homicídios representam 36,5% das causas de morte de adolescentes.</a:t>
            </a:r>
            <a:endParaRPr lang="pt-BR" altLang="pt-BR" sz="2000" b="1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altLang="pt-BR" sz="2800" b="1" dirty="0" smtClean="0">
              <a:ea typeface="ＭＳ Ｐゴシック" pitchFamily="34" charset="-128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	Se as condições permanecerem as mesmas, cerca de 42 mil adolescentes serão assassinados entre 2013 e 2019.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  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     O risco de ser vítima de homicídio é 12 vezes superior para os adolescentes do sexo masculino e quase 3 vezes mais  alto para os negros.</a:t>
            </a:r>
          </a:p>
          <a:p>
            <a:pPr>
              <a:buFontTx/>
              <a:buNone/>
            </a:pPr>
            <a:endParaRPr lang="pt-BR" altLang="pt-BR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    O risco de ser vítima de um homicídio por arma de fogo é 4,6 vezes maior do que por outros meios.</a:t>
            </a:r>
          </a:p>
          <a:p>
            <a:pPr>
              <a:buFontTx/>
              <a:buNone/>
            </a:pPr>
            <a:endParaRPr lang="en-US" altLang="pt-BR" sz="2000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pt-BR" altLang="pt-BR" sz="2000" dirty="0" smtClean="0">
                <a:ea typeface="ＭＳ Ｐゴシック" pitchFamily="34" charset="-128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dirty="0" smtClean="0">
                <a:ea typeface="ＭＳ Ｐゴシック" pitchFamily="3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pt-BR" altLang="pt-B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5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1258888" y="188913"/>
            <a:ext cx="7885112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2400" b="1" dirty="0"/>
              <a:t>Evolução do Índice de Homicídios na Adolescência (IHA) </a:t>
            </a:r>
          </a:p>
          <a:p>
            <a:pPr algn="ctr" eaLnBrk="1" hangingPunct="1"/>
            <a:r>
              <a:rPr lang="pt-BR" altLang="pt-BR" sz="2400" b="1" dirty="0"/>
              <a:t>Brasil 2005 a 2012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052513"/>
            <a:ext cx="889317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8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258888" y="260350"/>
            <a:ext cx="7885112" cy="1152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chemeClr val="tx2"/>
                </a:solidFill>
                <a:latin typeface="Times New Roman" pitchFamily="18" charset="0"/>
              </a:rPr>
              <a:t>Evolução do Índice de Homicídios na Adolescência segundo Grandes Regiões - 2005 a 2012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81188"/>
            <a:ext cx="8059738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58888" y="260350"/>
            <a:ext cx="7885112" cy="1008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000" kern="0" dirty="0">
                <a:latin typeface="+mj-lt"/>
                <a:ea typeface="+mj-ea"/>
                <a:cs typeface="+mj-cs"/>
              </a:rPr>
              <a:t>IHA 2012: UF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7950"/>
            <a:ext cx="817245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586</Words>
  <Application>Microsoft Office PowerPoint</Application>
  <PresentationFormat>Apresentação na tela (4:3)</PresentationFormat>
  <Paragraphs>198</Paragraphs>
  <Slides>17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</dc:creator>
  <cp:lastModifiedBy>Raqul</cp:lastModifiedBy>
  <cp:revision>148</cp:revision>
  <dcterms:created xsi:type="dcterms:W3CDTF">2013-04-07T01:24:24Z</dcterms:created>
  <dcterms:modified xsi:type="dcterms:W3CDTF">2015-05-25T13:36:38Z</dcterms:modified>
</cp:coreProperties>
</file>