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5" r:id="rId3"/>
    <p:sldId id="289" r:id="rId4"/>
    <p:sldId id="291" r:id="rId5"/>
    <p:sldId id="292" r:id="rId6"/>
    <p:sldId id="293" r:id="rId7"/>
    <p:sldId id="308" r:id="rId8"/>
    <p:sldId id="314" r:id="rId9"/>
    <p:sldId id="313" r:id="rId10"/>
    <p:sldId id="298" r:id="rId11"/>
    <p:sldId id="299" r:id="rId12"/>
    <p:sldId id="301" r:id="rId13"/>
    <p:sldId id="303" r:id="rId14"/>
    <p:sldId id="304" r:id="rId15"/>
    <p:sldId id="312" r:id="rId16"/>
    <p:sldId id="305" r:id="rId17"/>
    <p:sldId id="307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8E33FA-EC6E-496F-8542-7CBD0CE9FF45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BD7F9-5ED1-4DF0-84C4-553B04F8773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6791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>
              <a:ea typeface="ＭＳ Ｐゴシック" pitchFamily="34" charset="-128"/>
            </a:endParaRPr>
          </a:p>
        </p:txBody>
      </p:sp>
      <p:sp>
        <p:nvSpPr>
          <p:cNvPr id="2150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719DBA21-F58A-446B-9E86-A07BF2699737}" type="slidenum">
              <a:rPr lang="pt-BR" altLang="pt-BR" sz="1200" smtClean="0"/>
              <a:pPr eaLnBrk="1" hangingPunct="1"/>
              <a:t>3</a:t>
            </a:fld>
            <a:endParaRPr lang="pt-BR" altLang="pt-BR" sz="1200" smtClean="0"/>
          </a:p>
        </p:txBody>
      </p:sp>
    </p:spTree>
    <p:extLst>
      <p:ext uri="{BB962C8B-B14F-4D97-AF65-F5344CB8AC3E}">
        <p14:creationId xmlns:p14="http://schemas.microsoft.com/office/powerpoint/2010/main" val="4085386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>
              <a:ea typeface="ＭＳ Ｐゴシック" pitchFamily="34" charset="-128"/>
            </a:endParaRPr>
          </a:p>
        </p:txBody>
      </p:sp>
      <p:sp>
        <p:nvSpPr>
          <p:cNvPr id="419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A331FF30-381D-4100-B413-821B805AACDF}" type="slidenum">
              <a:rPr lang="pt-BR" altLang="pt-BR" sz="1200" smtClean="0"/>
              <a:pPr eaLnBrk="1" hangingPunct="1"/>
              <a:t>12</a:t>
            </a:fld>
            <a:endParaRPr lang="pt-BR" altLang="pt-BR" sz="1200" smtClean="0"/>
          </a:p>
        </p:txBody>
      </p:sp>
    </p:spTree>
    <p:extLst>
      <p:ext uri="{BB962C8B-B14F-4D97-AF65-F5344CB8AC3E}">
        <p14:creationId xmlns:p14="http://schemas.microsoft.com/office/powerpoint/2010/main" val="12355049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>
              <a:ea typeface="ＭＳ Ｐゴシック" pitchFamily="34" charset="-128"/>
            </a:endParaRPr>
          </a:p>
        </p:txBody>
      </p:sp>
      <p:sp>
        <p:nvSpPr>
          <p:cNvPr id="4506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8D348274-8CD7-4F19-B5E0-D2ED69DB49EB}" type="slidenum">
              <a:rPr lang="pt-BR" altLang="pt-BR" sz="1200" smtClean="0"/>
              <a:pPr eaLnBrk="1" hangingPunct="1"/>
              <a:t>13</a:t>
            </a:fld>
            <a:endParaRPr lang="pt-BR" altLang="pt-BR" sz="1200" smtClean="0"/>
          </a:p>
        </p:txBody>
      </p:sp>
    </p:spTree>
    <p:extLst>
      <p:ext uri="{BB962C8B-B14F-4D97-AF65-F5344CB8AC3E}">
        <p14:creationId xmlns:p14="http://schemas.microsoft.com/office/powerpoint/2010/main" val="9411696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>
              <a:ea typeface="ＭＳ Ｐゴシック" pitchFamily="34" charset="-128"/>
            </a:endParaRPr>
          </a:p>
        </p:txBody>
      </p:sp>
      <p:sp>
        <p:nvSpPr>
          <p:cNvPr id="4608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E8664B3B-C8A9-41AC-924B-B2177FC0EEBF}" type="slidenum">
              <a:rPr lang="pt-BR" altLang="pt-BR" sz="1200" smtClean="0"/>
              <a:pPr eaLnBrk="1" hangingPunct="1"/>
              <a:t>14</a:t>
            </a:fld>
            <a:endParaRPr lang="pt-BR" altLang="pt-BR" sz="1200" smtClean="0"/>
          </a:p>
        </p:txBody>
      </p:sp>
    </p:spTree>
    <p:extLst>
      <p:ext uri="{BB962C8B-B14F-4D97-AF65-F5344CB8AC3E}">
        <p14:creationId xmlns:p14="http://schemas.microsoft.com/office/powerpoint/2010/main" val="16533607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>
              <a:ea typeface="ＭＳ Ｐゴシック" pitchFamily="34" charset="-128"/>
            </a:endParaRPr>
          </a:p>
        </p:txBody>
      </p:sp>
      <p:sp>
        <p:nvSpPr>
          <p:cNvPr id="4608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E8664B3B-C8A9-41AC-924B-B2177FC0EEBF}" type="slidenum">
              <a:rPr lang="pt-BR" altLang="pt-BR" sz="1200" smtClean="0"/>
              <a:pPr eaLnBrk="1" hangingPunct="1"/>
              <a:t>15</a:t>
            </a:fld>
            <a:endParaRPr lang="pt-BR" altLang="pt-BR" sz="1200" smtClean="0"/>
          </a:p>
        </p:txBody>
      </p:sp>
    </p:spTree>
    <p:extLst>
      <p:ext uri="{BB962C8B-B14F-4D97-AF65-F5344CB8AC3E}">
        <p14:creationId xmlns:p14="http://schemas.microsoft.com/office/powerpoint/2010/main" val="17107797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>
              <a:ea typeface="ＭＳ Ｐゴシック" pitchFamily="34" charset="-128"/>
            </a:endParaRPr>
          </a:p>
        </p:txBody>
      </p:sp>
      <p:sp>
        <p:nvSpPr>
          <p:cNvPr id="4710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3B65FAA1-2762-4B93-90FB-AA77B3A1D999}" type="slidenum">
              <a:rPr lang="pt-BR" altLang="pt-BR" sz="1200" smtClean="0"/>
              <a:pPr eaLnBrk="1" hangingPunct="1"/>
              <a:t>16</a:t>
            </a:fld>
            <a:endParaRPr lang="pt-BR" altLang="pt-BR" sz="1200" smtClean="0"/>
          </a:p>
        </p:txBody>
      </p:sp>
    </p:spTree>
    <p:extLst>
      <p:ext uri="{BB962C8B-B14F-4D97-AF65-F5344CB8AC3E}">
        <p14:creationId xmlns:p14="http://schemas.microsoft.com/office/powerpoint/2010/main" val="33768981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>
              <a:ea typeface="ＭＳ Ｐゴシック" pitchFamily="34" charset="-128"/>
            </a:endParaRPr>
          </a:p>
        </p:txBody>
      </p:sp>
      <p:sp>
        <p:nvSpPr>
          <p:cNvPr id="48132" name="Espaço Reservado para Número de Slide 3"/>
          <p:cNvSpPr txBox="1">
            <a:spLocks noGrp="1"/>
          </p:cNvSpPr>
          <p:nvPr/>
        </p:nvSpPr>
        <p:spPr bwMode="auto">
          <a:xfrm>
            <a:off x="3883852" y="8684826"/>
            <a:ext cx="2972547" cy="457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7405C239-D557-4D2F-B16E-C9D1FC829A9D}" type="slidenum">
              <a:rPr lang="pt-BR" altLang="pt-BR" sz="1200"/>
              <a:pPr algn="r" eaLnBrk="1" hangingPunct="1"/>
              <a:t>17</a:t>
            </a:fld>
            <a:endParaRPr lang="pt-BR" altLang="pt-BR" sz="1200"/>
          </a:p>
        </p:txBody>
      </p:sp>
    </p:spTree>
    <p:extLst>
      <p:ext uri="{BB962C8B-B14F-4D97-AF65-F5344CB8AC3E}">
        <p14:creationId xmlns:p14="http://schemas.microsoft.com/office/powerpoint/2010/main" val="1662417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>
              <a:ea typeface="ＭＳ Ｐゴシック" pitchFamily="34" charset="-128"/>
            </a:endParaRPr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E301E2DA-90A8-4D0C-B17B-385BD92D2592}" type="slidenum">
              <a:rPr lang="pt-BR" altLang="pt-BR" sz="1200" smtClean="0"/>
              <a:pPr eaLnBrk="1" hangingPunct="1"/>
              <a:t>4</a:t>
            </a:fld>
            <a:endParaRPr lang="pt-BR" altLang="pt-BR" sz="1200" smtClean="0"/>
          </a:p>
        </p:txBody>
      </p:sp>
    </p:spTree>
    <p:extLst>
      <p:ext uri="{BB962C8B-B14F-4D97-AF65-F5344CB8AC3E}">
        <p14:creationId xmlns:p14="http://schemas.microsoft.com/office/powerpoint/2010/main" val="2288461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>
              <a:ea typeface="ＭＳ Ｐゴシック" pitchFamily="34" charset="-128"/>
            </a:endParaRPr>
          </a:p>
        </p:txBody>
      </p:sp>
      <p:sp>
        <p:nvSpPr>
          <p:cNvPr id="307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D6451BEB-23D2-4BE6-9536-F7334F970274}" type="slidenum">
              <a:rPr lang="pt-BR" altLang="pt-BR" sz="1200" smtClean="0"/>
              <a:pPr eaLnBrk="1" hangingPunct="1"/>
              <a:t>5</a:t>
            </a:fld>
            <a:endParaRPr lang="pt-BR" altLang="pt-BR" sz="1200" smtClean="0"/>
          </a:p>
        </p:txBody>
      </p:sp>
    </p:spTree>
    <p:extLst>
      <p:ext uri="{BB962C8B-B14F-4D97-AF65-F5344CB8AC3E}">
        <p14:creationId xmlns:p14="http://schemas.microsoft.com/office/powerpoint/2010/main" val="528810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>
              <a:ea typeface="ＭＳ Ｐゴシック" pitchFamily="34" charset="-128"/>
            </a:endParaRPr>
          </a:p>
        </p:txBody>
      </p:sp>
      <p:sp>
        <p:nvSpPr>
          <p:cNvPr id="3174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ADC70D40-1E59-4B9C-BF70-4BBECC5EB06F}" type="slidenum">
              <a:rPr lang="pt-BR" altLang="pt-BR" sz="1200" smtClean="0"/>
              <a:pPr eaLnBrk="1" hangingPunct="1"/>
              <a:t>6</a:t>
            </a:fld>
            <a:endParaRPr lang="pt-BR" altLang="pt-BR" sz="1200" smtClean="0"/>
          </a:p>
        </p:txBody>
      </p:sp>
    </p:spTree>
    <p:extLst>
      <p:ext uri="{BB962C8B-B14F-4D97-AF65-F5344CB8AC3E}">
        <p14:creationId xmlns:p14="http://schemas.microsoft.com/office/powerpoint/2010/main" val="1916071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259398E-DBDC-42D0-AEC9-BF644151A7EA}" type="slidenum">
              <a:rPr lang="pt-BR" altLang="pt-BR"/>
              <a:pPr algn="r" eaLnBrk="1" hangingPunct="1">
                <a:spcBef>
                  <a:spcPct val="0"/>
                </a:spcBef>
              </a:pPr>
              <a:t>7</a:t>
            </a:fld>
            <a:endParaRPr lang="pt-BR" altLang="pt-BR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20710195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E838C20-951F-4885-AC02-2ABC28D79EF6}" type="slidenum">
              <a:rPr lang="pt-BR" altLang="pt-BR"/>
              <a:pPr algn="r" eaLnBrk="1" hangingPunct="1">
                <a:spcBef>
                  <a:spcPct val="0"/>
                </a:spcBef>
              </a:pPr>
              <a:t>8</a:t>
            </a:fld>
            <a:endParaRPr lang="pt-BR" altLang="pt-BR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4D9E19F-AE45-4BB2-B12E-FB822F162C59}" type="slidenum">
              <a:rPr lang="pt-BR" altLang="pt-BR"/>
              <a:pPr algn="r" eaLnBrk="1" hangingPunct="1">
                <a:spcBef>
                  <a:spcPct val="0"/>
                </a:spcBef>
              </a:pPr>
              <a:t>9</a:t>
            </a:fld>
            <a:endParaRPr lang="pt-BR" altLang="pt-BR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>
              <a:ea typeface="ＭＳ Ｐゴシック" pitchFamily="34" charset="-128"/>
            </a:endParaRPr>
          </a:p>
        </p:txBody>
      </p:sp>
      <p:sp>
        <p:nvSpPr>
          <p:cNvPr id="2867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9CF09E56-1586-4FE5-BBF7-A43EA0FC51EB}" type="slidenum">
              <a:rPr lang="pt-BR" altLang="pt-BR" sz="1200" smtClean="0"/>
              <a:pPr eaLnBrk="1" hangingPunct="1"/>
              <a:t>10</a:t>
            </a:fld>
            <a:endParaRPr lang="pt-BR" altLang="pt-BR" sz="1200" smtClean="0"/>
          </a:p>
        </p:txBody>
      </p:sp>
    </p:spTree>
    <p:extLst>
      <p:ext uri="{BB962C8B-B14F-4D97-AF65-F5344CB8AC3E}">
        <p14:creationId xmlns:p14="http://schemas.microsoft.com/office/powerpoint/2010/main" val="15950084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>
              <a:ea typeface="ＭＳ Ｐゴシック" pitchFamily="34" charset="-128"/>
            </a:endParaRPr>
          </a:p>
        </p:txBody>
      </p:sp>
      <p:sp>
        <p:nvSpPr>
          <p:cNvPr id="3891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FA863F8B-200F-4BE5-9A28-C6444AC79782}" type="slidenum">
              <a:rPr lang="pt-BR" altLang="pt-BR" sz="1200" smtClean="0"/>
              <a:pPr eaLnBrk="1" hangingPunct="1"/>
              <a:t>11</a:t>
            </a:fld>
            <a:endParaRPr lang="pt-BR" altLang="pt-BR" sz="1200" smtClean="0"/>
          </a:p>
        </p:txBody>
      </p:sp>
    </p:spTree>
    <p:extLst>
      <p:ext uri="{BB962C8B-B14F-4D97-AF65-F5344CB8AC3E}">
        <p14:creationId xmlns:p14="http://schemas.microsoft.com/office/powerpoint/2010/main" val="1321942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F6817-4BAB-475C-9036-6D4699C99A4A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9B39-09AD-400C-9006-D3D8D76385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F6817-4BAB-475C-9036-6D4699C99A4A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9B39-09AD-400C-9006-D3D8D76385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F6817-4BAB-475C-9036-6D4699C99A4A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9B39-09AD-400C-9006-D3D8D76385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F6817-4BAB-475C-9036-6D4699C99A4A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9B39-09AD-400C-9006-D3D8D76385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F6817-4BAB-475C-9036-6D4699C99A4A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9B39-09AD-400C-9006-D3D8D76385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F6817-4BAB-475C-9036-6D4699C99A4A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9B39-09AD-400C-9006-D3D8D76385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F6817-4BAB-475C-9036-6D4699C99A4A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9B39-09AD-400C-9006-D3D8D76385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F6817-4BAB-475C-9036-6D4699C99A4A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9B39-09AD-400C-9006-D3D8D76385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F6817-4BAB-475C-9036-6D4699C99A4A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9B39-09AD-400C-9006-D3D8D76385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F6817-4BAB-475C-9036-6D4699C99A4A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9B39-09AD-400C-9006-D3D8D76385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F6817-4BAB-475C-9036-6D4699C99A4A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9B39-09AD-400C-9006-D3D8D76385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F6817-4BAB-475C-9036-6D4699C99A4A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09B39-09AD-400C-9006-D3D8D76385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observatoriodefavelas.org.b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404813"/>
            <a:ext cx="932497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5000" dirty="0">
                <a:solidFill>
                  <a:srgbClr val="6AA4D6"/>
                </a:solidFill>
              </a:rPr>
              <a:t>     </a:t>
            </a:r>
            <a:r>
              <a:rPr lang="pt-BR" sz="5000" b="1" dirty="0">
                <a:solidFill>
                  <a:srgbClr val="6AA4D6"/>
                </a:solidFill>
              </a:rPr>
              <a:t>Eixo III</a:t>
            </a:r>
          </a:p>
        </p:txBody>
      </p:sp>
      <p:pic>
        <p:nvPicPr>
          <p:cNvPr id="11267" name="Picture 3" descr="logo OF apenas quadr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638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1331913" y="260350"/>
            <a:ext cx="0" cy="6337300"/>
          </a:xfrm>
          <a:prstGeom prst="line">
            <a:avLst/>
          </a:prstGeom>
          <a:noFill/>
          <a:ln w="28575">
            <a:solidFill>
              <a:srgbClr val="6AA4D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76375" y="1773238"/>
            <a:ext cx="7453313" cy="563245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pt-BR" altLang="pt-BR" dirty="0" smtClean="0">
                <a:ea typeface="ＭＳ Ｐゴシック" pitchFamily="34" charset="-128"/>
              </a:rPr>
              <a:t> </a:t>
            </a:r>
            <a:r>
              <a:rPr lang="pt-BR" altLang="pt-BR" sz="2400" b="1" dirty="0" smtClean="0">
                <a:ea typeface="ＭＳ Ｐゴシック" pitchFamily="34" charset="-128"/>
              </a:rPr>
              <a:t>Metodologias de intervenção </a:t>
            </a:r>
          </a:p>
          <a:p>
            <a:pPr eaLnBrk="1" hangingPunct="1">
              <a:buFontTx/>
              <a:buChar char="-"/>
            </a:pPr>
            <a:endParaRPr lang="pt-BR" altLang="pt-BR" sz="2000" dirty="0" smtClean="0">
              <a:ea typeface="ＭＳ Ｐゴシック" pitchFamily="34" charset="-128"/>
            </a:endParaRPr>
          </a:p>
          <a:p>
            <a:pPr algn="just" eaLnBrk="1" hangingPunct="1">
              <a:buFontTx/>
              <a:buChar char="-"/>
            </a:pPr>
            <a:r>
              <a:rPr lang="pt-BR" altLang="pt-BR" sz="2000" dirty="0" smtClean="0">
                <a:ea typeface="ＭＳ Ｐゴシック" pitchFamily="34" charset="-128"/>
              </a:rPr>
              <a:t>Levantamento e análise de políticas públicas, programas e projetos de prevenção </a:t>
            </a:r>
            <a:r>
              <a:rPr lang="pt-BR" altLang="pt-BR" sz="2000" dirty="0">
                <a:ea typeface="ＭＳ Ｐゴシック" pitchFamily="34" charset="-128"/>
              </a:rPr>
              <a:t>à</a:t>
            </a:r>
            <a:r>
              <a:rPr lang="pt-BR" altLang="pt-BR" sz="2000" dirty="0" smtClean="0">
                <a:ea typeface="ＭＳ Ｐゴシック" pitchFamily="34" charset="-128"/>
              </a:rPr>
              <a:t> violência desenvolvidos em 11 regiões, com ênfase em espaços populares  </a:t>
            </a:r>
          </a:p>
          <a:p>
            <a:pPr algn="just" eaLnBrk="1" hangingPunct="1">
              <a:buFontTx/>
              <a:buChar char="-"/>
            </a:pPr>
            <a:endParaRPr lang="pt-BR" altLang="pt-BR" sz="2000" dirty="0" smtClean="0">
              <a:ea typeface="ＭＳ Ｐゴシック" pitchFamily="34" charset="-128"/>
            </a:endParaRPr>
          </a:p>
          <a:p>
            <a:pPr algn="just" eaLnBrk="1" hangingPunct="1">
              <a:buFontTx/>
              <a:buChar char="-"/>
            </a:pPr>
            <a:r>
              <a:rPr lang="pt-BR" altLang="pt-BR" sz="2000" dirty="0" smtClean="0">
                <a:ea typeface="ＭＳ Ｐゴシック" pitchFamily="34" charset="-128"/>
              </a:rPr>
              <a:t>Objetivo: Identificar iniciativas que possam orientar a formulação e o fortalecimento de políticas públicas com foco na redução dos homicídios de adolescentes e jovens  </a:t>
            </a:r>
          </a:p>
          <a:p>
            <a:pPr algn="just" eaLnBrk="1" hangingPunct="1">
              <a:buFontTx/>
              <a:buChar char="-"/>
            </a:pPr>
            <a:endParaRPr lang="pt-BR" altLang="pt-BR" sz="2000" dirty="0">
              <a:ea typeface="ＭＳ Ｐゴシック" pitchFamily="34" charset="-128"/>
            </a:endParaRPr>
          </a:p>
          <a:p>
            <a:pPr algn="just">
              <a:buFontTx/>
              <a:buChar char="-"/>
            </a:pPr>
            <a:r>
              <a:rPr lang="pt-BR" sz="2000" dirty="0" smtClean="0">
                <a:ea typeface="ＭＳ Ｐゴシック" pitchFamily="34" charset="-128"/>
              </a:rPr>
              <a:t>Foram mapeados 160 </a:t>
            </a:r>
            <a:r>
              <a:rPr lang="pt-BR" sz="2000" dirty="0">
                <a:ea typeface="ＭＳ Ｐゴシック" pitchFamily="34" charset="-128"/>
              </a:rPr>
              <a:t>programas de prevenção à </a:t>
            </a:r>
            <a:r>
              <a:rPr lang="pt-BR" sz="2000" dirty="0" smtClean="0">
                <a:ea typeface="ＭＳ Ｐゴシック" pitchFamily="34" charset="-128"/>
              </a:rPr>
              <a:t>violência. </a:t>
            </a:r>
            <a:endParaRPr lang="pt-BR" sz="2000" dirty="0">
              <a:ea typeface="ＭＳ Ｐゴシック" pitchFamily="34" charset="-128"/>
            </a:endParaRPr>
          </a:p>
          <a:p>
            <a:pPr algn="just" eaLnBrk="1" hangingPunct="1">
              <a:buFontTx/>
              <a:buChar char="-"/>
            </a:pPr>
            <a:endParaRPr lang="pt-BR" altLang="pt-BR" sz="2000" dirty="0" smtClean="0">
              <a:ea typeface="ＭＳ Ｐゴシック" pitchFamily="34" charset="-128"/>
            </a:endParaRPr>
          </a:p>
          <a:p>
            <a:pPr eaLnBrk="1" hangingPunct="1">
              <a:buFontTx/>
              <a:buNone/>
            </a:pPr>
            <a:endParaRPr lang="pt-BR" altLang="pt-BR" sz="1800" dirty="0" smtClean="0">
              <a:ea typeface="ＭＳ Ｐゴシック" pitchFamily="34" charset="-128"/>
            </a:endParaRPr>
          </a:p>
          <a:p>
            <a:pPr eaLnBrk="1" hangingPunct="1">
              <a:buFontTx/>
              <a:buNone/>
            </a:pPr>
            <a:endParaRPr lang="pt-BR" altLang="pt-BR" dirty="0" smtClean="0">
              <a:ea typeface="ＭＳ Ｐゴシック" pitchFamily="34" charset="-128"/>
            </a:endParaRPr>
          </a:p>
          <a:p>
            <a:pPr eaLnBrk="1" hangingPunct="1">
              <a:buFontTx/>
              <a:buNone/>
            </a:pPr>
            <a:endParaRPr lang="pt-BR" altLang="pt-BR" sz="3600" dirty="0" smtClean="0">
              <a:ea typeface="ＭＳ Ｐゴシック" pitchFamily="34" charset="-128"/>
            </a:endParaRPr>
          </a:p>
          <a:p>
            <a:pPr eaLnBrk="1" hangingPunct="1"/>
            <a:endParaRPr lang="pt-BR" altLang="pt-BR" sz="3600" dirty="0" smtClean="0">
              <a:ea typeface="ＭＳ Ｐゴシック" pitchFamily="34" charset="-128"/>
            </a:endParaRPr>
          </a:p>
          <a:p>
            <a:pPr eaLnBrk="1" hangingPunct="1"/>
            <a:endParaRPr lang="pt-BR" altLang="pt-BR" sz="3600" dirty="0" smtClean="0">
              <a:ea typeface="ＭＳ Ｐゴシック" pitchFamily="34" charset="-128"/>
            </a:endParaRPr>
          </a:p>
          <a:p>
            <a:pPr eaLnBrk="1" hangingPunct="1"/>
            <a:endParaRPr lang="pt-BR" altLang="pt-BR" sz="3600" dirty="0" smtClean="0">
              <a:ea typeface="ＭＳ Ｐゴシック" pitchFamily="34" charset="-128"/>
            </a:endParaRPr>
          </a:p>
          <a:p>
            <a:pPr eaLnBrk="1" hangingPunct="1"/>
            <a:endParaRPr lang="pt-BR" altLang="pt-BR" sz="3600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43958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71438" y="404813"/>
            <a:ext cx="9324975" cy="135413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5000">
                <a:solidFill>
                  <a:srgbClr val="6AA4D6"/>
                </a:solidFill>
              </a:rPr>
              <a:t>     	  </a:t>
            </a:r>
            <a:r>
              <a:rPr lang="pt-BR" altLang="pt-BR">
                <a:solidFill>
                  <a:srgbClr val="6AA4D6"/>
                </a:solidFill>
              </a:rPr>
              <a:t>Alguns resultados  da pesquisa realizada pelo PRVL  </a:t>
            </a:r>
          </a:p>
        </p:txBody>
      </p:sp>
      <p:pic>
        <p:nvPicPr>
          <p:cNvPr id="15363" name="Picture 3" descr="logo OF apenas quadr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638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1331913" y="260350"/>
            <a:ext cx="0" cy="6337300"/>
          </a:xfrm>
          <a:prstGeom prst="line">
            <a:avLst/>
          </a:prstGeom>
          <a:noFill/>
          <a:ln w="28575">
            <a:solidFill>
              <a:srgbClr val="6AA4D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331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547813" y="1844675"/>
            <a:ext cx="6911975" cy="4670425"/>
          </a:xfrm>
        </p:spPr>
        <p:txBody>
          <a:bodyPr/>
          <a:lstStyle/>
          <a:p>
            <a:pPr marL="812800" indent="-81280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pt-BR" sz="2000" dirty="0" smtClean="0">
                <a:ea typeface="ＭＳ Ｐゴシック" pitchFamily="34" charset="-128"/>
              </a:rPr>
              <a:t> </a:t>
            </a: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en-US" sz="2000" dirty="0" err="1" smtClean="0">
                <a:ea typeface="ＭＳ Ｐゴシック" pitchFamily="34" charset="-128"/>
              </a:rPr>
              <a:t>Escassez</a:t>
            </a:r>
            <a:r>
              <a:rPr lang="en-US" sz="2000" dirty="0" smtClean="0">
                <a:ea typeface="ＭＳ Ｐゴシック" pitchFamily="34" charset="-128"/>
              </a:rPr>
              <a:t> de </a:t>
            </a:r>
            <a:r>
              <a:rPr lang="en-US" sz="2000" dirty="0" err="1" smtClean="0">
                <a:ea typeface="ＭＳ Ｐゴシック" pitchFamily="34" charset="-128"/>
              </a:rPr>
              <a:t>políticas</a:t>
            </a:r>
            <a:r>
              <a:rPr lang="en-US" sz="2000" dirty="0" smtClean="0">
                <a:ea typeface="ＭＳ Ｐゴシック" pitchFamily="34" charset="-128"/>
              </a:rPr>
              <a:t>, </a:t>
            </a:r>
            <a:r>
              <a:rPr lang="en-US" sz="2000" dirty="0" err="1" smtClean="0">
                <a:ea typeface="ＭＳ Ｐゴシック" pitchFamily="34" charset="-128"/>
              </a:rPr>
              <a:t>programas</a:t>
            </a:r>
            <a:r>
              <a:rPr lang="en-US" sz="2000" dirty="0" smtClean="0">
                <a:ea typeface="ＭＳ Ｐゴシック" pitchFamily="34" charset="-128"/>
              </a:rPr>
              <a:t> e </a:t>
            </a:r>
            <a:r>
              <a:rPr lang="en-US" sz="2000" dirty="0" err="1" smtClean="0">
                <a:ea typeface="ＭＳ Ｐゴシック" pitchFamily="34" charset="-128"/>
              </a:rPr>
              <a:t>projetos</a:t>
            </a:r>
            <a:r>
              <a:rPr lang="en-US" sz="2000" dirty="0" smtClean="0">
                <a:ea typeface="ＭＳ Ｐゴシック" pitchFamily="34" charset="-128"/>
              </a:rPr>
              <a:t> com  </a:t>
            </a:r>
            <a:r>
              <a:rPr lang="en-US" sz="2000" dirty="0" err="1" smtClean="0">
                <a:ea typeface="ＭＳ Ｐゴシック" pitchFamily="34" charset="-128"/>
              </a:rPr>
              <a:t>foco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n-US" sz="2000" dirty="0" err="1" smtClean="0">
                <a:ea typeface="ＭＳ Ｐゴシック" pitchFamily="34" charset="-128"/>
              </a:rPr>
              <a:t>específico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n-US" sz="2000" dirty="0" err="1" smtClean="0">
                <a:ea typeface="ＭＳ Ｐゴシック" pitchFamily="34" charset="-128"/>
              </a:rPr>
              <a:t>na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n-US" sz="2000" dirty="0" err="1" smtClean="0">
                <a:ea typeface="ＭＳ Ｐゴシック" pitchFamily="34" charset="-128"/>
              </a:rPr>
              <a:t>redu</a:t>
            </a:r>
            <a:r>
              <a:rPr lang="pt-BR" sz="2000" dirty="0" err="1" smtClean="0">
                <a:ea typeface="ＭＳ Ｐゴシック" pitchFamily="34" charset="-128"/>
              </a:rPr>
              <a:t>ção</a:t>
            </a:r>
            <a:r>
              <a:rPr lang="pt-BR" sz="2000" dirty="0" smtClean="0">
                <a:ea typeface="ＭＳ Ｐゴシック" pitchFamily="34" charset="-128"/>
              </a:rPr>
              <a:t> da letalidade de adolescentes e jovens </a:t>
            </a: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en-US" sz="2000" dirty="0" err="1">
                <a:ea typeface="ＭＳ Ｐゴシック" pitchFamily="34" charset="-128"/>
              </a:rPr>
              <a:t>Ausência</a:t>
            </a:r>
            <a:r>
              <a:rPr lang="en-US" sz="2000" dirty="0">
                <a:ea typeface="ＭＳ Ｐゴシック" pitchFamily="34" charset="-128"/>
              </a:rPr>
              <a:t> de </a:t>
            </a:r>
            <a:r>
              <a:rPr lang="en-US" sz="2000" dirty="0" err="1">
                <a:ea typeface="ＭＳ Ｐゴシック" pitchFamily="34" charset="-128"/>
              </a:rPr>
              <a:t>recorte</a:t>
            </a:r>
            <a:r>
              <a:rPr lang="en-US" sz="2000" dirty="0">
                <a:ea typeface="ＭＳ Ｐゴシック" pitchFamily="34" charset="-128"/>
              </a:rPr>
              <a:t> racial e de </a:t>
            </a:r>
            <a:r>
              <a:rPr lang="en-US" sz="2000" dirty="0" err="1">
                <a:ea typeface="ＭＳ Ｐゴシック" pitchFamily="34" charset="-128"/>
              </a:rPr>
              <a:t>gênero</a:t>
            </a:r>
            <a:r>
              <a:rPr lang="en-US" sz="2000" dirty="0">
                <a:ea typeface="ＭＳ Ｐゴシック" pitchFamily="34" charset="-128"/>
              </a:rPr>
              <a:t> </a:t>
            </a:r>
            <a:r>
              <a:rPr lang="en-US" sz="2000" dirty="0" err="1">
                <a:ea typeface="ＭＳ Ｐゴシック" pitchFamily="34" charset="-128"/>
              </a:rPr>
              <a:t>nas</a:t>
            </a:r>
            <a:r>
              <a:rPr lang="en-US" sz="2000" dirty="0">
                <a:ea typeface="ＭＳ Ｐゴシック" pitchFamily="34" charset="-128"/>
              </a:rPr>
              <a:t> </a:t>
            </a:r>
            <a:r>
              <a:rPr lang="en-US" sz="2000" dirty="0" err="1">
                <a:ea typeface="ＭＳ Ｐゴシック" pitchFamily="34" charset="-128"/>
              </a:rPr>
              <a:t>políticas</a:t>
            </a:r>
            <a:r>
              <a:rPr lang="en-US" sz="2000" dirty="0">
                <a:ea typeface="ＭＳ Ｐゴシック" pitchFamily="34" charset="-128"/>
              </a:rPr>
              <a:t> </a:t>
            </a:r>
            <a:r>
              <a:rPr lang="en-US" sz="2000" dirty="0" err="1">
                <a:ea typeface="ＭＳ Ｐゴシック" pitchFamily="34" charset="-128"/>
              </a:rPr>
              <a:t>preventivas</a:t>
            </a:r>
            <a:endParaRPr lang="en-US" sz="2000" dirty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en-US" sz="2000" dirty="0" err="1" smtClean="0">
                <a:ea typeface="ＭＳ Ｐゴシック" pitchFamily="34" charset="-128"/>
              </a:rPr>
              <a:t>Distância</a:t>
            </a:r>
            <a:r>
              <a:rPr lang="en-US" sz="2000" dirty="0" smtClean="0">
                <a:ea typeface="ＭＳ Ｐゴシック" pitchFamily="34" charset="-128"/>
              </a:rPr>
              <a:t> entre o </a:t>
            </a:r>
            <a:r>
              <a:rPr lang="en-US" sz="2000" dirty="0" err="1" smtClean="0">
                <a:ea typeface="ＭＳ Ｐゴシック" pitchFamily="34" charset="-128"/>
              </a:rPr>
              <a:t>perfil</a:t>
            </a:r>
            <a:r>
              <a:rPr lang="en-US" sz="2000" dirty="0" smtClean="0">
                <a:ea typeface="ＭＳ Ｐゴシック" pitchFamily="34" charset="-128"/>
              </a:rPr>
              <a:t> das </a:t>
            </a:r>
            <a:r>
              <a:rPr lang="en-US" sz="2000" dirty="0" err="1" smtClean="0">
                <a:ea typeface="ＭＳ Ｐゴシック" pitchFamily="34" charset="-128"/>
              </a:rPr>
              <a:t>principais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n-US" sz="2000" dirty="0" err="1" smtClean="0">
                <a:ea typeface="ＭＳ Ｐゴシック" pitchFamily="34" charset="-128"/>
              </a:rPr>
              <a:t>vítimas</a:t>
            </a:r>
            <a:r>
              <a:rPr lang="en-US" sz="2000" dirty="0" smtClean="0">
                <a:ea typeface="ＭＳ Ｐゴシック" pitchFamily="34" charset="-128"/>
              </a:rPr>
              <a:t> da </a:t>
            </a:r>
            <a:r>
              <a:rPr lang="en-US" sz="2000" dirty="0" err="1" smtClean="0">
                <a:ea typeface="ＭＳ Ｐゴシック" pitchFamily="34" charset="-128"/>
              </a:rPr>
              <a:t>violência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n-US" sz="2000" dirty="0" err="1" smtClean="0">
                <a:ea typeface="ＭＳ Ｐゴシック" pitchFamily="34" charset="-128"/>
              </a:rPr>
              <a:t>letal</a:t>
            </a:r>
            <a:r>
              <a:rPr lang="en-US" sz="2000" dirty="0" smtClean="0">
                <a:ea typeface="ＭＳ Ｐゴシック" pitchFamily="34" charset="-128"/>
              </a:rPr>
              <a:t> e o </a:t>
            </a:r>
            <a:r>
              <a:rPr lang="en-US" sz="2000" dirty="0" err="1" smtClean="0">
                <a:ea typeface="ＭＳ Ｐゴシック" pitchFamily="34" charset="-128"/>
              </a:rPr>
              <a:t>foco</a:t>
            </a:r>
            <a:r>
              <a:rPr lang="en-US" sz="2000" dirty="0" smtClean="0">
                <a:ea typeface="ＭＳ Ｐゴシック" pitchFamily="34" charset="-128"/>
              </a:rPr>
              <a:t> das </a:t>
            </a:r>
            <a:r>
              <a:rPr lang="en-US" sz="2000" dirty="0" err="1" smtClean="0">
                <a:ea typeface="ＭＳ Ｐゴシック" pitchFamily="34" charset="-128"/>
              </a:rPr>
              <a:t>políticas</a:t>
            </a:r>
            <a:r>
              <a:rPr lang="en-US" sz="2000" dirty="0" smtClean="0">
                <a:ea typeface="ＭＳ Ｐゴシック" pitchFamily="34" charset="-128"/>
              </a:rPr>
              <a:t> de </a:t>
            </a:r>
            <a:r>
              <a:rPr lang="en-US" sz="2000" dirty="0" err="1" smtClean="0">
                <a:ea typeface="ＭＳ Ｐゴシック" pitchFamily="34" charset="-128"/>
              </a:rPr>
              <a:t>prevenção</a:t>
            </a:r>
            <a:r>
              <a:rPr lang="en-US" sz="2000" dirty="0" smtClean="0">
                <a:ea typeface="ＭＳ Ｐゴシック" pitchFamily="34" charset="-128"/>
              </a:rPr>
              <a:t>: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en-US" sz="2000" dirty="0">
                <a:ea typeface="ＭＳ Ｐゴシック" pitchFamily="34" charset="-128"/>
              </a:rPr>
              <a:t> </a:t>
            </a:r>
            <a:r>
              <a:rPr lang="en-US" sz="2000" dirty="0" smtClean="0">
                <a:ea typeface="ＭＳ Ｐゴシック" pitchFamily="34" charset="-128"/>
              </a:rPr>
              <a:t>              </a:t>
            </a:r>
            <a:r>
              <a:rPr lang="en-US" sz="2000" dirty="0" err="1" smtClean="0">
                <a:ea typeface="ＭＳ Ｐゴシック" pitchFamily="34" charset="-128"/>
              </a:rPr>
              <a:t>gênero</a:t>
            </a:r>
            <a:r>
              <a:rPr lang="en-US" sz="2000" dirty="0" smtClean="0">
                <a:ea typeface="ＭＳ Ｐゴシック" pitchFamily="34" charset="-128"/>
              </a:rPr>
              <a:t> (16,8%) e </a:t>
            </a:r>
            <a:r>
              <a:rPr lang="en-US" sz="2000" dirty="0" err="1" smtClean="0">
                <a:ea typeface="ＭＳ Ｐゴシック" pitchFamily="34" charset="-128"/>
              </a:rPr>
              <a:t>raça</a:t>
            </a:r>
            <a:r>
              <a:rPr lang="en-US" sz="2000" dirty="0" smtClean="0">
                <a:ea typeface="ＭＳ Ｐゴシック" pitchFamily="34" charset="-128"/>
              </a:rPr>
              <a:t> (8,4%)</a:t>
            </a: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pt-BR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Tx/>
              <a:buNone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pt-BR" sz="2000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69691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71438" y="404813"/>
            <a:ext cx="9324975" cy="86177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5000" dirty="0">
                <a:solidFill>
                  <a:srgbClr val="6AA4D6"/>
                </a:solidFill>
              </a:rPr>
              <a:t>     	 </a:t>
            </a:r>
          </a:p>
        </p:txBody>
      </p:sp>
      <p:pic>
        <p:nvPicPr>
          <p:cNvPr id="18435" name="Picture 3" descr="logo OF apenas quadr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638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1331913" y="260350"/>
            <a:ext cx="0" cy="6337300"/>
          </a:xfrm>
          <a:prstGeom prst="line">
            <a:avLst/>
          </a:prstGeom>
          <a:noFill/>
          <a:ln w="28575">
            <a:solidFill>
              <a:srgbClr val="6AA4D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331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547813" y="1844675"/>
            <a:ext cx="6911975" cy="4670425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dirty="0" err="1" smtClean="0"/>
              <a:t>Gênero</a:t>
            </a:r>
            <a:r>
              <a:rPr lang="en-US" sz="2000" dirty="0" smtClean="0"/>
              <a:t>, </a:t>
            </a:r>
            <a:r>
              <a:rPr lang="en-US" sz="2000" dirty="0" err="1" smtClean="0"/>
              <a:t>raça</a:t>
            </a:r>
            <a:r>
              <a:rPr lang="en-US" sz="2000" dirty="0" smtClean="0"/>
              <a:t>, </a:t>
            </a:r>
            <a:r>
              <a:rPr lang="en-US" sz="2000" dirty="0" err="1" smtClean="0"/>
              <a:t>idade</a:t>
            </a:r>
            <a:r>
              <a:rPr lang="en-US" sz="2000" dirty="0" smtClean="0"/>
              <a:t>, </a:t>
            </a:r>
            <a:r>
              <a:rPr lang="en-US" sz="2000" dirty="0" err="1" smtClean="0"/>
              <a:t>renda</a:t>
            </a:r>
            <a:r>
              <a:rPr lang="en-US" sz="2000" dirty="0"/>
              <a:t> </a:t>
            </a:r>
            <a:r>
              <a:rPr lang="en-US" sz="2000" dirty="0" smtClean="0"/>
              <a:t>e local de </a:t>
            </a:r>
            <a:r>
              <a:rPr lang="en-US" sz="2000" dirty="0" err="1" smtClean="0"/>
              <a:t>moradia</a:t>
            </a:r>
            <a:r>
              <a:rPr lang="en-US" sz="2000" dirty="0"/>
              <a:t> </a:t>
            </a:r>
            <a:r>
              <a:rPr lang="en-US" sz="2000" dirty="0" err="1" smtClean="0"/>
              <a:t>articulam</a:t>
            </a:r>
            <a:r>
              <a:rPr lang="en-US" sz="2000" dirty="0" smtClean="0"/>
              <a:t> </a:t>
            </a:r>
            <a:r>
              <a:rPr lang="en-US" sz="2000" dirty="0" err="1" smtClean="0"/>
              <a:t>desigualdade</a:t>
            </a:r>
            <a:r>
              <a:rPr lang="en-US" sz="2000" dirty="0" smtClean="0"/>
              <a:t> e </a:t>
            </a:r>
            <a:r>
              <a:rPr lang="en-US" sz="2000" dirty="0" err="1" smtClean="0"/>
              <a:t>violência</a:t>
            </a:r>
            <a:r>
              <a:rPr lang="en-US" sz="2000" dirty="0" smtClean="0"/>
              <a:t> </a:t>
            </a:r>
            <a:r>
              <a:rPr lang="en-US" sz="2000" dirty="0" err="1" smtClean="0"/>
              <a:t>letal</a:t>
            </a:r>
            <a:endParaRPr lang="en-US" sz="2000" dirty="0" smtClean="0"/>
          </a:p>
          <a:p>
            <a:pPr eaLnBrk="1" hangingPunct="1">
              <a:defRPr/>
            </a:pPr>
            <a:endParaRPr lang="en-US" sz="2000" dirty="0" smtClean="0"/>
          </a:p>
          <a:p>
            <a:pPr eaLnBrk="1" hangingPunct="1">
              <a:defRPr/>
            </a:pPr>
            <a:r>
              <a:rPr lang="en-US" sz="2000" dirty="0" err="1" smtClean="0"/>
              <a:t>Racismo</a:t>
            </a:r>
            <a:r>
              <a:rPr lang="en-US" sz="2000" dirty="0" smtClean="0"/>
              <a:t> e </a:t>
            </a:r>
            <a:r>
              <a:rPr lang="en-US" sz="2000" dirty="0" err="1" smtClean="0"/>
              <a:t>criminalização</a:t>
            </a:r>
            <a:r>
              <a:rPr lang="en-US" sz="2000" dirty="0" smtClean="0"/>
              <a:t> dos </a:t>
            </a:r>
            <a:r>
              <a:rPr lang="en-US" sz="2000" dirty="0" err="1" smtClean="0"/>
              <a:t>jovens</a:t>
            </a:r>
            <a:r>
              <a:rPr lang="en-US" sz="2000" dirty="0" smtClean="0"/>
              <a:t> </a:t>
            </a:r>
            <a:r>
              <a:rPr lang="en-US" sz="2000" dirty="0" err="1" smtClean="0"/>
              <a:t>moradores</a:t>
            </a:r>
            <a:r>
              <a:rPr lang="en-US" sz="2000" dirty="0" smtClean="0"/>
              <a:t> de </a:t>
            </a:r>
            <a:r>
              <a:rPr lang="en-US" sz="2000" dirty="0" err="1" smtClean="0"/>
              <a:t>espaços</a:t>
            </a:r>
            <a:r>
              <a:rPr lang="en-US" sz="2000" dirty="0" smtClean="0"/>
              <a:t> </a:t>
            </a:r>
            <a:r>
              <a:rPr lang="en-US" sz="2000" dirty="0" err="1" smtClean="0"/>
              <a:t>populares</a:t>
            </a:r>
            <a:endParaRPr lang="en-US" sz="2000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sz="2000" dirty="0" smtClean="0"/>
          </a:p>
          <a:p>
            <a:pPr eaLnBrk="1" hangingPunct="1">
              <a:defRPr/>
            </a:pPr>
            <a:r>
              <a:rPr lang="en-US" sz="2000" dirty="0" err="1" smtClean="0"/>
              <a:t>Hierarquização</a:t>
            </a:r>
            <a:r>
              <a:rPr lang="en-US" sz="2000" dirty="0" smtClean="0"/>
              <a:t> da </a:t>
            </a:r>
            <a:r>
              <a:rPr lang="en-US" sz="2000" dirty="0" err="1" smtClean="0"/>
              <a:t>cidadania</a:t>
            </a:r>
            <a:r>
              <a:rPr lang="en-US" sz="2000" dirty="0" smtClean="0"/>
              <a:t> e do valor da </a:t>
            </a:r>
            <a:r>
              <a:rPr lang="en-US" sz="2000" dirty="0" err="1" smtClean="0"/>
              <a:t>vida</a:t>
            </a:r>
            <a:endParaRPr lang="en-US" sz="2000" dirty="0" smtClean="0"/>
          </a:p>
          <a:p>
            <a:pPr eaLnBrk="1" hangingPunct="1">
              <a:defRPr/>
            </a:pPr>
            <a:endParaRPr lang="en-US" sz="2000" dirty="0"/>
          </a:p>
          <a:p>
            <a:pPr eaLnBrk="1" hangingPunct="1">
              <a:defRPr/>
            </a:pPr>
            <a:r>
              <a:rPr lang="en-US" sz="2000" dirty="0" err="1" smtClean="0"/>
              <a:t>Naturalização</a:t>
            </a:r>
            <a:r>
              <a:rPr lang="en-US" sz="2000" dirty="0" smtClean="0"/>
              <a:t> e </a:t>
            </a:r>
            <a:r>
              <a:rPr lang="en-US" sz="2000" dirty="0" err="1" smtClean="0"/>
              <a:t>legitimação</a:t>
            </a:r>
            <a:r>
              <a:rPr lang="en-US" sz="2000" dirty="0" smtClean="0"/>
              <a:t> das </a:t>
            </a:r>
            <a:r>
              <a:rPr lang="en-US" sz="2000" dirty="0" err="1" smtClean="0"/>
              <a:t>mortes</a:t>
            </a:r>
            <a:r>
              <a:rPr lang="en-US" sz="2000" dirty="0" smtClean="0"/>
              <a:t> da </a:t>
            </a:r>
            <a:r>
              <a:rPr lang="en-US" sz="2000" dirty="0" err="1" smtClean="0"/>
              <a:t>juventude</a:t>
            </a:r>
            <a:r>
              <a:rPr lang="en-US" sz="2000" dirty="0" smtClean="0"/>
              <a:t> </a:t>
            </a:r>
            <a:r>
              <a:rPr lang="en-US" sz="2000" dirty="0" err="1" smtClean="0"/>
              <a:t>negra</a:t>
            </a:r>
            <a:endParaRPr lang="en-US" sz="2000" dirty="0" smtClean="0"/>
          </a:p>
          <a:p>
            <a:pPr eaLnBrk="1" hangingPunct="1">
              <a:defRPr/>
            </a:pPr>
            <a:endParaRPr lang="en-US" sz="2000" dirty="0"/>
          </a:p>
          <a:p>
            <a:pPr marL="0" indent="0">
              <a:buFontTx/>
              <a:buNone/>
              <a:defRPr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40914498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0" y="404813"/>
            <a:ext cx="9324975" cy="86201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5000">
                <a:solidFill>
                  <a:srgbClr val="6AA4D6"/>
                </a:solidFill>
              </a:rPr>
              <a:t>     	Propostas </a:t>
            </a:r>
          </a:p>
        </p:txBody>
      </p:sp>
      <p:pic>
        <p:nvPicPr>
          <p:cNvPr id="21507" name="Picture 3" descr="logo OF apenas quadr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638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Line 4"/>
          <p:cNvSpPr>
            <a:spLocks noChangeShapeType="1"/>
          </p:cNvSpPr>
          <p:nvPr/>
        </p:nvSpPr>
        <p:spPr bwMode="auto">
          <a:xfrm>
            <a:off x="1331913" y="260350"/>
            <a:ext cx="0" cy="6337300"/>
          </a:xfrm>
          <a:prstGeom prst="line">
            <a:avLst/>
          </a:prstGeom>
          <a:noFill/>
          <a:ln w="28575">
            <a:solidFill>
              <a:srgbClr val="6AA4D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946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547813" y="1844675"/>
            <a:ext cx="6911975" cy="4670425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es-ES" sz="2000" dirty="0" smtClean="0"/>
          </a:p>
          <a:p>
            <a:pPr>
              <a:lnSpc>
                <a:spcPct val="80000"/>
              </a:lnSpc>
              <a:defRPr/>
            </a:pPr>
            <a:r>
              <a:rPr lang="es-ES" sz="2000" dirty="0" smtClean="0"/>
              <a:t>Ruptura </a:t>
            </a:r>
            <a:r>
              <a:rPr lang="es-ES" sz="2000" dirty="0" err="1" smtClean="0"/>
              <a:t>com</a:t>
            </a:r>
            <a:r>
              <a:rPr lang="es-ES" sz="2000" dirty="0" smtClean="0"/>
              <a:t> as </a:t>
            </a:r>
            <a:r>
              <a:rPr lang="es-ES" sz="2000" dirty="0" err="1" smtClean="0"/>
              <a:t>representações</a:t>
            </a:r>
            <a:r>
              <a:rPr lang="es-ES" sz="2000" dirty="0" smtClean="0"/>
              <a:t> que </a:t>
            </a:r>
            <a:r>
              <a:rPr lang="es-ES" sz="2000" dirty="0" err="1" smtClean="0"/>
              <a:t>geram</a:t>
            </a:r>
            <a:r>
              <a:rPr lang="es-ES" sz="2000" dirty="0" smtClean="0"/>
              <a:t> </a:t>
            </a:r>
            <a:r>
              <a:rPr lang="es-ES" sz="2000" dirty="0" err="1" smtClean="0"/>
              <a:t>processos</a:t>
            </a:r>
            <a:r>
              <a:rPr lang="es-ES" sz="2000" dirty="0" smtClean="0"/>
              <a:t> de </a:t>
            </a:r>
            <a:r>
              <a:rPr lang="es-ES" sz="2000" dirty="0" err="1" smtClean="0"/>
              <a:t>fragmentação</a:t>
            </a:r>
            <a:r>
              <a:rPr lang="es-ES" sz="2000" dirty="0" smtClean="0"/>
              <a:t> da </a:t>
            </a:r>
            <a:r>
              <a:rPr lang="es-ES" sz="2000" dirty="0" err="1" smtClean="0"/>
              <a:t>cidade</a:t>
            </a:r>
            <a:r>
              <a:rPr lang="es-ES" sz="2000" dirty="0" smtClean="0"/>
              <a:t>, </a:t>
            </a:r>
            <a:r>
              <a:rPr lang="es-ES" sz="2000" dirty="0" err="1" smtClean="0"/>
              <a:t>criminalização</a:t>
            </a:r>
            <a:r>
              <a:rPr lang="es-ES" sz="2000" dirty="0" smtClean="0"/>
              <a:t> da </a:t>
            </a:r>
            <a:r>
              <a:rPr lang="es-ES" sz="2000" dirty="0" err="1" smtClean="0"/>
              <a:t>juventude</a:t>
            </a:r>
            <a:r>
              <a:rPr lang="es-ES" sz="2000" dirty="0" smtClean="0"/>
              <a:t> negra e </a:t>
            </a:r>
            <a:r>
              <a:rPr lang="es-ES" sz="2000" dirty="0" err="1" smtClean="0"/>
              <a:t>hierarquização</a:t>
            </a:r>
            <a:r>
              <a:rPr lang="es-ES" sz="2000" dirty="0" smtClean="0"/>
              <a:t> do valor da vida. </a:t>
            </a:r>
          </a:p>
          <a:p>
            <a:pPr>
              <a:lnSpc>
                <a:spcPct val="80000"/>
              </a:lnSpc>
              <a:defRPr/>
            </a:pPr>
            <a:endParaRPr lang="es-ES" sz="2000" dirty="0" smtClean="0"/>
          </a:p>
          <a:p>
            <a:pPr>
              <a:lnSpc>
                <a:spcPct val="80000"/>
              </a:lnSpc>
              <a:defRPr/>
            </a:pPr>
            <a:r>
              <a:rPr lang="es-ES" sz="2000" dirty="0" err="1" smtClean="0"/>
              <a:t>Mudança</a:t>
            </a:r>
            <a:r>
              <a:rPr lang="es-ES" sz="2000" dirty="0" smtClean="0"/>
              <a:t> do modelo centrado na lógica da guerra, </a:t>
            </a:r>
            <a:r>
              <a:rPr lang="es-ES" sz="2000" dirty="0" err="1" smtClean="0"/>
              <a:t>em</a:t>
            </a:r>
            <a:r>
              <a:rPr lang="es-ES" sz="2000" dirty="0" smtClean="0"/>
              <a:t> particular </a:t>
            </a:r>
            <a:r>
              <a:rPr lang="es-ES" sz="2000" dirty="0" err="1" smtClean="0"/>
              <a:t>ao</a:t>
            </a:r>
            <a:r>
              <a:rPr lang="es-ES" sz="2000" dirty="0" smtClean="0"/>
              <a:t> tráfico de drogas </a:t>
            </a:r>
            <a:r>
              <a:rPr lang="es-ES" sz="2000" dirty="0" err="1" smtClean="0"/>
              <a:t>nas</a:t>
            </a:r>
            <a:r>
              <a:rPr lang="es-ES" sz="2000" dirty="0" smtClean="0"/>
              <a:t> favelas, por </a:t>
            </a:r>
            <a:r>
              <a:rPr lang="es-ES" sz="2000" dirty="0" err="1" smtClean="0"/>
              <a:t>uma</a:t>
            </a:r>
            <a:r>
              <a:rPr lang="es-ES" sz="2000" dirty="0" smtClean="0"/>
              <a:t> política de </a:t>
            </a:r>
            <a:r>
              <a:rPr lang="es-ES" sz="2000" dirty="0" err="1" smtClean="0"/>
              <a:t>segurança</a:t>
            </a:r>
            <a:r>
              <a:rPr lang="es-ES" sz="2000" dirty="0" smtClean="0"/>
              <a:t> pública pautada na </a:t>
            </a:r>
            <a:r>
              <a:rPr lang="es-ES" sz="2000" dirty="0" err="1" smtClean="0"/>
              <a:t>valorização</a:t>
            </a:r>
            <a:r>
              <a:rPr lang="es-ES" sz="2000" dirty="0" smtClean="0"/>
              <a:t> da vida</a:t>
            </a:r>
          </a:p>
          <a:p>
            <a:pPr>
              <a:lnSpc>
                <a:spcPct val="80000"/>
              </a:lnSpc>
              <a:defRPr/>
            </a:pPr>
            <a:endParaRPr lang="es-ES" sz="2000" dirty="0"/>
          </a:p>
          <a:p>
            <a:pPr>
              <a:lnSpc>
                <a:spcPct val="80000"/>
              </a:lnSpc>
              <a:defRPr/>
            </a:pPr>
            <a:r>
              <a:rPr lang="es-ES" sz="2000" dirty="0" err="1" smtClean="0"/>
              <a:t>Enfrentamento</a:t>
            </a:r>
            <a:r>
              <a:rPr lang="es-ES" sz="2000" dirty="0" smtClean="0"/>
              <a:t> </a:t>
            </a:r>
            <a:r>
              <a:rPr lang="es-ES" sz="2000" dirty="0"/>
              <a:t>do problema das drogas </a:t>
            </a:r>
            <a:r>
              <a:rPr lang="es-ES" sz="2000" dirty="0" err="1"/>
              <a:t>com</a:t>
            </a:r>
            <a:r>
              <a:rPr lang="es-ES" sz="2000" dirty="0"/>
              <a:t> foco </a:t>
            </a:r>
            <a:r>
              <a:rPr lang="es-ES" sz="2000" dirty="0" err="1"/>
              <a:t>na</a:t>
            </a:r>
            <a:r>
              <a:rPr lang="es-ES" sz="2000" dirty="0"/>
              <a:t> </a:t>
            </a:r>
            <a:r>
              <a:rPr lang="es-ES" sz="2000" dirty="0" err="1"/>
              <a:t>prevenção</a:t>
            </a:r>
            <a:r>
              <a:rPr lang="es-ES" sz="2000" dirty="0"/>
              <a:t> e </a:t>
            </a:r>
            <a:r>
              <a:rPr lang="es-ES" sz="2000" dirty="0" err="1"/>
              <a:t>na</a:t>
            </a:r>
            <a:r>
              <a:rPr lang="es-ES" sz="2000" dirty="0"/>
              <a:t> </a:t>
            </a:r>
            <a:r>
              <a:rPr lang="es-ES" sz="2000" dirty="0" err="1"/>
              <a:t>redução</a:t>
            </a:r>
            <a:r>
              <a:rPr lang="es-ES" sz="2000" dirty="0"/>
              <a:t> de </a:t>
            </a:r>
            <a:r>
              <a:rPr lang="es-ES" sz="2000" dirty="0" smtClean="0"/>
              <a:t>danos</a:t>
            </a:r>
          </a:p>
          <a:p>
            <a:pPr>
              <a:lnSpc>
                <a:spcPct val="80000"/>
              </a:lnSpc>
              <a:defRPr/>
            </a:pPr>
            <a:endParaRPr lang="es-ES" sz="2000" dirty="0"/>
          </a:p>
          <a:p>
            <a:pPr>
              <a:lnSpc>
                <a:spcPct val="80000"/>
              </a:lnSpc>
              <a:defRPr/>
            </a:pPr>
            <a:r>
              <a:rPr lang="es-ES" sz="2000" dirty="0"/>
              <a:t>Investimento </a:t>
            </a:r>
            <a:r>
              <a:rPr lang="es-ES" sz="2000" dirty="0" err="1"/>
              <a:t>em</a:t>
            </a:r>
            <a:r>
              <a:rPr lang="es-ES" sz="2000" dirty="0"/>
              <a:t> </a:t>
            </a:r>
            <a:r>
              <a:rPr lang="es-ES" sz="2000" dirty="0" smtClean="0"/>
              <a:t>políticas públicas </a:t>
            </a:r>
            <a:r>
              <a:rPr lang="es-ES" sz="2000" dirty="0" err="1"/>
              <a:t>voltadas</a:t>
            </a:r>
            <a:r>
              <a:rPr lang="es-ES" sz="2000" dirty="0"/>
              <a:t> para a </a:t>
            </a:r>
            <a:r>
              <a:rPr lang="es-ES" sz="2000" dirty="0" err="1"/>
              <a:t>criação</a:t>
            </a:r>
            <a:r>
              <a:rPr lang="es-ES" sz="2000" dirty="0"/>
              <a:t> de alternativas </a:t>
            </a:r>
            <a:r>
              <a:rPr lang="es-ES" sz="2000" dirty="0" err="1"/>
              <a:t>sustentáveis</a:t>
            </a:r>
            <a:r>
              <a:rPr lang="es-ES" sz="2000" dirty="0"/>
              <a:t> para adolescentes e </a:t>
            </a:r>
            <a:r>
              <a:rPr lang="es-ES" sz="2000" dirty="0" err="1"/>
              <a:t>jovens</a:t>
            </a:r>
            <a:r>
              <a:rPr lang="es-ES" sz="2000" dirty="0"/>
              <a:t> que </a:t>
            </a:r>
            <a:r>
              <a:rPr lang="es-ES" sz="2000" dirty="0" err="1"/>
              <a:t>desejam</a:t>
            </a:r>
            <a:r>
              <a:rPr lang="es-ES" sz="2000" dirty="0"/>
              <a:t> </a:t>
            </a:r>
            <a:r>
              <a:rPr lang="es-ES" sz="2000" dirty="0" err="1"/>
              <a:t>sair</a:t>
            </a:r>
            <a:r>
              <a:rPr lang="es-ES" sz="2000" dirty="0"/>
              <a:t> das redes ilícitas</a:t>
            </a:r>
          </a:p>
          <a:p>
            <a:pPr>
              <a:lnSpc>
                <a:spcPct val="80000"/>
              </a:lnSpc>
              <a:defRPr/>
            </a:pPr>
            <a:endParaRPr lang="es-ES" sz="2000" dirty="0" smtClean="0"/>
          </a:p>
          <a:p>
            <a:pPr>
              <a:lnSpc>
                <a:spcPct val="80000"/>
              </a:lnSpc>
              <a:defRPr/>
            </a:pPr>
            <a:endParaRPr lang="es-ES" sz="2000" dirty="0"/>
          </a:p>
          <a:p>
            <a:pPr>
              <a:lnSpc>
                <a:spcPct val="80000"/>
              </a:lnSpc>
              <a:defRPr/>
            </a:pPr>
            <a:endParaRPr lang="es-ES" sz="2000" dirty="0" smtClean="0"/>
          </a:p>
          <a:p>
            <a:pPr>
              <a:lnSpc>
                <a:spcPct val="80000"/>
              </a:lnSpc>
              <a:defRPr/>
            </a:pPr>
            <a:endParaRPr lang="es-ES" sz="2000" dirty="0"/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es-ES" sz="2000" dirty="0" smtClean="0"/>
          </a:p>
          <a:p>
            <a:pPr>
              <a:lnSpc>
                <a:spcPct val="80000"/>
              </a:lnSpc>
              <a:defRPr/>
            </a:pPr>
            <a:endParaRPr lang="es-ES" sz="2000" dirty="0"/>
          </a:p>
          <a:p>
            <a:pPr>
              <a:lnSpc>
                <a:spcPct val="80000"/>
              </a:lnSpc>
              <a:defRPr/>
            </a:pPr>
            <a:endParaRPr lang="es-ES" sz="2000" dirty="0" smtClean="0"/>
          </a:p>
          <a:p>
            <a:pPr>
              <a:lnSpc>
                <a:spcPct val="80000"/>
              </a:lnSpc>
              <a:defRPr/>
            </a:pPr>
            <a:endParaRPr lang="es-ES" sz="2000" dirty="0" smtClean="0"/>
          </a:p>
          <a:p>
            <a:pPr>
              <a:lnSpc>
                <a:spcPct val="80000"/>
              </a:lnSpc>
              <a:buFontTx/>
              <a:buNone/>
              <a:defRPr/>
            </a:pPr>
            <a:endParaRPr lang="es-ES" sz="2000" dirty="0" smtClean="0"/>
          </a:p>
          <a:p>
            <a:pPr marL="812800" indent="-812800" algn="just" eaLnBrk="1" hangingPunct="1">
              <a:lnSpc>
                <a:spcPct val="80000"/>
              </a:lnSpc>
              <a:buFontTx/>
              <a:buNone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pt-BR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Tx/>
              <a:buNone/>
              <a:defRPr/>
            </a:pPr>
            <a:endParaRPr lang="pt-BR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pt-BR" sz="2000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9854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0" y="404813"/>
            <a:ext cx="9324975" cy="86201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5000">
                <a:solidFill>
                  <a:srgbClr val="6AA4D6"/>
                </a:solidFill>
              </a:rPr>
              <a:t>     	Propostas </a:t>
            </a:r>
          </a:p>
        </p:txBody>
      </p:sp>
      <p:pic>
        <p:nvPicPr>
          <p:cNvPr id="22531" name="Picture 3" descr="logo OF apenas quadr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638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1331913" y="260350"/>
            <a:ext cx="0" cy="6337300"/>
          </a:xfrm>
          <a:prstGeom prst="line">
            <a:avLst/>
          </a:prstGeom>
          <a:noFill/>
          <a:ln w="28575">
            <a:solidFill>
              <a:srgbClr val="6AA4D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946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547813" y="1844675"/>
            <a:ext cx="6911975" cy="4670425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es-ES" sz="2000" dirty="0" smtClean="0"/>
          </a:p>
          <a:p>
            <a:pPr>
              <a:lnSpc>
                <a:spcPct val="80000"/>
              </a:lnSpc>
              <a:defRPr/>
            </a:pPr>
            <a:r>
              <a:rPr lang="es-ES" sz="2000" dirty="0" err="1"/>
              <a:t>Ênfase</a:t>
            </a:r>
            <a:r>
              <a:rPr lang="es-ES" sz="2000" dirty="0"/>
              <a:t> no controle de </a:t>
            </a:r>
            <a:r>
              <a:rPr lang="es-ES" sz="2000" dirty="0" smtClean="0"/>
              <a:t>armas</a:t>
            </a:r>
            <a:endParaRPr lang="es-ES" sz="2000" dirty="0"/>
          </a:p>
          <a:p>
            <a:pPr>
              <a:lnSpc>
                <a:spcPct val="80000"/>
              </a:lnSpc>
              <a:defRPr/>
            </a:pPr>
            <a:endParaRPr lang="es-ES" sz="2000" dirty="0" smtClean="0"/>
          </a:p>
          <a:p>
            <a:pPr>
              <a:lnSpc>
                <a:spcPct val="80000"/>
              </a:lnSpc>
              <a:defRPr/>
            </a:pPr>
            <a:r>
              <a:rPr lang="es-ES" sz="2000" dirty="0" err="1" smtClean="0"/>
              <a:t>Fortalecimento</a:t>
            </a:r>
            <a:r>
              <a:rPr lang="es-ES" sz="2000" dirty="0" smtClean="0"/>
              <a:t> dos mecanismos de controle externo e interno das </a:t>
            </a:r>
            <a:r>
              <a:rPr lang="es-ES" sz="2000" dirty="0" err="1" smtClean="0"/>
              <a:t>polícias</a:t>
            </a:r>
            <a:r>
              <a:rPr lang="es-ES" sz="2000" dirty="0" smtClean="0"/>
              <a:t>. </a:t>
            </a:r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es-ES" sz="2000" dirty="0" smtClean="0"/>
          </a:p>
          <a:p>
            <a:pPr>
              <a:lnSpc>
                <a:spcPct val="80000"/>
              </a:lnSpc>
              <a:defRPr/>
            </a:pPr>
            <a:r>
              <a:rPr lang="es-ES" sz="2000" dirty="0" err="1" smtClean="0"/>
              <a:t>Fim</a:t>
            </a:r>
            <a:r>
              <a:rPr lang="es-ES" sz="2000" dirty="0" smtClean="0"/>
              <a:t> dos autos de </a:t>
            </a:r>
            <a:r>
              <a:rPr lang="es-ES" sz="2000" dirty="0" err="1" smtClean="0"/>
              <a:t>resistência</a:t>
            </a:r>
            <a:r>
              <a:rPr lang="es-ES" sz="2000" dirty="0" smtClean="0"/>
              <a:t> (PL 4471/12)</a:t>
            </a:r>
          </a:p>
          <a:p>
            <a:pPr>
              <a:lnSpc>
                <a:spcPct val="80000"/>
              </a:lnSpc>
              <a:defRPr/>
            </a:pPr>
            <a:endParaRPr lang="es-ES" sz="2000" dirty="0"/>
          </a:p>
          <a:p>
            <a:pPr>
              <a:lnSpc>
                <a:spcPct val="80000"/>
              </a:lnSpc>
              <a:defRPr/>
            </a:pPr>
            <a:r>
              <a:rPr lang="es-ES" sz="2000" dirty="0" err="1"/>
              <a:t>Aperfeiçoamento</a:t>
            </a:r>
            <a:r>
              <a:rPr lang="es-ES" sz="2000" dirty="0"/>
              <a:t> das </a:t>
            </a:r>
            <a:r>
              <a:rPr lang="es-ES" sz="2000" dirty="0" err="1"/>
              <a:t>perícias</a:t>
            </a:r>
            <a:r>
              <a:rPr lang="es-ES" sz="2000" dirty="0"/>
              <a:t> e dos </a:t>
            </a:r>
            <a:r>
              <a:rPr lang="es-ES" sz="2000" dirty="0" err="1"/>
              <a:t>processos</a:t>
            </a:r>
            <a:r>
              <a:rPr lang="es-ES" sz="2000" dirty="0"/>
              <a:t> de </a:t>
            </a:r>
            <a:r>
              <a:rPr lang="es-ES" sz="2000" dirty="0" err="1"/>
              <a:t>investigação</a:t>
            </a:r>
            <a:r>
              <a:rPr lang="es-ES" sz="2000" dirty="0"/>
              <a:t>, </a:t>
            </a:r>
            <a:r>
              <a:rPr lang="es-ES" sz="2000" dirty="0" err="1"/>
              <a:t>tendo</a:t>
            </a:r>
            <a:r>
              <a:rPr lang="es-ES" sz="2000" dirty="0"/>
              <a:t> </a:t>
            </a:r>
            <a:r>
              <a:rPr lang="es-ES" sz="2000" dirty="0" err="1"/>
              <a:t>em</a:t>
            </a:r>
            <a:r>
              <a:rPr lang="es-ES" sz="2000" dirty="0"/>
              <a:t> vista o aumento das </a:t>
            </a:r>
            <a:r>
              <a:rPr lang="es-ES" sz="2000" dirty="0" err="1"/>
              <a:t>taxas</a:t>
            </a:r>
            <a:r>
              <a:rPr lang="es-ES" sz="2000" dirty="0"/>
              <a:t> de </a:t>
            </a:r>
            <a:r>
              <a:rPr lang="es-ES" sz="2000" dirty="0" err="1"/>
              <a:t>esclarecimento</a:t>
            </a:r>
            <a:r>
              <a:rPr lang="es-ES" sz="2000" dirty="0"/>
              <a:t> dos </a:t>
            </a:r>
            <a:r>
              <a:rPr lang="es-ES" sz="2000" dirty="0" err="1"/>
              <a:t>homicídios</a:t>
            </a:r>
            <a:r>
              <a:rPr lang="es-ES" sz="2000" dirty="0"/>
              <a:t>. 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es-ES" sz="2000" dirty="0" smtClean="0"/>
          </a:p>
          <a:p>
            <a:pPr>
              <a:lnSpc>
                <a:spcPct val="80000"/>
              </a:lnSpc>
              <a:defRPr/>
            </a:pPr>
            <a:r>
              <a:rPr lang="pt-BR" sz="2000" dirty="0" smtClean="0"/>
              <a:t>Sensibilização dos </a:t>
            </a:r>
            <a:r>
              <a:rPr lang="pt-BR" sz="2000" dirty="0"/>
              <a:t>operadores do sistema de segurança pública e justiça </a:t>
            </a:r>
            <a:r>
              <a:rPr lang="pt-BR" sz="2000" dirty="0" smtClean="0"/>
              <a:t>criminal para o enfrentamento do racismo</a:t>
            </a:r>
          </a:p>
          <a:p>
            <a:pPr>
              <a:lnSpc>
                <a:spcPct val="80000"/>
              </a:lnSpc>
              <a:defRPr/>
            </a:pPr>
            <a:endParaRPr lang="es-ES" sz="2000" dirty="0"/>
          </a:p>
          <a:p>
            <a:pPr>
              <a:lnSpc>
                <a:spcPct val="80000"/>
              </a:lnSpc>
              <a:defRPr/>
            </a:pPr>
            <a:endParaRPr lang="es-ES" sz="2000" dirty="0" smtClean="0"/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es-ES" sz="2000" dirty="0" smtClean="0"/>
          </a:p>
          <a:p>
            <a:pPr>
              <a:lnSpc>
                <a:spcPct val="80000"/>
              </a:lnSpc>
              <a:defRPr/>
            </a:pPr>
            <a:endParaRPr lang="es-ES" sz="2000" dirty="0" smtClean="0"/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pt-BR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Tx/>
              <a:buNone/>
              <a:defRPr/>
            </a:pPr>
            <a:endParaRPr lang="pt-BR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pt-BR" sz="2000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366815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0" y="404813"/>
            <a:ext cx="9324975" cy="86201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5000">
                <a:solidFill>
                  <a:srgbClr val="6AA4D6"/>
                </a:solidFill>
              </a:rPr>
              <a:t>     	Propostas </a:t>
            </a:r>
          </a:p>
        </p:txBody>
      </p:sp>
      <p:pic>
        <p:nvPicPr>
          <p:cNvPr id="22531" name="Picture 3" descr="logo OF apenas quadr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638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1331913" y="260350"/>
            <a:ext cx="0" cy="6337300"/>
          </a:xfrm>
          <a:prstGeom prst="line">
            <a:avLst/>
          </a:prstGeom>
          <a:noFill/>
          <a:ln w="28575">
            <a:solidFill>
              <a:srgbClr val="6AA4D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946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547813" y="1844675"/>
            <a:ext cx="6911975" cy="4670425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es-ES" sz="2000" dirty="0" smtClean="0"/>
          </a:p>
          <a:p>
            <a:pPr>
              <a:lnSpc>
                <a:spcPct val="80000"/>
              </a:lnSpc>
              <a:defRPr/>
            </a:pPr>
            <a:r>
              <a:rPr lang="es-ES" sz="2000" dirty="0" smtClean="0"/>
              <a:t>Investimento na </a:t>
            </a:r>
            <a:r>
              <a:rPr lang="es-ES" sz="2000" dirty="0" err="1" smtClean="0"/>
              <a:t>realização</a:t>
            </a:r>
            <a:r>
              <a:rPr lang="es-ES" sz="2000" dirty="0" smtClean="0"/>
              <a:t> de diagnósticos </a:t>
            </a:r>
            <a:r>
              <a:rPr lang="es-ES" sz="2000" dirty="0" err="1" smtClean="0"/>
              <a:t>locais</a:t>
            </a:r>
            <a:r>
              <a:rPr lang="es-ES" sz="2000" dirty="0" smtClean="0"/>
              <a:t> e na </a:t>
            </a:r>
            <a:r>
              <a:rPr lang="es-ES" sz="2000" dirty="0" err="1" smtClean="0"/>
              <a:t>construção</a:t>
            </a:r>
            <a:r>
              <a:rPr lang="es-ES" sz="2000" dirty="0" smtClean="0"/>
              <a:t> de planos </a:t>
            </a:r>
            <a:r>
              <a:rPr lang="es-ES" sz="2000" dirty="0" err="1" smtClean="0"/>
              <a:t>municipais</a:t>
            </a:r>
            <a:r>
              <a:rPr lang="es-ES" sz="2000" dirty="0" smtClean="0"/>
              <a:t>, </a:t>
            </a:r>
            <a:r>
              <a:rPr lang="es-ES" sz="2000" dirty="0" err="1" smtClean="0"/>
              <a:t>estaduais</a:t>
            </a:r>
            <a:r>
              <a:rPr lang="es-ES" sz="2000" dirty="0" smtClean="0"/>
              <a:t> e nacional que </a:t>
            </a:r>
            <a:r>
              <a:rPr lang="es-ES" sz="2000" dirty="0" err="1" smtClean="0"/>
              <a:t>tenham</a:t>
            </a:r>
            <a:r>
              <a:rPr lang="es-ES" sz="2000" dirty="0" smtClean="0"/>
              <a:t>  </a:t>
            </a:r>
            <a:r>
              <a:rPr lang="es-ES" sz="2000" dirty="0" smtClean="0"/>
              <a:t>metas</a:t>
            </a:r>
            <a:r>
              <a:rPr lang="es-ES" sz="2000" dirty="0" smtClean="0"/>
              <a:t> </a:t>
            </a:r>
            <a:r>
              <a:rPr lang="es-ES" sz="2000" dirty="0" smtClean="0"/>
              <a:t>de</a:t>
            </a:r>
            <a:r>
              <a:rPr lang="es-ES" sz="2000" dirty="0" smtClean="0"/>
              <a:t> </a:t>
            </a:r>
            <a:r>
              <a:rPr lang="es-ES" sz="2000" dirty="0" err="1" smtClean="0"/>
              <a:t>redução</a:t>
            </a:r>
            <a:r>
              <a:rPr lang="es-ES" sz="2000" dirty="0" smtClean="0"/>
              <a:t> de </a:t>
            </a:r>
            <a:r>
              <a:rPr lang="es-ES" sz="2000" dirty="0" err="1" smtClean="0"/>
              <a:t>homicídios</a:t>
            </a:r>
            <a:r>
              <a:rPr lang="es-ES" sz="2000" dirty="0" smtClean="0"/>
              <a:t>  </a:t>
            </a:r>
          </a:p>
          <a:p>
            <a:pPr>
              <a:lnSpc>
                <a:spcPct val="80000"/>
              </a:lnSpc>
              <a:defRPr/>
            </a:pPr>
            <a:endParaRPr lang="es-ES" sz="2000" dirty="0" smtClean="0"/>
          </a:p>
          <a:p>
            <a:pPr>
              <a:lnSpc>
                <a:spcPct val="80000"/>
              </a:lnSpc>
              <a:defRPr/>
            </a:pPr>
            <a:r>
              <a:rPr lang="en-US" sz="2000" dirty="0" err="1">
                <a:ea typeface="ＭＳ Ｐゴシック" pitchFamily="34" charset="-128"/>
              </a:rPr>
              <a:t>Ênfase</a:t>
            </a:r>
            <a:r>
              <a:rPr lang="en-US" sz="2000" dirty="0">
                <a:ea typeface="ＭＳ Ｐゴシック" pitchFamily="34" charset="-128"/>
              </a:rPr>
              <a:t> </a:t>
            </a:r>
            <a:r>
              <a:rPr lang="en-US" sz="2000" dirty="0" err="1">
                <a:ea typeface="ＭＳ Ｐゴシック" pitchFamily="34" charset="-128"/>
              </a:rPr>
              <a:t>na</a:t>
            </a:r>
            <a:r>
              <a:rPr lang="en-US" sz="2000" dirty="0">
                <a:ea typeface="ＭＳ Ｐゴシック" pitchFamily="34" charset="-128"/>
              </a:rPr>
              <a:t> </a:t>
            </a:r>
            <a:r>
              <a:rPr lang="en-US" sz="2000" dirty="0" err="1">
                <a:ea typeface="ＭＳ Ｐゴシック" pitchFamily="34" charset="-128"/>
              </a:rPr>
              <a:t>dimensão</a:t>
            </a:r>
            <a:r>
              <a:rPr lang="en-US" sz="2000" dirty="0">
                <a:ea typeface="ＭＳ Ｐゴシック" pitchFamily="34" charset="-128"/>
              </a:rPr>
              <a:t> racial </a:t>
            </a:r>
            <a:r>
              <a:rPr lang="en-US" sz="2000" dirty="0" err="1">
                <a:ea typeface="ＭＳ Ｐゴシック" pitchFamily="34" charset="-128"/>
              </a:rPr>
              <a:t>nas</a:t>
            </a:r>
            <a:r>
              <a:rPr lang="en-US" sz="2000" dirty="0">
                <a:ea typeface="ＭＳ Ｐゴシック" pitchFamily="34" charset="-128"/>
              </a:rPr>
              <a:t> </a:t>
            </a:r>
            <a:r>
              <a:rPr lang="en-US" sz="2000" dirty="0" err="1">
                <a:ea typeface="ＭＳ Ｐゴシック" pitchFamily="34" charset="-128"/>
              </a:rPr>
              <a:t>políticas</a:t>
            </a:r>
            <a:r>
              <a:rPr lang="en-US" sz="2000" dirty="0">
                <a:ea typeface="ＭＳ Ｐゴシック" pitchFamily="34" charset="-128"/>
              </a:rPr>
              <a:t> </a:t>
            </a:r>
            <a:r>
              <a:rPr lang="en-US" sz="2000" dirty="0" err="1">
                <a:ea typeface="ＭＳ Ｐゴシック" pitchFamily="34" charset="-128"/>
              </a:rPr>
              <a:t>preventivas</a:t>
            </a:r>
            <a:endParaRPr lang="en-US" sz="2000" dirty="0">
              <a:ea typeface="ＭＳ Ｐゴシック" pitchFamily="34" charset="-128"/>
            </a:endParaRPr>
          </a:p>
          <a:p>
            <a:pPr>
              <a:lnSpc>
                <a:spcPct val="80000"/>
              </a:lnSpc>
              <a:defRPr/>
            </a:pPr>
            <a:endParaRPr lang="es-ES" sz="2000" dirty="0" smtClean="0"/>
          </a:p>
          <a:p>
            <a:pPr>
              <a:lnSpc>
                <a:spcPct val="80000"/>
              </a:lnSpc>
              <a:defRPr/>
            </a:pPr>
            <a:r>
              <a:rPr lang="es-ES" sz="2000" dirty="0" err="1" smtClean="0"/>
              <a:t>Previsão</a:t>
            </a:r>
            <a:r>
              <a:rPr lang="es-ES" sz="2000" dirty="0" smtClean="0"/>
              <a:t> </a:t>
            </a:r>
            <a:r>
              <a:rPr lang="es-ES" sz="2000" dirty="0" err="1" smtClean="0"/>
              <a:t>orçamentária</a:t>
            </a:r>
            <a:endParaRPr lang="es-ES" sz="2000" dirty="0" smtClean="0"/>
          </a:p>
          <a:p>
            <a:pPr>
              <a:lnSpc>
                <a:spcPct val="80000"/>
              </a:lnSpc>
              <a:defRPr/>
            </a:pPr>
            <a:endParaRPr lang="es-ES" sz="2000" dirty="0" smtClean="0"/>
          </a:p>
          <a:p>
            <a:pPr>
              <a:lnSpc>
                <a:spcPct val="80000"/>
              </a:lnSpc>
              <a:defRPr/>
            </a:pPr>
            <a:r>
              <a:rPr lang="es-ES" sz="2000" dirty="0" err="1" smtClean="0"/>
              <a:t>Definição</a:t>
            </a:r>
            <a:r>
              <a:rPr lang="es-ES" sz="2000" dirty="0" smtClean="0"/>
              <a:t> de indicadores que </a:t>
            </a:r>
            <a:r>
              <a:rPr lang="es-ES" sz="2000" dirty="0" err="1" smtClean="0"/>
              <a:t>permitam</a:t>
            </a:r>
            <a:r>
              <a:rPr lang="es-ES" sz="2000" dirty="0" smtClean="0"/>
              <a:t> o </a:t>
            </a:r>
            <a:r>
              <a:rPr lang="es-ES" sz="2000" dirty="0" err="1" smtClean="0"/>
              <a:t>monitoramento</a:t>
            </a:r>
            <a:r>
              <a:rPr lang="es-ES" sz="2000" dirty="0" smtClean="0"/>
              <a:t> e a </a:t>
            </a:r>
            <a:r>
              <a:rPr lang="es-ES" sz="2000" dirty="0" err="1" smtClean="0"/>
              <a:t>avaliação</a:t>
            </a:r>
            <a:r>
              <a:rPr lang="es-ES" sz="2000" dirty="0" smtClean="0"/>
              <a:t> </a:t>
            </a:r>
            <a:endParaRPr lang="es-ES" sz="2000" dirty="0"/>
          </a:p>
          <a:p>
            <a:pPr>
              <a:lnSpc>
                <a:spcPct val="80000"/>
              </a:lnSpc>
              <a:defRPr/>
            </a:pPr>
            <a:endParaRPr lang="es-ES" sz="2000" dirty="0"/>
          </a:p>
          <a:p>
            <a:pPr>
              <a:lnSpc>
                <a:spcPct val="80000"/>
              </a:lnSpc>
              <a:defRPr/>
            </a:pPr>
            <a:endParaRPr lang="es-ES" sz="2000" dirty="0" smtClean="0"/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es-ES" sz="2000" dirty="0" smtClean="0"/>
          </a:p>
          <a:p>
            <a:pPr>
              <a:lnSpc>
                <a:spcPct val="80000"/>
              </a:lnSpc>
              <a:defRPr/>
            </a:pPr>
            <a:endParaRPr lang="es-ES" sz="2000" dirty="0" smtClean="0"/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pt-BR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Tx/>
              <a:buNone/>
              <a:defRPr/>
            </a:pPr>
            <a:endParaRPr lang="pt-BR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pt-BR" sz="2000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13811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404813"/>
            <a:ext cx="9324975" cy="86201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5000">
                <a:solidFill>
                  <a:srgbClr val="6AA4D6"/>
                </a:solidFill>
              </a:rPr>
              <a:t>     	Propostas </a:t>
            </a:r>
          </a:p>
        </p:txBody>
      </p:sp>
      <p:pic>
        <p:nvPicPr>
          <p:cNvPr id="23555" name="Picture 3" descr="logo OF apenas quadr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638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1331913" y="260350"/>
            <a:ext cx="0" cy="6337300"/>
          </a:xfrm>
          <a:prstGeom prst="line">
            <a:avLst/>
          </a:prstGeom>
          <a:noFill/>
          <a:ln w="28575">
            <a:solidFill>
              <a:srgbClr val="6AA4D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946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547813" y="1844675"/>
            <a:ext cx="6911975" cy="4670425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en-US" sz="2000" dirty="0">
              <a:ea typeface="ＭＳ Ｐゴシック" pitchFamily="34" charset="-128"/>
            </a:endParaRPr>
          </a:p>
          <a:p>
            <a:pPr>
              <a:lnSpc>
                <a:spcPct val="80000"/>
              </a:lnSpc>
              <a:defRPr/>
            </a:pPr>
            <a:r>
              <a:rPr lang="es-ES" sz="2000" dirty="0"/>
              <a:t>Aumento da </a:t>
            </a:r>
            <a:r>
              <a:rPr lang="es-ES" sz="2000" dirty="0" err="1"/>
              <a:t>participação</a:t>
            </a:r>
            <a:r>
              <a:rPr lang="es-ES" sz="2000" dirty="0"/>
              <a:t> </a:t>
            </a:r>
            <a:r>
              <a:rPr lang="es-ES" sz="2000" dirty="0" smtClean="0"/>
              <a:t>dos </a:t>
            </a:r>
            <a:r>
              <a:rPr lang="es-ES" sz="2000" dirty="0" err="1" smtClean="0"/>
              <a:t>jovens</a:t>
            </a:r>
            <a:r>
              <a:rPr lang="es-ES" sz="2000" dirty="0" smtClean="0"/>
              <a:t> na </a:t>
            </a:r>
            <a:r>
              <a:rPr lang="es-ES" sz="2000" dirty="0" err="1"/>
              <a:t>formulação</a:t>
            </a:r>
            <a:r>
              <a:rPr lang="es-ES" sz="2000" dirty="0"/>
              <a:t> de novas </a:t>
            </a:r>
            <a:r>
              <a:rPr lang="es-ES" sz="2000" dirty="0" err="1"/>
              <a:t>estratégias</a:t>
            </a:r>
            <a:r>
              <a:rPr lang="es-ES" sz="2000" dirty="0"/>
              <a:t> de </a:t>
            </a:r>
            <a:r>
              <a:rPr lang="es-ES" sz="2000" dirty="0" err="1"/>
              <a:t>enfrentamento</a:t>
            </a:r>
            <a:r>
              <a:rPr lang="es-ES" sz="2000" dirty="0"/>
              <a:t> da </a:t>
            </a:r>
            <a:r>
              <a:rPr lang="es-ES" sz="2000" dirty="0" err="1"/>
              <a:t>violência</a:t>
            </a:r>
            <a:r>
              <a:rPr lang="es-ES" sz="2000" dirty="0"/>
              <a:t> </a:t>
            </a:r>
            <a:r>
              <a:rPr lang="es-ES" sz="2000" dirty="0" smtClean="0"/>
              <a:t>urbana</a:t>
            </a:r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es-ES" sz="2000" dirty="0"/>
          </a:p>
          <a:p>
            <a:pPr>
              <a:lnSpc>
                <a:spcPct val="80000"/>
              </a:lnSpc>
              <a:defRPr/>
            </a:pPr>
            <a:r>
              <a:rPr lang="es-ES" sz="2000" dirty="0" err="1"/>
              <a:t>Reconhecimento</a:t>
            </a:r>
            <a:r>
              <a:rPr lang="es-ES" sz="2000" dirty="0"/>
              <a:t> dos moradores de favelas e periferias como </a:t>
            </a:r>
            <a:r>
              <a:rPr lang="es-ES" sz="2000" dirty="0" smtClean="0"/>
              <a:t> </a:t>
            </a:r>
            <a:r>
              <a:rPr lang="es-ES" sz="2000" dirty="0"/>
              <a:t>atores </a:t>
            </a:r>
            <a:r>
              <a:rPr lang="es-ES" sz="2000" dirty="0" smtClean="0"/>
              <a:t>políticos </a:t>
            </a:r>
            <a:r>
              <a:rPr lang="es-ES" sz="2000" dirty="0" err="1" smtClean="0"/>
              <a:t>fundamentais</a:t>
            </a:r>
            <a:r>
              <a:rPr lang="es-ES" sz="2000" dirty="0" smtClean="0"/>
              <a:t> </a:t>
            </a:r>
            <a:r>
              <a:rPr lang="es-ES" sz="2000" dirty="0" err="1" smtClean="0"/>
              <a:t>nesta</a:t>
            </a:r>
            <a:r>
              <a:rPr lang="es-ES" sz="2000" dirty="0" smtClean="0"/>
              <a:t> </a:t>
            </a:r>
            <a:r>
              <a:rPr lang="es-ES" sz="2000" dirty="0" err="1" smtClean="0"/>
              <a:t>construção</a:t>
            </a:r>
            <a:endParaRPr lang="es-ES" sz="2000" dirty="0" smtClean="0"/>
          </a:p>
          <a:p>
            <a:pPr>
              <a:lnSpc>
                <a:spcPct val="80000"/>
              </a:lnSpc>
              <a:defRPr/>
            </a:pPr>
            <a:endParaRPr lang="es-ES" sz="2000" dirty="0"/>
          </a:p>
          <a:p>
            <a:pPr>
              <a:lnSpc>
                <a:spcPct val="80000"/>
              </a:lnSpc>
              <a:defRPr/>
            </a:pPr>
            <a:r>
              <a:rPr lang="es-ES" sz="2000" dirty="0" smtClean="0"/>
              <a:t>Ruptura </a:t>
            </a:r>
            <a:r>
              <a:rPr lang="es-ES" sz="2000" dirty="0" err="1" smtClean="0"/>
              <a:t>com</a:t>
            </a:r>
            <a:r>
              <a:rPr lang="es-ES" sz="2000" dirty="0" smtClean="0"/>
              <a:t> a lógica </a:t>
            </a:r>
            <a:r>
              <a:rPr lang="es-ES" sz="2000" dirty="0" err="1" smtClean="0"/>
              <a:t>repressora</a:t>
            </a:r>
            <a:r>
              <a:rPr lang="es-ES" sz="2000" dirty="0" smtClean="0"/>
              <a:t> e punitiva</a:t>
            </a:r>
          </a:p>
          <a:p>
            <a:pPr>
              <a:lnSpc>
                <a:spcPct val="80000"/>
              </a:lnSpc>
              <a:defRPr/>
            </a:pPr>
            <a:endParaRPr lang="es-ES" sz="2000" dirty="0"/>
          </a:p>
          <a:p>
            <a:pPr>
              <a:lnSpc>
                <a:spcPct val="80000"/>
              </a:lnSpc>
              <a:defRPr/>
            </a:pPr>
            <a:r>
              <a:rPr lang="es-ES" sz="2000" dirty="0" smtClean="0"/>
              <a:t>Investimento na </a:t>
            </a:r>
            <a:r>
              <a:rPr lang="es-ES" sz="2000" dirty="0" err="1" smtClean="0"/>
              <a:t>potência</a:t>
            </a:r>
            <a:r>
              <a:rPr lang="es-ES" sz="2000" dirty="0" smtClean="0"/>
              <a:t> da </a:t>
            </a:r>
            <a:r>
              <a:rPr lang="es-ES" sz="2000" dirty="0" err="1" smtClean="0"/>
              <a:t>juventude</a:t>
            </a:r>
            <a:r>
              <a:rPr lang="es-ES" sz="2000" dirty="0" smtClean="0"/>
              <a:t> negra</a:t>
            </a:r>
            <a:endParaRPr lang="es-ES" sz="2000" dirty="0"/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es-ES" sz="2000" dirty="0"/>
          </a:p>
          <a:p>
            <a:pPr>
              <a:lnSpc>
                <a:spcPct val="80000"/>
              </a:lnSpc>
              <a:defRPr/>
            </a:pPr>
            <a:r>
              <a:rPr lang="es-ES" sz="2000" dirty="0"/>
              <a:t>Políticas </a:t>
            </a:r>
            <a:r>
              <a:rPr lang="es-ES" sz="2000" dirty="0" err="1"/>
              <a:t>efetivas</a:t>
            </a:r>
            <a:r>
              <a:rPr lang="es-ES" sz="2000" dirty="0"/>
              <a:t> de  </a:t>
            </a:r>
            <a:r>
              <a:rPr lang="es-ES" sz="2000" dirty="0" err="1"/>
              <a:t>educação</a:t>
            </a:r>
            <a:r>
              <a:rPr lang="es-ES" sz="2000" dirty="0"/>
              <a:t>, </a:t>
            </a:r>
            <a:r>
              <a:rPr lang="es-ES" sz="2000" dirty="0" err="1"/>
              <a:t>geração</a:t>
            </a:r>
            <a:r>
              <a:rPr lang="es-ES" sz="2000" dirty="0"/>
              <a:t> de </a:t>
            </a:r>
            <a:r>
              <a:rPr lang="es-ES" sz="2000" dirty="0" err="1"/>
              <a:t>trabalho</a:t>
            </a:r>
            <a:r>
              <a:rPr lang="es-ES" sz="2000" dirty="0"/>
              <a:t>, </a:t>
            </a:r>
            <a:r>
              <a:rPr lang="es-ES" sz="2000" dirty="0" smtClean="0"/>
              <a:t>renda, </a:t>
            </a:r>
            <a:r>
              <a:rPr lang="es-ES" sz="2000" dirty="0" err="1" smtClean="0"/>
              <a:t>mobilidade</a:t>
            </a:r>
            <a:r>
              <a:rPr lang="es-ES" sz="2000" dirty="0" smtClean="0"/>
              <a:t>  </a:t>
            </a:r>
            <a:r>
              <a:rPr lang="es-ES" sz="2000" dirty="0"/>
              <a:t>e </a:t>
            </a:r>
            <a:r>
              <a:rPr lang="es-ES" sz="2000" dirty="0" err="1"/>
              <a:t>sentimento</a:t>
            </a:r>
            <a:r>
              <a:rPr lang="es-ES" sz="2000" dirty="0"/>
              <a:t> de </a:t>
            </a:r>
            <a:r>
              <a:rPr lang="es-ES" sz="2000" dirty="0" err="1"/>
              <a:t>pertencimento</a:t>
            </a:r>
            <a:r>
              <a:rPr lang="es-ES" sz="2000" dirty="0"/>
              <a:t> à </a:t>
            </a:r>
            <a:r>
              <a:rPr lang="es-ES" sz="2000" dirty="0" err="1" smtClean="0"/>
              <a:t>cidade</a:t>
            </a:r>
            <a:r>
              <a:rPr lang="es-ES" sz="2000" dirty="0" smtClean="0"/>
              <a:t>.</a:t>
            </a:r>
          </a:p>
          <a:p>
            <a:pPr>
              <a:lnSpc>
                <a:spcPct val="80000"/>
              </a:lnSpc>
              <a:defRPr/>
            </a:pPr>
            <a:endParaRPr lang="es-ES" sz="2000" dirty="0"/>
          </a:p>
          <a:p>
            <a:pPr>
              <a:lnSpc>
                <a:spcPct val="80000"/>
              </a:lnSpc>
              <a:defRPr/>
            </a:pPr>
            <a:r>
              <a:rPr lang="es-ES" sz="2000" dirty="0" err="1" smtClean="0"/>
              <a:t>Promoção</a:t>
            </a:r>
            <a:r>
              <a:rPr lang="es-ES" sz="2000" dirty="0" smtClean="0"/>
              <a:t> de novas formas de </a:t>
            </a:r>
            <a:r>
              <a:rPr lang="es-ES" sz="2000" dirty="0" err="1" smtClean="0"/>
              <a:t>convivência</a:t>
            </a:r>
            <a:r>
              <a:rPr lang="es-ES" sz="2000" dirty="0" smtClean="0"/>
              <a:t> na </a:t>
            </a:r>
            <a:r>
              <a:rPr lang="es-ES" sz="2000" dirty="0" err="1" smtClean="0"/>
              <a:t>cidade</a:t>
            </a:r>
            <a:endParaRPr lang="es-ES" sz="2000" dirty="0"/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pt-BR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Tx/>
              <a:buNone/>
              <a:defRPr/>
            </a:pPr>
            <a:endParaRPr lang="pt-BR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pt-BR" sz="2000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60032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 descr="logo OF jpg (horizontal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908050"/>
            <a:ext cx="5761038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6"/>
          <p:cNvSpPr txBox="1">
            <a:spLocks noChangeArrowheads="1"/>
          </p:cNvSpPr>
          <p:nvPr/>
        </p:nvSpPr>
        <p:spPr bwMode="auto">
          <a:xfrm>
            <a:off x="1476375" y="3005138"/>
            <a:ext cx="6624638" cy="3265487"/>
          </a:xfrm>
          <a:prstGeom prst="rect">
            <a:avLst/>
          </a:prstGeom>
          <a:solidFill>
            <a:srgbClr val="6AA4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50000"/>
              </a:spcBef>
            </a:pPr>
            <a:r>
              <a:rPr lang="pt-BR" altLang="pt-BR" sz="2600">
                <a:solidFill>
                  <a:schemeClr val="bg1"/>
                </a:solidFill>
                <a:hlinkClick r:id="rId4"/>
              </a:rPr>
              <a:t>www.observatoriodefavelas.org.br</a:t>
            </a:r>
            <a:endParaRPr lang="pt-BR" altLang="pt-BR" sz="2600">
              <a:solidFill>
                <a:schemeClr val="bg1"/>
              </a:solidFill>
            </a:endParaRPr>
          </a:p>
          <a:p>
            <a:pPr algn="ctr" eaLnBrk="1" hangingPunct="1">
              <a:lnSpc>
                <a:spcPct val="150000"/>
              </a:lnSpc>
              <a:spcBef>
                <a:spcPct val="50000"/>
              </a:spcBef>
            </a:pPr>
            <a:r>
              <a:rPr lang="pt-BR" altLang="pt-BR" sz="2600">
                <a:solidFill>
                  <a:schemeClr val="bg1"/>
                </a:solidFill>
              </a:rPr>
              <a:t>www.prvl.org.br</a:t>
            </a:r>
            <a:endParaRPr lang="pt-BR" altLang="pt-BR" sz="2400" b="0">
              <a:solidFill>
                <a:schemeClr val="bg1"/>
              </a:solidFill>
            </a:endParaRPr>
          </a:p>
          <a:p>
            <a:pPr eaLnBrk="1" hangingPunct="1">
              <a:lnSpc>
                <a:spcPct val="120000"/>
              </a:lnSpc>
            </a:pPr>
            <a:r>
              <a:rPr lang="pt-BR" altLang="pt-BR" sz="2400" b="0">
                <a:solidFill>
                  <a:schemeClr val="bg1"/>
                </a:solidFill>
              </a:rPr>
              <a:t>Endereço: Rua Teixeira Ribeiro, 535. Parque Maré. Maré. Rio de Janeiro. </a:t>
            </a:r>
            <a:r>
              <a:rPr lang="en-US" altLang="pt-BR" sz="2400" b="0">
                <a:solidFill>
                  <a:schemeClr val="bg1"/>
                </a:solidFill>
              </a:rPr>
              <a:t>CEP: 21.044-251</a:t>
            </a:r>
            <a:endParaRPr lang="pt-BR" altLang="pt-BR" sz="2400" b="0">
              <a:solidFill>
                <a:schemeClr val="bg1"/>
              </a:solidFill>
            </a:endParaRPr>
          </a:p>
          <a:p>
            <a:pPr eaLnBrk="1" hangingPunct="1">
              <a:lnSpc>
                <a:spcPct val="120000"/>
              </a:lnSpc>
            </a:pPr>
            <a:r>
              <a:rPr lang="pt-BR" altLang="pt-BR" sz="2400" b="0">
                <a:solidFill>
                  <a:schemeClr val="bg1"/>
                </a:solidFill>
              </a:rPr>
              <a:t>Tel: 55 (21)  3105-4599</a:t>
            </a:r>
          </a:p>
          <a:p>
            <a:pPr eaLnBrk="1" hangingPunct="1">
              <a:lnSpc>
                <a:spcPct val="120000"/>
              </a:lnSpc>
            </a:pPr>
            <a:r>
              <a:rPr lang="pt-BR" altLang="pt-BR" sz="2400" b="0">
                <a:solidFill>
                  <a:schemeClr val="bg1"/>
                </a:solidFill>
              </a:rPr>
              <a:t>E-mail: raquel@observatoriodefavelas.org.br</a:t>
            </a:r>
          </a:p>
        </p:txBody>
      </p:sp>
    </p:spTree>
    <p:extLst>
      <p:ext uri="{BB962C8B-B14F-4D97-AF65-F5344CB8AC3E}">
        <p14:creationId xmlns:p14="http://schemas.microsoft.com/office/powerpoint/2010/main" val="14923435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Figura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263" y="3292202"/>
            <a:ext cx="878522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Rodapé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5301208"/>
            <a:ext cx="82804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404813"/>
            <a:ext cx="932497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5000" dirty="0">
                <a:solidFill>
                  <a:srgbClr val="6AA4D6"/>
                </a:solidFill>
              </a:rPr>
              <a:t>     </a:t>
            </a:r>
            <a:r>
              <a:rPr lang="pt-BR" sz="5000" b="1" dirty="0">
                <a:solidFill>
                  <a:srgbClr val="6AA4D6"/>
                </a:solidFill>
              </a:rPr>
              <a:t>Objetivos</a:t>
            </a:r>
          </a:p>
        </p:txBody>
      </p:sp>
      <p:pic>
        <p:nvPicPr>
          <p:cNvPr id="4099" name="Picture 3" descr="logo OF apenas quadr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638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1331913" y="260350"/>
            <a:ext cx="0" cy="6337300"/>
          </a:xfrm>
          <a:prstGeom prst="line">
            <a:avLst/>
          </a:prstGeom>
          <a:noFill/>
          <a:ln w="28575">
            <a:solidFill>
              <a:srgbClr val="6AA4D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10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547813" y="1989138"/>
            <a:ext cx="6911975" cy="4525962"/>
          </a:xfrm>
          <a:noFill/>
        </p:spPr>
        <p:txBody>
          <a:bodyPr/>
          <a:lstStyle/>
          <a:p>
            <a:pPr marL="812800" indent="-812800" algn="just" eaLnBrk="1" hangingPunct="1">
              <a:lnSpc>
                <a:spcPct val="80000"/>
              </a:lnSpc>
              <a:buFontTx/>
              <a:buNone/>
            </a:pPr>
            <a:r>
              <a:rPr lang="pt-BR" altLang="pt-BR" sz="2400" dirty="0" smtClean="0">
                <a:ea typeface="ＭＳ Ｐゴシック" pitchFamily="34" charset="-128"/>
              </a:rPr>
              <a:t>	O Programa de Redução da Violência Letal tem como objetivos:</a:t>
            </a:r>
          </a:p>
          <a:p>
            <a:pPr marL="812800" indent="-812800" eaLnBrk="1" hangingPunct="1">
              <a:lnSpc>
                <a:spcPct val="80000"/>
              </a:lnSpc>
              <a:buFontTx/>
              <a:buNone/>
            </a:pPr>
            <a:endParaRPr lang="pt-BR" altLang="pt-BR" sz="24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</a:pPr>
            <a:r>
              <a:rPr lang="pt-BR" altLang="pt-BR" sz="2000" dirty="0" smtClean="0">
                <a:ea typeface="ＭＳ Ｐゴシック" pitchFamily="34" charset="-128"/>
              </a:rPr>
              <a:t>mobilizar e articular a sociedade em torno do tema dos homicídios </a:t>
            </a:r>
          </a:p>
          <a:p>
            <a:pPr marL="812800" indent="-812800" algn="just" eaLnBrk="1" hangingPunct="1">
              <a:lnSpc>
                <a:spcPct val="80000"/>
              </a:lnSpc>
            </a:pPr>
            <a:endParaRPr lang="pt-BR" altLang="pt-BR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</a:pPr>
            <a:r>
              <a:rPr lang="pt-BR" altLang="pt-BR" sz="2000" dirty="0" smtClean="0">
                <a:ea typeface="ＭＳ Ｐゴシック" pitchFamily="34" charset="-128"/>
              </a:rPr>
              <a:t>construir mecanismos de monitoramento dos homicídios de adolescentes e jovens que possam subsidiar políticas de prevenção da violência </a:t>
            </a:r>
          </a:p>
          <a:p>
            <a:pPr marL="812800" indent="-812800" algn="just" eaLnBrk="1" hangingPunct="1">
              <a:lnSpc>
                <a:spcPct val="80000"/>
              </a:lnSpc>
            </a:pPr>
            <a:endParaRPr lang="pt-BR" altLang="pt-BR" sz="2000" dirty="0" smtClean="0">
              <a:ea typeface="ＭＳ Ｐゴシック" pitchFamily="34" charset="-128"/>
            </a:endParaRPr>
          </a:p>
          <a:p>
            <a:pPr marL="812800" indent="-812800" algn="just" eaLnBrk="1" hangingPunct="1">
              <a:lnSpc>
                <a:spcPct val="80000"/>
              </a:lnSpc>
            </a:pPr>
            <a:r>
              <a:rPr lang="pt-BR" altLang="pt-BR" sz="2000" dirty="0" smtClean="0">
                <a:ea typeface="ＭＳ Ｐゴシック" pitchFamily="34" charset="-128"/>
              </a:rPr>
              <a:t>identificar, analisar e difundir metodologias que contribuam para a prevenção da violência e,             sobretudo, para a diminuição da letalidade.</a:t>
            </a:r>
          </a:p>
        </p:txBody>
      </p:sp>
    </p:spTree>
    <p:extLst>
      <p:ext uri="{BB962C8B-B14F-4D97-AF65-F5344CB8AC3E}">
        <p14:creationId xmlns:p14="http://schemas.microsoft.com/office/powerpoint/2010/main" val="18778040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404813"/>
            <a:ext cx="932497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5000" dirty="0">
                <a:solidFill>
                  <a:srgbClr val="6AA4D6"/>
                </a:solidFill>
              </a:rPr>
              <a:t>     </a:t>
            </a:r>
            <a:r>
              <a:rPr lang="pt-BR" sz="5000" b="1" dirty="0">
                <a:solidFill>
                  <a:srgbClr val="6AA4D6"/>
                </a:solidFill>
              </a:rPr>
              <a:t>Eixo I</a:t>
            </a:r>
          </a:p>
        </p:txBody>
      </p:sp>
      <p:pic>
        <p:nvPicPr>
          <p:cNvPr id="6147" name="Picture 3" descr="logo OF apenas quadr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638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1331913" y="260350"/>
            <a:ext cx="0" cy="6337300"/>
          </a:xfrm>
          <a:prstGeom prst="line">
            <a:avLst/>
          </a:prstGeom>
          <a:noFill/>
          <a:ln w="28575">
            <a:solidFill>
              <a:srgbClr val="6AA4D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76375" y="1757363"/>
            <a:ext cx="7381875" cy="563245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pt-BR" altLang="pt-BR" sz="2800" b="1" dirty="0" smtClean="0">
                <a:ea typeface="ＭＳ Ｐゴシック" pitchFamily="34" charset="-128"/>
              </a:rPr>
              <a:t>Articulação e mobilização</a:t>
            </a:r>
            <a:endParaRPr lang="pt-BR" altLang="pt-BR" sz="28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pt-BR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t-BR" altLang="pt-BR" sz="2000" dirty="0" smtClean="0">
              <a:ea typeface="ＭＳ Ｐゴシック" pitchFamily="34" charset="-128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pt-BR" altLang="pt-BR" sz="2000" dirty="0" smtClean="0">
                <a:ea typeface="ＭＳ Ｐゴシック" pitchFamily="34" charset="-128"/>
              </a:rPr>
              <a:t> - 	Articulação nacional para priorização do tema na agenda pública</a:t>
            </a:r>
            <a:endParaRPr lang="en-US" altLang="pt-BR" sz="2000" dirty="0" smtClean="0">
              <a:ea typeface="ＭＳ Ｐゴシック" pitchFamily="34" charset="-128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endParaRPr lang="pt-BR" altLang="pt-BR" sz="2000" dirty="0" smtClean="0">
              <a:ea typeface="ＭＳ Ｐゴシック" pitchFamily="34" charset="-128"/>
            </a:endParaRP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r>
              <a:rPr lang="pt-BR" altLang="pt-BR" sz="2000" dirty="0" smtClean="0">
                <a:ea typeface="ＭＳ Ｐゴシック" pitchFamily="34" charset="-128"/>
              </a:rPr>
              <a:t>Oficinas com jovens e gestores locais de regiões metropolitanas com altos índices de homicídios da juventude negra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endParaRPr lang="pt-BR" altLang="pt-BR" sz="2000" dirty="0" smtClean="0">
              <a:ea typeface="ＭＳ Ｐゴシック" pitchFamily="34" charset="-128"/>
            </a:endParaRP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r>
              <a:rPr lang="pt-BR" altLang="pt-BR" sz="2000" dirty="0" smtClean="0">
                <a:ea typeface="ＭＳ Ｐゴシック" pitchFamily="34" charset="-128"/>
              </a:rPr>
              <a:t>Desenvolvimento </a:t>
            </a:r>
            <a:r>
              <a:rPr lang="pt-BR" altLang="pt-BR" sz="2000" dirty="0">
                <a:ea typeface="ＭＳ Ｐゴシック" pitchFamily="34" charset="-128"/>
              </a:rPr>
              <a:t>de estratégias de comunicação,    </a:t>
            </a:r>
            <a:r>
              <a:rPr lang="pt-BR" altLang="pt-BR" sz="2000" dirty="0" smtClean="0">
                <a:ea typeface="ＭＳ Ｐゴシック" pitchFamily="34" charset="-128"/>
              </a:rPr>
              <a:t>sensibilização </a:t>
            </a:r>
            <a:r>
              <a:rPr lang="pt-BR" altLang="pt-BR" sz="2000" dirty="0">
                <a:ea typeface="ＭＳ Ｐゴシック" pitchFamily="34" charset="-128"/>
              </a:rPr>
              <a:t>e mobilização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t-BR" altLang="pt-BR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t-BR" altLang="pt-BR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BR" altLang="pt-BR" sz="2400" dirty="0" smtClean="0"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pt-BR" altLang="pt-BR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pt-BR" altLang="pt-BR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pt-BR" altLang="pt-BR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pt-BR" altLang="pt-BR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pt-BR" altLang="pt-BR" sz="2400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75135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71438" y="404813"/>
            <a:ext cx="9324975" cy="76944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dirty="0">
                <a:solidFill>
                  <a:srgbClr val="6AA4D6"/>
                </a:solidFill>
              </a:rPr>
              <a:t>        </a:t>
            </a:r>
            <a:r>
              <a:rPr lang="pt-BR" altLang="pt-BR" sz="4400" dirty="0" smtClean="0">
                <a:solidFill>
                  <a:srgbClr val="6AA4D6"/>
                </a:solidFill>
              </a:rPr>
              <a:t>Eixo II</a:t>
            </a:r>
            <a:endParaRPr lang="pt-BR" altLang="pt-BR" sz="4400" dirty="0">
              <a:solidFill>
                <a:srgbClr val="6AA4D6"/>
              </a:solidFill>
            </a:endParaRPr>
          </a:p>
        </p:txBody>
      </p:sp>
      <p:pic>
        <p:nvPicPr>
          <p:cNvPr id="7171" name="Picture 3" descr="logo OF apenas quadr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638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1331913" y="260350"/>
            <a:ext cx="0" cy="6337300"/>
          </a:xfrm>
          <a:prstGeom prst="line">
            <a:avLst/>
          </a:prstGeom>
          <a:noFill/>
          <a:ln w="28575">
            <a:solidFill>
              <a:srgbClr val="6AA4D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76375" y="1773238"/>
            <a:ext cx="7453313" cy="5632450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pt-BR" altLang="pt-BR" sz="2800" b="1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pt-BR" sz="2800" b="1" dirty="0" smtClean="0">
                <a:ea typeface="ＭＳ Ｐゴシック" pitchFamily="34" charset="-128"/>
              </a:rPr>
              <a:t>Produção de Indicadores - PRVL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pt-BR" altLang="pt-BR" sz="2800" dirty="0" smtClean="0">
              <a:ea typeface="ＭＳ Ｐゴシック" pitchFamily="34" charset="-128"/>
            </a:endParaRP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pt-BR" altLang="pt-BR" sz="2800" dirty="0" smtClean="0">
                <a:ea typeface="ＭＳ Ｐゴシック" pitchFamily="34" charset="-128"/>
              </a:rPr>
              <a:t> </a:t>
            </a:r>
            <a:r>
              <a:rPr lang="pt-BR" altLang="pt-BR" sz="2000" dirty="0" smtClean="0">
                <a:ea typeface="ＭＳ Ｐゴシック" pitchFamily="34" charset="-128"/>
              </a:rPr>
              <a:t>-  Cálculo do Índice de Homicídios na Adolescência (IHA) para todos os municípios brasileiros com mais de 100 mil habitantes 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pt-BR" altLang="pt-BR" sz="2000" dirty="0" smtClean="0">
              <a:ea typeface="ＭＳ Ｐゴシック" pitchFamily="34" charset="-128"/>
            </a:endParaRP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pt-BR" altLang="pt-BR" sz="2000" dirty="0" smtClean="0">
                <a:ea typeface="ＭＳ Ｐゴシック" pitchFamily="34" charset="-128"/>
              </a:rPr>
              <a:t>-    Análise de risco relativo em função de idade, gênero, raça e meio (arma de fogo)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pt-BR" altLang="pt-BR" sz="2000" dirty="0" smtClean="0">
              <a:ea typeface="ＭＳ Ｐゴシック" pitchFamily="34" charset="-128"/>
            </a:endParaRP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pt-BR" altLang="pt-BR" sz="2000" dirty="0" smtClean="0">
                <a:ea typeface="ＭＳ Ｐゴシック" pitchFamily="34" charset="-128"/>
              </a:rPr>
              <a:t>-	Análise de evolução do IHA 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pt-BR" altLang="pt-BR" sz="2000" dirty="0" smtClean="0">
              <a:ea typeface="ＭＳ Ｐゴシック" pitchFamily="34" charset="-128"/>
            </a:endParaRP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pt-BR" altLang="pt-BR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pt-BR" dirty="0" smtClean="0"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endParaRPr lang="pt-BR" altLang="pt-BR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pt-BR" altLang="pt-BR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pt-BR" altLang="pt-BR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pt-BR" altLang="pt-BR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pt-BR" altLang="pt-BR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05043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0" y="404813"/>
            <a:ext cx="9324975" cy="8540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5000">
                <a:solidFill>
                  <a:srgbClr val="6AA4D6"/>
                </a:solidFill>
              </a:rPr>
              <a:t>    Panorama Nacional</a:t>
            </a:r>
          </a:p>
        </p:txBody>
      </p:sp>
      <p:pic>
        <p:nvPicPr>
          <p:cNvPr id="8195" name="Picture 3" descr="logo OF apenas quadr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0713"/>
            <a:ext cx="638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1331913" y="260350"/>
            <a:ext cx="0" cy="6337300"/>
          </a:xfrm>
          <a:prstGeom prst="line">
            <a:avLst/>
          </a:prstGeom>
          <a:noFill/>
          <a:ln w="28575">
            <a:solidFill>
              <a:srgbClr val="6AA4D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76375" y="1773238"/>
            <a:ext cx="7453313" cy="5632450"/>
          </a:xfrm>
          <a:noFill/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pt-BR" altLang="pt-BR" sz="2800" b="1" dirty="0" smtClean="0">
                <a:ea typeface="ＭＳ Ｐゴシック" pitchFamily="34" charset="-128"/>
              </a:rPr>
              <a:t>   </a:t>
            </a:r>
            <a:r>
              <a:rPr lang="pt-BR" altLang="pt-BR" sz="2000" dirty="0" smtClean="0">
                <a:ea typeface="ＭＳ Ｐゴシック" pitchFamily="34" charset="-128"/>
              </a:rPr>
              <a:t>Os homicídios representam 36,5% das causas de morte de adolescentes.</a:t>
            </a:r>
            <a:endParaRPr lang="pt-BR" altLang="pt-BR" sz="2000" b="1" dirty="0" smtClean="0">
              <a:ea typeface="ＭＳ Ｐゴシック" pitchFamily="34" charset="-128"/>
            </a:endParaRP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pt-BR" altLang="pt-BR" sz="2800" b="1" dirty="0" smtClean="0">
              <a:ea typeface="ＭＳ Ｐゴシック" pitchFamily="34" charset="-128"/>
            </a:endParaRP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pt-BR" altLang="pt-BR" sz="2000" dirty="0" smtClean="0">
                <a:ea typeface="ＭＳ Ｐゴシック" pitchFamily="34" charset="-128"/>
              </a:rPr>
              <a:t>	Se as condições permanecerem as mesmas, cerca de 42 mil adolescentes serão assassinados entre 2013 e 2019.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pt-BR" altLang="pt-BR" sz="2000" dirty="0" smtClean="0">
                <a:ea typeface="ＭＳ Ｐゴシック" pitchFamily="34" charset="-128"/>
              </a:rPr>
              <a:t>    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pt-BR" altLang="pt-BR" sz="2000" dirty="0" smtClean="0">
                <a:ea typeface="ＭＳ Ｐゴシック" pitchFamily="34" charset="-128"/>
              </a:rPr>
              <a:t>     O risco de ser vítima de homicídio é 12 vezes superior para os adolescentes do sexo masculino e quase 3 vezes mais  alto para os negros.</a:t>
            </a:r>
          </a:p>
          <a:p>
            <a:pPr>
              <a:buFontTx/>
              <a:buNone/>
            </a:pPr>
            <a:endParaRPr lang="pt-BR" altLang="pt-BR" sz="2000" dirty="0" smtClean="0">
              <a:ea typeface="ＭＳ Ｐゴシック" pitchFamily="34" charset="-128"/>
            </a:endParaRPr>
          </a:p>
          <a:p>
            <a:pPr>
              <a:buFontTx/>
              <a:buNone/>
            </a:pPr>
            <a:r>
              <a:rPr lang="pt-BR" altLang="pt-BR" sz="2000" dirty="0" smtClean="0">
                <a:ea typeface="ＭＳ Ｐゴシック" pitchFamily="34" charset="-128"/>
              </a:rPr>
              <a:t>    O risco de ser vítima de um homicídio por arma de fogo é 4,6 vezes maior do que por outros meios.</a:t>
            </a:r>
          </a:p>
          <a:p>
            <a:pPr>
              <a:buFontTx/>
              <a:buNone/>
            </a:pPr>
            <a:endParaRPr lang="en-US" altLang="pt-BR" sz="2000" dirty="0" smtClean="0">
              <a:ea typeface="ＭＳ Ｐゴシック" pitchFamily="34" charset="-128"/>
            </a:endParaRPr>
          </a:p>
          <a:p>
            <a:pPr>
              <a:buFontTx/>
              <a:buNone/>
            </a:pPr>
            <a:r>
              <a:rPr lang="pt-BR" altLang="pt-BR" sz="2000" dirty="0" smtClean="0">
                <a:ea typeface="ＭＳ Ｐゴシック" pitchFamily="34" charset="-128"/>
              </a:rPr>
              <a:t>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pt-BR" dirty="0" smtClean="0"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endParaRPr lang="pt-BR" altLang="pt-BR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pt-BR" altLang="pt-BR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pt-BR" altLang="pt-BR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pt-BR" altLang="pt-BR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pt-BR" altLang="pt-BR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1568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 txBox="1">
            <a:spLocks noChangeArrowheads="1"/>
          </p:cNvSpPr>
          <p:nvPr/>
        </p:nvSpPr>
        <p:spPr bwMode="auto">
          <a:xfrm>
            <a:off x="1258888" y="188913"/>
            <a:ext cx="7885112" cy="863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pt-BR" altLang="pt-BR" sz="2400" b="1" dirty="0"/>
              <a:t>Evolução do Índice de Homicídios na Adolescência (IHA) </a:t>
            </a:r>
          </a:p>
          <a:p>
            <a:pPr algn="ctr" eaLnBrk="1" hangingPunct="1"/>
            <a:r>
              <a:rPr lang="pt-BR" altLang="pt-BR" sz="2400" b="1" dirty="0"/>
              <a:t>Brasil 2005 a 2012</a:t>
            </a:r>
          </a:p>
        </p:txBody>
      </p: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1052513"/>
            <a:ext cx="8893175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682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 txBox="1">
            <a:spLocks noChangeArrowheads="1"/>
          </p:cNvSpPr>
          <p:nvPr/>
        </p:nvSpPr>
        <p:spPr bwMode="auto">
          <a:xfrm>
            <a:off x="1258888" y="260350"/>
            <a:ext cx="7885112" cy="11525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chemeClr val="tx2"/>
                </a:solidFill>
                <a:latin typeface="Times New Roman" pitchFamily="18" charset="0"/>
              </a:rPr>
              <a:t>Evolução do Índice de Homicídios na Adolescência segundo Grandes Regiões - 2005 a 2012</a:t>
            </a:r>
          </a:p>
        </p:txBody>
      </p:sp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881188"/>
            <a:ext cx="8059738" cy="486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774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258888" y="260350"/>
            <a:ext cx="7885112" cy="10080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pt-BR" sz="4000" kern="0" dirty="0">
                <a:latin typeface="+mj-lt"/>
                <a:ea typeface="+mj-ea"/>
                <a:cs typeface="+mj-cs"/>
              </a:rPr>
              <a:t>IHA 2012: UF</a:t>
            </a: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377950"/>
            <a:ext cx="8172450" cy="548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394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3043</TotalTime>
  <Words>586</Words>
  <Application>Microsoft Office PowerPoint</Application>
  <PresentationFormat>Apresentação na tela (4:3)</PresentationFormat>
  <Paragraphs>198</Paragraphs>
  <Slides>17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Thiago</dc:creator>
  <cp:lastModifiedBy>Raqul</cp:lastModifiedBy>
  <cp:revision>148</cp:revision>
  <dcterms:created xsi:type="dcterms:W3CDTF">2013-04-07T01:24:24Z</dcterms:created>
  <dcterms:modified xsi:type="dcterms:W3CDTF">2015-05-25T13:36:38Z</dcterms:modified>
</cp:coreProperties>
</file>