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3" r:id="rId5"/>
    <p:sldId id="264" r:id="rId6"/>
    <p:sldId id="266" r:id="rId7"/>
    <p:sldId id="268" r:id="rId8"/>
    <p:sldId id="269" r:id="rId9"/>
    <p:sldId id="270" r:id="rId10"/>
    <p:sldId id="272" r:id="rId11"/>
    <p:sldId id="273" r:id="rId12"/>
    <p:sldId id="276" r:id="rId13"/>
    <p:sldId id="271" r:id="rId14"/>
    <p:sldId id="274" r:id="rId15"/>
    <p:sldId id="277" r:id="rId16"/>
    <p:sldId id="260" r:id="rId17"/>
    <p:sldId id="275" r:id="rId18"/>
    <p:sldId id="262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9525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anderlei.vianna@adventistas.org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001.jpg" descr="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2604019"/>
            <a:ext cx="17209477" cy="8320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aseline="0" dirty="0" smtClean="0">
                <a:solidFill>
                  <a:schemeClr val="tx1"/>
                </a:solidFill>
              </a:rPr>
              <a:t>TST – Tribunal Superior do Trabalho</a:t>
            </a:r>
            <a:endParaRPr lang="pt-BR" sz="5400" dirty="0" smtClean="0">
              <a:solidFill>
                <a:schemeClr val="tx1"/>
              </a:solidFill>
            </a:endParaRP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="0" dirty="0" smtClean="0"/>
              <a:t>Garante o direito de empregado requerer a empresa pública ou privada a troca de plantões para não trabalhar em dia de descanso religioso.</a:t>
            </a:r>
          </a:p>
          <a:p>
            <a:endParaRPr lang="pt-BR" sz="5400" b="0" dirty="0" smtClean="0"/>
          </a:p>
          <a:p>
            <a:r>
              <a:rPr lang="pt-BR" sz="5400" b="0" dirty="0" smtClean="0"/>
              <a:t>Processo: RR-51400-80.2009.5.21.0017</a:t>
            </a:r>
          </a:p>
          <a:p>
            <a:r>
              <a:rPr lang="pt-BR" sz="4800" b="0" dirty="0" smtClean="0"/>
              <a:t>Relator</a:t>
            </a:r>
            <a:r>
              <a:rPr lang="pt-BR" sz="4800" b="0" dirty="0" smtClean="0"/>
              <a:t>: Ministro </a:t>
            </a:r>
            <a:r>
              <a:rPr lang="pt-BR" sz="4800" b="0" dirty="0"/>
              <a:t>Hugo Carlos </a:t>
            </a:r>
            <a:r>
              <a:rPr lang="pt-BR" sz="4800" b="0" dirty="0" err="1" smtClean="0"/>
              <a:t>Schuermann</a:t>
            </a:r>
            <a:endParaRPr lang="pt-BR" sz="4800" b="0" dirty="0" smtClean="0"/>
          </a:p>
          <a:p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37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480360"/>
            <a:ext cx="17209477" cy="12567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aseline="0" dirty="0" smtClean="0">
                <a:solidFill>
                  <a:schemeClr val="tx1"/>
                </a:solidFill>
              </a:rPr>
              <a:t>TRIBUNAL</a:t>
            </a:r>
            <a:r>
              <a:rPr lang="pt-BR" sz="5400" dirty="0" smtClean="0">
                <a:solidFill>
                  <a:schemeClr val="tx1"/>
                </a:solidFill>
              </a:rPr>
              <a:t> DE JUSTIÇA DE SÃO PAULO 2012</a:t>
            </a: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="0" i="1" dirty="0"/>
              <a:t>“Verifica-se que estão em jogo as seguintes garantias constitucionais: a inviolabilidade de crença e consciência; o tratamento igual a todos os alunos; e, a própria autonomia educacional. Neste caso, por se tratar de conflito de preceitos fundamentais, faz-se necessária à observância da razoabilidade e da proporcionalidade. Sendo assim, ao tratar os desiguais de forma desigual, na medida de sua desigualdade, não se configura uma regalia instituir prestação alternativa para que o aluno Adventista do Sétimo Dia possa substituir a sua presença em sala de aula nos dias de guarda sabática, e sim uma </a:t>
            </a:r>
            <a:r>
              <a:rPr lang="pt-BR" sz="5400" b="0" i="1" dirty="0" smtClean="0"/>
              <a:t>necessidade.</a:t>
            </a:r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36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480361"/>
            <a:ext cx="17209477" cy="12567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aseline="0" dirty="0" smtClean="0">
                <a:solidFill>
                  <a:schemeClr val="tx1"/>
                </a:solidFill>
              </a:rPr>
              <a:t>JUSTIÇA FEDERAL</a:t>
            </a:r>
            <a:r>
              <a:rPr lang="pt-BR" sz="5400" dirty="0" smtClean="0">
                <a:solidFill>
                  <a:schemeClr val="tx1"/>
                </a:solidFill>
              </a:rPr>
              <a:t> BRASÍLIA – TRF1</a:t>
            </a:r>
            <a:endParaRPr lang="pt-BR" sz="5400" dirty="0" smtClean="0">
              <a:solidFill>
                <a:schemeClr val="tx1"/>
              </a:solidFill>
            </a:endParaRP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="0" dirty="0" smtClean="0"/>
              <a:t>A </a:t>
            </a:r>
            <a:r>
              <a:rPr lang="pt-BR" sz="5400" b="0" dirty="0"/>
              <a:t>realização de </a:t>
            </a:r>
            <a:r>
              <a:rPr lang="pt-BR" sz="5400" b="0" dirty="0" smtClean="0"/>
              <a:t>prova em </a:t>
            </a:r>
            <a:r>
              <a:rPr lang="pt-BR" sz="5400" b="0" dirty="0"/>
              <a:t>período diferenciado, para candidato </a:t>
            </a:r>
            <a:r>
              <a:rPr lang="pt-BR" sz="5400" b="0" dirty="0" smtClean="0"/>
              <a:t>guardador do sábado,</a:t>
            </a:r>
            <a:r>
              <a:rPr lang="pt-BR" sz="5400" dirty="0" smtClean="0"/>
              <a:t> </a:t>
            </a:r>
            <a:r>
              <a:rPr lang="pt-BR" sz="5400" dirty="0"/>
              <a:t>não põe em risco o interesse público</a:t>
            </a:r>
            <a:r>
              <a:rPr lang="pt-BR" sz="5400" b="0" dirty="0"/>
              <a:t>, </a:t>
            </a:r>
            <a:r>
              <a:rPr lang="pt-BR" sz="5400" dirty="0"/>
              <a:t>nem configura</a:t>
            </a:r>
            <a:r>
              <a:rPr lang="pt-BR" sz="5400" b="0" dirty="0"/>
              <a:t>, por si só, qualquer </a:t>
            </a:r>
            <a:r>
              <a:rPr lang="pt-BR" sz="5400" dirty="0"/>
              <a:t>violação aos princípios da igualdade, da impessoalidade, da moralidade</a:t>
            </a:r>
            <a:r>
              <a:rPr lang="pt-BR" sz="5400" b="0" dirty="0"/>
              <a:t>, posto que tal medida não implica em isenção de obrigação legal a todos imposta, mas tão somente em possibilitar o seu cumprimento </a:t>
            </a:r>
            <a:r>
              <a:rPr lang="pt-BR" sz="5400" dirty="0"/>
              <a:t>sem que seja violado o direito fundamental da impetrante à liberdade de crença religiosa</a:t>
            </a:r>
            <a:r>
              <a:rPr lang="pt-BR" sz="5400" b="0" dirty="0"/>
              <a:t> (CF, art. 5º, VIII</a:t>
            </a:r>
            <a:r>
              <a:rPr lang="pt-BR" sz="5400" b="0" dirty="0" smtClean="0"/>
              <a:t>). Processo </a:t>
            </a:r>
            <a:r>
              <a:rPr lang="pt-BR" sz="5400" dirty="0" smtClean="0"/>
              <a:t>0012648-75.2014.4.01.4100, </a:t>
            </a:r>
            <a:r>
              <a:rPr lang="pt-BR" sz="5400" b="0" dirty="0" smtClean="0"/>
              <a:t>relator desembargador Federal Sousa Prudente, julgado 09/06/2016</a:t>
            </a:r>
            <a:endParaRPr lang="pt-BR" sz="54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51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2973351"/>
            <a:ext cx="17209477" cy="7581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5400" dirty="0" smtClean="0">
                <a:solidFill>
                  <a:schemeClr val="tx1"/>
                </a:solidFill>
              </a:rPr>
              <a:t>SUPREMO TRIBUNAL FEDERAL</a:t>
            </a:r>
          </a:p>
          <a:p>
            <a:endParaRPr lang="pt-BR" sz="5400" dirty="0">
              <a:solidFill>
                <a:schemeClr val="tx1"/>
              </a:solidFill>
            </a:endParaRPr>
          </a:p>
          <a:p>
            <a:r>
              <a:rPr lang="pt-BR" sz="5400" dirty="0"/>
              <a:t>Recurso Extraordinário (RE) </a:t>
            </a:r>
            <a:r>
              <a:rPr lang="pt-BR" sz="5400" dirty="0" smtClean="0"/>
              <a:t>611874 – STF</a:t>
            </a:r>
          </a:p>
          <a:p>
            <a:endParaRPr lang="pt-BR" sz="5400" b="0" dirty="0"/>
          </a:p>
          <a:p>
            <a:r>
              <a:rPr lang="pt-BR" sz="5400" b="0" dirty="0" smtClean="0"/>
              <a:t>Repercussão Geral </a:t>
            </a:r>
          </a:p>
          <a:p>
            <a:endParaRPr lang="pt-BR" sz="5400" b="0" dirty="0" smtClean="0"/>
          </a:p>
          <a:p>
            <a:r>
              <a:rPr lang="pt-BR" sz="5400" b="0" dirty="0" smtClean="0"/>
              <a:t>Possibilidade </a:t>
            </a:r>
            <a:r>
              <a:rPr lang="pt-BR" sz="5400" b="0" dirty="0"/>
              <a:t>de alteração de data e horário em concurso público para candidato </a:t>
            </a:r>
            <a:r>
              <a:rPr lang="pt-BR" sz="5400" b="0" dirty="0" smtClean="0"/>
              <a:t>guardador de dia de descanso religioso. </a:t>
            </a:r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13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2557854"/>
            <a:ext cx="17209477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dirty="0" smtClean="0">
                <a:solidFill>
                  <a:schemeClr val="tx1"/>
                </a:solidFill>
              </a:rPr>
              <a:t>SENSIBILIDADE DO EXECUTIVO FEDERAL</a:t>
            </a:r>
          </a:p>
          <a:p>
            <a:r>
              <a:rPr lang="pt-BR" sz="5400" dirty="0" smtClean="0">
                <a:solidFill>
                  <a:schemeClr val="tx1"/>
                </a:solidFill>
              </a:rPr>
              <a:t>Exame Nacional do Ensino Médio</a:t>
            </a:r>
          </a:p>
          <a:p>
            <a:endParaRPr lang="pt-BR" sz="5400" b="0" baseline="0" dirty="0" smtClean="0">
              <a:solidFill>
                <a:schemeClr val="tx1"/>
              </a:solidFill>
            </a:endParaRPr>
          </a:p>
          <a:p>
            <a:r>
              <a:rPr lang="pt-BR" sz="5400" b="0" baseline="0" dirty="0" smtClean="0">
                <a:solidFill>
                  <a:schemeClr val="tx1"/>
                </a:solidFill>
              </a:rPr>
              <a:t>Cerca de</a:t>
            </a:r>
            <a:r>
              <a:rPr lang="pt-BR" sz="5400" b="0" dirty="0" smtClean="0">
                <a:solidFill>
                  <a:schemeClr val="tx1"/>
                </a:solidFill>
              </a:rPr>
              <a:t> 70 a 100 mil guardadores do sábado realizam a cada ano as provas do ENEM</a:t>
            </a:r>
          </a:p>
          <a:p>
            <a:endParaRPr lang="pt-BR" sz="5400" b="0" baseline="0" dirty="0">
              <a:solidFill>
                <a:schemeClr val="tx1"/>
              </a:solidFill>
            </a:endParaRPr>
          </a:p>
          <a:p>
            <a:r>
              <a:rPr lang="pt-BR" sz="5400" b="0" dirty="0" smtClean="0">
                <a:solidFill>
                  <a:schemeClr val="tx1"/>
                </a:solidFill>
              </a:rPr>
              <a:t>Em 2017 o Ministro da Educação Mendonça Filho efetuou a mudança do ENEM para dois domingos, a fim de garantir o direito dos guardadores do sábado.</a:t>
            </a:r>
            <a:endParaRPr lang="pt-BR" sz="54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12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2016370" y="3385259"/>
            <a:ext cx="17092246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5400" dirty="0" smtClean="0">
                <a:solidFill>
                  <a:schemeClr val="tx1"/>
                </a:solidFill>
              </a:rPr>
              <a:t>Constituição		Vigência		Número de Emendas</a:t>
            </a:r>
          </a:p>
          <a:p>
            <a:pPr algn="l"/>
            <a:endParaRPr lang="pt-BR" sz="5400" b="0" dirty="0" smtClean="0">
              <a:solidFill>
                <a:schemeClr val="tx1"/>
              </a:solidFill>
            </a:endParaRPr>
          </a:p>
          <a:p>
            <a:pPr algn="l"/>
            <a:r>
              <a:rPr lang="pt-BR" sz="5400" b="0" dirty="0" smtClean="0">
                <a:solidFill>
                  <a:schemeClr val="tx1"/>
                </a:solidFill>
              </a:rPr>
              <a:t>1 – 1824			65 anos				  1</a:t>
            </a:r>
          </a:p>
          <a:p>
            <a:pPr algn="l"/>
            <a:r>
              <a:rPr lang="pt-BR" sz="5400" b="0" baseline="0" dirty="0" smtClean="0">
                <a:solidFill>
                  <a:schemeClr val="tx1"/>
                </a:solidFill>
              </a:rPr>
              <a:t>2 –</a:t>
            </a:r>
            <a:r>
              <a:rPr lang="pt-BR" sz="5400" b="0" dirty="0" smtClean="0">
                <a:solidFill>
                  <a:schemeClr val="tx1"/>
                </a:solidFill>
              </a:rPr>
              <a:t> 1891			40 anos				  1</a:t>
            </a:r>
          </a:p>
          <a:p>
            <a:pPr algn="l"/>
            <a:r>
              <a:rPr lang="pt-BR" sz="5400" b="0" baseline="0" dirty="0" smtClean="0">
                <a:solidFill>
                  <a:schemeClr val="tx1"/>
                </a:solidFill>
              </a:rPr>
              <a:t>3 – 1934			03 anos				  1</a:t>
            </a:r>
          </a:p>
          <a:p>
            <a:pPr algn="l"/>
            <a:r>
              <a:rPr lang="pt-BR" sz="5400" b="0" dirty="0" smtClean="0">
                <a:solidFill>
                  <a:schemeClr val="tx1"/>
                </a:solidFill>
              </a:rPr>
              <a:t>4 – 1937			08 anos				21</a:t>
            </a:r>
          </a:p>
          <a:p>
            <a:pPr algn="l"/>
            <a:r>
              <a:rPr lang="pt-BR" sz="5400" b="0" baseline="0" dirty="0" smtClean="0">
                <a:solidFill>
                  <a:schemeClr val="tx1"/>
                </a:solidFill>
              </a:rPr>
              <a:t>5 –</a:t>
            </a:r>
            <a:r>
              <a:rPr lang="pt-BR" sz="5400" b="0" dirty="0" smtClean="0">
                <a:solidFill>
                  <a:schemeClr val="tx1"/>
                </a:solidFill>
              </a:rPr>
              <a:t> 1946			21 anos				27</a:t>
            </a:r>
          </a:p>
          <a:p>
            <a:pPr algn="l"/>
            <a:r>
              <a:rPr lang="pt-BR" sz="5400" b="0" baseline="0" dirty="0" smtClean="0">
                <a:solidFill>
                  <a:schemeClr val="tx1"/>
                </a:solidFill>
              </a:rPr>
              <a:t>6 – 1967			02 anos				</a:t>
            </a:r>
            <a:r>
              <a:rPr lang="pt-BR" sz="5400" b="0" dirty="0" smtClean="0">
                <a:solidFill>
                  <a:schemeClr val="tx1"/>
                </a:solidFill>
              </a:rPr>
              <a:t>  0</a:t>
            </a:r>
          </a:p>
          <a:p>
            <a:pPr algn="l"/>
            <a:r>
              <a:rPr lang="pt-BR" sz="5400" b="0" baseline="0" dirty="0" smtClean="0">
                <a:solidFill>
                  <a:schemeClr val="tx1"/>
                </a:solidFill>
              </a:rPr>
              <a:t>7</a:t>
            </a:r>
            <a:r>
              <a:rPr lang="pt-BR" sz="5400" b="0" dirty="0" smtClean="0">
                <a:solidFill>
                  <a:schemeClr val="tx1"/>
                </a:solidFill>
              </a:rPr>
              <a:t> – 1969			18 anos				26</a:t>
            </a:r>
          </a:p>
          <a:p>
            <a:pPr algn="l"/>
            <a:r>
              <a:rPr lang="pt-BR" sz="5400" b="0" baseline="0" dirty="0" smtClean="0">
                <a:solidFill>
                  <a:schemeClr val="tx1"/>
                </a:solidFill>
              </a:rPr>
              <a:t>8 – 1988			29 anos				96</a:t>
            </a:r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4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005.jpg" descr="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4" name="Picture 6" descr="Resultado de imagem para desmond d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1308799"/>
            <a:ext cx="9610585" cy="928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14669" y="10718880"/>
            <a:ext cx="183808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b="0" dirty="0" smtClean="0"/>
              <a:t>Desmond </a:t>
            </a:r>
            <a:r>
              <a:rPr lang="pt-BR" sz="4400" b="0" dirty="0" err="1" smtClean="0"/>
              <a:t>Doss</a:t>
            </a:r>
            <a:r>
              <a:rPr lang="pt-BR" sz="4400" b="0" dirty="0" smtClean="0"/>
              <a:t>. Militar Paramédico Socorrista Norte-Americano.</a:t>
            </a:r>
          </a:p>
          <a:p>
            <a:pPr lvl="0"/>
            <a:r>
              <a:rPr lang="pt-BR" sz="4400" b="0" dirty="0" smtClean="0"/>
              <a:t> Objetor de Consciência. Condecorado pelo Presidente Harry Truman. </a:t>
            </a:r>
          </a:p>
          <a:p>
            <a:pPr lvl="0"/>
            <a:r>
              <a:rPr lang="pt-BR" sz="4400" b="0" dirty="0" smtClean="0"/>
              <a:t>Vida retratada no filme de Mel Gibson em 2017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64" y="1245838"/>
            <a:ext cx="6545179" cy="935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3388851"/>
            <a:ext cx="17209477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5400" dirty="0">
              <a:solidFill>
                <a:schemeClr val="tx1"/>
              </a:solidFill>
            </a:endParaRPr>
          </a:p>
          <a:p>
            <a:r>
              <a:rPr lang="pt-BR" sz="5400" dirty="0" smtClean="0"/>
              <a:t>Vanderlei José Vianna</a:t>
            </a:r>
          </a:p>
          <a:p>
            <a:r>
              <a:rPr lang="pt-BR" sz="5400" b="0" smtClean="0"/>
              <a:t>Advogado, Diretor </a:t>
            </a:r>
            <a:r>
              <a:rPr lang="pt-BR" sz="5400" b="0" dirty="0" smtClean="0"/>
              <a:t>Jurídico Assistente da Divisão Sul-Americana da Igreja Adventista do Sétimo Dia</a:t>
            </a:r>
          </a:p>
          <a:p>
            <a:endParaRPr lang="pt-BR" sz="5400" b="0" dirty="0"/>
          </a:p>
          <a:p>
            <a:r>
              <a:rPr lang="pt-BR" sz="5400" b="0" dirty="0" smtClean="0">
                <a:hlinkClick r:id="rId3"/>
              </a:rPr>
              <a:t>Vanderlei.vianna@adventistas.org.br</a:t>
            </a:r>
            <a:endParaRPr lang="pt-BR" sz="5400" b="0" dirty="0" smtClean="0"/>
          </a:p>
          <a:p>
            <a:r>
              <a:rPr lang="pt-BR" sz="5400" b="0" dirty="0" smtClean="0"/>
              <a:t>061-37011818</a:t>
            </a:r>
          </a:p>
          <a:p>
            <a:r>
              <a:rPr lang="pt-BR" sz="5400" b="0" dirty="0" smtClean="0"/>
              <a:t>061-98105.1259</a:t>
            </a:r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5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007.jpg" descr="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003.jpg" descr="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/>
          <p:cNvSpPr txBox="1"/>
          <p:nvPr/>
        </p:nvSpPr>
        <p:spPr>
          <a:xfrm>
            <a:off x="7971692" y="1155702"/>
            <a:ext cx="11582400" cy="11274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000" dirty="0" smtClean="0">
                <a:solidFill>
                  <a:schemeClr val="bg1"/>
                </a:solidFill>
              </a:rPr>
              <a:t>SENADO FEDERAL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000" dirty="0" smtClean="0">
                <a:solidFill>
                  <a:schemeClr val="bg1"/>
                </a:solidFill>
              </a:rPr>
              <a:t>Audiência Pública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dirty="0" smtClean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Projeto</a:t>
            </a:r>
            <a:r>
              <a:rPr kumimoji="0" lang="pt-BR" sz="4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de Lei da Câmara 130/2009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baseline="0" dirty="0" smtClean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baseline="0" dirty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000" dirty="0" smtClean="0">
                <a:solidFill>
                  <a:schemeClr val="bg1"/>
                </a:solidFill>
              </a:rPr>
              <a:t>Ausência de aluno em aula ou prova em razão do exercício do direito constitucional de objeção de consciência e crença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dirty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dirty="0" smtClean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dirty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dirty="0" smtClean="0">
              <a:solidFill>
                <a:schemeClr val="bg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000" i="1" dirty="0" smtClean="0">
                <a:solidFill>
                  <a:schemeClr val="bg1"/>
                </a:solidFill>
              </a:rPr>
              <a:t>Debatedor: Vanderlei José Vianna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i="1" dirty="0" smtClean="0">
                <a:solidFill>
                  <a:schemeClr val="bg1"/>
                </a:solidFill>
              </a:rPr>
              <a:t>Advogado, Diretor Jurídico Assistente da Divisão Sul-Americana da Igreja Adventista do Sétimo Dia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3304491"/>
            <a:ext cx="16834339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PROJETO DE LEI DA CÂMARA</a:t>
            </a:r>
            <a:r>
              <a:rPr kumimoji="0" lang="pt-BR" sz="54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rPr>
              <a:t> N° 130, DE 2009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000" baseline="0" dirty="0" smtClean="0">
                <a:solidFill>
                  <a:schemeClr val="tx1"/>
                </a:solidFill>
              </a:rPr>
              <a:t>(n</a:t>
            </a:r>
            <a:r>
              <a:rPr lang="pt-BR" sz="40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2.171/2003, na</a:t>
            </a: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Casa de origem, do Deputado Rubens Otoni)</a:t>
            </a:r>
            <a:endParaRPr lang="pt-BR" sz="4000" baseline="0" dirty="0" smtClean="0">
              <a:solidFill>
                <a:schemeClr val="tx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baseline="0" dirty="0" smtClean="0">
              <a:solidFill>
                <a:schemeClr val="tx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4000" baseline="0" dirty="0">
              <a:solidFill>
                <a:schemeClr val="tx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5400" b="0" dirty="0" smtClean="0">
                <a:solidFill>
                  <a:schemeClr val="tx1"/>
                </a:solidFill>
              </a:rPr>
              <a:t>Dispõe sobre a aplicação de provas e a atribuição de frequência a alunos impossibilitados de comparecer à escola, por motivos de liberdade de consciência e de crença religiosa</a:t>
            </a:r>
            <a:endParaRPr kumimoji="0" lang="pt-BR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1359877" y="3149600"/>
            <a:ext cx="17209477" cy="924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5400" b="0" baseline="0" dirty="0" smtClean="0">
                <a:solidFill>
                  <a:schemeClr val="tx1"/>
                </a:solidFill>
              </a:rPr>
              <a:t>Art. 1</a:t>
            </a:r>
            <a:r>
              <a:rPr lang="pt-BR" sz="5400" b="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É assegurado ao aluno,</a:t>
            </a:r>
            <a:r>
              <a:rPr lang="pt-BR" sz="5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motivo de liberdade de consciência e de crença religiosa, requerer à escola em que esteja regularmente matriculado, seja ela pública ou privada e de qualquer nível de ensino, que lhe sejam aplicadas provas em dias não coincidentes com o período de guarda religiosa.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5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5400" b="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5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escola fixará data alternativa para a realização da obrigação acadêmica, que deverá coincidir com o período ou o turno em que o aluno estiver matriculado, ou contar com expressa anuência dele se em turno diferente daquele.</a:t>
            </a:r>
            <a:endParaRPr kumimoji="0" lang="pt-BR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3709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1406770" y="4192544"/>
            <a:ext cx="17209477" cy="7581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5400" b="0" baseline="0" dirty="0" smtClean="0">
                <a:solidFill>
                  <a:schemeClr val="tx1"/>
                </a:solidFill>
              </a:rPr>
              <a:t>Art. 2</a:t>
            </a:r>
            <a:r>
              <a:rPr lang="pt-BR" sz="5400" b="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Poderá o aluno, pelos mesmos motivos</a:t>
            </a:r>
            <a:r>
              <a:rPr lang="pt-BR" sz="5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previstos no art. 1° desta Lei, requerer à escola que, em substituição a sua presença em sala de aula e para fins de obtenção de frequência, lhe seja assegurado que esta lhe seja dada em aula a ser ministrada em outro dia e horário, apresentar trabalho escrito ou qualquer outra atividade de pesquisa acadêmica determinados pela escola, observados os parâmetros curriculares e o plano de aula do dia de ausência do aluno.</a:t>
            </a:r>
            <a:endParaRPr kumimoji="0" lang="pt-BR" sz="5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612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1265187"/>
            <a:ext cx="17209477" cy="10997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5400" baseline="0" dirty="0" smtClean="0">
                <a:solidFill>
                  <a:schemeClr val="tx1"/>
                </a:solidFill>
              </a:rPr>
              <a:t>CONSTITUIÇÃO FEDERAL</a:t>
            </a:r>
          </a:p>
          <a:p>
            <a:r>
              <a:rPr lang="pt-BR" sz="5400" dirty="0" smtClean="0">
                <a:solidFill>
                  <a:schemeClr val="tx1"/>
                </a:solidFill>
              </a:rPr>
              <a:t>05 de outubro de 1988</a:t>
            </a: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endParaRPr lang="pt-BR" sz="5400" baseline="0" dirty="0">
              <a:solidFill>
                <a:schemeClr val="tx1"/>
              </a:solidFill>
            </a:endParaRPr>
          </a:p>
          <a:p>
            <a:r>
              <a:rPr lang="pt-BR" sz="5400" b="0" dirty="0"/>
              <a:t> </a:t>
            </a:r>
            <a:r>
              <a:rPr lang="pt-BR" sz="4800" b="0" dirty="0"/>
              <a:t>VI - é inviolável a liberdade de consciência e de crença, sendo assegurado o livre exercício dos cultos religiosos e garantida, na forma da lei, a proteção aos locais de culto e a suas liturgias</a:t>
            </a:r>
            <a:r>
              <a:rPr lang="pt-BR" sz="4800" b="0" dirty="0" smtClean="0"/>
              <a:t>;</a:t>
            </a:r>
          </a:p>
          <a:p>
            <a:endParaRPr lang="pt-BR" sz="4800" b="0" dirty="0"/>
          </a:p>
          <a:p>
            <a:r>
              <a:rPr lang="pt-BR" sz="4800" b="0" dirty="0"/>
              <a:t> </a:t>
            </a:r>
            <a:r>
              <a:rPr lang="pt-BR" sz="4800" b="0" dirty="0" smtClean="0"/>
              <a:t>VIII </a:t>
            </a:r>
            <a:r>
              <a:rPr lang="pt-BR" sz="4800" b="0" dirty="0"/>
              <a:t>- ninguém será privado de direitos por motivo de crença religiosa ou de convicção filosófica ou política, salvo se as invocar para eximir-se de obrigação legal a todos imposta </a:t>
            </a:r>
            <a:r>
              <a:rPr lang="pt-BR" sz="4800" dirty="0"/>
              <a:t>e recusar-se a cumprir prestação alternativa</a:t>
            </a:r>
            <a:r>
              <a:rPr lang="pt-BR" sz="4800" b="0" dirty="0"/>
              <a:t>, fixada em lei;</a:t>
            </a:r>
          </a:p>
          <a:p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96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2557851"/>
            <a:ext cx="17209477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5400" b="0" baseline="0" dirty="0" smtClean="0">
                <a:solidFill>
                  <a:schemeClr val="tx1"/>
                </a:solidFill>
              </a:rPr>
              <a:t>Há 26 anos as Forças</a:t>
            </a:r>
            <a:r>
              <a:rPr lang="pt-BR" sz="5400" b="0" dirty="0" smtClean="0">
                <a:solidFill>
                  <a:schemeClr val="tx1"/>
                </a:solidFill>
              </a:rPr>
              <a:t> Armadas regulamentaram a </a:t>
            </a:r>
            <a:r>
              <a:rPr lang="pt-BR" sz="5400" b="0" baseline="0" dirty="0" smtClean="0">
                <a:solidFill>
                  <a:schemeClr val="tx1"/>
                </a:solidFill>
              </a:rPr>
              <a:t>Prestação de Serviço</a:t>
            </a:r>
            <a:r>
              <a:rPr lang="pt-BR" sz="5400" b="0" dirty="0" smtClean="0">
                <a:solidFill>
                  <a:schemeClr val="tx1"/>
                </a:solidFill>
              </a:rPr>
              <a:t> </a:t>
            </a:r>
            <a:r>
              <a:rPr lang="pt-BR" sz="5400" b="0" baseline="0" dirty="0" smtClean="0">
                <a:solidFill>
                  <a:schemeClr val="tx1"/>
                </a:solidFill>
              </a:rPr>
              <a:t>Alternativo </a:t>
            </a:r>
            <a:endParaRPr lang="pt-BR" sz="5400" b="0" dirty="0" smtClean="0">
              <a:solidFill>
                <a:schemeClr val="tx1"/>
              </a:solidFill>
            </a:endParaRP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endParaRPr lang="pt-BR" sz="5400" baseline="0" dirty="0">
              <a:solidFill>
                <a:schemeClr val="tx1"/>
              </a:solidFill>
            </a:endParaRPr>
          </a:p>
          <a:p>
            <a:r>
              <a:rPr lang="pt-BR" sz="5400" dirty="0" smtClean="0">
                <a:solidFill>
                  <a:schemeClr val="tx1"/>
                </a:solidFill>
              </a:rPr>
              <a:t>Lei 8.239, de 4 de outubro de 1991</a:t>
            </a:r>
          </a:p>
          <a:p>
            <a:endParaRPr lang="pt-BR" sz="5400" baseline="0" dirty="0">
              <a:solidFill>
                <a:schemeClr val="tx1"/>
              </a:solidFill>
            </a:endParaRPr>
          </a:p>
          <a:p>
            <a:r>
              <a:rPr lang="pt-BR" sz="5400" b="0" dirty="0" smtClean="0">
                <a:solidFill>
                  <a:schemeClr val="tx1"/>
                </a:solidFill>
              </a:rPr>
              <a:t>Regulamentou o art. 143 §§ 1</a:t>
            </a:r>
            <a:r>
              <a:rPr lang="pt-BR" sz="5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 e 2° da Constituição Federal,</a:t>
            </a:r>
            <a:r>
              <a:rPr lang="pt-BR" sz="5400" b="0" dirty="0">
                <a:latin typeface="Arial" panose="020B0604020202020204" pitchFamily="34" charset="0"/>
              </a:rPr>
              <a:t> que dispõem sobre a prestação de Serviço Alternativo ao Serviço Militar Obrigatório.</a:t>
            </a:r>
            <a:endParaRPr lang="pt-BR" sz="5400" b="0" dirty="0" smtClean="0"/>
          </a:p>
          <a:p>
            <a:endParaRPr lang="pt-BR" sz="54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83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984739" y="1806694"/>
            <a:ext cx="17209477" cy="10074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5400" dirty="0" smtClean="0">
                <a:solidFill>
                  <a:schemeClr val="tx1"/>
                </a:solidFill>
              </a:rPr>
              <a:t>Lei 8.239, de 4 de outubro de 1991</a:t>
            </a: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endParaRPr lang="pt-BR" sz="5400" baseline="0" dirty="0">
              <a:solidFill>
                <a:schemeClr val="tx1"/>
              </a:solidFill>
            </a:endParaRPr>
          </a:p>
          <a:p>
            <a:r>
              <a:rPr lang="pt-BR" sz="5400" b="0" dirty="0" smtClean="0">
                <a:solidFill>
                  <a:schemeClr val="tx1"/>
                </a:solidFill>
              </a:rPr>
              <a:t>Art. </a:t>
            </a:r>
            <a:r>
              <a:rPr lang="pt-BR" sz="5400" b="0" dirty="0" smtClean="0"/>
              <a:t>§ 1º Ao </a:t>
            </a:r>
            <a:r>
              <a:rPr lang="pt-BR" sz="5400" b="0" dirty="0"/>
              <a:t>Estado-Maior das Forças Armadas compete, na forma da lei e em coordenação com os Ministérios Militares, atribuir Serviço Alternativo aos que, em tempo de paz, após alistados, </a:t>
            </a:r>
            <a:r>
              <a:rPr lang="pt-BR" sz="5400" dirty="0"/>
              <a:t>alegarem imperativo de consciência decorrente de crença religiosa </a:t>
            </a:r>
            <a:r>
              <a:rPr lang="pt-BR" sz="5400" b="0" dirty="0"/>
              <a:t>ou de convicção filosófica ou política, para se eximirem de atividades de caráter essencialmente militar. </a:t>
            </a:r>
            <a:endParaRPr lang="pt-BR" sz="5400" b="0" dirty="0" smtClean="0"/>
          </a:p>
          <a:p>
            <a:endParaRPr lang="pt-BR" sz="54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58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/>
          <p:cNvSpPr txBox="1"/>
          <p:nvPr/>
        </p:nvSpPr>
        <p:spPr>
          <a:xfrm>
            <a:off x="773723" y="1449855"/>
            <a:ext cx="17209477" cy="10628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5400" baseline="0" dirty="0" smtClean="0">
                <a:solidFill>
                  <a:schemeClr val="tx1"/>
                </a:solidFill>
              </a:rPr>
              <a:t>CONSTITUIÇÃO FEDERAL</a:t>
            </a:r>
          </a:p>
          <a:p>
            <a:r>
              <a:rPr lang="pt-BR" sz="5400" dirty="0" smtClean="0">
                <a:solidFill>
                  <a:schemeClr val="tx1"/>
                </a:solidFill>
              </a:rPr>
              <a:t>05 de outubro de 1988</a:t>
            </a: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="0" dirty="0"/>
              <a:t> </a:t>
            </a:r>
            <a:r>
              <a:rPr lang="pt-BR" sz="4800" b="0" dirty="0"/>
              <a:t> </a:t>
            </a:r>
            <a:r>
              <a:rPr lang="pt-BR" sz="4800" b="0" dirty="0" smtClean="0"/>
              <a:t>VIII </a:t>
            </a:r>
            <a:r>
              <a:rPr lang="pt-BR" sz="4800" b="0" dirty="0"/>
              <a:t>- ninguém será privado de direitos por motivo de crença religiosa ou de convicção filosófica ou política, salvo se as invocar para eximir-se de obrigação legal a todos imposta </a:t>
            </a:r>
            <a:r>
              <a:rPr lang="pt-BR" sz="4800" dirty="0"/>
              <a:t>e recusar-se a cumprir prestação alternativa</a:t>
            </a:r>
            <a:r>
              <a:rPr lang="pt-BR" sz="4800" b="0" dirty="0"/>
              <a:t>, fixada em lei;</a:t>
            </a: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dirty="0" smtClean="0">
                <a:solidFill>
                  <a:schemeClr val="tx1"/>
                </a:solidFill>
              </a:rPr>
              <a:t>Conjunção coordenativa aditiva “E”</a:t>
            </a:r>
            <a:endParaRPr lang="pt-BR" sz="5400" baseline="0" dirty="0" smtClean="0">
              <a:solidFill>
                <a:schemeClr val="tx1"/>
              </a:solidFill>
            </a:endParaRPr>
          </a:p>
          <a:p>
            <a:endParaRPr lang="pt-BR" sz="5400" dirty="0" smtClean="0">
              <a:solidFill>
                <a:schemeClr val="tx1"/>
              </a:solidFill>
            </a:endParaRPr>
          </a:p>
          <a:p>
            <a:r>
              <a:rPr lang="pt-BR" sz="5400" dirty="0" smtClean="0">
                <a:solidFill>
                  <a:schemeClr val="tx1"/>
                </a:solidFill>
              </a:rPr>
              <a:t>1 </a:t>
            </a:r>
            <a:r>
              <a:rPr lang="pt-BR" sz="5400" dirty="0" smtClean="0">
                <a:solidFill>
                  <a:schemeClr val="tx1"/>
                </a:solidFill>
              </a:rPr>
              <a:t>– Eximir-se de obrigação </a:t>
            </a:r>
            <a:r>
              <a:rPr lang="pt-BR" sz="5400" dirty="0" smtClean="0">
                <a:solidFill>
                  <a:schemeClr val="tx1"/>
                </a:solidFill>
              </a:rPr>
              <a:t>legal a todos imposta E;</a:t>
            </a:r>
            <a:endParaRPr lang="pt-BR" sz="5400" dirty="0" smtClean="0">
              <a:solidFill>
                <a:schemeClr val="tx1"/>
              </a:solidFill>
            </a:endParaRPr>
          </a:p>
          <a:p>
            <a:endParaRPr lang="pt-BR" sz="5400" baseline="0" dirty="0" smtClean="0">
              <a:solidFill>
                <a:schemeClr val="tx1"/>
              </a:solidFill>
            </a:endParaRPr>
          </a:p>
          <a:p>
            <a:r>
              <a:rPr lang="pt-BR" sz="5400" baseline="0" dirty="0" smtClean="0">
                <a:solidFill>
                  <a:schemeClr val="tx1"/>
                </a:solidFill>
              </a:rPr>
              <a:t>2</a:t>
            </a:r>
            <a:r>
              <a:rPr lang="pt-BR" sz="5400" dirty="0" smtClean="0">
                <a:solidFill>
                  <a:schemeClr val="tx1"/>
                </a:solidFill>
              </a:rPr>
              <a:t> </a:t>
            </a:r>
            <a:r>
              <a:rPr lang="pt-BR" sz="5400" dirty="0" smtClean="0">
                <a:solidFill>
                  <a:schemeClr val="tx1"/>
                </a:solidFill>
              </a:rPr>
              <a:t>– Recusar-se a cumprir prestação alternativa</a:t>
            </a:r>
            <a:endParaRPr lang="pt-BR" sz="54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94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806</Words>
  <Application>Microsoft Office PowerPoint</Application>
  <PresentationFormat>Personalizar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Juridico 003</dc:creator>
  <cp:lastModifiedBy>Juridico 003</cp:lastModifiedBy>
  <cp:revision>32</cp:revision>
  <dcterms:modified xsi:type="dcterms:W3CDTF">2017-10-01T22:54:16Z</dcterms:modified>
</cp:coreProperties>
</file>