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  <p:sldId id="271" r:id="rId8"/>
    <p:sldId id="273" r:id="rId9"/>
    <p:sldId id="276" r:id="rId10"/>
    <p:sldId id="277" r:id="rId11"/>
    <p:sldId id="278" r:id="rId12"/>
    <p:sldId id="272" r:id="rId13"/>
    <p:sldId id="261" r:id="rId14"/>
    <p:sldId id="266" r:id="rId15"/>
    <p:sldId id="269" r:id="rId16"/>
    <p:sldId id="268" r:id="rId17"/>
    <p:sldId id="270" r:id="rId18"/>
    <p:sldId id="267" r:id="rId19"/>
    <p:sldId id="274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FCO - Total Recursos </a:t>
            </a:r>
            <a:r>
              <a:rPr lang="pt-BR" dirty="0" smtClean="0"/>
              <a:t>(</a:t>
            </a:r>
            <a:r>
              <a:rPr lang="pt-BR" dirty="0"/>
              <a:t>R$ mil)  </a:t>
            </a:r>
          </a:p>
        </c:rich>
      </c:tx>
      <c:layout>
        <c:manualLayout>
          <c:xMode val="edge"/>
          <c:yMode val="edge"/>
          <c:x val="0.2564135643285167"/>
          <c:y val="2.5782688766114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Recursos FCO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Plan1!$B$2:$B$6</c:f>
              <c:numCache>
                <c:formatCode>#,##0</c:formatCode>
                <c:ptCount val="5"/>
                <c:pt idx="0">
                  <c:v>5546615</c:v>
                </c:pt>
                <c:pt idx="1">
                  <c:v>5860969</c:v>
                </c:pt>
                <c:pt idx="2">
                  <c:v>6092080</c:v>
                </c:pt>
                <c:pt idx="3">
                  <c:v>5706374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Projeção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Plan1!$C$2:$C$6</c:f>
              <c:numCache>
                <c:formatCode>#,##0</c:formatCode>
                <c:ptCount val="5"/>
                <c:pt idx="3">
                  <c:v>5706374</c:v>
                </c:pt>
                <c:pt idx="4">
                  <c:v>6027342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713384"/>
        <c:axId val="282646928"/>
      </c:lineChart>
      <c:catAx>
        <c:axId val="28271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646928"/>
        <c:crosses val="autoZero"/>
        <c:auto val="1"/>
        <c:lblAlgn val="ctr"/>
        <c:lblOffset val="100"/>
        <c:noMultiLvlLbl val="0"/>
      </c:catAx>
      <c:valAx>
        <c:axId val="28264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271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Plan1!$B$2</c:f>
              <c:numCache>
                <c:formatCode>0.00%</c:formatCode>
                <c:ptCount val="1"/>
                <c:pt idx="0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Plan1!$C$2</c:f>
              <c:numCache>
                <c:formatCode>0.00%</c:formatCode>
                <c:ptCount val="1"/>
                <c:pt idx="0">
                  <c:v>0.28999999999999998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Plan1!$D$2</c:f>
              <c:numCache>
                <c:formatCode>0.00%</c:formatCode>
                <c:ptCount val="1"/>
                <c:pt idx="0">
                  <c:v>0.28999999999999998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Plan1!$E$2</c:f>
              <c:numCache>
                <c:formatCode>0.00%</c:formatCode>
                <c:ptCount val="1"/>
                <c:pt idx="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3631216"/>
        <c:axId val="163633176"/>
      </c:barChart>
      <c:catAx>
        <c:axId val="1636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33176"/>
        <c:crosses val="autoZero"/>
        <c:auto val="1"/>
        <c:lblAlgn val="ctr"/>
        <c:lblOffset val="100"/>
        <c:noMultiLvlLbl val="0"/>
      </c:catAx>
      <c:valAx>
        <c:axId val="16363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Plan1!$B$2:$B$6</c:f>
              <c:numCache>
                <c:formatCode>0.00%</c:formatCode>
                <c:ptCount val="5"/>
                <c:pt idx="0">
                  <c:v>7.2999999999999995E-2</c:v>
                </c:pt>
                <c:pt idx="1">
                  <c:v>9.2999999999999999E-2</c:v>
                </c:pt>
                <c:pt idx="2">
                  <c:v>0.13600000000000001</c:v>
                </c:pt>
                <c:pt idx="3">
                  <c:v>0.14399999999999999</c:v>
                </c:pt>
                <c:pt idx="4">
                  <c:v>0.14199999999999999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Plan1!$C$2:$C$6</c:f>
              <c:numCache>
                <c:formatCode>0.00%</c:formatCode>
                <c:ptCount val="5"/>
                <c:pt idx="0">
                  <c:v>0.372</c:v>
                </c:pt>
                <c:pt idx="1">
                  <c:v>0.31900000000000001</c:v>
                </c:pt>
                <c:pt idx="2">
                  <c:v>0.33500000000000002</c:v>
                </c:pt>
                <c:pt idx="3" formatCode="0%">
                  <c:v>0.31</c:v>
                </c:pt>
                <c:pt idx="4">
                  <c:v>0.32500000000000001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Plan1!$D$2:$D$6</c:f>
              <c:numCache>
                <c:formatCode>0.00%</c:formatCode>
                <c:ptCount val="5"/>
                <c:pt idx="0">
                  <c:v>0.34200000000000003</c:v>
                </c:pt>
                <c:pt idx="1">
                  <c:v>0.311</c:v>
                </c:pt>
                <c:pt idx="2" formatCode="0%">
                  <c:v>0.28999999999999998</c:v>
                </c:pt>
                <c:pt idx="3">
                  <c:v>0.313</c:v>
                </c:pt>
                <c:pt idx="4">
                  <c:v>0.28699999999999998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Plan1!$E$2:$E$6</c:f>
              <c:numCache>
                <c:formatCode>0.00%</c:formatCode>
                <c:ptCount val="5"/>
                <c:pt idx="0">
                  <c:v>0.21299999999999999</c:v>
                </c:pt>
                <c:pt idx="1">
                  <c:v>0.27700000000000002</c:v>
                </c:pt>
                <c:pt idx="2">
                  <c:v>0.23899999999999999</c:v>
                </c:pt>
                <c:pt idx="3">
                  <c:v>0.23300000000000001</c:v>
                </c:pt>
                <c:pt idx="4">
                  <c:v>0.246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3633960"/>
        <c:axId val="163634352"/>
      </c:barChart>
      <c:catAx>
        <c:axId val="16363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34352"/>
        <c:crosses val="autoZero"/>
        <c:auto val="1"/>
        <c:lblAlgn val="ctr"/>
        <c:lblOffset val="100"/>
        <c:noMultiLvlLbl val="0"/>
      </c:catAx>
      <c:valAx>
        <c:axId val="16363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633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Plan1!$B$2:$B$6</c:f>
              <c:numCache>
                <c:formatCode>0.00%</c:formatCode>
                <c:ptCount val="5"/>
                <c:pt idx="0">
                  <c:v>1.6789999999999999E-2</c:v>
                </c:pt>
                <c:pt idx="1">
                  <c:v>2.5100000000000001E-2</c:v>
                </c:pt>
                <c:pt idx="2">
                  <c:v>3.1199999999999999E-2</c:v>
                </c:pt>
                <c:pt idx="3">
                  <c:v>4.2099999999999999E-2</c:v>
                </c:pt>
                <c:pt idx="4">
                  <c:v>4.7500000000000001E-2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Plan1!$C$2:$C$6</c:f>
              <c:numCache>
                <c:formatCode>0.00%</c:formatCode>
                <c:ptCount val="5"/>
                <c:pt idx="0">
                  <c:v>5.6210000000000003E-2</c:v>
                </c:pt>
                <c:pt idx="1">
                  <c:v>6.7900000000000002E-2</c:v>
                </c:pt>
                <c:pt idx="2">
                  <c:v>0.1048</c:v>
                </c:pt>
                <c:pt idx="3">
                  <c:v>0.1019</c:v>
                </c:pt>
                <c:pt idx="4">
                  <c:v>9.443E-2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Plan1!$D$2:$D$6</c:f>
              <c:numCache>
                <c:formatCode>0.00%</c:formatCode>
                <c:ptCount val="5"/>
                <c:pt idx="0">
                  <c:v>0.372</c:v>
                </c:pt>
                <c:pt idx="1">
                  <c:v>0.31900000000000001</c:v>
                </c:pt>
                <c:pt idx="2">
                  <c:v>0.33500000000000002</c:v>
                </c:pt>
                <c:pt idx="3" formatCode="0%">
                  <c:v>0.31</c:v>
                </c:pt>
                <c:pt idx="4">
                  <c:v>0.32500000000000001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MT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Plan1!$E$2:$E$6</c:f>
              <c:numCache>
                <c:formatCode>0.00%</c:formatCode>
                <c:ptCount val="5"/>
                <c:pt idx="0">
                  <c:v>0.34200000000000003</c:v>
                </c:pt>
                <c:pt idx="1">
                  <c:v>0.311</c:v>
                </c:pt>
                <c:pt idx="2" formatCode="0%">
                  <c:v>0.28999999999999998</c:v>
                </c:pt>
                <c:pt idx="3">
                  <c:v>0.313</c:v>
                </c:pt>
                <c:pt idx="4">
                  <c:v>0.28699999999999998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mmm\-yy">
                  <c:v>42217</c:v>
                </c:pt>
              </c:numCache>
            </c:numRef>
          </c:cat>
          <c:val>
            <c:numRef>
              <c:f>Plan1!$F$2:$F$6</c:f>
              <c:numCache>
                <c:formatCode>0.00%</c:formatCode>
                <c:ptCount val="5"/>
                <c:pt idx="0">
                  <c:v>0.21299999999999999</c:v>
                </c:pt>
                <c:pt idx="1">
                  <c:v>0.27700000000000002</c:v>
                </c:pt>
                <c:pt idx="2">
                  <c:v>0.23899999999999999</c:v>
                </c:pt>
                <c:pt idx="3">
                  <c:v>0.23300000000000001</c:v>
                </c:pt>
                <c:pt idx="4">
                  <c:v>0.246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5108592"/>
        <c:axId val="285108984"/>
      </c:barChart>
      <c:catAx>
        <c:axId val="28510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08984"/>
        <c:crosses val="autoZero"/>
        <c:auto val="1"/>
        <c:lblAlgn val="ctr"/>
        <c:lblOffset val="100"/>
        <c:noMultiLvlLbl val="0"/>
      </c:catAx>
      <c:valAx>
        <c:axId val="28510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0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FCO - Contratações</a:t>
            </a:r>
            <a:r>
              <a:rPr lang="pt-BR" baseline="0" dirty="0" smtClean="0"/>
              <a:t> RIDE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Valor Contratado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11821255440702E-2"/>
                  <c:y val="-4.253579280044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Plan1!$B$2:$B$6</c:f>
              <c:numCache>
                <c:formatCode>0%</c:formatCode>
                <c:ptCount val="5"/>
                <c:pt idx="0">
                  <c:v>0.23</c:v>
                </c:pt>
                <c:pt idx="1">
                  <c:v>0.27</c:v>
                </c:pt>
                <c:pt idx="2">
                  <c:v>0.23</c:v>
                </c:pt>
                <c:pt idx="3" formatCode="0.00%">
                  <c:v>0.29299999999999998</c:v>
                </c:pt>
                <c:pt idx="4" formatCode="0.00%">
                  <c:v>0.33500000000000002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Nº Contratações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tx>
                <c:rich>
                  <a:bodyPr/>
                  <a:lstStyle/>
                  <a:p>
                    <a:fld id="{05F256F7-52C9-4624-9CF8-EEAC9EB8E74D}" type="VALUE">
                      <a:rPr lang="en-US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Plan1!$C$2:$C$6</c:f>
              <c:numCache>
                <c:formatCode>0.00%</c:formatCode>
                <c:ptCount val="5"/>
                <c:pt idx="0" formatCode="0%">
                  <c:v>0.32</c:v>
                </c:pt>
                <c:pt idx="1">
                  <c:v>0.33800000000000002</c:v>
                </c:pt>
                <c:pt idx="2">
                  <c:v>0.248</c:v>
                </c:pt>
                <c:pt idx="3">
                  <c:v>0.26800000000000002</c:v>
                </c:pt>
                <c:pt idx="4">
                  <c:v>0.25900000000000001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109376"/>
        <c:axId val="285109768"/>
      </c:lineChart>
      <c:catAx>
        <c:axId val="2851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09768"/>
        <c:crosses val="autoZero"/>
        <c:auto val="1"/>
        <c:lblAlgn val="ctr"/>
        <c:lblOffset val="100"/>
        <c:noMultiLvlLbl val="0"/>
      </c:catAx>
      <c:valAx>
        <c:axId val="28510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FCO - Cartas</a:t>
            </a:r>
            <a:r>
              <a:rPr lang="pt-BR" baseline="0" dirty="0" smtClean="0"/>
              <a:t> Consultas Nordeste Goiano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Cartas Consultas Aprovadas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Plan1!$B$2:$B$6</c:f>
              <c:numCache>
                <c:formatCode>0%</c:formatCode>
                <c:ptCount val="5"/>
                <c:pt idx="0">
                  <c:v>0.12</c:v>
                </c:pt>
                <c:pt idx="1">
                  <c:v>0.04</c:v>
                </c:pt>
                <c:pt idx="2">
                  <c:v>0.04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Valor Aprovado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Plan1!$C$2:$C$6</c:f>
              <c:numCache>
                <c:formatCode>0%</c:formatCode>
                <c:ptCount val="5"/>
                <c:pt idx="0">
                  <c:v>0.08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110944"/>
        <c:axId val="285111336"/>
      </c:lineChart>
      <c:catAx>
        <c:axId val="2851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11336"/>
        <c:crosses val="autoZero"/>
        <c:auto val="1"/>
        <c:lblAlgn val="ctr"/>
        <c:lblOffset val="100"/>
        <c:noMultiLvlLbl val="0"/>
      </c:catAx>
      <c:valAx>
        <c:axId val="28511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1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FCO - Contratações</a:t>
            </a:r>
            <a:r>
              <a:rPr lang="pt-BR" baseline="0" dirty="0" smtClean="0"/>
              <a:t> Nordeste Goiano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nº Contratações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11821255440702E-2"/>
                  <c:y val="-4.253579280044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Plan1!$B$2:$B$6</c:f>
              <c:numCache>
                <c:formatCode>0%</c:formatCode>
                <c:ptCount val="5"/>
                <c:pt idx="0">
                  <c:v>3.3799999999999997E-2</c:v>
                </c:pt>
                <c:pt idx="1">
                  <c:v>4.1099999999999998E-2</c:v>
                </c:pt>
                <c:pt idx="2">
                  <c:v>3.1699999999999999E-2</c:v>
                </c:pt>
                <c:pt idx="3">
                  <c:v>6.1800000000000001E-2</c:v>
                </c:pt>
                <c:pt idx="4">
                  <c:v>3.8899999999999997E-2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 Valor Contratato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/>
              <c:tx>
                <c:rich>
                  <a:bodyPr/>
                  <a:lstStyle/>
                  <a:p>
                    <a:fld id="{05F256F7-52C9-4624-9CF8-EEAC9EB8E74D}" type="VALUE">
                      <a:rPr lang="en-US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Plan1!$C$2:$C$6</c:f>
              <c:numCache>
                <c:formatCode>0%</c:formatCode>
                <c:ptCount val="5"/>
                <c:pt idx="0">
                  <c:v>2.5999999999999999E-2</c:v>
                </c:pt>
                <c:pt idx="1">
                  <c:v>0.04</c:v>
                </c:pt>
                <c:pt idx="2">
                  <c:v>2.1999999999999999E-2</c:v>
                </c:pt>
                <c:pt idx="3">
                  <c:v>3.5999999999999997E-2</c:v>
                </c:pt>
                <c:pt idx="4">
                  <c:v>4.5999999999999999E-2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112512"/>
        <c:axId val="285112904"/>
      </c:lineChart>
      <c:catAx>
        <c:axId val="2851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12904"/>
        <c:crosses val="autoZero"/>
        <c:auto val="1"/>
        <c:lblAlgn val="ctr"/>
        <c:lblOffset val="100"/>
        <c:noMultiLvlLbl val="0"/>
      </c:catAx>
      <c:valAx>
        <c:axId val="28511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11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o-fg@sed.go.gov.br" TargetMode="External"/><Relationship Id="rId2" Type="http://schemas.openxmlformats.org/officeDocument/2006/relationships/hyperlink" Target="tel:+55%2062%203201-559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Fundo Constitucional de Financiamento Centro Oeste - FCO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6357" y="4544008"/>
            <a:ext cx="7766936" cy="753014"/>
          </a:xfrm>
        </p:spPr>
        <p:txBody>
          <a:bodyPr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4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1042955" y="87828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0" y="-823151"/>
            <a:ext cx="7766936" cy="1646302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FCO - Contratações 2011 / Agosto de 2015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RIDE X Estados Região Centro Oeste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566496"/>
              </p:ext>
            </p:extLst>
          </p:nvPr>
        </p:nvGraphicFramePr>
        <p:xfrm>
          <a:off x="532897" y="589233"/>
          <a:ext cx="8596312" cy="510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063695" y="569455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Participação referente ao total destinado ao DF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 04/2012 CDE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4710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Resolução aprovada em Novembro de 2012 pelo Conselho de Desenvolvimento do Estado de Goiás – CDE</a:t>
            </a:r>
          </a:p>
          <a:p>
            <a:r>
              <a:rPr lang="pt-BR" b="1" dirty="0">
                <a:solidFill>
                  <a:schemeClr val="tx1"/>
                </a:solidFill>
              </a:rPr>
              <a:t>Ratificada pelo CONDEL em 2014</a:t>
            </a:r>
          </a:p>
          <a:p>
            <a:pPr marL="0" indent="0">
              <a:buNone/>
            </a:pPr>
            <a:endParaRPr lang="pt-BR" sz="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i="1" dirty="0" smtClean="0">
                <a:solidFill>
                  <a:schemeClr val="tx1"/>
                </a:solidFill>
              </a:rPr>
              <a:t>“de </a:t>
            </a:r>
            <a:r>
              <a:rPr lang="pt-BR" i="1" dirty="0">
                <a:solidFill>
                  <a:schemeClr val="tx1"/>
                </a:solidFill>
              </a:rPr>
              <a:t>modo a estabelecer que as </a:t>
            </a:r>
            <a:r>
              <a:rPr lang="pt-BR" i="1" dirty="0" smtClean="0">
                <a:solidFill>
                  <a:schemeClr val="tx1"/>
                </a:solidFill>
              </a:rPr>
              <a:t>instituições financeiras </a:t>
            </a:r>
            <a:r>
              <a:rPr lang="pt-BR" i="1" dirty="0">
                <a:solidFill>
                  <a:schemeClr val="tx1"/>
                </a:solidFill>
              </a:rPr>
              <a:t>que atuam com recursos do FCO aplicarão nos municípios do Nordeste Goiano, no </a:t>
            </a:r>
            <a:r>
              <a:rPr lang="pt-BR" i="1" dirty="0" smtClean="0">
                <a:solidFill>
                  <a:schemeClr val="tx1"/>
                </a:solidFill>
              </a:rPr>
              <a:t>mínimo</a:t>
            </a:r>
            <a:r>
              <a:rPr lang="pt-BR" i="1" dirty="0">
                <a:solidFill>
                  <a:schemeClr val="tx1"/>
                </a:solidFill>
              </a:rPr>
              <a:t>, 10% dos recursos previstos no exercício para o Estado de Goiás</a:t>
            </a:r>
            <a:r>
              <a:rPr lang="pt-BR" i="1" dirty="0" smtClean="0">
                <a:solidFill>
                  <a:schemeClr val="tx1"/>
                </a:solidFill>
              </a:rPr>
              <a:t>.”</a:t>
            </a:r>
          </a:p>
          <a:p>
            <a:pPr marL="0" indent="0">
              <a:buNone/>
            </a:pPr>
            <a:r>
              <a:rPr lang="pt-BR" i="1" dirty="0">
                <a:solidFill>
                  <a:schemeClr val="tx1"/>
                </a:solidFill>
              </a:rPr>
              <a:t>“Os recursos não aplicados até 31 de outubro de 2014 poderão ser </a:t>
            </a:r>
            <a:r>
              <a:rPr lang="pt-BR" i="1" dirty="0" smtClean="0">
                <a:solidFill>
                  <a:schemeClr val="tx1"/>
                </a:solidFill>
              </a:rPr>
              <a:t>remanejados </a:t>
            </a:r>
            <a:r>
              <a:rPr lang="pt-BR" i="1" dirty="0">
                <a:solidFill>
                  <a:schemeClr val="tx1"/>
                </a:solidFill>
              </a:rPr>
              <a:t>para </a:t>
            </a:r>
            <a:r>
              <a:rPr lang="pt-BR" i="1" dirty="0" smtClean="0">
                <a:solidFill>
                  <a:schemeClr val="tx1"/>
                </a:solidFill>
              </a:rPr>
              <a:t>os demais </a:t>
            </a:r>
            <a:r>
              <a:rPr lang="pt-BR" i="1" dirty="0">
                <a:solidFill>
                  <a:schemeClr val="tx1"/>
                </a:solidFill>
              </a:rPr>
              <a:t>municípios do Estado, de acordo com a demanda que efetivamente se </a:t>
            </a:r>
            <a:r>
              <a:rPr lang="pt-BR" i="1" dirty="0" smtClean="0">
                <a:solidFill>
                  <a:schemeClr val="tx1"/>
                </a:solidFill>
              </a:rPr>
              <a:t>verificar”</a:t>
            </a:r>
          </a:p>
        </p:txBody>
      </p:sp>
    </p:spTree>
    <p:extLst>
      <p:ext uri="{BB962C8B-B14F-4D97-AF65-F5344CB8AC3E}">
        <p14:creationId xmlns:p14="http://schemas.microsoft.com/office/powerpoint/2010/main" val="34733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N:\2 Pasta de Transferência\Tallyta\idm geral 2014_paisag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27" y="0"/>
            <a:ext cx="9344722" cy="6657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9" y="326332"/>
            <a:ext cx="8042920" cy="62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400874"/>
              </p:ext>
            </p:extLst>
          </p:nvPr>
        </p:nvGraphicFramePr>
        <p:xfrm>
          <a:off x="610956" y="490654"/>
          <a:ext cx="8596312" cy="47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030242" y="517044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Nordeste Goiano em relação ao Total do Estado de Goiás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0" y="791738"/>
            <a:ext cx="8618413" cy="5197916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0" y="877311"/>
            <a:ext cx="8518051" cy="510044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9" y="210692"/>
            <a:ext cx="8518051" cy="63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546889"/>
              </p:ext>
            </p:extLst>
          </p:nvPr>
        </p:nvGraphicFramePr>
        <p:xfrm>
          <a:off x="532897" y="589233"/>
          <a:ext cx="8596312" cy="510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063695" y="569455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Nordeste Goiano em relação ao Total do Estado de Goiás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 04/2012 CDE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47109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Apesar da reserva de 10% dos Recursos do FCO para os Municípios da Região Nordeste de Goiás, com certo incremento na demanda de contratações em 2014, não se verificou real ganho na participação ante a média dos anos anteriores.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/>
              <a:t>Verifica-se na prática que houve aumento nas contratações para micro e pequenos e diminuição de tomadores com valores superiores a R$ 400 mil Setor Empresarial e R$ 200 mil Setor Rural, que necessariamente precisam de suas Cartas Consultas aprovadas para contratar os recursos.</a:t>
            </a:r>
          </a:p>
          <a:p>
            <a:r>
              <a:rPr lang="pt-BR" dirty="0" smtClean="0"/>
              <a:t>Observa-se ainda que, aliada a vigência da Resolução, </a:t>
            </a:r>
            <a:r>
              <a:rPr lang="pt-BR" dirty="0" smtClean="0"/>
              <a:t>a leve </a:t>
            </a:r>
            <a:r>
              <a:rPr lang="pt-BR" dirty="0" smtClean="0"/>
              <a:t>melhora dos resultados se associa a ações como Caravana do FCO (SUDECO), SED-ADIANTE (Secretaria de Desenvolvimento Econômico), parcerias com entidades classistas e ampla divulgação por parte do Banco do Brasil junto a todas agências da região aos </a:t>
            </a:r>
            <a:r>
              <a:rPr lang="pt-BR" dirty="0" smtClean="0"/>
              <a:t>correntistas e sociedade.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659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FCO</a:t>
            </a:r>
            <a:br>
              <a:rPr lang="pt-BR" dirty="0" smtClean="0"/>
            </a:br>
            <a:r>
              <a:rPr lang="pt-BR" dirty="0" smtClean="0"/>
              <a:t>Região </a:t>
            </a:r>
            <a:r>
              <a:rPr lang="pt-BR" dirty="0"/>
              <a:t>Integrada de Desenvolvimento do Distrito Federal e Entorno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47109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Importante e necessária política de fomento e fortalecimento da empregabilidade dos municípios que compõem o entorno do DF, a simples reserva de recursos do FCO, sem uma política com visão sistêmica da RIDE, não atenderá os anseios desejados.</a:t>
            </a:r>
          </a:p>
          <a:p>
            <a:r>
              <a:rPr lang="pt-BR" dirty="0" smtClean="0"/>
              <a:t>As alíquotas e prazos do FCO (mais ou menos agressivos/competitivos) </a:t>
            </a:r>
            <a:r>
              <a:rPr lang="pt-BR" dirty="0" smtClean="0"/>
              <a:t>deveriam levar </a:t>
            </a:r>
            <a:r>
              <a:rPr lang="pt-BR" dirty="0" smtClean="0"/>
              <a:t>em consideração a localidade da aplicação </a:t>
            </a:r>
            <a:r>
              <a:rPr lang="pt-BR" dirty="0" smtClean="0"/>
              <a:t>do recurso.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983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FCO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03335"/>
              </p:ext>
            </p:extLst>
          </p:nvPr>
        </p:nvGraphicFramePr>
        <p:xfrm>
          <a:off x="677334" y="1495502"/>
          <a:ext cx="8596312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62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23278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Danilo Ferreira Gomes 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Secretário </a:t>
            </a:r>
            <a:r>
              <a:rPr lang="pt-BR" dirty="0"/>
              <a:t>Executivo</a:t>
            </a:r>
          </a:p>
          <a:p>
            <a:pPr marL="0" indent="0">
              <a:buNone/>
            </a:pPr>
            <a:r>
              <a:rPr lang="pt-BR" dirty="0"/>
              <a:t>Conselho de Desenvolvimento do Estado - CDE/FCO</a:t>
            </a:r>
          </a:p>
          <a:p>
            <a:pPr marL="0" indent="0">
              <a:buNone/>
            </a:pPr>
            <a:r>
              <a:rPr lang="pt-BR" dirty="0"/>
              <a:t>Secretaria de Desenvolvimento Econômico </a:t>
            </a:r>
          </a:p>
          <a:p>
            <a:pPr marL="0" indent="0">
              <a:buNone/>
            </a:pPr>
            <a:r>
              <a:rPr lang="pt-BR" dirty="0"/>
              <a:t>Governo do Estado de Goiás 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+55 62 3201-5595</a:t>
            </a:r>
            <a:endParaRPr lang="pt-BR" dirty="0"/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0" indent="0" algn="ctr">
              <a:buNone/>
            </a:pPr>
            <a:r>
              <a:rPr lang="pt-BR" dirty="0" smtClean="0">
                <a:hlinkClick r:id="rId3"/>
              </a:rPr>
              <a:t>danilo-fg@sed.go.gov.br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35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0" y="-823151"/>
            <a:ext cx="7766936" cy="1646302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FCO - Contratações 2011 / 2012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4" y="1316910"/>
            <a:ext cx="6045548" cy="201730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4" y="3959862"/>
            <a:ext cx="6045548" cy="205536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2497079" y="868128"/>
            <a:ext cx="7292104" cy="493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2011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2497079" y="3466103"/>
            <a:ext cx="7292104" cy="493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2012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0" y="-823151"/>
            <a:ext cx="7766936" cy="1646302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FCO - Contratações 2013 / 2014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2497079" y="868128"/>
            <a:ext cx="7292104" cy="493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2013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2497079" y="3466103"/>
            <a:ext cx="7292104" cy="493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2014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9" y="1437435"/>
            <a:ext cx="6064013" cy="20286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9" y="4080387"/>
            <a:ext cx="6064013" cy="18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0" y="-823151"/>
            <a:ext cx="7766936" cy="1646302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FCO - Contratações até Agosto de 2015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5" y="1828350"/>
            <a:ext cx="8766924" cy="26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7574241"/>
              </p:ext>
            </p:extLst>
          </p:nvPr>
        </p:nvGraphicFramePr>
        <p:xfrm>
          <a:off x="1042955" y="87828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0" y="-823151"/>
            <a:ext cx="7766936" cy="1646302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FCO - Distribuição dos Recursos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00467930"/>
              </p:ext>
            </p:extLst>
          </p:nvPr>
        </p:nvGraphicFramePr>
        <p:xfrm>
          <a:off x="1042955" y="878286"/>
          <a:ext cx="90600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0" y="-823151"/>
            <a:ext cx="7766936" cy="1646302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FCO - Contratações 2011 / Agosto de 2015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mtClean="0"/>
              <a:t>FCO - Região </a:t>
            </a:r>
            <a:r>
              <a:rPr lang="pt-BR" dirty="0"/>
              <a:t>Integrada de Desenvolvimento do Distrito Federal e Entorno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47109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Os </a:t>
            </a:r>
            <a:r>
              <a:rPr lang="pt-BR" dirty="0"/>
              <a:t>M</a:t>
            </a:r>
            <a:r>
              <a:rPr lang="pt-BR" dirty="0" smtClean="0"/>
              <a:t>unicípios que compõem o Entorno do DF possuem </a:t>
            </a:r>
            <a:r>
              <a:rPr lang="pt-BR" dirty="0"/>
              <a:t>juntos apenas 9% do PIB (2010), cerca de 31% da população (2013) e 89% do território total (2015) da RIDE</a:t>
            </a:r>
            <a:r>
              <a:rPr lang="pt-BR" dirty="0" smtClean="0"/>
              <a:t>.</a:t>
            </a:r>
          </a:p>
          <a:p>
            <a:r>
              <a:rPr lang="pt-BR" dirty="0"/>
              <a:t>Os </a:t>
            </a:r>
            <a:r>
              <a:rPr lang="pt-BR" dirty="0" smtClean="0"/>
              <a:t>19% do FCO previstos </a:t>
            </a:r>
            <a:r>
              <a:rPr lang="pt-BR" dirty="0"/>
              <a:t>para o Distrito </a:t>
            </a:r>
            <a:r>
              <a:rPr lang="pt-BR" dirty="0" smtClean="0"/>
              <a:t>Federal são aplicados </a:t>
            </a:r>
            <a:r>
              <a:rPr lang="pt-BR" dirty="0"/>
              <a:t>na Região Integrada de Desenvolvimento do Distrito Federal </a:t>
            </a:r>
            <a:r>
              <a:rPr lang="pt-BR" dirty="0" smtClean="0"/>
              <a:t>e Entorno </a:t>
            </a:r>
            <a:r>
              <a:rPr lang="pt-BR" dirty="0"/>
              <a:t>– RIDE (exceto nos municípios localizados no Estado de Minas Gerais).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De acordo com o Banco do Brasil, atualmente o FCO contempla toda demanda do Entorno do Distrito Federal.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2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0" y="-823151"/>
            <a:ext cx="7766936" cy="1646302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FCO - Contratações 2011 / Agosto de 2015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RIDE X DF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8" y="823151"/>
            <a:ext cx="8878539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514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Facetado</vt:lpstr>
      <vt:lpstr>Fundo Constitucional de Financiamento Centro Oeste - FCO</vt:lpstr>
      <vt:lpstr>FCO </vt:lpstr>
      <vt:lpstr>FCO - Contratações 2011 / 2012</vt:lpstr>
      <vt:lpstr>FCO - Contratações 2013 / 2014</vt:lpstr>
      <vt:lpstr>FCO - Contratações até Agosto de 2015</vt:lpstr>
      <vt:lpstr>FCO - Distribuição dos Recursos</vt:lpstr>
      <vt:lpstr>FCO - Contratações 2011 / Agosto de 2015</vt:lpstr>
      <vt:lpstr>FCO - Região Integrada de Desenvolvimento do Distrito Federal e Entorno</vt:lpstr>
      <vt:lpstr>FCO - Contratações 2011 / Agosto de 2015 RIDE X DF</vt:lpstr>
      <vt:lpstr>FCO - Contratações 2011 / Agosto de 2015 RIDE X Estados Região Centro Oeste</vt:lpstr>
      <vt:lpstr>Participação referente ao total destinado ao DF</vt:lpstr>
      <vt:lpstr>Resolução 04/2012 CDE</vt:lpstr>
      <vt:lpstr>Apresentação do PowerPoint</vt:lpstr>
      <vt:lpstr>Apresentação do PowerPoint</vt:lpstr>
      <vt:lpstr>Nordeste Goiano em relação ao Total do Estado de Goiás</vt:lpstr>
      <vt:lpstr>Apresentação do PowerPoint</vt:lpstr>
      <vt:lpstr>Nordeste Goiano em relação ao Total do Estado de Goiás</vt:lpstr>
      <vt:lpstr>Resolução 04/2012 CDE</vt:lpstr>
      <vt:lpstr>FCO Região Integrada de Desenvolvimento do Distrito Federal e Entorno</vt:lpstr>
      <vt:lpstr>OBRIGADO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FUNDO DO CENTRO OESTE - FCO</dc:title>
  <dc:creator>Altair Lopes Gomes de Almeida</dc:creator>
  <cp:lastModifiedBy>Francisco Caninde de Oliveira</cp:lastModifiedBy>
  <cp:revision>50</cp:revision>
  <dcterms:created xsi:type="dcterms:W3CDTF">2015-11-03T12:33:39Z</dcterms:created>
  <dcterms:modified xsi:type="dcterms:W3CDTF">2015-11-04T11:14:14Z</dcterms:modified>
</cp:coreProperties>
</file>