
<file path=[Content_Types].xml><?xml version="1.0" encoding="utf-8"?>
<Types xmlns="http://schemas.openxmlformats.org/package/2006/content-types">
  <Default Extension="jfif" ContentType="image/jpeg"/>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media/image75.jpg" ContentType="application/octet-stream"/>
  <Override PartName="/ppt/media/image76.jpg" ContentType="application/octet-stream"/>
  <Override PartName="/ppt/media/image77.jpg" ContentType="application/octet-stream"/>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4"/>
  </p:notesMasterIdLst>
  <p:sldIdLst>
    <p:sldId id="434" r:id="rId2"/>
    <p:sldId id="1878" r:id="rId3"/>
    <p:sldId id="1900" r:id="rId4"/>
    <p:sldId id="1862" r:id="rId5"/>
    <p:sldId id="1893" r:id="rId6"/>
    <p:sldId id="1883" r:id="rId7"/>
    <p:sldId id="1907" r:id="rId8"/>
    <p:sldId id="1884" r:id="rId9"/>
    <p:sldId id="335" r:id="rId10"/>
    <p:sldId id="336" r:id="rId11"/>
    <p:sldId id="337" r:id="rId12"/>
    <p:sldId id="338" r:id="rId13"/>
    <p:sldId id="1891" r:id="rId14"/>
    <p:sldId id="340" r:id="rId15"/>
    <p:sldId id="345" r:id="rId16"/>
    <p:sldId id="1887" r:id="rId17"/>
    <p:sldId id="1894" r:id="rId18"/>
    <p:sldId id="1892" r:id="rId19"/>
    <p:sldId id="258" r:id="rId20"/>
    <p:sldId id="308" r:id="rId21"/>
    <p:sldId id="1889" r:id="rId22"/>
    <p:sldId id="1899" r:id="rId23"/>
    <p:sldId id="1904" r:id="rId24"/>
    <p:sldId id="1905" r:id="rId25"/>
    <p:sldId id="1874" r:id="rId26"/>
    <p:sldId id="1875" r:id="rId27"/>
    <p:sldId id="1870" r:id="rId28"/>
    <p:sldId id="1881" r:id="rId29"/>
    <p:sldId id="1282" r:id="rId30"/>
    <p:sldId id="262" r:id="rId31"/>
    <p:sldId id="1284" r:id="rId32"/>
    <p:sldId id="1882" r:id="rId33"/>
    <p:sldId id="1872" r:id="rId34"/>
    <p:sldId id="1864" r:id="rId35"/>
    <p:sldId id="1879" r:id="rId36"/>
    <p:sldId id="1902" r:id="rId37"/>
    <p:sldId id="1903" r:id="rId38"/>
    <p:sldId id="257" r:id="rId39"/>
    <p:sldId id="1901" r:id="rId40"/>
    <p:sldId id="1906" r:id="rId41"/>
    <p:sldId id="1877" r:id="rId42"/>
    <p:sldId id="1278" r:id="rId4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namaria\Desktop\finep\Infra_cursos%20criados%20e%20beneficiados.xls"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pivotSource>
    <c:name>[Infra_cursos criados e beneficiados.xls]Plan1!Tabela dinâmica1</c:name>
    <c:fmtId val="-1"/>
  </c:pivotSource>
  <c:chart>
    <c:autoTitleDeleted val="1"/>
    <c:pivotFmts>
      <c:pivotFmt>
        <c:idx val="0"/>
        <c:marker>
          <c:symbol val="none"/>
        </c:marker>
        <c:dLbl>
          <c:idx val="0"/>
          <c:spPr/>
          <c:txPr>
            <a:bodyPr/>
            <a:lstStyle/>
            <a:p>
              <a:pPr>
                <a:defRPr/>
              </a:pPr>
              <a:endParaRPr lang="pt-BR"/>
            </a:p>
          </c:txPr>
          <c:showLegendKey val="0"/>
          <c:showVal val="0"/>
          <c:showCatName val="1"/>
          <c:showSerName val="0"/>
          <c:showPercent val="1"/>
          <c:showBubbleSize val="0"/>
          <c:extLst>
            <c:ext xmlns:c15="http://schemas.microsoft.com/office/drawing/2012/chart" uri="{CE6537A1-D6FC-4f65-9D91-7224C49458BB}"/>
          </c:extLst>
        </c:dLbl>
      </c:pivotFmt>
      <c:pivotFmt>
        <c:idx val="1"/>
        <c:marker>
          <c:symbol val="none"/>
        </c:marker>
        <c:dLbl>
          <c:idx val="0"/>
          <c:spPr/>
          <c:txPr>
            <a:bodyPr/>
            <a:lstStyle/>
            <a:p>
              <a:pPr>
                <a:defRPr/>
              </a:pPr>
              <a:endParaRPr lang="pt-BR"/>
            </a:p>
          </c:txPr>
          <c:showLegendKey val="0"/>
          <c:showVal val="0"/>
          <c:showCatName val="1"/>
          <c:showSerName val="0"/>
          <c:showPercent val="1"/>
          <c:showBubbleSize val="0"/>
          <c:extLst>
            <c:ext xmlns:c15="http://schemas.microsoft.com/office/drawing/2012/chart" uri="{CE6537A1-D6FC-4f65-9D91-7224C49458BB}"/>
          </c:extLst>
        </c:dLbl>
      </c:pivotFmt>
      <c:pivotFmt>
        <c:idx val="2"/>
        <c:marker>
          <c:symbol val="none"/>
        </c:marker>
        <c:dLbl>
          <c:idx val="0"/>
          <c:spPr/>
          <c:txPr>
            <a:bodyPr/>
            <a:lstStyle/>
            <a:p>
              <a:pPr>
                <a:defRPr/>
              </a:pPr>
              <a:endParaRPr lang="pt-BR"/>
            </a:p>
          </c:txPr>
          <c:showLegendKey val="0"/>
          <c:showVal val="0"/>
          <c:showCatName val="1"/>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Plan1!$B$3:$B$4</c:f>
              <c:strCache>
                <c:ptCount val="1"/>
                <c:pt idx="0">
                  <c:v>Total</c:v>
                </c:pt>
              </c:strCache>
            </c:strRef>
          </c:tx>
          <c:dLbls>
            <c:spPr>
              <a:noFill/>
              <a:ln>
                <a:noFill/>
              </a:ln>
              <a:effectLst/>
            </c:spPr>
            <c:txPr>
              <a:bodyPr wrap="square" lIns="38100" tIns="19050" rIns="38100" bIns="19050" anchor="ctr">
                <a:spAutoFit/>
              </a:bodyPr>
              <a:lstStyle/>
              <a:p>
                <a:pPr>
                  <a:defRPr sz="1400"/>
                </a:pPr>
                <a:endParaRPr lang="pt-BR"/>
              </a:p>
            </c:txPr>
            <c:showLegendKey val="0"/>
            <c:showVal val="0"/>
            <c:showCatName val="1"/>
            <c:showSerName val="0"/>
            <c:showPercent val="1"/>
            <c:showBubbleSize val="0"/>
            <c:showLeaderLines val="0"/>
            <c:extLst>
              <c:ext xmlns:c15="http://schemas.microsoft.com/office/drawing/2012/chart" uri="{CE6537A1-D6FC-4f65-9D91-7224C49458BB}"/>
            </c:extLst>
          </c:dLbls>
          <c:cat>
            <c:strRef>
              <c:f>Plan1!$A$5:$A$10</c:f>
              <c:strCache>
                <c:ptCount val="5"/>
                <c:pt idx="0">
                  <c:v>CO</c:v>
                </c:pt>
                <c:pt idx="1">
                  <c:v>N</c:v>
                </c:pt>
                <c:pt idx="2">
                  <c:v>NE</c:v>
                </c:pt>
                <c:pt idx="3">
                  <c:v>S</c:v>
                </c:pt>
                <c:pt idx="4">
                  <c:v>SE</c:v>
                </c:pt>
              </c:strCache>
            </c:strRef>
          </c:cat>
          <c:val>
            <c:numRef>
              <c:f>Plan1!$B$5:$B$10</c:f>
              <c:numCache>
                <c:formatCode>General</c:formatCode>
                <c:ptCount val="5"/>
                <c:pt idx="0">
                  <c:v>3</c:v>
                </c:pt>
                <c:pt idx="1">
                  <c:v>10</c:v>
                </c:pt>
                <c:pt idx="2">
                  <c:v>21</c:v>
                </c:pt>
                <c:pt idx="3">
                  <c:v>16</c:v>
                </c:pt>
                <c:pt idx="4">
                  <c:v>20</c:v>
                </c:pt>
              </c:numCache>
            </c:numRef>
          </c:val>
          <c:extLst>
            <c:ext xmlns:c16="http://schemas.microsoft.com/office/drawing/2014/chart" uri="{C3380CC4-5D6E-409C-BE32-E72D297353CC}">
              <c16:uniqueId val="{00000000-E47E-4D7F-B741-D5B3D9FE70A1}"/>
            </c:ext>
          </c:extLst>
        </c:ser>
        <c:dLbls>
          <c:showLegendKey val="0"/>
          <c:showVal val="0"/>
          <c:showCatName val="1"/>
          <c:showSerName val="0"/>
          <c:showPercent val="1"/>
          <c:showBubbleSize val="0"/>
          <c:showLeaderLines val="0"/>
        </c:dLbls>
        <c:firstSliceAng val="0"/>
      </c:pieChart>
    </c:plotArea>
    <c:plotVisOnly val="1"/>
    <c:dispBlanksAs val="zero"/>
    <c:showDLblsOverMax val="0"/>
  </c:chart>
  <c:externalData r:id="rId1">
    <c:autoUpdate val="0"/>
  </c:externalData>
  <c:extLst>
    <c:ext xmlns:c14="http://schemas.microsoft.com/office/drawing/2007/8/2/chart" uri="{781A3756-C4B2-4CAC-9D66-4F8BD8637D16}">
      <c14:pivotOptions>
        <c14:dropZoneFilter val="1"/>
        <c14:dropZoneData val="1"/>
        <c14:dropZoneSeries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BR" dirty="0"/>
              <a:t>Recursos</a:t>
            </a:r>
            <a:r>
              <a:rPr lang="pt-BR" baseline="0" dirty="0"/>
              <a:t> para P&amp;D (x 10 bi $) </a:t>
            </a:r>
            <a:endParaRPr lang="pt-BR"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Planilha1!$B$1</c:f>
              <c:strCache>
                <c:ptCount val="1"/>
                <c:pt idx="0">
                  <c:v>Brasil</c:v>
                </c:pt>
              </c:strCache>
            </c:strRef>
          </c:tx>
          <c:spPr>
            <a:solidFill>
              <a:schemeClr val="accent1"/>
            </a:solidFill>
            <a:ln>
              <a:noFill/>
            </a:ln>
            <a:effectLst/>
          </c:spPr>
          <c:invertIfNegative val="0"/>
          <c:cat>
            <c:numRef>
              <c:f>Planilha1!$A$2:$A$7</c:f>
              <c:numCache>
                <c:formatCode>General</c:formatCode>
                <c:ptCount val="6"/>
                <c:pt idx="0">
                  <c:v>1995</c:v>
                </c:pt>
                <c:pt idx="1">
                  <c:v>2000</c:v>
                </c:pt>
                <c:pt idx="2">
                  <c:v>2005</c:v>
                </c:pt>
                <c:pt idx="3">
                  <c:v>2010</c:v>
                </c:pt>
                <c:pt idx="4">
                  <c:v>2015</c:v>
                </c:pt>
                <c:pt idx="5">
                  <c:v>2017</c:v>
                </c:pt>
              </c:numCache>
            </c:numRef>
          </c:cat>
          <c:val>
            <c:numRef>
              <c:f>Planilha1!$B$2:$B$7</c:f>
              <c:numCache>
                <c:formatCode>General</c:formatCode>
                <c:ptCount val="6"/>
                <c:pt idx="0">
                  <c:v>0.62</c:v>
                </c:pt>
                <c:pt idx="1">
                  <c:v>0.65</c:v>
                </c:pt>
                <c:pt idx="2">
                  <c:v>0.9</c:v>
                </c:pt>
                <c:pt idx="3">
                  <c:v>2.5499999999999998</c:v>
                </c:pt>
                <c:pt idx="4">
                  <c:v>2.4</c:v>
                </c:pt>
                <c:pt idx="5">
                  <c:v>2.2999999999999998</c:v>
                </c:pt>
              </c:numCache>
            </c:numRef>
          </c:val>
          <c:extLst>
            <c:ext xmlns:c16="http://schemas.microsoft.com/office/drawing/2014/chart" uri="{C3380CC4-5D6E-409C-BE32-E72D297353CC}">
              <c16:uniqueId val="{00000000-F31E-4CCB-B8B6-142F47A40BF5}"/>
            </c:ext>
          </c:extLst>
        </c:ser>
        <c:ser>
          <c:idx val="1"/>
          <c:order val="1"/>
          <c:tx>
            <c:strRef>
              <c:f>Planilha1!$C$1</c:f>
              <c:strCache>
                <c:ptCount val="1"/>
                <c:pt idx="0">
                  <c:v>Coreia do Sul</c:v>
                </c:pt>
              </c:strCache>
            </c:strRef>
          </c:tx>
          <c:spPr>
            <a:solidFill>
              <a:schemeClr val="accent2"/>
            </a:solidFill>
            <a:ln>
              <a:noFill/>
            </a:ln>
            <a:effectLst/>
          </c:spPr>
          <c:invertIfNegative val="0"/>
          <c:cat>
            <c:numRef>
              <c:f>Planilha1!$A$2:$A$7</c:f>
              <c:numCache>
                <c:formatCode>General</c:formatCode>
                <c:ptCount val="6"/>
                <c:pt idx="0">
                  <c:v>1995</c:v>
                </c:pt>
                <c:pt idx="1">
                  <c:v>2000</c:v>
                </c:pt>
                <c:pt idx="2">
                  <c:v>2005</c:v>
                </c:pt>
                <c:pt idx="3">
                  <c:v>2010</c:v>
                </c:pt>
                <c:pt idx="4">
                  <c:v>2015</c:v>
                </c:pt>
                <c:pt idx="5">
                  <c:v>2017</c:v>
                </c:pt>
              </c:numCache>
            </c:numRef>
          </c:cat>
          <c:val>
            <c:numRef>
              <c:f>Planilha1!$C$2:$C$7</c:f>
              <c:numCache>
                <c:formatCode>General</c:formatCode>
                <c:ptCount val="6"/>
                <c:pt idx="0">
                  <c:v>1.2</c:v>
                </c:pt>
                <c:pt idx="1">
                  <c:v>1.45</c:v>
                </c:pt>
                <c:pt idx="2">
                  <c:v>2.34</c:v>
                </c:pt>
                <c:pt idx="3">
                  <c:v>3.7</c:v>
                </c:pt>
                <c:pt idx="4">
                  <c:v>5.8</c:v>
                </c:pt>
                <c:pt idx="5">
                  <c:v>6.3</c:v>
                </c:pt>
              </c:numCache>
            </c:numRef>
          </c:val>
          <c:extLst>
            <c:ext xmlns:c16="http://schemas.microsoft.com/office/drawing/2014/chart" uri="{C3380CC4-5D6E-409C-BE32-E72D297353CC}">
              <c16:uniqueId val="{00000001-F31E-4CCB-B8B6-142F47A40BF5}"/>
            </c:ext>
          </c:extLst>
        </c:ser>
        <c:ser>
          <c:idx val="2"/>
          <c:order val="2"/>
          <c:tx>
            <c:strRef>
              <c:f>Planilha1!$D$1</c:f>
              <c:strCache>
                <c:ptCount val="1"/>
                <c:pt idx="0">
                  <c:v>China</c:v>
                </c:pt>
              </c:strCache>
            </c:strRef>
          </c:tx>
          <c:spPr>
            <a:solidFill>
              <a:schemeClr val="accent3"/>
            </a:solidFill>
            <a:ln>
              <a:noFill/>
            </a:ln>
            <a:effectLst/>
          </c:spPr>
          <c:invertIfNegative val="0"/>
          <c:cat>
            <c:numRef>
              <c:f>Planilha1!$A$2:$A$7</c:f>
              <c:numCache>
                <c:formatCode>General</c:formatCode>
                <c:ptCount val="6"/>
                <c:pt idx="0">
                  <c:v>1995</c:v>
                </c:pt>
                <c:pt idx="1">
                  <c:v>2000</c:v>
                </c:pt>
                <c:pt idx="2">
                  <c:v>2005</c:v>
                </c:pt>
                <c:pt idx="3">
                  <c:v>2010</c:v>
                </c:pt>
                <c:pt idx="4">
                  <c:v>2015</c:v>
                </c:pt>
                <c:pt idx="5">
                  <c:v>2017</c:v>
                </c:pt>
              </c:numCache>
            </c:numRef>
          </c:cat>
          <c:val>
            <c:numRef>
              <c:f>Planilha1!$D$2:$D$7</c:f>
              <c:numCache>
                <c:formatCode>General</c:formatCode>
                <c:ptCount val="6"/>
                <c:pt idx="0">
                  <c:v>0.5</c:v>
                </c:pt>
                <c:pt idx="1">
                  <c:v>1.1000000000000001</c:v>
                </c:pt>
                <c:pt idx="2">
                  <c:v>3</c:v>
                </c:pt>
                <c:pt idx="3">
                  <c:v>10.4</c:v>
                </c:pt>
                <c:pt idx="4">
                  <c:v>22</c:v>
                </c:pt>
                <c:pt idx="5">
                  <c:v>26.8</c:v>
                </c:pt>
              </c:numCache>
            </c:numRef>
          </c:val>
          <c:extLst>
            <c:ext xmlns:c16="http://schemas.microsoft.com/office/drawing/2014/chart" uri="{C3380CC4-5D6E-409C-BE32-E72D297353CC}">
              <c16:uniqueId val="{00000002-F31E-4CCB-B8B6-142F47A40BF5}"/>
            </c:ext>
          </c:extLst>
        </c:ser>
        <c:dLbls>
          <c:showLegendKey val="0"/>
          <c:showVal val="0"/>
          <c:showCatName val="0"/>
          <c:showSerName val="0"/>
          <c:showPercent val="0"/>
          <c:showBubbleSize val="0"/>
        </c:dLbls>
        <c:gapWidth val="150"/>
        <c:axId val="1916596432"/>
        <c:axId val="1932387760"/>
      </c:barChart>
      <c:catAx>
        <c:axId val="1916596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932387760"/>
        <c:crosses val="autoZero"/>
        <c:auto val="1"/>
        <c:lblAlgn val="ctr"/>
        <c:lblOffset val="100"/>
        <c:noMultiLvlLbl val="0"/>
      </c:catAx>
      <c:valAx>
        <c:axId val="1932387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916596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pt-BR" sz="2400" b="1"/>
              <a:t>Número de pesquisadores por milhão de habitantes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manualLayout>
          <c:layoutTarget val="inner"/>
          <c:xMode val="edge"/>
          <c:yMode val="edge"/>
          <c:x val="7.4167896169614556E-2"/>
          <c:y val="9.2703849518810152E-2"/>
          <c:w val="0.91386597707717254"/>
          <c:h val="0.79856124234470693"/>
        </c:manualLayout>
      </c:layout>
      <c:barChart>
        <c:barDir val="col"/>
        <c:grouping val="clustered"/>
        <c:varyColors val="0"/>
        <c:ser>
          <c:idx val="0"/>
          <c:order val="0"/>
          <c:tx>
            <c:strRef>
              <c:f>Planilha1!$B$1</c:f>
              <c:strCache>
                <c:ptCount val="1"/>
                <c:pt idx="0">
                  <c:v>Série 1</c:v>
                </c:pt>
              </c:strCache>
            </c:strRef>
          </c:tx>
          <c:spPr>
            <a:solidFill>
              <a:schemeClr val="accent1"/>
            </a:solidFill>
            <a:ln>
              <a:noFill/>
            </a:ln>
            <a:effectLst/>
          </c:spPr>
          <c:invertIfNegative val="0"/>
          <c:cat>
            <c:strRef>
              <c:f>Planilha1!$A$2:$A$10</c:f>
              <c:strCache>
                <c:ptCount val="9"/>
                <c:pt idx="0">
                  <c:v>Brasil</c:v>
                </c:pt>
                <c:pt idx="1">
                  <c:v>China</c:v>
                </c:pt>
                <c:pt idx="2">
                  <c:v>Argentina</c:v>
                </c:pt>
                <c:pt idx="3">
                  <c:v>Russia</c:v>
                </c:pt>
                <c:pt idx="4">
                  <c:v>União Europeia</c:v>
                </c:pt>
                <c:pt idx="5">
                  <c:v>EUA</c:v>
                </c:pt>
                <c:pt idx="6">
                  <c:v>Alemanha</c:v>
                </c:pt>
                <c:pt idx="7">
                  <c:v>Coreia</c:v>
                </c:pt>
                <c:pt idx="8">
                  <c:v>Israel</c:v>
                </c:pt>
              </c:strCache>
            </c:strRef>
          </c:cat>
          <c:val>
            <c:numRef>
              <c:f>Planilha1!$B$2:$B$10</c:f>
              <c:numCache>
                <c:formatCode>General</c:formatCode>
                <c:ptCount val="9"/>
                <c:pt idx="0">
                  <c:v>700</c:v>
                </c:pt>
                <c:pt idx="1">
                  <c:v>1100</c:v>
                </c:pt>
                <c:pt idx="2">
                  <c:v>1200</c:v>
                </c:pt>
                <c:pt idx="3">
                  <c:v>3100</c:v>
                </c:pt>
                <c:pt idx="4">
                  <c:v>3200</c:v>
                </c:pt>
                <c:pt idx="5">
                  <c:v>3900</c:v>
                </c:pt>
                <c:pt idx="6">
                  <c:v>4200</c:v>
                </c:pt>
                <c:pt idx="7">
                  <c:v>6900</c:v>
                </c:pt>
                <c:pt idx="8">
                  <c:v>8300</c:v>
                </c:pt>
              </c:numCache>
            </c:numRef>
          </c:val>
          <c:extLst>
            <c:ext xmlns:c16="http://schemas.microsoft.com/office/drawing/2014/chart" uri="{C3380CC4-5D6E-409C-BE32-E72D297353CC}">
              <c16:uniqueId val="{00000000-6339-4091-A45B-747056AD5FB1}"/>
            </c:ext>
          </c:extLst>
        </c:ser>
        <c:ser>
          <c:idx val="1"/>
          <c:order val="1"/>
          <c:tx>
            <c:strRef>
              <c:f>Planilha1!$C$1</c:f>
              <c:strCache>
                <c:ptCount val="1"/>
                <c:pt idx="0">
                  <c:v>Coluna1</c:v>
                </c:pt>
              </c:strCache>
            </c:strRef>
          </c:tx>
          <c:spPr>
            <a:solidFill>
              <a:schemeClr val="accent2"/>
            </a:solidFill>
            <a:ln>
              <a:noFill/>
            </a:ln>
            <a:effectLst/>
          </c:spPr>
          <c:invertIfNegative val="0"/>
          <c:cat>
            <c:strRef>
              <c:f>Planilha1!$A$2:$A$10</c:f>
              <c:strCache>
                <c:ptCount val="9"/>
                <c:pt idx="0">
                  <c:v>Brasil</c:v>
                </c:pt>
                <c:pt idx="1">
                  <c:v>China</c:v>
                </c:pt>
                <c:pt idx="2">
                  <c:v>Argentina</c:v>
                </c:pt>
                <c:pt idx="3">
                  <c:v>Russia</c:v>
                </c:pt>
                <c:pt idx="4">
                  <c:v>União Europeia</c:v>
                </c:pt>
                <c:pt idx="5">
                  <c:v>EUA</c:v>
                </c:pt>
                <c:pt idx="6">
                  <c:v>Alemanha</c:v>
                </c:pt>
                <c:pt idx="7">
                  <c:v>Coreia</c:v>
                </c:pt>
                <c:pt idx="8">
                  <c:v>Israel</c:v>
                </c:pt>
              </c:strCache>
            </c:strRef>
          </c:cat>
          <c:val>
            <c:numRef>
              <c:f>Planilha1!$C$2:$C$10</c:f>
              <c:numCache>
                <c:formatCode>General</c:formatCode>
                <c:ptCount val="9"/>
              </c:numCache>
            </c:numRef>
          </c:val>
          <c:extLst>
            <c:ext xmlns:c16="http://schemas.microsoft.com/office/drawing/2014/chart" uri="{C3380CC4-5D6E-409C-BE32-E72D297353CC}">
              <c16:uniqueId val="{00000001-6339-4091-A45B-747056AD5FB1}"/>
            </c:ext>
          </c:extLst>
        </c:ser>
        <c:ser>
          <c:idx val="2"/>
          <c:order val="2"/>
          <c:tx>
            <c:strRef>
              <c:f>Planilha1!$D$1</c:f>
              <c:strCache>
                <c:ptCount val="1"/>
                <c:pt idx="0">
                  <c:v>Coluna2</c:v>
                </c:pt>
              </c:strCache>
            </c:strRef>
          </c:tx>
          <c:spPr>
            <a:solidFill>
              <a:schemeClr val="accent3"/>
            </a:solidFill>
            <a:ln>
              <a:noFill/>
            </a:ln>
            <a:effectLst/>
          </c:spPr>
          <c:invertIfNegative val="0"/>
          <c:cat>
            <c:strRef>
              <c:f>Planilha1!$A$2:$A$10</c:f>
              <c:strCache>
                <c:ptCount val="9"/>
                <c:pt idx="0">
                  <c:v>Brasil</c:v>
                </c:pt>
                <c:pt idx="1">
                  <c:v>China</c:v>
                </c:pt>
                <c:pt idx="2">
                  <c:v>Argentina</c:v>
                </c:pt>
                <c:pt idx="3">
                  <c:v>Russia</c:v>
                </c:pt>
                <c:pt idx="4">
                  <c:v>União Europeia</c:v>
                </c:pt>
                <c:pt idx="5">
                  <c:v>EUA</c:v>
                </c:pt>
                <c:pt idx="6">
                  <c:v>Alemanha</c:v>
                </c:pt>
                <c:pt idx="7">
                  <c:v>Coreia</c:v>
                </c:pt>
                <c:pt idx="8">
                  <c:v>Israel</c:v>
                </c:pt>
              </c:strCache>
            </c:strRef>
          </c:cat>
          <c:val>
            <c:numRef>
              <c:f>Planilha1!$D$2:$D$10</c:f>
              <c:numCache>
                <c:formatCode>General</c:formatCode>
                <c:ptCount val="9"/>
              </c:numCache>
            </c:numRef>
          </c:val>
          <c:extLst>
            <c:ext xmlns:c16="http://schemas.microsoft.com/office/drawing/2014/chart" uri="{C3380CC4-5D6E-409C-BE32-E72D297353CC}">
              <c16:uniqueId val="{00000002-6339-4091-A45B-747056AD5FB1}"/>
            </c:ext>
          </c:extLst>
        </c:ser>
        <c:dLbls>
          <c:showLegendKey val="0"/>
          <c:showVal val="0"/>
          <c:showCatName val="0"/>
          <c:showSerName val="0"/>
          <c:showPercent val="0"/>
          <c:showBubbleSize val="0"/>
        </c:dLbls>
        <c:gapWidth val="219"/>
        <c:overlap val="-27"/>
        <c:axId val="813897408"/>
        <c:axId val="841459216"/>
      </c:barChart>
      <c:catAx>
        <c:axId val="813897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841459216"/>
        <c:crosses val="autoZero"/>
        <c:auto val="1"/>
        <c:lblAlgn val="ctr"/>
        <c:lblOffset val="100"/>
        <c:noMultiLvlLbl val="0"/>
      </c:catAx>
      <c:valAx>
        <c:axId val="841459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813897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D23A0D-0306-4117-B003-1B8801A18FA7}" type="doc">
      <dgm:prSet loTypeId="urn:microsoft.com/office/officeart/2005/8/layout/arrow2" loCatId="process" qsTypeId="urn:microsoft.com/office/officeart/2005/8/quickstyle/simple1" qsCatId="simple" csTypeId="urn:microsoft.com/office/officeart/2005/8/colors/accent1_2" csCatId="accent1" phldr="1"/>
      <dgm:spPr/>
    </dgm:pt>
    <dgm:pt modelId="{4EC62842-B6CD-432F-94FF-0355FC7DF0E3}">
      <dgm:prSet phldrT="[Texto]" custT="1"/>
      <dgm:spPr/>
      <dgm:t>
        <a:bodyPr/>
        <a:lstStyle/>
        <a:p>
          <a:r>
            <a:rPr lang="pt-BR" sz="1800" dirty="0">
              <a:solidFill>
                <a:srgbClr val="005051"/>
              </a:solidFill>
            </a:rPr>
            <a:t>Até 3 anos do Final do projeto</a:t>
          </a:r>
        </a:p>
      </dgm:t>
    </dgm:pt>
    <dgm:pt modelId="{60E101E8-62D1-4AC7-894E-27AF88B84575}" type="parTrans" cxnId="{268016FF-A944-4196-BE3A-9BDDD7F508E6}">
      <dgm:prSet/>
      <dgm:spPr/>
      <dgm:t>
        <a:bodyPr/>
        <a:lstStyle/>
        <a:p>
          <a:endParaRPr lang="pt-BR"/>
        </a:p>
      </dgm:t>
    </dgm:pt>
    <dgm:pt modelId="{5C8F08C6-9F70-4F9C-803C-714C3698D54B}" type="sibTrans" cxnId="{268016FF-A944-4196-BE3A-9BDDD7F508E6}">
      <dgm:prSet/>
      <dgm:spPr/>
      <dgm:t>
        <a:bodyPr/>
        <a:lstStyle/>
        <a:p>
          <a:endParaRPr lang="pt-BR"/>
        </a:p>
      </dgm:t>
    </dgm:pt>
    <dgm:pt modelId="{FFB79A64-7948-4E24-8A3C-86818404DBA9}">
      <dgm:prSet phldrT="[Texto]" custT="1"/>
      <dgm:spPr/>
      <dgm:t>
        <a:bodyPr/>
        <a:lstStyle/>
        <a:p>
          <a:r>
            <a:rPr lang="pt-BR" sz="1800" dirty="0">
              <a:solidFill>
                <a:srgbClr val="005051"/>
              </a:solidFill>
            </a:rPr>
            <a:t>Mais de 3 anos após o final do projeto</a:t>
          </a:r>
        </a:p>
      </dgm:t>
    </dgm:pt>
    <dgm:pt modelId="{7DFA9869-8866-4034-9ED4-F0D8AE6C9CD7}" type="parTrans" cxnId="{C5FD7278-A0B1-4B9C-9339-E25E37C7B755}">
      <dgm:prSet/>
      <dgm:spPr/>
      <dgm:t>
        <a:bodyPr/>
        <a:lstStyle/>
        <a:p>
          <a:endParaRPr lang="pt-BR"/>
        </a:p>
      </dgm:t>
    </dgm:pt>
    <dgm:pt modelId="{6842FF07-3D60-4575-AA91-AE766CBFADA6}" type="sibTrans" cxnId="{C5FD7278-A0B1-4B9C-9339-E25E37C7B755}">
      <dgm:prSet/>
      <dgm:spPr/>
      <dgm:t>
        <a:bodyPr/>
        <a:lstStyle/>
        <a:p>
          <a:endParaRPr lang="pt-BR"/>
        </a:p>
      </dgm:t>
    </dgm:pt>
    <dgm:pt modelId="{9E20DD33-2C07-44DF-8C82-5345A6964B6B}" type="pres">
      <dgm:prSet presAssocID="{E1D23A0D-0306-4117-B003-1B8801A18FA7}" presName="arrowDiagram" presStyleCnt="0">
        <dgm:presLayoutVars>
          <dgm:chMax val="5"/>
          <dgm:dir/>
          <dgm:resizeHandles val="exact"/>
        </dgm:presLayoutVars>
      </dgm:prSet>
      <dgm:spPr/>
    </dgm:pt>
    <dgm:pt modelId="{E90A0F15-0377-4292-876E-AF972B5C9D79}" type="pres">
      <dgm:prSet presAssocID="{E1D23A0D-0306-4117-B003-1B8801A18FA7}" presName="arrow" presStyleLbl="bgShp" presStyleIdx="0" presStyleCnt="1" custLinFactNeighborX="-1827" custLinFactNeighborY="0"/>
      <dgm:spPr>
        <a:solidFill>
          <a:schemeClr val="accent2">
            <a:lumMod val="50000"/>
          </a:schemeClr>
        </a:solidFill>
      </dgm:spPr>
    </dgm:pt>
    <dgm:pt modelId="{9277DB3A-E140-4BB7-A169-429CAAED4F63}" type="pres">
      <dgm:prSet presAssocID="{E1D23A0D-0306-4117-B003-1B8801A18FA7}" presName="arrowDiagram2" presStyleCnt="0"/>
      <dgm:spPr/>
    </dgm:pt>
    <dgm:pt modelId="{745FF9E6-7DC9-489A-A998-1571FA802511}" type="pres">
      <dgm:prSet presAssocID="{4EC62842-B6CD-432F-94FF-0355FC7DF0E3}" presName="bullet2a" presStyleLbl="node1" presStyleIdx="0" presStyleCnt="2"/>
      <dgm:spPr>
        <a:solidFill>
          <a:srgbClr val="FFFF00"/>
        </a:solidFill>
        <a:ln>
          <a:noFill/>
        </a:ln>
      </dgm:spPr>
    </dgm:pt>
    <dgm:pt modelId="{A53FA255-5E5D-4F74-B0A7-1FF16EEC4447}" type="pres">
      <dgm:prSet presAssocID="{4EC62842-B6CD-432F-94FF-0355FC7DF0E3}" presName="textBox2a" presStyleLbl="revTx" presStyleIdx="0" presStyleCnt="2" custScaleX="81491" custScaleY="38368" custLinFactNeighborX="-6287" custLinFactNeighborY="-19672">
        <dgm:presLayoutVars>
          <dgm:bulletEnabled val="1"/>
        </dgm:presLayoutVars>
      </dgm:prSet>
      <dgm:spPr/>
    </dgm:pt>
    <dgm:pt modelId="{EFC1CAA0-32FF-4AEA-B2FC-A58D9EFB0540}" type="pres">
      <dgm:prSet presAssocID="{FFB79A64-7948-4E24-8A3C-86818404DBA9}" presName="bullet2b" presStyleLbl="node1" presStyleIdx="1" presStyleCnt="2"/>
      <dgm:spPr>
        <a:solidFill>
          <a:srgbClr val="FFFF00"/>
        </a:solidFill>
        <a:ln>
          <a:noFill/>
        </a:ln>
      </dgm:spPr>
    </dgm:pt>
    <dgm:pt modelId="{9C903DA8-DD83-4D4F-ABB0-3BFC31E84407}" type="pres">
      <dgm:prSet presAssocID="{FFB79A64-7948-4E24-8A3C-86818404DBA9}" presName="textBox2b" presStyleLbl="revTx" presStyleIdx="1" presStyleCnt="2" custFlipVert="0" custScaleX="83219" custScaleY="33751" custLinFactNeighborX="-15503" custLinFactNeighborY="-20361">
        <dgm:presLayoutVars>
          <dgm:bulletEnabled val="1"/>
        </dgm:presLayoutVars>
      </dgm:prSet>
      <dgm:spPr/>
    </dgm:pt>
  </dgm:ptLst>
  <dgm:cxnLst>
    <dgm:cxn modelId="{C6C1692B-70F7-4E7D-A018-91AA27E72B3E}" type="presOf" srcId="{4EC62842-B6CD-432F-94FF-0355FC7DF0E3}" destId="{A53FA255-5E5D-4F74-B0A7-1FF16EEC4447}" srcOrd="0" destOrd="0" presId="urn:microsoft.com/office/officeart/2005/8/layout/arrow2"/>
    <dgm:cxn modelId="{C5FD7278-A0B1-4B9C-9339-E25E37C7B755}" srcId="{E1D23A0D-0306-4117-B003-1B8801A18FA7}" destId="{FFB79A64-7948-4E24-8A3C-86818404DBA9}" srcOrd="1" destOrd="0" parTransId="{7DFA9869-8866-4034-9ED4-F0D8AE6C9CD7}" sibTransId="{6842FF07-3D60-4575-AA91-AE766CBFADA6}"/>
    <dgm:cxn modelId="{9E80C959-0265-421B-9A57-21F2DBDE8B90}" type="presOf" srcId="{FFB79A64-7948-4E24-8A3C-86818404DBA9}" destId="{9C903DA8-DD83-4D4F-ABB0-3BFC31E84407}" srcOrd="0" destOrd="0" presId="urn:microsoft.com/office/officeart/2005/8/layout/arrow2"/>
    <dgm:cxn modelId="{2FEBF180-361F-460F-B6B7-26B758CF3D31}" type="presOf" srcId="{E1D23A0D-0306-4117-B003-1B8801A18FA7}" destId="{9E20DD33-2C07-44DF-8C82-5345A6964B6B}" srcOrd="0" destOrd="0" presId="urn:microsoft.com/office/officeart/2005/8/layout/arrow2"/>
    <dgm:cxn modelId="{268016FF-A944-4196-BE3A-9BDDD7F508E6}" srcId="{E1D23A0D-0306-4117-B003-1B8801A18FA7}" destId="{4EC62842-B6CD-432F-94FF-0355FC7DF0E3}" srcOrd="0" destOrd="0" parTransId="{60E101E8-62D1-4AC7-894E-27AF88B84575}" sibTransId="{5C8F08C6-9F70-4F9C-803C-714C3698D54B}"/>
    <dgm:cxn modelId="{7EF756E0-90A6-4C02-94C3-E7B1D5B802CB}" type="presParOf" srcId="{9E20DD33-2C07-44DF-8C82-5345A6964B6B}" destId="{E90A0F15-0377-4292-876E-AF972B5C9D79}" srcOrd="0" destOrd="0" presId="urn:microsoft.com/office/officeart/2005/8/layout/arrow2"/>
    <dgm:cxn modelId="{8072AF72-7D7A-49E5-8135-A31E5BCBB377}" type="presParOf" srcId="{9E20DD33-2C07-44DF-8C82-5345A6964B6B}" destId="{9277DB3A-E140-4BB7-A169-429CAAED4F63}" srcOrd="1" destOrd="0" presId="urn:microsoft.com/office/officeart/2005/8/layout/arrow2"/>
    <dgm:cxn modelId="{ED8F12C1-C91C-46A9-8E76-589810A83E5F}" type="presParOf" srcId="{9277DB3A-E140-4BB7-A169-429CAAED4F63}" destId="{745FF9E6-7DC9-489A-A998-1571FA802511}" srcOrd="0" destOrd="0" presId="urn:microsoft.com/office/officeart/2005/8/layout/arrow2"/>
    <dgm:cxn modelId="{8738A725-369F-4EF3-A6CA-B14D18F0022D}" type="presParOf" srcId="{9277DB3A-E140-4BB7-A169-429CAAED4F63}" destId="{A53FA255-5E5D-4F74-B0A7-1FF16EEC4447}" srcOrd="1" destOrd="0" presId="urn:microsoft.com/office/officeart/2005/8/layout/arrow2"/>
    <dgm:cxn modelId="{B1FE4509-2FEF-4E08-BCE9-D454718981E3}" type="presParOf" srcId="{9277DB3A-E140-4BB7-A169-429CAAED4F63}" destId="{EFC1CAA0-32FF-4AEA-B2FC-A58D9EFB0540}" srcOrd="2" destOrd="0" presId="urn:microsoft.com/office/officeart/2005/8/layout/arrow2"/>
    <dgm:cxn modelId="{1E2EB7F3-EE95-4E49-AC7B-0E105EC5BB4F}" type="presParOf" srcId="{9277DB3A-E140-4BB7-A169-429CAAED4F63}" destId="{9C903DA8-DD83-4D4F-ABB0-3BFC31E84407}" srcOrd="3"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A0F15-0377-4292-876E-AF972B5C9D79}">
      <dsp:nvSpPr>
        <dsp:cNvPr id="0" name=""/>
        <dsp:cNvSpPr/>
      </dsp:nvSpPr>
      <dsp:spPr>
        <a:xfrm>
          <a:off x="0" y="178714"/>
          <a:ext cx="6096000" cy="3810000"/>
        </a:xfrm>
        <a:prstGeom prst="swooshArrow">
          <a:avLst>
            <a:gd name="adj1" fmla="val 25000"/>
            <a:gd name="adj2" fmla="val 25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dsp:style>
    </dsp:sp>
    <dsp:sp modelId="{745FF9E6-7DC9-489A-A998-1571FA802511}">
      <dsp:nvSpPr>
        <dsp:cNvPr id="0" name=""/>
        <dsp:cNvSpPr/>
      </dsp:nvSpPr>
      <dsp:spPr>
        <a:xfrm>
          <a:off x="1417320" y="2255165"/>
          <a:ext cx="213360" cy="213360"/>
        </a:xfrm>
        <a:prstGeom prst="ellipse">
          <a:avLst/>
        </a:prstGeom>
        <a:solidFill>
          <a:srgbClr val="FFFF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3FA255-5E5D-4F74-B0A7-1FF16EEC4447}">
      <dsp:nvSpPr>
        <dsp:cNvPr id="0" name=""/>
        <dsp:cNvSpPr/>
      </dsp:nvSpPr>
      <dsp:spPr>
        <a:xfrm>
          <a:off x="1582792" y="2543143"/>
          <a:ext cx="1614499" cy="624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055" tIns="0" rIns="0" bIns="0" numCol="1" spcCol="1270" anchor="t" anchorCtr="0">
          <a:noAutofit/>
        </a:bodyPr>
        <a:lstStyle/>
        <a:p>
          <a:pPr marL="0" lvl="0" indent="0" algn="l" defTabSz="800100">
            <a:lnSpc>
              <a:spcPct val="90000"/>
            </a:lnSpc>
            <a:spcBef>
              <a:spcPct val="0"/>
            </a:spcBef>
            <a:spcAft>
              <a:spcPct val="35000"/>
            </a:spcAft>
            <a:buNone/>
          </a:pPr>
          <a:r>
            <a:rPr lang="pt-BR" sz="1800" kern="1200" dirty="0">
              <a:solidFill>
                <a:srgbClr val="005051"/>
              </a:solidFill>
            </a:rPr>
            <a:t>Até 3 anos do Final do projeto</a:t>
          </a:r>
        </a:p>
      </dsp:txBody>
      <dsp:txXfrm>
        <a:off x="1582792" y="2543143"/>
        <a:ext cx="1614499" cy="624197"/>
      </dsp:txXfrm>
    </dsp:sp>
    <dsp:sp modelId="{EFC1CAA0-32FF-4AEA-B2FC-A58D9EFB0540}">
      <dsp:nvSpPr>
        <dsp:cNvPr id="0" name=""/>
        <dsp:cNvSpPr/>
      </dsp:nvSpPr>
      <dsp:spPr>
        <a:xfrm>
          <a:off x="3383280" y="1283615"/>
          <a:ext cx="365760" cy="365760"/>
        </a:xfrm>
        <a:prstGeom prst="ellipse">
          <a:avLst/>
        </a:prstGeom>
        <a:solidFill>
          <a:srgbClr val="FFFF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903DA8-DD83-4D4F-ABB0-3BFC31E84407}">
      <dsp:nvSpPr>
        <dsp:cNvPr id="0" name=""/>
        <dsp:cNvSpPr/>
      </dsp:nvSpPr>
      <dsp:spPr>
        <a:xfrm>
          <a:off x="3425247" y="1788418"/>
          <a:ext cx="1648734" cy="851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809" tIns="0" rIns="0" bIns="0" numCol="1" spcCol="1270" anchor="t" anchorCtr="0">
          <a:noAutofit/>
        </a:bodyPr>
        <a:lstStyle/>
        <a:p>
          <a:pPr marL="0" lvl="0" indent="0" algn="l" defTabSz="800100">
            <a:lnSpc>
              <a:spcPct val="90000"/>
            </a:lnSpc>
            <a:spcBef>
              <a:spcPct val="0"/>
            </a:spcBef>
            <a:spcAft>
              <a:spcPct val="35000"/>
            </a:spcAft>
            <a:buNone/>
          </a:pPr>
          <a:r>
            <a:rPr lang="pt-BR" sz="1800" kern="1200" dirty="0">
              <a:solidFill>
                <a:srgbClr val="005051"/>
              </a:solidFill>
            </a:rPr>
            <a:t>Mais de 3 anos após o final do projeto</a:t>
          </a:r>
        </a:p>
      </dsp:txBody>
      <dsp:txXfrm>
        <a:off x="3425247" y="1788418"/>
        <a:ext cx="1648734" cy="85127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7BDB6-0CA8-4401-84DC-D893695C6977}" type="datetimeFigureOut">
              <a:rPr lang="pt-BR" smtClean="0"/>
              <a:t>11/02/2020</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7611F-0ADB-4E4E-972D-3AE96D775A86}" type="slidenum">
              <a:rPr lang="pt-BR" smtClean="0"/>
              <a:t>‹nº›</a:t>
            </a:fld>
            <a:endParaRPr lang="pt-BR"/>
          </a:p>
        </p:txBody>
      </p:sp>
    </p:spTree>
    <p:extLst>
      <p:ext uri="{BB962C8B-B14F-4D97-AF65-F5344CB8AC3E}">
        <p14:creationId xmlns:p14="http://schemas.microsoft.com/office/powerpoint/2010/main" val="59880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http://www.em.com.br/app/noticia/especiais/bigideia/bigideia-noticia/2017/01/30/bigideia,843515/plano-nacional-de-internet-das-coisas-sai-em-fevereiro.shtml</a:t>
            </a:r>
          </a:p>
        </p:txBody>
      </p:sp>
      <p:sp>
        <p:nvSpPr>
          <p:cNvPr id="4" name="Espaço Reservado para Número de Slide 3"/>
          <p:cNvSpPr>
            <a:spLocks noGrp="1"/>
          </p:cNvSpPr>
          <p:nvPr>
            <p:ph type="sldNum" sz="quarter" idx="10"/>
          </p:nvPr>
        </p:nvSpPr>
        <p:spPr/>
        <p:txBody>
          <a:bodyPr/>
          <a:lstStyle/>
          <a:p>
            <a:fld id="{36E8889F-7AD8-4C47-AB15-B9DFC6CFB366}" type="slidenum">
              <a:rPr lang="pt-BR" smtClean="0"/>
              <a:t>9</a:t>
            </a:fld>
            <a:endParaRPr lang="pt-BR"/>
          </a:p>
        </p:txBody>
      </p:sp>
    </p:spTree>
    <p:extLst>
      <p:ext uri="{BB962C8B-B14F-4D97-AF65-F5344CB8AC3E}">
        <p14:creationId xmlns:p14="http://schemas.microsoft.com/office/powerpoint/2010/main" val="2796912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http://www.em.com.br/app/noticia/especiais/bigideia/bigideia-noticia/2017/01/30/bigideia,843515/plano-nacional-de-internet-das-coisas-sai-em-fevereiro.shtml</a:t>
            </a:r>
          </a:p>
        </p:txBody>
      </p:sp>
      <p:sp>
        <p:nvSpPr>
          <p:cNvPr id="4" name="Espaço Reservado para Número de Slide 3"/>
          <p:cNvSpPr>
            <a:spLocks noGrp="1"/>
          </p:cNvSpPr>
          <p:nvPr>
            <p:ph type="sldNum" sz="quarter" idx="10"/>
          </p:nvPr>
        </p:nvSpPr>
        <p:spPr/>
        <p:txBody>
          <a:bodyPr/>
          <a:lstStyle/>
          <a:p>
            <a:fld id="{36E8889F-7AD8-4C47-AB15-B9DFC6CFB366}" type="slidenum">
              <a:rPr lang="pt-BR" smtClean="0"/>
              <a:t>10</a:t>
            </a:fld>
            <a:endParaRPr lang="pt-BR"/>
          </a:p>
        </p:txBody>
      </p:sp>
    </p:spTree>
    <p:extLst>
      <p:ext uri="{BB962C8B-B14F-4D97-AF65-F5344CB8AC3E}">
        <p14:creationId xmlns:p14="http://schemas.microsoft.com/office/powerpoint/2010/main" val="4219703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http://www.em.com.br/app/noticia/especiais/bigideia/bigideia-noticia/2017/01/30/bigideia,843515/plano-nacional-de-internet-das-coisas-sai-em-fevereiro.shtml</a:t>
            </a:r>
          </a:p>
        </p:txBody>
      </p:sp>
      <p:sp>
        <p:nvSpPr>
          <p:cNvPr id="4" name="Espaço Reservado para Número de Slide 3"/>
          <p:cNvSpPr>
            <a:spLocks noGrp="1"/>
          </p:cNvSpPr>
          <p:nvPr>
            <p:ph type="sldNum" sz="quarter" idx="10"/>
          </p:nvPr>
        </p:nvSpPr>
        <p:spPr/>
        <p:txBody>
          <a:bodyPr/>
          <a:lstStyle/>
          <a:p>
            <a:fld id="{36E8889F-7AD8-4C47-AB15-B9DFC6CFB366}" type="slidenum">
              <a:rPr lang="pt-BR" smtClean="0"/>
              <a:t>11</a:t>
            </a:fld>
            <a:endParaRPr lang="pt-BR"/>
          </a:p>
        </p:txBody>
      </p:sp>
    </p:spTree>
    <p:extLst>
      <p:ext uri="{BB962C8B-B14F-4D97-AF65-F5344CB8AC3E}">
        <p14:creationId xmlns:p14="http://schemas.microsoft.com/office/powerpoint/2010/main" val="2983057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http://www.em.com.br/app/noticia/especiais/bigideia/bigideia-noticia/2017/01/30/bigideia,843515/plano-nacional-de-internet-das-coisas-sai-em-fevereiro.shtml</a:t>
            </a:r>
          </a:p>
        </p:txBody>
      </p:sp>
      <p:sp>
        <p:nvSpPr>
          <p:cNvPr id="4" name="Espaço Reservado para Número de Slide 3"/>
          <p:cNvSpPr>
            <a:spLocks noGrp="1"/>
          </p:cNvSpPr>
          <p:nvPr>
            <p:ph type="sldNum" sz="quarter" idx="10"/>
          </p:nvPr>
        </p:nvSpPr>
        <p:spPr/>
        <p:txBody>
          <a:bodyPr/>
          <a:lstStyle/>
          <a:p>
            <a:fld id="{36E8889F-7AD8-4C47-AB15-B9DFC6CFB366}" type="slidenum">
              <a:rPr lang="pt-BR" smtClean="0"/>
              <a:t>12</a:t>
            </a:fld>
            <a:endParaRPr lang="pt-BR"/>
          </a:p>
        </p:txBody>
      </p:sp>
    </p:spTree>
    <p:extLst>
      <p:ext uri="{BB962C8B-B14F-4D97-AF65-F5344CB8AC3E}">
        <p14:creationId xmlns:p14="http://schemas.microsoft.com/office/powerpoint/2010/main" val="241951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http://www.em.com.br/app/noticia/especiais/bigideia/bigideia-noticia/2017/01/30/bigideia,843515/plano-nacional-de-internet-das-coisas-sai-em-fevereiro.shtml</a:t>
            </a:r>
          </a:p>
        </p:txBody>
      </p:sp>
      <p:sp>
        <p:nvSpPr>
          <p:cNvPr id="4" name="Espaço Reservado para Número de Slide 3"/>
          <p:cNvSpPr>
            <a:spLocks noGrp="1"/>
          </p:cNvSpPr>
          <p:nvPr>
            <p:ph type="sldNum" sz="quarter" idx="10"/>
          </p:nvPr>
        </p:nvSpPr>
        <p:spPr/>
        <p:txBody>
          <a:bodyPr/>
          <a:lstStyle/>
          <a:p>
            <a:fld id="{36E8889F-7AD8-4C47-AB15-B9DFC6CFB366}" type="slidenum">
              <a:rPr lang="pt-BR" smtClean="0"/>
              <a:t>14</a:t>
            </a:fld>
            <a:endParaRPr lang="pt-BR"/>
          </a:p>
        </p:txBody>
      </p:sp>
    </p:spTree>
    <p:extLst>
      <p:ext uri="{BB962C8B-B14F-4D97-AF65-F5344CB8AC3E}">
        <p14:creationId xmlns:p14="http://schemas.microsoft.com/office/powerpoint/2010/main" val="1469250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6E8889F-7AD8-4C47-AB15-B9DFC6CFB366}" type="slidenum">
              <a:rPr lang="pt-BR" smtClean="0"/>
              <a:t>15</a:t>
            </a:fld>
            <a:endParaRPr lang="pt-BR"/>
          </a:p>
        </p:txBody>
      </p:sp>
    </p:spTree>
    <p:extLst>
      <p:ext uri="{BB962C8B-B14F-4D97-AF65-F5344CB8AC3E}">
        <p14:creationId xmlns:p14="http://schemas.microsoft.com/office/powerpoint/2010/main" val="272951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AFFCA01-805F-4130-ABE0-30445EF97C11}" type="slidenum">
              <a:rPr lang="pt-BR" smtClean="0"/>
              <a:t>29</a:t>
            </a:fld>
            <a:endParaRPr lang="pt-BR"/>
          </a:p>
        </p:txBody>
      </p:sp>
    </p:spTree>
    <p:extLst>
      <p:ext uri="{BB962C8B-B14F-4D97-AF65-F5344CB8AC3E}">
        <p14:creationId xmlns:p14="http://schemas.microsoft.com/office/powerpoint/2010/main" val="3039240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AFFCA01-805F-4130-ABE0-30445EF97C11}" type="slidenum">
              <a:rPr lang="pt-BR" smtClean="0"/>
              <a:t>42</a:t>
            </a:fld>
            <a:endParaRPr lang="pt-BR"/>
          </a:p>
        </p:txBody>
      </p:sp>
    </p:spTree>
    <p:extLst>
      <p:ext uri="{BB962C8B-B14F-4D97-AF65-F5344CB8AC3E}">
        <p14:creationId xmlns:p14="http://schemas.microsoft.com/office/powerpoint/2010/main" val="384326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60614F-070C-43B9-AF65-45D74D4CB19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C461C765-3BB0-4DC5-81D1-AE13109F01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4E47FAD-6EC2-404E-8DFC-ACA5E6C18836}"/>
              </a:ext>
            </a:extLst>
          </p:cNvPr>
          <p:cNvSpPr>
            <a:spLocks noGrp="1"/>
          </p:cNvSpPr>
          <p:nvPr>
            <p:ph type="dt" sz="half" idx="10"/>
          </p:nvPr>
        </p:nvSpPr>
        <p:spPr/>
        <p:txBody>
          <a:bodyPr/>
          <a:lstStyle/>
          <a:p>
            <a:fld id="{8ABC5DCA-E029-4F42-9C3F-1D4C65C3376F}" type="datetimeFigureOut">
              <a:rPr lang="pt-BR" smtClean="0"/>
              <a:t>11/02/2020</a:t>
            </a:fld>
            <a:endParaRPr lang="pt-BR"/>
          </a:p>
        </p:txBody>
      </p:sp>
      <p:sp>
        <p:nvSpPr>
          <p:cNvPr id="5" name="Espaço Reservado para Rodapé 4">
            <a:extLst>
              <a:ext uri="{FF2B5EF4-FFF2-40B4-BE49-F238E27FC236}">
                <a16:creationId xmlns:a16="http://schemas.microsoft.com/office/drawing/2014/main" id="{FB34B76A-CFD5-4190-881F-BCBC4402DC8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0BCA68-9ACF-4106-99FE-CBEDF73C796C}"/>
              </a:ext>
            </a:extLst>
          </p:cNvPr>
          <p:cNvSpPr>
            <a:spLocks noGrp="1"/>
          </p:cNvSpPr>
          <p:nvPr>
            <p:ph type="sldNum" sz="quarter" idx="12"/>
          </p:nvPr>
        </p:nvSpPr>
        <p:spPr/>
        <p:txBody>
          <a:bodyPr/>
          <a:lstStyle/>
          <a:p>
            <a:fld id="{17D868F4-0803-4EFF-A41F-F99987B632F3}" type="slidenum">
              <a:rPr lang="pt-BR" smtClean="0"/>
              <a:t>‹nº›</a:t>
            </a:fld>
            <a:endParaRPr lang="pt-BR"/>
          </a:p>
        </p:txBody>
      </p:sp>
    </p:spTree>
    <p:extLst>
      <p:ext uri="{BB962C8B-B14F-4D97-AF65-F5344CB8AC3E}">
        <p14:creationId xmlns:p14="http://schemas.microsoft.com/office/powerpoint/2010/main" val="2933381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4B62FC-D18C-4176-A09D-6545D4258B4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7107C79-275C-4AF8-83A0-3A402A3FCCA3}"/>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758DD9A-37D8-4565-BE10-762C6E08EE80}"/>
              </a:ext>
            </a:extLst>
          </p:cNvPr>
          <p:cNvSpPr>
            <a:spLocks noGrp="1"/>
          </p:cNvSpPr>
          <p:nvPr>
            <p:ph type="dt" sz="half" idx="10"/>
          </p:nvPr>
        </p:nvSpPr>
        <p:spPr/>
        <p:txBody>
          <a:bodyPr/>
          <a:lstStyle/>
          <a:p>
            <a:fld id="{8ABC5DCA-E029-4F42-9C3F-1D4C65C3376F}" type="datetimeFigureOut">
              <a:rPr lang="pt-BR" smtClean="0"/>
              <a:t>11/02/2020</a:t>
            </a:fld>
            <a:endParaRPr lang="pt-BR"/>
          </a:p>
        </p:txBody>
      </p:sp>
      <p:sp>
        <p:nvSpPr>
          <p:cNvPr id="5" name="Espaço Reservado para Rodapé 4">
            <a:extLst>
              <a:ext uri="{FF2B5EF4-FFF2-40B4-BE49-F238E27FC236}">
                <a16:creationId xmlns:a16="http://schemas.microsoft.com/office/drawing/2014/main" id="{B5AC95E4-C3C6-4A5C-85D9-B0086B58B29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B38E135-097D-46B3-9BF8-C2CD2AE9C94C}"/>
              </a:ext>
            </a:extLst>
          </p:cNvPr>
          <p:cNvSpPr>
            <a:spLocks noGrp="1"/>
          </p:cNvSpPr>
          <p:nvPr>
            <p:ph type="sldNum" sz="quarter" idx="12"/>
          </p:nvPr>
        </p:nvSpPr>
        <p:spPr/>
        <p:txBody>
          <a:bodyPr/>
          <a:lstStyle/>
          <a:p>
            <a:fld id="{17D868F4-0803-4EFF-A41F-F99987B632F3}" type="slidenum">
              <a:rPr lang="pt-BR" smtClean="0"/>
              <a:t>‹nº›</a:t>
            </a:fld>
            <a:endParaRPr lang="pt-BR"/>
          </a:p>
        </p:txBody>
      </p:sp>
    </p:spTree>
    <p:extLst>
      <p:ext uri="{BB962C8B-B14F-4D97-AF65-F5344CB8AC3E}">
        <p14:creationId xmlns:p14="http://schemas.microsoft.com/office/powerpoint/2010/main" val="2455393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67163C2-943A-478D-968B-A3C6303EE2B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58C4467B-F85E-4586-87F1-00FB75E05D3F}"/>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C613281-BAA4-4824-892B-78E4ABDB0189}"/>
              </a:ext>
            </a:extLst>
          </p:cNvPr>
          <p:cNvSpPr>
            <a:spLocks noGrp="1"/>
          </p:cNvSpPr>
          <p:nvPr>
            <p:ph type="dt" sz="half" idx="10"/>
          </p:nvPr>
        </p:nvSpPr>
        <p:spPr/>
        <p:txBody>
          <a:bodyPr/>
          <a:lstStyle/>
          <a:p>
            <a:fld id="{8ABC5DCA-E029-4F42-9C3F-1D4C65C3376F}" type="datetimeFigureOut">
              <a:rPr lang="pt-BR" smtClean="0"/>
              <a:t>11/02/2020</a:t>
            </a:fld>
            <a:endParaRPr lang="pt-BR"/>
          </a:p>
        </p:txBody>
      </p:sp>
      <p:sp>
        <p:nvSpPr>
          <p:cNvPr id="5" name="Espaço Reservado para Rodapé 4">
            <a:extLst>
              <a:ext uri="{FF2B5EF4-FFF2-40B4-BE49-F238E27FC236}">
                <a16:creationId xmlns:a16="http://schemas.microsoft.com/office/drawing/2014/main" id="{3DF20B0A-6B00-4790-8881-AEE01CA34BD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BF99C9A-6F7A-4503-8F87-AFA2B8E09360}"/>
              </a:ext>
            </a:extLst>
          </p:cNvPr>
          <p:cNvSpPr>
            <a:spLocks noGrp="1"/>
          </p:cNvSpPr>
          <p:nvPr>
            <p:ph type="sldNum" sz="quarter" idx="12"/>
          </p:nvPr>
        </p:nvSpPr>
        <p:spPr/>
        <p:txBody>
          <a:bodyPr/>
          <a:lstStyle/>
          <a:p>
            <a:fld id="{17D868F4-0803-4EFF-A41F-F99987B632F3}" type="slidenum">
              <a:rPr lang="pt-BR" smtClean="0"/>
              <a:t>‹nº›</a:t>
            </a:fld>
            <a:endParaRPr lang="pt-BR"/>
          </a:p>
        </p:txBody>
      </p:sp>
    </p:spTree>
    <p:extLst>
      <p:ext uri="{BB962C8B-B14F-4D97-AF65-F5344CB8AC3E}">
        <p14:creationId xmlns:p14="http://schemas.microsoft.com/office/powerpoint/2010/main" val="2533155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26B269-C733-4168-A7AF-C50335362AB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E5FC714-15E5-44B4-95BF-891CA62B44E1}"/>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5326C83-1F5E-470A-A7B3-27BA363A1189}"/>
              </a:ext>
            </a:extLst>
          </p:cNvPr>
          <p:cNvSpPr>
            <a:spLocks noGrp="1"/>
          </p:cNvSpPr>
          <p:nvPr>
            <p:ph type="dt" sz="half" idx="10"/>
          </p:nvPr>
        </p:nvSpPr>
        <p:spPr/>
        <p:txBody>
          <a:bodyPr/>
          <a:lstStyle/>
          <a:p>
            <a:fld id="{8ABC5DCA-E029-4F42-9C3F-1D4C65C3376F}" type="datetimeFigureOut">
              <a:rPr lang="pt-BR" smtClean="0"/>
              <a:t>11/02/2020</a:t>
            </a:fld>
            <a:endParaRPr lang="pt-BR"/>
          </a:p>
        </p:txBody>
      </p:sp>
      <p:sp>
        <p:nvSpPr>
          <p:cNvPr id="5" name="Espaço Reservado para Rodapé 4">
            <a:extLst>
              <a:ext uri="{FF2B5EF4-FFF2-40B4-BE49-F238E27FC236}">
                <a16:creationId xmlns:a16="http://schemas.microsoft.com/office/drawing/2014/main" id="{C0F0F8CA-F3AD-4152-BDF4-5628C7E6A14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1C20087-D015-4764-BD36-413CEF477B7A}"/>
              </a:ext>
            </a:extLst>
          </p:cNvPr>
          <p:cNvSpPr>
            <a:spLocks noGrp="1"/>
          </p:cNvSpPr>
          <p:nvPr>
            <p:ph type="sldNum" sz="quarter" idx="12"/>
          </p:nvPr>
        </p:nvSpPr>
        <p:spPr/>
        <p:txBody>
          <a:bodyPr/>
          <a:lstStyle/>
          <a:p>
            <a:fld id="{17D868F4-0803-4EFF-A41F-F99987B632F3}" type="slidenum">
              <a:rPr lang="pt-BR" smtClean="0"/>
              <a:t>‹nº›</a:t>
            </a:fld>
            <a:endParaRPr lang="pt-BR"/>
          </a:p>
        </p:txBody>
      </p:sp>
    </p:spTree>
    <p:extLst>
      <p:ext uri="{BB962C8B-B14F-4D97-AF65-F5344CB8AC3E}">
        <p14:creationId xmlns:p14="http://schemas.microsoft.com/office/powerpoint/2010/main" val="1859193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67247A-262B-49B3-ABE0-BC612A75B0E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23E7121-74DD-4BAE-92C9-C40137DE2B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19414FFB-FE75-4955-A600-BEFF1CCF23CE}"/>
              </a:ext>
            </a:extLst>
          </p:cNvPr>
          <p:cNvSpPr>
            <a:spLocks noGrp="1"/>
          </p:cNvSpPr>
          <p:nvPr>
            <p:ph type="dt" sz="half" idx="10"/>
          </p:nvPr>
        </p:nvSpPr>
        <p:spPr/>
        <p:txBody>
          <a:bodyPr/>
          <a:lstStyle/>
          <a:p>
            <a:fld id="{8ABC5DCA-E029-4F42-9C3F-1D4C65C3376F}" type="datetimeFigureOut">
              <a:rPr lang="pt-BR" smtClean="0"/>
              <a:t>11/02/2020</a:t>
            </a:fld>
            <a:endParaRPr lang="pt-BR"/>
          </a:p>
        </p:txBody>
      </p:sp>
      <p:sp>
        <p:nvSpPr>
          <p:cNvPr id="5" name="Espaço Reservado para Rodapé 4">
            <a:extLst>
              <a:ext uri="{FF2B5EF4-FFF2-40B4-BE49-F238E27FC236}">
                <a16:creationId xmlns:a16="http://schemas.microsoft.com/office/drawing/2014/main" id="{E3D1B6CD-D4B7-4933-A974-0669FE3AF23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D23B5C5-5ADA-4138-BC5F-3B35A5D2ABA6}"/>
              </a:ext>
            </a:extLst>
          </p:cNvPr>
          <p:cNvSpPr>
            <a:spLocks noGrp="1"/>
          </p:cNvSpPr>
          <p:nvPr>
            <p:ph type="sldNum" sz="quarter" idx="12"/>
          </p:nvPr>
        </p:nvSpPr>
        <p:spPr/>
        <p:txBody>
          <a:bodyPr/>
          <a:lstStyle/>
          <a:p>
            <a:fld id="{17D868F4-0803-4EFF-A41F-F99987B632F3}" type="slidenum">
              <a:rPr lang="pt-BR" smtClean="0"/>
              <a:t>‹nº›</a:t>
            </a:fld>
            <a:endParaRPr lang="pt-BR"/>
          </a:p>
        </p:txBody>
      </p:sp>
    </p:spTree>
    <p:extLst>
      <p:ext uri="{BB962C8B-B14F-4D97-AF65-F5344CB8AC3E}">
        <p14:creationId xmlns:p14="http://schemas.microsoft.com/office/powerpoint/2010/main" val="3282240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8FAA9A-A7E0-4170-93D7-C66FE93DDEA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B53AFA5-3054-4753-BFE3-D5D656F63F74}"/>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F91E1E3-E3F5-4EEF-B696-E53A5B90883F}"/>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DF1701DE-0349-4ACF-A8B7-176465B0A1D3}"/>
              </a:ext>
            </a:extLst>
          </p:cNvPr>
          <p:cNvSpPr>
            <a:spLocks noGrp="1"/>
          </p:cNvSpPr>
          <p:nvPr>
            <p:ph type="dt" sz="half" idx="10"/>
          </p:nvPr>
        </p:nvSpPr>
        <p:spPr/>
        <p:txBody>
          <a:bodyPr/>
          <a:lstStyle/>
          <a:p>
            <a:fld id="{8ABC5DCA-E029-4F42-9C3F-1D4C65C3376F}" type="datetimeFigureOut">
              <a:rPr lang="pt-BR" smtClean="0"/>
              <a:t>11/02/2020</a:t>
            </a:fld>
            <a:endParaRPr lang="pt-BR"/>
          </a:p>
        </p:txBody>
      </p:sp>
      <p:sp>
        <p:nvSpPr>
          <p:cNvPr id="6" name="Espaço Reservado para Rodapé 5">
            <a:extLst>
              <a:ext uri="{FF2B5EF4-FFF2-40B4-BE49-F238E27FC236}">
                <a16:creationId xmlns:a16="http://schemas.microsoft.com/office/drawing/2014/main" id="{AAE3683F-C851-479C-939B-752D75D36E9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6CA8683-17FE-4D42-9B9A-71CE9A04A4B8}"/>
              </a:ext>
            </a:extLst>
          </p:cNvPr>
          <p:cNvSpPr>
            <a:spLocks noGrp="1"/>
          </p:cNvSpPr>
          <p:nvPr>
            <p:ph type="sldNum" sz="quarter" idx="12"/>
          </p:nvPr>
        </p:nvSpPr>
        <p:spPr/>
        <p:txBody>
          <a:bodyPr/>
          <a:lstStyle/>
          <a:p>
            <a:fld id="{17D868F4-0803-4EFF-A41F-F99987B632F3}" type="slidenum">
              <a:rPr lang="pt-BR" smtClean="0"/>
              <a:t>‹nº›</a:t>
            </a:fld>
            <a:endParaRPr lang="pt-BR"/>
          </a:p>
        </p:txBody>
      </p:sp>
    </p:spTree>
    <p:extLst>
      <p:ext uri="{BB962C8B-B14F-4D97-AF65-F5344CB8AC3E}">
        <p14:creationId xmlns:p14="http://schemas.microsoft.com/office/powerpoint/2010/main" val="1385407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981503-BA75-4EC1-8D35-80CCF6B85C3A}"/>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1FC891A-6642-4688-A0BD-7DB4A0DCD3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A3C23746-A5B7-4633-AE82-971619348D19}"/>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FA4058D9-C300-4B46-B206-F3B9F875B2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6C7E3D81-7BBD-4E07-BBFF-157587C9CF84}"/>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A44819F-CA03-493C-915C-BB98C9422221}"/>
              </a:ext>
            </a:extLst>
          </p:cNvPr>
          <p:cNvSpPr>
            <a:spLocks noGrp="1"/>
          </p:cNvSpPr>
          <p:nvPr>
            <p:ph type="dt" sz="half" idx="10"/>
          </p:nvPr>
        </p:nvSpPr>
        <p:spPr/>
        <p:txBody>
          <a:bodyPr/>
          <a:lstStyle/>
          <a:p>
            <a:fld id="{8ABC5DCA-E029-4F42-9C3F-1D4C65C3376F}" type="datetimeFigureOut">
              <a:rPr lang="pt-BR" smtClean="0"/>
              <a:t>11/02/2020</a:t>
            </a:fld>
            <a:endParaRPr lang="pt-BR"/>
          </a:p>
        </p:txBody>
      </p:sp>
      <p:sp>
        <p:nvSpPr>
          <p:cNvPr id="8" name="Espaço Reservado para Rodapé 7">
            <a:extLst>
              <a:ext uri="{FF2B5EF4-FFF2-40B4-BE49-F238E27FC236}">
                <a16:creationId xmlns:a16="http://schemas.microsoft.com/office/drawing/2014/main" id="{84395A59-BA20-4B6B-9FB4-D9BB2EF31836}"/>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E64DFC8-3764-43F9-8912-CA96E4C04F36}"/>
              </a:ext>
            </a:extLst>
          </p:cNvPr>
          <p:cNvSpPr>
            <a:spLocks noGrp="1"/>
          </p:cNvSpPr>
          <p:nvPr>
            <p:ph type="sldNum" sz="quarter" idx="12"/>
          </p:nvPr>
        </p:nvSpPr>
        <p:spPr/>
        <p:txBody>
          <a:bodyPr/>
          <a:lstStyle/>
          <a:p>
            <a:fld id="{17D868F4-0803-4EFF-A41F-F99987B632F3}" type="slidenum">
              <a:rPr lang="pt-BR" smtClean="0"/>
              <a:t>‹nº›</a:t>
            </a:fld>
            <a:endParaRPr lang="pt-BR"/>
          </a:p>
        </p:txBody>
      </p:sp>
    </p:spTree>
    <p:extLst>
      <p:ext uri="{BB962C8B-B14F-4D97-AF65-F5344CB8AC3E}">
        <p14:creationId xmlns:p14="http://schemas.microsoft.com/office/powerpoint/2010/main" val="3764799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3E8CC5-7BC4-49F6-9691-63E660C8554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B08E60A-A0F1-4229-968F-EF3341EC4CA1}"/>
              </a:ext>
            </a:extLst>
          </p:cNvPr>
          <p:cNvSpPr>
            <a:spLocks noGrp="1"/>
          </p:cNvSpPr>
          <p:nvPr>
            <p:ph type="dt" sz="half" idx="10"/>
          </p:nvPr>
        </p:nvSpPr>
        <p:spPr/>
        <p:txBody>
          <a:bodyPr/>
          <a:lstStyle/>
          <a:p>
            <a:fld id="{8ABC5DCA-E029-4F42-9C3F-1D4C65C3376F}" type="datetimeFigureOut">
              <a:rPr lang="pt-BR" smtClean="0"/>
              <a:t>11/02/2020</a:t>
            </a:fld>
            <a:endParaRPr lang="pt-BR"/>
          </a:p>
        </p:txBody>
      </p:sp>
      <p:sp>
        <p:nvSpPr>
          <p:cNvPr id="4" name="Espaço Reservado para Rodapé 3">
            <a:extLst>
              <a:ext uri="{FF2B5EF4-FFF2-40B4-BE49-F238E27FC236}">
                <a16:creationId xmlns:a16="http://schemas.microsoft.com/office/drawing/2014/main" id="{E251636A-8C54-4852-A68F-E45314684A1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2ABF6A2C-2F5A-4F96-A739-86AD1CB2320F}"/>
              </a:ext>
            </a:extLst>
          </p:cNvPr>
          <p:cNvSpPr>
            <a:spLocks noGrp="1"/>
          </p:cNvSpPr>
          <p:nvPr>
            <p:ph type="sldNum" sz="quarter" idx="12"/>
          </p:nvPr>
        </p:nvSpPr>
        <p:spPr/>
        <p:txBody>
          <a:bodyPr/>
          <a:lstStyle/>
          <a:p>
            <a:fld id="{17D868F4-0803-4EFF-A41F-F99987B632F3}" type="slidenum">
              <a:rPr lang="pt-BR" smtClean="0"/>
              <a:t>‹nº›</a:t>
            </a:fld>
            <a:endParaRPr lang="pt-BR"/>
          </a:p>
        </p:txBody>
      </p:sp>
    </p:spTree>
    <p:extLst>
      <p:ext uri="{BB962C8B-B14F-4D97-AF65-F5344CB8AC3E}">
        <p14:creationId xmlns:p14="http://schemas.microsoft.com/office/powerpoint/2010/main" val="2552574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FFF4A92-BD72-44D9-8262-1A37DCF7B661}"/>
              </a:ext>
            </a:extLst>
          </p:cNvPr>
          <p:cNvSpPr>
            <a:spLocks noGrp="1"/>
          </p:cNvSpPr>
          <p:nvPr>
            <p:ph type="dt" sz="half" idx="10"/>
          </p:nvPr>
        </p:nvSpPr>
        <p:spPr/>
        <p:txBody>
          <a:bodyPr/>
          <a:lstStyle/>
          <a:p>
            <a:fld id="{8ABC5DCA-E029-4F42-9C3F-1D4C65C3376F}" type="datetimeFigureOut">
              <a:rPr lang="pt-BR" smtClean="0"/>
              <a:t>11/02/2020</a:t>
            </a:fld>
            <a:endParaRPr lang="pt-BR"/>
          </a:p>
        </p:txBody>
      </p:sp>
      <p:sp>
        <p:nvSpPr>
          <p:cNvPr id="3" name="Espaço Reservado para Rodapé 2">
            <a:extLst>
              <a:ext uri="{FF2B5EF4-FFF2-40B4-BE49-F238E27FC236}">
                <a16:creationId xmlns:a16="http://schemas.microsoft.com/office/drawing/2014/main" id="{507616C6-61C1-4FA0-A922-0F1B512AE295}"/>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3D51C01-9A38-4D32-A718-4AE0D9619197}"/>
              </a:ext>
            </a:extLst>
          </p:cNvPr>
          <p:cNvSpPr>
            <a:spLocks noGrp="1"/>
          </p:cNvSpPr>
          <p:nvPr>
            <p:ph type="sldNum" sz="quarter" idx="12"/>
          </p:nvPr>
        </p:nvSpPr>
        <p:spPr/>
        <p:txBody>
          <a:bodyPr/>
          <a:lstStyle/>
          <a:p>
            <a:fld id="{17D868F4-0803-4EFF-A41F-F99987B632F3}" type="slidenum">
              <a:rPr lang="pt-BR" smtClean="0"/>
              <a:t>‹nº›</a:t>
            </a:fld>
            <a:endParaRPr lang="pt-BR"/>
          </a:p>
        </p:txBody>
      </p:sp>
    </p:spTree>
    <p:extLst>
      <p:ext uri="{BB962C8B-B14F-4D97-AF65-F5344CB8AC3E}">
        <p14:creationId xmlns:p14="http://schemas.microsoft.com/office/powerpoint/2010/main" val="2811941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B5C195-65B6-4E9A-ADD5-7714104F2E8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492B0D1-BC2A-48F6-8750-615A54A40A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78FD011-50CB-4771-9D48-C3C0D95C3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2EEF9DEC-E8C8-45BE-8758-FFEF9E1C1BCD}"/>
              </a:ext>
            </a:extLst>
          </p:cNvPr>
          <p:cNvSpPr>
            <a:spLocks noGrp="1"/>
          </p:cNvSpPr>
          <p:nvPr>
            <p:ph type="dt" sz="half" idx="10"/>
          </p:nvPr>
        </p:nvSpPr>
        <p:spPr/>
        <p:txBody>
          <a:bodyPr/>
          <a:lstStyle/>
          <a:p>
            <a:fld id="{8ABC5DCA-E029-4F42-9C3F-1D4C65C3376F}" type="datetimeFigureOut">
              <a:rPr lang="pt-BR" smtClean="0"/>
              <a:t>11/02/2020</a:t>
            </a:fld>
            <a:endParaRPr lang="pt-BR"/>
          </a:p>
        </p:txBody>
      </p:sp>
      <p:sp>
        <p:nvSpPr>
          <p:cNvPr id="6" name="Espaço Reservado para Rodapé 5">
            <a:extLst>
              <a:ext uri="{FF2B5EF4-FFF2-40B4-BE49-F238E27FC236}">
                <a16:creationId xmlns:a16="http://schemas.microsoft.com/office/drawing/2014/main" id="{84867BFE-2A29-42F8-9AEA-453C8E86768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C25B3A9-800F-4369-8A38-6C411E14130E}"/>
              </a:ext>
            </a:extLst>
          </p:cNvPr>
          <p:cNvSpPr>
            <a:spLocks noGrp="1"/>
          </p:cNvSpPr>
          <p:nvPr>
            <p:ph type="sldNum" sz="quarter" idx="12"/>
          </p:nvPr>
        </p:nvSpPr>
        <p:spPr/>
        <p:txBody>
          <a:bodyPr/>
          <a:lstStyle/>
          <a:p>
            <a:fld id="{17D868F4-0803-4EFF-A41F-F99987B632F3}" type="slidenum">
              <a:rPr lang="pt-BR" smtClean="0"/>
              <a:t>‹nº›</a:t>
            </a:fld>
            <a:endParaRPr lang="pt-BR"/>
          </a:p>
        </p:txBody>
      </p:sp>
    </p:spTree>
    <p:extLst>
      <p:ext uri="{BB962C8B-B14F-4D97-AF65-F5344CB8AC3E}">
        <p14:creationId xmlns:p14="http://schemas.microsoft.com/office/powerpoint/2010/main" val="1246175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D4E958-153F-4430-8CA9-7103F02F56D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A18AC16-7E3C-4E14-8DF5-9BC87D6E62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D4F95BA-3552-485F-A15B-4FDAD221B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BD19FDE2-8AD5-40A2-913C-9A805A5B86A2}"/>
              </a:ext>
            </a:extLst>
          </p:cNvPr>
          <p:cNvSpPr>
            <a:spLocks noGrp="1"/>
          </p:cNvSpPr>
          <p:nvPr>
            <p:ph type="dt" sz="half" idx="10"/>
          </p:nvPr>
        </p:nvSpPr>
        <p:spPr/>
        <p:txBody>
          <a:bodyPr/>
          <a:lstStyle/>
          <a:p>
            <a:fld id="{8ABC5DCA-E029-4F42-9C3F-1D4C65C3376F}" type="datetimeFigureOut">
              <a:rPr lang="pt-BR" smtClean="0"/>
              <a:t>11/02/2020</a:t>
            </a:fld>
            <a:endParaRPr lang="pt-BR"/>
          </a:p>
        </p:txBody>
      </p:sp>
      <p:sp>
        <p:nvSpPr>
          <p:cNvPr id="6" name="Espaço Reservado para Rodapé 5">
            <a:extLst>
              <a:ext uri="{FF2B5EF4-FFF2-40B4-BE49-F238E27FC236}">
                <a16:creationId xmlns:a16="http://schemas.microsoft.com/office/drawing/2014/main" id="{A034AB66-8F5F-4F07-B58D-C59DCAA20A5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3CB11F5-9C9D-4AA4-8441-901415DB83BA}"/>
              </a:ext>
            </a:extLst>
          </p:cNvPr>
          <p:cNvSpPr>
            <a:spLocks noGrp="1"/>
          </p:cNvSpPr>
          <p:nvPr>
            <p:ph type="sldNum" sz="quarter" idx="12"/>
          </p:nvPr>
        </p:nvSpPr>
        <p:spPr/>
        <p:txBody>
          <a:bodyPr/>
          <a:lstStyle/>
          <a:p>
            <a:fld id="{17D868F4-0803-4EFF-A41F-F99987B632F3}" type="slidenum">
              <a:rPr lang="pt-BR" smtClean="0"/>
              <a:t>‹nº›</a:t>
            </a:fld>
            <a:endParaRPr lang="pt-BR"/>
          </a:p>
        </p:txBody>
      </p:sp>
    </p:spTree>
    <p:extLst>
      <p:ext uri="{BB962C8B-B14F-4D97-AF65-F5344CB8AC3E}">
        <p14:creationId xmlns:p14="http://schemas.microsoft.com/office/powerpoint/2010/main" val="15038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87533A56-4A5F-4C73-8EE6-16F1BE4C7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C74C8277-CB1A-4BA7-8AFF-AF82FDAB8C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0A07E92-3DFA-4870-9217-97A4891C36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C5DCA-E029-4F42-9C3F-1D4C65C3376F}" type="datetimeFigureOut">
              <a:rPr lang="pt-BR" smtClean="0"/>
              <a:t>11/02/2020</a:t>
            </a:fld>
            <a:endParaRPr lang="pt-BR"/>
          </a:p>
        </p:txBody>
      </p:sp>
      <p:sp>
        <p:nvSpPr>
          <p:cNvPr id="5" name="Espaço Reservado para Rodapé 4">
            <a:extLst>
              <a:ext uri="{FF2B5EF4-FFF2-40B4-BE49-F238E27FC236}">
                <a16:creationId xmlns:a16="http://schemas.microsoft.com/office/drawing/2014/main" id="{EE0C17B3-D36D-4B68-9F72-8C90F9122E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9012409A-29E9-4728-BC5C-BBCC38A17B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D868F4-0803-4EFF-A41F-F99987B632F3}" type="slidenum">
              <a:rPr lang="pt-BR" smtClean="0"/>
              <a:t>‹nº›</a:t>
            </a:fld>
            <a:endParaRPr lang="pt-BR"/>
          </a:p>
        </p:txBody>
      </p:sp>
    </p:spTree>
    <p:extLst>
      <p:ext uri="{BB962C8B-B14F-4D97-AF65-F5344CB8AC3E}">
        <p14:creationId xmlns:p14="http://schemas.microsoft.com/office/powerpoint/2010/main" val="233143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35.jpe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46.emf"/></Relationships>
</file>

<file path=ppt/slides/_rels/slide1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1.jf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7.png"/><Relationship Id="rId2" Type="http://schemas.openxmlformats.org/officeDocument/2006/relationships/image" Target="../media/image62.emf"/><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2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2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xml"/><Relationship Id="rId4" Type="http://schemas.openxmlformats.org/officeDocument/2006/relationships/image" Target="../media/image77.jpg"/></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15.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3.pn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3364329"/>
            <a:ext cx="12192000" cy="184665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pt-BR" altLang="pt-BR" sz="2800" b="1" dirty="0">
                <a:latin typeface="Calibri" panose="020F0502020204030204" pitchFamily="34" charset="0"/>
              </a:rPr>
              <a:t>Ildeu de Castro Moreira</a:t>
            </a:r>
          </a:p>
          <a:p>
            <a:pPr algn="ctr" eaLnBrk="1" hangingPunct="1">
              <a:lnSpc>
                <a:spcPct val="150000"/>
              </a:lnSpc>
              <a:spcBef>
                <a:spcPct val="0"/>
              </a:spcBef>
              <a:buFontTx/>
              <a:buNone/>
            </a:pPr>
            <a:r>
              <a:rPr lang="pt-BR" altLang="pt-BR" sz="2400" b="1" i="1" dirty="0">
                <a:latin typeface="Calibri" panose="020F0502020204030204" pitchFamily="34" charset="0"/>
              </a:rPr>
              <a:t>Presidente da Sociedade Brasileira para o Progresso da Ciência (SBPC)</a:t>
            </a:r>
          </a:p>
          <a:p>
            <a:pPr algn="ctr" eaLnBrk="1" hangingPunct="1">
              <a:lnSpc>
                <a:spcPct val="150000"/>
              </a:lnSpc>
              <a:spcBef>
                <a:spcPct val="0"/>
              </a:spcBef>
              <a:buFontTx/>
              <a:buNone/>
            </a:pPr>
            <a:r>
              <a:rPr lang="pt-BR" altLang="pt-BR" sz="2400" b="1" i="1" dirty="0">
                <a:latin typeface="Calibri" panose="020F0502020204030204" pitchFamily="34" charset="0"/>
              </a:rPr>
              <a:t>Instituto de Física – UFRJ</a:t>
            </a:r>
          </a:p>
        </p:txBody>
      </p:sp>
      <p:sp>
        <p:nvSpPr>
          <p:cNvPr id="5" name="CaixaDeTexto 4">
            <a:extLst>
              <a:ext uri="{FF2B5EF4-FFF2-40B4-BE49-F238E27FC236}">
                <a16:creationId xmlns:a16="http://schemas.microsoft.com/office/drawing/2014/main" id="{F0678004-FE8D-49DB-BB10-5B0767772776}"/>
              </a:ext>
            </a:extLst>
          </p:cNvPr>
          <p:cNvSpPr txBox="1"/>
          <p:nvPr/>
        </p:nvSpPr>
        <p:spPr>
          <a:xfrm>
            <a:off x="595085" y="395845"/>
            <a:ext cx="11398132" cy="2893100"/>
          </a:xfrm>
          <a:prstGeom prst="rect">
            <a:avLst/>
          </a:prstGeom>
          <a:noFill/>
        </p:spPr>
        <p:txBody>
          <a:bodyPr wrap="square" rtlCol="0">
            <a:spAutoFit/>
          </a:bodyPr>
          <a:lstStyle/>
          <a:p>
            <a:pPr algn="ctr"/>
            <a:r>
              <a:rPr lang="pt-BR" sz="5000" b="1" dirty="0"/>
              <a:t>Por que não podemos extinguir o FNDCT</a:t>
            </a:r>
          </a:p>
          <a:p>
            <a:pPr algn="ctr"/>
            <a:endParaRPr lang="pt-BR" sz="4400" b="1" dirty="0"/>
          </a:p>
          <a:p>
            <a:pPr algn="ctr"/>
            <a:r>
              <a:rPr lang="pt-BR" sz="4000" b="1" dirty="0"/>
              <a:t>A importância do FNDCT e dos Fundos Setoriais</a:t>
            </a:r>
          </a:p>
          <a:p>
            <a:pPr algn="ctr"/>
            <a:endParaRPr lang="pt-BR" sz="4400" b="1" dirty="0"/>
          </a:p>
        </p:txBody>
      </p:sp>
      <p:pic>
        <p:nvPicPr>
          <p:cNvPr id="1026" name="Picture 2" descr="Image result for sbpc">
            <a:extLst>
              <a:ext uri="{FF2B5EF4-FFF2-40B4-BE49-F238E27FC236}">
                <a16:creationId xmlns:a16="http://schemas.microsoft.com/office/drawing/2014/main" id="{981B0522-5154-46D5-A3B6-197E078A0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0875" y="4689745"/>
            <a:ext cx="3931125" cy="300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49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ângulo 26"/>
          <p:cNvSpPr/>
          <p:nvPr/>
        </p:nvSpPr>
        <p:spPr>
          <a:xfrm>
            <a:off x="112130" y="816402"/>
            <a:ext cx="9144000" cy="817528"/>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 name="Title 1"/>
          <p:cNvSpPr txBox="1">
            <a:spLocks/>
          </p:cNvSpPr>
          <p:nvPr/>
        </p:nvSpPr>
        <p:spPr>
          <a:xfrm>
            <a:off x="551139" y="-317931"/>
            <a:ext cx="8229600" cy="887454"/>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b="0" i="0" kern="1200" baseline="0">
                <a:solidFill>
                  <a:schemeClr val="accent1"/>
                </a:solidFill>
                <a:latin typeface="Tahoma"/>
                <a:ea typeface="+mj-ea"/>
                <a:cs typeface="Tahoma"/>
              </a:defRPr>
            </a:lvl1pPr>
          </a:lstStyle>
          <a:p>
            <a:pPr algn="ctr" eaLnBrk="0" hangingPunct="0">
              <a:defRPr/>
            </a:pPr>
            <a:r>
              <a:rPr lang="pt-BR" b="1" dirty="0">
                <a:solidFill>
                  <a:schemeClr val="tx1"/>
                </a:solidFill>
                <a:latin typeface="+mj-lt"/>
              </a:rPr>
              <a:t>Infraestrutura de Pesquisa</a:t>
            </a:r>
          </a:p>
        </p:txBody>
      </p:sp>
      <p:sp>
        <p:nvSpPr>
          <p:cNvPr id="34" name="Retângulo 33"/>
          <p:cNvSpPr/>
          <p:nvPr/>
        </p:nvSpPr>
        <p:spPr>
          <a:xfrm flipV="1">
            <a:off x="139391" y="6833655"/>
            <a:ext cx="9150388" cy="17692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BR">
              <a:solidFill>
                <a:prstClr val="black"/>
              </a:solidFill>
            </a:endParaRPr>
          </a:p>
        </p:txBody>
      </p:sp>
      <p:pic>
        <p:nvPicPr>
          <p:cNvPr id="4" name="Picture 2" descr="Resultado de imagem para in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733" y="5972597"/>
            <a:ext cx="1299719" cy="912085"/>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p:cNvSpPr/>
          <p:nvPr/>
        </p:nvSpPr>
        <p:spPr>
          <a:xfrm>
            <a:off x="153207" y="1266080"/>
            <a:ext cx="4221673" cy="1477328"/>
          </a:xfrm>
          <a:prstGeom prst="rect">
            <a:avLst/>
          </a:prstGeom>
          <a:solidFill>
            <a:schemeClr val="bg1">
              <a:lumMod val="85000"/>
            </a:schemeClr>
          </a:solidFill>
        </p:spPr>
        <p:txBody>
          <a:bodyPr wrap="square">
            <a:spAutoFit/>
          </a:bodyPr>
          <a:lstStyle/>
          <a:p>
            <a:pPr algn="just"/>
            <a:r>
              <a:rPr lang="pt-BR" b="1" dirty="0">
                <a:solidFill>
                  <a:srgbClr val="FF0000"/>
                </a:solidFill>
              </a:rPr>
              <a:t>Maior torre de pesquisa do mundo, com 325 metros, vai coletar dados sobre as manifestações atmosféricas para estudos referentes à interação entre a vegetação e atmosfera.</a:t>
            </a:r>
          </a:p>
        </p:txBody>
      </p:sp>
      <p:sp>
        <p:nvSpPr>
          <p:cNvPr id="8" name="Retângulo 7"/>
          <p:cNvSpPr/>
          <p:nvPr/>
        </p:nvSpPr>
        <p:spPr>
          <a:xfrm>
            <a:off x="-102860" y="719420"/>
            <a:ext cx="4477740" cy="400110"/>
          </a:xfrm>
          <a:prstGeom prst="rect">
            <a:avLst/>
          </a:prstGeom>
        </p:spPr>
        <p:txBody>
          <a:bodyPr wrap="square">
            <a:spAutoFit/>
          </a:bodyPr>
          <a:lstStyle/>
          <a:p>
            <a:pPr algn="ctr"/>
            <a:r>
              <a:rPr lang="pt-BR" sz="2000" b="1" dirty="0"/>
              <a:t>Torre Alta de Observação da Amazônia</a:t>
            </a:r>
          </a:p>
        </p:txBody>
      </p:sp>
      <p:sp>
        <p:nvSpPr>
          <p:cNvPr id="11" name="Retângulo 3"/>
          <p:cNvSpPr>
            <a:spLocks noChangeArrowheads="1"/>
          </p:cNvSpPr>
          <p:nvPr/>
        </p:nvSpPr>
        <p:spPr bwMode="auto">
          <a:xfrm>
            <a:off x="2628098" y="5100808"/>
            <a:ext cx="88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pt-BR" sz="1200" b="1" dirty="0">
                <a:solidFill>
                  <a:schemeClr val="bg1"/>
                </a:solidFill>
              </a:rPr>
              <a:t>R$  12 MM</a:t>
            </a:r>
            <a:endParaRPr lang="pt-BR" altLang="pt-BR" sz="1200" b="1" dirty="0">
              <a:solidFill>
                <a:schemeClr val="bg1"/>
              </a:solidFill>
            </a:endParaRPr>
          </a:p>
        </p:txBody>
      </p:sp>
      <p:sp>
        <p:nvSpPr>
          <p:cNvPr id="13" name="Retângulo 12"/>
          <p:cNvSpPr/>
          <p:nvPr/>
        </p:nvSpPr>
        <p:spPr>
          <a:xfrm>
            <a:off x="5155983" y="1333956"/>
            <a:ext cx="4126368" cy="1400383"/>
          </a:xfrm>
          <a:prstGeom prst="rect">
            <a:avLst/>
          </a:prstGeom>
          <a:solidFill>
            <a:schemeClr val="bg1">
              <a:lumMod val="85000"/>
            </a:schemeClr>
          </a:solidFill>
        </p:spPr>
        <p:txBody>
          <a:bodyPr wrap="square">
            <a:spAutoFit/>
          </a:bodyPr>
          <a:lstStyle/>
          <a:p>
            <a:pPr algn="just">
              <a:spcBef>
                <a:spcPts val="600"/>
              </a:spcBef>
            </a:pPr>
            <a:r>
              <a:rPr lang="pt-BR" sz="1600" b="1" dirty="0">
                <a:solidFill>
                  <a:srgbClr val="FF0000"/>
                </a:solidFill>
              </a:rPr>
              <a:t>Maior supercomputador da América Latina, e um dos 100 mais velozes do mundo.</a:t>
            </a:r>
          </a:p>
          <a:p>
            <a:pPr algn="just">
              <a:spcBef>
                <a:spcPts val="600"/>
              </a:spcBef>
            </a:pPr>
            <a:r>
              <a:rPr lang="pt-BR" sz="1600" b="1" dirty="0">
                <a:solidFill>
                  <a:srgbClr val="FF0000"/>
                </a:solidFill>
              </a:rPr>
              <a:t>Peça-chave para a realização de diversas pesquisas, como as mal Alzheimer e o vírus </a:t>
            </a:r>
            <a:r>
              <a:rPr lang="pt-BR" sz="1600" b="1" dirty="0" err="1">
                <a:solidFill>
                  <a:srgbClr val="FF0000"/>
                </a:solidFill>
              </a:rPr>
              <a:t>zika</a:t>
            </a:r>
            <a:r>
              <a:rPr lang="pt-BR" sz="1600" b="1" dirty="0">
                <a:solidFill>
                  <a:srgbClr val="FF0000"/>
                </a:solidFill>
              </a:rPr>
              <a:t>.</a:t>
            </a:r>
          </a:p>
        </p:txBody>
      </p:sp>
      <p:sp>
        <p:nvSpPr>
          <p:cNvPr id="14" name="Retângulo 13"/>
          <p:cNvSpPr/>
          <p:nvPr/>
        </p:nvSpPr>
        <p:spPr>
          <a:xfrm>
            <a:off x="5182887" y="754930"/>
            <a:ext cx="4025377" cy="400110"/>
          </a:xfrm>
          <a:prstGeom prst="rect">
            <a:avLst/>
          </a:prstGeom>
        </p:spPr>
        <p:txBody>
          <a:bodyPr wrap="square">
            <a:spAutoFit/>
          </a:bodyPr>
          <a:lstStyle/>
          <a:p>
            <a:pPr algn="ctr"/>
            <a:r>
              <a:rPr lang="pt-BR" sz="2000" b="1" dirty="0"/>
              <a:t>Supercomputador Santos Dumont</a:t>
            </a:r>
          </a:p>
        </p:txBody>
      </p:sp>
      <p:sp>
        <p:nvSpPr>
          <p:cNvPr id="17" name="Retângulo 3"/>
          <p:cNvSpPr>
            <a:spLocks noChangeArrowheads="1"/>
          </p:cNvSpPr>
          <p:nvPr/>
        </p:nvSpPr>
        <p:spPr bwMode="auto">
          <a:xfrm>
            <a:off x="7123898" y="5100808"/>
            <a:ext cx="8467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pt-BR" sz="1200" b="1" dirty="0">
                <a:solidFill>
                  <a:schemeClr val="bg1"/>
                </a:solidFill>
              </a:rPr>
              <a:t>R$  60MM</a:t>
            </a:r>
            <a:endParaRPr lang="pt-BR" altLang="pt-BR" sz="1200" b="1" dirty="0">
              <a:solidFill>
                <a:schemeClr val="bg1"/>
              </a:solidFill>
            </a:endParaRPr>
          </a:p>
        </p:txBody>
      </p:sp>
      <p:pic>
        <p:nvPicPr>
          <p:cNvPr id="18" name="Picture 2" descr="Torre vista do meio da floresta amazônica, em São Sebastião do Uarumã (Foto: Bruno Kelly/Reuters)"/>
          <p:cNvPicPr>
            <a:picLocks noChangeAspect="1" noChangeArrowheads="1"/>
          </p:cNvPicPr>
          <p:nvPr/>
        </p:nvPicPr>
        <p:blipFill rotWithShape="1">
          <a:blip r:embed="rId4">
            <a:extLst>
              <a:ext uri="{28A0092B-C50C-407E-A947-70E740481C1C}">
                <a14:useLocalDpi xmlns:a14="http://schemas.microsoft.com/office/drawing/2010/main" val="0"/>
              </a:ext>
            </a:extLst>
          </a:blip>
          <a:srcRect l="6689" t="12333" r="7831" b="8041"/>
          <a:stretch/>
        </p:blipFill>
        <p:spPr bwMode="auto">
          <a:xfrm>
            <a:off x="153207" y="2777089"/>
            <a:ext cx="4282891" cy="29921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esultado de imagem"/>
          <p:cNvPicPr>
            <a:picLocks noChangeAspect="1" noChangeArrowheads="1"/>
          </p:cNvPicPr>
          <p:nvPr/>
        </p:nvPicPr>
        <p:blipFill rotWithShape="1">
          <a:blip r:embed="rId5">
            <a:extLst>
              <a:ext uri="{28A0092B-C50C-407E-A947-70E740481C1C}">
                <a14:useLocalDpi xmlns:a14="http://schemas.microsoft.com/office/drawing/2010/main" val="0"/>
              </a:ext>
            </a:extLst>
          </a:blip>
          <a:srcRect l="4298" t="8489" b="7878"/>
          <a:stretch/>
        </p:blipFill>
        <p:spPr bwMode="auto">
          <a:xfrm>
            <a:off x="5207041" y="2903029"/>
            <a:ext cx="4082738" cy="26772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Resultado de imagem para lncc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5678" y="5794388"/>
            <a:ext cx="1405489" cy="480739"/>
          </a:xfrm>
          <a:prstGeom prst="rect">
            <a:avLst/>
          </a:prstGeom>
          <a:noFill/>
          <a:extLst>
            <a:ext uri="{909E8E84-426E-40DD-AFC4-6F175D3DCCD1}">
              <a14:hiddenFill xmlns:a14="http://schemas.microsoft.com/office/drawing/2010/main">
                <a:solidFill>
                  <a:srgbClr val="FFFFFF"/>
                </a:solidFill>
              </a14:hiddenFill>
            </a:ext>
          </a:extLst>
        </p:spPr>
      </p:pic>
      <p:sp>
        <p:nvSpPr>
          <p:cNvPr id="21" name="Retângulo 20"/>
          <p:cNvSpPr/>
          <p:nvPr/>
        </p:nvSpPr>
        <p:spPr>
          <a:xfrm>
            <a:off x="5199395" y="6317901"/>
            <a:ext cx="3684877" cy="307777"/>
          </a:xfrm>
          <a:prstGeom prst="rect">
            <a:avLst/>
          </a:prstGeom>
        </p:spPr>
        <p:txBody>
          <a:bodyPr wrap="square">
            <a:spAutoFit/>
          </a:bodyPr>
          <a:lstStyle/>
          <a:p>
            <a:pPr algn="just">
              <a:spcBef>
                <a:spcPts val="600"/>
              </a:spcBef>
            </a:pPr>
            <a:r>
              <a:rPr lang="pt-BR" sz="1400" b="1" dirty="0"/>
              <a:t>Laboratório Nacional de Computação Científica</a:t>
            </a:r>
          </a:p>
        </p:txBody>
      </p:sp>
      <p:sp>
        <p:nvSpPr>
          <p:cNvPr id="22" name="Retângulo de cantos arredondados 21"/>
          <p:cNvSpPr/>
          <p:nvPr/>
        </p:nvSpPr>
        <p:spPr>
          <a:xfrm rot="21553358" flipV="1">
            <a:off x="2893428" y="6199287"/>
            <a:ext cx="962025" cy="376323"/>
          </a:xfrm>
          <a:prstGeom prst="roundRect">
            <a:avLst/>
          </a:prstGeom>
          <a:solidFill>
            <a:schemeClr val="bg1"/>
          </a:solidFill>
          <a:ln w="25400">
            <a:solidFill>
              <a:srgbClr val="007A7C"/>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23" name="CaixaDeTexto 22"/>
          <p:cNvSpPr txBox="1"/>
          <p:nvPr/>
        </p:nvSpPr>
        <p:spPr>
          <a:xfrm>
            <a:off x="2835693" y="6155398"/>
            <a:ext cx="1077495" cy="381541"/>
          </a:xfrm>
          <a:prstGeom prst="rect">
            <a:avLst/>
          </a:prstGeom>
          <a:noFill/>
        </p:spPr>
        <p:txBody>
          <a:bodyPr wrap="square" rtlCol="0">
            <a:spAutoFit/>
          </a:bodyPr>
          <a:lstStyle/>
          <a:p>
            <a:pPr algn="ctr"/>
            <a:r>
              <a:rPr lang="pt-BR" sz="900" b="1" dirty="0">
                <a:latin typeface="Tahoma"/>
                <a:cs typeface="Tahoma"/>
              </a:rPr>
              <a:t>Não Reembolsável</a:t>
            </a:r>
          </a:p>
        </p:txBody>
      </p:sp>
      <p:sp>
        <p:nvSpPr>
          <p:cNvPr id="24" name="Retângulo de cantos arredondados 23"/>
          <p:cNvSpPr/>
          <p:nvPr/>
        </p:nvSpPr>
        <p:spPr>
          <a:xfrm rot="21553358">
            <a:off x="7942938" y="5774494"/>
            <a:ext cx="962025" cy="347201"/>
          </a:xfrm>
          <a:prstGeom prst="roundRect">
            <a:avLst/>
          </a:prstGeom>
          <a:solidFill>
            <a:schemeClr val="bg1"/>
          </a:solidFill>
          <a:ln w="25400">
            <a:solidFill>
              <a:srgbClr val="007A7C"/>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25" name="CaixaDeTexto 24"/>
          <p:cNvSpPr txBox="1"/>
          <p:nvPr/>
        </p:nvSpPr>
        <p:spPr>
          <a:xfrm>
            <a:off x="7884241" y="5761515"/>
            <a:ext cx="1077495" cy="381541"/>
          </a:xfrm>
          <a:prstGeom prst="rect">
            <a:avLst/>
          </a:prstGeom>
          <a:noFill/>
        </p:spPr>
        <p:txBody>
          <a:bodyPr wrap="square" rtlCol="0">
            <a:spAutoFit/>
          </a:bodyPr>
          <a:lstStyle/>
          <a:p>
            <a:pPr algn="ctr"/>
            <a:r>
              <a:rPr lang="pt-BR" sz="900" b="1" dirty="0">
                <a:latin typeface="Tahoma"/>
                <a:cs typeface="Tahoma"/>
              </a:rPr>
              <a:t>Não Reembolsável</a:t>
            </a:r>
          </a:p>
        </p:txBody>
      </p:sp>
      <p:cxnSp>
        <p:nvCxnSpPr>
          <p:cNvPr id="26" name="Conector reto 25"/>
          <p:cNvCxnSpPr/>
          <p:nvPr/>
        </p:nvCxnSpPr>
        <p:spPr>
          <a:xfrm flipH="1">
            <a:off x="4654455" y="894583"/>
            <a:ext cx="11484" cy="5436000"/>
          </a:xfrm>
          <a:prstGeom prst="line">
            <a:avLst/>
          </a:prstGeom>
          <a:ln w="28575">
            <a:solidFill>
              <a:schemeClr val="tx2">
                <a:lumMod val="90000"/>
                <a:lumOff val="1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9" name="Espaço Reservado para Conteúdo 2">
            <a:extLst>
              <a:ext uri="{FF2B5EF4-FFF2-40B4-BE49-F238E27FC236}">
                <a16:creationId xmlns:a16="http://schemas.microsoft.com/office/drawing/2014/main" id="{F6300F79-71D3-4AB1-A978-BDC65F0427AA}"/>
              </a:ext>
            </a:extLst>
          </p:cNvPr>
          <p:cNvSpPr>
            <a:spLocks noGrp="1"/>
          </p:cNvSpPr>
          <p:nvPr>
            <p:ph idx="1"/>
          </p:nvPr>
        </p:nvSpPr>
        <p:spPr>
          <a:xfrm>
            <a:off x="9346165" y="887012"/>
            <a:ext cx="2845835" cy="4907376"/>
          </a:xfrm>
        </p:spPr>
        <p:txBody>
          <a:bodyPr>
            <a:normAutofit/>
          </a:bodyPr>
          <a:lstStyle/>
          <a:p>
            <a:pPr marL="0" indent="0" algn="ctr">
              <a:buNone/>
            </a:pPr>
            <a:r>
              <a:rPr lang="pt-BR" sz="2200" b="1" dirty="0">
                <a:solidFill>
                  <a:srgbClr val="002060"/>
                </a:solidFill>
              </a:rPr>
              <a:t>52% dos projetos apoiaram infraestrutura de pesquisa para </a:t>
            </a:r>
            <a:r>
              <a:rPr lang="bg-BG" sz="2200" b="1" dirty="0">
                <a:solidFill>
                  <a:srgbClr val="002060"/>
                </a:solidFill>
              </a:rPr>
              <a:t>novos</a:t>
            </a:r>
            <a:r>
              <a:rPr lang="pt-BR" sz="2200" b="1" dirty="0">
                <a:solidFill>
                  <a:srgbClr val="002060"/>
                </a:solidFill>
              </a:rPr>
              <a:t> cursos.</a:t>
            </a:r>
          </a:p>
          <a:p>
            <a:pPr marL="0" indent="0" algn="ctr">
              <a:buNone/>
            </a:pPr>
            <a:endParaRPr lang="pt-BR" sz="2200" b="1" dirty="0">
              <a:solidFill>
                <a:srgbClr val="002060"/>
              </a:solidFill>
            </a:endParaRPr>
          </a:p>
          <a:p>
            <a:pPr marL="0" indent="0" algn="ctr">
              <a:buNone/>
            </a:pPr>
            <a:r>
              <a:rPr lang="pt-BR" sz="2200" b="1" dirty="0">
                <a:solidFill>
                  <a:srgbClr val="002060"/>
                </a:solidFill>
              </a:rPr>
              <a:t>Quase a metade no Nordeste, Norte e Centro-Oeste.</a:t>
            </a:r>
          </a:p>
        </p:txBody>
      </p:sp>
      <p:graphicFrame>
        <p:nvGraphicFramePr>
          <p:cNvPr id="30" name="Google Shape;233;p21">
            <a:extLst>
              <a:ext uri="{FF2B5EF4-FFF2-40B4-BE49-F238E27FC236}">
                <a16:creationId xmlns:a16="http://schemas.microsoft.com/office/drawing/2014/main" id="{097E190E-69BC-4BCC-98BD-013C3BC456ED}"/>
              </a:ext>
            </a:extLst>
          </p:cNvPr>
          <p:cNvGraphicFramePr/>
          <p:nvPr>
            <p:extLst>
              <p:ext uri="{D42A27DB-BD31-4B8C-83A1-F6EECF244321}">
                <p14:modId xmlns:p14="http://schemas.microsoft.com/office/powerpoint/2010/main" val="2215727752"/>
              </p:ext>
            </p:extLst>
          </p:nvPr>
        </p:nvGraphicFramePr>
        <p:xfrm>
          <a:off x="9104372" y="3981729"/>
          <a:ext cx="3277057" cy="29921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904041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tângulo 25"/>
          <p:cNvSpPr/>
          <p:nvPr/>
        </p:nvSpPr>
        <p:spPr>
          <a:xfrm>
            <a:off x="1524000" y="941344"/>
            <a:ext cx="9144000" cy="817528"/>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 name="Title 1"/>
          <p:cNvSpPr txBox="1">
            <a:spLocks/>
          </p:cNvSpPr>
          <p:nvPr/>
        </p:nvSpPr>
        <p:spPr>
          <a:xfrm>
            <a:off x="1929360" y="-205713"/>
            <a:ext cx="8229600" cy="887454"/>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b="0" i="0" kern="1200" baseline="0">
                <a:solidFill>
                  <a:schemeClr val="accent1"/>
                </a:solidFill>
                <a:latin typeface="Tahoma"/>
                <a:ea typeface="+mj-ea"/>
                <a:cs typeface="Tahoma"/>
              </a:defRPr>
            </a:lvl1pPr>
          </a:lstStyle>
          <a:p>
            <a:pPr algn="ctr" eaLnBrk="0" hangingPunct="0">
              <a:defRPr/>
            </a:pPr>
            <a:r>
              <a:rPr lang="pt-BR" b="1" dirty="0">
                <a:solidFill>
                  <a:schemeClr val="tx1"/>
                </a:solidFill>
                <a:latin typeface="+mj-lt"/>
              </a:rPr>
              <a:t>Infraestrutura de Pesquisa</a:t>
            </a:r>
          </a:p>
        </p:txBody>
      </p:sp>
      <p:sp>
        <p:nvSpPr>
          <p:cNvPr id="34" name="Retângulo 33"/>
          <p:cNvSpPr/>
          <p:nvPr/>
        </p:nvSpPr>
        <p:spPr>
          <a:xfrm flipV="1">
            <a:off x="1517612" y="6833655"/>
            <a:ext cx="9150388" cy="5206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BR">
              <a:solidFill>
                <a:prstClr val="black"/>
              </a:solidFill>
            </a:endParaRPr>
          </a:p>
        </p:txBody>
      </p:sp>
      <p:sp>
        <p:nvSpPr>
          <p:cNvPr id="6" name="Retângulo 5"/>
          <p:cNvSpPr/>
          <p:nvPr/>
        </p:nvSpPr>
        <p:spPr>
          <a:xfrm>
            <a:off x="1919433" y="866239"/>
            <a:ext cx="3844635" cy="369332"/>
          </a:xfrm>
          <a:prstGeom prst="rect">
            <a:avLst/>
          </a:prstGeom>
        </p:spPr>
        <p:txBody>
          <a:bodyPr wrap="square">
            <a:spAutoFit/>
          </a:bodyPr>
          <a:lstStyle/>
          <a:p>
            <a:pPr algn="ctr"/>
            <a:r>
              <a:rPr lang="pt-BR" b="1" dirty="0"/>
              <a:t>Navio de Pesquisa </a:t>
            </a:r>
            <a:r>
              <a:rPr lang="pt-BR" b="1" dirty="0" err="1"/>
              <a:t>Hidroceanográfico</a:t>
            </a:r>
            <a:endParaRPr lang="pt-BR" b="1" dirty="0"/>
          </a:p>
        </p:txBody>
      </p:sp>
      <p:sp>
        <p:nvSpPr>
          <p:cNvPr id="9" name="Retângulo 3"/>
          <p:cNvSpPr>
            <a:spLocks noChangeArrowheads="1"/>
          </p:cNvSpPr>
          <p:nvPr/>
        </p:nvSpPr>
        <p:spPr bwMode="auto">
          <a:xfrm>
            <a:off x="4006319" y="5132340"/>
            <a:ext cx="88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pt-BR" sz="1200" b="1" dirty="0">
                <a:solidFill>
                  <a:schemeClr val="bg1"/>
                </a:solidFill>
              </a:rPr>
              <a:t>R$  28 MM</a:t>
            </a:r>
            <a:endParaRPr lang="pt-BR" altLang="pt-BR" sz="1200" b="1" dirty="0">
              <a:solidFill>
                <a:schemeClr val="bg1"/>
              </a:solidFill>
            </a:endParaRPr>
          </a:p>
        </p:txBody>
      </p:sp>
      <p:sp>
        <p:nvSpPr>
          <p:cNvPr id="11" name="Retângulo 10"/>
          <p:cNvSpPr/>
          <p:nvPr/>
        </p:nvSpPr>
        <p:spPr>
          <a:xfrm>
            <a:off x="6564024" y="866239"/>
            <a:ext cx="3735247" cy="369332"/>
          </a:xfrm>
          <a:prstGeom prst="rect">
            <a:avLst/>
          </a:prstGeom>
        </p:spPr>
        <p:txBody>
          <a:bodyPr wrap="square">
            <a:spAutoFit/>
          </a:bodyPr>
          <a:lstStyle/>
          <a:p>
            <a:pPr algn="ctr"/>
            <a:r>
              <a:rPr lang="pt-BR" b="1" dirty="0"/>
              <a:t>Navio Polar Almirante Maximiano</a:t>
            </a:r>
          </a:p>
        </p:txBody>
      </p:sp>
      <p:sp>
        <p:nvSpPr>
          <p:cNvPr id="14" name="Retângulo 3"/>
          <p:cNvSpPr>
            <a:spLocks noChangeArrowheads="1"/>
          </p:cNvSpPr>
          <p:nvPr/>
        </p:nvSpPr>
        <p:spPr bwMode="auto">
          <a:xfrm>
            <a:off x="8502119" y="5132340"/>
            <a:ext cx="8467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pt-BR" sz="1200" b="1" dirty="0">
                <a:solidFill>
                  <a:schemeClr val="bg1"/>
                </a:solidFill>
              </a:rPr>
              <a:t>R$  60MM</a:t>
            </a:r>
            <a:endParaRPr lang="pt-BR" altLang="pt-BR" sz="1200" b="1" dirty="0">
              <a:solidFill>
                <a:schemeClr val="bg1"/>
              </a:solidFill>
            </a:endParaRPr>
          </a:p>
        </p:txBody>
      </p:sp>
      <p:pic>
        <p:nvPicPr>
          <p:cNvPr id="15" name="Picture 2" descr="O navio Vital de Oliveira em Arraial do Cabo (RJ). Crédito: Marinha do Bras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195" y="3059544"/>
            <a:ext cx="3778513" cy="25160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m para navio polar de apoio a pesqui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31" y="2838222"/>
            <a:ext cx="3778513" cy="2669670"/>
          </a:xfrm>
          <a:prstGeom prst="rect">
            <a:avLst/>
          </a:prstGeom>
          <a:noFill/>
          <a:extLst>
            <a:ext uri="{909E8E84-426E-40DD-AFC4-6F175D3DCCD1}">
              <a14:hiddenFill xmlns:a14="http://schemas.microsoft.com/office/drawing/2010/main">
                <a:solidFill>
                  <a:srgbClr val="FFFFFF"/>
                </a:solidFill>
              </a14:hiddenFill>
            </a:ext>
          </a:extLst>
        </p:spPr>
      </p:pic>
      <p:sp>
        <p:nvSpPr>
          <p:cNvPr id="17" name="Retângulo 16"/>
          <p:cNvSpPr/>
          <p:nvPr/>
        </p:nvSpPr>
        <p:spPr>
          <a:xfrm>
            <a:off x="1829196" y="1260626"/>
            <a:ext cx="3907534" cy="1569660"/>
          </a:xfrm>
          <a:prstGeom prst="rect">
            <a:avLst/>
          </a:prstGeom>
          <a:solidFill>
            <a:schemeClr val="bg1">
              <a:lumMod val="85000"/>
            </a:schemeClr>
          </a:solidFill>
        </p:spPr>
        <p:txBody>
          <a:bodyPr wrap="square">
            <a:spAutoFit/>
          </a:bodyPr>
          <a:lstStyle/>
          <a:p>
            <a:pPr algn="just">
              <a:spcBef>
                <a:spcPts val="600"/>
              </a:spcBef>
            </a:pPr>
            <a:r>
              <a:rPr lang="pt-BR" sz="1300" b="1" dirty="0">
                <a:solidFill>
                  <a:srgbClr val="FF0000"/>
                </a:solidFill>
              </a:rPr>
              <a:t>Navio equipado com instrumentos científicos de última geração, incluindo um robô submarino com capacidade para mergulhar até 4 mil metros.</a:t>
            </a:r>
          </a:p>
          <a:p>
            <a:pPr algn="just">
              <a:spcBef>
                <a:spcPts val="600"/>
              </a:spcBef>
            </a:pPr>
            <a:r>
              <a:rPr lang="pt-BR" sz="1300" b="1" dirty="0">
                <a:solidFill>
                  <a:srgbClr val="FF0000"/>
                </a:solidFill>
              </a:rPr>
              <a:t>Auxílio a pesquisas em vários temas relacionados ao oceano, incluindo meteorologia, mudanças climáticas, biodiversidade, pesca e exploração de recursos minerais e biotecnológicos.</a:t>
            </a:r>
          </a:p>
        </p:txBody>
      </p:sp>
      <p:pic>
        <p:nvPicPr>
          <p:cNvPr id="18" name="Picture 12" descr="Resultado de imagem para logo marinh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3399" y="5694562"/>
            <a:ext cx="884566" cy="8845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Resultado de imagem para logo marinh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8956" y="5690675"/>
            <a:ext cx="885600" cy="885600"/>
          </a:xfrm>
          <a:prstGeom prst="rect">
            <a:avLst/>
          </a:prstGeom>
          <a:noFill/>
          <a:extLst>
            <a:ext uri="{909E8E84-426E-40DD-AFC4-6F175D3DCCD1}">
              <a14:hiddenFill xmlns:a14="http://schemas.microsoft.com/office/drawing/2010/main">
                <a:solidFill>
                  <a:srgbClr val="FFFFFF"/>
                </a:solidFill>
              </a14:hiddenFill>
            </a:ext>
          </a:extLst>
        </p:spPr>
      </p:pic>
      <p:sp>
        <p:nvSpPr>
          <p:cNvPr id="20" name="Retângulo 19"/>
          <p:cNvSpPr/>
          <p:nvPr/>
        </p:nvSpPr>
        <p:spPr>
          <a:xfrm>
            <a:off x="6516230" y="1356421"/>
            <a:ext cx="3778513" cy="1323439"/>
          </a:xfrm>
          <a:prstGeom prst="rect">
            <a:avLst/>
          </a:prstGeom>
          <a:solidFill>
            <a:schemeClr val="bg1">
              <a:lumMod val="85000"/>
            </a:schemeClr>
          </a:solidFill>
        </p:spPr>
        <p:txBody>
          <a:bodyPr>
            <a:spAutoFit/>
          </a:bodyPr>
          <a:lstStyle/>
          <a:p>
            <a:pPr algn="just">
              <a:spcBef>
                <a:spcPts val="600"/>
              </a:spcBef>
            </a:pPr>
            <a:r>
              <a:rPr lang="pt-BR" sz="1600" b="1" dirty="0">
                <a:solidFill>
                  <a:srgbClr val="FF0000"/>
                </a:solidFill>
              </a:rPr>
              <a:t>Equipado com cinco laboratórios de pesquisas, o navio abriga equipamentos para estudos geológicos, sobre a biodiversidade marinha e também a respeito das mudanças climáticas.</a:t>
            </a:r>
          </a:p>
        </p:txBody>
      </p:sp>
      <p:sp>
        <p:nvSpPr>
          <p:cNvPr id="21" name="Retângulo de cantos arredondados 20"/>
          <p:cNvSpPr/>
          <p:nvPr/>
        </p:nvSpPr>
        <p:spPr>
          <a:xfrm rot="21553358">
            <a:off x="3826437" y="5976872"/>
            <a:ext cx="962025" cy="347201"/>
          </a:xfrm>
          <a:prstGeom prst="roundRect">
            <a:avLst/>
          </a:prstGeom>
          <a:solidFill>
            <a:schemeClr val="bg1"/>
          </a:solidFill>
          <a:ln w="25400">
            <a:solidFill>
              <a:srgbClr val="007A7C"/>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22" name="CaixaDeTexto 21"/>
          <p:cNvSpPr txBox="1"/>
          <p:nvPr/>
        </p:nvSpPr>
        <p:spPr>
          <a:xfrm>
            <a:off x="3723349" y="5962484"/>
            <a:ext cx="1077495" cy="381541"/>
          </a:xfrm>
          <a:prstGeom prst="rect">
            <a:avLst/>
          </a:prstGeom>
          <a:noFill/>
        </p:spPr>
        <p:txBody>
          <a:bodyPr wrap="square" rtlCol="0">
            <a:spAutoFit/>
          </a:bodyPr>
          <a:lstStyle/>
          <a:p>
            <a:pPr algn="ctr"/>
            <a:r>
              <a:rPr lang="pt-BR" sz="900" b="1" dirty="0">
                <a:latin typeface="Tahoma"/>
                <a:cs typeface="Tahoma"/>
              </a:rPr>
              <a:t>Não Reembolsável</a:t>
            </a:r>
          </a:p>
        </p:txBody>
      </p:sp>
      <p:sp>
        <p:nvSpPr>
          <p:cNvPr id="23" name="Retângulo de cantos arredondados 22"/>
          <p:cNvSpPr/>
          <p:nvPr/>
        </p:nvSpPr>
        <p:spPr>
          <a:xfrm rot="21553358">
            <a:off x="8719571" y="5974753"/>
            <a:ext cx="962025" cy="347201"/>
          </a:xfrm>
          <a:prstGeom prst="roundRect">
            <a:avLst/>
          </a:prstGeom>
          <a:solidFill>
            <a:schemeClr val="bg1"/>
          </a:solidFill>
          <a:ln w="25400">
            <a:solidFill>
              <a:srgbClr val="007A7C"/>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24" name="CaixaDeTexto 23"/>
          <p:cNvSpPr txBox="1"/>
          <p:nvPr/>
        </p:nvSpPr>
        <p:spPr>
          <a:xfrm>
            <a:off x="8701106" y="5933577"/>
            <a:ext cx="1077495" cy="381541"/>
          </a:xfrm>
          <a:prstGeom prst="rect">
            <a:avLst/>
          </a:prstGeom>
          <a:noFill/>
        </p:spPr>
        <p:txBody>
          <a:bodyPr wrap="square" rtlCol="0">
            <a:spAutoFit/>
          </a:bodyPr>
          <a:lstStyle/>
          <a:p>
            <a:pPr algn="ctr"/>
            <a:r>
              <a:rPr lang="pt-BR" sz="900" b="1" dirty="0">
                <a:latin typeface="Tahoma"/>
                <a:cs typeface="Tahoma"/>
              </a:rPr>
              <a:t>Não Reembolsável</a:t>
            </a:r>
          </a:p>
        </p:txBody>
      </p:sp>
      <p:cxnSp>
        <p:nvCxnSpPr>
          <p:cNvPr id="25" name="Conector reto 24"/>
          <p:cNvCxnSpPr/>
          <p:nvPr/>
        </p:nvCxnSpPr>
        <p:spPr>
          <a:xfrm flipH="1">
            <a:off x="6032676" y="894583"/>
            <a:ext cx="11484" cy="5436000"/>
          </a:xfrm>
          <a:prstGeom prst="line">
            <a:avLst/>
          </a:prstGeom>
          <a:ln w="28575">
            <a:solidFill>
              <a:schemeClr val="tx2">
                <a:lumMod val="90000"/>
                <a:lumOff val="10000"/>
              </a:schemeClr>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3981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tângulo 25"/>
          <p:cNvSpPr/>
          <p:nvPr/>
        </p:nvSpPr>
        <p:spPr>
          <a:xfrm>
            <a:off x="2305877" y="845765"/>
            <a:ext cx="9144000" cy="817528"/>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 name="Title 1"/>
          <p:cNvSpPr txBox="1">
            <a:spLocks/>
          </p:cNvSpPr>
          <p:nvPr/>
        </p:nvSpPr>
        <p:spPr>
          <a:xfrm>
            <a:off x="2711237" y="-238354"/>
            <a:ext cx="8229600" cy="887454"/>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b="0" i="0" kern="1200" baseline="0">
                <a:solidFill>
                  <a:schemeClr val="accent1"/>
                </a:solidFill>
                <a:latin typeface="Tahoma"/>
                <a:ea typeface="+mj-ea"/>
                <a:cs typeface="Tahoma"/>
              </a:defRPr>
            </a:lvl1pPr>
          </a:lstStyle>
          <a:p>
            <a:pPr algn="ctr" eaLnBrk="0" hangingPunct="0">
              <a:defRPr/>
            </a:pPr>
            <a:r>
              <a:rPr lang="pt-BR" b="1" dirty="0">
                <a:solidFill>
                  <a:schemeClr val="tx1"/>
                </a:solidFill>
                <a:latin typeface="+mj-lt"/>
              </a:rPr>
              <a:t>Infraestrutura de Pesquisa</a:t>
            </a:r>
          </a:p>
        </p:txBody>
      </p:sp>
      <p:sp>
        <p:nvSpPr>
          <p:cNvPr id="34" name="Retângulo 33"/>
          <p:cNvSpPr/>
          <p:nvPr/>
        </p:nvSpPr>
        <p:spPr>
          <a:xfrm>
            <a:off x="2299489" y="6787936"/>
            <a:ext cx="9150388" cy="457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BR">
              <a:solidFill>
                <a:prstClr val="black"/>
              </a:solidFill>
            </a:endParaRPr>
          </a:p>
        </p:txBody>
      </p:sp>
      <p:pic>
        <p:nvPicPr>
          <p:cNvPr id="4" name="Picture 12" descr="Resultado de imagem para butant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1396" y="5701635"/>
            <a:ext cx="586629" cy="7931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m para copp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0678" y="5622656"/>
            <a:ext cx="1599537" cy="792162"/>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p:cNvSpPr/>
          <p:nvPr/>
        </p:nvSpPr>
        <p:spPr>
          <a:xfrm>
            <a:off x="2701310" y="866239"/>
            <a:ext cx="3844635" cy="369332"/>
          </a:xfrm>
          <a:prstGeom prst="rect">
            <a:avLst/>
          </a:prstGeom>
        </p:spPr>
        <p:txBody>
          <a:bodyPr wrap="square">
            <a:spAutoFit/>
          </a:bodyPr>
          <a:lstStyle/>
          <a:p>
            <a:pPr algn="ctr"/>
            <a:r>
              <a:rPr lang="pt-BR" b="1" dirty="0" err="1"/>
              <a:t>LabOceano</a:t>
            </a:r>
            <a:r>
              <a:rPr lang="pt-BR" b="1" dirty="0"/>
              <a:t> - Tanque Oceânico</a:t>
            </a:r>
          </a:p>
        </p:txBody>
      </p:sp>
      <p:sp>
        <p:nvSpPr>
          <p:cNvPr id="11" name="Retângulo 3"/>
          <p:cNvSpPr>
            <a:spLocks noChangeArrowheads="1"/>
          </p:cNvSpPr>
          <p:nvPr/>
        </p:nvSpPr>
        <p:spPr bwMode="auto">
          <a:xfrm>
            <a:off x="4788196" y="5132340"/>
            <a:ext cx="88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pt-BR" sz="1200" b="1" dirty="0">
                <a:solidFill>
                  <a:schemeClr val="bg1"/>
                </a:solidFill>
              </a:rPr>
              <a:t>R$  15 MM</a:t>
            </a:r>
            <a:endParaRPr lang="pt-BR" altLang="pt-BR" sz="1200" b="1" dirty="0">
              <a:solidFill>
                <a:schemeClr val="bg1"/>
              </a:solidFill>
            </a:endParaRPr>
          </a:p>
        </p:txBody>
      </p:sp>
      <p:sp>
        <p:nvSpPr>
          <p:cNvPr id="13" name="Retângulo 12"/>
          <p:cNvSpPr/>
          <p:nvPr/>
        </p:nvSpPr>
        <p:spPr>
          <a:xfrm>
            <a:off x="7256071" y="932757"/>
            <a:ext cx="4519649" cy="369332"/>
          </a:xfrm>
          <a:prstGeom prst="rect">
            <a:avLst/>
          </a:prstGeom>
        </p:spPr>
        <p:txBody>
          <a:bodyPr wrap="square">
            <a:spAutoFit/>
          </a:bodyPr>
          <a:lstStyle/>
          <a:p>
            <a:pPr algn="ctr"/>
            <a:r>
              <a:rPr lang="pt-BR" b="1" dirty="0"/>
              <a:t>Laboratório para sequenciamento de DNA</a:t>
            </a:r>
          </a:p>
        </p:txBody>
      </p:sp>
      <p:sp>
        <p:nvSpPr>
          <p:cNvPr id="14" name="Retângulo 13"/>
          <p:cNvSpPr/>
          <p:nvPr/>
        </p:nvSpPr>
        <p:spPr>
          <a:xfrm>
            <a:off x="7241251" y="1488648"/>
            <a:ext cx="4549290" cy="830997"/>
          </a:xfrm>
          <a:prstGeom prst="rect">
            <a:avLst/>
          </a:prstGeom>
          <a:solidFill>
            <a:schemeClr val="bg1">
              <a:lumMod val="85000"/>
            </a:schemeClr>
          </a:solidFill>
        </p:spPr>
        <p:txBody>
          <a:bodyPr wrap="square">
            <a:spAutoFit/>
          </a:bodyPr>
          <a:lstStyle/>
          <a:p>
            <a:pPr algn="just"/>
            <a:r>
              <a:rPr lang="pt-BR" sz="1600" b="1" dirty="0">
                <a:solidFill>
                  <a:srgbClr val="FF0000"/>
                </a:solidFill>
              </a:rPr>
              <a:t>Construção de laboratório para sequenciamento de DNA e modernização da infraestrutura para teste e produção de vacinas.</a:t>
            </a:r>
          </a:p>
        </p:txBody>
      </p:sp>
      <p:pic>
        <p:nvPicPr>
          <p:cNvPr id="15" name="Picture 2" descr="Resultado de imag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478" y="2903083"/>
            <a:ext cx="3950751" cy="2623301"/>
          </a:xfrm>
          <a:prstGeom prst="rect">
            <a:avLst/>
          </a:prstGeom>
          <a:noFill/>
          <a:extLst>
            <a:ext uri="{909E8E84-426E-40DD-AFC4-6F175D3DCCD1}">
              <a14:hiddenFill xmlns:a14="http://schemas.microsoft.com/office/drawing/2010/main">
                <a:solidFill>
                  <a:srgbClr val="FFFFFF"/>
                </a:solidFill>
              </a14:hiddenFill>
            </a:ext>
          </a:extLst>
        </p:spPr>
      </p:pic>
      <p:sp>
        <p:nvSpPr>
          <p:cNvPr id="16" name="Retângulo 15"/>
          <p:cNvSpPr/>
          <p:nvPr/>
        </p:nvSpPr>
        <p:spPr>
          <a:xfrm>
            <a:off x="2282406" y="1258913"/>
            <a:ext cx="4287200" cy="1569660"/>
          </a:xfrm>
          <a:prstGeom prst="rect">
            <a:avLst/>
          </a:prstGeom>
          <a:solidFill>
            <a:schemeClr val="bg1">
              <a:lumMod val="85000"/>
            </a:schemeClr>
          </a:solidFill>
        </p:spPr>
        <p:txBody>
          <a:bodyPr wrap="square">
            <a:spAutoFit/>
          </a:bodyPr>
          <a:lstStyle/>
          <a:p>
            <a:pPr algn="just">
              <a:spcBef>
                <a:spcPts val="600"/>
              </a:spcBef>
            </a:pPr>
            <a:r>
              <a:rPr lang="pt-BR" sz="1600" b="1" dirty="0">
                <a:solidFill>
                  <a:srgbClr val="FF0000"/>
                </a:solidFill>
              </a:rPr>
              <a:t>Maior tanque oceânico do mundo, o projeto  vai garantir maior segurança e confiabilidade aos projetos de estruturas flutuantes e às operações no mar, assegurando a preservação do meio ambiente e das estruturas e equipamentos que, em geral, exigem elevado aporte de capital. </a:t>
            </a:r>
          </a:p>
        </p:txBody>
      </p:sp>
      <p:sp>
        <p:nvSpPr>
          <p:cNvPr id="19" name="Retângulo 3"/>
          <p:cNvSpPr>
            <a:spLocks noChangeArrowheads="1"/>
          </p:cNvSpPr>
          <p:nvPr/>
        </p:nvSpPr>
        <p:spPr bwMode="auto">
          <a:xfrm>
            <a:off x="8877596" y="5132340"/>
            <a:ext cx="88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pt-BR" sz="1200" b="1" dirty="0">
                <a:solidFill>
                  <a:schemeClr val="bg1"/>
                </a:solidFill>
              </a:rPr>
              <a:t>R$  34 MM</a:t>
            </a:r>
            <a:endParaRPr lang="pt-BR" altLang="pt-BR" sz="1200" b="1" dirty="0">
              <a:solidFill>
                <a:schemeClr val="bg1"/>
              </a:solidFill>
            </a:endParaRPr>
          </a:p>
        </p:txBody>
      </p:sp>
      <p:pic>
        <p:nvPicPr>
          <p:cNvPr id="20" name="Picture 4" descr="http://www.butantan.gov.br/Style%20Library/Images/ImagensBut/pesquisa/pesquisa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4360" y="2837682"/>
            <a:ext cx="4596181" cy="2688702"/>
          </a:xfrm>
          <a:prstGeom prst="rect">
            <a:avLst/>
          </a:prstGeom>
          <a:noFill/>
          <a:extLst>
            <a:ext uri="{909E8E84-426E-40DD-AFC4-6F175D3DCCD1}">
              <a14:hiddenFill xmlns:a14="http://schemas.microsoft.com/office/drawing/2010/main">
                <a:solidFill>
                  <a:srgbClr val="FFFFFF"/>
                </a:solidFill>
              </a14:hiddenFill>
            </a:ext>
          </a:extLst>
        </p:spPr>
      </p:pic>
      <p:sp>
        <p:nvSpPr>
          <p:cNvPr id="21" name="Retângulo de cantos arredondados 20"/>
          <p:cNvSpPr/>
          <p:nvPr/>
        </p:nvSpPr>
        <p:spPr>
          <a:xfrm rot="21553358">
            <a:off x="5303776" y="5876175"/>
            <a:ext cx="962025" cy="347201"/>
          </a:xfrm>
          <a:prstGeom prst="roundRect">
            <a:avLst/>
          </a:prstGeom>
          <a:solidFill>
            <a:schemeClr val="bg1"/>
          </a:solidFill>
          <a:ln w="25400">
            <a:solidFill>
              <a:srgbClr val="007A7C"/>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22" name="CaixaDeTexto 21"/>
          <p:cNvSpPr txBox="1"/>
          <p:nvPr/>
        </p:nvSpPr>
        <p:spPr>
          <a:xfrm>
            <a:off x="5229182" y="5839081"/>
            <a:ext cx="1077495" cy="381541"/>
          </a:xfrm>
          <a:prstGeom prst="rect">
            <a:avLst/>
          </a:prstGeom>
          <a:noFill/>
        </p:spPr>
        <p:txBody>
          <a:bodyPr wrap="square" rtlCol="0">
            <a:spAutoFit/>
          </a:bodyPr>
          <a:lstStyle/>
          <a:p>
            <a:pPr algn="ctr"/>
            <a:r>
              <a:rPr lang="pt-BR" sz="900" b="1" dirty="0">
                <a:latin typeface="Tahoma"/>
                <a:cs typeface="Tahoma"/>
              </a:rPr>
              <a:t>Não Reembolsável</a:t>
            </a:r>
          </a:p>
        </p:txBody>
      </p:sp>
      <p:sp>
        <p:nvSpPr>
          <p:cNvPr id="23" name="Retângulo de cantos arredondados 22"/>
          <p:cNvSpPr/>
          <p:nvPr/>
        </p:nvSpPr>
        <p:spPr>
          <a:xfrm rot="21553358">
            <a:off x="9145695" y="5893095"/>
            <a:ext cx="962025" cy="347201"/>
          </a:xfrm>
          <a:prstGeom prst="roundRect">
            <a:avLst/>
          </a:prstGeom>
          <a:solidFill>
            <a:schemeClr val="bg1"/>
          </a:solidFill>
          <a:ln w="25400">
            <a:solidFill>
              <a:srgbClr val="007A7C"/>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24" name="CaixaDeTexto 23"/>
          <p:cNvSpPr txBox="1"/>
          <p:nvPr/>
        </p:nvSpPr>
        <p:spPr>
          <a:xfrm>
            <a:off x="9143384" y="5865265"/>
            <a:ext cx="1077495" cy="381541"/>
          </a:xfrm>
          <a:prstGeom prst="rect">
            <a:avLst/>
          </a:prstGeom>
          <a:noFill/>
        </p:spPr>
        <p:txBody>
          <a:bodyPr wrap="square" rtlCol="0">
            <a:spAutoFit/>
          </a:bodyPr>
          <a:lstStyle/>
          <a:p>
            <a:pPr algn="ctr"/>
            <a:r>
              <a:rPr lang="pt-BR" sz="900" b="1" dirty="0">
                <a:latin typeface="Tahoma"/>
                <a:cs typeface="Tahoma"/>
              </a:rPr>
              <a:t>Não Reembolsável</a:t>
            </a:r>
          </a:p>
        </p:txBody>
      </p:sp>
      <p:cxnSp>
        <p:nvCxnSpPr>
          <p:cNvPr id="25" name="Conector reto 24"/>
          <p:cNvCxnSpPr/>
          <p:nvPr/>
        </p:nvCxnSpPr>
        <p:spPr>
          <a:xfrm flipH="1">
            <a:off x="6814553" y="894583"/>
            <a:ext cx="11484" cy="5436000"/>
          </a:xfrm>
          <a:prstGeom prst="line">
            <a:avLst/>
          </a:prstGeom>
          <a:ln w="28575">
            <a:solidFill>
              <a:schemeClr val="tx2">
                <a:lumMod val="90000"/>
                <a:lumOff val="1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 name="Retângulo 1">
            <a:extLst>
              <a:ext uri="{FF2B5EF4-FFF2-40B4-BE49-F238E27FC236}">
                <a16:creationId xmlns:a16="http://schemas.microsoft.com/office/drawing/2014/main" id="{32AE7145-FB88-4E8D-9F0C-1553EB5C4824}"/>
              </a:ext>
            </a:extLst>
          </p:cNvPr>
          <p:cNvSpPr/>
          <p:nvPr/>
        </p:nvSpPr>
        <p:spPr>
          <a:xfrm>
            <a:off x="53285" y="1956471"/>
            <a:ext cx="2411896" cy="4231415"/>
          </a:xfrm>
          <a:prstGeom prst="rect">
            <a:avLst/>
          </a:prstGeom>
        </p:spPr>
        <p:txBody>
          <a:bodyPr wrap="square">
            <a:spAutoFit/>
          </a:bodyPr>
          <a:lstStyle/>
          <a:p>
            <a:pPr algn="ctr">
              <a:lnSpc>
                <a:spcPct val="150000"/>
              </a:lnSpc>
            </a:pPr>
            <a:r>
              <a:rPr lang="pt-BR" sz="2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Na área do petróleo podemos afirmar que sem o CT-</a:t>
            </a:r>
            <a:r>
              <a:rPr lang="pt-BR" sz="26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Petro</a:t>
            </a:r>
            <a:r>
              <a:rPr lang="pt-BR" sz="2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não haveria o </a:t>
            </a:r>
            <a:r>
              <a:rPr lang="pt-BR" sz="26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Pré</a:t>
            </a:r>
            <a:r>
              <a:rPr lang="pt-BR" sz="2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-Sal.</a:t>
            </a:r>
            <a:endParaRPr lang="pt-BR" sz="2600" dirty="0">
              <a:solidFill>
                <a:srgbClr val="002060"/>
              </a:solidFill>
            </a:endParaRPr>
          </a:p>
        </p:txBody>
      </p:sp>
    </p:spTree>
    <p:extLst>
      <p:ext uri="{BB962C8B-B14F-4D97-AF65-F5344CB8AC3E}">
        <p14:creationId xmlns:p14="http://schemas.microsoft.com/office/powerpoint/2010/main" val="2613765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E2B6AEE-B4A3-410D-B1E8-96BED01B0F80}"/>
              </a:ext>
            </a:extLst>
          </p:cNvPr>
          <p:cNvPicPr>
            <a:picLocks noChangeAspect="1"/>
          </p:cNvPicPr>
          <p:nvPr/>
        </p:nvPicPr>
        <p:blipFill>
          <a:blip r:embed="rId2"/>
          <a:stretch>
            <a:fillRect/>
          </a:stretch>
        </p:blipFill>
        <p:spPr>
          <a:xfrm>
            <a:off x="1443957" y="0"/>
            <a:ext cx="9304085" cy="6858000"/>
          </a:xfrm>
          <a:prstGeom prst="rect">
            <a:avLst/>
          </a:prstGeom>
        </p:spPr>
      </p:pic>
    </p:spTree>
    <p:extLst>
      <p:ext uri="{BB962C8B-B14F-4D97-AF65-F5344CB8AC3E}">
        <p14:creationId xmlns:p14="http://schemas.microsoft.com/office/powerpoint/2010/main" val="370563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524000" y="845765"/>
            <a:ext cx="9144000" cy="817528"/>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 name="Title 1"/>
          <p:cNvSpPr txBox="1">
            <a:spLocks/>
          </p:cNvSpPr>
          <p:nvPr/>
        </p:nvSpPr>
        <p:spPr>
          <a:xfrm>
            <a:off x="1929360" y="-50742"/>
            <a:ext cx="8229600" cy="887454"/>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b="0" i="0" kern="1200" baseline="0">
                <a:solidFill>
                  <a:schemeClr val="accent1"/>
                </a:solidFill>
                <a:latin typeface="Tahoma"/>
                <a:ea typeface="+mj-ea"/>
                <a:cs typeface="Tahoma"/>
              </a:defRPr>
            </a:lvl1pPr>
          </a:lstStyle>
          <a:p>
            <a:pPr algn="ctr" eaLnBrk="0" hangingPunct="0">
              <a:defRPr/>
            </a:pPr>
            <a:r>
              <a:rPr lang="pt-BR" sz="3400" b="1" dirty="0">
                <a:solidFill>
                  <a:srgbClr val="C00000"/>
                </a:solidFill>
                <a:latin typeface="+mn-lt"/>
              </a:rPr>
              <a:t>Saúde</a:t>
            </a:r>
          </a:p>
        </p:txBody>
      </p:sp>
      <p:sp>
        <p:nvSpPr>
          <p:cNvPr id="48" name="Retângulo 3"/>
          <p:cNvSpPr>
            <a:spLocks noChangeArrowheads="1"/>
          </p:cNvSpPr>
          <p:nvPr/>
        </p:nvSpPr>
        <p:spPr bwMode="auto">
          <a:xfrm>
            <a:off x="2616939" y="3236378"/>
            <a:ext cx="8467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pt-BR" sz="1200" b="1" dirty="0">
                <a:solidFill>
                  <a:schemeClr val="bg1"/>
                </a:solidFill>
              </a:rPr>
              <a:t>R$ </a:t>
            </a:r>
            <a:r>
              <a:rPr lang="en-US" altLang="pt-BR" sz="1200" b="1">
                <a:solidFill>
                  <a:schemeClr val="bg1"/>
                </a:solidFill>
              </a:rPr>
              <a:t>33 MM</a:t>
            </a:r>
            <a:endParaRPr lang="pt-BR" altLang="pt-BR" sz="1200" b="1" dirty="0">
              <a:solidFill>
                <a:schemeClr val="bg1"/>
              </a:solidFill>
            </a:endParaRPr>
          </a:p>
        </p:txBody>
      </p:sp>
      <p:sp>
        <p:nvSpPr>
          <p:cNvPr id="53" name="Retângulo 3"/>
          <p:cNvSpPr>
            <a:spLocks noChangeArrowheads="1"/>
          </p:cNvSpPr>
          <p:nvPr/>
        </p:nvSpPr>
        <p:spPr bwMode="auto">
          <a:xfrm>
            <a:off x="4942853" y="3238192"/>
            <a:ext cx="8467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pt-BR" sz="1200" b="1" dirty="0">
                <a:solidFill>
                  <a:schemeClr val="bg1"/>
                </a:solidFill>
              </a:rPr>
              <a:t>R$ 78 MM</a:t>
            </a:r>
            <a:endParaRPr lang="pt-BR" altLang="pt-BR" sz="1200" b="1" dirty="0">
              <a:solidFill>
                <a:schemeClr val="bg1"/>
              </a:solidFill>
            </a:endParaRPr>
          </a:p>
        </p:txBody>
      </p:sp>
      <p:sp>
        <p:nvSpPr>
          <p:cNvPr id="58" name="Retângulo 3"/>
          <p:cNvSpPr>
            <a:spLocks noChangeArrowheads="1"/>
          </p:cNvSpPr>
          <p:nvPr/>
        </p:nvSpPr>
        <p:spPr bwMode="auto">
          <a:xfrm>
            <a:off x="7217967" y="3249078"/>
            <a:ext cx="9252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pt-BR" sz="1200" b="1" dirty="0">
                <a:solidFill>
                  <a:schemeClr val="bg1"/>
                </a:solidFill>
              </a:rPr>
              <a:t>R$ 261 MM</a:t>
            </a:r>
            <a:endParaRPr lang="pt-BR" altLang="pt-BR" sz="1200" b="1" dirty="0">
              <a:solidFill>
                <a:schemeClr val="bg1"/>
              </a:solidFill>
            </a:endParaRPr>
          </a:p>
        </p:txBody>
      </p:sp>
      <p:sp>
        <p:nvSpPr>
          <p:cNvPr id="59" name="Retângulo 58"/>
          <p:cNvSpPr/>
          <p:nvPr/>
        </p:nvSpPr>
        <p:spPr>
          <a:xfrm>
            <a:off x="6580166" y="1523977"/>
            <a:ext cx="3941646" cy="138499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0" name="Retângulo 59"/>
          <p:cNvSpPr/>
          <p:nvPr/>
        </p:nvSpPr>
        <p:spPr>
          <a:xfrm>
            <a:off x="6659524" y="1750376"/>
            <a:ext cx="3782930" cy="923330"/>
          </a:xfrm>
          <a:prstGeom prst="rect">
            <a:avLst/>
          </a:prstGeom>
        </p:spPr>
        <p:txBody>
          <a:bodyPr wrap="square">
            <a:spAutoFit/>
          </a:bodyPr>
          <a:lstStyle/>
          <a:p>
            <a:pPr algn="just">
              <a:spcBef>
                <a:spcPts val="600"/>
              </a:spcBef>
              <a:spcAft>
                <a:spcPts val="600"/>
              </a:spcAft>
            </a:pPr>
            <a:r>
              <a:rPr lang="pt-BR" b="1" dirty="0">
                <a:solidFill>
                  <a:schemeClr val="accent6">
                    <a:lumMod val="50000"/>
                  </a:schemeClr>
                </a:solidFill>
              </a:rPr>
              <a:t>Unidade Industrial, testes e pesquisas para produção de Insulina Humana Recombinante.</a:t>
            </a:r>
          </a:p>
        </p:txBody>
      </p:sp>
      <p:sp>
        <p:nvSpPr>
          <p:cNvPr id="63" name="Retângulo 3"/>
          <p:cNvSpPr>
            <a:spLocks noChangeArrowheads="1"/>
          </p:cNvSpPr>
          <p:nvPr/>
        </p:nvSpPr>
        <p:spPr bwMode="auto">
          <a:xfrm>
            <a:off x="9478567" y="3261778"/>
            <a:ext cx="8467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pt-BR" sz="1200" b="1">
                <a:solidFill>
                  <a:schemeClr val="bg1"/>
                </a:solidFill>
              </a:rPr>
              <a:t>R</a:t>
            </a:r>
            <a:r>
              <a:rPr lang="en-US" altLang="pt-BR" sz="1200" b="1" dirty="0">
                <a:solidFill>
                  <a:schemeClr val="bg1"/>
                </a:solidFill>
              </a:rPr>
              <a:t>$  70MM</a:t>
            </a:r>
            <a:endParaRPr lang="pt-BR" altLang="pt-BR" sz="1200" b="1" dirty="0">
              <a:solidFill>
                <a:schemeClr val="bg1"/>
              </a:solidFill>
            </a:endParaRPr>
          </a:p>
        </p:txBody>
      </p:sp>
      <p:sp>
        <p:nvSpPr>
          <p:cNvPr id="79" name="Retângulo de cantos arredondados 78"/>
          <p:cNvSpPr/>
          <p:nvPr/>
        </p:nvSpPr>
        <p:spPr>
          <a:xfrm rot="21553358">
            <a:off x="9808027" y="3097586"/>
            <a:ext cx="962025" cy="347201"/>
          </a:xfrm>
          <a:prstGeom prst="roundRect">
            <a:avLst/>
          </a:prstGeom>
          <a:solidFill>
            <a:schemeClr val="bg1"/>
          </a:solidFill>
          <a:ln w="25400">
            <a:solidFill>
              <a:srgbClr val="007A7C"/>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0" name="CaixaDeTexto 79"/>
          <p:cNvSpPr txBox="1"/>
          <p:nvPr/>
        </p:nvSpPr>
        <p:spPr>
          <a:xfrm>
            <a:off x="9795802" y="3176531"/>
            <a:ext cx="890492" cy="230832"/>
          </a:xfrm>
          <a:prstGeom prst="rect">
            <a:avLst/>
          </a:prstGeom>
          <a:noFill/>
        </p:spPr>
        <p:txBody>
          <a:bodyPr wrap="square" rtlCol="0">
            <a:spAutoFit/>
          </a:bodyPr>
          <a:lstStyle/>
          <a:p>
            <a:pPr algn="ctr"/>
            <a:r>
              <a:rPr lang="pt-BR" sz="900" b="1" dirty="0">
                <a:latin typeface="Tahoma"/>
                <a:cs typeface="Tahoma"/>
              </a:rPr>
              <a:t>Crédito</a:t>
            </a:r>
          </a:p>
        </p:txBody>
      </p:sp>
      <p:pic>
        <p:nvPicPr>
          <p:cNvPr id="99" name="Picture 2" descr="Resultado de imagem para bio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8978" y="654295"/>
            <a:ext cx="1480062" cy="65039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Resultado de imag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536" y="3664028"/>
            <a:ext cx="5424906" cy="2282982"/>
          </a:xfrm>
          <a:prstGeom prst="rect">
            <a:avLst/>
          </a:prstGeom>
          <a:noFill/>
          <a:extLst>
            <a:ext uri="{909E8E84-426E-40DD-AFC4-6F175D3DCCD1}">
              <a14:hiddenFill xmlns:a14="http://schemas.microsoft.com/office/drawing/2010/main">
                <a:solidFill>
                  <a:srgbClr val="FFFFFF"/>
                </a:solidFill>
              </a14:hiddenFill>
            </a:ext>
          </a:extLst>
        </p:spPr>
      </p:pic>
      <p:sp>
        <p:nvSpPr>
          <p:cNvPr id="70" name="Retângulo de cantos arredondados 74"/>
          <p:cNvSpPr/>
          <p:nvPr/>
        </p:nvSpPr>
        <p:spPr>
          <a:xfrm>
            <a:off x="8083159" y="5430968"/>
            <a:ext cx="2476605" cy="719580"/>
          </a:xfrm>
          <a:prstGeom prst="roundRect">
            <a:avLst>
              <a:gd name="adj" fmla="val 44906"/>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100" b="1" dirty="0">
                <a:solidFill>
                  <a:schemeClr val="accent6"/>
                </a:solidFill>
                <a:latin typeface="+mj-lt"/>
              </a:rPr>
              <a:t>Fábrica da </a:t>
            </a:r>
            <a:r>
              <a:rPr lang="pt-BR" sz="1100" b="1" dirty="0" err="1">
                <a:solidFill>
                  <a:schemeClr val="accent6"/>
                </a:solidFill>
                <a:latin typeface="+mj-lt"/>
              </a:rPr>
              <a:t>Biomm</a:t>
            </a:r>
            <a:r>
              <a:rPr lang="pt-BR" sz="1100" b="1" dirty="0">
                <a:solidFill>
                  <a:schemeClr val="accent6"/>
                </a:solidFill>
                <a:latin typeface="+mj-lt"/>
              </a:rPr>
              <a:t>. A empresa será a primeira produtora nacional do princípio da ativo da Insulina.</a:t>
            </a:r>
          </a:p>
        </p:txBody>
      </p:sp>
      <p:pic>
        <p:nvPicPr>
          <p:cNvPr id="27" name="Imagem 26">
            <a:extLst>
              <a:ext uri="{FF2B5EF4-FFF2-40B4-BE49-F238E27FC236}">
                <a16:creationId xmlns:a16="http://schemas.microsoft.com/office/drawing/2014/main" id="{B9B70FA6-EAA9-495B-8B5F-02BCF6D8F41F}"/>
              </a:ext>
            </a:extLst>
          </p:cNvPr>
          <p:cNvPicPr>
            <a:picLocks noChangeAspect="1"/>
          </p:cNvPicPr>
          <p:nvPr/>
        </p:nvPicPr>
        <p:blipFill>
          <a:blip r:embed="rId5"/>
          <a:stretch>
            <a:fillRect/>
          </a:stretch>
        </p:blipFill>
        <p:spPr>
          <a:xfrm>
            <a:off x="310040" y="392985"/>
            <a:ext cx="5056166" cy="6858000"/>
          </a:xfrm>
          <a:prstGeom prst="rect">
            <a:avLst/>
          </a:prstGeom>
        </p:spPr>
      </p:pic>
    </p:spTree>
    <p:extLst>
      <p:ext uri="{BB962C8B-B14F-4D97-AF65-F5344CB8AC3E}">
        <p14:creationId xmlns:p14="http://schemas.microsoft.com/office/powerpoint/2010/main" val="2744646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p:cNvSpPr/>
          <p:nvPr/>
        </p:nvSpPr>
        <p:spPr>
          <a:xfrm>
            <a:off x="1524000" y="845765"/>
            <a:ext cx="9144000" cy="817528"/>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4" name="Retângulo 33"/>
          <p:cNvSpPr/>
          <p:nvPr/>
        </p:nvSpPr>
        <p:spPr>
          <a:xfrm flipV="1">
            <a:off x="1530312" y="6833655"/>
            <a:ext cx="9150388" cy="1097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BR">
              <a:solidFill>
                <a:prstClr val="black"/>
              </a:solidFill>
            </a:endParaRPr>
          </a:p>
        </p:txBody>
      </p:sp>
      <p:sp>
        <p:nvSpPr>
          <p:cNvPr id="75" name="Retângulo 74"/>
          <p:cNvSpPr/>
          <p:nvPr/>
        </p:nvSpPr>
        <p:spPr>
          <a:xfrm>
            <a:off x="5917516" y="1669671"/>
            <a:ext cx="4122731" cy="176400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2000" dirty="0"/>
          </a:p>
        </p:txBody>
      </p:sp>
      <p:sp>
        <p:nvSpPr>
          <p:cNvPr id="5" name="Title 1"/>
          <p:cNvSpPr txBox="1">
            <a:spLocks/>
          </p:cNvSpPr>
          <p:nvPr/>
        </p:nvSpPr>
        <p:spPr>
          <a:xfrm>
            <a:off x="1917884" y="-248040"/>
            <a:ext cx="8229600" cy="887454"/>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b="0" i="0" kern="1200" baseline="0">
                <a:solidFill>
                  <a:schemeClr val="accent1"/>
                </a:solidFill>
                <a:latin typeface="Tahoma"/>
                <a:ea typeface="+mj-ea"/>
                <a:cs typeface="Tahoma"/>
              </a:defRPr>
            </a:lvl1pPr>
          </a:lstStyle>
          <a:p>
            <a:pPr algn="ctr" eaLnBrk="0" hangingPunct="0">
              <a:defRPr/>
            </a:pPr>
            <a:r>
              <a:rPr lang="pt-BR" b="1" dirty="0">
                <a:solidFill>
                  <a:schemeClr val="tx1"/>
                </a:solidFill>
                <a:latin typeface="+mj-lt"/>
              </a:rPr>
              <a:t>Aeronáutico</a:t>
            </a:r>
          </a:p>
        </p:txBody>
      </p:sp>
      <p:pic>
        <p:nvPicPr>
          <p:cNvPr id="67" name="Picture 2" descr="http://www.ranklogos.com/wp-content/uploads/2012/03/embraer-airline-l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49" y="1031954"/>
            <a:ext cx="2486328" cy="61476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227" t="22070" r="2803" b="20114"/>
          <a:stretch/>
        </p:blipFill>
        <p:spPr bwMode="auto">
          <a:xfrm>
            <a:off x="6199338" y="1910243"/>
            <a:ext cx="1228545" cy="77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 descr="Resultado de imagem para Legacy 500"/>
          <p:cNvPicPr>
            <a:picLocks noChangeAspect="1" noChangeArrowheads="1"/>
          </p:cNvPicPr>
          <p:nvPr/>
        </p:nvPicPr>
        <p:blipFill rotWithShape="1">
          <a:blip r:embed="rId5">
            <a:extLst>
              <a:ext uri="{28A0092B-C50C-407E-A947-70E740481C1C}">
                <a14:useLocalDpi xmlns:a14="http://schemas.microsoft.com/office/drawing/2010/main" val="0"/>
              </a:ext>
            </a:extLst>
          </a:blip>
          <a:srcRect l="5216" t="10787" r="-507" b="11484"/>
          <a:stretch/>
        </p:blipFill>
        <p:spPr bwMode="auto">
          <a:xfrm>
            <a:off x="7435272" y="1832356"/>
            <a:ext cx="1213632" cy="85392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Resultado de imagem para Legacy 4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8430" y="1756995"/>
            <a:ext cx="1205195" cy="929287"/>
          </a:xfrm>
          <a:prstGeom prst="rect">
            <a:avLst/>
          </a:prstGeom>
          <a:noFill/>
          <a:extLst>
            <a:ext uri="{909E8E84-426E-40DD-AFC4-6F175D3DCCD1}">
              <a14:hiddenFill xmlns:a14="http://schemas.microsoft.com/office/drawing/2010/main">
                <a:solidFill>
                  <a:srgbClr val="FFFFFF"/>
                </a:solidFill>
              </a14:hiddenFill>
            </a:ext>
          </a:extLst>
        </p:spPr>
      </p:pic>
      <p:sp>
        <p:nvSpPr>
          <p:cNvPr id="71" name="Retângulo 70"/>
          <p:cNvSpPr/>
          <p:nvPr/>
        </p:nvSpPr>
        <p:spPr>
          <a:xfrm>
            <a:off x="6199337" y="2975971"/>
            <a:ext cx="1208746" cy="261610"/>
          </a:xfrm>
          <a:prstGeom prst="rect">
            <a:avLst/>
          </a:prstGeom>
        </p:spPr>
        <p:txBody>
          <a:bodyPr wrap="square">
            <a:spAutoFit/>
          </a:bodyPr>
          <a:lstStyle/>
          <a:p>
            <a:pPr algn="ctr"/>
            <a:r>
              <a:rPr lang="pt-BR" sz="1100" b="1" dirty="0" err="1">
                <a:solidFill>
                  <a:srgbClr val="005051"/>
                </a:solidFill>
                <a:latin typeface="Tahoma"/>
                <a:cs typeface="Tahoma"/>
              </a:rPr>
              <a:t>Phenom</a:t>
            </a:r>
            <a:r>
              <a:rPr lang="pt-BR" sz="1100" b="1" dirty="0">
                <a:solidFill>
                  <a:srgbClr val="005051"/>
                </a:solidFill>
                <a:latin typeface="Tahoma"/>
                <a:cs typeface="Tahoma"/>
              </a:rPr>
              <a:t> 100</a:t>
            </a:r>
          </a:p>
        </p:txBody>
      </p:sp>
      <p:sp>
        <p:nvSpPr>
          <p:cNvPr id="72" name="Retângulo 71"/>
          <p:cNvSpPr/>
          <p:nvPr/>
        </p:nvSpPr>
        <p:spPr>
          <a:xfrm>
            <a:off x="7551009" y="2948891"/>
            <a:ext cx="998964" cy="261610"/>
          </a:xfrm>
          <a:prstGeom prst="rect">
            <a:avLst/>
          </a:prstGeom>
        </p:spPr>
        <p:txBody>
          <a:bodyPr wrap="square">
            <a:spAutoFit/>
          </a:bodyPr>
          <a:lstStyle/>
          <a:p>
            <a:pPr algn="ctr"/>
            <a:r>
              <a:rPr lang="pt-BR" sz="1100" b="1" dirty="0" err="1">
                <a:solidFill>
                  <a:srgbClr val="005051"/>
                </a:solidFill>
                <a:latin typeface="Tahoma"/>
                <a:cs typeface="Tahoma"/>
              </a:rPr>
              <a:t>Legacy</a:t>
            </a:r>
            <a:r>
              <a:rPr lang="pt-BR" sz="1100" b="1" dirty="0">
                <a:solidFill>
                  <a:srgbClr val="005051"/>
                </a:solidFill>
                <a:latin typeface="Tahoma"/>
                <a:cs typeface="Tahoma"/>
              </a:rPr>
              <a:t> 450</a:t>
            </a:r>
          </a:p>
        </p:txBody>
      </p:sp>
      <p:sp>
        <p:nvSpPr>
          <p:cNvPr id="73" name="Retângulo 72"/>
          <p:cNvSpPr/>
          <p:nvPr/>
        </p:nvSpPr>
        <p:spPr>
          <a:xfrm>
            <a:off x="8732995" y="2929171"/>
            <a:ext cx="1098860" cy="261610"/>
          </a:xfrm>
          <a:prstGeom prst="rect">
            <a:avLst/>
          </a:prstGeom>
        </p:spPr>
        <p:txBody>
          <a:bodyPr wrap="square">
            <a:spAutoFit/>
          </a:bodyPr>
          <a:lstStyle/>
          <a:p>
            <a:pPr algn="ctr"/>
            <a:r>
              <a:rPr lang="pt-BR" sz="1100" b="1" dirty="0" err="1">
                <a:solidFill>
                  <a:srgbClr val="005051"/>
                </a:solidFill>
                <a:latin typeface="Tahoma"/>
                <a:cs typeface="Tahoma"/>
              </a:rPr>
              <a:t>Legacy</a:t>
            </a:r>
            <a:r>
              <a:rPr lang="pt-BR" sz="1100" b="1" dirty="0">
                <a:solidFill>
                  <a:srgbClr val="005051"/>
                </a:solidFill>
                <a:latin typeface="Tahoma"/>
                <a:cs typeface="Tahoma"/>
              </a:rPr>
              <a:t> 500</a:t>
            </a:r>
          </a:p>
        </p:txBody>
      </p:sp>
      <p:pic>
        <p:nvPicPr>
          <p:cNvPr id="36" name="Picture 8" descr="Resultado de imagem para i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975" y="959052"/>
            <a:ext cx="1755630" cy="747559"/>
          </a:xfrm>
          <a:prstGeom prst="rect">
            <a:avLst/>
          </a:prstGeom>
          <a:noFill/>
          <a:extLst>
            <a:ext uri="{909E8E84-426E-40DD-AFC4-6F175D3DCCD1}">
              <a14:hiddenFill xmlns:a14="http://schemas.microsoft.com/office/drawing/2010/main">
                <a:solidFill>
                  <a:srgbClr val="FFFFFF"/>
                </a:solidFill>
              </a14:hiddenFill>
            </a:ext>
          </a:extLst>
        </p:spPr>
      </p:pic>
      <p:sp>
        <p:nvSpPr>
          <p:cNvPr id="65" name="Retângulo 64"/>
          <p:cNvSpPr/>
          <p:nvPr/>
        </p:nvSpPr>
        <p:spPr>
          <a:xfrm>
            <a:off x="1917884" y="1704567"/>
            <a:ext cx="3395222" cy="1655017"/>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pt-BR" sz="1050" dirty="0">
              <a:solidFill>
                <a:schemeClr val="tx1"/>
              </a:solidFill>
              <a:latin typeface="Calibri" pitchFamily="34" charset="0"/>
            </a:endParaRPr>
          </a:p>
        </p:txBody>
      </p:sp>
      <p:pic>
        <p:nvPicPr>
          <p:cNvPr id="77" name="Picture 2" descr="Resultado de imagem para avião tucano embra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2197" y="4066516"/>
            <a:ext cx="3590896" cy="239055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Resultado de imagem para legacy 500 embra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5464" y="4066516"/>
            <a:ext cx="3590896" cy="2393931"/>
          </a:xfrm>
          <a:prstGeom prst="rect">
            <a:avLst/>
          </a:prstGeom>
          <a:noFill/>
          <a:extLst>
            <a:ext uri="{909E8E84-426E-40DD-AFC4-6F175D3DCCD1}">
              <a14:hiddenFill xmlns:a14="http://schemas.microsoft.com/office/drawing/2010/main">
                <a:solidFill>
                  <a:srgbClr val="FFFFFF"/>
                </a:solidFill>
              </a14:hiddenFill>
            </a:ext>
          </a:extLst>
        </p:spPr>
      </p:pic>
      <p:sp>
        <p:nvSpPr>
          <p:cNvPr id="81" name="Retângulo 80"/>
          <p:cNvSpPr/>
          <p:nvPr/>
        </p:nvSpPr>
        <p:spPr>
          <a:xfrm>
            <a:off x="1362072" y="3654771"/>
            <a:ext cx="4571145" cy="369332"/>
          </a:xfrm>
          <a:prstGeom prst="rect">
            <a:avLst/>
          </a:prstGeom>
        </p:spPr>
        <p:txBody>
          <a:bodyPr wrap="square">
            <a:spAutoFit/>
          </a:bodyPr>
          <a:lstStyle/>
          <a:p>
            <a:pPr algn="ctr">
              <a:spcBef>
                <a:spcPts val="600"/>
              </a:spcBef>
              <a:spcAft>
                <a:spcPts val="600"/>
              </a:spcAft>
            </a:pPr>
            <a:r>
              <a:rPr lang="pt-BR" b="1" dirty="0">
                <a:solidFill>
                  <a:schemeClr val="accent6"/>
                </a:solidFill>
                <a:cs typeface="Tahoma"/>
              </a:rPr>
              <a:t>Apoio da Finep nos anos 1970  - Tucano</a:t>
            </a:r>
            <a:endParaRPr lang="pt-BR" dirty="0">
              <a:solidFill>
                <a:schemeClr val="accent6"/>
              </a:solidFill>
              <a:cs typeface="Tahoma"/>
            </a:endParaRPr>
          </a:p>
        </p:txBody>
      </p:sp>
      <p:sp>
        <p:nvSpPr>
          <p:cNvPr id="82" name="Retângulo 81"/>
          <p:cNvSpPr/>
          <p:nvPr/>
        </p:nvSpPr>
        <p:spPr>
          <a:xfrm>
            <a:off x="5992372" y="3661202"/>
            <a:ext cx="3973017" cy="369332"/>
          </a:xfrm>
          <a:prstGeom prst="rect">
            <a:avLst/>
          </a:prstGeom>
        </p:spPr>
        <p:txBody>
          <a:bodyPr wrap="square">
            <a:spAutoFit/>
          </a:bodyPr>
          <a:lstStyle/>
          <a:p>
            <a:pPr algn="ctr">
              <a:spcBef>
                <a:spcPts val="600"/>
              </a:spcBef>
              <a:spcAft>
                <a:spcPts val="600"/>
              </a:spcAft>
            </a:pPr>
            <a:r>
              <a:rPr lang="pt-BR" b="1" dirty="0">
                <a:solidFill>
                  <a:schemeClr val="accent6"/>
                </a:solidFill>
                <a:cs typeface="Tahoma"/>
              </a:rPr>
              <a:t> </a:t>
            </a:r>
            <a:r>
              <a:rPr lang="pt-BR" b="1" dirty="0" err="1">
                <a:solidFill>
                  <a:schemeClr val="accent6"/>
                </a:solidFill>
                <a:cs typeface="Tahoma"/>
              </a:rPr>
              <a:t>Legacy</a:t>
            </a:r>
            <a:r>
              <a:rPr lang="pt-BR" b="1" dirty="0">
                <a:solidFill>
                  <a:schemeClr val="accent6"/>
                </a:solidFill>
                <a:cs typeface="Tahoma"/>
              </a:rPr>
              <a:t> Jet 500</a:t>
            </a:r>
            <a:endParaRPr lang="pt-BR" dirty="0">
              <a:solidFill>
                <a:schemeClr val="accent6"/>
              </a:solidFill>
              <a:cs typeface="Tahoma"/>
            </a:endParaRPr>
          </a:p>
        </p:txBody>
      </p:sp>
      <p:sp>
        <p:nvSpPr>
          <p:cNvPr id="3" name="Retângulo 2"/>
          <p:cNvSpPr/>
          <p:nvPr/>
        </p:nvSpPr>
        <p:spPr>
          <a:xfrm>
            <a:off x="1980160" y="1782394"/>
            <a:ext cx="3320246" cy="584775"/>
          </a:xfrm>
          <a:prstGeom prst="rect">
            <a:avLst/>
          </a:prstGeom>
        </p:spPr>
        <p:txBody>
          <a:bodyPr wrap="square">
            <a:spAutoFit/>
          </a:bodyPr>
          <a:lstStyle/>
          <a:p>
            <a:pPr algn="just"/>
            <a:r>
              <a:rPr lang="pt-BR" sz="1600" b="1" dirty="0">
                <a:solidFill>
                  <a:srgbClr val="FF0000"/>
                </a:solidFill>
                <a:latin typeface="+mj-lt"/>
                <a:cs typeface="Tahoma"/>
              </a:rPr>
              <a:t>Mais de 50 convênios estabelecidos com o ITA nos últimos 15 anos.</a:t>
            </a:r>
            <a:endParaRPr lang="pt-BR" sz="1600" b="1" dirty="0">
              <a:solidFill>
                <a:srgbClr val="FF0000"/>
              </a:solidFill>
              <a:latin typeface="+mj-lt"/>
            </a:endParaRPr>
          </a:p>
        </p:txBody>
      </p:sp>
      <p:sp>
        <p:nvSpPr>
          <p:cNvPr id="4" name="Retângulo com Único Canto Aparado e Arredondado 3"/>
          <p:cNvSpPr/>
          <p:nvPr/>
        </p:nvSpPr>
        <p:spPr>
          <a:xfrm>
            <a:off x="1959266" y="2643607"/>
            <a:ext cx="3353840" cy="816613"/>
          </a:xfrm>
          <a:prstGeom prst="snip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 name="Retângulo 1"/>
          <p:cNvSpPr/>
          <p:nvPr/>
        </p:nvSpPr>
        <p:spPr>
          <a:xfrm>
            <a:off x="1946566" y="2630098"/>
            <a:ext cx="3353840" cy="830997"/>
          </a:xfrm>
          <a:prstGeom prst="rect">
            <a:avLst/>
          </a:prstGeom>
        </p:spPr>
        <p:txBody>
          <a:bodyPr wrap="square">
            <a:spAutoFit/>
          </a:bodyPr>
          <a:lstStyle/>
          <a:p>
            <a:pPr algn="just">
              <a:spcBef>
                <a:spcPts val="600"/>
              </a:spcBef>
              <a:spcAft>
                <a:spcPts val="600"/>
              </a:spcAft>
            </a:pPr>
            <a:r>
              <a:rPr lang="pt-BR" sz="1600" b="1" dirty="0">
                <a:solidFill>
                  <a:schemeClr val="bg1"/>
                </a:solidFill>
                <a:latin typeface="+mj-lt"/>
                <a:cs typeface="Tahoma"/>
              </a:rPr>
              <a:t>Apoio possibilitou as condições de realizar pesquisas de ponta em conjunto com o setor produtivo. </a:t>
            </a:r>
          </a:p>
        </p:txBody>
      </p:sp>
      <p:sp>
        <p:nvSpPr>
          <p:cNvPr id="24" name="Retângulo 23"/>
          <p:cNvSpPr/>
          <p:nvPr/>
        </p:nvSpPr>
        <p:spPr>
          <a:xfrm>
            <a:off x="1524000" y="6199914"/>
            <a:ext cx="9150388" cy="859601"/>
          </a:xfrm>
          <a:prstGeom prst="rect">
            <a:avLst/>
          </a:prstGeom>
          <a:gradFill>
            <a:gsLst>
              <a:gs pos="0">
                <a:schemeClr val="bg1"/>
              </a:gs>
              <a:gs pos="100000">
                <a:schemeClr val="bg1"/>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118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loripamanha.org/wp-content/uploads/2017/12/sapiens-parque.jpg"/>
          <p:cNvPicPr>
            <a:picLocks noChangeAspect="1" noChangeArrowheads="1"/>
          </p:cNvPicPr>
          <p:nvPr/>
        </p:nvPicPr>
        <p:blipFill rotWithShape="1">
          <a:blip r:embed="rId2">
            <a:extLst>
              <a:ext uri="{28A0092B-C50C-407E-A947-70E740481C1C}">
                <a14:useLocalDpi xmlns:a14="http://schemas.microsoft.com/office/drawing/2010/main" val="0"/>
              </a:ext>
            </a:extLst>
          </a:blip>
          <a:srcRect l="3605" b="6818"/>
          <a:stretch/>
        </p:blipFill>
        <p:spPr bwMode="auto">
          <a:xfrm>
            <a:off x="6538132" y="1281382"/>
            <a:ext cx="4199150" cy="270000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1778897" y="5912528"/>
            <a:ext cx="9144000" cy="9454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 name="Título 1"/>
          <p:cNvSpPr txBox="1">
            <a:spLocks/>
          </p:cNvSpPr>
          <p:nvPr/>
        </p:nvSpPr>
        <p:spPr>
          <a:xfrm>
            <a:off x="1748417" y="231782"/>
            <a:ext cx="9579429" cy="82742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eaLnBrk="0" hangingPunct="0">
              <a:defRPr/>
            </a:pPr>
            <a:r>
              <a:rPr lang="pt-BR" sz="2400" b="1" dirty="0"/>
              <a:t>Apoio da Finep fundamental para a estruturação dos principais Parques Tecnológicos e incubadoras no Brasil</a:t>
            </a:r>
          </a:p>
        </p:txBody>
      </p:sp>
      <p:sp>
        <p:nvSpPr>
          <p:cNvPr id="7" name="Retângulo 6">
            <a:extLst>
              <a:ext uri="{FF2B5EF4-FFF2-40B4-BE49-F238E27FC236}">
                <a16:creationId xmlns:a16="http://schemas.microsoft.com/office/drawing/2014/main" id="{238B51E6-F57A-4FE7-A199-30102C4A78A8}"/>
              </a:ext>
            </a:extLst>
          </p:cNvPr>
          <p:cNvSpPr/>
          <p:nvPr/>
        </p:nvSpPr>
        <p:spPr>
          <a:xfrm>
            <a:off x="1778897" y="5912528"/>
            <a:ext cx="9144000" cy="9454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7"/>
          <p:cNvSpPr/>
          <p:nvPr/>
        </p:nvSpPr>
        <p:spPr>
          <a:xfrm>
            <a:off x="1810496" y="1207008"/>
            <a:ext cx="4518000" cy="2808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9" name="Retângulo 8"/>
          <p:cNvSpPr/>
          <p:nvPr/>
        </p:nvSpPr>
        <p:spPr>
          <a:xfrm>
            <a:off x="1807448" y="4029456"/>
            <a:ext cx="4518000" cy="2808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0" name="Retângulo 9"/>
          <p:cNvSpPr/>
          <p:nvPr/>
        </p:nvSpPr>
        <p:spPr>
          <a:xfrm>
            <a:off x="6379448" y="1203960"/>
            <a:ext cx="4518000" cy="2808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1" name="Retângulo 10"/>
          <p:cNvSpPr/>
          <p:nvPr/>
        </p:nvSpPr>
        <p:spPr>
          <a:xfrm>
            <a:off x="6376400" y="4026408"/>
            <a:ext cx="4518000" cy="2808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12" name="Picture 2" descr="Resultado de imagem para parque tecnolÃ³gico ufrj"/>
          <p:cNvPicPr>
            <a:picLocks noChangeArrowheads="1"/>
          </p:cNvPicPr>
          <p:nvPr/>
        </p:nvPicPr>
        <p:blipFill rotWithShape="1">
          <a:blip r:embed="rId3">
            <a:extLst>
              <a:ext uri="{28A0092B-C50C-407E-A947-70E740481C1C}">
                <a14:useLocalDpi xmlns:a14="http://schemas.microsoft.com/office/drawing/2010/main" val="0"/>
              </a:ext>
            </a:extLst>
          </a:blip>
          <a:srcRect l="12366" r="20609"/>
          <a:stretch/>
        </p:blipFill>
        <p:spPr bwMode="auto">
          <a:xfrm>
            <a:off x="2029060" y="1277287"/>
            <a:ext cx="4140000"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m 12">
            <a:extLst>
              <a:ext uri="{FF2B5EF4-FFF2-40B4-BE49-F238E27FC236}">
                <a16:creationId xmlns:a16="http://schemas.microsoft.com/office/drawing/2014/main" id="{C588BA22-1C88-4DDC-A4CF-22DCA55AC0AA}"/>
              </a:ext>
            </a:extLst>
          </p:cNvPr>
          <p:cNvPicPr>
            <a:picLocks noChangeAspect="1"/>
          </p:cNvPicPr>
          <p:nvPr/>
        </p:nvPicPr>
        <p:blipFill rotWithShape="1">
          <a:blip r:embed="rId4"/>
          <a:srcRect l="10998" t="34272" r="48077" b="20852"/>
          <a:stretch/>
        </p:blipFill>
        <p:spPr>
          <a:xfrm>
            <a:off x="2005757" y="4140707"/>
            <a:ext cx="4212000" cy="2596762"/>
          </a:xfrm>
          <a:prstGeom prst="rect">
            <a:avLst/>
          </a:prstGeom>
        </p:spPr>
      </p:pic>
      <p:pic>
        <p:nvPicPr>
          <p:cNvPr id="14" name="Picture 2" descr="Resultado de imagem para tecnosinos"/>
          <p:cNvPicPr>
            <a:picLocks noChangeAspect="1" noChangeArrowheads="1"/>
          </p:cNvPicPr>
          <p:nvPr/>
        </p:nvPicPr>
        <p:blipFill rotWithShape="1">
          <a:blip r:embed="rId5">
            <a:extLst>
              <a:ext uri="{28A0092B-C50C-407E-A947-70E740481C1C}">
                <a14:useLocalDpi xmlns:a14="http://schemas.microsoft.com/office/drawing/2010/main" val="0"/>
              </a:ext>
            </a:extLst>
          </a:blip>
          <a:srcRect b="12509"/>
          <a:stretch/>
        </p:blipFill>
        <p:spPr bwMode="auto">
          <a:xfrm>
            <a:off x="6585385" y="4067596"/>
            <a:ext cx="4140000" cy="27142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8520" y="1253123"/>
            <a:ext cx="1453092" cy="902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descr="Resultado de imagem para sapiens parque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6986" y="1235783"/>
            <a:ext cx="1828050" cy="838751"/>
          </a:xfrm>
          <a:prstGeom prst="rect">
            <a:avLst/>
          </a:prstGeom>
          <a:solidFill>
            <a:schemeClr val="bg1"/>
          </a:solidFill>
          <a:extLst/>
        </p:spPr>
      </p:pic>
      <p:pic>
        <p:nvPicPr>
          <p:cNvPr id="17" name="Picture 2" descr="Resultado de imagem para bh te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2505" y="4148204"/>
            <a:ext cx="1875605" cy="813369"/>
          </a:xfrm>
          <a:prstGeom prst="rect">
            <a:avLst/>
          </a:prstGeom>
          <a:solidFill>
            <a:schemeClr val="bg1"/>
          </a:solidFill>
          <a:extLst/>
        </p:spPr>
      </p:pic>
      <p:pic>
        <p:nvPicPr>
          <p:cNvPr id="18"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1734" y="4054889"/>
            <a:ext cx="1172914" cy="87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869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C582E81-9FF1-4B13-B9AC-9D55AD68096A}"/>
              </a:ext>
            </a:extLst>
          </p:cNvPr>
          <p:cNvPicPr>
            <a:picLocks noChangeAspect="1"/>
          </p:cNvPicPr>
          <p:nvPr/>
        </p:nvPicPr>
        <p:blipFill>
          <a:blip r:embed="rId2"/>
          <a:stretch>
            <a:fillRect/>
          </a:stretch>
        </p:blipFill>
        <p:spPr>
          <a:xfrm>
            <a:off x="357382" y="0"/>
            <a:ext cx="5213424" cy="4003512"/>
          </a:xfrm>
          <a:prstGeom prst="rect">
            <a:avLst/>
          </a:prstGeom>
        </p:spPr>
      </p:pic>
      <p:pic>
        <p:nvPicPr>
          <p:cNvPr id="3" name="Imagem 2">
            <a:extLst>
              <a:ext uri="{FF2B5EF4-FFF2-40B4-BE49-F238E27FC236}">
                <a16:creationId xmlns:a16="http://schemas.microsoft.com/office/drawing/2014/main" id="{261807E6-DCF6-4178-B35B-2A3199EFC7DE}"/>
              </a:ext>
            </a:extLst>
          </p:cNvPr>
          <p:cNvPicPr>
            <a:picLocks noChangeAspect="1"/>
          </p:cNvPicPr>
          <p:nvPr/>
        </p:nvPicPr>
        <p:blipFill>
          <a:blip r:embed="rId3"/>
          <a:stretch>
            <a:fillRect/>
          </a:stretch>
        </p:blipFill>
        <p:spPr>
          <a:xfrm>
            <a:off x="6096000" y="-112542"/>
            <a:ext cx="5213424" cy="4047962"/>
          </a:xfrm>
          <a:prstGeom prst="rect">
            <a:avLst/>
          </a:prstGeom>
        </p:spPr>
      </p:pic>
      <p:pic>
        <p:nvPicPr>
          <p:cNvPr id="4" name="Imagem 3">
            <a:extLst>
              <a:ext uri="{FF2B5EF4-FFF2-40B4-BE49-F238E27FC236}">
                <a16:creationId xmlns:a16="http://schemas.microsoft.com/office/drawing/2014/main" id="{B2D38A9F-38D2-4F2B-8F23-73F311877FC6}"/>
              </a:ext>
            </a:extLst>
          </p:cNvPr>
          <p:cNvPicPr>
            <a:picLocks noChangeAspect="1"/>
          </p:cNvPicPr>
          <p:nvPr/>
        </p:nvPicPr>
        <p:blipFill>
          <a:blip r:embed="rId4"/>
          <a:stretch>
            <a:fillRect/>
          </a:stretch>
        </p:blipFill>
        <p:spPr>
          <a:xfrm>
            <a:off x="6322958" y="3319976"/>
            <a:ext cx="4759507" cy="3671667"/>
          </a:xfrm>
          <a:prstGeom prst="rect">
            <a:avLst/>
          </a:prstGeom>
        </p:spPr>
      </p:pic>
      <p:pic>
        <p:nvPicPr>
          <p:cNvPr id="5" name="Imagem 4">
            <a:extLst>
              <a:ext uri="{FF2B5EF4-FFF2-40B4-BE49-F238E27FC236}">
                <a16:creationId xmlns:a16="http://schemas.microsoft.com/office/drawing/2014/main" id="{5245EB3C-E7FE-4D2D-9A06-FD969CA4ED1B}"/>
              </a:ext>
            </a:extLst>
          </p:cNvPr>
          <p:cNvPicPr>
            <a:picLocks noChangeAspect="1"/>
          </p:cNvPicPr>
          <p:nvPr/>
        </p:nvPicPr>
        <p:blipFill>
          <a:blip r:embed="rId5"/>
          <a:stretch>
            <a:fillRect/>
          </a:stretch>
        </p:blipFill>
        <p:spPr>
          <a:xfrm>
            <a:off x="1024565" y="4003512"/>
            <a:ext cx="3879057" cy="2965046"/>
          </a:xfrm>
          <a:prstGeom prst="rect">
            <a:avLst/>
          </a:prstGeom>
        </p:spPr>
      </p:pic>
    </p:spTree>
    <p:extLst>
      <p:ext uri="{BB962C8B-B14F-4D97-AF65-F5344CB8AC3E}">
        <p14:creationId xmlns:p14="http://schemas.microsoft.com/office/powerpoint/2010/main" val="2908695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7FCAE7B-FD9C-4D7E-BE9C-D1BFC91A2340}"/>
              </a:ext>
            </a:extLst>
          </p:cNvPr>
          <p:cNvPicPr>
            <a:picLocks noChangeAspect="1"/>
          </p:cNvPicPr>
          <p:nvPr/>
        </p:nvPicPr>
        <p:blipFill>
          <a:blip r:embed="rId2"/>
          <a:stretch>
            <a:fillRect/>
          </a:stretch>
        </p:blipFill>
        <p:spPr>
          <a:xfrm>
            <a:off x="0" y="190031"/>
            <a:ext cx="8777494" cy="6555545"/>
          </a:xfrm>
          <a:prstGeom prst="rect">
            <a:avLst/>
          </a:prstGeom>
        </p:spPr>
      </p:pic>
      <p:sp>
        <p:nvSpPr>
          <p:cNvPr id="3" name="Retângulo 2">
            <a:extLst>
              <a:ext uri="{FF2B5EF4-FFF2-40B4-BE49-F238E27FC236}">
                <a16:creationId xmlns:a16="http://schemas.microsoft.com/office/drawing/2014/main" id="{74F8461C-AF7E-4D91-BF75-A71E6543164B}"/>
              </a:ext>
            </a:extLst>
          </p:cNvPr>
          <p:cNvSpPr/>
          <p:nvPr/>
        </p:nvSpPr>
        <p:spPr>
          <a:xfrm>
            <a:off x="8768861" y="374959"/>
            <a:ext cx="3423139" cy="6108082"/>
          </a:xfrm>
          <a:prstGeom prst="rect">
            <a:avLst/>
          </a:prstGeom>
        </p:spPr>
        <p:txBody>
          <a:bodyPr wrap="square">
            <a:spAutoFit/>
          </a:bodyPr>
          <a:lstStyle/>
          <a:p>
            <a:pPr algn="just">
              <a:lnSpc>
                <a:spcPct val="107000"/>
              </a:lnSpc>
              <a:spcAft>
                <a:spcPts val="800"/>
              </a:spcAft>
            </a:pPr>
            <a:r>
              <a:rPr lang="pt-BR" sz="2000" b="1" dirty="0">
                <a:solidFill>
                  <a:srgbClr val="002060"/>
                </a:solidFill>
                <a:latin typeface="Calibri" panose="020F0502020204030204" pitchFamily="34" charset="0"/>
                <a:ea typeface="Calibri" panose="020F0502020204030204" pitchFamily="34" charset="0"/>
                <a:cs typeface="Calibri" panose="020F0502020204030204" pitchFamily="34" charset="0"/>
              </a:rPr>
              <a:t>Os investimentos do FNDCT em subvenção econômica tiveram efeito muito positivo no aumento do dispêndio das empresas em P&amp;D, aumento no número de pessoal especializado dedicado a esta atividade e aumento nos pedidos de patentes. </a:t>
            </a:r>
          </a:p>
          <a:p>
            <a:pPr algn="just">
              <a:lnSpc>
                <a:spcPct val="107000"/>
              </a:lnSpc>
              <a:spcAft>
                <a:spcPts val="800"/>
              </a:spcAft>
            </a:pPr>
            <a:r>
              <a:rPr lang="pt-BR" sz="2000" b="1" dirty="0">
                <a:solidFill>
                  <a:srgbClr val="002060"/>
                </a:solidFill>
                <a:latin typeface="Calibri" panose="020F0502020204030204" pitchFamily="34" charset="0"/>
                <a:ea typeface="Calibri" panose="020F0502020204030204" pitchFamily="34" charset="0"/>
                <a:cs typeface="Calibri" panose="020F0502020204030204" pitchFamily="34" charset="0"/>
              </a:rPr>
              <a:t>O apoio às empresas via crédito reembolsável permitiu o desenvolvimento de muitos projetos de inovação, o fortalecimento de empresas mais competitivas e levou à geração de empregos mais qualificados e melhor remunerados.</a:t>
            </a:r>
            <a:endParaRPr lang="pt-BR"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218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12542" y="5912528"/>
            <a:ext cx="9144000" cy="9454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 name="Retângulo 2"/>
          <p:cNvSpPr/>
          <p:nvPr/>
        </p:nvSpPr>
        <p:spPr>
          <a:xfrm>
            <a:off x="-112542" y="5921412"/>
            <a:ext cx="9144000" cy="9454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4" name="Título 1"/>
          <p:cNvSpPr txBox="1">
            <a:spLocks/>
          </p:cNvSpPr>
          <p:nvPr/>
        </p:nvSpPr>
        <p:spPr>
          <a:xfrm>
            <a:off x="105172" y="317366"/>
            <a:ext cx="8708572" cy="48474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400" b="1" dirty="0">
                <a:latin typeface="Arial" panose="020B0604020202020204" pitchFamily="34" charset="0"/>
                <a:cs typeface="Times New Roman" panose="02020603050405020304" pitchFamily="18" charset="0"/>
              </a:rPr>
              <a:t>Plano Inova Empresa – Exemplos de Projetos Apoiados </a:t>
            </a:r>
            <a:endParaRPr lang="pt-BR" sz="2400" dirty="0"/>
          </a:p>
        </p:txBody>
      </p:sp>
      <p:sp>
        <p:nvSpPr>
          <p:cNvPr id="5" name="Retângulo 4"/>
          <p:cNvSpPr/>
          <p:nvPr/>
        </p:nvSpPr>
        <p:spPr>
          <a:xfrm>
            <a:off x="26954" y="1169744"/>
            <a:ext cx="2890800" cy="2975384"/>
          </a:xfrm>
          <a:prstGeom prst="rect">
            <a:avLst/>
          </a:prstGeom>
          <a:solidFill>
            <a:schemeClr val="bg1"/>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chemeClr val="accent2">
                  <a:lumMod val="50000"/>
                </a:schemeClr>
              </a:solidFill>
              <a:effectLst/>
              <a:uLnTx/>
              <a:uFillTx/>
              <a:latin typeface="Calibri"/>
              <a:ea typeface="+mn-ea"/>
              <a:cs typeface="+mn-cs"/>
            </a:endParaRPr>
          </a:p>
        </p:txBody>
      </p:sp>
      <p:sp>
        <p:nvSpPr>
          <p:cNvPr id="6" name="Retângulo 5"/>
          <p:cNvSpPr/>
          <p:nvPr/>
        </p:nvSpPr>
        <p:spPr>
          <a:xfrm>
            <a:off x="3013212" y="1169744"/>
            <a:ext cx="2890800" cy="2975384"/>
          </a:xfrm>
          <a:prstGeom prst="rect">
            <a:avLst/>
          </a:prstGeom>
          <a:solidFill>
            <a:schemeClr val="bg1"/>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1" u="none" strike="noStrike" kern="1200" cap="none" spc="0" normalizeH="0" baseline="0" noProof="0" dirty="0">
              <a:ln>
                <a:noFill/>
              </a:ln>
              <a:solidFill>
                <a:schemeClr val="accent2">
                  <a:lumMod val="50000"/>
                </a:schemeClr>
              </a:solidFill>
              <a:effectLst/>
              <a:uLnTx/>
              <a:uFillTx/>
              <a:latin typeface="Calibri"/>
              <a:ea typeface="+mn-ea"/>
              <a:cs typeface="+mn-cs"/>
            </a:endParaRPr>
          </a:p>
        </p:txBody>
      </p:sp>
      <p:sp>
        <p:nvSpPr>
          <p:cNvPr id="7" name="Retângulo 6"/>
          <p:cNvSpPr/>
          <p:nvPr/>
        </p:nvSpPr>
        <p:spPr>
          <a:xfrm>
            <a:off x="6004604" y="1169744"/>
            <a:ext cx="2890800" cy="2975384"/>
          </a:xfrm>
          <a:prstGeom prst="rect">
            <a:avLst/>
          </a:prstGeom>
          <a:solidFill>
            <a:schemeClr val="bg1"/>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1" u="none" strike="noStrike" kern="1200" cap="none" spc="0" normalizeH="0" baseline="0" noProof="0" dirty="0">
              <a:ln>
                <a:noFill/>
              </a:ln>
              <a:solidFill>
                <a:schemeClr val="accent2">
                  <a:lumMod val="50000"/>
                </a:schemeClr>
              </a:solidFill>
              <a:effectLst/>
              <a:uLnTx/>
              <a:uFillTx/>
              <a:latin typeface="Calibri"/>
              <a:ea typeface="+mn-ea"/>
              <a:cs typeface="+mn-cs"/>
            </a:endParaRPr>
          </a:p>
        </p:txBody>
      </p:sp>
      <p:pic>
        <p:nvPicPr>
          <p:cNvPr id="8" name="Imagem 7"/>
          <p:cNvPicPr>
            <a:picLocks noChangeAspect="1"/>
          </p:cNvPicPr>
          <p:nvPr/>
        </p:nvPicPr>
        <p:blipFill>
          <a:blip r:embed="rId2"/>
          <a:stretch>
            <a:fillRect/>
          </a:stretch>
        </p:blipFill>
        <p:spPr>
          <a:xfrm>
            <a:off x="3045296" y="4248997"/>
            <a:ext cx="2890800" cy="1848506"/>
          </a:xfrm>
          <a:prstGeom prst="rect">
            <a:avLst/>
          </a:prstGeom>
          <a:ln>
            <a:solidFill>
              <a:schemeClr val="tx1"/>
            </a:solidFill>
          </a:ln>
        </p:spPr>
      </p:pic>
      <p:pic>
        <p:nvPicPr>
          <p:cNvPr id="9" name="Imagem 8"/>
          <p:cNvPicPr>
            <a:picLocks noChangeAspect="1"/>
          </p:cNvPicPr>
          <p:nvPr/>
        </p:nvPicPr>
        <p:blipFill>
          <a:blip r:embed="rId3"/>
          <a:stretch>
            <a:fillRect/>
          </a:stretch>
        </p:blipFill>
        <p:spPr>
          <a:xfrm>
            <a:off x="6023092" y="4185407"/>
            <a:ext cx="2890800" cy="1927200"/>
          </a:xfrm>
          <a:prstGeom prst="rect">
            <a:avLst/>
          </a:prstGeom>
          <a:ln>
            <a:solidFill>
              <a:schemeClr val="tx1"/>
            </a:solidFill>
          </a:ln>
        </p:spPr>
      </p:pic>
      <p:pic>
        <p:nvPicPr>
          <p:cNvPr id="10" name="Picture 2" descr="Resultado de imagem para ctc can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059" y="1261331"/>
            <a:ext cx="2374582" cy="78068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p:cNvPicPr>
            <a:picLocks noChangeAspect="1"/>
          </p:cNvPicPr>
          <p:nvPr/>
        </p:nvPicPr>
        <p:blipFill rotWithShape="1">
          <a:blip r:embed="rId5"/>
          <a:srcRect l="28879" t="45585" r="38989" b="16849"/>
          <a:stretch/>
        </p:blipFill>
        <p:spPr>
          <a:xfrm>
            <a:off x="45030" y="4230488"/>
            <a:ext cx="2890800" cy="1900133"/>
          </a:xfrm>
          <a:prstGeom prst="rect">
            <a:avLst/>
          </a:prstGeom>
          <a:ln>
            <a:solidFill>
              <a:schemeClr val="tx1"/>
            </a:solidFill>
          </a:ln>
        </p:spPr>
      </p:pic>
      <p:pic>
        <p:nvPicPr>
          <p:cNvPr id="12" name="Picture 6" descr="Resultado de imagem para granbio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5565" y="1235505"/>
            <a:ext cx="2225559" cy="8894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Resultado de imagem para methanum engenharia ambient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0917" y="1321716"/>
            <a:ext cx="2290007" cy="608285"/>
          </a:xfrm>
          <a:prstGeom prst="rect">
            <a:avLst/>
          </a:prstGeom>
          <a:noFill/>
          <a:extLst>
            <a:ext uri="{909E8E84-426E-40DD-AFC4-6F175D3DCCD1}">
              <a14:hiddenFill xmlns:a14="http://schemas.microsoft.com/office/drawing/2010/main">
                <a:solidFill>
                  <a:srgbClr val="FFFFFF"/>
                </a:solidFill>
              </a14:hiddenFill>
            </a:ext>
          </a:extLst>
        </p:spPr>
      </p:pic>
      <p:sp>
        <p:nvSpPr>
          <p:cNvPr id="14" name="Retângulo 13"/>
          <p:cNvSpPr/>
          <p:nvPr/>
        </p:nvSpPr>
        <p:spPr>
          <a:xfrm>
            <a:off x="148780" y="3416568"/>
            <a:ext cx="2577210" cy="646331"/>
          </a:xfrm>
          <a:prstGeom prst="rect">
            <a:avLst/>
          </a:prstGeom>
        </p:spPr>
        <p:txBody>
          <a:bodyPr wrap="square">
            <a:spAutoFit/>
          </a:bodyPr>
          <a:lstStyle/>
          <a:p>
            <a:pPr lvl="0" algn="just">
              <a:spcBef>
                <a:spcPts val="600"/>
              </a:spcBef>
              <a:spcAft>
                <a:spcPts val="600"/>
              </a:spcAft>
              <a:defRPr/>
            </a:pPr>
            <a:r>
              <a:rPr lang="pt-BR" b="1" i="1" dirty="0">
                <a:solidFill>
                  <a:schemeClr val="accent2">
                    <a:lumMod val="50000"/>
                  </a:schemeClr>
                </a:solidFill>
              </a:rPr>
              <a:t>R$ 212,74 Mi (Crédito e Subvenção Econômica)</a:t>
            </a:r>
            <a:r>
              <a:rPr lang="pt-BR" b="1" dirty="0">
                <a:solidFill>
                  <a:schemeClr val="accent2">
                    <a:lumMod val="50000"/>
                  </a:schemeClr>
                </a:solidFill>
              </a:rPr>
              <a:t> </a:t>
            </a:r>
          </a:p>
        </p:txBody>
      </p:sp>
      <p:sp>
        <p:nvSpPr>
          <p:cNvPr id="15" name="Retângulo 14"/>
          <p:cNvSpPr/>
          <p:nvPr/>
        </p:nvSpPr>
        <p:spPr>
          <a:xfrm>
            <a:off x="3125540" y="1978140"/>
            <a:ext cx="2672430" cy="2185214"/>
          </a:xfrm>
          <a:prstGeom prst="rect">
            <a:avLst/>
          </a:prstGeom>
        </p:spPr>
        <p:txBody>
          <a:bodyPr wrap="square">
            <a:spAutoFit/>
          </a:bodyPr>
          <a:lstStyle/>
          <a:p>
            <a:pPr lvl="0" algn="just">
              <a:spcBef>
                <a:spcPts val="600"/>
              </a:spcBef>
              <a:spcAft>
                <a:spcPts val="600"/>
              </a:spcAft>
              <a:defRPr/>
            </a:pPr>
            <a:r>
              <a:rPr lang="pt-BR" i="1" dirty="0">
                <a:solidFill>
                  <a:schemeClr val="accent2">
                    <a:lumMod val="50000"/>
                  </a:schemeClr>
                </a:solidFill>
              </a:rPr>
              <a:t>Desenvolvimento de biomassa com maior teor de fibra (cana energia) e desenvolvimento de tecnologias do Etanol 2G</a:t>
            </a:r>
          </a:p>
          <a:p>
            <a:pPr lvl="0" algn="just">
              <a:spcBef>
                <a:spcPts val="600"/>
              </a:spcBef>
              <a:spcAft>
                <a:spcPts val="600"/>
              </a:spcAft>
              <a:defRPr/>
            </a:pPr>
            <a:r>
              <a:rPr lang="pt-BR" b="1" i="1" dirty="0">
                <a:solidFill>
                  <a:schemeClr val="accent2">
                    <a:lumMod val="50000"/>
                  </a:schemeClr>
                </a:solidFill>
              </a:rPr>
              <a:t>R$ 126,1 Mi (Crédito e Subvenção)</a:t>
            </a:r>
          </a:p>
        </p:txBody>
      </p:sp>
      <p:sp>
        <p:nvSpPr>
          <p:cNvPr id="16" name="Retângulo 15"/>
          <p:cNvSpPr/>
          <p:nvPr/>
        </p:nvSpPr>
        <p:spPr>
          <a:xfrm>
            <a:off x="6077046" y="2083477"/>
            <a:ext cx="2553360" cy="1908215"/>
          </a:xfrm>
          <a:prstGeom prst="rect">
            <a:avLst/>
          </a:prstGeom>
        </p:spPr>
        <p:txBody>
          <a:bodyPr wrap="square">
            <a:spAutoFit/>
          </a:bodyPr>
          <a:lstStyle/>
          <a:p>
            <a:pPr lvl="0" algn="just">
              <a:spcBef>
                <a:spcPts val="600"/>
              </a:spcBef>
              <a:spcAft>
                <a:spcPts val="600"/>
              </a:spcAft>
              <a:defRPr/>
            </a:pPr>
            <a:r>
              <a:rPr lang="pt-BR" i="1" dirty="0">
                <a:solidFill>
                  <a:schemeClr val="accent2">
                    <a:lumMod val="50000"/>
                  </a:schemeClr>
                </a:solidFill>
              </a:rPr>
              <a:t>Desenvolvimento de tecnologia de </a:t>
            </a:r>
            <a:r>
              <a:rPr lang="pt-BR" i="1" dirty="0" err="1">
                <a:solidFill>
                  <a:schemeClr val="accent2">
                    <a:lumMod val="50000"/>
                  </a:schemeClr>
                </a:solidFill>
              </a:rPr>
              <a:t>metanização</a:t>
            </a:r>
            <a:r>
              <a:rPr lang="pt-BR" i="1" dirty="0">
                <a:solidFill>
                  <a:schemeClr val="accent2">
                    <a:lumMod val="50000"/>
                  </a:schemeClr>
                </a:solidFill>
              </a:rPr>
              <a:t> para tratamento de vinhaça</a:t>
            </a:r>
          </a:p>
          <a:p>
            <a:pPr lvl="0" algn="just">
              <a:spcBef>
                <a:spcPts val="600"/>
              </a:spcBef>
              <a:spcAft>
                <a:spcPts val="600"/>
              </a:spcAft>
              <a:defRPr/>
            </a:pPr>
            <a:r>
              <a:rPr lang="pt-BR" b="1" i="1" dirty="0">
                <a:solidFill>
                  <a:schemeClr val="accent2">
                    <a:lumMod val="50000"/>
                  </a:schemeClr>
                </a:solidFill>
              </a:rPr>
              <a:t>R$ 4,8 Mi (Subvenção Econômica)</a:t>
            </a:r>
          </a:p>
        </p:txBody>
      </p:sp>
      <p:sp>
        <p:nvSpPr>
          <p:cNvPr id="17" name="CaixaDeTexto 16"/>
          <p:cNvSpPr txBox="1"/>
          <p:nvPr/>
        </p:nvSpPr>
        <p:spPr>
          <a:xfrm>
            <a:off x="131553" y="2307889"/>
            <a:ext cx="2762017" cy="852872"/>
          </a:xfrm>
          <a:prstGeom prst="rect">
            <a:avLst/>
          </a:prstGeom>
        </p:spPr>
        <p:txBody>
          <a:bodyPr vert="horz" wrap="square" lIns="91440" tIns="45720" rIns="91440" bIns="45720" rtlCol="0" anchor="ctr">
            <a:noAutofit/>
          </a:bodyPr>
          <a:lstStyle/>
          <a:p>
            <a:pPr algn="just">
              <a:spcBef>
                <a:spcPts val="600"/>
              </a:spcBef>
              <a:spcAft>
                <a:spcPts val="600"/>
              </a:spcAft>
              <a:defRPr/>
            </a:pPr>
            <a:r>
              <a:rPr lang="pt-BR" i="1" dirty="0">
                <a:solidFill>
                  <a:schemeClr val="accent2">
                    <a:lumMod val="50000"/>
                  </a:schemeClr>
                </a:solidFill>
              </a:rPr>
              <a:t>Desenvolvimento da primeira variedade de cana do mundo geneticamente modificada, e que é resistente à broca</a:t>
            </a:r>
          </a:p>
        </p:txBody>
      </p:sp>
      <p:pic>
        <p:nvPicPr>
          <p:cNvPr id="18" name="Imagem 17"/>
          <p:cNvPicPr>
            <a:picLocks noChangeAspect="1"/>
          </p:cNvPicPr>
          <p:nvPr/>
        </p:nvPicPr>
        <p:blipFill rotWithShape="1">
          <a:blip r:embed="rId8"/>
          <a:srcRect l="12760" t="38379" r="13360" b="42401"/>
          <a:stretch/>
        </p:blipFill>
        <p:spPr>
          <a:xfrm>
            <a:off x="15283" y="5943600"/>
            <a:ext cx="2940454" cy="430310"/>
          </a:xfrm>
          <a:prstGeom prst="rect">
            <a:avLst/>
          </a:prstGeom>
          <a:ln>
            <a:solidFill>
              <a:schemeClr val="tx1"/>
            </a:solidFill>
          </a:ln>
        </p:spPr>
      </p:pic>
      <p:sp>
        <p:nvSpPr>
          <p:cNvPr id="19" name="Retângulo 18">
            <a:extLst>
              <a:ext uri="{FF2B5EF4-FFF2-40B4-BE49-F238E27FC236}">
                <a16:creationId xmlns:a16="http://schemas.microsoft.com/office/drawing/2014/main" id="{F6CB1A37-F0CF-4E23-BED5-882ECC3AEBF5}"/>
              </a:ext>
            </a:extLst>
          </p:cNvPr>
          <p:cNvSpPr/>
          <p:nvPr/>
        </p:nvSpPr>
        <p:spPr>
          <a:xfrm>
            <a:off x="9061205" y="789304"/>
            <a:ext cx="2839801" cy="5584606"/>
          </a:xfrm>
          <a:prstGeom prst="rect">
            <a:avLst/>
          </a:prstGeom>
        </p:spPr>
        <p:txBody>
          <a:bodyPr wrap="square">
            <a:spAutoFit/>
          </a:bodyPr>
          <a:lstStyle/>
          <a:p>
            <a:pPr algn="ctr">
              <a:lnSpc>
                <a:spcPct val="150000"/>
              </a:lnSpc>
            </a:pPr>
            <a:r>
              <a:rPr lang="pt-BR" sz="2000" b="1" dirty="0">
                <a:solidFill>
                  <a:srgbClr val="002060"/>
                </a:solidFill>
                <a:latin typeface="Calibri" panose="020F0502020204030204" pitchFamily="34" charset="0"/>
                <a:ea typeface="Times New Roman" panose="02020603050405020304" pitchFamily="18" charset="0"/>
              </a:rPr>
              <a:t>O programa de subvenção econômica aplicou perto de 500 milhões e  já beneficiou milhares de pequenas, medias e grandes empresas no Brasil, ajudando-as a se tornarem mais competitivas, embora esteja  agora reduzido a quase nada. </a:t>
            </a:r>
            <a:endParaRPr lang="pt-BR" sz="2000" b="1" dirty="0">
              <a:solidFill>
                <a:srgbClr val="002060"/>
              </a:solidFill>
            </a:endParaRPr>
          </a:p>
        </p:txBody>
      </p:sp>
    </p:spTree>
    <p:extLst>
      <p:ext uri="{BB962C8B-B14F-4D97-AF65-F5344CB8AC3E}">
        <p14:creationId xmlns:p14="http://schemas.microsoft.com/office/powerpoint/2010/main" val="2085095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lob:https://web.whatsapp.com/ba6e230a-948c-4be6-b254-e8819b210a6b">
            <a:extLst>
              <a:ext uri="{FF2B5EF4-FFF2-40B4-BE49-F238E27FC236}">
                <a16:creationId xmlns:a16="http://schemas.microsoft.com/office/drawing/2014/main" id="{3C280F8F-4E62-4FE6-B890-CBFDD2E119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 name="Imagem 4">
            <a:extLst>
              <a:ext uri="{FF2B5EF4-FFF2-40B4-BE49-F238E27FC236}">
                <a16:creationId xmlns:a16="http://schemas.microsoft.com/office/drawing/2014/main" id="{95EC7173-1BC2-4B68-B322-6F62809DE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335" y="182311"/>
            <a:ext cx="13027469" cy="6493379"/>
          </a:xfrm>
          <a:prstGeom prst="rect">
            <a:avLst/>
          </a:prstGeom>
        </p:spPr>
      </p:pic>
      <p:sp>
        <p:nvSpPr>
          <p:cNvPr id="3" name="Seta: para Baixo 2">
            <a:extLst>
              <a:ext uri="{FF2B5EF4-FFF2-40B4-BE49-F238E27FC236}">
                <a16:creationId xmlns:a16="http://schemas.microsoft.com/office/drawing/2014/main" id="{C2ADB95B-2287-4DCB-B152-116BA8300427}"/>
              </a:ext>
            </a:extLst>
          </p:cNvPr>
          <p:cNvSpPr/>
          <p:nvPr/>
        </p:nvSpPr>
        <p:spPr>
          <a:xfrm rot="10800000">
            <a:off x="7306636" y="569728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0E2A2464-E693-4EF1-AB1D-321D2E70EAC5}"/>
              </a:ext>
            </a:extLst>
          </p:cNvPr>
          <p:cNvSpPr txBox="1"/>
          <p:nvPr/>
        </p:nvSpPr>
        <p:spPr>
          <a:xfrm>
            <a:off x="7791268" y="6186485"/>
            <a:ext cx="4335931" cy="461665"/>
          </a:xfrm>
          <a:prstGeom prst="rect">
            <a:avLst/>
          </a:prstGeom>
          <a:noFill/>
        </p:spPr>
        <p:txBody>
          <a:bodyPr wrap="none" rtlCol="0">
            <a:spAutoFit/>
          </a:bodyPr>
          <a:lstStyle/>
          <a:p>
            <a:r>
              <a:rPr lang="pt-BR" sz="2400" b="1" dirty="0">
                <a:solidFill>
                  <a:srgbClr val="002060"/>
                </a:solidFill>
              </a:rPr>
              <a:t>Criação do Fundos Setoriais  (16)</a:t>
            </a:r>
          </a:p>
        </p:txBody>
      </p:sp>
    </p:spTree>
    <p:extLst>
      <p:ext uri="{BB962C8B-B14F-4D97-AF65-F5344CB8AC3E}">
        <p14:creationId xmlns:p14="http://schemas.microsoft.com/office/powerpoint/2010/main" val="1817421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3754" y="415309"/>
            <a:ext cx="10515600" cy="1325563"/>
          </a:xfrm>
        </p:spPr>
        <p:txBody>
          <a:bodyPr/>
          <a:lstStyle/>
          <a:p>
            <a:r>
              <a:rPr lang="pt-BR" b="1" dirty="0">
                <a:latin typeface="+mn-lt"/>
              </a:rPr>
              <a:t>Subvenção Econômica</a:t>
            </a:r>
          </a:p>
        </p:txBody>
      </p:sp>
      <p:sp>
        <p:nvSpPr>
          <p:cNvPr id="3" name="Espaço Reservado para Conteúdo 2"/>
          <p:cNvSpPr>
            <a:spLocks noGrp="1"/>
          </p:cNvSpPr>
          <p:nvPr>
            <p:ph idx="1"/>
          </p:nvPr>
        </p:nvSpPr>
        <p:spPr>
          <a:xfrm>
            <a:off x="5964117" y="4469531"/>
            <a:ext cx="4580792" cy="1764262"/>
          </a:xfrm>
          <a:solidFill>
            <a:schemeClr val="accent2">
              <a:lumMod val="50000"/>
            </a:schemeClr>
          </a:solidFill>
          <a:ln>
            <a:noFill/>
          </a:ln>
        </p:spPr>
        <p:style>
          <a:lnRef idx="0">
            <a:scrgbClr r="0" g="0" b="0"/>
          </a:lnRef>
          <a:fillRef idx="0">
            <a:scrgbClr r="0" g="0" b="0"/>
          </a:fillRef>
          <a:effectRef idx="0">
            <a:scrgbClr r="0" g="0" b="0"/>
          </a:effectRef>
          <a:fontRef idx="minor">
            <a:schemeClr val="accent5"/>
          </a:fontRef>
        </p:style>
        <p:txBody>
          <a:bodyPr>
            <a:normAutofit/>
          </a:bodyPr>
          <a:lstStyle/>
          <a:p>
            <a:pPr>
              <a:buFont typeface="Arial" panose="020B0604020202020204" pitchFamily="34" charset="0"/>
              <a:buChar char="•"/>
            </a:pPr>
            <a:r>
              <a:rPr lang="pt-BR" sz="2400" dirty="0">
                <a:solidFill>
                  <a:schemeClr val="bg1"/>
                </a:solidFill>
              </a:rPr>
              <a:t>Aumento de 14% do gasto em P&amp;D em relação à receita</a:t>
            </a:r>
          </a:p>
          <a:p>
            <a:pPr>
              <a:buFont typeface="Arial" panose="020B0604020202020204" pitchFamily="34" charset="0"/>
              <a:buChar char="•"/>
            </a:pPr>
            <a:r>
              <a:rPr lang="pt-BR" sz="2400" dirty="0">
                <a:solidFill>
                  <a:schemeClr val="bg1"/>
                </a:solidFill>
              </a:rPr>
              <a:t>Aumento de 152% de pessoal dedicado a P&amp;D</a:t>
            </a:r>
          </a:p>
          <a:p>
            <a:pPr marL="0" indent="0">
              <a:buNone/>
            </a:pPr>
            <a:endParaRPr lang="pt-BR" sz="2400" dirty="0">
              <a:solidFill>
                <a:schemeClr val="bg1"/>
              </a:solidFill>
            </a:endParaRPr>
          </a:p>
          <a:p>
            <a:pPr marL="0" indent="0">
              <a:buNone/>
            </a:pPr>
            <a:endParaRPr lang="pt-BR" dirty="0"/>
          </a:p>
        </p:txBody>
      </p:sp>
      <p:sp>
        <p:nvSpPr>
          <p:cNvPr id="5" name="Retângulo 4"/>
          <p:cNvSpPr/>
          <p:nvPr/>
        </p:nvSpPr>
        <p:spPr>
          <a:xfrm>
            <a:off x="7652239" y="2134485"/>
            <a:ext cx="3196005" cy="1200329"/>
          </a:xfrm>
          <a:prstGeom prst="rect">
            <a:avLst/>
          </a:prstGeom>
        </p:spPr>
        <p:txBody>
          <a:bodyPr wrap="square">
            <a:spAutoFit/>
          </a:bodyPr>
          <a:lstStyle/>
          <a:p>
            <a:r>
              <a:rPr lang="pt-BR" sz="2400" dirty="0"/>
              <a:t>Efeitos da Subvenção Finep, em comparação aos não apoiados</a:t>
            </a:r>
          </a:p>
        </p:txBody>
      </p:sp>
      <p:sp>
        <p:nvSpPr>
          <p:cNvPr id="6" name="Retângulo Arredondado 5"/>
          <p:cNvSpPr/>
          <p:nvPr/>
        </p:nvSpPr>
        <p:spPr>
          <a:xfrm>
            <a:off x="6500447" y="378070"/>
            <a:ext cx="3824654" cy="131005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285750" indent="-285750">
              <a:buFont typeface="Wingdings" panose="05000000000000000000" pitchFamily="2" charset="2"/>
              <a:buChar char="ü"/>
            </a:pPr>
            <a:r>
              <a:rPr lang="pt-BR" sz="2000" dirty="0"/>
              <a:t>Mais patentes</a:t>
            </a:r>
          </a:p>
          <a:p>
            <a:pPr marL="285750" indent="-285750">
              <a:buFont typeface="Wingdings" panose="05000000000000000000" pitchFamily="2" charset="2"/>
              <a:buChar char="ü"/>
            </a:pPr>
            <a:r>
              <a:rPr lang="pt-BR" sz="2000" dirty="0"/>
              <a:t>Mais pessoal dedicado a P&amp;D</a:t>
            </a:r>
          </a:p>
          <a:p>
            <a:pPr marL="285750" indent="-285750">
              <a:buFont typeface="Wingdings" panose="05000000000000000000" pitchFamily="2" charset="2"/>
              <a:buChar char="ü"/>
            </a:pPr>
            <a:r>
              <a:rPr lang="pt-BR" sz="2000" dirty="0"/>
              <a:t>Mais do investimento em inovação</a:t>
            </a:r>
          </a:p>
        </p:txBody>
      </p:sp>
      <p:graphicFrame>
        <p:nvGraphicFramePr>
          <p:cNvPr id="7" name="Diagrama 6"/>
          <p:cNvGraphicFramePr/>
          <p:nvPr>
            <p:extLst>
              <p:ext uri="{D42A27DB-BD31-4B8C-83A1-F6EECF244321}">
                <p14:modId xmlns:p14="http://schemas.microsoft.com/office/powerpoint/2010/main" val="1093157999"/>
              </p:ext>
            </p:extLst>
          </p:nvPr>
        </p:nvGraphicFramePr>
        <p:xfrm>
          <a:off x="1635369" y="1688124"/>
          <a:ext cx="6096000" cy="4167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aixaDeTexto 7"/>
          <p:cNvSpPr txBox="1"/>
          <p:nvPr/>
        </p:nvSpPr>
        <p:spPr>
          <a:xfrm>
            <a:off x="1998787" y="1990743"/>
            <a:ext cx="2026627" cy="867713"/>
          </a:xfrm>
          <a:prstGeom prst="rect">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ctr">
            <a:noAutofit/>
          </a:bodyPr>
          <a:lstStyle/>
          <a:p>
            <a:pPr algn="ctr"/>
            <a:r>
              <a:rPr lang="pt-BR" sz="2800" b="1" dirty="0">
                <a:solidFill>
                  <a:srgbClr val="FFFF00"/>
                </a:solidFill>
              </a:rPr>
              <a:t>Pedidos de Patente</a:t>
            </a:r>
          </a:p>
        </p:txBody>
      </p:sp>
      <p:sp>
        <p:nvSpPr>
          <p:cNvPr id="9" name="CaixaDeTexto 8"/>
          <p:cNvSpPr txBox="1"/>
          <p:nvPr/>
        </p:nvSpPr>
        <p:spPr>
          <a:xfrm>
            <a:off x="3163766" y="3629387"/>
            <a:ext cx="1204546" cy="284904"/>
          </a:xfrm>
          <a:prstGeom prst="rect">
            <a:avLst/>
          </a:prstGeom>
        </p:spPr>
        <p:txBody>
          <a:bodyPr vert="horz" wrap="square" lIns="91440" tIns="45720" rIns="91440" bIns="45720" rtlCol="0" anchor="ctr">
            <a:noAutofit/>
          </a:bodyPr>
          <a:lstStyle/>
          <a:p>
            <a:pPr algn="ctr"/>
            <a:r>
              <a:rPr lang="pt-BR" sz="2800" b="1" dirty="0">
                <a:solidFill>
                  <a:srgbClr val="FFFF00"/>
                </a:solidFill>
              </a:rPr>
              <a:t>374%</a:t>
            </a:r>
          </a:p>
        </p:txBody>
      </p:sp>
      <p:sp>
        <p:nvSpPr>
          <p:cNvPr id="10" name="CaixaDeTexto 9"/>
          <p:cNvSpPr txBox="1"/>
          <p:nvPr/>
        </p:nvSpPr>
        <p:spPr>
          <a:xfrm>
            <a:off x="5282714" y="2753567"/>
            <a:ext cx="1204546" cy="284904"/>
          </a:xfrm>
          <a:prstGeom prst="rect">
            <a:avLst/>
          </a:prstGeom>
        </p:spPr>
        <p:txBody>
          <a:bodyPr vert="horz" wrap="square" lIns="91440" tIns="45720" rIns="91440" bIns="45720" rtlCol="0" anchor="ctr">
            <a:noAutofit/>
          </a:bodyPr>
          <a:lstStyle/>
          <a:p>
            <a:pPr algn="ctr"/>
            <a:r>
              <a:rPr lang="pt-BR" sz="2800" b="1" dirty="0">
                <a:solidFill>
                  <a:srgbClr val="FFFF00"/>
                </a:solidFill>
              </a:rPr>
              <a:t>429%</a:t>
            </a:r>
          </a:p>
        </p:txBody>
      </p:sp>
    </p:spTree>
    <p:extLst>
      <p:ext uri="{BB962C8B-B14F-4D97-AF65-F5344CB8AC3E}">
        <p14:creationId xmlns:p14="http://schemas.microsoft.com/office/powerpoint/2010/main" val="4283135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D0A9C0D-AF39-40C5-9C0C-63FD643B6F53}"/>
              </a:ext>
            </a:extLst>
          </p:cNvPr>
          <p:cNvPicPr>
            <a:picLocks noChangeAspect="1"/>
          </p:cNvPicPr>
          <p:nvPr/>
        </p:nvPicPr>
        <p:blipFill>
          <a:blip r:embed="rId2"/>
          <a:stretch>
            <a:fillRect/>
          </a:stretch>
        </p:blipFill>
        <p:spPr>
          <a:xfrm>
            <a:off x="1543093" y="0"/>
            <a:ext cx="9105814" cy="6858000"/>
          </a:xfrm>
          <a:prstGeom prst="rect">
            <a:avLst/>
          </a:prstGeom>
        </p:spPr>
      </p:pic>
    </p:spTree>
    <p:extLst>
      <p:ext uri="{BB962C8B-B14F-4D97-AF65-F5344CB8AC3E}">
        <p14:creationId xmlns:p14="http://schemas.microsoft.com/office/powerpoint/2010/main" val="1801978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A382F30-850F-4344-8668-9E35B0CB5539}"/>
              </a:ext>
            </a:extLst>
          </p:cNvPr>
          <p:cNvPicPr>
            <a:picLocks noChangeAspect="1"/>
          </p:cNvPicPr>
          <p:nvPr/>
        </p:nvPicPr>
        <p:blipFill>
          <a:blip r:embed="rId2"/>
          <a:stretch>
            <a:fillRect/>
          </a:stretch>
        </p:blipFill>
        <p:spPr>
          <a:xfrm>
            <a:off x="1" y="1"/>
            <a:ext cx="5433390" cy="3967123"/>
          </a:xfrm>
          <a:prstGeom prst="rect">
            <a:avLst/>
          </a:prstGeom>
        </p:spPr>
      </p:pic>
      <p:pic>
        <p:nvPicPr>
          <p:cNvPr id="3" name="Imagem 2">
            <a:extLst>
              <a:ext uri="{FF2B5EF4-FFF2-40B4-BE49-F238E27FC236}">
                <a16:creationId xmlns:a16="http://schemas.microsoft.com/office/drawing/2014/main" id="{BDA1F8DF-3A80-480B-B7D3-50DFBE664654}"/>
              </a:ext>
            </a:extLst>
          </p:cNvPr>
          <p:cNvPicPr>
            <a:picLocks noChangeAspect="1"/>
          </p:cNvPicPr>
          <p:nvPr/>
        </p:nvPicPr>
        <p:blipFill>
          <a:blip r:embed="rId3"/>
          <a:stretch>
            <a:fillRect/>
          </a:stretch>
        </p:blipFill>
        <p:spPr>
          <a:xfrm>
            <a:off x="6096000" y="0"/>
            <a:ext cx="5956316" cy="4115790"/>
          </a:xfrm>
          <a:prstGeom prst="rect">
            <a:avLst/>
          </a:prstGeom>
        </p:spPr>
      </p:pic>
      <p:pic>
        <p:nvPicPr>
          <p:cNvPr id="4" name="Imagem 3">
            <a:extLst>
              <a:ext uri="{FF2B5EF4-FFF2-40B4-BE49-F238E27FC236}">
                <a16:creationId xmlns:a16="http://schemas.microsoft.com/office/drawing/2014/main" id="{9046315D-D7EC-4D48-8FBA-6CB7F99C4C3C}"/>
              </a:ext>
            </a:extLst>
          </p:cNvPr>
          <p:cNvPicPr>
            <a:picLocks noChangeAspect="1"/>
          </p:cNvPicPr>
          <p:nvPr/>
        </p:nvPicPr>
        <p:blipFill>
          <a:blip r:embed="rId4"/>
          <a:stretch>
            <a:fillRect/>
          </a:stretch>
        </p:blipFill>
        <p:spPr>
          <a:xfrm>
            <a:off x="0" y="3429000"/>
            <a:ext cx="5433391" cy="3665143"/>
          </a:xfrm>
          <a:prstGeom prst="rect">
            <a:avLst/>
          </a:prstGeom>
        </p:spPr>
      </p:pic>
      <p:pic>
        <p:nvPicPr>
          <p:cNvPr id="5" name="Imagem 4">
            <a:extLst>
              <a:ext uri="{FF2B5EF4-FFF2-40B4-BE49-F238E27FC236}">
                <a16:creationId xmlns:a16="http://schemas.microsoft.com/office/drawing/2014/main" id="{B4F85A31-0AB9-4BD1-A7DA-DFFEC9065C9E}"/>
              </a:ext>
            </a:extLst>
          </p:cNvPr>
          <p:cNvPicPr>
            <a:picLocks noChangeAspect="1"/>
          </p:cNvPicPr>
          <p:nvPr/>
        </p:nvPicPr>
        <p:blipFill>
          <a:blip r:embed="rId5"/>
          <a:stretch>
            <a:fillRect/>
          </a:stretch>
        </p:blipFill>
        <p:spPr>
          <a:xfrm>
            <a:off x="5539408" y="3967124"/>
            <a:ext cx="6652591" cy="2675680"/>
          </a:xfrm>
          <a:prstGeom prst="rect">
            <a:avLst/>
          </a:prstGeom>
        </p:spPr>
      </p:pic>
    </p:spTree>
    <p:extLst>
      <p:ext uri="{BB962C8B-B14F-4D97-AF65-F5344CB8AC3E}">
        <p14:creationId xmlns:p14="http://schemas.microsoft.com/office/powerpoint/2010/main" val="834981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CE25E8D-0DA4-4EAE-AB44-ED334CDE9B54}"/>
              </a:ext>
            </a:extLst>
          </p:cNvPr>
          <p:cNvSpPr/>
          <p:nvPr/>
        </p:nvSpPr>
        <p:spPr>
          <a:xfrm>
            <a:off x="0" y="0"/>
            <a:ext cx="12192000" cy="6969600"/>
          </a:xfrm>
          <a:prstGeom prst="rect">
            <a:avLst/>
          </a:prstGeom>
        </p:spPr>
        <p:txBody>
          <a:bodyPr wrap="square">
            <a:spAutoFit/>
          </a:bodyPr>
          <a:lstStyle/>
          <a:p>
            <a:pPr algn="just">
              <a:lnSpc>
                <a:spcPct val="150000"/>
              </a:lnSpc>
              <a:spcAft>
                <a:spcPts val="0"/>
              </a:spcAft>
            </a:pPr>
            <a:r>
              <a:rPr lang="pt-BR" sz="20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Interessante notar que </a:t>
            </a:r>
            <a:r>
              <a:rPr lang="pt-BR"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a EMBRAPII foi montada a partir de uma iniciativa piloto por convite a três instituições: INT, IPT e CIMATEC com financiamento da CNI e FINEP com recursos do FNDCT</a:t>
            </a:r>
            <a:r>
              <a:rPr lang="pt-BR" sz="20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Vale também mencionar que a EMBRAPII não  financia infraestrutura. Assim, todas as nossas 42 Unidades tiveram em maior ou menor grau a existência, sobretudo de equipamentos, largamente financiados pelo FNDCT. Portanto, </a:t>
            </a:r>
            <a:r>
              <a:rPr lang="pt-BR"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o conhecido sucesso da EMBRAPII tem se respaldado na frutífera atuação do FNDCT no prévio apoio a essas instituições. </a:t>
            </a:r>
            <a:r>
              <a:rPr lang="pt-BR" sz="20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sz="2000" b="1" dirty="0">
                <a:latin typeface="Calibri" panose="020F0502020204030204" pitchFamily="34" charset="0"/>
                <a:ea typeface="Times New Roman" panose="02020603050405020304" pitchFamily="18" charset="0"/>
                <a:cs typeface="Times New Roman" panose="02020603050405020304" pitchFamily="18" charset="0"/>
              </a:rPr>
              <a:t> </a:t>
            </a:r>
            <a:r>
              <a:rPr lang="pt-BR"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Atualmente temos na parceria EMBRAPII-FINEP a presença do FNDCT na promoção conjunta da fazer crescer, ainda mais a inovação  industrial no Brasil.</a:t>
            </a:r>
            <a:r>
              <a:rPr lang="pt-BR" sz="20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[Jorge Guimarães, presidente da </a:t>
            </a:r>
            <a:r>
              <a:rPr lang="pt-BR" sz="20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Embrapii</a:t>
            </a:r>
            <a:r>
              <a:rPr lang="pt-BR" sz="20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a:t>
            </a:r>
          </a:p>
          <a:p>
            <a:pPr algn="just">
              <a:lnSpc>
                <a:spcPct val="150000"/>
              </a:lnSpc>
              <a:spcAft>
                <a:spcPts val="0"/>
              </a:spcAft>
            </a:pPr>
            <a:endParaRPr lang="pt-BR" sz="1200" b="1"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0"/>
              </a:spcAft>
            </a:pPr>
            <a:r>
              <a:rPr lang="pt-BR"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Sem o FNDCT não haveria a infraestrutura científica moderna hoje existente no país, tanto em infraestrutura física como em equipamentos. São mais de 300 edificações específicas para pesquisa espalhadas por todas as universidades federais e estaduais do país. </a:t>
            </a:r>
            <a:r>
              <a:rPr lang="pt-BR" sz="2000" b="1" dirty="0">
                <a:latin typeface="Calibri" panose="020F0502020204030204" pitchFamily="34" charset="0"/>
                <a:ea typeface="Calibri" panose="020F0502020204030204" pitchFamily="34" charset="0"/>
                <a:cs typeface="Times New Roman" panose="02020603050405020304" pitchFamily="18" charset="0"/>
              </a:rPr>
              <a:t>Há uma correlação direta entre o ranking internacional das universidades brasileiras e o volume de recursos que receberam do FNDCT. Todo o parque de microscopia eletrônica do país, com exceção apenas de alguns equipamentos em São Paulo que foram apoiados pela FAPESP; Todas as centrais analíticas espalhadas por todo o país</a:t>
            </a:r>
            <a:r>
              <a:rPr lang="pt-BR"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Na área do petróleo podemos afirmar que sem o CT-</a:t>
            </a:r>
            <a:r>
              <a:rPr lang="pt-BR" sz="20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Petro</a:t>
            </a:r>
            <a:r>
              <a:rPr lang="pt-BR"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não haveria o </a:t>
            </a:r>
            <a:r>
              <a:rPr lang="pt-BR" sz="20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Pré</a:t>
            </a:r>
            <a:r>
              <a:rPr lang="pt-BR"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-Sal. </a:t>
            </a:r>
            <a:r>
              <a:rPr lang="pt-BR" sz="2000" b="1" dirty="0">
                <a:latin typeface="Calibri" panose="020F0502020204030204" pitchFamily="34" charset="0"/>
                <a:ea typeface="Calibri" panose="020F0502020204030204" pitchFamily="34" charset="0"/>
                <a:cs typeface="Times New Roman" panose="02020603050405020304" pitchFamily="18" charset="0"/>
              </a:rPr>
              <a:t>[Wanderley de Souza]</a:t>
            </a:r>
            <a:endParaRPr lang="pt-B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553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7540C6A-F8C0-4E5F-B56C-8E05A3769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51" y="20415"/>
            <a:ext cx="7500729" cy="4723863"/>
          </a:xfrm>
          <a:prstGeom prst="rect">
            <a:avLst/>
          </a:prstGeom>
        </p:spPr>
      </p:pic>
      <p:sp>
        <p:nvSpPr>
          <p:cNvPr id="5" name="Retângulo 4">
            <a:extLst>
              <a:ext uri="{FF2B5EF4-FFF2-40B4-BE49-F238E27FC236}">
                <a16:creationId xmlns:a16="http://schemas.microsoft.com/office/drawing/2014/main" id="{750EAB2D-548C-413D-9ECF-B68CEEE9249F}"/>
              </a:ext>
            </a:extLst>
          </p:cNvPr>
          <p:cNvSpPr/>
          <p:nvPr/>
        </p:nvSpPr>
        <p:spPr>
          <a:xfrm>
            <a:off x="1" y="4744278"/>
            <a:ext cx="12191999" cy="1754326"/>
          </a:xfrm>
          <a:prstGeom prst="rect">
            <a:avLst/>
          </a:prstGeom>
        </p:spPr>
        <p:txBody>
          <a:bodyPr wrap="square">
            <a:spAutoFit/>
          </a:bodyPr>
          <a:lstStyle/>
          <a:p>
            <a:pPr marL="285750" indent="-285750">
              <a:buFontTx/>
              <a:buChar char="-"/>
            </a:pPr>
            <a:r>
              <a:rPr lang="pt-BR" b="1" dirty="0"/>
              <a:t>Programas de construção, modernização e manutenção dos laboratórios de pesquisas do país e infraestrutura em universidades (muitos em parcerias com as </a:t>
            </a:r>
            <a:r>
              <a:rPr lang="pt-BR" b="1" dirty="0" err="1"/>
              <a:t>FAPs</a:t>
            </a:r>
            <a:r>
              <a:rPr lang="pt-BR" b="1" dirty="0"/>
              <a:t> como </a:t>
            </a:r>
            <a:r>
              <a:rPr lang="pt-BR" b="1" dirty="0" err="1"/>
              <a:t>CTInfra</a:t>
            </a:r>
            <a:r>
              <a:rPr lang="pt-BR" b="1" dirty="0"/>
              <a:t>) </a:t>
            </a:r>
          </a:p>
          <a:p>
            <a:pPr marL="285750" indent="-285750">
              <a:buFontTx/>
              <a:buChar char="-"/>
            </a:pPr>
            <a:r>
              <a:rPr lang="pt-BR" b="1" dirty="0"/>
              <a:t>Programas de interação de Institutos de Ciência e Tecnologia (</a:t>
            </a:r>
            <a:r>
              <a:rPr lang="pt-BR" b="1" dirty="0" err="1"/>
              <a:t>ICTs</a:t>
            </a:r>
            <a:r>
              <a:rPr lang="pt-BR" b="1" dirty="0"/>
              <a:t>) com Empresas </a:t>
            </a:r>
          </a:p>
          <a:p>
            <a:pPr marL="285750" indent="-285750">
              <a:buFontTx/>
              <a:buChar char="-"/>
            </a:pPr>
            <a:r>
              <a:rPr lang="pt-BR" b="1" dirty="0">
                <a:solidFill>
                  <a:srgbClr val="FF0000"/>
                </a:solidFill>
              </a:rPr>
              <a:t>Programas de fomento e subvenção econômica à inovação empresarial e empreendedorismo tecnológico (Em parceria com as </a:t>
            </a:r>
            <a:r>
              <a:rPr lang="pt-BR" b="1" dirty="0" err="1">
                <a:solidFill>
                  <a:srgbClr val="FF0000"/>
                </a:solidFill>
              </a:rPr>
              <a:t>FAPs</a:t>
            </a:r>
            <a:r>
              <a:rPr lang="pt-BR" b="1" dirty="0">
                <a:solidFill>
                  <a:srgbClr val="FF0000"/>
                </a:solidFill>
              </a:rPr>
              <a:t>: </a:t>
            </a:r>
            <a:r>
              <a:rPr lang="pt-BR" b="1" dirty="0" err="1">
                <a:solidFill>
                  <a:srgbClr val="FF0000"/>
                </a:solidFill>
              </a:rPr>
              <a:t>Tecnova</a:t>
            </a:r>
            <a:r>
              <a:rPr lang="pt-BR" b="1" dirty="0">
                <a:solidFill>
                  <a:srgbClr val="FF0000"/>
                </a:solidFill>
              </a:rPr>
              <a:t> e Centelha) </a:t>
            </a:r>
          </a:p>
          <a:p>
            <a:pPr marL="285750" indent="-285750">
              <a:buFontTx/>
              <a:buChar char="-"/>
            </a:pPr>
            <a:r>
              <a:rPr lang="pt-BR" b="1" dirty="0"/>
              <a:t>Projetos e plantas industriais de tecnologia avançada ou em desenvolvimento</a:t>
            </a:r>
          </a:p>
        </p:txBody>
      </p:sp>
      <p:sp>
        <p:nvSpPr>
          <p:cNvPr id="7" name="CaixaDeTexto 6">
            <a:extLst>
              <a:ext uri="{FF2B5EF4-FFF2-40B4-BE49-F238E27FC236}">
                <a16:creationId xmlns:a16="http://schemas.microsoft.com/office/drawing/2014/main" id="{07B5A110-A700-4F41-9A6A-7F019C99FDC8}"/>
              </a:ext>
            </a:extLst>
          </p:cNvPr>
          <p:cNvSpPr txBox="1"/>
          <p:nvPr/>
        </p:nvSpPr>
        <p:spPr>
          <a:xfrm>
            <a:off x="5595731" y="6150114"/>
            <a:ext cx="8289235" cy="646331"/>
          </a:xfrm>
          <a:prstGeom prst="rect">
            <a:avLst/>
          </a:prstGeom>
          <a:noFill/>
        </p:spPr>
        <p:txBody>
          <a:bodyPr wrap="square" rtlCol="0">
            <a:spAutoFit/>
          </a:bodyPr>
          <a:lstStyle/>
          <a:p>
            <a:pPr algn="ctr"/>
            <a:r>
              <a:rPr lang="pt-BR" b="1" dirty="0"/>
              <a:t>Interação com as </a:t>
            </a:r>
            <a:r>
              <a:rPr lang="pt-BR" b="1" dirty="0" err="1"/>
              <a:t>FAPs</a:t>
            </a:r>
            <a:endParaRPr lang="pt-BR" b="1" dirty="0"/>
          </a:p>
          <a:p>
            <a:pPr algn="ctr"/>
            <a:r>
              <a:rPr lang="pt-BR" b="1" dirty="0"/>
              <a:t>[Fábio Guedes, vice-presidente do CONFAP]</a:t>
            </a:r>
          </a:p>
        </p:txBody>
      </p:sp>
      <p:sp>
        <p:nvSpPr>
          <p:cNvPr id="8" name="Retângulo 7">
            <a:extLst>
              <a:ext uri="{FF2B5EF4-FFF2-40B4-BE49-F238E27FC236}">
                <a16:creationId xmlns:a16="http://schemas.microsoft.com/office/drawing/2014/main" id="{3E1B5167-7DBE-4BEC-95DA-1DAF8620EE22}"/>
              </a:ext>
            </a:extLst>
          </p:cNvPr>
          <p:cNvSpPr/>
          <p:nvPr/>
        </p:nvSpPr>
        <p:spPr>
          <a:xfrm>
            <a:off x="8097080" y="682561"/>
            <a:ext cx="4094920" cy="2862322"/>
          </a:xfrm>
          <a:prstGeom prst="rect">
            <a:avLst/>
          </a:prstGeom>
        </p:spPr>
        <p:txBody>
          <a:bodyPr wrap="square">
            <a:spAutoFit/>
          </a:bodyPr>
          <a:lstStyle/>
          <a:p>
            <a:pPr algn="ctr" fontAlgn="base"/>
            <a:r>
              <a:rPr lang="pt-BR" b="1" dirty="0">
                <a:solidFill>
                  <a:srgbClr val="4A4A4A"/>
                </a:solidFill>
              </a:rPr>
              <a:t>O Programa Centelha visa estimular a criação de empreendimentos inovadores e disseminar a cultura empreendedora no Brasil. O programa oferece capacitações, recursos financeiros e suporte para transformar ideias em negócios de sucesso.</a:t>
            </a:r>
          </a:p>
          <a:p>
            <a:pPr algn="ctr" fontAlgn="base"/>
            <a:endParaRPr lang="pt-BR" b="1" dirty="0">
              <a:solidFill>
                <a:srgbClr val="4A4A4A"/>
              </a:solidFill>
            </a:endParaRPr>
          </a:p>
          <a:p>
            <a:pPr algn="ctr" fontAlgn="base"/>
            <a:r>
              <a:rPr lang="pt-BR" b="1" dirty="0">
                <a:solidFill>
                  <a:srgbClr val="4A4A4A"/>
                </a:solidFill>
              </a:rPr>
              <a:t>MCTIC, FINEP, CNPq, CONFAP, Fundação CERTI.</a:t>
            </a:r>
            <a:endParaRPr lang="pt-BR" b="1" i="0" dirty="0">
              <a:solidFill>
                <a:srgbClr val="4A4A4A"/>
              </a:solidFill>
              <a:effectLst/>
            </a:endParaRPr>
          </a:p>
        </p:txBody>
      </p:sp>
    </p:spTree>
    <p:extLst>
      <p:ext uri="{BB962C8B-B14F-4D97-AF65-F5344CB8AC3E}">
        <p14:creationId xmlns:p14="http://schemas.microsoft.com/office/powerpoint/2010/main" val="988063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8AF41F4-FEDC-4224-BE98-941BCD1D342F}"/>
              </a:ext>
            </a:extLst>
          </p:cNvPr>
          <p:cNvPicPr>
            <a:picLocks noChangeAspect="1"/>
          </p:cNvPicPr>
          <p:nvPr/>
        </p:nvPicPr>
        <p:blipFill>
          <a:blip r:embed="rId2"/>
          <a:stretch>
            <a:fillRect/>
          </a:stretch>
        </p:blipFill>
        <p:spPr>
          <a:xfrm>
            <a:off x="-344544" y="636104"/>
            <a:ext cx="6056598" cy="5344504"/>
          </a:xfrm>
          <a:prstGeom prst="rect">
            <a:avLst/>
          </a:prstGeom>
        </p:spPr>
      </p:pic>
      <p:pic>
        <p:nvPicPr>
          <p:cNvPr id="3" name="Imagem 2">
            <a:extLst>
              <a:ext uri="{FF2B5EF4-FFF2-40B4-BE49-F238E27FC236}">
                <a16:creationId xmlns:a16="http://schemas.microsoft.com/office/drawing/2014/main" id="{68A0C307-074A-4D8A-B015-B6B7677667D9}"/>
              </a:ext>
            </a:extLst>
          </p:cNvPr>
          <p:cNvPicPr>
            <a:picLocks noChangeAspect="1"/>
          </p:cNvPicPr>
          <p:nvPr/>
        </p:nvPicPr>
        <p:blipFill>
          <a:blip r:embed="rId3"/>
          <a:stretch>
            <a:fillRect/>
          </a:stretch>
        </p:blipFill>
        <p:spPr>
          <a:xfrm>
            <a:off x="5148774" y="1854697"/>
            <a:ext cx="6769267" cy="1251530"/>
          </a:xfrm>
          <a:prstGeom prst="rect">
            <a:avLst/>
          </a:prstGeom>
        </p:spPr>
      </p:pic>
      <p:pic>
        <p:nvPicPr>
          <p:cNvPr id="5" name="Imagem 4">
            <a:extLst>
              <a:ext uri="{FF2B5EF4-FFF2-40B4-BE49-F238E27FC236}">
                <a16:creationId xmlns:a16="http://schemas.microsoft.com/office/drawing/2014/main" id="{2E384225-6EC8-4D2B-A658-EFCD49C5EB60}"/>
              </a:ext>
            </a:extLst>
          </p:cNvPr>
          <p:cNvPicPr>
            <a:picLocks noChangeAspect="1"/>
          </p:cNvPicPr>
          <p:nvPr/>
        </p:nvPicPr>
        <p:blipFill>
          <a:blip r:embed="rId4"/>
          <a:stretch>
            <a:fillRect/>
          </a:stretch>
        </p:blipFill>
        <p:spPr>
          <a:xfrm>
            <a:off x="5422732" y="4041371"/>
            <a:ext cx="6769268" cy="2934509"/>
          </a:xfrm>
          <a:prstGeom prst="rect">
            <a:avLst/>
          </a:prstGeom>
        </p:spPr>
      </p:pic>
      <p:pic>
        <p:nvPicPr>
          <p:cNvPr id="6" name="Imagem 5">
            <a:extLst>
              <a:ext uri="{FF2B5EF4-FFF2-40B4-BE49-F238E27FC236}">
                <a16:creationId xmlns:a16="http://schemas.microsoft.com/office/drawing/2014/main" id="{44BDB7AB-143E-47D6-B499-A8017B9DE73B}"/>
              </a:ext>
            </a:extLst>
          </p:cNvPr>
          <p:cNvPicPr>
            <a:picLocks noChangeAspect="1"/>
          </p:cNvPicPr>
          <p:nvPr/>
        </p:nvPicPr>
        <p:blipFill>
          <a:blip r:embed="rId5"/>
          <a:stretch>
            <a:fillRect/>
          </a:stretch>
        </p:blipFill>
        <p:spPr>
          <a:xfrm>
            <a:off x="5399409" y="-100871"/>
            <a:ext cx="6769268" cy="1913304"/>
          </a:xfrm>
          <a:prstGeom prst="rect">
            <a:avLst/>
          </a:prstGeom>
        </p:spPr>
      </p:pic>
      <p:pic>
        <p:nvPicPr>
          <p:cNvPr id="7" name="Imagem 6">
            <a:extLst>
              <a:ext uri="{FF2B5EF4-FFF2-40B4-BE49-F238E27FC236}">
                <a16:creationId xmlns:a16="http://schemas.microsoft.com/office/drawing/2014/main" id="{6D888F28-3F28-40B2-89E2-1C125BFDA04A}"/>
              </a:ext>
            </a:extLst>
          </p:cNvPr>
          <p:cNvPicPr>
            <a:picLocks noChangeAspect="1"/>
          </p:cNvPicPr>
          <p:nvPr/>
        </p:nvPicPr>
        <p:blipFill>
          <a:blip r:embed="rId6"/>
          <a:stretch>
            <a:fillRect/>
          </a:stretch>
        </p:blipFill>
        <p:spPr>
          <a:xfrm>
            <a:off x="5399410" y="3144192"/>
            <a:ext cx="6518632" cy="457400"/>
          </a:xfrm>
          <a:prstGeom prst="rect">
            <a:avLst/>
          </a:prstGeom>
        </p:spPr>
      </p:pic>
      <p:pic>
        <p:nvPicPr>
          <p:cNvPr id="9" name="Imagem 8">
            <a:extLst>
              <a:ext uri="{FF2B5EF4-FFF2-40B4-BE49-F238E27FC236}">
                <a16:creationId xmlns:a16="http://schemas.microsoft.com/office/drawing/2014/main" id="{9091A601-0730-46FC-AF7C-7B14B641651F}"/>
              </a:ext>
            </a:extLst>
          </p:cNvPr>
          <p:cNvPicPr>
            <a:picLocks noChangeAspect="1"/>
          </p:cNvPicPr>
          <p:nvPr/>
        </p:nvPicPr>
        <p:blipFill>
          <a:blip r:embed="rId7"/>
          <a:stretch>
            <a:fillRect/>
          </a:stretch>
        </p:blipFill>
        <p:spPr>
          <a:xfrm>
            <a:off x="5524728" y="3613966"/>
            <a:ext cx="6518632" cy="321823"/>
          </a:xfrm>
          <a:prstGeom prst="rect">
            <a:avLst/>
          </a:prstGeom>
        </p:spPr>
      </p:pic>
      <p:sp>
        <p:nvSpPr>
          <p:cNvPr id="4" name="CaixaDeTexto 3">
            <a:extLst>
              <a:ext uri="{FF2B5EF4-FFF2-40B4-BE49-F238E27FC236}">
                <a16:creationId xmlns:a16="http://schemas.microsoft.com/office/drawing/2014/main" id="{2C9C8623-1434-4907-B045-5ECA53E71CAF}"/>
              </a:ext>
            </a:extLst>
          </p:cNvPr>
          <p:cNvSpPr txBox="1"/>
          <p:nvPr/>
        </p:nvSpPr>
        <p:spPr>
          <a:xfrm>
            <a:off x="0" y="266772"/>
            <a:ext cx="9248879" cy="400110"/>
          </a:xfrm>
          <a:prstGeom prst="rect">
            <a:avLst/>
          </a:prstGeom>
          <a:noFill/>
        </p:spPr>
        <p:txBody>
          <a:bodyPr wrap="none" rtlCol="0">
            <a:spAutoFit/>
          </a:bodyPr>
          <a:lstStyle/>
          <a:p>
            <a:r>
              <a:rPr lang="pt-BR" sz="2000" b="1" dirty="0">
                <a:solidFill>
                  <a:srgbClr val="0070C0"/>
                </a:solidFill>
              </a:rPr>
              <a:t>MANIFESTAÇÕES DE ENTIDADES CIENTÍFICAS E TECNOLÓGICAS EM DEFESA DO FNDCT</a:t>
            </a:r>
          </a:p>
        </p:txBody>
      </p:sp>
    </p:spTree>
    <p:extLst>
      <p:ext uri="{BB962C8B-B14F-4D97-AF65-F5344CB8AC3E}">
        <p14:creationId xmlns:p14="http://schemas.microsoft.com/office/powerpoint/2010/main" val="1447874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8BA2C54-F858-4CC0-8AB4-6429FBC48DBB}"/>
              </a:ext>
            </a:extLst>
          </p:cNvPr>
          <p:cNvPicPr>
            <a:picLocks noChangeAspect="1"/>
          </p:cNvPicPr>
          <p:nvPr/>
        </p:nvPicPr>
        <p:blipFill>
          <a:blip r:embed="rId2"/>
          <a:stretch>
            <a:fillRect/>
          </a:stretch>
        </p:blipFill>
        <p:spPr>
          <a:xfrm>
            <a:off x="5449063" y="0"/>
            <a:ext cx="6837366" cy="6858000"/>
          </a:xfrm>
          <a:prstGeom prst="rect">
            <a:avLst/>
          </a:prstGeom>
        </p:spPr>
      </p:pic>
      <p:pic>
        <p:nvPicPr>
          <p:cNvPr id="4" name="Imagem 3">
            <a:extLst>
              <a:ext uri="{FF2B5EF4-FFF2-40B4-BE49-F238E27FC236}">
                <a16:creationId xmlns:a16="http://schemas.microsoft.com/office/drawing/2014/main" id="{2131752D-B3C3-4F35-AE91-E76B75DAE67F}"/>
              </a:ext>
            </a:extLst>
          </p:cNvPr>
          <p:cNvPicPr>
            <a:picLocks noChangeAspect="1"/>
          </p:cNvPicPr>
          <p:nvPr/>
        </p:nvPicPr>
        <p:blipFill>
          <a:blip r:embed="rId3"/>
          <a:stretch>
            <a:fillRect/>
          </a:stretch>
        </p:blipFill>
        <p:spPr>
          <a:xfrm>
            <a:off x="0" y="-123325"/>
            <a:ext cx="5493761" cy="3063472"/>
          </a:xfrm>
          <a:prstGeom prst="rect">
            <a:avLst/>
          </a:prstGeom>
        </p:spPr>
      </p:pic>
      <p:pic>
        <p:nvPicPr>
          <p:cNvPr id="5" name="Imagem 4">
            <a:extLst>
              <a:ext uri="{FF2B5EF4-FFF2-40B4-BE49-F238E27FC236}">
                <a16:creationId xmlns:a16="http://schemas.microsoft.com/office/drawing/2014/main" id="{47E52CB1-9131-4665-A9B4-5EA15CE53FA7}"/>
              </a:ext>
            </a:extLst>
          </p:cNvPr>
          <p:cNvPicPr>
            <a:picLocks noChangeAspect="1"/>
          </p:cNvPicPr>
          <p:nvPr/>
        </p:nvPicPr>
        <p:blipFill>
          <a:blip r:embed="rId4"/>
          <a:stretch>
            <a:fillRect/>
          </a:stretch>
        </p:blipFill>
        <p:spPr>
          <a:xfrm>
            <a:off x="0" y="3071925"/>
            <a:ext cx="5570806" cy="3786075"/>
          </a:xfrm>
          <a:prstGeom prst="rect">
            <a:avLst/>
          </a:prstGeom>
        </p:spPr>
      </p:pic>
    </p:spTree>
    <p:extLst>
      <p:ext uri="{BB962C8B-B14F-4D97-AF65-F5344CB8AC3E}">
        <p14:creationId xmlns:p14="http://schemas.microsoft.com/office/powerpoint/2010/main" val="3911486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A62D752-BA59-4CEF-909B-2E29CF107ADF}"/>
              </a:ext>
            </a:extLst>
          </p:cNvPr>
          <p:cNvPicPr>
            <a:picLocks noChangeAspect="1"/>
          </p:cNvPicPr>
          <p:nvPr/>
        </p:nvPicPr>
        <p:blipFill>
          <a:blip r:embed="rId2"/>
          <a:stretch>
            <a:fillRect/>
          </a:stretch>
        </p:blipFill>
        <p:spPr>
          <a:xfrm>
            <a:off x="5248864" y="-2584174"/>
            <a:ext cx="6936169" cy="9442174"/>
          </a:xfrm>
          <a:prstGeom prst="rect">
            <a:avLst/>
          </a:prstGeom>
        </p:spPr>
      </p:pic>
      <p:pic>
        <p:nvPicPr>
          <p:cNvPr id="4" name="Imagem 3">
            <a:extLst>
              <a:ext uri="{FF2B5EF4-FFF2-40B4-BE49-F238E27FC236}">
                <a16:creationId xmlns:a16="http://schemas.microsoft.com/office/drawing/2014/main" id="{A37FDB41-EE68-4438-B502-2A78666F7EBD}"/>
              </a:ext>
            </a:extLst>
          </p:cNvPr>
          <p:cNvPicPr>
            <a:picLocks noChangeAspect="1"/>
          </p:cNvPicPr>
          <p:nvPr/>
        </p:nvPicPr>
        <p:blipFill>
          <a:blip r:embed="rId3"/>
          <a:stretch>
            <a:fillRect/>
          </a:stretch>
        </p:blipFill>
        <p:spPr>
          <a:xfrm>
            <a:off x="555975" y="0"/>
            <a:ext cx="4692890" cy="6858000"/>
          </a:xfrm>
          <a:prstGeom prst="rect">
            <a:avLst/>
          </a:prstGeom>
        </p:spPr>
      </p:pic>
      <p:pic>
        <p:nvPicPr>
          <p:cNvPr id="5" name="Imagem 4">
            <a:extLst>
              <a:ext uri="{FF2B5EF4-FFF2-40B4-BE49-F238E27FC236}">
                <a16:creationId xmlns:a16="http://schemas.microsoft.com/office/drawing/2014/main" id="{B006A476-49B7-4262-80C2-2AC9EEAEE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975" y="2840088"/>
            <a:ext cx="4567568" cy="4159880"/>
          </a:xfrm>
          <a:prstGeom prst="rect">
            <a:avLst/>
          </a:prstGeom>
        </p:spPr>
      </p:pic>
    </p:spTree>
    <p:extLst>
      <p:ext uri="{BB962C8B-B14F-4D97-AF65-F5344CB8AC3E}">
        <p14:creationId xmlns:p14="http://schemas.microsoft.com/office/powerpoint/2010/main" val="2707515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24A047F-0870-42D9-A7E8-7188E451CE5E}"/>
              </a:ext>
            </a:extLst>
          </p:cNvPr>
          <p:cNvSpPr/>
          <p:nvPr/>
        </p:nvSpPr>
        <p:spPr>
          <a:xfrm>
            <a:off x="0" y="551915"/>
            <a:ext cx="12192000" cy="1124026"/>
          </a:xfrm>
          <a:prstGeom prst="rect">
            <a:avLst/>
          </a:prstGeom>
        </p:spPr>
        <p:txBody>
          <a:bodyPr wrap="square">
            <a:spAutoFit/>
          </a:bodyPr>
          <a:lstStyle/>
          <a:p>
            <a:pPr algn="ctr">
              <a:lnSpc>
                <a:spcPct val="150000"/>
              </a:lnSpc>
              <a:spcAft>
                <a:spcPts val="450"/>
              </a:spcAft>
            </a:pPr>
            <a:r>
              <a:rPr lang="pt-BR" sz="2300" b="1" dirty="0">
                <a:solidFill>
                  <a:srgbClr val="1D2129"/>
                </a:solidFill>
                <a:ea typeface="Times New Roman" panose="02020603050405020304" pitchFamily="18" charset="0"/>
              </a:rPr>
              <a:t>A base do progresso – C e T não são a causa da crise que enfrentamos, mas podem ser a solução</a:t>
            </a:r>
            <a:endParaRPr lang="pt-BR" sz="2300" dirty="0">
              <a:ea typeface="Times New Roman" panose="02020603050405020304" pitchFamily="18" charset="0"/>
            </a:endParaRPr>
          </a:p>
          <a:p>
            <a:pPr algn="ctr">
              <a:lnSpc>
                <a:spcPct val="150000"/>
              </a:lnSpc>
              <a:spcBef>
                <a:spcPts val="450"/>
              </a:spcBef>
              <a:spcAft>
                <a:spcPts val="450"/>
              </a:spcAft>
            </a:pPr>
            <a:r>
              <a:rPr lang="pt-BR" b="1" dirty="0">
                <a:solidFill>
                  <a:srgbClr val="1D2129"/>
                </a:solidFill>
                <a:ea typeface="Times New Roman" panose="02020603050405020304" pitchFamily="18" charset="0"/>
              </a:rPr>
              <a:t>Governo erra ao ameaçar pesquisas e Educação, dizem lideranças da Câmara em artigo exclusivo para O GLOBO - 05/11/2019</a:t>
            </a:r>
            <a:endParaRPr lang="pt-BR" b="1" dirty="0">
              <a:effectLst/>
              <a:ea typeface="Times New Roman" panose="02020603050405020304" pitchFamily="18" charset="0"/>
            </a:endParaRPr>
          </a:p>
        </p:txBody>
      </p:sp>
      <p:sp>
        <p:nvSpPr>
          <p:cNvPr id="3" name="Retângulo 2">
            <a:extLst>
              <a:ext uri="{FF2B5EF4-FFF2-40B4-BE49-F238E27FC236}">
                <a16:creationId xmlns:a16="http://schemas.microsoft.com/office/drawing/2014/main" id="{399B0D75-0F14-4B98-B3FC-70B022F38713}"/>
              </a:ext>
            </a:extLst>
          </p:cNvPr>
          <p:cNvSpPr/>
          <p:nvPr/>
        </p:nvSpPr>
        <p:spPr>
          <a:xfrm>
            <a:off x="0" y="1675941"/>
            <a:ext cx="12192000" cy="2126864"/>
          </a:xfrm>
          <a:prstGeom prst="rect">
            <a:avLst/>
          </a:prstGeom>
        </p:spPr>
        <p:txBody>
          <a:bodyPr wrap="square">
            <a:spAutoFit/>
          </a:bodyPr>
          <a:lstStyle/>
          <a:p>
            <a:pPr algn="just">
              <a:lnSpc>
                <a:spcPct val="150000"/>
              </a:lnSpc>
              <a:spcBef>
                <a:spcPts val="450"/>
              </a:spcBef>
              <a:spcAft>
                <a:spcPts val="0"/>
              </a:spcAft>
            </a:pPr>
            <a:r>
              <a:rPr lang="pt-BR" b="1" dirty="0">
                <a:solidFill>
                  <a:srgbClr val="1D2129"/>
                </a:solidFill>
                <a:ea typeface="Times New Roman" panose="02020603050405020304" pitchFamily="18" charset="0"/>
              </a:rPr>
              <a:t>Rodrigo Maia (presidente da Câmara dos Deputados); e as lideranças Alessandro </a:t>
            </a:r>
            <a:r>
              <a:rPr lang="pt-BR" b="1" dirty="0" err="1">
                <a:solidFill>
                  <a:srgbClr val="1D2129"/>
                </a:solidFill>
                <a:ea typeface="Times New Roman" panose="02020603050405020304" pitchFamily="18" charset="0"/>
              </a:rPr>
              <a:t>Molon</a:t>
            </a:r>
            <a:r>
              <a:rPr lang="pt-BR" b="1" dirty="0">
                <a:solidFill>
                  <a:srgbClr val="1D2129"/>
                </a:solidFill>
                <a:ea typeface="Times New Roman" panose="02020603050405020304" pitchFamily="18" charset="0"/>
              </a:rPr>
              <a:t> (líder da oposição); Aguinaldo Ribeiro (da maioria); Jandira </a:t>
            </a:r>
            <a:r>
              <a:rPr lang="pt-BR" b="1" dirty="0" err="1">
                <a:solidFill>
                  <a:srgbClr val="1D2129"/>
                </a:solidFill>
                <a:ea typeface="Times New Roman" panose="02020603050405020304" pitchFamily="18" charset="0"/>
              </a:rPr>
              <a:t>Feghali</a:t>
            </a:r>
            <a:r>
              <a:rPr lang="pt-BR" b="1" dirty="0">
                <a:solidFill>
                  <a:srgbClr val="1D2129"/>
                </a:solidFill>
                <a:ea typeface="Times New Roman" panose="02020603050405020304" pitchFamily="18" charset="0"/>
              </a:rPr>
              <a:t> (da minoria); Paulo Pimenta (PT); Wellington Roberto (PL); Arthur Lira (PP); André de Paula (PSD); Baleia Rossi (MDB); Tadeu Alencar (PSB); Carlos Sampaio (PSDB); </a:t>
            </a:r>
            <a:r>
              <a:rPr lang="pt-BR" b="1" dirty="0" err="1">
                <a:solidFill>
                  <a:srgbClr val="1D2129"/>
                </a:solidFill>
                <a:ea typeface="Times New Roman" panose="02020603050405020304" pitchFamily="18" charset="0"/>
              </a:rPr>
              <a:t>Jhonatan</a:t>
            </a:r>
            <a:r>
              <a:rPr lang="pt-BR" b="1" dirty="0">
                <a:solidFill>
                  <a:srgbClr val="1D2129"/>
                </a:solidFill>
                <a:ea typeface="Times New Roman" panose="02020603050405020304" pitchFamily="18" charset="0"/>
              </a:rPr>
              <a:t> de Jesus (Republicanos); André Figueiredo (PDT); </a:t>
            </a:r>
            <a:r>
              <a:rPr lang="pt-BR" b="1" dirty="0" err="1">
                <a:solidFill>
                  <a:srgbClr val="1D2129"/>
                </a:solidFill>
                <a:ea typeface="Times New Roman" panose="02020603050405020304" pitchFamily="18" charset="0"/>
              </a:rPr>
              <a:t>Elmar</a:t>
            </a:r>
            <a:r>
              <a:rPr lang="pt-BR" b="1" dirty="0">
                <a:solidFill>
                  <a:srgbClr val="1D2129"/>
                </a:solidFill>
                <a:ea typeface="Times New Roman" panose="02020603050405020304" pitchFamily="18" charset="0"/>
              </a:rPr>
              <a:t> Nascimento (DEM); Augusto Coutinho (Solidariedade); Pedro Lucas Fernandes (PTB); José </a:t>
            </a:r>
            <a:r>
              <a:rPr lang="pt-BR" b="1" dirty="0" err="1">
                <a:solidFill>
                  <a:srgbClr val="1D2129"/>
                </a:solidFill>
                <a:ea typeface="Times New Roman" panose="02020603050405020304" pitchFamily="18" charset="0"/>
              </a:rPr>
              <a:t>Nelto</a:t>
            </a:r>
            <a:r>
              <a:rPr lang="pt-BR" b="1" dirty="0">
                <a:solidFill>
                  <a:srgbClr val="1D2129"/>
                </a:solidFill>
                <a:ea typeface="Times New Roman" panose="02020603050405020304" pitchFamily="18" charset="0"/>
              </a:rPr>
              <a:t> (Podemos); Ivan Valente (PSOL); André Ferreira (PSC); Daniel Almeida (PCdoB); </a:t>
            </a:r>
            <a:r>
              <a:rPr lang="pt-BR" b="1" dirty="0" err="1">
                <a:solidFill>
                  <a:srgbClr val="1D2129"/>
                </a:solidFill>
                <a:ea typeface="Times New Roman" panose="02020603050405020304" pitchFamily="18" charset="0"/>
              </a:rPr>
              <a:t>Leandre</a:t>
            </a:r>
            <a:r>
              <a:rPr lang="pt-BR" b="1" dirty="0">
                <a:solidFill>
                  <a:srgbClr val="1D2129"/>
                </a:solidFill>
                <a:ea typeface="Times New Roman" panose="02020603050405020304" pitchFamily="18" charset="0"/>
              </a:rPr>
              <a:t> (PV); </a:t>
            </a:r>
            <a:r>
              <a:rPr lang="pt-BR" b="1" dirty="0" err="1">
                <a:solidFill>
                  <a:srgbClr val="1D2129"/>
                </a:solidFill>
                <a:ea typeface="Times New Roman" panose="02020603050405020304" pitchFamily="18" charset="0"/>
              </a:rPr>
              <a:t>Joenia</a:t>
            </a:r>
            <a:r>
              <a:rPr lang="pt-BR" b="1" dirty="0">
                <a:solidFill>
                  <a:srgbClr val="1D2129"/>
                </a:solidFill>
                <a:ea typeface="Times New Roman" panose="02020603050405020304" pitchFamily="18" charset="0"/>
              </a:rPr>
              <a:t> </a:t>
            </a:r>
            <a:r>
              <a:rPr lang="pt-BR" b="1" dirty="0" err="1">
                <a:solidFill>
                  <a:srgbClr val="1D2129"/>
                </a:solidFill>
                <a:ea typeface="Times New Roman" panose="02020603050405020304" pitchFamily="18" charset="0"/>
              </a:rPr>
              <a:t>Wapichana</a:t>
            </a:r>
            <a:r>
              <a:rPr lang="pt-BR" b="1" dirty="0">
                <a:solidFill>
                  <a:srgbClr val="1D2129"/>
                </a:solidFill>
                <a:ea typeface="Times New Roman" panose="02020603050405020304" pitchFamily="18" charset="0"/>
              </a:rPr>
              <a:t> (Rede)".</a:t>
            </a:r>
            <a:endParaRPr lang="pt-BR" sz="2400" b="1" dirty="0">
              <a:effectLst/>
              <a:ea typeface="Times New Roman" panose="02020603050405020304" pitchFamily="18" charset="0"/>
            </a:endParaRPr>
          </a:p>
        </p:txBody>
      </p:sp>
      <p:sp>
        <p:nvSpPr>
          <p:cNvPr id="4" name="Retângulo 3">
            <a:extLst>
              <a:ext uri="{FF2B5EF4-FFF2-40B4-BE49-F238E27FC236}">
                <a16:creationId xmlns:a16="http://schemas.microsoft.com/office/drawing/2014/main" id="{2EB05592-6B41-4BE9-BBA4-2A90879054DD}"/>
              </a:ext>
            </a:extLst>
          </p:cNvPr>
          <p:cNvSpPr/>
          <p:nvPr/>
        </p:nvSpPr>
        <p:spPr>
          <a:xfrm>
            <a:off x="0" y="3802805"/>
            <a:ext cx="12192000" cy="3055195"/>
          </a:xfrm>
          <a:prstGeom prst="rect">
            <a:avLst/>
          </a:prstGeom>
        </p:spPr>
        <p:txBody>
          <a:bodyPr wrap="square">
            <a:spAutoFit/>
          </a:bodyPr>
          <a:lstStyle/>
          <a:p>
            <a:pPr algn="just">
              <a:lnSpc>
                <a:spcPct val="150000"/>
              </a:lnSpc>
              <a:spcBef>
                <a:spcPts val="450"/>
              </a:spcBef>
              <a:spcAft>
                <a:spcPts val="450"/>
              </a:spcAft>
            </a:pPr>
            <a:r>
              <a:rPr lang="pt-BR" sz="1700" dirty="0">
                <a:solidFill>
                  <a:srgbClr val="1D2129"/>
                </a:solidFill>
                <a:ea typeface="Times New Roman" panose="02020603050405020304" pitchFamily="18" charset="0"/>
              </a:rPr>
              <a:t>Quem olha para a discrepante situação econômica de Brasil e China — o primeiro encontra dificuldades para crescer e tem uma economia calcada em commodities, enquanto o segundo apresenta uma pujança que ameaça os Estados Unidos — talvez não imagine que, até 1990, o Produto Interno Bruto (PIB) brasileiro era superior ao chinês.</a:t>
            </a:r>
            <a:endParaRPr lang="pt-BR" sz="1700" dirty="0">
              <a:ea typeface="Times New Roman" panose="02020603050405020304" pitchFamily="18" charset="0"/>
            </a:endParaRPr>
          </a:p>
          <a:p>
            <a:pPr algn="just">
              <a:lnSpc>
                <a:spcPct val="150000"/>
              </a:lnSpc>
              <a:spcBef>
                <a:spcPts val="450"/>
              </a:spcBef>
              <a:spcAft>
                <a:spcPts val="450"/>
              </a:spcAft>
            </a:pPr>
            <a:r>
              <a:rPr lang="pt-BR" sz="1700" dirty="0">
                <a:solidFill>
                  <a:srgbClr val="1D2129"/>
                </a:solidFill>
                <a:ea typeface="Times New Roman" panose="02020603050405020304" pitchFamily="18" charset="0"/>
              </a:rPr>
              <a:t>O que aconteceu nestes quase 30 anos? Com olhar estratégico, a China investiu pesadamente em pesquisa e desenvolvimento. Hoje, é o segundo país no mundo que mais reserva dinheiro à área, dedicando dez vezes mais recursos que o Brasil por ano. (...)</a:t>
            </a:r>
          </a:p>
          <a:p>
            <a:pPr algn="just">
              <a:lnSpc>
                <a:spcPct val="150000"/>
              </a:lnSpc>
              <a:spcBef>
                <a:spcPts val="450"/>
              </a:spcBef>
              <a:spcAft>
                <a:spcPts val="450"/>
              </a:spcAft>
            </a:pPr>
            <a:r>
              <a:rPr lang="pt-BR" sz="1700" dirty="0"/>
              <a:t>E os números não deixam espaço para dúvidas: </a:t>
            </a:r>
            <a:r>
              <a:rPr lang="pt-BR" sz="1700" b="1" dirty="0">
                <a:solidFill>
                  <a:srgbClr val="FF0000"/>
                </a:solidFill>
              </a:rPr>
              <a:t>é altíssima a correlação entre o desenvolvimento econômico dos países e seu investimento em pesquisa e desenvolvimento , vide Estados Unidos, Alemanha, Japão, Coreia do Sul e Israel. </a:t>
            </a:r>
            <a:endParaRPr lang="pt-BR" sz="1700" b="1" dirty="0">
              <a:solidFill>
                <a:srgbClr val="FF0000"/>
              </a:solidFill>
              <a:effectLst/>
              <a:ea typeface="Times New Roman" panose="02020603050405020304" pitchFamily="18" charset="0"/>
            </a:endParaRPr>
          </a:p>
        </p:txBody>
      </p:sp>
      <p:sp>
        <p:nvSpPr>
          <p:cNvPr id="5" name="CaixaDeTexto 4">
            <a:extLst>
              <a:ext uri="{FF2B5EF4-FFF2-40B4-BE49-F238E27FC236}">
                <a16:creationId xmlns:a16="http://schemas.microsoft.com/office/drawing/2014/main" id="{6359AB12-A756-4ACD-A5D0-4EE308C447AE}"/>
              </a:ext>
            </a:extLst>
          </p:cNvPr>
          <p:cNvSpPr txBox="1"/>
          <p:nvPr/>
        </p:nvSpPr>
        <p:spPr>
          <a:xfrm>
            <a:off x="3763617" y="121028"/>
            <a:ext cx="8545609" cy="430887"/>
          </a:xfrm>
          <a:prstGeom prst="rect">
            <a:avLst/>
          </a:prstGeom>
          <a:noFill/>
        </p:spPr>
        <p:txBody>
          <a:bodyPr wrap="none" rtlCol="0">
            <a:spAutoFit/>
          </a:bodyPr>
          <a:lstStyle/>
          <a:p>
            <a:r>
              <a:rPr lang="pt-BR" sz="2200" b="1" dirty="0">
                <a:solidFill>
                  <a:srgbClr val="0070C0"/>
                </a:solidFill>
              </a:rPr>
              <a:t>MANIFESTAÇÕES DE PARLAMENTARES EM DEFESA DA CT&amp;I E DO FNDCT</a:t>
            </a:r>
          </a:p>
        </p:txBody>
      </p:sp>
    </p:spTree>
    <p:extLst>
      <p:ext uri="{BB962C8B-B14F-4D97-AF65-F5344CB8AC3E}">
        <p14:creationId xmlns:p14="http://schemas.microsoft.com/office/powerpoint/2010/main" val="4057576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FB7F3F3F-CFF6-4022-B127-681E448B7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eta: para Baixo 1">
            <a:extLst>
              <a:ext uri="{FF2B5EF4-FFF2-40B4-BE49-F238E27FC236}">
                <a16:creationId xmlns:a16="http://schemas.microsoft.com/office/drawing/2014/main" id="{6ACA59EB-B4B2-4AAD-9E60-B3345FDDE803}"/>
              </a:ext>
            </a:extLst>
          </p:cNvPr>
          <p:cNvSpPr/>
          <p:nvPr/>
        </p:nvSpPr>
        <p:spPr>
          <a:xfrm>
            <a:off x="6738424" y="396709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7274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4F57D3F-D5ED-423B-94BF-0652ADE8F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77" y="1474245"/>
            <a:ext cx="11456277" cy="3909509"/>
          </a:xfrm>
          <a:prstGeom prst="rect">
            <a:avLst/>
          </a:prstGeom>
        </p:spPr>
      </p:pic>
      <p:cxnSp>
        <p:nvCxnSpPr>
          <p:cNvPr id="4" name="Conector de seta reta 7">
            <a:extLst>
              <a:ext uri="{FF2B5EF4-FFF2-40B4-BE49-F238E27FC236}">
                <a16:creationId xmlns:a16="http://schemas.microsoft.com/office/drawing/2014/main" id="{41E76BAA-5C3F-46E4-8272-0350C63F8B03}"/>
              </a:ext>
            </a:extLst>
          </p:cNvPr>
          <p:cNvCxnSpPr>
            <a:cxnSpLocks/>
          </p:cNvCxnSpPr>
          <p:nvPr/>
        </p:nvCxnSpPr>
        <p:spPr>
          <a:xfrm flipV="1">
            <a:off x="11301714" y="2590434"/>
            <a:ext cx="0" cy="1482110"/>
          </a:xfrm>
          <a:prstGeom prst="straightConnector1">
            <a:avLst/>
          </a:prstGeom>
          <a:ln w="63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C2C847EE-AD41-46E8-9597-CCA077947B87}"/>
              </a:ext>
            </a:extLst>
          </p:cNvPr>
          <p:cNvSpPr txBox="1"/>
          <p:nvPr/>
        </p:nvSpPr>
        <p:spPr>
          <a:xfrm>
            <a:off x="10746914" y="2064313"/>
            <a:ext cx="1109599" cy="492443"/>
          </a:xfrm>
          <a:prstGeom prst="rect">
            <a:avLst/>
          </a:prstGeom>
          <a:noFill/>
        </p:spPr>
        <p:txBody>
          <a:bodyPr wrap="none" rtlCol="0">
            <a:spAutoFit/>
          </a:bodyPr>
          <a:lstStyle/>
          <a:p>
            <a:r>
              <a:rPr lang="pt-BR" sz="2600" b="1" dirty="0">
                <a:solidFill>
                  <a:srgbClr val="002060"/>
                </a:solidFill>
              </a:rPr>
              <a:t>FNDCT</a:t>
            </a:r>
          </a:p>
        </p:txBody>
      </p:sp>
      <p:sp>
        <p:nvSpPr>
          <p:cNvPr id="6" name="CaixaDeTexto 5">
            <a:extLst>
              <a:ext uri="{FF2B5EF4-FFF2-40B4-BE49-F238E27FC236}">
                <a16:creationId xmlns:a16="http://schemas.microsoft.com/office/drawing/2014/main" id="{69D18A5D-DDF6-4C88-A8D8-F1EFFCE1C5AA}"/>
              </a:ext>
            </a:extLst>
          </p:cNvPr>
          <p:cNvSpPr txBox="1"/>
          <p:nvPr/>
        </p:nvSpPr>
        <p:spPr>
          <a:xfrm>
            <a:off x="11362344" y="3146823"/>
            <a:ext cx="768159" cy="400110"/>
          </a:xfrm>
          <a:prstGeom prst="rect">
            <a:avLst/>
          </a:prstGeom>
          <a:noFill/>
        </p:spPr>
        <p:txBody>
          <a:bodyPr wrap="none" rtlCol="0">
            <a:spAutoFit/>
          </a:bodyPr>
          <a:lstStyle/>
          <a:p>
            <a:r>
              <a:rPr lang="pt-BR" sz="2000" b="1" dirty="0">
                <a:solidFill>
                  <a:srgbClr val="0070C0"/>
                </a:solidFill>
              </a:rPr>
              <a:t>4,2 bi</a:t>
            </a:r>
          </a:p>
        </p:txBody>
      </p:sp>
      <p:sp>
        <p:nvSpPr>
          <p:cNvPr id="7" name="CaixaDeTexto 6">
            <a:extLst>
              <a:ext uri="{FF2B5EF4-FFF2-40B4-BE49-F238E27FC236}">
                <a16:creationId xmlns:a16="http://schemas.microsoft.com/office/drawing/2014/main" id="{D2A9BA86-D5DB-4747-8A7C-86DDE786A026}"/>
              </a:ext>
            </a:extLst>
          </p:cNvPr>
          <p:cNvSpPr txBox="1"/>
          <p:nvPr/>
        </p:nvSpPr>
        <p:spPr>
          <a:xfrm>
            <a:off x="11421984" y="4100673"/>
            <a:ext cx="768159" cy="400110"/>
          </a:xfrm>
          <a:prstGeom prst="rect">
            <a:avLst/>
          </a:prstGeom>
          <a:noFill/>
        </p:spPr>
        <p:txBody>
          <a:bodyPr wrap="none" rtlCol="0">
            <a:spAutoFit/>
          </a:bodyPr>
          <a:lstStyle/>
          <a:p>
            <a:r>
              <a:rPr lang="pt-BR" sz="2000" b="1" dirty="0">
                <a:solidFill>
                  <a:srgbClr val="FF0000"/>
                </a:solidFill>
              </a:rPr>
              <a:t>0,6 bi</a:t>
            </a:r>
          </a:p>
        </p:txBody>
      </p:sp>
      <p:sp>
        <p:nvSpPr>
          <p:cNvPr id="8" name="CaixaDeTexto 7">
            <a:extLst>
              <a:ext uri="{FF2B5EF4-FFF2-40B4-BE49-F238E27FC236}">
                <a16:creationId xmlns:a16="http://schemas.microsoft.com/office/drawing/2014/main" id="{2285457A-0B64-4673-B8C6-4124B8D95C04}"/>
              </a:ext>
            </a:extLst>
          </p:cNvPr>
          <p:cNvSpPr txBox="1"/>
          <p:nvPr/>
        </p:nvSpPr>
        <p:spPr>
          <a:xfrm>
            <a:off x="10975341" y="4557547"/>
            <a:ext cx="652743" cy="369332"/>
          </a:xfrm>
          <a:prstGeom prst="rect">
            <a:avLst/>
          </a:prstGeom>
          <a:noFill/>
        </p:spPr>
        <p:txBody>
          <a:bodyPr wrap="none" rtlCol="0">
            <a:spAutoFit/>
          </a:bodyPr>
          <a:lstStyle/>
          <a:p>
            <a:r>
              <a:rPr lang="pt-BR" b="1" dirty="0"/>
              <a:t>2020</a:t>
            </a:r>
          </a:p>
        </p:txBody>
      </p:sp>
      <p:cxnSp>
        <p:nvCxnSpPr>
          <p:cNvPr id="9" name="Conector de seta reta 5">
            <a:extLst>
              <a:ext uri="{FF2B5EF4-FFF2-40B4-BE49-F238E27FC236}">
                <a16:creationId xmlns:a16="http://schemas.microsoft.com/office/drawing/2014/main" id="{325FC232-FFE6-4973-84F8-5E2CD8237984}"/>
              </a:ext>
            </a:extLst>
          </p:cNvPr>
          <p:cNvCxnSpPr>
            <a:cxnSpLocks/>
          </p:cNvCxnSpPr>
          <p:nvPr/>
        </p:nvCxnSpPr>
        <p:spPr>
          <a:xfrm flipV="1">
            <a:off x="11301714" y="4065594"/>
            <a:ext cx="0" cy="40441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7">
            <a:extLst>
              <a:ext uri="{FF2B5EF4-FFF2-40B4-BE49-F238E27FC236}">
                <a16:creationId xmlns:a16="http://schemas.microsoft.com/office/drawing/2014/main" id="{F8C7438E-6BB8-4B41-AC8A-BCB3433DE880}"/>
              </a:ext>
            </a:extLst>
          </p:cNvPr>
          <p:cNvSpPr txBox="1">
            <a:spLocks/>
          </p:cNvSpPr>
          <p:nvPr/>
        </p:nvSpPr>
        <p:spPr bwMode="auto">
          <a:xfrm>
            <a:off x="1535133" y="0"/>
            <a:ext cx="9121734" cy="13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vert="horz" lIns="0" tIns="0" rIns="0" bIns="0" rtlCol="0" anchor="ctr">
            <a:noAutofit/>
          </a:bodyPr>
          <a:lstStyle>
            <a:lvl1pPr algn="l" defTabSz="457200" rtl="0" eaLnBrk="1" latinLnBrk="0" hangingPunct="1">
              <a:spcBef>
                <a:spcPct val="0"/>
              </a:spcBef>
              <a:buNone/>
              <a:defRPr sz="3200" b="0" i="0" kern="1200" baseline="0">
                <a:solidFill>
                  <a:schemeClr val="accent1"/>
                </a:solidFill>
                <a:latin typeface="Tahoma"/>
                <a:ea typeface="+mj-ea"/>
                <a:cs typeface="Tahoma"/>
              </a:defRPr>
            </a:lvl1pPr>
          </a:lstStyle>
          <a:p>
            <a:pPr algn="ctr">
              <a:lnSpc>
                <a:spcPct val="80000"/>
              </a:lnSpc>
            </a:pPr>
            <a:r>
              <a:rPr lang="en-US" b="1" dirty="0">
                <a:solidFill>
                  <a:schemeClr val="tx1"/>
                </a:solidFill>
                <a:latin typeface="+mn-lt"/>
                <a:sym typeface="Helvetica" charset="0"/>
              </a:rPr>
              <a:t>FNDCT – </a:t>
            </a:r>
            <a:r>
              <a:rPr lang="en-US" b="1" dirty="0" err="1">
                <a:solidFill>
                  <a:schemeClr val="tx1"/>
                </a:solidFill>
                <a:latin typeface="+mn-lt"/>
                <a:sym typeface="Helvetica" charset="0"/>
              </a:rPr>
              <a:t>Recursos</a:t>
            </a:r>
            <a:r>
              <a:rPr lang="en-US" b="1" dirty="0">
                <a:solidFill>
                  <a:schemeClr val="tx1"/>
                </a:solidFill>
                <a:latin typeface="+mn-lt"/>
                <a:sym typeface="Helvetica" charset="0"/>
              </a:rPr>
              <a:t> para </a:t>
            </a:r>
            <a:r>
              <a:rPr lang="en-US" b="1" dirty="0" err="1">
                <a:solidFill>
                  <a:schemeClr val="tx1"/>
                </a:solidFill>
                <a:latin typeface="+mn-lt"/>
                <a:sym typeface="Helvetica" charset="0"/>
              </a:rPr>
              <a:t>Pesquisa</a:t>
            </a:r>
            <a:r>
              <a:rPr lang="en-US" b="1" dirty="0">
                <a:solidFill>
                  <a:schemeClr val="tx1"/>
                </a:solidFill>
                <a:latin typeface="+mn-lt"/>
                <a:sym typeface="Helvetica" charset="0"/>
              </a:rPr>
              <a:t> e </a:t>
            </a:r>
            <a:r>
              <a:rPr lang="en-US" b="1" dirty="0" err="1">
                <a:solidFill>
                  <a:schemeClr val="tx1"/>
                </a:solidFill>
                <a:latin typeface="+mn-lt"/>
                <a:sym typeface="Helvetica" charset="0"/>
              </a:rPr>
              <a:t>Inovação</a:t>
            </a:r>
            <a:endParaRPr lang="en-US" b="1" dirty="0">
              <a:solidFill>
                <a:schemeClr val="tx1"/>
              </a:solidFill>
              <a:latin typeface="+mn-lt"/>
              <a:sym typeface="Helvetica" charset="0"/>
            </a:endParaRPr>
          </a:p>
        </p:txBody>
      </p:sp>
      <p:sp>
        <p:nvSpPr>
          <p:cNvPr id="12" name="CaixaDeTexto 11">
            <a:extLst>
              <a:ext uri="{FF2B5EF4-FFF2-40B4-BE49-F238E27FC236}">
                <a16:creationId xmlns:a16="http://schemas.microsoft.com/office/drawing/2014/main" id="{3F59686E-BEAF-488F-B1CA-089B5A87EA21}"/>
              </a:ext>
            </a:extLst>
          </p:cNvPr>
          <p:cNvSpPr txBox="1"/>
          <p:nvPr/>
        </p:nvSpPr>
        <p:spPr>
          <a:xfrm>
            <a:off x="2194667" y="5922498"/>
            <a:ext cx="6894388" cy="400110"/>
          </a:xfrm>
          <a:prstGeom prst="rect">
            <a:avLst/>
          </a:prstGeom>
          <a:noFill/>
        </p:spPr>
        <p:txBody>
          <a:bodyPr wrap="none" rtlCol="0">
            <a:spAutoFit/>
          </a:bodyPr>
          <a:lstStyle/>
          <a:p>
            <a:r>
              <a:rPr lang="pt-BR" sz="2000" b="1" dirty="0"/>
              <a:t>Cerca de 25 bilhões de reais contingenciados entre 2006 e 2020</a:t>
            </a:r>
          </a:p>
        </p:txBody>
      </p:sp>
    </p:spTree>
    <p:extLst>
      <p:ext uri="{BB962C8B-B14F-4D97-AF65-F5344CB8AC3E}">
        <p14:creationId xmlns:p14="http://schemas.microsoft.com/office/powerpoint/2010/main" val="697222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age132"/>
          <p:cNvPicPr>
            <a:picLocks noChangeAspect="1"/>
          </p:cNvPicPr>
          <p:nvPr/>
        </p:nvPicPr>
        <p:blipFill>
          <a:blip r:embed="rId2"/>
          <a:stretch>
            <a:fillRect/>
          </a:stretch>
        </p:blipFill>
        <p:spPr>
          <a:xfrm>
            <a:off x="1616509" y="-174171"/>
            <a:ext cx="9051491" cy="7019469"/>
          </a:xfrm>
          <a:prstGeom prst="rect">
            <a:avLst/>
          </a:prstGeom>
          <a:noFill/>
        </p:spPr>
      </p:pic>
      <p:grpSp>
        <p:nvGrpSpPr>
          <p:cNvPr id="133" name="Group133"/>
          <p:cNvGrpSpPr/>
          <p:nvPr/>
        </p:nvGrpSpPr>
        <p:grpSpPr>
          <a:xfrm>
            <a:off x="3540760" y="6258560"/>
            <a:ext cx="6098540" cy="599441"/>
            <a:chOff x="2016760" y="6258559"/>
            <a:chExt cx="6098540" cy="599441"/>
          </a:xfrm>
        </p:grpSpPr>
        <p:pic>
          <p:nvPicPr>
            <p:cNvPr id="134" name="Image134"/>
            <p:cNvPicPr>
              <a:picLocks noChangeAspect="1"/>
            </p:cNvPicPr>
            <p:nvPr/>
          </p:nvPicPr>
          <p:blipFill>
            <a:blip r:embed="rId3"/>
            <a:stretch>
              <a:fillRect/>
            </a:stretch>
          </p:blipFill>
          <p:spPr>
            <a:xfrm>
              <a:off x="2016760" y="6258559"/>
              <a:ext cx="1485900" cy="599441"/>
            </a:xfrm>
            <a:prstGeom prst="rect">
              <a:avLst/>
            </a:prstGeom>
            <a:noFill/>
          </p:spPr>
        </p:pic>
        <p:pic>
          <p:nvPicPr>
            <p:cNvPr id="135" name="Image135"/>
            <p:cNvPicPr>
              <a:picLocks noChangeAspect="1"/>
            </p:cNvPicPr>
            <p:nvPr/>
          </p:nvPicPr>
          <p:blipFill>
            <a:blip r:embed="rId4"/>
            <a:stretch>
              <a:fillRect/>
            </a:stretch>
          </p:blipFill>
          <p:spPr>
            <a:xfrm>
              <a:off x="3200400" y="6258559"/>
              <a:ext cx="4914900" cy="599441"/>
            </a:xfrm>
            <a:prstGeom prst="rect">
              <a:avLst/>
            </a:prstGeom>
            <a:noFill/>
          </p:spPr>
        </p:pic>
      </p:grpSp>
      <p:sp>
        <p:nvSpPr>
          <p:cNvPr id="136" name="Text Box136"/>
          <p:cNvSpPr txBox="1"/>
          <p:nvPr/>
        </p:nvSpPr>
        <p:spPr>
          <a:xfrm rot="16200000">
            <a:off x="70980" y="3264155"/>
            <a:ext cx="4013260" cy="328360"/>
          </a:xfrm>
          <a:prstGeom prst="rect">
            <a:avLst/>
          </a:prstGeom>
        </p:spPr>
        <p:txBody>
          <a:bodyPr wrap="square" lIns="0" tIns="0" rIns="0" rtlCol="0">
            <a:spAutoFit/>
          </a:bodyPr>
          <a:lstStyle/>
          <a:p>
            <a:pPr>
              <a:lnSpc>
                <a:spcPts val="0"/>
              </a:lnSpc>
            </a:pPr>
            <a:endParaRPr/>
          </a:p>
          <a:p>
            <a:pPr>
              <a:lnSpc>
                <a:spcPts val="2233"/>
              </a:lnSpc>
            </a:pPr>
            <a:r>
              <a:rPr lang="en-US" altLang="zh-CN" sz="2000" b="1" spc="-2" dirty="0">
                <a:solidFill>
                  <a:srgbClr val="002060"/>
                </a:solidFill>
                <a:latin typeface="Arial"/>
                <a:ea typeface="Arial"/>
                <a:cs typeface="Arial"/>
              </a:rPr>
              <a:t>Investimento</a:t>
            </a:r>
            <a:r>
              <a:rPr lang="en-US" altLang="zh-CN" sz="2000" b="1" spc="6" dirty="0">
                <a:solidFill>
                  <a:srgbClr val="002060"/>
                </a:solidFill>
                <a:latin typeface="Arial"/>
                <a:ea typeface="Arial"/>
                <a:cs typeface="Arial"/>
              </a:rPr>
              <a:t> </a:t>
            </a:r>
            <a:r>
              <a:rPr lang="en-US" altLang="zh-CN" sz="2000" b="1" spc="4" dirty="0">
                <a:solidFill>
                  <a:srgbClr val="002060"/>
                </a:solidFill>
                <a:latin typeface="Arial"/>
                <a:ea typeface="Arial"/>
                <a:cs typeface="Arial"/>
              </a:rPr>
              <a:t>em</a:t>
            </a:r>
            <a:r>
              <a:rPr lang="en-US" altLang="zh-CN" sz="2000" b="1" spc="-7" dirty="0">
                <a:solidFill>
                  <a:srgbClr val="002060"/>
                </a:solidFill>
                <a:latin typeface="Arial"/>
                <a:ea typeface="Arial"/>
                <a:cs typeface="Arial"/>
              </a:rPr>
              <a:t> </a:t>
            </a:r>
            <a:r>
              <a:rPr lang="en-US" altLang="zh-CN" sz="2000" b="1" spc="3" dirty="0">
                <a:solidFill>
                  <a:srgbClr val="002060"/>
                </a:solidFill>
                <a:latin typeface="Arial"/>
                <a:ea typeface="Arial"/>
                <a:cs typeface="Arial"/>
              </a:rPr>
              <a:t>P&amp;D</a:t>
            </a:r>
            <a:r>
              <a:rPr lang="en-US" altLang="zh-CN" sz="2000" b="1" spc="-7" dirty="0">
                <a:solidFill>
                  <a:srgbClr val="002060"/>
                </a:solidFill>
                <a:latin typeface="Arial"/>
                <a:ea typeface="Arial"/>
                <a:cs typeface="Arial"/>
              </a:rPr>
              <a:t> </a:t>
            </a:r>
            <a:r>
              <a:rPr lang="en-US" altLang="zh-CN" sz="2000" b="1" dirty="0">
                <a:solidFill>
                  <a:srgbClr val="002060"/>
                </a:solidFill>
                <a:latin typeface="Arial"/>
                <a:ea typeface="Arial"/>
                <a:cs typeface="Arial"/>
              </a:rPr>
              <a:t>(%</a:t>
            </a:r>
            <a:r>
              <a:rPr lang="en-US" altLang="zh-CN" sz="2000" b="1" spc="-22" dirty="0">
                <a:solidFill>
                  <a:srgbClr val="002060"/>
                </a:solidFill>
                <a:latin typeface="Arial"/>
                <a:ea typeface="Arial"/>
                <a:cs typeface="Arial"/>
              </a:rPr>
              <a:t> </a:t>
            </a:r>
            <a:r>
              <a:rPr lang="en-US" altLang="zh-CN" sz="2000" b="1" dirty="0">
                <a:solidFill>
                  <a:srgbClr val="002060"/>
                </a:solidFill>
                <a:latin typeface="Arial"/>
                <a:ea typeface="Arial"/>
                <a:cs typeface="Arial"/>
              </a:rPr>
              <a:t>do </a:t>
            </a:r>
            <a:r>
              <a:rPr lang="en-US" altLang="zh-CN" sz="2000" b="1" spc="4" dirty="0">
                <a:solidFill>
                  <a:srgbClr val="002060"/>
                </a:solidFill>
                <a:latin typeface="Arial"/>
                <a:ea typeface="Arial"/>
                <a:cs typeface="Arial"/>
              </a:rPr>
              <a:t>PIB)</a:t>
            </a:r>
            <a:endParaRPr lang="en-US" altLang="zh-CN" sz="2000">
              <a:latin typeface="Arial"/>
              <a:ea typeface="Arial"/>
              <a:cs typeface="Arial"/>
            </a:endParaRPr>
          </a:p>
        </p:txBody>
      </p:sp>
      <p:sp>
        <p:nvSpPr>
          <p:cNvPr id="137" name="Text Box137"/>
          <p:cNvSpPr txBox="1"/>
          <p:nvPr/>
        </p:nvSpPr>
        <p:spPr>
          <a:xfrm>
            <a:off x="8125460" y="4787900"/>
            <a:ext cx="1811020" cy="661720"/>
          </a:xfrm>
          <a:prstGeom prst="rect">
            <a:avLst/>
          </a:prstGeom>
          <a:ln w="10160">
            <a:solidFill>
              <a:srgbClr val="B2B2B2"/>
            </a:solidFill>
          </a:ln>
        </p:spPr>
        <p:txBody>
          <a:bodyPr wrap="square" lIns="0" tIns="0" rIns="0" rtlCol="0">
            <a:spAutoFit/>
          </a:bodyPr>
          <a:lstStyle/>
          <a:p>
            <a:pPr>
              <a:lnSpc>
                <a:spcPts val="534"/>
              </a:lnSpc>
            </a:pPr>
            <a:endParaRPr/>
          </a:p>
          <a:p>
            <a:pPr marL="490475">
              <a:lnSpc>
                <a:spcPts val="1338"/>
              </a:lnSpc>
            </a:pPr>
            <a:r>
              <a:rPr lang="en-US" altLang="zh-CN" sz="1200" b="1" spc="-3" dirty="0">
                <a:solidFill>
                  <a:srgbClr val="0033CC"/>
                </a:solidFill>
                <a:latin typeface="Arial"/>
                <a:ea typeface="Arial"/>
                <a:cs typeface="Arial"/>
              </a:rPr>
              <a:t>Países</a:t>
            </a:r>
            <a:r>
              <a:rPr lang="en-US" altLang="zh-CN" sz="1200" b="1" dirty="0">
                <a:solidFill>
                  <a:srgbClr val="0033CC"/>
                </a:solidFill>
                <a:latin typeface="Arial"/>
                <a:ea typeface="Arial"/>
                <a:cs typeface="Arial"/>
              </a:rPr>
              <a:t> com</a:t>
            </a:r>
            <a:endParaRPr lang="en-US" altLang="zh-CN" sz="1200">
              <a:latin typeface="Arial"/>
              <a:ea typeface="Arial"/>
              <a:cs typeface="Arial"/>
            </a:endParaRPr>
          </a:p>
          <a:p>
            <a:pPr marL="246380">
              <a:lnSpc>
                <a:spcPts val="1160"/>
              </a:lnSpc>
            </a:pPr>
            <a:r>
              <a:rPr lang="en-US" altLang="zh-CN" sz="1200" b="1" spc="1" dirty="0">
                <a:solidFill>
                  <a:srgbClr val="0033CC"/>
                </a:solidFill>
                <a:latin typeface="Arial"/>
                <a:ea typeface="Arial"/>
                <a:cs typeface="Arial"/>
              </a:rPr>
              <a:t>população</a:t>
            </a:r>
            <a:r>
              <a:rPr lang="en-US" altLang="zh-CN" sz="1200" b="1" spc="338" dirty="0">
                <a:solidFill>
                  <a:srgbClr val="0033CC"/>
                </a:solidFill>
                <a:latin typeface="Arial"/>
                <a:ea typeface="Arial"/>
                <a:cs typeface="Arial"/>
              </a:rPr>
              <a:t> </a:t>
            </a:r>
            <a:r>
              <a:rPr lang="en-US" altLang="zh-CN" sz="1200" b="1" dirty="0">
                <a:solidFill>
                  <a:srgbClr val="0033CC"/>
                </a:solidFill>
                <a:latin typeface="Arial"/>
                <a:ea typeface="Arial"/>
                <a:cs typeface="Arial"/>
              </a:rPr>
              <a:t>&gt; 30 M</a:t>
            </a:r>
            <a:endParaRPr lang="en-US" altLang="zh-CN" sz="1200">
              <a:latin typeface="Arial"/>
              <a:ea typeface="Arial"/>
              <a:cs typeface="Arial"/>
            </a:endParaRPr>
          </a:p>
          <a:p>
            <a:pPr marL="307340">
              <a:lnSpc>
                <a:spcPts val="1341"/>
              </a:lnSpc>
              <a:spcBef>
                <a:spcPts val="520"/>
              </a:spcBef>
            </a:pPr>
            <a:r>
              <a:rPr lang="en-US" altLang="zh-CN" sz="1200" b="1" spc="-1" dirty="0">
                <a:solidFill>
                  <a:srgbClr val="0033CC"/>
                </a:solidFill>
                <a:latin typeface="Arial"/>
                <a:ea typeface="Arial"/>
                <a:cs typeface="Arial"/>
              </a:rPr>
              <a:t>Dados:</a:t>
            </a:r>
            <a:r>
              <a:rPr lang="en-US" altLang="zh-CN" sz="1200" b="1" dirty="0">
                <a:solidFill>
                  <a:srgbClr val="0033CC"/>
                </a:solidFill>
                <a:latin typeface="Arial"/>
                <a:ea typeface="Arial"/>
                <a:cs typeface="Arial"/>
              </a:rPr>
              <a:t> </a:t>
            </a:r>
            <a:r>
              <a:rPr lang="en-US" altLang="zh-CN" sz="1200" b="1" spc="10" dirty="0">
                <a:solidFill>
                  <a:srgbClr val="0033CC"/>
                </a:solidFill>
                <a:latin typeface="Arial"/>
                <a:ea typeface="Arial"/>
                <a:cs typeface="Arial"/>
              </a:rPr>
              <a:t>FMI</a:t>
            </a:r>
            <a:r>
              <a:rPr lang="en-US" altLang="zh-CN" sz="1200" b="1" spc="-19" dirty="0">
                <a:solidFill>
                  <a:srgbClr val="0033CC"/>
                </a:solidFill>
                <a:latin typeface="Arial"/>
                <a:ea typeface="Arial"/>
                <a:cs typeface="Arial"/>
              </a:rPr>
              <a:t> </a:t>
            </a:r>
            <a:r>
              <a:rPr lang="en-US" altLang="zh-CN" sz="1200" b="1" spc="-5" dirty="0">
                <a:solidFill>
                  <a:srgbClr val="0033CC"/>
                </a:solidFill>
                <a:latin typeface="Arial"/>
                <a:ea typeface="Arial"/>
                <a:cs typeface="Arial"/>
              </a:rPr>
              <a:t>2015</a:t>
            </a:r>
            <a:endParaRPr lang="en-US" altLang="zh-CN" sz="1200">
              <a:latin typeface="Arial"/>
              <a:ea typeface="Arial"/>
              <a:cs typeface="Arial"/>
            </a:endParaRPr>
          </a:p>
        </p:txBody>
      </p:sp>
      <p:sp>
        <p:nvSpPr>
          <p:cNvPr id="139" name="Text Box139"/>
          <p:cNvSpPr txBox="1"/>
          <p:nvPr/>
        </p:nvSpPr>
        <p:spPr>
          <a:xfrm>
            <a:off x="2314894" y="1281177"/>
            <a:ext cx="383209" cy="251415"/>
          </a:xfrm>
          <a:prstGeom prst="rect">
            <a:avLst/>
          </a:prstGeom>
        </p:spPr>
        <p:txBody>
          <a:bodyPr wrap="square" lIns="0" tIns="0" rIns="0" rtlCol="0">
            <a:spAutoFit/>
          </a:bodyPr>
          <a:lstStyle/>
          <a:p>
            <a:pPr>
              <a:lnSpc>
                <a:spcPts val="0"/>
              </a:lnSpc>
            </a:pPr>
            <a:endParaRPr/>
          </a:p>
          <a:p>
            <a:pPr>
              <a:lnSpc>
                <a:spcPts val="1561"/>
              </a:lnSpc>
            </a:pPr>
            <a:r>
              <a:rPr lang="en-US" altLang="zh-CN" sz="1400" spc="-2" dirty="0">
                <a:solidFill>
                  <a:srgbClr val="000000"/>
                </a:solidFill>
                <a:latin typeface="Arial"/>
                <a:ea typeface="Arial"/>
                <a:cs typeface="Arial"/>
              </a:rPr>
              <a:t>4,00</a:t>
            </a:r>
            <a:endParaRPr lang="en-US" altLang="zh-CN" sz="1400">
              <a:latin typeface="Arial"/>
              <a:ea typeface="Arial"/>
              <a:cs typeface="Arial"/>
            </a:endParaRPr>
          </a:p>
        </p:txBody>
      </p:sp>
      <p:sp>
        <p:nvSpPr>
          <p:cNvPr id="140" name="Text Box140"/>
          <p:cNvSpPr txBox="1"/>
          <p:nvPr/>
        </p:nvSpPr>
        <p:spPr>
          <a:xfrm>
            <a:off x="2314894" y="1814958"/>
            <a:ext cx="383209" cy="251415"/>
          </a:xfrm>
          <a:prstGeom prst="rect">
            <a:avLst/>
          </a:prstGeom>
        </p:spPr>
        <p:txBody>
          <a:bodyPr wrap="square" lIns="0" tIns="0" rIns="0" rtlCol="0">
            <a:spAutoFit/>
          </a:bodyPr>
          <a:lstStyle/>
          <a:p>
            <a:pPr>
              <a:lnSpc>
                <a:spcPts val="0"/>
              </a:lnSpc>
            </a:pPr>
            <a:endParaRPr/>
          </a:p>
          <a:p>
            <a:pPr>
              <a:lnSpc>
                <a:spcPts val="1561"/>
              </a:lnSpc>
            </a:pPr>
            <a:r>
              <a:rPr lang="en-US" altLang="zh-CN" sz="1400" spc="-2" dirty="0">
                <a:solidFill>
                  <a:srgbClr val="000000"/>
                </a:solidFill>
                <a:latin typeface="Arial"/>
                <a:ea typeface="Arial"/>
                <a:cs typeface="Arial"/>
              </a:rPr>
              <a:t>3,50</a:t>
            </a:r>
            <a:endParaRPr lang="en-US" altLang="zh-CN" sz="1400">
              <a:latin typeface="Arial"/>
              <a:ea typeface="Arial"/>
              <a:cs typeface="Arial"/>
            </a:endParaRPr>
          </a:p>
        </p:txBody>
      </p:sp>
      <p:sp>
        <p:nvSpPr>
          <p:cNvPr id="141" name="Text Box141"/>
          <p:cNvSpPr txBox="1"/>
          <p:nvPr/>
        </p:nvSpPr>
        <p:spPr>
          <a:xfrm>
            <a:off x="2314894" y="2356232"/>
            <a:ext cx="383209" cy="251415"/>
          </a:xfrm>
          <a:prstGeom prst="rect">
            <a:avLst/>
          </a:prstGeom>
        </p:spPr>
        <p:txBody>
          <a:bodyPr wrap="square" lIns="0" tIns="0" rIns="0" rtlCol="0">
            <a:spAutoFit/>
          </a:bodyPr>
          <a:lstStyle/>
          <a:p>
            <a:pPr>
              <a:lnSpc>
                <a:spcPts val="0"/>
              </a:lnSpc>
            </a:pPr>
            <a:endParaRPr/>
          </a:p>
          <a:p>
            <a:pPr>
              <a:lnSpc>
                <a:spcPts val="1561"/>
              </a:lnSpc>
            </a:pPr>
            <a:r>
              <a:rPr lang="en-US" altLang="zh-CN" sz="1400" spc="-2" dirty="0">
                <a:solidFill>
                  <a:srgbClr val="000000"/>
                </a:solidFill>
                <a:latin typeface="Arial"/>
                <a:ea typeface="Arial"/>
                <a:cs typeface="Arial"/>
              </a:rPr>
              <a:t>3,00</a:t>
            </a:r>
            <a:endParaRPr lang="en-US" altLang="zh-CN" sz="1400">
              <a:latin typeface="Arial"/>
              <a:ea typeface="Arial"/>
              <a:cs typeface="Arial"/>
            </a:endParaRPr>
          </a:p>
        </p:txBody>
      </p:sp>
      <p:sp>
        <p:nvSpPr>
          <p:cNvPr id="142" name="Text Box142"/>
          <p:cNvSpPr txBox="1"/>
          <p:nvPr/>
        </p:nvSpPr>
        <p:spPr>
          <a:xfrm>
            <a:off x="2314894" y="2888362"/>
            <a:ext cx="383209" cy="251415"/>
          </a:xfrm>
          <a:prstGeom prst="rect">
            <a:avLst/>
          </a:prstGeom>
        </p:spPr>
        <p:txBody>
          <a:bodyPr wrap="square" lIns="0" tIns="0" rIns="0" rtlCol="0">
            <a:spAutoFit/>
          </a:bodyPr>
          <a:lstStyle/>
          <a:p>
            <a:pPr>
              <a:lnSpc>
                <a:spcPts val="0"/>
              </a:lnSpc>
            </a:pPr>
            <a:endParaRPr/>
          </a:p>
          <a:p>
            <a:pPr>
              <a:lnSpc>
                <a:spcPts val="1561"/>
              </a:lnSpc>
            </a:pPr>
            <a:r>
              <a:rPr lang="en-US" altLang="zh-CN" sz="1400" spc="-2" dirty="0">
                <a:solidFill>
                  <a:srgbClr val="000000"/>
                </a:solidFill>
                <a:latin typeface="Arial"/>
                <a:ea typeface="Arial"/>
                <a:cs typeface="Arial"/>
              </a:rPr>
              <a:t>2,50</a:t>
            </a:r>
            <a:endParaRPr lang="en-US" altLang="zh-CN" sz="1400">
              <a:latin typeface="Arial"/>
              <a:ea typeface="Arial"/>
              <a:cs typeface="Arial"/>
            </a:endParaRPr>
          </a:p>
        </p:txBody>
      </p:sp>
      <p:sp>
        <p:nvSpPr>
          <p:cNvPr id="144" name="Text Box144"/>
          <p:cNvSpPr txBox="1"/>
          <p:nvPr/>
        </p:nvSpPr>
        <p:spPr>
          <a:xfrm>
            <a:off x="9290686" y="1682116"/>
            <a:ext cx="552831" cy="251415"/>
          </a:xfrm>
          <a:prstGeom prst="rect">
            <a:avLst/>
          </a:prstGeom>
        </p:spPr>
        <p:txBody>
          <a:bodyPr wrap="square" lIns="0" tIns="0" rIns="0" rtlCol="0">
            <a:spAutoFit/>
          </a:bodyPr>
          <a:lstStyle/>
          <a:p>
            <a:pPr>
              <a:lnSpc>
                <a:spcPts val="0"/>
              </a:lnSpc>
            </a:pPr>
            <a:endParaRPr/>
          </a:p>
          <a:p>
            <a:pPr>
              <a:lnSpc>
                <a:spcPts val="1561"/>
              </a:lnSpc>
            </a:pPr>
            <a:r>
              <a:rPr lang="en-US" altLang="zh-CN" sz="1400" b="1" spc="1" dirty="0">
                <a:solidFill>
                  <a:srgbClr val="000000"/>
                </a:solidFill>
                <a:latin typeface="Arial"/>
                <a:ea typeface="Arial"/>
                <a:cs typeface="Arial"/>
              </a:rPr>
              <a:t>Japão</a:t>
            </a:r>
            <a:endParaRPr lang="en-US" altLang="zh-CN" sz="1400">
              <a:latin typeface="Arial"/>
              <a:ea typeface="Arial"/>
              <a:cs typeface="Arial"/>
            </a:endParaRPr>
          </a:p>
        </p:txBody>
      </p:sp>
      <p:sp>
        <p:nvSpPr>
          <p:cNvPr id="145" name="Text Box145"/>
          <p:cNvSpPr txBox="1"/>
          <p:nvPr/>
        </p:nvSpPr>
        <p:spPr>
          <a:xfrm>
            <a:off x="9692896" y="2794763"/>
            <a:ext cx="415035" cy="251415"/>
          </a:xfrm>
          <a:prstGeom prst="rect">
            <a:avLst/>
          </a:prstGeom>
        </p:spPr>
        <p:txBody>
          <a:bodyPr wrap="square" lIns="0" tIns="0" rIns="0" rtlCol="0">
            <a:spAutoFit/>
          </a:bodyPr>
          <a:lstStyle/>
          <a:p>
            <a:pPr>
              <a:lnSpc>
                <a:spcPts val="0"/>
              </a:lnSpc>
            </a:pPr>
            <a:endParaRPr/>
          </a:p>
          <a:p>
            <a:pPr>
              <a:lnSpc>
                <a:spcPts val="1561"/>
              </a:lnSpc>
            </a:pPr>
            <a:r>
              <a:rPr lang="en-US" altLang="zh-CN" sz="1400" b="1" spc="4" dirty="0">
                <a:solidFill>
                  <a:srgbClr val="000000"/>
                </a:solidFill>
                <a:latin typeface="Arial"/>
                <a:ea typeface="Arial"/>
                <a:cs typeface="Arial"/>
              </a:rPr>
              <a:t>EUA</a:t>
            </a:r>
            <a:endParaRPr lang="en-US" altLang="zh-CN" sz="1400">
              <a:latin typeface="Arial"/>
              <a:ea typeface="Arial"/>
              <a:cs typeface="Arial"/>
            </a:endParaRPr>
          </a:p>
        </p:txBody>
      </p:sp>
      <p:sp>
        <p:nvSpPr>
          <p:cNvPr id="146" name="Text Box146"/>
          <p:cNvSpPr txBox="1"/>
          <p:nvPr/>
        </p:nvSpPr>
        <p:spPr>
          <a:xfrm>
            <a:off x="2314894" y="3421475"/>
            <a:ext cx="383469" cy="251415"/>
          </a:xfrm>
          <a:prstGeom prst="rect">
            <a:avLst/>
          </a:prstGeom>
        </p:spPr>
        <p:txBody>
          <a:bodyPr wrap="square" lIns="0" tIns="0" rIns="0" rtlCol="0">
            <a:spAutoFit/>
          </a:bodyPr>
          <a:lstStyle/>
          <a:p>
            <a:pPr>
              <a:lnSpc>
                <a:spcPts val="0"/>
              </a:lnSpc>
            </a:pPr>
            <a:endParaRPr/>
          </a:p>
          <a:p>
            <a:pPr>
              <a:lnSpc>
                <a:spcPts val="1564"/>
              </a:lnSpc>
            </a:pPr>
            <a:r>
              <a:rPr lang="en-US" altLang="zh-CN" sz="1400" dirty="0">
                <a:solidFill>
                  <a:srgbClr val="000000"/>
                </a:solidFill>
                <a:latin typeface="Arial"/>
                <a:ea typeface="Arial"/>
                <a:cs typeface="Arial"/>
              </a:rPr>
              <a:t>2,00</a:t>
            </a:r>
            <a:endParaRPr lang="en-US" altLang="zh-CN" sz="1400">
              <a:latin typeface="Arial"/>
              <a:ea typeface="Arial"/>
              <a:cs typeface="Arial"/>
            </a:endParaRPr>
          </a:p>
        </p:txBody>
      </p:sp>
      <p:sp>
        <p:nvSpPr>
          <p:cNvPr id="147" name="Text Box147"/>
          <p:cNvSpPr txBox="1"/>
          <p:nvPr/>
        </p:nvSpPr>
        <p:spPr>
          <a:xfrm>
            <a:off x="2314894" y="3953892"/>
            <a:ext cx="383209" cy="251415"/>
          </a:xfrm>
          <a:prstGeom prst="rect">
            <a:avLst/>
          </a:prstGeom>
        </p:spPr>
        <p:txBody>
          <a:bodyPr wrap="square" lIns="0" tIns="0" rIns="0" rtlCol="0">
            <a:spAutoFit/>
          </a:bodyPr>
          <a:lstStyle/>
          <a:p>
            <a:pPr>
              <a:lnSpc>
                <a:spcPts val="0"/>
              </a:lnSpc>
            </a:pPr>
            <a:endParaRPr/>
          </a:p>
          <a:p>
            <a:pPr>
              <a:lnSpc>
                <a:spcPts val="1561"/>
              </a:lnSpc>
            </a:pPr>
            <a:r>
              <a:rPr lang="en-US" altLang="zh-CN" sz="1400" spc="-2" dirty="0">
                <a:solidFill>
                  <a:srgbClr val="000000"/>
                </a:solidFill>
                <a:latin typeface="Arial"/>
                <a:ea typeface="Arial"/>
                <a:cs typeface="Arial"/>
              </a:rPr>
              <a:t>1,50</a:t>
            </a:r>
            <a:endParaRPr lang="en-US" altLang="zh-CN" sz="1400">
              <a:latin typeface="Arial"/>
              <a:ea typeface="Arial"/>
              <a:cs typeface="Arial"/>
            </a:endParaRPr>
          </a:p>
        </p:txBody>
      </p:sp>
      <p:sp>
        <p:nvSpPr>
          <p:cNvPr id="148" name="Text Box148"/>
          <p:cNvSpPr txBox="1"/>
          <p:nvPr/>
        </p:nvSpPr>
        <p:spPr>
          <a:xfrm>
            <a:off x="3007360" y="3251582"/>
            <a:ext cx="532562" cy="251415"/>
          </a:xfrm>
          <a:prstGeom prst="rect">
            <a:avLst/>
          </a:prstGeom>
        </p:spPr>
        <p:txBody>
          <a:bodyPr wrap="square" lIns="0" tIns="0" rIns="0" rtlCol="0">
            <a:spAutoFit/>
          </a:bodyPr>
          <a:lstStyle/>
          <a:p>
            <a:pPr>
              <a:lnSpc>
                <a:spcPts val="0"/>
              </a:lnSpc>
            </a:pPr>
            <a:endParaRPr dirty="0"/>
          </a:p>
          <a:p>
            <a:pPr>
              <a:lnSpc>
                <a:spcPts val="1561"/>
              </a:lnSpc>
            </a:pPr>
            <a:r>
              <a:rPr lang="en-US" altLang="zh-CN" sz="1400" b="1" dirty="0">
                <a:solidFill>
                  <a:srgbClr val="000000"/>
                </a:solidFill>
                <a:latin typeface="Arial"/>
                <a:ea typeface="Arial"/>
                <a:cs typeface="Arial"/>
              </a:rPr>
              <a:t>China</a:t>
            </a:r>
            <a:endParaRPr lang="en-US" altLang="zh-CN" sz="1400" dirty="0">
              <a:latin typeface="Arial"/>
              <a:ea typeface="Arial"/>
              <a:cs typeface="Arial"/>
            </a:endParaRPr>
          </a:p>
        </p:txBody>
      </p:sp>
      <p:sp>
        <p:nvSpPr>
          <p:cNvPr id="149" name="Text Box149"/>
          <p:cNvSpPr txBox="1"/>
          <p:nvPr/>
        </p:nvSpPr>
        <p:spPr>
          <a:xfrm>
            <a:off x="3058161" y="3464655"/>
            <a:ext cx="434313" cy="251415"/>
          </a:xfrm>
          <a:prstGeom prst="rect">
            <a:avLst/>
          </a:prstGeom>
        </p:spPr>
        <p:txBody>
          <a:bodyPr wrap="square" lIns="0" tIns="0" rIns="0" rtlCol="0">
            <a:spAutoFit/>
          </a:bodyPr>
          <a:lstStyle/>
          <a:p>
            <a:pPr>
              <a:lnSpc>
                <a:spcPts val="0"/>
              </a:lnSpc>
            </a:pPr>
            <a:endParaRPr/>
          </a:p>
          <a:p>
            <a:pPr>
              <a:lnSpc>
                <a:spcPts val="1564"/>
              </a:lnSpc>
            </a:pPr>
            <a:r>
              <a:rPr lang="en-US" altLang="zh-CN" sz="1400" b="1" spc="2" dirty="0">
                <a:solidFill>
                  <a:srgbClr val="000000"/>
                </a:solidFill>
                <a:latin typeface="Arial"/>
                <a:ea typeface="Arial"/>
                <a:cs typeface="Arial"/>
              </a:rPr>
              <a:t>2012</a:t>
            </a:r>
            <a:endParaRPr lang="en-US" altLang="zh-CN" sz="1400">
              <a:latin typeface="Arial"/>
              <a:ea typeface="Arial"/>
              <a:cs typeface="Arial"/>
            </a:endParaRPr>
          </a:p>
        </p:txBody>
      </p:sp>
      <p:sp>
        <p:nvSpPr>
          <p:cNvPr id="150" name="Text Box150"/>
          <p:cNvSpPr txBox="1"/>
          <p:nvPr/>
        </p:nvSpPr>
        <p:spPr>
          <a:xfrm>
            <a:off x="2856230" y="4044062"/>
            <a:ext cx="532562" cy="251415"/>
          </a:xfrm>
          <a:prstGeom prst="rect">
            <a:avLst/>
          </a:prstGeom>
        </p:spPr>
        <p:txBody>
          <a:bodyPr wrap="square" lIns="0" tIns="0" rIns="0" rtlCol="0">
            <a:spAutoFit/>
          </a:bodyPr>
          <a:lstStyle/>
          <a:p>
            <a:pPr>
              <a:lnSpc>
                <a:spcPts val="0"/>
              </a:lnSpc>
            </a:pPr>
            <a:endParaRPr/>
          </a:p>
          <a:p>
            <a:pPr>
              <a:lnSpc>
                <a:spcPts val="1561"/>
              </a:lnSpc>
            </a:pPr>
            <a:r>
              <a:rPr lang="en-US" altLang="zh-CN" sz="1400" b="1" dirty="0">
                <a:solidFill>
                  <a:srgbClr val="000000"/>
                </a:solidFill>
                <a:latin typeface="Arial"/>
                <a:ea typeface="Arial"/>
                <a:cs typeface="Arial"/>
              </a:rPr>
              <a:t>China</a:t>
            </a:r>
            <a:endParaRPr lang="en-US" altLang="zh-CN" sz="1400">
              <a:latin typeface="Arial"/>
              <a:ea typeface="Arial"/>
              <a:cs typeface="Arial"/>
            </a:endParaRPr>
          </a:p>
        </p:txBody>
      </p:sp>
      <p:sp>
        <p:nvSpPr>
          <p:cNvPr id="151" name="Text Box151"/>
          <p:cNvSpPr txBox="1"/>
          <p:nvPr/>
        </p:nvSpPr>
        <p:spPr>
          <a:xfrm>
            <a:off x="2907031" y="4257422"/>
            <a:ext cx="434137" cy="251415"/>
          </a:xfrm>
          <a:prstGeom prst="rect">
            <a:avLst/>
          </a:prstGeom>
        </p:spPr>
        <p:txBody>
          <a:bodyPr wrap="square" lIns="0" tIns="0" rIns="0" rtlCol="0">
            <a:spAutoFit/>
          </a:bodyPr>
          <a:lstStyle/>
          <a:p>
            <a:pPr>
              <a:lnSpc>
                <a:spcPts val="0"/>
              </a:lnSpc>
            </a:pPr>
            <a:endParaRPr/>
          </a:p>
          <a:p>
            <a:pPr>
              <a:lnSpc>
                <a:spcPts val="1561"/>
              </a:lnSpc>
            </a:pPr>
            <a:r>
              <a:rPr lang="en-US" altLang="zh-CN" sz="1400" b="1" dirty="0">
                <a:solidFill>
                  <a:srgbClr val="000000"/>
                </a:solidFill>
                <a:latin typeface="Arial"/>
                <a:ea typeface="Arial"/>
                <a:cs typeface="Arial"/>
              </a:rPr>
              <a:t>2007</a:t>
            </a:r>
            <a:endParaRPr lang="en-US" altLang="zh-CN" sz="1400">
              <a:latin typeface="Arial"/>
              <a:ea typeface="Arial"/>
              <a:cs typeface="Arial"/>
            </a:endParaRPr>
          </a:p>
        </p:txBody>
      </p:sp>
      <p:sp>
        <p:nvSpPr>
          <p:cNvPr id="152" name="Text Box152"/>
          <p:cNvSpPr txBox="1"/>
          <p:nvPr/>
        </p:nvSpPr>
        <p:spPr>
          <a:xfrm>
            <a:off x="3986276" y="3572511"/>
            <a:ext cx="1035736" cy="251415"/>
          </a:xfrm>
          <a:prstGeom prst="rect">
            <a:avLst/>
          </a:prstGeom>
        </p:spPr>
        <p:txBody>
          <a:bodyPr wrap="square" lIns="0" tIns="0" rIns="0" rtlCol="0">
            <a:spAutoFit/>
          </a:bodyPr>
          <a:lstStyle/>
          <a:p>
            <a:pPr>
              <a:lnSpc>
                <a:spcPts val="0"/>
              </a:lnSpc>
            </a:pPr>
            <a:endParaRPr/>
          </a:p>
          <a:p>
            <a:pPr>
              <a:lnSpc>
                <a:spcPts val="1561"/>
              </a:lnSpc>
            </a:pPr>
            <a:r>
              <a:rPr lang="en-US" altLang="zh-CN" sz="1400" b="1" dirty="0">
                <a:solidFill>
                  <a:srgbClr val="800000"/>
                </a:solidFill>
                <a:latin typeface="Arial"/>
                <a:ea typeface="Arial"/>
                <a:cs typeface="Arial"/>
              </a:rPr>
              <a:t>Coréia</a:t>
            </a:r>
            <a:r>
              <a:rPr lang="en-US" altLang="zh-CN" sz="1400" b="1" spc="-7" dirty="0">
                <a:solidFill>
                  <a:srgbClr val="800000"/>
                </a:solidFill>
                <a:latin typeface="Arial"/>
                <a:ea typeface="Arial"/>
                <a:cs typeface="Arial"/>
              </a:rPr>
              <a:t> </a:t>
            </a:r>
            <a:r>
              <a:rPr lang="en-US" altLang="zh-CN" sz="1400" b="1" dirty="0">
                <a:solidFill>
                  <a:srgbClr val="800000"/>
                </a:solidFill>
                <a:latin typeface="Arial"/>
                <a:ea typeface="Arial"/>
                <a:cs typeface="Arial"/>
              </a:rPr>
              <a:t>1990</a:t>
            </a:r>
            <a:endParaRPr lang="en-US" altLang="zh-CN" sz="1400">
              <a:latin typeface="Arial"/>
              <a:ea typeface="Arial"/>
              <a:cs typeface="Arial"/>
            </a:endParaRPr>
          </a:p>
        </p:txBody>
      </p:sp>
      <p:sp>
        <p:nvSpPr>
          <p:cNvPr id="153" name="Text Box153"/>
          <p:cNvSpPr txBox="1"/>
          <p:nvPr/>
        </p:nvSpPr>
        <p:spPr>
          <a:xfrm>
            <a:off x="3948176" y="4188174"/>
            <a:ext cx="531842" cy="251415"/>
          </a:xfrm>
          <a:prstGeom prst="rect">
            <a:avLst/>
          </a:prstGeom>
        </p:spPr>
        <p:txBody>
          <a:bodyPr wrap="square" lIns="0" tIns="0" rIns="0" rtlCol="0">
            <a:spAutoFit/>
          </a:bodyPr>
          <a:lstStyle/>
          <a:p>
            <a:pPr>
              <a:lnSpc>
                <a:spcPts val="0"/>
              </a:lnSpc>
            </a:pPr>
            <a:endParaRPr/>
          </a:p>
          <a:p>
            <a:pPr>
              <a:lnSpc>
                <a:spcPts val="1564"/>
              </a:lnSpc>
            </a:pPr>
            <a:r>
              <a:rPr lang="en-US" altLang="zh-CN" sz="1400" b="1" dirty="0">
                <a:solidFill>
                  <a:srgbClr val="0C3613"/>
                </a:solidFill>
                <a:latin typeface="Arial"/>
                <a:ea typeface="Arial"/>
                <a:cs typeface="Arial"/>
              </a:rPr>
              <a:t>Brasil</a:t>
            </a:r>
            <a:endParaRPr lang="en-US" altLang="zh-CN" sz="1400">
              <a:latin typeface="Arial"/>
              <a:ea typeface="Arial"/>
              <a:cs typeface="Arial"/>
            </a:endParaRPr>
          </a:p>
        </p:txBody>
      </p:sp>
      <p:sp>
        <p:nvSpPr>
          <p:cNvPr id="154" name="Text Box154"/>
          <p:cNvSpPr txBox="1"/>
          <p:nvPr/>
        </p:nvSpPr>
        <p:spPr>
          <a:xfrm>
            <a:off x="6503416" y="4188207"/>
            <a:ext cx="781126" cy="251415"/>
          </a:xfrm>
          <a:prstGeom prst="rect">
            <a:avLst/>
          </a:prstGeom>
        </p:spPr>
        <p:txBody>
          <a:bodyPr wrap="square" lIns="0" tIns="0" rIns="0" rtlCol="0">
            <a:spAutoFit/>
          </a:bodyPr>
          <a:lstStyle/>
          <a:p>
            <a:pPr>
              <a:lnSpc>
                <a:spcPts val="0"/>
              </a:lnSpc>
            </a:pPr>
            <a:endParaRPr/>
          </a:p>
          <a:p>
            <a:pPr>
              <a:lnSpc>
                <a:spcPts val="1561"/>
              </a:lnSpc>
            </a:pPr>
            <a:r>
              <a:rPr lang="en-US" altLang="zh-CN" sz="1400" b="1" spc="2" dirty="0">
                <a:solidFill>
                  <a:srgbClr val="000000"/>
                </a:solidFill>
                <a:latin typeface="Arial"/>
                <a:ea typeface="Arial"/>
                <a:cs typeface="Arial"/>
              </a:rPr>
              <a:t>Espanha</a:t>
            </a:r>
            <a:endParaRPr lang="en-US" altLang="zh-CN" sz="1400">
              <a:latin typeface="Arial"/>
              <a:ea typeface="Arial"/>
              <a:cs typeface="Arial"/>
            </a:endParaRPr>
          </a:p>
        </p:txBody>
      </p:sp>
      <p:sp>
        <p:nvSpPr>
          <p:cNvPr id="155" name="Text Box155"/>
          <p:cNvSpPr txBox="1"/>
          <p:nvPr/>
        </p:nvSpPr>
        <p:spPr>
          <a:xfrm>
            <a:off x="8744333" y="3179446"/>
            <a:ext cx="883539" cy="251415"/>
          </a:xfrm>
          <a:prstGeom prst="rect">
            <a:avLst/>
          </a:prstGeom>
        </p:spPr>
        <p:txBody>
          <a:bodyPr wrap="square" lIns="0" tIns="0" rIns="0" rtlCol="0">
            <a:spAutoFit/>
          </a:bodyPr>
          <a:lstStyle/>
          <a:p>
            <a:pPr>
              <a:lnSpc>
                <a:spcPts val="0"/>
              </a:lnSpc>
            </a:pPr>
            <a:endParaRPr/>
          </a:p>
          <a:p>
            <a:pPr>
              <a:lnSpc>
                <a:spcPts val="1561"/>
              </a:lnSpc>
            </a:pPr>
            <a:r>
              <a:rPr lang="en-US" altLang="zh-CN" sz="1400" b="1" spc="-4" dirty="0">
                <a:solidFill>
                  <a:srgbClr val="000000"/>
                </a:solidFill>
                <a:latin typeface="Arial"/>
                <a:ea typeface="Arial"/>
                <a:cs typeface="Arial"/>
              </a:rPr>
              <a:t>Alemanha</a:t>
            </a:r>
            <a:endParaRPr lang="en-US" altLang="zh-CN" sz="1400">
              <a:latin typeface="Arial"/>
              <a:ea typeface="Arial"/>
              <a:cs typeface="Arial"/>
            </a:endParaRPr>
          </a:p>
        </p:txBody>
      </p:sp>
      <p:sp>
        <p:nvSpPr>
          <p:cNvPr id="156" name="Text Box156"/>
          <p:cNvSpPr txBox="1"/>
          <p:nvPr/>
        </p:nvSpPr>
        <p:spPr>
          <a:xfrm>
            <a:off x="8505190" y="3612008"/>
            <a:ext cx="621462" cy="251415"/>
          </a:xfrm>
          <a:prstGeom prst="rect">
            <a:avLst/>
          </a:prstGeom>
        </p:spPr>
        <p:txBody>
          <a:bodyPr wrap="square" lIns="0" tIns="0" rIns="0" rtlCol="0">
            <a:spAutoFit/>
          </a:bodyPr>
          <a:lstStyle/>
          <a:p>
            <a:pPr>
              <a:lnSpc>
                <a:spcPts val="0"/>
              </a:lnSpc>
            </a:pPr>
            <a:endParaRPr/>
          </a:p>
          <a:p>
            <a:pPr>
              <a:lnSpc>
                <a:spcPts val="1561"/>
              </a:lnSpc>
            </a:pPr>
            <a:r>
              <a:rPr lang="en-US" altLang="zh-CN" sz="1400" b="1" dirty="0">
                <a:solidFill>
                  <a:srgbClr val="000000"/>
                </a:solidFill>
                <a:latin typeface="Arial"/>
                <a:ea typeface="Arial"/>
                <a:cs typeface="Arial"/>
              </a:rPr>
              <a:t>França</a:t>
            </a:r>
            <a:endParaRPr lang="en-US" altLang="zh-CN" sz="1400">
              <a:latin typeface="Arial"/>
              <a:ea typeface="Arial"/>
              <a:cs typeface="Arial"/>
            </a:endParaRPr>
          </a:p>
        </p:txBody>
      </p:sp>
      <p:sp>
        <p:nvSpPr>
          <p:cNvPr id="157" name="Text Box157"/>
          <p:cNvSpPr txBox="1"/>
          <p:nvPr/>
        </p:nvSpPr>
        <p:spPr>
          <a:xfrm>
            <a:off x="9531098" y="3755485"/>
            <a:ext cx="684311" cy="251415"/>
          </a:xfrm>
          <a:prstGeom prst="rect">
            <a:avLst/>
          </a:prstGeom>
        </p:spPr>
        <p:txBody>
          <a:bodyPr wrap="square" lIns="0" tIns="0" rIns="0" rtlCol="0">
            <a:spAutoFit/>
          </a:bodyPr>
          <a:lstStyle/>
          <a:p>
            <a:pPr>
              <a:lnSpc>
                <a:spcPts val="0"/>
              </a:lnSpc>
            </a:pPr>
            <a:endParaRPr/>
          </a:p>
          <a:p>
            <a:pPr>
              <a:lnSpc>
                <a:spcPts val="1564"/>
              </a:lnSpc>
            </a:pPr>
            <a:r>
              <a:rPr lang="en-US" altLang="zh-CN" sz="1400" b="1" spc="5" dirty="0">
                <a:solidFill>
                  <a:srgbClr val="000000"/>
                </a:solidFill>
                <a:latin typeface="Arial"/>
                <a:ea typeface="Arial"/>
                <a:cs typeface="Arial"/>
              </a:rPr>
              <a:t>Canadá</a:t>
            </a:r>
            <a:endParaRPr lang="en-US" altLang="zh-CN" sz="1400">
              <a:latin typeface="Arial"/>
              <a:ea typeface="Arial"/>
              <a:cs typeface="Arial"/>
            </a:endParaRPr>
          </a:p>
        </p:txBody>
      </p:sp>
      <p:sp>
        <p:nvSpPr>
          <p:cNvPr id="158" name="Text Box158"/>
          <p:cNvSpPr txBox="1"/>
          <p:nvPr/>
        </p:nvSpPr>
        <p:spPr>
          <a:xfrm>
            <a:off x="8129017" y="3899917"/>
            <a:ext cx="532563" cy="251415"/>
          </a:xfrm>
          <a:prstGeom prst="rect">
            <a:avLst/>
          </a:prstGeom>
        </p:spPr>
        <p:txBody>
          <a:bodyPr wrap="square" lIns="0" tIns="0" rIns="0" rtlCol="0">
            <a:spAutoFit/>
          </a:bodyPr>
          <a:lstStyle/>
          <a:p>
            <a:pPr>
              <a:lnSpc>
                <a:spcPts val="0"/>
              </a:lnSpc>
            </a:pPr>
            <a:endParaRPr/>
          </a:p>
          <a:p>
            <a:pPr>
              <a:lnSpc>
                <a:spcPts val="1561"/>
              </a:lnSpc>
            </a:pPr>
            <a:r>
              <a:rPr lang="en-US" altLang="zh-CN" sz="1400" b="1" dirty="0">
                <a:solidFill>
                  <a:srgbClr val="000000"/>
                </a:solidFill>
                <a:latin typeface="Arial"/>
                <a:ea typeface="Arial"/>
                <a:cs typeface="Arial"/>
              </a:rPr>
              <a:t>Reino</a:t>
            </a:r>
            <a:endParaRPr lang="en-US" altLang="zh-CN" sz="1400">
              <a:latin typeface="Arial"/>
              <a:ea typeface="Arial"/>
              <a:cs typeface="Arial"/>
            </a:endParaRPr>
          </a:p>
        </p:txBody>
      </p:sp>
      <p:sp>
        <p:nvSpPr>
          <p:cNvPr id="159" name="Text Box159"/>
          <p:cNvSpPr txBox="1"/>
          <p:nvPr/>
        </p:nvSpPr>
        <p:spPr>
          <a:xfrm>
            <a:off x="8146671" y="4112990"/>
            <a:ext cx="542529" cy="251415"/>
          </a:xfrm>
          <a:prstGeom prst="rect">
            <a:avLst/>
          </a:prstGeom>
        </p:spPr>
        <p:txBody>
          <a:bodyPr wrap="square" lIns="0" tIns="0" rIns="0" rtlCol="0">
            <a:spAutoFit/>
          </a:bodyPr>
          <a:lstStyle/>
          <a:p>
            <a:pPr>
              <a:lnSpc>
                <a:spcPts val="0"/>
              </a:lnSpc>
            </a:pPr>
            <a:endParaRPr/>
          </a:p>
          <a:p>
            <a:pPr>
              <a:lnSpc>
                <a:spcPts val="1564"/>
              </a:lnSpc>
            </a:pPr>
            <a:r>
              <a:rPr lang="en-US" altLang="zh-CN" sz="1400" b="1" spc="1" dirty="0">
                <a:solidFill>
                  <a:srgbClr val="000000"/>
                </a:solidFill>
                <a:latin typeface="Arial"/>
                <a:ea typeface="Arial"/>
                <a:cs typeface="Arial"/>
              </a:rPr>
              <a:t>Unido</a:t>
            </a:r>
            <a:endParaRPr lang="en-US" altLang="zh-CN" sz="1400">
              <a:latin typeface="Arial"/>
              <a:ea typeface="Arial"/>
              <a:cs typeface="Arial"/>
            </a:endParaRPr>
          </a:p>
        </p:txBody>
      </p:sp>
      <p:sp>
        <p:nvSpPr>
          <p:cNvPr id="160" name="Text Box160"/>
          <p:cNvSpPr txBox="1"/>
          <p:nvPr/>
        </p:nvSpPr>
        <p:spPr>
          <a:xfrm>
            <a:off x="2314894" y="4495547"/>
            <a:ext cx="383209" cy="251415"/>
          </a:xfrm>
          <a:prstGeom prst="rect">
            <a:avLst/>
          </a:prstGeom>
        </p:spPr>
        <p:txBody>
          <a:bodyPr wrap="square" lIns="0" tIns="0" rIns="0" rtlCol="0">
            <a:spAutoFit/>
          </a:bodyPr>
          <a:lstStyle/>
          <a:p>
            <a:pPr>
              <a:lnSpc>
                <a:spcPts val="0"/>
              </a:lnSpc>
            </a:pPr>
            <a:endParaRPr/>
          </a:p>
          <a:p>
            <a:pPr>
              <a:lnSpc>
                <a:spcPts val="1561"/>
              </a:lnSpc>
            </a:pPr>
            <a:r>
              <a:rPr lang="en-US" altLang="zh-CN" sz="1400" spc="-2" dirty="0">
                <a:solidFill>
                  <a:srgbClr val="000000"/>
                </a:solidFill>
                <a:latin typeface="Arial"/>
                <a:ea typeface="Arial"/>
                <a:cs typeface="Arial"/>
              </a:rPr>
              <a:t>1,00</a:t>
            </a:r>
            <a:endParaRPr lang="en-US" altLang="zh-CN" sz="1400">
              <a:latin typeface="Arial"/>
              <a:ea typeface="Arial"/>
              <a:cs typeface="Arial"/>
            </a:endParaRPr>
          </a:p>
        </p:txBody>
      </p:sp>
      <p:sp>
        <p:nvSpPr>
          <p:cNvPr id="161" name="Text Box161"/>
          <p:cNvSpPr txBox="1"/>
          <p:nvPr/>
        </p:nvSpPr>
        <p:spPr>
          <a:xfrm>
            <a:off x="4687570" y="4511041"/>
            <a:ext cx="621818" cy="251415"/>
          </a:xfrm>
          <a:prstGeom prst="rect">
            <a:avLst/>
          </a:prstGeom>
        </p:spPr>
        <p:txBody>
          <a:bodyPr wrap="square" lIns="0" tIns="0" rIns="0" rtlCol="0">
            <a:spAutoFit/>
          </a:bodyPr>
          <a:lstStyle/>
          <a:p>
            <a:pPr>
              <a:lnSpc>
                <a:spcPts val="0"/>
              </a:lnSpc>
            </a:pPr>
            <a:endParaRPr/>
          </a:p>
          <a:p>
            <a:pPr>
              <a:lnSpc>
                <a:spcPts val="1561"/>
              </a:lnSpc>
            </a:pPr>
            <a:r>
              <a:rPr lang="en-US" altLang="zh-CN" sz="1400" b="1" spc="1" dirty="0">
                <a:solidFill>
                  <a:srgbClr val="000000"/>
                </a:solidFill>
                <a:latin typeface="Arial"/>
                <a:ea typeface="Arial"/>
                <a:cs typeface="Arial"/>
              </a:rPr>
              <a:t>Rússia</a:t>
            </a:r>
            <a:endParaRPr lang="en-US" altLang="zh-CN" sz="1400">
              <a:latin typeface="Arial"/>
              <a:ea typeface="Arial"/>
              <a:cs typeface="Arial"/>
            </a:endParaRPr>
          </a:p>
        </p:txBody>
      </p:sp>
      <p:sp>
        <p:nvSpPr>
          <p:cNvPr id="162" name="Text Box162"/>
          <p:cNvSpPr txBox="1"/>
          <p:nvPr/>
        </p:nvSpPr>
        <p:spPr>
          <a:xfrm>
            <a:off x="7298691" y="4490467"/>
            <a:ext cx="439217" cy="251415"/>
          </a:xfrm>
          <a:prstGeom prst="rect">
            <a:avLst/>
          </a:prstGeom>
        </p:spPr>
        <p:txBody>
          <a:bodyPr wrap="square" lIns="0" tIns="0" rIns="0" rtlCol="0">
            <a:spAutoFit/>
          </a:bodyPr>
          <a:lstStyle/>
          <a:p>
            <a:pPr>
              <a:lnSpc>
                <a:spcPts val="0"/>
              </a:lnSpc>
            </a:pPr>
            <a:endParaRPr/>
          </a:p>
          <a:p>
            <a:pPr>
              <a:lnSpc>
                <a:spcPts val="1561"/>
              </a:lnSpc>
            </a:pPr>
            <a:r>
              <a:rPr lang="en-US" altLang="zh-CN" sz="1400" b="1" spc="-5" dirty="0">
                <a:solidFill>
                  <a:srgbClr val="000000"/>
                </a:solidFill>
                <a:latin typeface="Arial"/>
                <a:ea typeface="Arial"/>
                <a:cs typeface="Arial"/>
              </a:rPr>
              <a:t>Itália</a:t>
            </a:r>
            <a:endParaRPr lang="en-US" altLang="zh-CN" sz="1400">
              <a:latin typeface="Arial"/>
              <a:ea typeface="Arial"/>
              <a:cs typeface="Arial"/>
            </a:endParaRPr>
          </a:p>
        </p:txBody>
      </p:sp>
      <p:sp>
        <p:nvSpPr>
          <p:cNvPr id="163" name="Text Box163"/>
          <p:cNvSpPr txBox="1"/>
          <p:nvPr/>
        </p:nvSpPr>
        <p:spPr>
          <a:xfrm>
            <a:off x="2699067" y="4819778"/>
            <a:ext cx="451308" cy="251415"/>
          </a:xfrm>
          <a:prstGeom prst="rect">
            <a:avLst/>
          </a:prstGeom>
        </p:spPr>
        <p:txBody>
          <a:bodyPr wrap="square" lIns="0" tIns="0" rIns="0" rtlCol="0">
            <a:spAutoFit/>
          </a:bodyPr>
          <a:lstStyle/>
          <a:p>
            <a:pPr>
              <a:lnSpc>
                <a:spcPts val="0"/>
              </a:lnSpc>
            </a:pPr>
            <a:endParaRPr/>
          </a:p>
          <a:p>
            <a:pPr>
              <a:lnSpc>
                <a:spcPts val="1561"/>
              </a:lnSpc>
            </a:pPr>
            <a:r>
              <a:rPr lang="en-US" altLang="zh-CN" sz="1400" b="1" spc="-3" dirty="0">
                <a:solidFill>
                  <a:srgbClr val="000000"/>
                </a:solidFill>
                <a:latin typeface="Arial"/>
                <a:ea typeface="Arial"/>
                <a:cs typeface="Arial"/>
              </a:rPr>
              <a:t>India</a:t>
            </a:r>
            <a:endParaRPr lang="en-US" altLang="zh-CN" sz="1400">
              <a:latin typeface="Arial"/>
              <a:ea typeface="Arial"/>
              <a:cs typeface="Arial"/>
            </a:endParaRPr>
          </a:p>
        </p:txBody>
      </p:sp>
      <p:sp>
        <p:nvSpPr>
          <p:cNvPr id="164" name="Text Box164"/>
          <p:cNvSpPr txBox="1"/>
          <p:nvPr/>
        </p:nvSpPr>
        <p:spPr>
          <a:xfrm>
            <a:off x="2314894" y="5028660"/>
            <a:ext cx="383469" cy="251415"/>
          </a:xfrm>
          <a:prstGeom prst="rect">
            <a:avLst/>
          </a:prstGeom>
        </p:spPr>
        <p:txBody>
          <a:bodyPr wrap="square" lIns="0" tIns="0" rIns="0" rtlCol="0">
            <a:spAutoFit/>
          </a:bodyPr>
          <a:lstStyle/>
          <a:p>
            <a:pPr>
              <a:lnSpc>
                <a:spcPts val="0"/>
              </a:lnSpc>
            </a:pPr>
            <a:endParaRPr/>
          </a:p>
          <a:p>
            <a:pPr>
              <a:lnSpc>
                <a:spcPts val="1564"/>
              </a:lnSpc>
            </a:pPr>
            <a:r>
              <a:rPr lang="en-US" altLang="zh-CN" sz="1400" dirty="0">
                <a:solidFill>
                  <a:srgbClr val="000000"/>
                </a:solidFill>
                <a:latin typeface="Arial"/>
                <a:ea typeface="Arial"/>
                <a:cs typeface="Arial"/>
              </a:rPr>
              <a:t>0,50</a:t>
            </a:r>
            <a:endParaRPr lang="en-US" altLang="zh-CN" sz="1400">
              <a:latin typeface="Arial"/>
              <a:ea typeface="Arial"/>
              <a:cs typeface="Arial"/>
            </a:endParaRPr>
          </a:p>
        </p:txBody>
      </p:sp>
      <p:sp>
        <p:nvSpPr>
          <p:cNvPr id="165" name="Text Box165"/>
          <p:cNvSpPr txBox="1"/>
          <p:nvPr/>
        </p:nvSpPr>
        <p:spPr>
          <a:xfrm>
            <a:off x="2658111" y="5275327"/>
            <a:ext cx="1036117" cy="251415"/>
          </a:xfrm>
          <a:prstGeom prst="rect">
            <a:avLst/>
          </a:prstGeom>
        </p:spPr>
        <p:txBody>
          <a:bodyPr wrap="square" lIns="0" tIns="0" rIns="0" rtlCol="0">
            <a:spAutoFit/>
          </a:bodyPr>
          <a:lstStyle/>
          <a:p>
            <a:pPr>
              <a:lnSpc>
                <a:spcPts val="0"/>
              </a:lnSpc>
            </a:pPr>
            <a:endParaRPr/>
          </a:p>
          <a:p>
            <a:pPr>
              <a:lnSpc>
                <a:spcPts val="1561"/>
              </a:lnSpc>
            </a:pPr>
            <a:r>
              <a:rPr lang="en-US" altLang="zh-CN" sz="1400" b="1" dirty="0">
                <a:solidFill>
                  <a:srgbClr val="800000"/>
                </a:solidFill>
                <a:latin typeface="Arial"/>
                <a:ea typeface="Arial"/>
                <a:cs typeface="Arial"/>
              </a:rPr>
              <a:t>Coréia</a:t>
            </a:r>
            <a:r>
              <a:rPr lang="en-US" altLang="zh-CN" sz="1400" b="1" spc="-6" dirty="0">
                <a:solidFill>
                  <a:srgbClr val="800000"/>
                </a:solidFill>
                <a:latin typeface="Arial"/>
                <a:ea typeface="Arial"/>
                <a:cs typeface="Arial"/>
              </a:rPr>
              <a:t> </a:t>
            </a:r>
            <a:r>
              <a:rPr lang="en-US" altLang="zh-CN" sz="1400" b="1" dirty="0">
                <a:solidFill>
                  <a:srgbClr val="800000"/>
                </a:solidFill>
                <a:latin typeface="Arial"/>
                <a:ea typeface="Arial"/>
                <a:cs typeface="Arial"/>
              </a:rPr>
              <a:t>1976</a:t>
            </a:r>
            <a:endParaRPr lang="en-US" altLang="zh-CN" sz="1400">
              <a:latin typeface="Arial"/>
              <a:ea typeface="Arial"/>
              <a:cs typeface="Arial"/>
            </a:endParaRPr>
          </a:p>
        </p:txBody>
      </p:sp>
      <p:sp>
        <p:nvSpPr>
          <p:cNvPr id="166" name="Text Box166"/>
          <p:cNvSpPr txBox="1"/>
          <p:nvPr/>
        </p:nvSpPr>
        <p:spPr>
          <a:xfrm>
            <a:off x="3837687" y="5291202"/>
            <a:ext cx="641731" cy="251415"/>
          </a:xfrm>
          <a:prstGeom prst="rect">
            <a:avLst/>
          </a:prstGeom>
        </p:spPr>
        <p:txBody>
          <a:bodyPr wrap="square" lIns="0" tIns="0" rIns="0" rtlCol="0">
            <a:spAutoFit/>
          </a:bodyPr>
          <a:lstStyle/>
          <a:p>
            <a:pPr>
              <a:lnSpc>
                <a:spcPts val="0"/>
              </a:lnSpc>
            </a:pPr>
            <a:endParaRPr/>
          </a:p>
          <a:p>
            <a:pPr>
              <a:lnSpc>
                <a:spcPts val="1561"/>
              </a:lnSpc>
            </a:pPr>
            <a:r>
              <a:rPr lang="en-US" altLang="zh-CN" sz="1400" b="1" spc="1" dirty="0">
                <a:solidFill>
                  <a:srgbClr val="000000"/>
                </a:solidFill>
                <a:latin typeface="Arial"/>
                <a:ea typeface="Arial"/>
                <a:cs typeface="Arial"/>
              </a:rPr>
              <a:t>México</a:t>
            </a:r>
            <a:endParaRPr lang="en-US" altLang="zh-CN" sz="1400">
              <a:latin typeface="Arial"/>
              <a:ea typeface="Arial"/>
              <a:cs typeface="Arial"/>
            </a:endParaRPr>
          </a:p>
        </p:txBody>
      </p:sp>
      <p:sp>
        <p:nvSpPr>
          <p:cNvPr id="167" name="Text Box167"/>
          <p:cNvSpPr txBox="1"/>
          <p:nvPr/>
        </p:nvSpPr>
        <p:spPr>
          <a:xfrm>
            <a:off x="4531360" y="5268596"/>
            <a:ext cx="862736" cy="251415"/>
          </a:xfrm>
          <a:prstGeom prst="rect">
            <a:avLst/>
          </a:prstGeom>
        </p:spPr>
        <p:txBody>
          <a:bodyPr wrap="square" lIns="0" tIns="0" rIns="0" rtlCol="0">
            <a:spAutoFit/>
          </a:bodyPr>
          <a:lstStyle/>
          <a:p>
            <a:pPr>
              <a:lnSpc>
                <a:spcPts val="0"/>
              </a:lnSpc>
            </a:pPr>
            <a:endParaRPr/>
          </a:p>
          <a:p>
            <a:pPr>
              <a:lnSpc>
                <a:spcPts val="1561"/>
              </a:lnSpc>
            </a:pPr>
            <a:r>
              <a:rPr lang="en-US" altLang="zh-CN" sz="1400" b="1" spc="-5" dirty="0">
                <a:solidFill>
                  <a:srgbClr val="000000"/>
                </a:solidFill>
                <a:latin typeface="Arial"/>
                <a:ea typeface="Arial"/>
                <a:cs typeface="Arial"/>
              </a:rPr>
              <a:t>Argentina</a:t>
            </a:r>
            <a:endParaRPr lang="en-US" altLang="zh-CN" sz="1400">
              <a:latin typeface="Arial"/>
              <a:ea typeface="Arial"/>
              <a:cs typeface="Arial"/>
            </a:endParaRPr>
          </a:p>
        </p:txBody>
      </p:sp>
      <p:sp>
        <p:nvSpPr>
          <p:cNvPr id="168" name="Text Box168"/>
          <p:cNvSpPr txBox="1"/>
          <p:nvPr/>
        </p:nvSpPr>
        <p:spPr>
          <a:xfrm>
            <a:off x="2314894" y="5561077"/>
            <a:ext cx="383209" cy="251415"/>
          </a:xfrm>
          <a:prstGeom prst="rect">
            <a:avLst/>
          </a:prstGeom>
        </p:spPr>
        <p:txBody>
          <a:bodyPr wrap="square" lIns="0" tIns="0" rIns="0" rtlCol="0">
            <a:spAutoFit/>
          </a:bodyPr>
          <a:lstStyle/>
          <a:p>
            <a:pPr>
              <a:lnSpc>
                <a:spcPts val="0"/>
              </a:lnSpc>
            </a:pPr>
            <a:endParaRPr/>
          </a:p>
          <a:p>
            <a:pPr>
              <a:lnSpc>
                <a:spcPts val="1561"/>
              </a:lnSpc>
            </a:pPr>
            <a:r>
              <a:rPr lang="en-US" altLang="zh-CN" sz="1400" spc="-2" dirty="0">
                <a:solidFill>
                  <a:srgbClr val="000000"/>
                </a:solidFill>
                <a:latin typeface="Arial"/>
                <a:ea typeface="Arial"/>
                <a:cs typeface="Arial"/>
              </a:rPr>
              <a:t>0,00</a:t>
            </a:r>
            <a:endParaRPr lang="en-US" altLang="zh-CN" sz="1400">
              <a:latin typeface="Arial"/>
              <a:ea typeface="Arial"/>
              <a:cs typeface="Arial"/>
            </a:endParaRPr>
          </a:p>
        </p:txBody>
      </p:sp>
      <p:sp>
        <p:nvSpPr>
          <p:cNvPr id="169" name="Text Box169"/>
          <p:cNvSpPr txBox="1"/>
          <p:nvPr/>
        </p:nvSpPr>
        <p:spPr>
          <a:xfrm>
            <a:off x="2635567" y="5724145"/>
            <a:ext cx="115774" cy="200119"/>
          </a:xfrm>
          <a:prstGeom prst="rect">
            <a:avLst/>
          </a:prstGeom>
        </p:spPr>
        <p:txBody>
          <a:bodyPr wrap="square" lIns="0" tIns="0" rIns="0" rtlCol="0">
            <a:spAutoFit/>
          </a:bodyPr>
          <a:lstStyle/>
          <a:p>
            <a:pPr>
              <a:lnSpc>
                <a:spcPts val="0"/>
              </a:lnSpc>
            </a:pPr>
            <a:endParaRPr/>
          </a:p>
          <a:p>
            <a:pPr>
              <a:lnSpc>
                <a:spcPts val="1227"/>
              </a:lnSpc>
            </a:pPr>
            <a:r>
              <a:rPr lang="en-US" altLang="zh-CN" sz="1100" dirty="0">
                <a:solidFill>
                  <a:srgbClr val="000000"/>
                </a:solidFill>
                <a:latin typeface="Arial"/>
                <a:ea typeface="Arial"/>
                <a:cs typeface="Arial"/>
              </a:rPr>
              <a:t>0</a:t>
            </a:r>
            <a:endParaRPr lang="en-US" altLang="zh-CN" sz="1100">
              <a:latin typeface="Arial"/>
              <a:ea typeface="Arial"/>
              <a:cs typeface="Arial"/>
            </a:endParaRPr>
          </a:p>
        </p:txBody>
      </p:sp>
      <p:sp>
        <p:nvSpPr>
          <p:cNvPr id="170" name="Text Box170"/>
          <p:cNvSpPr txBox="1"/>
          <p:nvPr/>
        </p:nvSpPr>
        <p:spPr>
          <a:xfrm>
            <a:off x="3209544" y="5727765"/>
            <a:ext cx="7150558" cy="251415"/>
          </a:xfrm>
          <a:prstGeom prst="rect">
            <a:avLst/>
          </a:prstGeom>
        </p:spPr>
        <p:txBody>
          <a:bodyPr wrap="square" lIns="0" tIns="0" rIns="0" rtlCol="0">
            <a:spAutoFit/>
          </a:bodyPr>
          <a:lstStyle/>
          <a:p>
            <a:pPr>
              <a:lnSpc>
                <a:spcPts val="0"/>
              </a:lnSpc>
            </a:pPr>
            <a:endParaRPr/>
          </a:p>
          <a:p>
            <a:pPr>
              <a:lnSpc>
                <a:spcPts val="1561"/>
              </a:lnSpc>
            </a:pPr>
            <a:r>
              <a:rPr lang="en-US" altLang="zh-CN" sz="1400" spc="-1" dirty="0">
                <a:solidFill>
                  <a:srgbClr val="000000"/>
                </a:solidFill>
                <a:latin typeface="Arial"/>
                <a:ea typeface="Arial"/>
                <a:cs typeface="Arial"/>
              </a:rPr>
              <a:t>5.000</a:t>
            </a:r>
            <a:r>
              <a:rPr lang="en-US" altLang="zh-CN" sz="1400" spc="1566" dirty="0">
                <a:solidFill>
                  <a:srgbClr val="000000"/>
                </a:solidFill>
                <a:latin typeface="Arial"/>
                <a:ea typeface="Arial"/>
                <a:cs typeface="Arial"/>
              </a:rPr>
              <a:t> </a:t>
            </a:r>
            <a:r>
              <a:rPr lang="en-US" altLang="zh-CN" sz="1400" spc="-1" dirty="0">
                <a:solidFill>
                  <a:srgbClr val="000000"/>
                </a:solidFill>
                <a:latin typeface="Arial"/>
                <a:ea typeface="Arial"/>
                <a:cs typeface="Arial"/>
              </a:rPr>
              <a:t>10.000</a:t>
            </a:r>
            <a:r>
              <a:rPr lang="en-US" altLang="zh-CN" sz="1400" spc="1099" dirty="0">
                <a:solidFill>
                  <a:srgbClr val="000000"/>
                </a:solidFill>
                <a:latin typeface="Arial"/>
                <a:ea typeface="Arial"/>
                <a:cs typeface="Arial"/>
              </a:rPr>
              <a:t> </a:t>
            </a:r>
            <a:r>
              <a:rPr lang="en-US" altLang="zh-CN" sz="1400" spc="-1" dirty="0">
                <a:solidFill>
                  <a:srgbClr val="000000"/>
                </a:solidFill>
                <a:latin typeface="Arial"/>
                <a:ea typeface="Arial"/>
                <a:cs typeface="Arial"/>
              </a:rPr>
              <a:t>15.000</a:t>
            </a:r>
            <a:r>
              <a:rPr lang="en-US" altLang="zh-CN" sz="1400" spc="1163" dirty="0">
                <a:solidFill>
                  <a:srgbClr val="000000"/>
                </a:solidFill>
                <a:latin typeface="Arial"/>
                <a:ea typeface="Arial"/>
                <a:cs typeface="Arial"/>
              </a:rPr>
              <a:t> </a:t>
            </a:r>
            <a:r>
              <a:rPr lang="en-US" altLang="zh-CN" sz="1400" spc="-1" dirty="0">
                <a:solidFill>
                  <a:srgbClr val="000000"/>
                </a:solidFill>
                <a:latin typeface="Arial"/>
                <a:ea typeface="Arial"/>
                <a:cs typeface="Arial"/>
              </a:rPr>
              <a:t>20.000</a:t>
            </a:r>
            <a:r>
              <a:rPr lang="en-US" altLang="zh-CN" sz="1400" spc="1089" dirty="0">
                <a:solidFill>
                  <a:srgbClr val="000000"/>
                </a:solidFill>
                <a:latin typeface="Arial"/>
                <a:ea typeface="Arial"/>
                <a:cs typeface="Arial"/>
              </a:rPr>
              <a:t> </a:t>
            </a:r>
            <a:r>
              <a:rPr lang="en-US" altLang="zh-CN" sz="1400" spc="-1" dirty="0">
                <a:solidFill>
                  <a:srgbClr val="000000"/>
                </a:solidFill>
                <a:latin typeface="Arial"/>
                <a:ea typeface="Arial"/>
                <a:cs typeface="Arial"/>
              </a:rPr>
              <a:t>25.000</a:t>
            </a:r>
            <a:r>
              <a:rPr lang="en-US" altLang="zh-CN" sz="1400" spc="1098" dirty="0">
                <a:solidFill>
                  <a:srgbClr val="000000"/>
                </a:solidFill>
                <a:latin typeface="Arial"/>
                <a:ea typeface="Arial"/>
                <a:cs typeface="Arial"/>
              </a:rPr>
              <a:t> </a:t>
            </a:r>
            <a:r>
              <a:rPr lang="en-US" altLang="zh-CN" sz="1400" spc="-1" dirty="0">
                <a:solidFill>
                  <a:srgbClr val="000000"/>
                </a:solidFill>
                <a:latin typeface="Arial"/>
                <a:ea typeface="Arial"/>
                <a:cs typeface="Arial"/>
              </a:rPr>
              <a:t>30.000</a:t>
            </a:r>
            <a:r>
              <a:rPr lang="en-US" altLang="zh-CN" sz="1400" spc="1164" dirty="0">
                <a:solidFill>
                  <a:srgbClr val="000000"/>
                </a:solidFill>
                <a:latin typeface="Arial"/>
                <a:ea typeface="Arial"/>
                <a:cs typeface="Arial"/>
              </a:rPr>
              <a:t> </a:t>
            </a:r>
            <a:r>
              <a:rPr lang="en-US" altLang="zh-CN" sz="1400" spc="-1" dirty="0">
                <a:solidFill>
                  <a:srgbClr val="000000"/>
                </a:solidFill>
                <a:latin typeface="Arial"/>
                <a:ea typeface="Arial"/>
                <a:cs typeface="Arial"/>
              </a:rPr>
              <a:t>35.000</a:t>
            </a:r>
            <a:r>
              <a:rPr lang="en-US" altLang="zh-CN" sz="1400" spc="1100" dirty="0">
                <a:solidFill>
                  <a:srgbClr val="000000"/>
                </a:solidFill>
                <a:latin typeface="Arial"/>
                <a:ea typeface="Arial"/>
                <a:cs typeface="Arial"/>
              </a:rPr>
              <a:t> </a:t>
            </a:r>
            <a:r>
              <a:rPr lang="en-US" altLang="zh-CN" sz="1400" spc="-1" dirty="0">
                <a:solidFill>
                  <a:srgbClr val="000000"/>
                </a:solidFill>
                <a:latin typeface="Arial"/>
                <a:ea typeface="Arial"/>
                <a:cs typeface="Arial"/>
              </a:rPr>
              <a:t>40.000</a:t>
            </a:r>
            <a:r>
              <a:rPr lang="en-US" altLang="zh-CN" sz="1400" spc="1162" dirty="0">
                <a:solidFill>
                  <a:srgbClr val="000000"/>
                </a:solidFill>
                <a:latin typeface="Arial"/>
                <a:ea typeface="Arial"/>
                <a:cs typeface="Arial"/>
              </a:rPr>
              <a:t> </a:t>
            </a:r>
            <a:r>
              <a:rPr lang="en-US" altLang="zh-CN" sz="1400" spc="-1" dirty="0">
                <a:solidFill>
                  <a:srgbClr val="000000"/>
                </a:solidFill>
                <a:latin typeface="Arial"/>
                <a:ea typeface="Arial"/>
                <a:cs typeface="Arial"/>
              </a:rPr>
              <a:t>45.000</a:t>
            </a:r>
            <a:r>
              <a:rPr lang="en-US" altLang="zh-CN" sz="1400" spc="1088" dirty="0">
                <a:solidFill>
                  <a:srgbClr val="000000"/>
                </a:solidFill>
                <a:latin typeface="Arial"/>
                <a:ea typeface="Arial"/>
                <a:cs typeface="Arial"/>
              </a:rPr>
              <a:t> </a:t>
            </a:r>
            <a:r>
              <a:rPr lang="en-US" altLang="zh-CN" sz="1400" spc="-1" dirty="0">
                <a:solidFill>
                  <a:srgbClr val="000000"/>
                </a:solidFill>
                <a:latin typeface="Arial"/>
                <a:ea typeface="Arial"/>
                <a:cs typeface="Arial"/>
              </a:rPr>
              <a:t>50.000</a:t>
            </a:r>
            <a:endParaRPr lang="en-US" altLang="zh-CN" sz="1400">
              <a:latin typeface="Arial"/>
              <a:ea typeface="Arial"/>
              <a:cs typeface="Arial"/>
            </a:endParaRPr>
          </a:p>
        </p:txBody>
      </p:sp>
      <p:sp>
        <p:nvSpPr>
          <p:cNvPr id="171" name="Text Box171"/>
          <p:cNvSpPr txBox="1"/>
          <p:nvPr/>
        </p:nvSpPr>
        <p:spPr>
          <a:xfrm>
            <a:off x="5019929" y="6039833"/>
            <a:ext cx="2716926" cy="328360"/>
          </a:xfrm>
          <a:prstGeom prst="rect">
            <a:avLst/>
          </a:prstGeom>
        </p:spPr>
        <p:txBody>
          <a:bodyPr wrap="square" lIns="0" tIns="0" rIns="0" rtlCol="0">
            <a:spAutoFit/>
          </a:bodyPr>
          <a:lstStyle/>
          <a:p>
            <a:pPr>
              <a:lnSpc>
                <a:spcPts val="0"/>
              </a:lnSpc>
            </a:pPr>
            <a:endParaRPr/>
          </a:p>
          <a:p>
            <a:pPr>
              <a:lnSpc>
                <a:spcPts val="2233"/>
              </a:lnSpc>
            </a:pPr>
            <a:r>
              <a:rPr lang="en-US" altLang="zh-CN" sz="2000" b="1" spc="3" dirty="0">
                <a:solidFill>
                  <a:srgbClr val="002060"/>
                </a:solidFill>
                <a:latin typeface="Arial"/>
                <a:ea typeface="Arial"/>
                <a:cs typeface="Arial"/>
              </a:rPr>
              <a:t>PIB</a:t>
            </a:r>
            <a:r>
              <a:rPr lang="en-US" altLang="zh-CN" sz="2000" b="1" spc="-23" dirty="0">
                <a:solidFill>
                  <a:srgbClr val="002060"/>
                </a:solidFill>
                <a:latin typeface="Arial"/>
                <a:ea typeface="Arial"/>
                <a:cs typeface="Arial"/>
              </a:rPr>
              <a:t> </a:t>
            </a:r>
            <a:r>
              <a:rPr lang="en-US" altLang="zh-CN" sz="2000" b="1" dirty="0">
                <a:solidFill>
                  <a:srgbClr val="002060"/>
                </a:solidFill>
                <a:latin typeface="Arial"/>
                <a:ea typeface="Arial"/>
                <a:cs typeface="Arial"/>
              </a:rPr>
              <a:t>/</a:t>
            </a:r>
            <a:r>
              <a:rPr lang="en-US" altLang="zh-CN" sz="2000" b="1" spc="-10" dirty="0">
                <a:solidFill>
                  <a:srgbClr val="002060"/>
                </a:solidFill>
                <a:latin typeface="Arial"/>
                <a:ea typeface="Arial"/>
                <a:cs typeface="Arial"/>
              </a:rPr>
              <a:t> </a:t>
            </a:r>
            <a:r>
              <a:rPr lang="en-US" altLang="zh-CN" sz="2000" b="1" spc="1" dirty="0">
                <a:solidFill>
                  <a:srgbClr val="002060"/>
                </a:solidFill>
                <a:latin typeface="Arial"/>
                <a:ea typeface="Arial"/>
                <a:cs typeface="Arial"/>
              </a:rPr>
              <a:t>capita</a:t>
            </a:r>
            <a:r>
              <a:rPr lang="en-US" altLang="zh-CN" sz="2000" b="1" spc="-11" dirty="0">
                <a:solidFill>
                  <a:srgbClr val="002060"/>
                </a:solidFill>
                <a:latin typeface="Arial"/>
                <a:ea typeface="Arial"/>
                <a:cs typeface="Arial"/>
              </a:rPr>
              <a:t> </a:t>
            </a:r>
            <a:r>
              <a:rPr lang="en-US" altLang="zh-CN" sz="2000" b="1" dirty="0">
                <a:solidFill>
                  <a:srgbClr val="002060"/>
                </a:solidFill>
                <a:latin typeface="Arial"/>
                <a:ea typeface="Arial"/>
                <a:cs typeface="Arial"/>
              </a:rPr>
              <a:t>(US$</a:t>
            </a:r>
            <a:r>
              <a:rPr lang="en-US" altLang="zh-CN" sz="2000" b="1" spc="-12" dirty="0">
                <a:solidFill>
                  <a:srgbClr val="002060"/>
                </a:solidFill>
                <a:latin typeface="Arial"/>
                <a:ea typeface="Arial"/>
                <a:cs typeface="Arial"/>
              </a:rPr>
              <a:t> </a:t>
            </a:r>
            <a:r>
              <a:rPr lang="en-US" altLang="zh-CN" sz="2000" b="1" spc="3" dirty="0">
                <a:solidFill>
                  <a:srgbClr val="002060"/>
                </a:solidFill>
                <a:latin typeface="Arial"/>
                <a:ea typeface="Arial"/>
                <a:cs typeface="Arial"/>
              </a:rPr>
              <a:t>PPP)</a:t>
            </a:r>
            <a:endParaRPr lang="en-US" altLang="zh-CN" sz="2000">
              <a:latin typeface="Arial"/>
              <a:ea typeface="Arial"/>
              <a:cs typeface="Arial"/>
            </a:endParaRPr>
          </a:p>
        </p:txBody>
      </p:sp>
      <p:sp>
        <p:nvSpPr>
          <p:cNvPr id="172" name="Text Box172"/>
          <p:cNvSpPr txBox="1"/>
          <p:nvPr/>
        </p:nvSpPr>
        <p:spPr>
          <a:xfrm>
            <a:off x="2019342" y="6395895"/>
            <a:ext cx="9410658" cy="388953"/>
          </a:xfrm>
          <a:prstGeom prst="rect">
            <a:avLst/>
          </a:prstGeom>
        </p:spPr>
        <p:txBody>
          <a:bodyPr wrap="square" lIns="0" tIns="0" rIns="0" rtlCol="0">
            <a:spAutoFit/>
          </a:bodyPr>
          <a:lstStyle/>
          <a:p>
            <a:pPr>
              <a:lnSpc>
                <a:spcPts val="0"/>
              </a:lnSpc>
            </a:pPr>
            <a:endParaRPr dirty="0"/>
          </a:p>
          <a:p>
            <a:pPr>
              <a:lnSpc>
                <a:spcPts val="2909"/>
              </a:lnSpc>
            </a:pPr>
            <a:r>
              <a:rPr lang="en-US" altLang="zh-CN" sz="2400" spc="-6" dirty="0">
                <a:solidFill>
                  <a:srgbClr val="A50021"/>
                </a:solidFill>
                <a:latin typeface="Verdana"/>
                <a:ea typeface="Verdana"/>
                <a:cs typeface="Verdana"/>
              </a:rPr>
              <a:t>Política</a:t>
            </a:r>
            <a:r>
              <a:rPr lang="en-US" altLang="zh-CN" sz="2400" spc="25" dirty="0">
                <a:solidFill>
                  <a:srgbClr val="A50021"/>
                </a:solidFill>
                <a:latin typeface="Verdana"/>
                <a:ea typeface="Verdana"/>
                <a:cs typeface="Verdana"/>
              </a:rPr>
              <a:t> </a:t>
            </a:r>
            <a:r>
              <a:rPr lang="en-US" altLang="zh-CN" sz="2400" dirty="0">
                <a:solidFill>
                  <a:srgbClr val="A50021"/>
                </a:solidFill>
                <a:latin typeface="Verdana"/>
                <a:ea typeface="Verdana"/>
                <a:cs typeface="Verdana"/>
              </a:rPr>
              <a:t>de</a:t>
            </a:r>
            <a:r>
              <a:rPr lang="en-US" altLang="zh-CN" sz="2400" spc="7" dirty="0">
                <a:solidFill>
                  <a:srgbClr val="A50021"/>
                </a:solidFill>
                <a:latin typeface="Verdana"/>
                <a:ea typeface="Verdana"/>
                <a:cs typeface="Verdana"/>
              </a:rPr>
              <a:t> </a:t>
            </a:r>
            <a:r>
              <a:rPr lang="en-US" altLang="zh-CN" sz="2400" spc="1" dirty="0">
                <a:solidFill>
                  <a:srgbClr val="A50021"/>
                </a:solidFill>
                <a:latin typeface="Verdana"/>
                <a:ea typeface="Verdana"/>
                <a:cs typeface="Verdana"/>
              </a:rPr>
              <a:t>Estado:</a:t>
            </a:r>
            <a:r>
              <a:rPr lang="en-US" altLang="zh-CN" sz="2400" spc="6" dirty="0">
                <a:solidFill>
                  <a:srgbClr val="A50021"/>
                </a:solidFill>
                <a:latin typeface="Verdana"/>
                <a:ea typeface="Verdana"/>
                <a:cs typeface="Verdana"/>
              </a:rPr>
              <a:t> </a:t>
            </a:r>
            <a:r>
              <a:rPr lang="en-US" altLang="zh-CN" sz="2400" dirty="0">
                <a:solidFill>
                  <a:srgbClr val="A50021"/>
                </a:solidFill>
                <a:latin typeface="Verdana"/>
                <a:ea typeface="Verdana"/>
                <a:cs typeface="Verdana"/>
              </a:rPr>
              <a:t>C,T&amp;I + </a:t>
            </a:r>
            <a:r>
              <a:rPr lang="en-US" altLang="zh-CN" sz="2400" spc="1" dirty="0">
                <a:solidFill>
                  <a:srgbClr val="A50021"/>
                </a:solidFill>
                <a:latin typeface="Verdana"/>
                <a:ea typeface="Verdana"/>
                <a:cs typeface="Verdana"/>
              </a:rPr>
              <a:t>industrial + </a:t>
            </a:r>
            <a:r>
              <a:rPr lang="en-US" altLang="zh-CN" sz="2400" spc="1" dirty="0" err="1">
                <a:solidFill>
                  <a:srgbClr val="A50021"/>
                </a:solidFill>
                <a:latin typeface="Verdana"/>
                <a:ea typeface="Verdana"/>
                <a:cs typeface="Verdana"/>
              </a:rPr>
              <a:t>Política</a:t>
            </a:r>
            <a:r>
              <a:rPr lang="en-US" altLang="zh-CN" sz="2400" spc="1" dirty="0">
                <a:solidFill>
                  <a:srgbClr val="A50021"/>
                </a:solidFill>
                <a:latin typeface="Verdana"/>
                <a:ea typeface="Verdana"/>
                <a:cs typeface="Verdana"/>
              </a:rPr>
              <a:t> </a:t>
            </a:r>
            <a:r>
              <a:rPr lang="en-US" altLang="zh-CN" sz="2400" spc="1" dirty="0" err="1">
                <a:solidFill>
                  <a:srgbClr val="A50021"/>
                </a:solidFill>
                <a:latin typeface="Verdana"/>
                <a:ea typeface="Verdana"/>
                <a:cs typeface="Verdana"/>
              </a:rPr>
              <a:t>educacional</a:t>
            </a:r>
            <a:endParaRPr lang="en-US" altLang="zh-CN" sz="2400" dirty="0">
              <a:latin typeface="Verdana"/>
              <a:ea typeface="Verdana"/>
              <a:cs typeface="Verdana"/>
            </a:endParaRPr>
          </a:p>
        </p:txBody>
      </p:sp>
      <p:sp>
        <p:nvSpPr>
          <p:cNvPr id="2" name="Elipse 1">
            <a:extLst>
              <a:ext uri="{FF2B5EF4-FFF2-40B4-BE49-F238E27FC236}">
                <a16:creationId xmlns:a16="http://schemas.microsoft.com/office/drawing/2014/main" id="{47509ED0-85BD-4CFD-8F04-B0E643DF3695}"/>
              </a:ext>
            </a:extLst>
          </p:cNvPr>
          <p:cNvSpPr/>
          <p:nvPr/>
        </p:nvSpPr>
        <p:spPr>
          <a:xfrm>
            <a:off x="4100580" y="3189784"/>
            <a:ext cx="133833" cy="13227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Text Box148">
            <a:extLst>
              <a:ext uri="{FF2B5EF4-FFF2-40B4-BE49-F238E27FC236}">
                <a16:creationId xmlns:a16="http://schemas.microsoft.com/office/drawing/2014/main" id="{BFC48310-68DF-487B-81FC-9866BD805A78}"/>
              </a:ext>
            </a:extLst>
          </p:cNvPr>
          <p:cNvSpPr txBox="1"/>
          <p:nvPr/>
        </p:nvSpPr>
        <p:spPr>
          <a:xfrm>
            <a:off x="4443738" y="2943358"/>
            <a:ext cx="532562" cy="456600"/>
          </a:xfrm>
          <a:prstGeom prst="rect">
            <a:avLst/>
          </a:prstGeom>
        </p:spPr>
        <p:txBody>
          <a:bodyPr wrap="square" lIns="0" tIns="0" rIns="0" rtlCol="0">
            <a:spAutoFit/>
          </a:bodyPr>
          <a:lstStyle/>
          <a:p>
            <a:pPr>
              <a:lnSpc>
                <a:spcPts val="0"/>
              </a:lnSpc>
            </a:pPr>
            <a:endParaRPr dirty="0"/>
          </a:p>
          <a:p>
            <a:pPr>
              <a:lnSpc>
                <a:spcPts val="1561"/>
              </a:lnSpc>
            </a:pPr>
            <a:r>
              <a:rPr lang="en-US" altLang="zh-CN" sz="1400" b="1" dirty="0">
                <a:solidFill>
                  <a:srgbClr val="000000"/>
                </a:solidFill>
                <a:latin typeface="Arial"/>
                <a:ea typeface="Arial"/>
                <a:cs typeface="Arial"/>
              </a:rPr>
              <a:t>China</a:t>
            </a:r>
          </a:p>
          <a:p>
            <a:pPr>
              <a:lnSpc>
                <a:spcPts val="1561"/>
              </a:lnSpc>
            </a:pPr>
            <a:r>
              <a:rPr lang="en-US" altLang="zh-CN" sz="1400" b="1" dirty="0">
                <a:solidFill>
                  <a:srgbClr val="000000"/>
                </a:solidFill>
                <a:latin typeface="Arial"/>
                <a:ea typeface="Arial"/>
                <a:cs typeface="Arial"/>
              </a:rPr>
              <a:t>2017</a:t>
            </a:r>
            <a:endParaRPr lang="en-US" altLang="zh-CN" sz="1400" dirty="0">
              <a:latin typeface="Arial"/>
              <a:ea typeface="Arial"/>
              <a:cs typeface="Arial"/>
            </a:endParaRPr>
          </a:p>
        </p:txBody>
      </p:sp>
      <p:sp>
        <p:nvSpPr>
          <p:cNvPr id="45" name="Text Box99">
            <a:extLst>
              <a:ext uri="{FF2B5EF4-FFF2-40B4-BE49-F238E27FC236}">
                <a16:creationId xmlns:a16="http://schemas.microsoft.com/office/drawing/2014/main" id="{EA1624EF-8A2A-46D0-A282-04C08D875E55}"/>
              </a:ext>
            </a:extLst>
          </p:cNvPr>
          <p:cNvSpPr txBox="1"/>
          <p:nvPr/>
        </p:nvSpPr>
        <p:spPr>
          <a:xfrm>
            <a:off x="116114" y="32185"/>
            <a:ext cx="12075885" cy="484107"/>
          </a:xfrm>
          <a:prstGeom prst="rect">
            <a:avLst/>
          </a:prstGeom>
        </p:spPr>
        <p:txBody>
          <a:bodyPr wrap="square" lIns="0" tIns="0" rIns="0" rtlCol="0">
            <a:spAutoFit/>
          </a:bodyPr>
          <a:lstStyle/>
          <a:p>
            <a:pPr algn="l">
              <a:lnSpc>
                <a:spcPts val="0"/>
              </a:lnSpc>
            </a:pPr>
            <a:endParaRPr sz="2000" b="1" dirty="0"/>
          </a:p>
          <a:p>
            <a:pPr marL="808672" indent="-808672" algn="l" rtl="0">
              <a:lnSpc>
                <a:spcPts val="4005"/>
              </a:lnSpc>
            </a:pPr>
            <a:r>
              <a:rPr lang="en-US" altLang="zh-CN" sz="2000" b="1" dirty="0">
                <a:latin typeface="Verdana"/>
                <a:ea typeface="Verdana"/>
                <a:cs typeface="Verdana"/>
              </a:rPr>
              <a:t> </a:t>
            </a:r>
            <a:r>
              <a:rPr lang="en-US" altLang="zh-CN" sz="2000" b="1" dirty="0" err="1">
                <a:latin typeface="Verdana"/>
                <a:ea typeface="Verdana"/>
                <a:cs typeface="Verdana"/>
              </a:rPr>
              <a:t>Correlação</a:t>
            </a:r>
            <a:r>
              <a:rPr lang="en-US" altLang="zh-CN" sz="2000" b="1" dirty="0">
                <a:latin typeface="Verdana"/>
                <a:ea typeface="Verdana"/>
                <a:cs typeface="Verdana"/>
              </a:rPr>
              <a:t> entre o</a:t>
            </a:r>
            <a:r>
              <a:rPr lang="en-US" altLang="zh-CN" sz="2000" b="1" spc="10" dirty="0">
                <a:latin typeface="Verdana"/>
                <a:ea typeface="Verdana"/>
                <a:cs typeface="Verdana"/>
              </a:rPr>
              <a:t> </a:t>
            </a:r>
            <a:r>
              <a:rPr lang="en-US" altLang="zh-CN" sz="2000" b="1" spc="-3" dirty="0" err="1">
                <a:latin typeface="Verdana"/>
                <a:ea typeface="Verdana"/>
                <a:cs typeface="Verdana"/>
              </a:rPr>
              <a:t>desenvolvimento</a:t>
            </a:r>
            <a:r>
              <a:rPr lang="en-US" altLang="zh-CN" sz="2000" b="1" spc="-3" dirty="0">
                <a:latin typeface="Verdana"/>
                <a:ea typeface="Verdana"/>
                <a:cs typeface="Verdana"/>
              </a:rPr>
              <a:t> </a:t>
            </a:r>
            <a:r>
              <a:rPr lang="en-US" altLang="zh-CN" sz="2000" b="1" spc="-3" dirty="0" err="1">
                <a:latin typeface="Verdana"/>
                <a:ea typeface="Verdana"/>
                <a:cs typeface="Verdana"/>
              </a:rPr>
              <a:t>econômico</a:t>
            </a:r>
            <a:r>
              <a:rPr lang="en-US" altLang="zh-CN" sz="2000" b="1" spc="-3" dirty="0">
                <a:latin typeface="Verdana"/>
                <a:ea typeface="Verdana"/>
                <a:cs typeface="Verdana"/>
              </a:rPr>
              <a:t> dos </a:t>
            </a:r>
            <a:r>
              <a:rPr lang="en-US" altLang="zh-CN" sz="2000" b="1" spc="-3" dirty="0" err="1">
                <a:latin typeface="Verdana"/>
                <a:ea typeface="Verdana"/>
                <a:cs typeface="Verdana"/>
              </a:rPr>
              <a:t>países</a:t>
            </a:r>
            <a:r>
              <a:rPr lang="en-US" altLang="zh-CN" sz="2000" b="1" spc="-3" dirty="0">
                <a:latin typeface="Verdana"/>
                <a:ea typeface="Verdana"/>
                <a:cs typeface="Verdana"/>
              </a:rPr>
              <a:t> e </a:t>
            </a:r>
            <a:r>
              <a:rPr lang="en-US" altLang="zh-CN" sz="2000" b="1" spc="-3" dirty="0" err="1">
                <a:latin typeface="Verdana"/>
                <a:ea typeface="Verdana"/>
                <a:cs typeface="Verdana"/>
              </a:rPr>
              <a:t>investimento</a:t>
            </a:r>
            <a:r>
              <a:rPr lang="en-US" altLang="zh-CN" sz="2000" b="1" spc="-3" dirty="0">
                <a:latin typeface="Verdana"/>
                <a:ea typeface="Verdana"/>
                <a:cs typeface="Verdana"/>
              </a:rPr>
              <a:t> </a:t>
            </a:r>
            <a:r>
              <a:rPr lang="en-US" altLang="zh-CN" sz="2000" b="1" spc="-3" dirty="0" err="1">
                <a:latin typeface="Verdana"/>
                <a:ea typeface="Verdana"/>
                <a:cs typeface="Verdana"/>
              </a:rPr>
              <a:t>em</a:t>
            </a:r>
            <a:r>
              <a:rPr lang="en-US" altLang="zh-CN" sz="2000" b="1" spc="-3" dirty="0">
                <a:latin typeface="Verdana"/>
                <a:ea typeface="Verdana"/>
                <a:cs typeface="Verdana"/>
              </a:rPr>
              <a:t> P&amp;D</a:t>
            </a:r>
            <a:endParaRPr lang="en-US" altLang="zh-CN" sz="2000" b="1" dirty="0">
              <a:latin typeface="Verdana"/>
              <a:ea typeface="Verdana"/>
              <a:cs typeface="Verdana"/>
            </a:endParaRPr>
          </a:p>
        </p:txBody>
      </p:sp>
      <p:sp>
        <p:nvSpPr>
          <p:cNvPr id="47" name="Elipse 46">
            <a:extLst>
              <a:ext uri="{FF2B5EF4-FFF2-40B4-BE49-F238E27FC236}">
                <a16:creationId xmlns:a16="http://schemas.microsoft.com/office/drawing/2014/main" id="{0157B794-15CD-4E55-B6DD-F6B2CC85EE1B}"/>
              </a:ext>
            </a:extLst>
          </p:cNvPr>
          <p:cNvSpPr/>
          <p:nvPr/>
        </p:nvSpPr>
        <p:spPr>
          <a:xfrm>
            <a:off x="3538593" y="4413768"/>
            <a:ext cx="87398" cy="9506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59293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806EAA3A-2FBA-49ED-B9AF-8D1B3E40B3CF}"/>
              </a:ext>
            </a:extLst>
          </p:cNvPr>
          <p:cNvGraphicFramePr/>
          <p:nvPr>
            <p:extLst/>
          </p:nvPr>
        </p:nvGraphicFramePr>
        <p:xfrm>
          <a:off x="1589649"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7275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A2FC57A-F804-4926-86D3-463A6FDC4A4C}"/>
              </a:ext>
            </a:extLst>
          </p:cNvPr>
          <p:cNvSpPr/>
          <p:nvPr/>
        </p:nvSpPr>
        <p:spPr>
          <a:xfrm>
            <a:off x="-1" y="0"/>
            <a:ext cx="12192001" cy="1162113"/>
          </a:xfrm>
          <a:prstGeom prst="rect">
            <a:avLst/>
          </a:prstGeom>
        </p:spPr>
        <p:txBody>
          <a:bodyPr wrap="square">
            <a:spAutoFit/>
          </a:bodyPr>
          <a:lstStyle/>
          <a:p>
            <a:pPr algn="just">
              <a:lnSpc>
                <a:spcPct val="150000"/>
              </a:lnSpc>
              <a:spcBef>
                <a:spcPts val="450"/>
              </a:spcBef>
              <a:spcAft>
                <a:spcPts val="450"/>
              </a:spcAft>
            </a:pPr>
            <a:r>
              <a:rPr lang="pt-BR" sz="1600" dirty="0">
                <a:solidFill>
                  <a:srgbClr val="1D2129"/>
                </a:solidFill>
                <a:ea typeface="Times New Roman" panose="02020603050405020304" pitchFamily="18" charset="0"/>
              </a:rPr>
              <a:t>A direção é clara. O governo brasileiro, no entanto, tem dado sinais em sentido contrário. Diante da crise econômica, em vez de ao menos manter os recursos voltados à área, o governo realizou um forte contingenciamento e tentou mudanças que poderiam ter desestruturado o Sistema Nacional de CT&amp;I, que, ao longo dos anos, se consolidou como um projeto de Estado, perpassando variados governos e até mudanças de regime.</a:t>
            </a:r>
            <a:endParaRPr lang="pt-BR" sz="1600" dirty="0">
              <a:effectLst/>
              <a:ea typeface="Times New Roman" panose="02020603050405020304" pitchFamily="18" charset="0"/>
            </a:endParaRPr>
          </a:p>
        </p:txBody>
      </p:sp>
      <p:sp>
        <p:nvSpPr>
          <p:cNvPr id="3" name="Retângulo 2">
            <a:extLst>
              <a:ext uri="{FF2B5EF4-FFF2-40B4-BE49-F238E27FC236}">
                <a16:creationId xmlns:a16="http://schemas.microsoft.com/office/drawing/2014/main" id="{A459E4FD-B802-4D34-91B3-BD5EC648F541}"/>
              </a:ext>
            </a:extLst>
          </p:cNvPr>
          <p:cNvSpPr/>
          <p:nvPr/>
        </p:nvSpPr>
        <p:spPr>
          <a:xfrm>
            <a:off x="0" y="1162113"/>
            <a:ext cx="12192001" cy="792781"/>
          </a:xfrm>
          <a:prstGeom prst="rect">
            <a:avLst/>
          </a:prstGeom>
        </p:spPr>
        <p:txBody>
          <a:bodyPr wrap="square">
            <a:spAutoFit/>
          </a:bodyPr>
          <a:lstStyle/>
          <a:p>
            <a:pPr>
              <a:lnSpc>
                <a:spcPct val="150000"/>
              </a:lnSpc>
            </a:pPr>
            <a:r>
              <a:rPr lang="pt-BR" sz="1600" b="1" dirty="0">
                <a:solidFill>
                  <a:srgbClr val="FF0000"/>
                </a:solidFill>
                <a:ea typeface="Calibri" panose="020F0502020204030204" pitchFamily="34" charset="0"/>
              </a:rPr>
              <a:t>Além disso, a Finep , agência de inovação brasileira, sofre com a ameaça de transferência do Fundo Nacional de Desenvolvimento Científico e Tecnológico (FNDCT) e a anexação dela mesma ao BNDES.</a:t>
            </a:r>
            <a:endParaRPr lang="pt-BR" sz="1600" b="1" dirty="0">
              <a:solidFill>
                <a:srgbClr val="FF0000"/>
              </a:solidFill>
            </a:endParaRPr>
          </a:p>
        </p:txBody>
      </p:sp>
      <p:sp>
        <p:nvSpPr>
          <p:cNvPr id="4" name="Retângulo 3">
            <a:extLst>
              <a:ext uri="{FF2B5EF4-FFF2-40B4-BE49-F238E27FC236}">
                <a16:creationId xmlns:a16="http://schemas.microsoft.com/office/drawing/2014/main" id="{68E13832-E7AB-43E5-8810-5F13C1D87FE5}"/>
              </a:ext>
            </a:extLst>
          </p:cNvPr>
          <p:cNvSpPr/>
          <p:nvPr/>
        </p:nvSpPr>
        <p:spPr>
          <a:xfrm>
            <a:off x="2" y="1954894"/>
            <a:ext cx="12191998" cy="4968668"/>
          </a:xfrm>
          <a:prstGeom prst="rect">
            <a:avLst/>
          </a:prstGeom>
        </p:spPr>
        <p:txBody>
          <a:bodyPr wrap="square">
            <a:spAutoFit/>
          </a:bodyPr>
          <a:lstStyle/>
          <a:p>
            <a:pPr algn="just">
              <a:lnSpc>
                <a:spcPct val="150000"/>
              </a:lnSpc>
              <a:spcBef>
                <a:spcPts val="450"/>
              </a:spcBef>
              <a:spcAft>
                <a:spcPts val="450"/>
              </a:spcAft>
            </a:pPr>
            <a:r>
              <a:rPr lang="pt-BR" sz="1600" b="1" dirty="0">
                <a:solidFill>
                  <a:srgbClr val="1D2129"/>
                </a:solidFill>
                <a:ea typeface="Times New Roman" panose="02020603050405020304" pitchFamily="18" charset="0"/>
              </a:rPr>
              <a:t>O Fórum Econômico Mundial, em seu relatório global de competitividade, divulgado em outubro, destaca a importância de governos investirem em recursos públicos para impulsionar pesquisas, melhorar a qualificação dos trabalhadores e avançar na questão tecnológica. A insistência na desestruturação a que assistimos hoje ignora os caminhos apontados pela economia global, em que a ciência e suas aplicações assumem papel cada vez mais central nos processos de agregação de valor e na definição de reputações dos países.</a:t>
            </a:r>
            <a:endParaRPr lang="pt-BR" sz="1600" b="1" dirty="0">
              <a:ea typeface="Times New Roman" panose="02020603050405020304" pitchFamily="18" charset="0"/>
            </a:endParaRPr>
          </a:p>
          <a:p>
            <a:pPr algn="just">
              <a:lnSpc>
                <a:spcPct val="150000"/>
              </a:lnSpc>
              <a:spcBef>
                <a:spcPts val="450"/>
              </a:spcBef>
              <a:spcAft>
                <a:spcPts val="450"/>
              </a:spcAft>
            </a:pPr>
            <a:r>
              <a:rPr lang="pt-BR" sz="1600" dirty="0">
                <a:solidFill>
                  <a:srgbClr val="1D2129"/>
                </a:solidFill>
                <a:ea typeface="Times New Roman" panose="02020603050405020304" pitchFamily="18" charset="0"/>
              </a:rPr>
              <a:t>Se, com o baixo investimento público em Pesquisa e Desenvolvimento, a ciência brasileira foi capaz de descobrir a ligação entre o vírus da Zika e a microcefalia, desenvolver plástico 100% biodegradável a partir de resíduos da agroindústria e tornar o Brasil uma referência na prospecção de petróleo em águas profundas, imaginemos onde poderíamos chegar com um investimento condizente com os desafios contemporâneos?</a:t>
            </a:r>
            <a:endParaRPr lang="pt-BR" sz="1600" dirty="0">
              <a:ea typeface="Times New Roman" panose="02020603050405020304" pitchFamily="18" charset="0"/>
            </a:endParaRPr>
          </a:p>
          <a:p>
            <a:pPr algn="just">
              <a:lnSpc>
                <a:spcPct val="150000"/>
              </a:lnSpc>
              <a:spcBef>
                <a:spcPts val="450"/>
              </a:spcBef>
              <a:spcAft>
                <a:spcPts val="450"/>
              </a:spcAft>
            </a:pPr>
            <a:r>
              <a:rPr lang="pt-BR" b="1" dirty="0">
                <a:solidFill>
                  <a:srgbClr val="FF0000"/>
                </a:solidFill>
                <a:ea typeface="Times New Roman" panose="02020603050405020304" pitchFamily="18" charset="0"/>
              </a:rPr>
              <a:t>A Ciência e a Tecnologia não são a causa da crise que enfrentamos, mas podem ser a solução para esta e para outras. É assim que elas devem ser encaradas pelo governo, por qualquer governo, sob o risco de perdermos gerações de cientistas e investimentos realizados até agora. Aliadas à Educação, permitirão ao Brasil desenvolver produtos de alto valor agregado, trazendo mais riqueza e bem-estar para o nosso país e deixando para trás a mentalidade extrativista. É o que o Brasil do futuro cobra de nós no presente.</a:t>
            </a:r>
            <a:endParaRPr lang="pt-BR" b="1" dirty="0">
              <a:solidFill>
                <a:srgbClr val="FF0000"/>
              </a:solidFill>
              <a:effectLst/>
              <a:ea typeface="Times New Roman" panose="02020603050405020304" pitchFamily="18" charset="0"/>
            </a:endParaRPr>
          </a:p>
        </p:txBody>
      </p:sp>
    </p:spTree>
    <p:extLst>
      <p:ext uri="{BB962C8B-B14F-4D97-AF65-F5344CB8AC3E}">
        <p14:creationId xmlns:p14="http://schemas.microsoft.com/office/powerpoint/2010/main" val="892493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m 36">
            <a:extLst>
              <a:ext uri="{FF2B5EF4-FFF2-40B4-BE49-F238E27FC236}">
                <a16:creationId xmlns:a16="http://schemas.microsoft.com/office/drawing/2014/main" id="{05AA6164-0D3D-4211-8EF8-D218D5D15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
            <a:off x="5260992" y="4941417"/>
            <a:ext cx="6776942" cy="1360832"/>
          </a:xfrm>
          <a:prstGeom prst="rect">
            <a:avLst/>
          </a:prstGeom>
        </p:spPr>
      </p:pic>
      <p:pic>
        <p:nvPicPr>
          <p:cNvPr id="31" name="Imagem 30">
            <a:extLst>
              <a:ext uri="{FF2B5EF4-FFF2-40B4-BE49-F238E27FC236}">
                <a16:creationId xmlns:a16="http://schemas.microsoft.com/office/drawing/2014/main" id="{5AF443EF-84E8-4FF2-AA66-BAF5AE531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000">
            <a:off x="5207753" y="3799550"/>
            <a:ext cx="6747367" cy="965175"/>
          </a:xfrm>
          <a:prstGeom prst="rect">
            <a:avLst/>
          </a:prstGeom>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4967"/>
            <a:ext cx="5459104" cy="7842484"/>
          </a:xfrm>
          <a:prstGeom prst="rect">
            <a:avLst/>
          </a:prstGeom>
        </p:spPr>
      </p:pic>
      <p:sp>
        <p:nvSpPr>
          <p:cNvPr id="5" name="Retângulo 4"/>
          <p:cNvSpPr/>
          <p:nvPr/>
        </p:nvSpPr>
        <p:spPr>
          <a:xfrm>
            <a:off x="559557" y="4149551"/>
            <a:ext cx="4490745" cy="7038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559556" y="5412423"/>
            <a:ext cx="4490745" cy="7392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21BFA3FD-1E80-4303-B97C-15781F81A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
            <a:off x="5090597" y="758513"/>
            <a:ext cx="7005710" cy="1058773"/>
          </a:xfrm>
          <a:prstGeom prst="rect">
            <a:avLst/>
          </a:prstGeom>
        </p:spPr>
      </p:pic>
      <p:pic>
        <p:nvPicPr>
          <p:cNvPr id="11" name="Imagem 10">
            <a:extLst>
              <a:ext uri="{FF2B5EF4-FFF2-40B4-BE49-F238E27FC236}">
                <a16:creationId xmlns:a16="http://schemas.microsoft.com/office/drawing/2014/main" id="{85B797C7-6720-452D-BCDA-3DFE7B39FB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
            <a:off x="5234225" y="2025410"/>
            <a:ext cx="6830476" cy="1743313"/>
          </a:xfrm>
          <a:prstGeom prst="rect">
            <a:avLst/>
          </a:prstGeom>
        </p:spPr>
      </p:pic>
      <p:cxnSp>
        <p:nvCxnSpPr>
          <p:cNvPr id="15" name="Conector reto 14">
            <a:extLst>
              <a:ext uri="{FF2B5EF4-FFF2-40B4-BE49-F238E27FC236}">
                <a16:creationId xmlns:a16="http://schemas.microsoft.com/office/drawing/2014/main" id="{904F2DCA-D5F0-4336-8B0E-AB0264EF8C2C}"/>
              </a:ext>
            </a:extLst>
          </p:cNvPr>
          <p:cNvCxnSpPr>
            <a:cxnSpLocks/>
          </p:cNvCxnSpPr>
          <p:nvPr/>
        </p:nvCxnSpPr>
        <p:spPr>
          <a:xfrm flipV="1">
            <a:off x="5050302" y="487537"/>
            <a:ext cx="0" cy="3662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ector de Seta Reta 25">
            <a:extLst>
              <a:ext uri="{FF2B5EF4-FFF2-40B4-BE49-F238E27FC236}">
                <a16:creationId xmlns:a16="http://schemas.microsoft.com/office/drawing/2014/main" id="{4E2B3313-3A34-421D-8673-C6D6400E2881}"/>
              </a:ext>
            </a:extLst>
          </p:cNvPr>
          <p:cNvCxnSpPr>
            <a:cxnSpLocks/>
          </p:cNvCxnSpPr>
          <p:nvPr/>
        </p:nvCxnSpPr>
        <p:spPr>
          <a:xfrm flipV="1">
            <a:off x="5050301" y="3033486"/>
            <a:ext cx="269898" cy="23789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de Seta Reta 28">
            <a:extLst>
              <a:ext uri="{FF2B5EF4-FFF2-40B4-BE49-F238E27FC236}">
                <a16:creationId xmlns:a16="http://schemas.microsoft.com/office/drawing/2014/main" id="{C9D48812-50A2-42EB-AAFD-A1D65FE23286}"/>
              </a:ext>
            </a:extLst>
          </p:cNvPr>
          <p:cNvCxnSpPr/>
          <p:nvPr/>
        </p:nvCxnSpPr>
        <p:spPr>
          <a:xfrm>
            <a:off x="5052757" y="487537"/>
            <a:ext cx="548641" cy="2391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Retângulo 39">
            <a:extLst>
              <a:ext uri="{FF2B5EF4-FFF2-40B4-BE49-F238E27FC236}">
                <a16:creationId xmlns:a16="http://schemas.microsoft.com/office/drawing/2014/main" id="{8D1F150E-5ACF-4BDA-A555-D0770671F6E4}"/>
              </a:ext>
            </a:extLst>
          </p:cNvPr>
          <p:cNvSpPr/>
          <p:nvPr/>
        </p:nvSpPr>
        <p:spPr>
          <a:xfrm>
            <a:off x="5459104" y="4644571"/>
            <a:ext cx="6510803" cy="362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D4F02CA8-8C95-45C2-BBBF-4C1B75DAD70E}"/>
              </a:ext>
            </a:extLst>
          </p:cNvPr>
          <p:cNvSpPr txBox="1"/>
          <p:nvPr/>
        </p:nvSpPr>
        <p:spPr>
          <a:xfrm>
            <a:off x="4426226" y="39063"/>
            <a:ext cx="8027326" cy="430887"/>
          </a:xfrm>
          <a:prstGeom prst="rect">
            <a:avLst/>
          </a:prstGeom>
          <a:noFill/>
        </p:spPr>
        <p:txBody>
          <a:bodyPr wrap="none" rtlCol="0">
            <a:spAutoFit/>
          </a:bodyPr>
          <a:lstStyle/>
          <a:p>
            <a:r>
              <a:rPr lang="pt-BR" sz="2200" b="1" dirty="0">
                <a:solidFill>
                  <a:srgbClr val="0070C0"/>
                </a:solidFill>
              </a:rPr>
              <a:t>MANIFESTAÇÃO DO PRESIDENTE ELEITO SOBRE A CT&amp;I E O FNDCT</a:t>
            </a:r>
          </a:p>
        </p:txBody>
      </p:sp>
    </p:spTree>
    <p:extLst>
      <p:ext uri="{BB962C8B-B14F-4D97-AF65-F5344CB8AC3E}">
        <p14:creationId xmlns:p14="http://schemas.microsoft.com/office/powerpoint/2010/main" val="709935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97FFF8CC-93C4-45C9-85CE-E3BAC36F1727}"/>
              </a:ext>
            </a:extLst>
          </p:cNvPr>
          <p:cNvSpPr/>
          <p:nvPr/>
        </p:nvSpPr>
        <p:spPr>
          <a:xfrm>
            <a:off x="0" y="2574"/>
            <a:ext cx="12192000" cy="5435334"/>
          </a:xfrm>
          <a:prstGeom prst="rect">
            <a:avLst/>
          </a:prstGeom>
        </p:spPr>
        <p:txBody>
          <a:bodyPr wrap="square">
            <a:spAutoFit/>
          </a:bodyPr>
          <a:lstStyle/>
          <a:p>
            <a:r>
              <a:rPr lang="pt-BR" sz="2400" b="1" dirty="0">
                <a:solidFill>
                  <a:srgbClr val="002060"/>
                </a:solidFill>
              </a:rPr>
              <a:t>Constituição Federal - Título VIII  - Da Ordem Social</a:t>
            </a:r>
          </a:p>
          <a:p>
            <a:r>
              <a:rPr lang="pt-BR" sz="2400" b="1" dirty="0">
                <a:solidFill>
                  <a:srgbClr val="002060"/>
                </a:solidFill>
              </a:rPr>
              <a:t>CAPÍTULO IV  - DA CIÊNCIA, TECNOLOGIA E INOVAÇÃO</a:t>
            </a:r>
          </a:p>
          <a:p>
            <a:r>
              <a:rPr lang="pt-BR" sz="2000" b="1" dirty="0">
                <a:solidFill>
                  <a:srgbClr val="000000"/>
                </a:solidFill>
              </a:rPr>
              <a:t> </a:t>
            </a:r>
          </a:p>
          <a:p>
            <a:pPr>
              <a:lnSpc>
                <a:spcPct val="120000"/>
              </a:lnSpc>
            </a:pPr>
            <a:r>
              <a:rPr lang="pt-BR" b="1" dirty="0">
                <a:solidFill>
                  <a:srgbClr val="000000"/>
                </a:solidFill>
              </a:rPr>
              <a:t>Art. 218. O Estado promoverá e incentivará o desenvolvimento científico, a pesquisa, a capacitação científica e tecnológica e a inovação.</a:t>
            </a:r>
          </a:p>
          <a:p>
            <a:pPr>
              <a:lnSpc>
                <a:spcPct val="120000"/>
              </a:lnSpc>
            </a:pPr>
            <a:r>
              <a:rPr lang="pt-BR" b="1" dirty="0">
                <a:solidFill>
                  <a:srgbClr val="000000"/>
                </a:solidFill>
              </a:rPr>
              <a:t>  </a:t>
            </a:r>
            <a:r>
              <a:rPr lang="pt-BR" b="1" dirty="0">
                <a:solidFill>
                  <a:srgbClr val="386795"/>
                </a:solidFill>
              </a:rPr>
              <a:t> </a:t>
            </a:r>
            <a:r>
              <a:rPr lang="pt-BR" b="1" dirty="0">
                <a:solidFill>
                  <a:srgbClr val="FF0000"/>
                </a:solidFill>
              </a:rPr>
              <a:t> § 1º A pesquisa científica básica e tecnológica receberá tratamento prioritário do Estado, tendo em vista o bem público e o progresso da ciência, tecnologia e inovação.</a:t>
            </a:r>
          </a:p>
          <a:p>
            <a:pPr>
              <a:lnSpc>
                <a:spcPct val="120000"/>
              </a:lnSpc>
            </a:pPr>
            <a:r>
              <a:rPr lang="pt-BR" b="1" dirty="0">
                <a:solidFill>
                  <a:srgbClr val="000000"/>
                </a:solidFill>
              </a:rPr>
              <a:t>  </a:t>
            </a:r>
            <a:r>
              <a:rPr lang="pt-BR" b="1" dirty="0">
                <a:solidFill>
                  <a:srgbClr val="386795"/>
                </a:solidFill>
              </a:rPr>
              <a:t>  </a:t>
            </a:r>
            <a:r>
              <a:rPr lang="pt-BR" b="1" dirty="0">
                <a:solidFill>
                  <a:srgbClr val="000000"/>
                </a:solidFill>
              </a:rPr>
              <a:t>§ 2º A pesquisa tecnológica voltar-se-á preponderantemente para a solução dos problemas brasileiros e para o desenvolvimento do sistema produtivo nacional e regional.</a:t>
            </a:r>
          </a:p>
          <a:p>
            <a:pPr>
              <a:lnSpc>
                <a:spcPct val="120000"/>
              </a:lnSpc>
            </a:pPr>
            <a:r>
              <a:rPr lang="pt-BR" b="1" dirty="0">
                <a:solidFill>
                  <a:srgbClr val="000000"/>
                </a:solidFill>
              </a:rPr>
              <a:t>  </a:t>
            </a:r>
            <a:r>
              <a:rPr lang="pt-BR" b="1" dirty="0">
                <a:solidFill>
                  <a:srgbClr val="386795"/>
                </a:solidFill>
              </a:rPr>
              <a:t>  </a:t>
            </a:r>
            <a:r>
              <a:rPr lang="pt-BR" b="1" dirty="0">
                <a:solidFill>
                  <a:srgbClr val="FF0000"/>
                </a:solidFill>
              </a:rPr>
              <a:t>§ 3º O Estado apoiará a formação de recursos humanos nas áreas de ciência, pesquisa, tecnologia e inovação, </a:t>
            </a:r>
            <a:r>
              <a:rPr lang="pt-BR" b="1" dirty="0">
                <a:solidFill>
                  <a:srgbClr val="000000"/>
                </a:solidFill>
              </a:rPr>
              <a:t>inclusive por meio do apoio às atividades de extensão tecnológica, e concederá aos que delas se ocupem meios e condições especiais de trabalho.</a:t>
            </a:r>
          </a:p>
          <a:p>
            <a:pPr>
              <a:lnSpc>
                <a:spcPct val="120000"/>
              </a:lnSpc>
            </a:pPr>
            <a:r>
              <a:rPr lang="pt-BR" b="1" dirty="0">
                <a:solidFill>
                  <a:srgbClr val="000000"/>
                </a:solidFill>
              </a:rPr>
              <a:t>  </a:t>
            </a:r>
            <a:r>
              <a:rPr lang="pt-BR" b="1" dirty="0">
                <a:solidFill>
                  <a:srgbClr val="386795"/>
                </a:solidFill>
              </a:rPr>
              <a:t>  </a:t>
            </a:r>
            <a:r>
              <a:rPr lang="pt-BR" b="1" dirty="0">
                <a:solidFill>
                  <a:srgbClr val="FF0000"/>
                </a:solidFill>
              </a:rPr>
              <a:t>§ 4º A lei apoiará e estimulará as empresas que invistam em pesquisa, criação de tecnologia adequada ao País, formação e aperfeiçoamento de seus recursos humanos e que pratiquem </a:t>
            </a:r>
            <a:r>
              <a:rPr lang="pt-BR" b="1" dirty="0">
                <a:solidFill>
                  <a:srgbClr val="000000"/>
                </a:solidFill>
              </a:rPr>
              <a:t>sistemas de remuneração que assegurem ao empregado, desvinculada do salário, participação nos ganhos econômicos resultantes da produtividade de seu trabalho. (...)</a:t>
            </a:r>
          </a:p>
          <a:p>
            <a:r>
              <a:rPr lang="pt-BR" sz="2000" b="1" dirty="0">
                <a:solidFill>
                  <a:srgbClr val="000000"/>
                </a:solidFill>
              </a:rPr>
              <a:t>  </a:t>
            </a:r>
            <a:r>
              <a:rPr lang="pt-BR" sz="2000" b="1" dirty="0">
                <a:solidFill>
                  <a:srgbClr val="386795"/>
                </a:solidFill>
              </a:rPr>
              <a:t>  </a:t>
            </a:r>
            <a:endParaRPr lang="pt-BR" sz="2000" b="1" i="0" dirty="0">
              <a:solidFill>
                <a:srgbClr val="000000"/>
              </a:solidFill>
              <a:effectLst/>
            </a:endParaRPr>
          </a:p>
        </p:txBody>
      </p:sp>
      <p:sp>
        <p:nvSpPr>
          <p:cNvPr id="3" name="Retângulo 2">
            <a:extLst>
              <a:ext uri="{FF2B5EF4-FFF2-40B4-BE49-F238E27FC236}">
                <a16:creationId xmlns:a16="http://schemas.microsoft.com/office/drawing/2014/main" id="{8DD326C1-6970-41FE-A564-EAB406F94362}"/>
              </a:ext>
            </a:extLst>
          </p:cNvPr>
          <p:cNvSpPr/>
          <p:nvPr/>
        </p:nvSpPr>
        <p:spPr>
          <a:xfrm>
            <a:off x="0" y="5191275"/>
            <a:ext cx="12192000" cy="1563377"/>
          </a:xfrm>
          <a:prstGeom prst="rect">
            <a:avLst/>
          </a:prstGeom>
        </p:spPr>
        <p:txBody>
          <a:bodyPr wrap="square">
            <a:spAutoFit/>
          </a:bodyPr>
          <a:lstStyle/>
          <a:p>
            <a:pPr algn="ctr">
              <a:lnSpc>
                <a:spcPct val="150000"/>
              </a:lnSpc>
              <a:spcAft>
                <a:spcPts val="0"/>
              </a:spcAft>
            </a:pPr>
            <a:r>
              <a:rPr lang="pt-BR" sz="2200" b="1" dirty="0">
                <a:solidFill>
                  <a:srgbClr val="002060"/>
                </a:solidFill>
                <a:ea typeface="Vani" panose="020B0502040204020203" pitchFamily="18" charset="0"/>
                <a:cs typeface="Vani" panose="020B0502040204020203" pitchFamily="18" charset="0"/>
              </a:rPr>
              <a:t>A extinção do FNDCT comprometerá o cumprimento do art. 218 da Constituição Federal e seus parágrafos, principalmente no que se refere ao dispositivo de que a pesquisa científica básica </a:t>
            </a:r>
          </a:p>
          <a:p>
            <a:pPr algn="ctr">
              <a:lnSpc>
                <a:spcPct val="150000"/>
              </a:lnSpc>
              <a:spcAft>
                <a:spcPts val="0"/>
              </a:spcAft>
            </a:pPr>
            <a:r>
              <a:rPr lang="pt-BR" sz="2200" b="1" dirty="0">
                <a:solidFill>
                  <a:srgbClr val="002060"/>
                </a:solidFill>
                <a:ea typeface="Vani" panose="020B0502040204020203" pitchFamily="18" charset="0"/>
                <a:cs typeface="Vani" panose="020B0502040204020203" pitchFamily="18" charset="0"/>
              </a:rPr>
              <a:t>e tecnológica receberá tratamento prioritário do Estado.</a:t>
            </a:r>
            <a:endParaRPr lang="pt-BR" sz="2200" b="1" dirty="0">
              <a:solidFill>
                <a:srgbClr val="002060"/>
              </a:solidFill>
              <a:ea typeface="Calibri" panose="020F0502020204030204" pitchFamily="34" charset="0"/>
              <a:cs typeface="Times New Roman" panose="02020603050405020304" pitchFamily="18" charset="0"/>
            </a:endParaRPr>
          </a:p>
        </p:txBody>
      </p:sp>
      <p:sp>
        <p:nvSpPr>
          <p:cNvPr id="4" name="CaixaDeTexto 3">
            <a:extLst>
              <a:ext uri="{FF2B5EF4-FFF2-40B4-BE49-F238E27FC236}">
                <a16:creationId xmlns:a16="http://schemas.microsoft.com/office/drawing/2014/main" id="{BBFE5805-F7BF-4B9E-8A85-04891F45268F}"/>
              </a:ext>
            </a:extLst>
          </p:cNvPr>
          <p:cNvSpPr txBox="1"/>
          <p:nvPr/>
        </p:nvSpPr>
        <p:spPr>
          <a:xfrm>
            <a:off x="8070574" y="103348"/>
            <a:ext cx="4028662" cy="830997"/>
          </a:xfrm>
          <a:prstGeom prst="rect">
            <a:avLst/>
          </a:prstGeom>
          <a:noFill/>
        </p:spPr>
        <p:txBody>
          <a:bodyPr wrap="square" rtlCol="0">
            <a:spAutoFit/>
          </a:bodyPr>
          <a:lstStyle/>
          <a:p>
            <a:pPr algn="ctr"/>
            <a:r>
              <a:rPr lang="pt-BR" sz="2400" b="1" dirty="0">
                <a:solidFill>
                  <a:srgbClr val="0070C0"/>
                </a:solidFill>
              </a:rPr>
              <a:t>O QUE DIZ A CONSTITUIÇÃO </a:t>
            </a:r>
          </a:p>
          <a:p>
            <a:pPr algn="ctr"/>
            <a:r>
              <a:rPr lang="pt-BR" sz="2400" b="1" dirty="0">
                <a:solidFill>
                  <a:srgbClr val="0070C0"/>
                </a:solidFill>
              </a:rPr>
              <a:t>BRASILEIRA SOBRE CT&amp;I </a:t>
            </a:r>
          </a:p>
        </p:txBody>
      </p:sp>
    </p:spTree>
    <p:extLst>
      <p:ext uri="{BB962C8B-B14F-4D97-AF65-F5344CB8AC3E}">
        <p14:creationId xmlns:p14="http://schemas.microsoft.com/office/powerpoint/2010/main" val="1328958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FD19BCD-F89A-486E-B26B-19C5AE41A635}"/>
              </a:ext>
            </a:extLst>
          </p:cNvPr>
          <p:cNvSpPr/>
          <p:nvPr/>
        </p:nvSpPr>
        <p:spPr>
          <a:xfrm>
            <a:off x="185531" y="119922"/>
            <a:ext cx="12192000" cy="461665"/>
          </a:xfrm>
          <a:prstGeom prst="rect">
            <a:avLst/>
          </a:prstGeom>
        </p:spPr>
        <p:txBody>
          <a:bodyPr wrap="square">
            <a:spAutoFit/>
          </a:bodyPr>
          <a:lstStyle/>
          <a:p>
            <a:pPr algn="ctr"/>
            <a:r>
              <a:rPr lang="pt-BR" sz="2400" b="1" dirty="0">
                <a:solidFill>
                  <a:srgbClr val="222222"/>
                </a:solidFill>
                <a:latin typeface="Arial" panose="020B0604020202020204" pitchFamily="34" charset="0"/>
              </a:rPr>
              <a:t>Arguição de Descumprimento de Preceito Fundamental (ADPF)   </a:t>
            </a:r>
          </a:p>
        </p:txBody>
      </p:sp>
      <p:sp>
        <p:nvSpPr>
          <p:cNvPr id="5" name="Retângulo 4">
            <a:extLst>
              <a:ext uri="{FF2B5EF4-FFF2-40B4-BE49-F238E27FC236}">
                <a16:creationId xmlns:a16="http://schemas.microsoft.com/office/drawing/2014/main" id="{B89435E8-6C3B-4A1B-AA04-FD0024357D55}"/>
              </a:ext>
            </a:extLst>
          </p:cNvPr>
          <p:cNvSpPr/>
          <p:nvPr/>
        </p:nvSpPr>
        <p:spPr>
          <a:xfrm>
            <a:off x="0" y="4047978"/>
            <a:ext cx="12191999" cy="2920030"/>
          </a:xfrm>
          <a:prstGeom prst="rect">
            <a:avLst/>
          </a:prstGeom>
        </p:spPr>
        <p:txBody>
          <a:bodyPr wrap="square">
            <a:spAutoFit/>
          </a:bodyPr>
          <a:lstStyle/>
          <a:p>
            <a:pPr>
              <a:lnSpc>
                <a:spcPct val="107000"/>
              </a:lnSpc>
              <a:spcAft>
                <a:spcPts val="800"/>
              </a:spcAft>
            </a:pPr>
            <a:r>
              <a:rPr lang="pt-BR" sz="2200" b="1" dirty="0">
                <a:latin typeface="Calibri" panose="020F0502020204030204" pitchFamily="34" charset="0"/>
                <a:ea typeface="Calibri" panose="020F0502020204030204" pitchFamily="34" charset="0"/>
                <a:cs typeface="Times New Roman" panose="02020603050405020304" pitchFamily="18" charset="0"/>
              </a:rPr>
              <a:t>LEI N</a:t>
            </a:r>
            <a:r>
              <a:rPr lang="pt-BR" sz="2200" b="1" baseline="30000" dirty="0">
                <a:latin typeface="Calibri" panose="020F0502020204030204" pitchFamily="34" charset="0"/>
                <a:ea typeface="Calibri" panose="020F0502020204030204" pitchFamily="34" charset="0"/>
                <a:cs typeface="Times New Roman" panose="02020603050405020304" pitchFamily="18" charset="0"/>
              </a:rPr>
              <a:t>o</a:t>
            </a:r>
            <a:r>
              <a:rPr lang="pt-BR" sz="2200" b="1" dirty="0">
                <a:latin typeface="Calibri" panose="020F0502020204030204" pitchFamily="34" charset="0"/>
                <a:ea typeface="Calibri" panose="020F0502020204030204" pitchFamily="34" charset="0"/>
                <a:cs typeface="Times New Roman" panose="02020603050405020304" pitchFamily="18" charset="0"/>
              </a:rPr>
              <a:t> 9.882, DE 3 DE DEZEMBRO DE 1999.</a:t>
            </a:r>
          </a:p>
          <a:p>
            <a:pPr>
              <a:lnSpc>
                <a:spcPct val="107000"/>
              </a:lnSpc>
              <a:spcAft>
                <a:spcPts val="800"/>
              </a:spcAft>
            </a:pPr>
            <a:r>
              <a:rPr lang="pt-BR" sz="2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Art. 1</a:t>
            </a:r>
            <a:r>
              <a:rPr lang="pt-BR" sz="2200" b="1"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o</a:t>
            </a:r>
            <a:r>
              <a:rPr lang="pt-BR" sz="2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 arguição prevista no § 1</a:t>
            </a:r>
            <a:r>
              <a:rPr lang="pt-BR" sz="2200" b="1"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o</a:t>
            </a:r>
            <a:r>
              <a:rPr lang="pt-BR" sz="2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do art. 102 da Constituição Federal será proposta perante o Supremo Tribunal Federal, e terá por objeto evitar ou reparar lesão a preceito fundamental, resultante de ato do Poder Público.</a:t>
            </a:r>
          </a:p>
          <a:p>
            <a:pPr>
              <a:lnSpc>
                <a:spcPct val="107000"/>
              </a:lnSpc>
              <a:spcAft>
                <a:spcPts val="800"/>
              </a:spcAft>
            </a:pPr>
            <a:r>
              <a:rPr lang="pt-BR" sz="2200" b="1" dirty="0">
                <a:latin typeface="Calibri" panose="020F0502020204030204" pitchFamily="34" charset="0"/>
                <a:ea typeface="Calibri" panose="020F0502020204030204" pitchFamily="34" charset="0"/>
                <a:cs typeface="Times New Roman" panose="02020603050405020304" pitchFamily="18" charset="0"/>
              </a:rPr>
              <a:t>Parágrafo único. Caberá também arguição de descumprimento de preceito fundamental:</a:t>
            </a:r>
          </a:p>
          <a:p>
            <a:pPr>
              <a:lnSpc>
                <a:spcPct val="107000"/>
              </a:lnSpc>
              <a:spcAft>
                <a:spcPts val="800"/>
              </a:spcAft>
            </a:pPr>
            <a:r>
              <a:rPr lang="pt-BR" sz="2200" b="1" dirty="0">
                <a:latin typeface="Calibri" panose="020F0502020204030204" pitchFamily="34" charset="0"/>
                <a:ea typeface="Calibri" panose="020F0502020204030204" pitchFamily="34" charset="0"/>
                <a:cs typeface="Times New Roman" panose="02020603050405020304" pitchFamily="18" charset="0"/>
              </a:rPr>
              <a:t>I - quando for relevante o fundamento da controvérsia constitucional sobre lei ou ato normativo federal, estadual ou municipal, incluídos os anteriores à Constituição;</a:t>
            </a:r>
          </a:p>
        </p:txBody>
      </p:sp>
      <p:sp>
        <p:nvSpPr>
          <p:cNvPr id="6" name="Retângulo 5">
            <a:extLst>
              <a:ext uri="{FF2B5EF4-FFF2-40B4-BE49-F238E27FC236}">
                <a16:creationId xmlns:a16="http://schemas.microsoft.com/office/drawing/2014/main" id="{F44D1896-22EB-48AC-8BF2-A81C7AD30FA2}"/>
              </a:ext>
            </a:extLst>
          </p:cNvPr>
          <p:cNvSpPr/>
          <p:nvPr/>
        </p:nvSpPr>
        <p:spPr>
          <a:xfrm>
            <a:off x="-1" y="2810022"/>
            <a:ext cx="12192000" cy="1107996"/>
          </a:xfrm>
          <a:prstGeom prst="rect">
            <a:avLst/>
          </a:prstGeom>
        </p:spPr>
        <p:txBody>
          <a:bodyPr wrap="square">
            <a:spAutoFit/>
          </a:bodyPr>
          <a:lstStyle/>
          <a:p>
            <a:r>
              <a:rPr lang="pt-BR" sz="2200" b="1" dirty="0">
                <a:solidFill>
                  <a:srgbClr val="000000"/>
                </a:solidFill>
              </a:rPr>
              <a:t>Constituição Federal. Art. 102 </a:t>
            </a:r>
          </a:p>
          <a:p>
            <a:r>
              <a:rPr lang="pt-BR" sz="2200" b="1" dirty="0">
                <a:solidFill>
                  <a:srgbClr val="000000"/>
                </a:solidFill>
              </a:rPr>
              <a:t>§ 1º A arguição de descumprimento de preceito fundamental, decorrente desta Constituição, será apreciada pelo Supremo Tribunal Federal, na forma da lei.</a:t>
            </a:r>
            <a:endParaRPr lang="pt-BR" sz="2200" b="1" dirty="0"/>
          </a:p>
        </p:txBody>
      </p:sp>
      <p:sp>
        <p:nvSpPr>
          <p:cNvPr id="8" name="Retângulo 7">
            <a:extLst>
              <a:ext uri="{FF2B5EF4-FFF2-40B4-BE49-F238E27FC236}">
                <a16:creationId xmlns:a16="http://schemas.microsoft.com/office/drawing/2014/main" id="{D39B891B-72F6-489B-A37F-4B709185D642}"/>
              </a:ext>
            </a:extLst>
          </p:cNvPr>
          <p:cNvSpPr/>
          <p:nvPr/>
        </p:nvSpPr>
        <p:spPr>
          <a:xfrm>
            <a:off x="1" y="581587"/>
            <a:ext cx="12191999" cy="2071208"/>
          </a:xfrm>
          <a:prstGeom prst="rect">
            <a:avLst/>
          </a:prstGeom>
        </p:spPr>
        <p:txBody>
          <a:bodyPr wrap="square">
            <a:spAutoFit/>
          </a:bodyPr>
          <a:lstStyle/>
          <a:p>
            <a:pPr algn="ctr">
              <a:lnSpc>
                <a:spcPct val="150000"/>
              </a:lnSpc>
            </a:pPr>
            <a:r>
              <a:rPr lang="pt-BR" sz="2200" b="1" dirty="0">
                <a:solidFill>
                  <a:srgbClr val="002060"/>
                </a:solidFill>
                <a:ea typeface="Vani" panose="02040502050405020303" pitchFamily="18" charset="0"/>
                <a:cs typeface="Vani" panose="02040502050405020303" pitchFamily="18" charset="0"/>
              </a:rPr>
              <a:t>O estrangulamento orçamentário (ou a extinção) do FNDCT, responsável por quase todo o recurso destinado ao fomento da ciência e da tecnologia do país, realizado continuamente e de forma cada vez mais aguda, acaba por inviabilizar o cumprimento do texto constitucional e, assim, ameaçar o bem público e o progresso da ciência, tecnologia e inovação. </a:t>
            </a:r>
            <a:endParaRPr lang="pt-BR" sz="2200" dirty="0">
              <a:solidFill>
                <a:srgbClr val="002060"/>
              </a:solidFill>
            </a:endParaRPr>
          </a:p>
        </p:txBody>
      </p:sp>
    </p:spTree>
    <p:extLst>
      <p:ext uri="{BB962C8B-B14F-4D97-AF65-F5344CB8AC3E}">
        <p14:creationId xmlns:p14="http://schemas.microsoft.com/office/powerpoint/2010/main" val="2442089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0C57DFAD-981B-4A5B-AC1E-1F3B4350679D}"/>
              </a:ext>
            </a:extLst>
          </p:cNvPr>
          <p:cNvSpPr/>
          <p:nvPr/>
        </p:nvSpPr>
        <p:spPr>
          <a:xfrm>
            <a:off x="0" y="0"/>
            <a:ext cx="12041945" cy="6406049"/>
          </a:xfrm>
          <a:prstGeom prst="rect">
            <a:avLst/>
          </a:prstGeom>
        </p:spPr>
        <p:txBody>
          <a:bodyPr wrap="square">
            <a:spAutoFit/>
          </a:bodyPr>
          <a:lstStyle/>
          <a:p>
            <a:pPr algn="ctr">
              <a:lnSpc>
                <a:spcPct val="150000"/>
              </a:lnSpc>
            </a:pPr>
            <a:r>
              <a:rPr lang="pt-BR" sz="2400" b="1" dirty="0">
                <a:solidFill>
                  <a:srgbClr val="FF0000"/>
                </a:solidFill>
                <a:latin typeface="Calibri" panose="020F0502020204030204" pitchFamily="34" charset="0"/>
                <a:ea typeface="Calibri" panose="020F0502020204030204" pitchFamily="34" charset="0"/>
              </a:rPr>
              <a:t>A eventual extinção do FNDCT representaria um retrocesso sem precedentes ao sistema federal de apoio à C,T&amp;I no Brasil</a:t>
            </a:r>
            <a:r>
              <a:rPr lang="pt-BR" sz="2400" b="1" dirty="0">
                <a:solidFill>
                  <a:srgbClr val="222222"/>
                </a:solidFill>
                <a:latin typeface="Calibri" panose="020F0502020204030204" pitchFamily="34" charset="0"/>
                <a:ea typeface="Calibri" panose="020F0502020204030204" pitchFamily="34" charset="0"/>
              </a:rPr>
              <a:t>. Foi com recursos do FNDCT que durante 50 anos a FINEP apoiou a implementação do sistema de pós-graduação no País, a contínua modernização da infraestrutura de pesquisa das universidades e centros de pesquisa, a formação dos quadros da EMBRAPA, a inovação tecnológica em inúmeras empresas, grandes projetos estratégicos, a criação de parques tecnológicos e de um sem número de </a:t>
            </a:r>
            <a:r>
              <a:rPr lang="pt-BR" sz="2400" b="1" dirty="0" err="1">
                <a:solidFill>
                  <a:srgbClr val="222222"/>
                </a:solidFill>
                <a:latin typeface="Calibri" panose="020F0502020204030204" pitchFamily="34" charset="0"/>
                <a:ea typeface="Calibri" panose="020F0502020204030204" pitchFamily="34" charset="0"/>
              </a:rPr>
              <a:t>start-ups</a:t>
            </a:r>
            <a:r>
              <a:rPr lang="pt-BR" sz="2400" b="1" dirty="0">
                <a:solidFill>
                  <a:srgbClr val="222222"/>
                </a:solidFill>
                <a:latin typeface="Calibri" panose="020F0502020204030204" pitchFamily="34" charset="0"/>
                <a:ea typeface="Calibri" panose="020F0502020204030204" pitchFamily="34" charset="0"/>
              </a:rPr>
              <a:t>.</a:t>
            </a:r>
          </a:p>
          <a:p>
            <a:pPr algn="ctr">
              <a:lnSpc>
                <a:spcPct val="150000"/>
              </a:lnSpc>
            </a:pPr>
            <a:endParaRPr lang="pt-BR" sz="1200" b="1" dirty="0">
              <a:solidFill>
                <a:srgbClr val="222222"/>
              </a:solidFill>
              <a:latin typeface="Calibri" panose="020F0502020204030204" pitchFamily="34" charset="0"/>
              <a:ea typeface="Calibri" panose="020F0502020204030204" pitchFamily="34" charset="0"/>
            </a:endParaRPr>
          </a:p>
          <a:p>
            <a:pPr algn="ctr">
              <a:lnSpc>
                <a:spcPct val="150000"/>
              </a:lnSpc>
            </a:pPr>
            <a:r>
              <a:rPr lang="pt-BR" sz="2400" b="1" dirty="0">
                <a:solidFill>
                  <a:srgbClr val="FF0000"/>
                </a:solidFill>
                <a:latin typeface="Calibri" panose="020F0502020204030204" pitchFamily="34" charset="0"/>
                <a:ea typeface="Calibri" panose="020F0502020204030204" pitchFamily="34" charset="0"/>
              </a:rPr>
              <a:t>A garantia  da  estabilidade e do crescimento dos investimentos em Ciência, Tecnologia e inovação é a chave para a construção de um futuro com mais riqueza e bem estar no país. </a:t>
            </a:r>
            <a:r>
              <a:rPr lang="pt-BR" sz="2400" b="1" dirty="0">
                <a:solidFill>
                  <a:srgbClr val="222222"/>
                </a:solidFill>
                <a:latin typeface="Calibri" panose="020F0502020204030204" pitchFamily="34" charset="0"/>
                <a:ea typeface="Calibri" panose="020F0502020204030204" pitchFamily="34" charset="0"/>
              </a:rPr>
              <a:t>Todos os países mais ricos e desenvolvidos responderam à crise financeira da última década ampliando os seus investimentos na área. </a:t>
            </a:r>
            <a:br>
              <a:rPr lang="pt-BR" sz="2400" b="1" dirty="0">
                <a:solidFill>
                  <a:srgbClr val="222222"/>
                </a:solidFill>
                <a:latin typeface="Calibri" panose="020F0502020204030204" pitchFamily="34" charset="0"/>
                <a:ea typeface="Calibri" panose="020F0502020204030204" pitchFamily="34" charset="0"/>
              </a:rPr>
            </a:br>
            <a:endParaRPr lang="pt-BR" sz="2400" b="1" dirty="0"/>
          </a:p>
        </p:txBody>
      </p:sp>
      <p:sp>
        <p:nvSpPr>
          <p:cNvPr id="3" name="Retângulo 2">
            <a:extLst>
              <a:ext uri="{FF2B5EF4-FFF2-40B4-BE49-F238E27FC236}">
                <a16:creationId xmlns:a16="http://schemas.microsoft.com/office/drawing/2014/main" id="{8D264154-29A5-413D-AC54-1E42B61AEC30}"/>
              </a:ext>
            </a:extLst>
          </p:cNvPr>
          <p:cNvSpPr/>
          <p:nvPr/>
        </p:nvSpPr>
        <p:spPr>
          <a:xfrm>
            <a:off x="1507987" y="5953772"/>
            <a:ext cx="8777791" cy="598956"/>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3600" b="1" dirty="0"/>
              <a:t>Por que não podemos extinguir o FNDCT</a:t>
            </a:r>
          </a:p>
        </p:txBody>
      </p:sp>
    </p:spTree>
    <p:extLst>
      <p:ext uri="{BB962C8B-B14F-4D97-AF65-F5344CB8AC3E}">
        <p14:creationId xmlns:p14="http://schemas.microsoft.com/office/powerpoint/2010/main" val="2473598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9CD28C0-A1CA-48BE-8E16-471C5E0CCC46}"/>
              </a:ext>
            </a:extLst>
          </p:cNvPr>
          <p:cNvSpPr/>
          <p:nvPr/>
        </p:nvSpPr>
        <p:spPr>
          <a:xfrm>
            <a:off x="0" y="3766565"/>
            <a:ext cx="12192000" cy="2352952"/>
          </a:xfrm>
          <a:prstGeom prst="rect">
            <a:avLst/>
          </a:prstGeom>
        </p:spPr>
        <p:txBody>
          <a:bodyPr wrap="square">
            <a:spAutoFit/>
          </a:bodyPr>
          <a:lstStyle/>
          <a:p>
            <a:pPr algn="just">
              <a:lnSpc>
                <a:spcPct val="150000"/>
              </a:lnSpc>
              <a:spcAft>
                <a:spcPts val="800"/>
              </a:spcAft>
            </a:pPr>
            <a:r>
              <a:rPr lang="pt-B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Preocupação adicional deve ser enfatizada, no caso da aprovação da PEC, em relação ao gerenciamento dos compromissos em vigor com inúmeros programas de pesquisa, inovação e de formação / capacitação de recursos humanos. </a:t>
            </a:r>
            <a:r>
              <a:rPr lang="pt-BR" sz="2000" b="1" dirty="0">
                <a:latin typeface="Calibri" panose="020F0502020204030204" pitchFamily="34" charset="0"/>
                <a:ea typeface="Calibri" panose="020F0502020204030204" pitchFamily="34" charset="0"/>
                <a:cs typeface="Calibri" panose="020F0502020204030204" pitchFamily="34" charset="0"/>
              </a:rPr>
              <a:t>Atualmente, são financiados pelo FNDCT milhares de projetos de universidades e centros de pesquisa do País que poderão ser descontinuados, em virtude da incerteza de recursos. Serão afetadas também as bolsas do CNPq, destinadas aos melhores pesquisadores do País, que também são financiadas com recursos do FNDCT.</a:t>
            </a:r>
            <a:endParaRPr lang="pt-B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a:extLst>
              <a:ext uri="{FF2B5EF4-FFF2-40B4-BE49-F238E27FC236}">
                <a16:creationId xmlns:a16="http://schemas.microsoft.com/office/drawing/2014/main" id="{646B4383-186E-4365-A36C-DAA862E0B59A}"/>
              </a:ext>
            </a:extLst>
          </p:cNvPr>
          <p:cNvSpPr/>
          <p:nvPr/>
        </p:nvSpPr>
        <p:spPr>
          <a:xfrm>
            <a:off x="0" y="36118"/>
            <a:ext cx="12192000" cy="3840539"/>
          </a:xfrm>
          <a:prstGeom prst="rect">
            <a:avLst/>
          </a:prstGeom>
        </p:spPr>
        <p:txBody>
          <a:bodyPr wrap="square">
            <a:spAutoFit/>
          </a:bodyPr>
          <a:lstStyle/>
          <a:p>
            <a:pPr algn="just">
              <a:lnSpc>
                <a:spcPct val="150000"/>
              </a:lnSpc>
              <a:spcAft>
                <a:spcPts val="800"/>
              </a:spcAft>
            </a:pPr>
            <a:r>
              <a:rPr lang="pt-B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Com esta PEC, vislumbra-se um cenário trágico para a Ciência e Tecnologia, que perderia o seu principal fundo federal (FNDCT), e que já havia sido fortemente impactada pela Emenda Constitucional, que estabeleceu um teto para a despesa pública. </a:t>
            </a:r>
            <a:endParaRPr lang="pt-BR"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b="1" dirty="0">
                <a:latin typeface="Calibri" panose="020F0502020204030204" pitchFamily="34" charset="0"/>
                <a:ea typeface="Calibri" panose="020F0502020204030204" pitchFamily="34" charset="0"/>
                <a:cs typeface="Calibri" panose="020F0502020204030204" pitchFamily="34" charset="0"/>
              </a:rPr>
              <a:t>O FNDCT é a mais importante fundo federal para apoio à ciência, tecnologia e inovação no Brasil, sendo a </a:t>
            </a:r>
            <a:r>
              <a:rPr lang="pt-B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única fonte de recursos que apoia todo o ecossistema de pesquisa e inovação brasileiro,</a:t>
            </a:r>
            <a:r>
              <a:rPr lang="pt-BR" sz="2000" b="1" dirty="0">
                <a:latin typeface="Calibri" panose="020F0502020204030204" pitchFamily="34" charset="0"/>
                <a:ea typeface="Calibri" panose="020F0502020204030204" pitchFamily="34" charset="0"/>
                <a:cs typeface="Calibri" panose="020F0502020204030204" pitchFamily="34" charset="0"/>
              </a:rPr>
              <a:t> desde pesquisas científicas realizadas pelas universidades e institutos científicos e tecnológicos, grandes infraestruturas de pesquisa, passando por pequenas empresas de base tecnológica , incubadoras, parques tecnológicos e grandes empresas inovadoras nacionais, em diversos setores da economia. </a:t>
            </a:r>
            <a:endParaRPr lang="pt-B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tângulo 4">
            <a:extLst>
              <a:ext uri="{FF2B5EF4-FFF2-40B4-BE49-F238E27FC236}">
                <a16:creationId xmlns:a16="http://schemas.microsoft.com/office/drawing/2014/main" id="{5B2DAA82-A6F1-4101-A96B-19AC3F979B3B}"/>
              </a:ext>
            </a:extLst>
          </p:cNvPr>
          <p:cNvSpPr/>
          <p:nvPr/>
        </p:nvSpPr>
        <p:spPr>
          <a:xfrm>
            <a:off x="1494734" y="6222926"/>
            <a:ext cx="8777791" cy="598956"/>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3600" b="1" dirty="0"/>
              <a:t>Por que não podemos extinguir o FNDCT</a:t>
            </a:r>
          </a:p>
        </p:txBody>
      </p:sp>
    </p:spTree>
    <p:extLst>
      <p:ext uri="{BB962C8B-B14F-4D97-AF65-F5344CB8AC3E}">
        <p14:creationId xmlns:p14="http://schemas.microsoft.com/office/powerpoint/2010/main" val="1909382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tângulo 50"/>
          <p:cNvSpPr/>
          <p:nvPr/>
        </p:nvSpPr>
        <p:spPr>
          <a:xfrm>
            <a:off x="283589" y="6020901"/>
            <a:ext cx="9150388" cy="83000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pPr>
            <a:endParaRPr lang="pt-BR">
              <a:solidFill>
                <a:prstClr val="black"/>
              </a:solidFill>
            </a:endParaRPr>
          </a:p>
        </p:txBody>
      </p:sp>
      <p:sp>
        <p:nvSpPr>
          <p:cNvPr id="52" name="Retângulo 51"/>
          <p:cNvSpPr/>
          <p:nvPr/>
        </p:nvSpPr>
        <p:spPr>
          <a:xfrm>
            <a:off x="4868723" y="865549"/>
            <a:ext cx="4501783" cy="5220000"/>
          </a:xfrm>
          <a:prstGeom prst="rect">
            <a:avLst/>
          </a:prstGeom>
          <a:solidFill>
            <a:schemeClr val="tx2">
              <a:lumMod val="90000"/>
              <a:lumOff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3" name="Retângulo 52"/>
          <p:cNvSpPr/>
          <p:nvPr/>
        </p:nvSpPr>
        <p:spPr>
          <a:xfrm>
            <a:off x="317063" y="859791"/>
            <a:ext cx="4501783" cy="5220000"/>
          </a:xfrm>
          <a:prstGeom prst="rect">
            <a:avLst/>
          </a:prstGeom>
          <a:solidFill>
            <a:schemeClr val="accent6">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4" name="Retângulo 53"/>
          <p:cNvSpPr/>
          <p:nvPr/>
        </p:nvSpPr>
        <p:spPr>
          <a:xfrm>
            <a:off x="354436" y="6207407"/>
            <a:ext cx="8777791" cy="598956"/>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3600" b="1" dirty="0"/>
              <a:t>Por que não podemos extinguir o FNDCT</a:t>
            </a:r>
          </a:p>
        </p:txBody>
      </p:sp>
      <p:sp>
        <p:nvSpPr>
          <p:cNvPr id="55" name="Title 1"/>
          <p:cNvSpPr txBox="1">
            <a:spLocks/>
          </p:cNvSpPr>
          <p:nvPr/>
        </p:nvSpPr>
        <p:spPr>
          <a:xfrm>
            <a:off x="317946" y="432697"/>
            <a:ext cx="9052560" cy="455405"/>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b="0" i="0" kern="1200" baseline="0">
                <a:solidFill>
                  <a:schemeClr val="accent1"/>
                </a:solidFill>
                <a:latin typeface="Tahoma"/>
                <a:ea typeface="+mj-ea"/>
                <a:cs typeface="Tahoma"/>
              </a:defRPr>
            </a:lvl1pPr>
          </a:lstStyle>
          <a:p>
            <a:pPr lvl="0" algn="ctr"/>
            <a:r>
              <a:rPr lang="pt-BR" sz="3000" b="1" dirty="0">
                <a:solidFill>
                  <a:srgbClr val="0070C0"/>
                </a:solidFill>
                <a:latin typeface="+mn-lt"/>
              </a:rPr>
              <a:t>Porque tem enorme importância para a pesquisa, a tecnologia e a inovação nacionais</a:t>
            </a:r>
          </a:p>
        </p:txBody>
      </p:sp>
      <p:sp>
        <p:nvSpPr>
          <p:cNvPr id="57" name="CaixaDeTexto 56"/>
          <p:cNvSpPr txBox="1"/>
          <p:nvPr/>
        </p:nvSpPr>
        <p:spPr>
          <a:xfrm>
            <a:off x="774970" y="901641"/>
            <a:ext cx="3610477" cy="450005"/>
          </a:xfrm>
          <a:prstGeom prst="rect">
            <a:avLst/>
          </a:prstGeom>
        </p:spPr>
        <p:txBody>
          <a:bodyPr vert="horz" wrap="square" lIns="91440" tIns="45720" rIns="91440" bIns="45720" rtlCol="0" anchor="ctr">
            <a:noAutofit/>
          </a:bodyPr>
          <a:lstStyle/>
          <a:p>
            <a:pPr algn="ctr">
              <a:defRPr/>
            </a:pPr>
            <a:r>
              <a:rPr lang="pt-BR" sz="1500" b="1" dirty="0">
                <a:solidFill>
                  <a:prstClr val="black">
                    <a:lumMod val="75000"/>
                    <a:lumOff val="25000"/>
                  </a:prstClr>
                </a:solidFill>
                <a:latin typeface="Arial" pitchFamily="34" charset="0"/>
              </a:rPr>
              <a:t>Amplo apoio à pesquisa e às principais infraestruturas científicas</a:t>
            </a:r>
          </a:p>
        </p:txBody>
      </p:sp>
      <p:sp>
        <p:nvSpPr>
          <p:cNvPr id="58" name="CaixaDeTexto 57"/>
          <p:cNvSpPr txBox="1"/>
          <p:nvPr/>
        </p:nvSpPr>
        <p:spPr>
          <a:xfrm>
            <a:off x="5316065" y="888463"/>
            <a:ext cx="3610477" cy="450005"/>
          </a:xfrm>
          <a:prstGeom prst="rect">
            <a:avLst/>
          </a:prstGeom>
        </p:spPr>
        <p:txBody>
          <a:bodyPr vert="horz" wrap="square" lIns="91440" tIns="45720" rIns="91440" bIns="45720" rtlCol="0" anchor="ctr">
            <a:noAutofit/>
          </a:bodyPr>
          <a:lstStyle/>
          <a:p>
            <a:pPr algn="ctr">
              <a:defRPr/>
            </a:pPr>
            <a:r>
              <a:rPr lang="pt-BR" sz="1500" b="1" dirty="0">
                <a:solidFill>
                  <a:srgbClr val="E46C0A"/>
                </a:solidFill>
                <a:latin typeface="Arial" pitchFamily="34" charset="0"/>
              </a:rPr>
              <a:t>Amplo apoio ao avanço tecnológico das empresas nacionais</a:t>
            </a:r>
          </a:p>
        </p:txBody>
      </p:sp>
      <p:sp>
        <p:nvSpPr>
          <p:cNvPr id="59" name="AutoShape 8" descr="Resultado de imagem para legacy 500"/>
          <p:cNvSpPr>
            <a:spLocks noChangeAspect="1" noChangeArrowheads="1"/>
          </p:cNvSpPr>
          <p:nvPr/>
        </p:nvSpPr>
        <p:spPr bwMode="auto">
          <a:xfrm>
            <a:off x="43692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0" name="AutoShape 10" descr="Resultado de imagem para legacy 500"/>
          <p:cNvSpPr>
            <a:spLocks noChangeAspect="1" noChangeArrowheads="1"/>
          </p:cNvSpPr>
          <p:nvPr/>
        </p:nvSpPr>
        <p:spPr bwMode="auto">
          <a:xfrm>
            <a:off x="589326"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1" name="AutoShape 12" descr="Resultado de imagem para legacy 500"/>
          <p:cNvSpPr>
            <a:spLocks noChangeAspect="1" noChangeArrowheads="1"/>
          </p:cNvSpPr>
          <p:nvPr/>
        </p:nvSpPr>
        <p:spPr bwMode="auto">
          <a:xfrm>
            <a:off x="741726"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2" name="AutoShape 16" descr="Resultado de imagem para etanol 2g"/>
          <p:cNvSpPr>
            <a:spLocks noChangeAspect="1" noChangeArrowheads="1"/>
          </p:cNvSpPr>
          <p:nvPr/>
        </p:nvSpPr>
        <p:spPr bwMode="auto">
          <a:xfrm>
            <a:off x="894126"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3" name="AutoShape 18" descr="Resultado de imagem para etanol 2g"/>
          <p:cNvSpPr>
            <a:spLocks noChangeAspect="1" noChangeArrowheads="1"/>
          </p:cNvSpPr>
          <p:nvPr/>
        </p:nvSpPr>
        <p:spPr bwMode="auto">
          <a:xfrm>
            <a:off x="1046526"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4" name="Retângulo 63"/>
          <p:cNvSpPr/>
          <p:nvPr/>
        </p:nvSpPr>
        <p:spPr>
          <a:xfrm>
            <a:off x="354436" y="1433513"/>
            <a:ext cx="2196000" cy="1512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5" name="Retângulo 64"/>
          <p:cNvSpPr/>
          <p:nvPr/>
        </p:nvSpPr>
        <p:spPr>
          <a:xfrm>
            <a:off x="2589636" y="1433513"/>
            <a:ext cx="2196000" cy="1512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6" name="Retângulo 65"/>
          <p:cNvSpPr/>
          <p:nvPr/>
        </p:nvSpPr>
        <p:spPr>
          <a:xfrm>
            <a:off x="4902470" y="1433513"/>
            <a:ext cx="2196000" cy="1512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7" name="Retângulo 66"/>
          <p:cNvSpPr/>
          <p:nvPr/>
        </p:nvSpPr>
        <p:spPr>
          <a:xfrm>
            <a:off x="7137670" y="1433513"/>
            <a:ext cx="2196000" cy="1512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8" name="Retângulo 67"/>
          <p:cNvSpPr/>
          <p:nvPr/>
        </p:nvSpPr>
        <p:spPr>
          <a:xfrm>
            <a:off x="354436" y="2976563"/>
            <a:ext cx="2196000" cy="1512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9" name="Retângulo 68"/>
          <p:cNvSpPr/>
          <p:nvPr/>
        </p:nvSpPr>
        <p:spPr>
          <a:xfrm>
            <a:off x="2589636" y="2976563"/>
            <a:ext cx="2196000" cy="1512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0" name="Retângulo 69"/>
          <p:cNvSpPr/>
          <p:nvPr/>
        </p:nvSpPr>
        <p:spPr>
          <a:xfrm>
            <a:off x="4902470" y="2976563"/>
            <a:ext cx="2196000" cy="1512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1" name="Retângulo 70"/>
          <p:cNvSpPr/>
          <p:nvPr/>
        </p:nvSpPr>
        <p:spPr>
          <a:xfrm>
            <a:off x="7137670" y="2976563"/>
            <a:ext cx="2196000" cy="1512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2" name="Retângulo 71"/>
          <p:cNvSpPr/>
          <p:nvPr/>
        </p:nvSpPr>
        <p:spPr>
          <a:xfrm>
            <a:off x="354436" y="4519613"/>
            <a:ext cx="2196000" cy="1512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3" name="Retângulo 72"/>
          <p:cNvSpPr/>
          <p:nvPr/>
        </p:nvSpPr>
        <p:spPr>
          <a:xfrm>
            <a:off x="2589636" y="4519613"/>
            <a:ext cx="2196000" cy="1512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4" name="Retângulo 73"/>
          <p:cNvSpPr/>
          <p:nvPr/>
        </p:nvSpPr>
        <p:spPr>
          <a:xfrm>
            <a:off x="4902470" y="4519613"/>
            <a:ext cx="2196000" cy="1512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5" name="Retângulo 74"/>
          <p:cNvSpPr/>
          <p:nvPr/>
        </p:nvSpPr>
        <p:spPr>
          <a:xfrm>
            <a:off x="7137670" y="4519613"/>
            <a:ext cx="2196000" cy="1512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76" name="Picture 2" descr="Resultado de imagem para lnls siriu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25" b="16114"/>
          <a:stretch/>
        </p:blipFill>
        <p:spPr bwMode="auto">
          <a:xfrm>
            <a:off x="396160" y="1466494"/>
            <a:ext cx="2124000" cy="125945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Resultado de imagem para reator multipropósito brasileiro"/>
          <p:cNvPicPr>
            <a:picLocks noChangeArrowheads="1"/>
          </p:cNvPicPr>
          <p:nvPr/>
        </p:nvPicPr>
        <p:blipFill rotWithShape="1">
          <a:blip r:embed="rId3" cstate="print">
            <a:extLst>
              <a:ext uri="{28A0092B-C50C-407E-A947-70E740481C1C}">
                <a14:useLocalDpi xmlns:a14="http://schemas.microsoft.com/office/drawing/2010/main" val="0"/>
              </a:ext>
            </a:extLst>
          </a:blip>
          <a:srcRect r="5614"/>
          <a:stretch/>
        </p:blipFill>
        <p:spPr bwMode="auto">
          <a:xfrm>
            <a:off x="2632766" y="1475120"/>
            <a:ext cx="2124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Resultado de imagem para tanque coppe"/>
          <p:cNvPicPr>
            <a:picLocks noChangeArrowheads="1"/>
          </p:cNvPicPr>
          <p:nvPr/>
        </p:nvPicPr>
        <p:blipFill rotWithShape="1">
          <a:blip r:embed="rId4" cstate="print">
            <a:extLst>
              <a:ext uri="{28A0092B-C50C-407E-A947-70E740481C1C}">
                <a14:useLocalDpi xmlns:a14="http://schemas.microsoft.com/office/drawing/2010/main" val="0"/>
              </a:ext>
            </a:extLst>
          </a:blip>
          <a:srcRect b="9361"/>
          <a:stretch/>
        </p:blipFill>
        <p:spPr bwMode="auto">
          <a:xfrm>
            <a:off x="394148" y="3007011"/>
            <a:ext cx="2124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Resultado de imagem"/>
          <p:cNvPicPr>
            <a:picLocks noChangeArrowheads="1"/>
          </p:cNvPicPr>
          <p:nvPr/>
        </p:nvPicPr>
        <p:blipFill rotWithShape="1">
          <a:blip r:embed="rId5" cstate="print">
            <a:extLst>
              <a:ext uri="{28A0092B-C50C-407E-A947-70E740481C1C}">
                <a14:useLocalDpi xmlns:a14="http://schemas.microsoft.com/office/drawing/2010/main" val="0"/>
              </a:ext>
            </a:extLst>
          </a:blip>
          <a:srcRect r="6612"/>
          <a:stretch/>
        </p:blipFill>
        <p:spPr bwMode="auto">
          <a:xfrm>
            <a:off x="2634465" y="3013845"/>
            <a:ext cx="2124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Resultado de imagem para satélite cbers"/>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412" y="4569056"/>
            <a:ext cx="2124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Resultado de imagem para aerogerador weg"/>
          <p:cNvPicPr>
            <a:picLocks noChangeArrowheads="1"/>
          </p:cNvPicPr>
          <p:nvPr/>
        </p:nvPicPr>
        <p:blipFill rotWithShape="1">
          <a:blip r:embed="rId7" cstate="print">
            <a:extLst>
              <a:ext uri="{28A0092B-C50C-407E-A947-70E740481C1C}">
                <a14:useLocalDpi xmlns:a14="http://schemas.microsoft.com/office/drawing/2010/main" val="0"/>
              </a:ext>
            </a:extLst>
          </a:blip>
          <a:srcRect r="10967" b="10536"/>
          <a:stretch/>
        </p:blipFill>
        <p:spPr bwMode="auto">
          <a:xfrm>
            <a:off x="4942789" y="1487110"/>
            <a:ext cx="2124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Resultado de imagem para sistema astros 2020 avibras"/>
          <p:cNvPicPr>
            <a:picLocks noChangeArrowheads="1"/>
          </p:cNvPicPr>
          <p:nvPr/>
        </p:nvPicPr>
        <p:blipFill rotWithShape="1">
          <a:blip r:embed="rId8" cstate="print">
            <a:extLst>
              <a:ext uri="{28A0092B-C50C-407E-A947-70E740481C1C}">
                <a14:useLocalDpi xmlns:a14="http://schemas.microsoft.com/office/drawing/2010/main" val="0"/>
              </a:ext>
            </a:extLst>
          </a:blip>
          <a:srcRect l="5973" t="3423" b="7424"/>
          <a:stretch/>
        </p:blipFill>
        <p:spPr bwMode="auto">
          <a:xfrm>
            <a:off x="7165182" y="4554752"/>
            <a:ext cx="2124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ST MAX 18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737"/>
          <a:stretch/>
        </p:blipFill>
        <p:spPr bwMode="auto">
          <a:xfrm>
            <a:off x="7179594" y="2986696"/>
            <a:ext cx="2123745" cy="128894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0" descr="http://www.canalbioenergia.com.br/wp-content/uploads/2016/07/g_e72444396403757e14e27670782d4b10-638x330.jpg"/>
          <p:cNvPicPr>
            <a:picLocks noChangeArrowheads="1"/>
          </p:cNvPicPr>
          <p:nvPr/>
        </p:nvPicPr>
        <p:blipFill rotWithShape="1">
          <a:blip r:embed="rId10" cstate="print">
            <a:extLst>
              <a:ext uri="{28A0092B-C50C-407E-A947-70E740481C1C}">
                <a14:useLocalDpi xmlns:a14="http://schemas.microsoft.com/office/drawing/2010/main" val="0"/>
              </a:ext>
            </a:extLst>
          </a:blip>
          <a:srcRect r="6184"/>
          <a:stretch/>
        </p:blipFill>
        <p:spPr bwMode="auto">
          <a:xfrm>
            <a:off x="4939663" y="4566618"/>
            <a:ext cx="2124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4" descr="Resultado de imagem para legacy 50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761724">
            <a:off x="7238762" y="1912563"/>
            <a:ext cx="2031459" cy="56176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2" descr="Resultado de imagem para Shallow Diving Support Vessel oceanica"/>
          <p:cNvPicPr>
            <a:picLocks noChangeAspect="1" noChangeArrowheads="1"/>
          </p:cNvPicPr>
          <p:nvPr/>
        </p:nvPicPr>
        <p:blipFill rotWithShape="1">
          <a:blip r:embed="rId12">
            <a:extLst>
              <a:ext uri="{28A0092B-C50C-407E-A947-70E740481C1C}">
                <a14:useLocalDpi xmlns:a14="http://schemas.microsoft.com/office/drawing/2010/main" val="0"/>
              </a:ext>
            </a:extLst>
          </a:blip>
          <a:srcRect l="5829" t="10452" r="3756" b="-1167"/>
          <a:stretch/>
        </p:blipFill>
        <p:spPr bwMode="auto">
          <a:xfrm>
            <a:off x="4934874" y="3015637"/>
            <a:ext cx="2124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Torre vista do meio da floresta amazônica, em São Sebastião do Uarumã (Foto: Bruno Kelly/Reuters)"/>
          <p:cNvPicPr>
            <a:picLocks noChangeArrowheads="1"/>
          </p:cNvPicPr>
          <p:nvPr/>
        </p:nvPicPr>
        <p:blipFill rotWithShape="1">
          <a:blip r:embed="rId13" cstate="print">
            <a:extLst>
              <a:ext uri="{28A0092B-C50C-407E-A947-70E740481C1C}">
                <a14:useLocalDpi xmlns:a14="http://schemas.microsoft.com/office/drawing/2010/main" val="0"/>
              </a:ext>
            </a:extLst>
          </a:blip>
          <a:srcRect l="6689" t="18078" r="7831" b="13414"/>
          <a:stretch/>
        </p:blipFill>
        <p:spPr bwMode="auto">
          <a:xfrm>
            <a:off x="2634306" y="4554752"/>
            <a:ext cx="2124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88" name="Retângulo 87"/>
          <p:cNvSpPr/>
          <p:nvPr/>
        </p:nvSpPr>
        <p:spPr>
          <a:xfrm>
            <a:off x="646840" y="4232403"/>
            <a:ext cx="1691489" cy="216206"/>
          </a:xfrm>
          <a:prstGeom prst="rect">
            <a:avLst/>
          </a:prstGeom>
        </p:spPr>
        <p:txBody>
          <a:bodyPr wrap="none">
            <a:spAutoFit/>
          </a:bodyPr>
          <a:lstStyle/>
          <a:p>
            <a:pPr algn="ctr"/>
            <a:r>
              <a:rPr lang="pt-BR" sz="1100" b="1" dirty="0">
                <a:solidFill>
                  <a:schemeClr val="accent2">
                    <a:lumMod val="75000"/>
                  </a:schemeClr>
                </a:solidFill>
              </a:rPr>
              <a:t>Tanque Oceânico - COPPE</a:t>
            </a:r>
            <a:endParaRPr lang="pt-BR" sz="1100" dirty="0"/>
          </a:p>
        </p:txBody>
      </p:sp>
      <p:sp>
        <p:nvSpPr>
          <p:cNvPr id="89" name="Retângulo 88"/>
          <p:cNvSpPr/>
          <p:nvPr/>
        </p:nvSpPr>
        <p:spPr>
          <a:xfrm>
            <a:off x="493297" y="5799467"/>
            <a:ext cx="1992853" cy="261610"/>
          </a:xfrm>
          <a:prstGeom prst="rect">
            <a:avLst/>
          </a:prstGeom>
        </p:spPr>
        <p:txBody>
          <a:bodyPr wrap="none">
            <a:spAutoFit/>
          </a:bodyPr>
          <a:lstStyle/>
          <a:p>
            <a:pPr algn="ctr"/>
            <a:r>
              <a:rPr lang="pt-BR" sz="1100" b="1" dirty="0">
                <a:solidFill>
                  <a:schemeClr val="accent2">
                    <a:lumMod val="75000"/>
                  </a:schemeClr>
                </a:solidFill>
              </a:rPr>
              <a:t>Satélite Sino-Brasileiro (CBERS)	</a:t>
            </a:r>
            <a:endParaRPr lang="pt-BR" sz="1100" dirty="0"/>
          </a:p>
        </p:txBody>
      </p:sp>
      <p:sp>
        <p:nvSpPr>
          <p:cNvPr id="90" name="Retângulo 89"/>
          <p:cNvSpPr/>
          <p:nvPr/>
        </p:nvSpPr>
        <p:spPr>
          <a:xfrm>
            <a:off x="1237884" y="2711359"/>
            <a:ext cx="503664" cy="261610"/>
          </a:xfrm>
          <a:prstGeom prst="rect">
            <a:avLst/>
          </a:prstGeom>
        </p:spPr>
        <p:txBody>
          <a:bodyPr wrap="none">
            <a:spAutoFit/>
          </a:bodyPr>
          <a:lstStyle/>
          <a:p>
            <a:pPr algn="ctr"/>
            <a:r>
              <a:rPr lang="pt-BR" sz="1100" b="1" dirty="0">
                <a:solidFill>
                  <a:schemeClr val="accent2">
                    <a:lumMod val="75000"/>
                  </a:schemeClr>
                </a:solidFill>
              </a:rPr>
              <a:t>Sirius</a:t>
            </a:r>
            <a:endParaRPr lang="pt-BR" sz="1100" dirty="0"/>
          </a:p>
        </p:txBody>
      </p:sp>
      <p:sp>
        <p:nvSpPr>
          <p:cNvPr id="91" name="Retângulo 90"/>
          <p:cNvSpPr/>
          <p:nvPr/>
        </p:nvSpPr>
        <p:spPr>
          <a:xfrm>
            <a:off x="2936391" y="4238161"/>
            <a:ext cx="1523174" cy="261610"/>
          </a:xfrm>
          <a:prstGeom prst="rect">
            <a:avLst/>
          </a:prstGeom>
        </p:spPr>
        <p:txBody>
          <a:bodyPr wrap="none">
            <a:spAutoFit/>
          </a:bodyPr>
          <a:lstStyle/>
          <a:p>
            <a:pPr algn="ctr"/>
            <a:r>
              <a:rPr lang="pt-BR" sz="1100" b="1" dirty="0">
                <a:solidFill>
                  <a:schemeClr val="accent2">
                    <a:lumMod val="75000"/>
                  </a:schemeClr>
                </a:solidFill>
              </a:rPr>
              <a:t>Projeto Andar de Novo</a:t>
            </a:r>
            <a:endParaRPr lang="pt-BR" sz="1100" dirty="0"/>
          </a:p>
        </p:txBody>
      </p:sp>
      <p:sp>
        <p:nvSpPr>
          <p:cNvPr id="92" name="Retângulo 91"/>
          <p:cNvSpPr/>
          <p:nvPr/>
        </p:nvSpPr>
        <p:spPr>
          <a:xfrm>
            <a:off x="2525366" y="5805225"/>
            <a:ext cx="2356735" cy="261610"/>
          </a:xfrm>
          <a:prstGeom prst="rect">
            <a:avLst/>
          </a:prstGeom>
        </p:spPr>
        <p:txBody>
          <a:bodyPr wrap="none">
            <a:spAutoFit/>
          </a:bodyPr>
          <a:lstStyle/>
          <a:p>
            <a:pPr algn="ctr"/>
            <a:r>
              <a:rPr lang="pt-BR" sz="1100" b="1" dirty="0">
                <a:solidFill>
                  <a:schemeClr val="accent2">
                    <a:lumMod val="75000"/>
                  </a:schemeClr>
                </a:solidFill>
              </a:rPr>
              <a:t>Torre Alta de Observação - Amazônia</a:t>
            </a:r>
            <a:endParaRPr lang="pt-BR" sz="1100" dirty="0"/>
          </a:p>
        </p:txBody>
      </p:sp>
      <p:sp>
        <p:nvSpPr>
          <p:cNvPr id="93" name="Retângulo 92"/>
          <p:cNvSpPr/>
          <p:nvPr/>
        </p:nvSpPr>
        <p:spPr>
          <a:xfrm>
            <a:off x="2946347" y="2717117"/>
            <a:ext cx="1497526" cy="261610"/>
          </a:xfrm>
          <a:prstGeom prst="rect">
            <a:avLst/>
          </a:prstGeom>
        </p:spPr>
        <p:txBody>
          <a:bodyPr wrap="none">
            <a:spAutoFit/>
          </a:bodyPr>
          <a:lstStyle/>
          <a:p>
            <a:pPr algn="ctr"/>
            <a:r>
              <a:rPr lang="pt-BR" sz="1100" b="1" dirty="0">
                <a:solidFill>
                  <a:schemeClr val="accent2">
                    <a:lumMod val="75000"/>
                  </a:schemeClr>
                </a:solidFill>
              </a:rPr>
              <a:t>Reator </a:t>
            </a:r>
            <a:r>
              <a:rPr lang="pt-BR" sz="1100" b="1" dirty="0" err="1">
                <a:solidFill>
                  <a:schemeClr val="accent2">
                    <a:lumMod val="75000"/>
                  </a:schemeClr>
                </a:solidFill>
              </a:rPr>
              <a:t>Multipropósito</a:t>
            </a:r>
            <a:endParaRPr lang="pt-BR" sz="1100" dirty="0"/>
          </a:p>
        </p:txBody>
      </p:sp>
      <p:sp>
        <p:nvSpPr>
          <p:cNvPr id="94" name="Retângulo 93"/>
          <p:cNvSpPr/>
          <p:nvPr/>
        </p:nvSpPr>
        <p:spPr>
          <a:xfrm>
            <a:off x="5491814" y="4238161"/>
            <a:ext cx="1035861" cy="261610"/>
          </a:xfrm>
          <a:prstGeom prst="rect">
            <a:avLst/>
          </a:prstGeom>
        </p:spPr>
        <p:txBody>
          <a:bodyPr wrap="none">
            <a:spAutoFit/>
          </a:bodyPr>
          <a:lstStyle/>
          <a:p>
            <a:pPr algn="ctr"/>
            <a:r>
              <a:rPr lang="pt-BR" sz="1100" b="1" dirty="0">
                <a:solidFill>
                  <a:schemeClr val="accent2">
                    <a:lumMod val="75000"/>
                  </a:schemeClr>
                </a:solidFill>
              </a:rPr>
              <a:t>Petróleo e Gás</a:t>
            </a:r>
            <a:endParaRPr lang="pt-BR" sz="1100" dirty="0"/>
          </a:p>
        </p:txBody>
      </p:sp>
      <p:sp>
        <p:nvSpPr>
          <p:cNvPr id="95" name="Retângulo 94"/>
          <p:cNvSpPr/>
          <p:nvPr/>
        </p:nvSpPr>
        <p:spPr>
          <a:xfrm>
            <a:off x="5391314" y="5805225"/>
            <a:ext cx="1144865" cy="261610"/>
          </a:xfrm>
          <a:prstGeom prst="rect">
            <a:avLst/>
          </a:prstGeom>
        </p:spPr>
        <p:txBody>
          <a:bodyPr wrap="none">
            <a:spAutoFit/>
          </a:bodyPr>
          <a:lstStyle/>
          <a:p>
            <a:pPr algn="ctr"/>
            <a:r>
              <a:rPr lang="pt-BR" sz="1100" b="1" dirty="0">
                <a:solidFill>
                  <a:schemeClr val="accent2">
                    <a:lumMod val="75000"/>
                  </a:schemeClr>
                </a:solidFill>
              </a:rPr>
              <a:t>Biocombustíveis</a:t>
            </a:r>
            <a:endParaRPr lang="pt-BR" sz="1100" dirty="0"/>
          </a:p>
        </p:txBody>
      </p:sp>
      <p:sp>
        <p:nvSpPr>
          <p:cNvPr id="96" name="Retângulo 95"/>
          <p:cNvSpPr/>
          <p:nvPr/>
        </p:nvSpPr>
        <p:spPr>
          <a:xfrm>
            <a:off x="5696532" y="2717117"/>
            <a:ext cx="620683" cy="261610"/>
          </a:xfrm>
          <a:prstGeom prst="rect">
            <a:avLst/>
          </a:prstGeom>
        </p:spPr>
        <p:txBody>
          <a:bodyPr wrap="none">
            <a:spAutoFit/>
          </a:bodyPr>
          <a:lstStyle/>
          <a:p>
            <a:pPr algn="ctr"/>
            <a:r>
              <a:rPr lang="pt-BR" sz="1100" b="1" dirty="0">
                <a:solidFill>
                  <a:schemeClr val="accent2">
                    <a:lumMod val="75000"/>
                  </a:schemeClr>
                </a:solidFill>
              </a:rPr>
              <a:t>Energia</a:t>
            </a:r>
            <a:endParaRPr lang="pt-BR" sz="1100" dirty="0"/>
          </a:p>
        </p:txBody>
      </p:sp>
      <p:sp>
        <p:nvSpPr>
          <p:cNvPr id="97" name="Retângulo 96"/>
          <p:cNvSpPr/>
          <p:nvPr/>
        </p:nvSpPr>
        <p:spPr>
          <a:xfrm>
            <a:off x="7754908" y="4243919"/>
            <a:ext cx="920445" cy="261610"/>
          </a:xfrm>
          <a:prstGeom prst="rect">
            <a:avLst/>
          </a:prstGeom>
        </p:spPr>
        <p:txBody>
          <a:bodyPr wrap="none">
            <a:spAutoFit/>
          </a:bodyPr>
          <a:lstStyle/>
          <a:p>
            <a:pPr algn="ctr"/>
            <a:r>
              <a:rPr lang="pt-BR" sz="1100" b="1" dirty="0">
                <a:solidFill>
                  <a:schemeClr val="accent2">
                    <a:lumMod val="75000"/>
                  </a:schemeClr>
                </a:solidFill>
              </a:rPr>
              <a:t>Agronegócio</a:t>
            </a:r>
            <a:endParaRPr lang="pt-BR" sz="1100" dirty="0"/>
          </a:p>
        </p:txBody>
      </p:sp>
      <p:sp>
        <p:nvSpPr>
          <p:cNvPr id="98" name="Retângulo 97"/>
          <p:cNvSpPr/>
          <p:nvPr/>
        </p:nvSpPr>
        <p:spPr>
          <a:xfrm>
            <a:off x="7877225" y="5810983"/>
            <a:ext cx="583814" cy="261610"/>
          </a:xfrm>
          <a:prstGeom prst="rect">
            <a:avLst/>
          </a:prstGeom>
        </p:spPr>
        <p:txBody>
          <a:bodyPr wrap="none">
            <a:spAutoFit/>
          </a:bodyPr>
          <a:lstStyle/>
          <a:p>
            <a:pPr algn="ctr"/>
            <a:r>
              <a:rPr lang="pt-BR" sz="1100" b="1" dirty="0">
                <a:solidFill>
                  <a:schemeClr val="accent2">
                    <a:lumMod val="75000"/>
                  </a:schemeClr>
                </a:solidFill>
              </a:rPr>
              <a:t>Defesa</a:t>
            </a:r>
            <a:endParaRPr lang="pt-BR" sz="1100" dirty="0"/>
          </a:p>
        </p:txBody>
      </p:sp>
      <p:sp>
        <p:nvSpPr>
          <p:cNvPr id="99" name="Retângulo 98"/>
          <p:cNvSpPr/>
          <p:nvPr/>
        </p:nvSpPr>
        <p:spPr>
          <a:xfrm>
            <a:off x="7760057" y="2722875"/>
            <a:ext cx="904415" cy="261610"/>
          </a:xfrm>
          <a:prstGeom prst="rect">
            <a:avLst/>
          </a:prstGeom>
        </p:spPr>
        <p:txBody>
          <a:bodyPr wrap="none">
            <a:spAutoFit/>
          </a:bodyPr>
          <a:lstStyle/>
          <a:p>
            <a:pPr algn="ctr"/>
            <a:r>
              <a:rPr lang="pt-BR" sz="1100" b="1" dirty="0">
                <a:solidFill>
                  <a:schemeClr val="accent2">
                    <a:lumMod val="75000"/>
                  </a:schemeClr>
                </a:solidFill>
              </a:rPr>
              <a:t>Aeronáutico</a:t>
            </a:r>
            <a:endParaRPr lang="pt-BR" sz="1100" dirty="0"/>
          </a:p>
        </p:txBody>
      </p:sp>
      <p:sp>
        <p:nvSpPr>
          <p:cNvPr id="2" name="CaixaDeTexto 1">
            <a:extLst>
              <a:ext uri="{FF2B5EF4-FFF2-40B4-BE49-F238E27FC236}">
                <a16:creationId xmlns:a16="http://schemas.microsoft.com/office/drawing/2014/main" id="{7B261708-C7E2-4019-A9BD-38A1445BE6F8}"/>
              </a:ext>
            </a:extLst>
          </p:cNvPr>
          <p:cNvSpPr txBox="1"/>
          <p:nvPr/>
        </p:nvSpPr>
        <p:spPr>
          <a:xfrm>
            <a:off x="9548226" y="1111369"/>
            <a:ext cx="2386818" cy="5324535"/>
          </a:xfrm>
          <a:prstGeom prst="rect">
            <a:avLst/>
          </a:prstGeom>
          <a:noFill/>
        </p:spPr>
        <p:txBody>
          <a:bodyPr wrap="square" rtlCol="0">
            <a:spAutoFit/>
          </a:bodyPr>
          <a:lstStyle/>
          <a:p>
            <a:pPr algn="ctr"/>
            <a:r>
              <a:rPr lang="pt-BR" sz="3400" b="1" dirty="0">
                <a:solidFill>
                  <a:srgbClr val="0070C0"/>
                </a:solidFill>
              </a:rPr>
              <a:t>Para impedir a “fuga” de cérebros </a:t>
            </a:r>
          </a:p>
          <a:p>
            <a:pPr algn="ctr"/>
            <a:endParaRPr lang="pt-BR" sz="3400" b="1" dirty="0">
              <a:solidFill>
                <a:srgbClr val="0070C0"/>
              </a:solidFill>
            </a:endParaRPr>
          </a:p>
          <a:p>
            <a:pPr algn="ctr"/>
            <a:r>
              <a:rPr lang="pt-BR" sz="3400" b="1" dirty="0">
                <a:solidFill>
                  <a:srgbClr val="0070C0"/>
                </a:solidFill>
              </a:rPr>
              <a:t>Para impedir um retrocesso muito grave para o país</a:t>
            </a:r>
          </a:p>
        </p:txBody>
      </p:sp>
      <p:sp>
        <p:nvSpPr>
          <p:cNvPr id="4" name="Retângulo 3">
            <a:extLst>
              <a:ext uri="{FF2B5EF4-FFF2-40B4-BE49-F238E27FC236}">
                <a16:creationId xmlns:a16="http://schemas.microsoft.com/office/drawing/2014/main" id="{35EF550B-71FB-4BC1-9735-E3CAC065EB6F}"/>
              </a:ext>
            </a:extLst>
          </p:cNvPr>
          <p:cNvSpPr/>
          <p:nvPr/>
        </p:nvSpPr>
        <p:spPr>
          <a:xfrm>
            <a:off x="10100737" y="88761"/>
            <a:ext cx="1650580" cy="677108"/>
          </a:xfrm>
          <a:prstGeom prst="rect">
            <a:avLst/>
          </a:prstGeom>
        </p:spPr>
        <p:txBody>
          <a:bodyPr wrap="none">
            <a:spAutoFit/>
          </a:bodyPr>
          <a:lstStyle/>
          <a:p>
            <a:r>
              <a:rPr lang="pt-BR" sz="3800" b="1" dirty="0">
                <a:solidFill>
                  <a:srgbClr val="0070C0"/>
                </a:solidFill>
              </a:rPr>
              <a:t>FNDCT </a:t>
            </a:r>
            <a:endParaRPr lang="pt-BR" sz="3800" dirty="0"/>
          </a:p>
        </p:txBody>
      </p:sp>
    </p:spTree>
    <p:extLst>
      <p:ext uri="{BB962C8B-B14F-4D97-AF65-F5344CB8AC3E}">
        <p14:creationId xmlns:p14="http://schemas.microsoft.com/office/powerpoint/2010/main" val="3198440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1B6D315-D64F-4CB9-B429-A35A3042CEAB}"/>
              </a:ext>
            </a:extLst>
          </p:cNvPr>
          <p:cNvSpPr txBox="1"/>
          <p:nvPr/>
        </p:nvSpPr>
        <p:spPr>
          <a:xfrm>
            <a:off x="3133650" y="2630657"/>
            <a:ext cx="5924699" cy="1107996"/>
          </a:xfrm>
          <a:prstGeom prst="rect">
            <a:avLst/>
          </a:prstGeom>
          <a:noFill/>
        </p:spPr>
        <p:txBody>
          <a:bodyPr wrap="none" rtlCol="0">
            <a:spAutoFit/>
          </a:bodyPr>
          <a:lstStyle/>
          <a:p>
            <a:r>
              <a:rPr lang="pt-BR" sz="6600" b="1" dirty="0">
                <a:solidFill>
                  <a:srgbClr val="002060"/>
                </a:solidFill>
              </a:rPr>
              <a:t>Muito obrigado!</a:t>
            </a:r>
          </a:p>
        </p:txBody>
      </p:sp>
    </p:spTree>
    <p:extLst>
      <p:ext uri="{BB962C8B-B14F-4D97-AF65-F5344CB8AC3E}">
        <p14:creationId xmlns:p14="http://schemas.microsoft.com/office/powerpoint/2010/main" val="2901107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http://www.abc.org.br/wp-content/uploads/2019/09/antonio.jpg">
            <a:extLst>
              <a:ext uri="{FF2B5EF4-FFF2-40B4-BE49-F238E27FC236}">
                <a16:creationId xmlns:a16="http://schemas.microsoft.com/office/drawing/2014/main" id="{524C496E-15C5-4771-B393-F17B9B065C1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82440" y="0"/>
            <a:ext cx="10376291" cy="6858000"/>
          </a:xfrm>
          <a:prstGeom prst="rect">
            <a:avLst/>
          </a:prstGeom>
          <a:noFill/>
          <a:ln>
            <a:noFill/>
          </a:ln>
        </p:spPr>
      </p:pic>
    </p:spTree>
    <p:extLst>
      <p:ext uri="{BB962C8B-B14F-4D97-AF65-F5344CB8AC3E}">
        <p14:creationId xmlns:p14="http://schemas.microsoft.com/office/powerpoint/2010/main" val="1683061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C6821F8-ACD1-412A-B55A-CFB96CC47676}"/>
              </a:ext>
            </a:extLst>
          </p:cNvPr>
          <p:cNvSpPr/>
          <p:nvPr/>
        </p:nvSpPr>
        <p:spPr>
          <a:xfrm>
            <a:off x="0" y="2096762"/>
            <a:ext cx="12192000" cy="4755148"/>
          </a:xfrm>
          <a:prstGeom prst="rect">
            <a:avLst/>
          </a:prstGeom>
        </p:spPr>
        <p:txBody>
          <a:bodyPr wrap="square">
            <a:spAutoFit/>
          </a:bodyPr>
          <a:lstStyle/>
          <a:p>
            <a:pPr algn="just">
              <a:lnSpc>
                <a:spcPct val="107000"/>
              </a:lnSpc>
              <a:spcAft>
                <a:spcPts val="0"/>
              </a:spcAft>
            </a:pPr>
            <a:r>
              <a:rPr lang="pt-BR" dirty="0">
                <a:solidFill>
                  <a:srgbClr val="222222"/>
                </a:solidFill>
                <a:latin typeface="Calibri" panose="020F0502020204030204" pitchFamily="34" charset="0"/>
                <a:ea typeface="Times New Roman" panose="02020603050405020304" pitchFamily="18" charset="0"/>
                <a:cs typeface="Calibri" panose="020F0502020204030204" pitchFamily="34" charset="0"/>
              </a:rPr>
              <a:t>Ainda no campo das “prioridades”, Otto Alencar inclui como destinação prioritária dos recursos desvinculados a implantação de rodovias, ferrovias e rede de gás natural.</a:t>
            </a:r>
          </a:p>
          <a:p>
            <a:pPr algn="just">
              <a:lnSpc>
                <a:spcPct val="107000"/>
              </a:lnSpc>
              <a:spcAft>
                <a:spcPts val="0"/>
              </a:spcAft>
            </a:pPr>
            <a:endParaRPr lang="pt-B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"Propomos,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então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que seja dada prioridade à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implantação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e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conclusão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de rodovias e ferrovias,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além</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da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interiorização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de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gás</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natural produzido no Brasil.”</a:t>
            </a:r>
            <a:endParaRPr lang="pt-B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endParaRPr lang="pt-B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dirty="0">
                <a:solidFill>
                  <a:srgbClr val="222222"/>
                </a:solidFill>
                <a:latin typeface="Calibri" panose="020F0502020204030204" pitchFamily="34" charset="0"/>
                <a:ea typeface="Times New Roman" panose="02020603050405020304" pitchFamily="18" charset="0"/>
                <a:cs typeface="Calibri" panose="020F0502020204030204" pitchFamily="34" charset="0"/>
              </a:rPr>
              <a:t>Assim, o texto da PEC fica dessa forma:</a:t>
            </a:r>
            <a:endParaRPr lang="pt-B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"Art. 4° Os dispositivos infraconstitucionais, no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âmbito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da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União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dos Estados, do Distrito Federal e dos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Municípios</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existentes até a data de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publicação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desta Emenda Constitucional que vinculem receitas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públicas</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 fundos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público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serão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revogados ao final do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exercício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financeiro em que ocorrer a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promulgação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desta Emenda Constitucional.</a:t>
            </a:r>
            <a:endParaRPr lang="pt-B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1o Parte das receitas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públicas</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desvinculadas em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decorrência</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do disposto neste artigo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sera</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autorizada sua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destinação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seguinte:</a:t>
            </a:r>
            <a:endParaRPr lang="pt-B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I- a projetos e programas voltados à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erradicação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da pobreza;</a:t>
            </a:r>
            <a:endParaRPr lang="pt-B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II- a investimentos em infraestrutura que visem a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reconstrução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nacional, com prioridade à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implantação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e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conclusão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de rodovias e ferrovias,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além</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da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interiorização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de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gás</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natural produzido no Brasil; e</a:t>
            </a:r>
            <a:endParaRPr lang="pt-B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III- a projetos e programas voltados à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segurança</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de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regiões</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de fronteira.</a:t>
            </a:r>
            <a:endParaRPr lang="pt-B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IV- à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revitalização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de Bacia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Hidrográfica</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do Rio </a:t>
            </a:r>
            <a:r>
              <a:rPr lang="pt-BR"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São</a:t>
            </a: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Francisco”</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a:extLst>
              <a:ext uri="{FF2B5EF4-FFF2-40B4-BE49-F238E27FC236}">
                <a16:creationId xmlns:a16="http://schemas.microsoft.com/office/drawing/2014/main" id="{6A7601D0-6376-4FEE-8B36-E1EB8ACFD120}"/>
              </a:ext>
            </a:extLst>
          </p:cNvPr>
          <p:cNvSpPr/>
          <p:nvPr/>
        </p:nvSpPr>
        <p:spPr>
          <a:xfrm>
            <a:off x="0" y="6090"/>
            <a:ext cx="12192000" cy="2153731"/>
          </a:xfrm>
          <a:prstGeom prst="rect">
            <a:avLst/>
          </a:prstGeom>
        </p:spPr>
        <p:txBody>
          <a:bodyPr wrap="square">
            <a:spAutoFit/>
          </a:bodyPr>
          <a:lstStyle/>
          <a:p>
            <a:pPr algn="just">
              <a:lnSpc>
                <a:spcPct val="107000"/>
              </a:lnSpc>
              <a:spcAft>
                <a:spcPts val="0"/>
              </a:spcAft>
            </a:pPr>
            <a:r>
              <a:rPr lang="pt-BR" dirty="0">
                <a:solidFill>
                  <a:srgbClr val="222222"/>
                </a:solidFill>
                <a:latin typeface="Calibri" panose="020F0502020204030204" pitchFamily="34" charset="0"/>
                <a:ea typeface="Times New Roman" panose="02020603050405020304" pitchFamily="18" charset="0"/>
                <a:cs typeface="Calibri" panose="020F0502020204030204" pitchFamily="34" charset="0"/>
              </a:rPr>
              <a:t>O argumento do Otto Alencar para retirar o FAT e os fundos regionais está correto: de fato há citações expressas de fontes que compõem esses fundos na Constituição. Não é o caso explícito do FNDCT. Mas há o preceito constitucional que atribui tratamento prioritário à ciência.</a:t>
            </a:r>
            <a:endParaRPr lang="pt-B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"Art. 218. O Estado promoverá e incentivará o desenvolvimento científico, a pesquisa, a capacitação científica e tecnológica e a inovação. </a:t>
            </a:r>
            <a:endParaRPr lang="pt-B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1º A pesquisa científica básica e tecnológica receberá tratamento prioritário do Estado, tendo em vista o bem público e o progresso da ciência, tecnologia e inovação."</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3040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666327B-11F0-40CE-AC99-DED18015E76C}"/>
              </a:ext>
            </a:extLst>
          </p:cNvPr>
          <p:cNvSpPr/>
          <p:nvPr/>
        </p:nvSpPr>
        <p:spPr>
          <a:xfrm>
            <a:off x="0" y="-768278"/>
            <a:ext cx="12192000" cy="7778796"/>
          </a:xfrm>
          <a:prstGeom prst="rect">
            <a:avLst/>
          </a:prstGeom>
        </p:spPr>
        <p:txBody>
          <a:bodyPr wrap="square">
            <a:spAutoFit/>
          </a:bodyPr>
          <a:lstStyle/>
          <a:p>
            <a:pPr algn="just">
              <a:lnSpc>
                <a:spcPct val="115000"/>
              </a:lnSpc>
              <a:spcAft>
                <a:spcPts val="800"/>
              </a:spcAft>
            </a:pPr>
            <a:r>
              <a:rPr lang="pt-BR" sz="1600" b="1" dirty="0">
                <a:ea typeface="Calibri" panose="020F0502020204030204" pitchFamily="34" charset="0"/>
                <a:cs typeface="Calibri" panose="020F0502020204030204" pitchFamily="34" charset="0"/>
              </a:rPr>
              <a:t> </a:t>
            </a:r>
            <a:endParaRPr lang="pt-BR" sz="1600" b="1" dirty="0">
              <a:ea typeface="Calibri" panose="020F0502020204030204" pitchFamily="34" charset="0"/>
              <a:cs typeface="Times New Roman" panose="02020603050405020304" pitchFamily="18" charset="0"/>
            </a:endParaRPr>
          </a:p>
          <a:p>
            <a:pPr algn="just">
              <a:lnSpc>
                <a:spcPct val="115000"/>
              </a:lnSpc>
              <a:spcAft>
                <a:spcPts val="800"/>
              </a:spcAft>
            </a:pPr>
            <a:r>
              <a:rPr lang="pt-BR" sz="1600" b="1" dirty="0">
                <a:ea typeface="Calibri" panose="020F0502020204030204" pitchFamily="34" charset="0"/>
                <a:cs typeface="Calibri" panose="020F0502020204030204" pitchFamily="34" charset="0"/>
              </a:rPr>
              <a:t> </a:t>
            </a:r>
            <a:endParaRPr lang="pt-BR" sz="1600" b="1" dirty="0">
              <a:ea typeface="Calibri" panose="020F0502020204030204" pitchFamily="34" charset="0"/>
              <a:cs typeface="Times New Roman" panose="02020603050405020304" pitchFamily="18" charset="0"/>
            </a:endParaRPr>
          </a:p>
          <a:p>
            <a:pPr algn="ctr">
              <a:lnSpc>
                <a:spcPct val="115000"/>
              </a:lnSpc>
              <a:spcAft>
                <a:spcPts val="0"/>
              </a:spcAft>
            </a:pPr>
            <a:r>
              <a:rPr lang="pt-BR" sz="2000" b="1" dirty="0">
                <a:ea typeface="Times New Roman" panose="02020603050405020304" pitchFamily="18" charset="0"/>
              </a:rPr>
              <a:t>Tribunal de Contas da União</a:t>
            </a:r>
          </a:p>
          <a:p>
            <a:pPr algn="ctr">
              <a:lnSpc>
                <a:spcPct val="115000"/>
              </a:lnSpc>
              <a:spcAft>
                <a:spcPts val="0"/>
              </a:spcAft>
            </a:pPr>
            <a:r>
              <a:rPr lang="pt-BR" sz="2000" b="1" dirty="0">
                <a:ea typeface="Times New Roman" panose="02020603050405020304" pitchFamily="18" charset="0"/>
              </a:rPr>
              <a:t>TC 017.220/2018-1 [Apenso: TC 011.123/2018-4]</a:t>
            </a:r>
          </a:p>
          <a:p>
            <a:pPr algn="ctr">
              <a:lnSpc>
                <a:spcPct val="115000"/>
              </a:lnSpc>
              <a:spcAft>
                <a:spcPts val="800"/>
              </a:spcAft>
            </a:pPr>
            <a:r>
              <a:rPr lang="pt-BR" sz="2000" b="1" dirty="0">
                <a:ea typeface="Calibri" panose="020F0502020204030204" pitchFamily="34" charset="0"/>
                <a:cs typeface="Calibri" panose="020F0502020204030204" pitchFamily="34" charset="0"/>
              </a:rPr>
              <a:t>Natureza: Relatório de Auditoria.</a:t>
            </a:r>
          </a:p>
          <a:p>
            <a:pPr algn="ctr">
              <a:lnSpc>
                <a:spcPct val="115000"/>
              </a:lnSpc>
              <a:spcAft>
                <a:spcPts val="800"/>
              </a:spcAft>
            </a:pPr>
            <a:endParaRPr lang="pt-BR" sz="1600" b="1" dirty="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r>
              <a:rPr lang="pt-BR" b="1" dirty="0">
                <a:ea typeface="Calibri" panose="020F0502020204030204" pitchFamily="34" charset="0"/>
                <a:cs typeface="Calibri" panose="020F0502020204030204" pitchFamily="34" charset="0"/>
              </a:rPr>
              <a:t>As principais constatações deste trabalho foram: i) ausência de estrutura atuante de coordenação das políticas federais de fomento à inovação sob perspectiva integrada de governo; </a:t>
            </a:r>
            <a:r>
              <a:rPr lang="pt-BR" b="1" dirty="0" err="1">
                <a:ea typeface="Calibri" panose="020F0502020204030204" pitchFamily="34" charset="0"/>
                <a:cs typeface="Calibri" panose="020F0502020204030204" pitchFamily="34" charset="0"/>
              </a:rPr>
              <a:t>ii</a:t>
            </a:r>
            <a:r>
              <a:rPr lang="pt-BR" b="1" dirty="0">
                <a:ea typeface="Calibri" panose="020F0502020204030204" pitchFamily="34" charset="0"/>
                <a:cs typeface="Calibri" panose="020F0502020204030204" pitchFamily="34" charset="0"/>
              </a:rPr>
              <a:t>) falhas na Estratégia Nacional de Ciência, Tecnologia e Inovação; e </a:t>
            </a:r>
            <a:r>
              <a:rPr lang="pt-BR" b="1" dirty="0" err="1">
                <a:ea typeface="Calibri" panose="020F0502020204030204" pitchFamily="34" charset="0"/>
                <a:cs typeface="Calibri" panose="020F0502020204030204" pitchFamily="34" charset="0"/>
              </a:rPr>
              <a:t>iii</a:t>
            </a:r>
            <a:r>
              <a:rPr lang="pt-BR" b="1" dirty="0">
                <a:ea typeface="Calibri" panose="020F0502020204030204" pitchFamily="34" charset="0"/>
                <a:cs typeface="Calibri" panose="020F0502020204030204" pitchFamily="34" charset="0"/>
              </a:rPr>
              <a:t>) falhas no monitoramento e avaliação de políticas públicas federais de fomento à inovação.</a:t>
            </a:r>
            <a:endParaRPr lang="pt-BR" b="1" dirty="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r>
              <a:rPr lang="pt-BR" sz="1600" b="1" dirty="0">
                <a:ea typeface="Calibri" panose="020F0502020204030204" pitchFamily="34" charset="0"/>
                <a:cs typeface="Calibri" panose="020F0502020204030204" pitchFamily="34" charset="0"/>
              </a:rPr>
              <a:t> </a:t>
            </a:r>
            <a:endParaRPr lang="pt-BR" sz="1200" b="1" dirty="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r>
              <a:rPr lang="pt-BR" sz="1600" b="1" dirty="0">
                <a:ea typeface="Calibri" panose="020F0502020204030204" pitchFamily="34" charset="0"/>
                <a:cs typeface="Calibri" panose="020F0502020204030204" pitchFamily="34" charset="0"/>
              </a:rPr>
              <a:t>A segunda constatação da equipe diz respeito às falhas na estratégia nacional de ciência, tecnologia e inovação. Constatou-se que a Estratégia Nacional de Ciência, Tecnologia e Inovação (</a:t>
            </a:r>
            <a:r>
              <a:rPr lang="pt-BR" sz="1600" b="1" dirty="0" err="1">
                <a:ea typeface="Calibri" panose="020F0502020204030204" pitchFamily="34" charset="0"/>
                <a:cs typeface="Calibri" panose="020F0502020204030204" pitchFamily="34" charset="0"/>
              </a:rPr>
              <a:t>Encti</a:t>
            </a:r>
            <a:r>
              <a:rPr lang="pt-BR" sz="1600" b="1" dirty="0">
                <a:ea typeface="Calibri" panose="020F0502020204030204" pitchFamily="34" charset="0"/>
                <a:cs typeface="Calibri" panose="020F0502020204030204" pitchFamily="34" charset="0"/>
              </a:rPr>
              <a:t> 2016-2022) não preenche os requisitos para ser considerada como eixo central das estratégias de retomada de crescimento do País.</a:t>
            </a:r>
            <a:endParaRPr lang="pt-BR" sz="1600" b="1" dirty="0">
              <a:ea typeface="Calibri" panose="020F0502020204030204" pitchFamily="34" charset="0"/>
              <a:cs typeface="Times New Roman" panose="02020603050405020304" pitchFamily="18" charset="0"/>
            </a:endParaRPr>
          </a:p>
          <a:p>
            <a:pPr algn="just">
              <a:lnSpc>
                <a:spcPct val="115000"/>
              </a:lnSpc>
              <a:spcBef>
                <a:spcPts val="100"/>
              </a:spcBef>
              <a:spcAft>
                <a:spcPts val="100"/>
              </a:spcAft>
              <a:tabLst>
                <a:tab pos="540385" algn="l"/>
              </a:tabLst>
            </a:pPr>
            <a:r>
              <a:rPr lang="pt-BR" sz="1600" b="1" dirty="0">
                <a:ea typeface="Calibri" panose="020F0502020204030204" pitchFamily="34" charset="0"/>
                <a:cs typeface="Calibri" panose="020F0502020204030204" pitchFamily="34" charset="0"/>
              </a:rPr>
              <a:t>37.	Observou-se a ausência de estratégia de inovação de longo prazo para o País, abrangendo o período de 10 a 20 anos.  (...)</a:t>
            </a:r>
            <a:endParaRPr lang="pt-BR" sz="1600" b="1" dirty="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r>
              <a:rPr lang="pt-BR" sz="1600" b="1" dirty="0">
                <a:ea typeface="Calibri" panose="020F0502020204030204" pitchFamily="34" charset="0"/>
                <a:cs typeface="Calibri" panose="020F0502020204030204" pitchFamily="34" charset="0"/>
              </a:rPr>
              <a:t>Neste contexto, infere-se que o País não dispõe de estratégia de longo prazo para ciência, tecnologia e inovação tendo por objetivo nortear e coordenar todo o esforço do Estado no alcance dos objetivos prioritários na área, de forma a contribuir efetivamente para o desenvolvimento econômico sustentável, e que tenha sido elaborada a partir da consulta aos atores relevantes envolvidos no tema. </a:t>
            </a:r>
            <a:endParaRPr lang="pt-BR" sz="1600" b="1" dirty="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r>
              <a:rPr lang="pt-BR" sz="1600" b="1" dirty="0">
                <a:ea typeface="Calibri" panose="020F0502020204030204" pitchFamily="34" charset="0"/>
                <a:cs typeface="Calibri" panose="020F0502020204030204" pitchFamily="34" charset="0"/>
              </a:rPr>
              <a:t>43.     Diante disso, o cenário mais provável é a perpetuação da estagnação da situação do Brasil no cenário internacional de inovação, com a consequente falta de competitividade internacional das empresas nacionais. (...)</a:t>
            </a:r>
            <a:endParaRPr lang="pt-BR" sz="1600" b="1" dirty="0">
              <a:ea typeface="Calibri" panose="020F0502020204030204" pitchFamily="34" charset="0"/>
              <a:cs typeface="Times New Roman" panose="02020603050405020304" pitchFamily="18" charset="0"/>
            </a:endParaRPr>
          </a:p>
          <a:p>
            <a:pPr algn="just">
              <a:lnSpc>
                <a:spcPct val="115000"/>
              </a:lnSpc>
              <a:spcBef>
                <a:spcPts val="100"/>
              </a:spcBef>
              <a:spcAft>
                <a:spcPts val="100"/>
              </a:spcAft>
              <a:tabLst>
                <a:tab pos="540385" algn="l"/>
              </a:tabLst>
            </a:pPr>
            <a:r>
              <a:rPr lang="pt-BR" sz="1600" b="1" dirty="0">
                <a:ea typeface="Calibri" panose="020F0502020204030204" pitchFamily="34" charset="0"/>
                <a:cs typeface="Calibri" panose="020F0502020204030204" pitchFamily="34" charset="0"/>
              </a:rPr>
              <a:t> </a:t>
            </a:r>
            <a:endParaRPr lang="pt-BR" sz="1600" b="1" dirty="0">
              <a:ea typeface="Calibri" panose="020F0502020204030204" pitchFamily="34" charset="0"/>
              <a:cs typeface="Times New Roman" panose="02020603050405020304" pitchFamily="18" charset="0"/>
            </a:endParaRPr>
          </a:p>
          <a:p>
            <a:pPr algn="just">
              <a:lnSpc>
                <a:spcPct val="115000"/>
              </a:lnSpc>
              <a:spcBef>
                <a:spcPts val="100"/>
              </a:spcBef>
              <a:spcAft>
                <a:spcPts val="100"/>
              </a:spcAft>
              <a:tabLst>
                <a:tab pos="540385" algn="l"/>
              </a:tabLst>
            </a:pPr>
            <a:r>
              <a:rPr lang="pt-BR" sz="1600" b="1" dirty="0">
                <a:ea typeface="Calibri" panose="020F0502020204030204" pitchFamily="34" charset="0"/>
                <a:cs typeface="Calibri" panose="020F0502020204030204" pitchFamily="34" charset="0"/>
              </a:rPr>
              <a:t>Em tese, a falta de diretrizes próprias para o FNDCT possibilita o financiamento de muitos projetos com objetivos diversos, em detrimento de projetos mais alinhados com os propósitos do fundo e, por consequência, com a estratégia nacional de CT&amp;I.</a:t>
            </a:r>
            <a:endParaRPr lang="pt-BR" sz="1600" b="1" dirty="0">
              <a:ea typeface="Calibri" panose="020F0502020204030204" pitchFamily="34" charset="0"/>
              <a:cs typeface="Times New Roman" panose="02020603050405020304" pitchFamily="18" charset="0"/>
            </a:endParaRPr>
          </a:p>
          <a:p>
            <a:pPr algn="just">
              <a:lnSpc>
                <a:spcPct val="115000"/>
              </a:lnSpc>
              <a:spcAft>
                <a:spcPts val="800"/>
              </a:spcAft>
            </a:pPr>
            <a:r>
              <a:rPr lang="pt-BR" sz="1600" b="1" dirty="0">
                <a:ea typeface="Calibri" panose="020F0502020204030204" pitchFamily="34" charset="0"/>
                <a:cs typeface="Calibri" panose="020F0502020204030204" pitchFamily="34" charset="0"/>
              </a:rPr>
              <a:t> </a:t>
            </a:r>
            <a:endParaRPr lang="pt-BR" sz="16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5268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id="{328CE546-4599-4D39-BE00-B0F49F345DD0}"/>
              </a:ext>
            </a:extLst>
          </p:cNvPr>
          <p:cNvGraphicFramePr/>
          <p:nvPr>
            <p:extLst/>
          </p:nvPr>
        </p:nvGraphicFramePr>
        <p:xfrm>
          <a:off x="1280159" y="0"/>
          <a:ext cx="9551963"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CaixaDeTexto 1">
            <a:extLst>
              <a:ext uri="{FF2B5EF4-FFF2-40B4-BE49-F238E27FC236}">
                <a16:creationId xmlns:a16="http://schemas.microsoft.com/office/drawing/2014/main" id="{DD75D213-E310-4B22-8944-3E2AA89B8EC2}"/>
              </a:ext>
            </a:extLst>
          </p:cNvPr>
          <p:cNvSpPr txBox="1"/>
          <p:nvPr/>
        </p:nvSpPr>
        <p:spPr>
          <a:xfrm>
            <a:off x="9566030" y="647113"/>
            <a:ext cx="830677" cy="369332"/>
          </a:xfrm>
          <a:prstGeom prst="rect">
            <a:avLst/>
          </a:prstGeom>
          <a:noFill/>
        </p:spPr>
        <p:txBody>
          <a:bodyPr wrap="none" rtlCol="0">
            <a:spAutoFit/>
          </a:bodyPr>
          <a:lstStyle/>
          <a:p>
            <a:r>
              <a:rPr lang="pt-BR" b="1" dirty="0">
                <a:solidFill>
                  <a:srgbClr val="0070C0"/>
                </a:solidFill>
              </a:rPr>
              <a:t>70.000</a:t>
            </a:r>
          </a:p>
        </p:txBody>
      </p:sp>
      <p:sp>
        <p:nvSpPr>
          <p:cNvPr id="4" name="CaixaDeTexto 3">
            <a:extLst>
              <a:ext uri="{FF2B5EF4-FFF2-40B4-BE49-F238E27FC236}">
                <a16:creationId xmlns:a16="http://schemas.microsoft.com/office/drawing/2014/main" id="{22CC00CB-0981-4028-9EBF-5FA3FEBD96E5}"/>
              </a:ext>
            </a:extLst>
          </p:cNvPr>
          <p:cNvSpPr txBox="1"/>
          <p:nvPr/>
        </p:nvSpPr>
        <p:spPr>
          <a:xfrm>
            <a:off x="2718972" y="5020379"/>
            <a:ext cx="1125629" cy="369332"/>
          </a:xfrm>
          <a:prstGeom prst="rect">
            <a:avLst/>
          </a:prstGeom>
          <a:noFill/>
        </p:spPr>
        <p:txBody>
          <a:bodyPr wrap="none" rtlCol="0">
            <a:spAutoFit/>
          </a:bodyPr>
          <a:lstStyle/>
          <a:p>
            <a:r>
              <a:rPr lang="pt-BR" b="1" dirty="0">
                <a:solidFill>
                  <a:srgbClr val="0070C0"/>
                </a:solidFill>
              </a:rPr>
              <a:t>1.700.000</a:t>
            </a:r>
          </a:p>
        </p:txBody>
      </p:sp>
      <p:sp>
        <p:nvSpPr>
          <p:cNvPr id="6" name="CaixaDeTexto 5">
            <a:extLst>
              <a:ext uri="{FF2B5EF4-FFF2-40B4-BE49-F238E27FC236}">
                <a16:creationId xmlns:a16="http://schemas.microsoft.com/office/drawing/2014/main" id="{3F19E5CD-C757-45B6-8139-562197482736}"/>
              </a:ext>
            </a:extLst>
          </p:cNvPr>
          <p:cNvSpPr txBox="1"/>
          <p:nvPr/>
        </p:nvSpPr>
        <p:spPr>
          <a:xfrm>
            <a:off x="6515786" y="3244334"/>
            <a:ext cx="1125629" cy="369332"/>
          </a:xfrm>
          <a:prstGeom prst="rect">
            <a:avLst/>
          </a:prstGeom>
          <a:noFill/>
        </p:spPr>
        <p:txBody>
          <a:bodyPr wrap="none" rtlCol="0">
            <a:spAutoFit/>
          </a:bodyPr>
          <a:lstStyle/>
          <a:p>
            <a:r>
              <a:rPr lang="pt-BR" b="1" dirty="0">
                <a:solidFill>
                  <a:srgbClr val="0070C0"/>
                </a:solidFill>
              </a:rPr>
              <a:t>1.400.000</a:t>
            </a:r>
          </a:p>
        </p:txBody>
      </p:sp>
      <p:sp>
        <p:nvSpPr>
          <p:cNvPr id="7" name="CaixaDeTexto 6">
            <a:extLst>
              <a:ext uri="{FF2B5EF4-FFF2-40B4-BE49-F238E27FC236}">
                <a16:creationId xmlns:a16="http://schemas.microsoft.com/office/drawing/2014/main" id="{E3221268-308B-465C-9C13-98807FD059A9}"/>
              </a:ext>
            </a:extLst>
          </p:cNvPr>
          <p:cNvSpPr txBox="1"/>
          <p:nvPr/>
        </p:nvSpPr>
        <p:spPr>
          <a:xfrm>
            <a:off x="1771277" y="5136898"/>
            <a:ext cx="947695" cy="369332"/>
          </a:xfrm>
          <a:prstGeom prst="rect">
            <a:avLst/>
          </a:prstGeom>
          <a:noFill/>
        </p:spPr>
        <p:txBody>
          <a:bodyPr wrap="none" rtlCol="0">
            <a:spAutoFit/>
          </a:bodyPr>
          <a:lstStyle/>
          <a:p>
            <a:r>
              <a:rPr lang="pt-BR" b="1" dirty="0">
                <a:solidFill>
                  <a:srgbClr val="0070C0"/>
                </a:solidFill>
              </a:rPr>
              <a:t>200.000</a:t>
            </a:r>
          </a:p>
        </p:txBody>
      </p:sp>
      <p:sp>
        <p:nvSpPr>
          <p:cNvPr id="8" name="CaixaDeTexto 7">
            <a:extLst>
              <a:ext uri="{FF2B5EF4-FFF2-40B4-BE49-F238E27FC236}">
                <a16:creationId xmlns:a16="http://schemas.microsoft.com/office/drawing/2014/main" id="{9AD6C085-C5A0-4348-ACFC-9C1827AD979A}"/>
              </a:ext>
            </a:extLst>
          </p:cNvPr>
          <p:cNvSpPr txBox="1"/>
          <p:nvPr/>
        </p:nvSpPr>
        <p:spPr>
          <a:xfrm>
            <a:off x="8458199" y="1432559"/>
            <a:ext cx="947695" cy="369332"/>
          </a:xfrm>
          <a:prstGeom prst="rect">
            <a:avLst/>
          </a:prstGeom>
          <a:noFill/>
        </p:spPr>
        <p:txBody>
          <a:bodyPr wrap="none" rtlCol="0">
            <a:spAutoFit/>
          </a:bodyPr>
          <a:lstStyle/>
          <a:p>
            <a:r>
              <a:rPr lang="pt-BR" b="1" dirty="0">
                <a:solidFill>
                  <a:srgbClr val="0070C0"/>
                </a:solidFill>
              </a:rPr>
              <a:t>360.000</a:t>
            </a:r>
          </a:p>
        </p:txBody>
      </p:sp>
      <p:sp>
        <p:nvSpPr>
          <p:cNvPr id="9" name="CaixaDeTexto 8">
            <a:extLst>
              <a:ext uri="{FF2B5EF4-FFF2-40B4-BE49-F238E27FC236}">
                <a16:creationId xmlns:a16="http://schemas.microsoft.com/office/drawing/2014/main" id="{8BB3C0F8-AA32-4C72-80BC-BC9210DB5C3B}"/>
              </a:ext>
            </a:extLst>
          </p:cNvPr>
          <p:cNvSpPr txBox="1"/>
          <p:nvPr/>
        </p:nvSpPr>
        <p:spPr>
          <a:xfrm>
            <a:off x="7655703" y="3049784"/>
            <a:ext cx="947695" cy="369332"/>
          </a:xfrm>
          <a:prstGeom prst="rect">
            <a:avLst/>
          </a:prstGeom>
          <a:noFill/>
        </p:spPr>
        <p:txBody>
          <a:bodyPr wrap="none" rtlCol="0">
            <a:spAutoFit/>
          </a:bodyPr>
          <a:lstStyle/>
          <a:p>
            <a:r>
              <a:rPr lang="pt-BR" b="1" dirty="0">
                <a:solidFill>
                  <a:srgbClr val="0070C0"/>
                </a:solidFill>
              </a:rPr>
              <a:t>350.000</a:t>
            </a:r>
          </a:p>
        </p:txBody>
      </p:sp>
      <p:sp>
        <p:nvSpPr>
          <p:cNvPr id="10" name="CaixaDeTexto 9">
            <a:extLst>
              <a:ext uri="{FF2B5EF4-FFF2-40B4-BE49-F238E27FC236}">
                <a16:creationId xmlns:a16="http://schemas.microsoft.com/office/drawing/2014/main" id="{2D957660-D801-4DD4-9B02-F5F5A72E3ADF}"/>
              </a:ext>
            </a:extLst>
          </p:cNvPr>
          <p:cNvSpPr txBox="1"/>
          <p:nvPr/>
        </p:nvSpPr>
        <p:spPr>
          <a:xfrm>
            <a:off x="3884167" y="5020379"/>
            <a:ext cx="830677" cy="369332"/>
          </a:xfrm>
          <a:prstGeom prst="rect">
            <a:avLst/>
          </a:prstGeom>
          <a:noFill/>
        </p:spPr>
        <p:txBody>
          <a:bodyPr wrap="none" rtlCol="0">
            <a:spAutoFit/>
          </a:bodyPr>
          <a:lstStyle/>
          <a:p>
            <a:r>
              <a:rPr lang="pt-BR" b="1" dirty="0">
                <a:solidFill>
                  <a:srgbClr val="0070C0"/>
                </a:solidFill>
              </a:rPr>
              <a:t>55.000</a:t>
            </a:r>
          </a:p>
        </p:txBody>
      </p:sp>
      <p:sp>
        <p:nvSpPr>
          <p:cNvPr id="11" name="CaixaDeTexto 10">
            <a:extLst>
              <a:ext uri="{FF2B5EF4-FFF2-40B4-BE49-F238E27FC236}">
                <a16:creationId xmlns:a16="http://schemas.microsoft.com/office/drawing/2014/main" id="{4A6E25FF-E910-4713-83AC-CA362AF88D7B}"/>
              </a:ext>
            </a:extLst>
          </p:cNvPr>
          <p:cNvSpPr txBox="1"/>
          <p:nvPr/>
        </p:nvSpPr>
        <p:spPr>
          <a:xfrm>
            <a:off x="4714844" y="3808213"/>
            <a:ext cx="947695" cy="369332"/>
          </a:xfrm>
          <a:prstGeom prst="rect">
            <a:avLst/>
          </a:prstGeom>
          <a:noFill/>
        </p:spPr>
        <p:txBody>
          <a:bodyPr wrap="none" rtlCol="0">
            <a:spAutoFit/>
          </a:bodyPr>
          <a:lstStyle/>
          <a:p>
            <a:r>
              <a:rPr lang="pt-BR" b="1" dirty="0">
                <a:solidFill>
                  <a:srgbClr val="0070C0"/>
                </a:solidFill>
              </a:rPr>
              <a:t>450.000</a:t>
            </a:r>
          </a:p>
        </p:txBody>
      </p:sp>
      <p:sp>
        <p:nvSpPr>
          <p:cNvPr id="12" name="CaixaDeTexto 11">
            <a:extLst>
              <a:ext uri="{FF2B5EF4-FFF2-40B4-BE49-F238E27FC236}">
                <a16:creationId xmlns:a16="http://schemas.microsoft.com/office/drawing/2014/main" id="{03B811D3-C229-45C9-B0E7-99B722A18BCB}"/>
              </a:ext>
            </a:extLst>
          </p:cNvPr>
          <p:cNvSpPr txBox="1"/>
          <p:nvPr/>
        </p:nvSpPr>
        <p:spPr>
          <a:xfrm>
            <a:off x="5662539" y="3665751"/>
            <a:ext cx="1125629" cy="369332"/>
          </a:xfrm>
          <a:prstGeom prst="rect">
            <a:avLst/>
          </a:prstGeom>
          <a:noFill/>
        </p:spPr>
        <p:txBody>
          <a:bodyPr wrap="none" rtlCol="0">
            <a:spAutoFit/>
          </a:bodyPr>
          <a:lstStyle/>
          <a:p>
            <a:r>
              <a:rPr lang="pt-BR" b="1" dirty="0">
                <a:solidFill>
                  <a:srgbClr val="0070C0"/>
                </a:solidFill>
              </a:rPr>
              <a:t>1.600.000</a:t>
            </a:r>
          </a:p>
        </p:txBody>
      </p:sp>
      <p:sp>
        <p:nvSpPr>
          <p:cNvPr id="3" name="Retângulo 2">
            <a:extLst>
              <a:ext uri="{FF2B5EF4-FFF2-40B4-BE49-F238E27FC236}">
                <a16:creationId xmlns:a16="http://schemas.microsoft.com/office/drawing/2014/main" id="{C0132CFE-083D-42F5-AEDB-25D9FB6906C2}"/>
              </a:ext>
            </a:extLst>
          </p:cNvPr>
          <p:cNvSpPr/>
          <p:nvPr/>
        </p:nvSpPr>
        <p:spPr>
          <a:xfrm>
            <a:off x="2178966" y="5548434"/>
            <a:ext cx="160451" cy="169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63122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926BB5C-1E61-4AB8-9FBC-5690D32E547F}"/>
              </a:ext>
            </a:extLst>
          </p:cNvPr>
          <p:cNvPicPr>
            <a:picLocks noChangeAspect="1"/>
          </p:cNvPicPr>
          <p:nvPr/>
        </p:nvPicPr>
        <p:blipFill>
          <a:blip r:embed="rId2"/>
          <a:stretch>
            <a:fillRect/>
          </a:stretch>
        </p:blipFill>
        <p:spPr>
          <a:xfrm>
            <a:off x="855149" y="0"/>
            <a:ext cx="10481702" cy="6858000"/>
          </a:xfrm>
          <a:prstGeom prst="rect">
            <a:avLst/>
          </a:prstGeom>
        </p:spPr>
      </p:pic>
    </p:spTree>
    <p:extLst>
      <p:ext uri="{BB962C8B-B14F-4D97-AF65-F5344CB8AC3E}">
        <p14:creationId xmlns:p14="http://schemas.microsoft.com/office/powerpoint/2010/main" val="155813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941DD493-4C86-4493-8F55-9B417C0A70FA}"/>
              </a:ext>
            </a:extLst>
          </p:cNvPr>
          <p:cNvPicPr>
            <a:picLocks noChangeAspect="1"/>
          </p:cNvPicPr>
          <p:nvPr/>
        </p:nvPicPr>
        <p:blipFill>
          <a:blip r:embed="rId2"/>
          <a:stretch>
            <a:fillRect/>
          </a:stretch>
        </p:blipFill>
        <p:spPr>
          <a:xfrm>
            <a:off x="300487" y="-106018"/>
            <a:ext cx="9152625" cy="6858000"/>
          </a:xfrm>
          <a:prstGeom prst="rect">
            <a:avLst/>
          </a:prstGeom>
        </p:spPr>
      </p:pic>
      <p:sp>
        <p:nvSpPr>
          <p:cNvPr id="3" name="CaixaDeTexto 2">
            <a:extLst>
              <a:ext uri="{FF2B5EF4-FFF2-40B4-BE49-F238E27FC236}">
                <a16:creationId xmlns:a16="http://schemas.microsoft.com/office/drawing/2014/main" id="{6417D84F-C217-4366-8B02-A5D2E60717F4}"/>
              </a:ext>
            </a:extLst>
          </p:cNvPr>
          <p:cNvSpPr txBox="1"/>
          <p:nvPr/>
        </p:nvSpPr>
        <p:spPr>
          <a:xfrm>
            <a:off x="9327935" y="1285463"/>
            <a:ext cx="2864065" cy="4610365"/>
          </a:xfrm>
          <a:prstGeom prst="rect">
            <a:avLst/>
          </a:prstGeom>
          <a:noFill/>
        </p:spPr>
        <p:txBody>
          <a:bodyPr wrap="square" rtlCol="0">
            <a:spAutoFit/>
          </a:bodyPr>
          <a:lstStyle/>
          <a:p>
            <a:pPr algn="ctr">
              <a:lnSpc>
                <a:spcPct val="150000"/>
              </a:lnSpc>
            </a:pPr>
            <a:r>
              <a:rPr lang="pt-BR" sz="2200" b="1" dirty="0"/>
              <a:t>2/3 do fomento do CNPq </a:t>
            </a:r>
            <a:r>
              <a:rPr lang="pt-BR" sz="2200" b="1"/>
              <a:t>tem hoje origem </a:t>
            </a:r>
            <a:r>
              <a:rPr lang="pt-BR" sz="2200" b="1" dirty="0"/>
              <a:t>no FNDCT.</a:t>
            </a:r>
          </a:p>
          <a:p>
            <a:pPr algn="ctr">
              <a:lnSpc>
                <a:spcPct val="150000"/>
              </a:lnSpc>
            </a:pPr>
            <a:endParaRPr lang="pt-BR" sz="2200" b="1" dirty="0"/>
          </a:p>
          <a:p>
            <a:pPr algn="ctr">
              <a:lnSpc>
                <a:spcPct val="150000"/>
              </a:lnSpc>
            </a:pPr>
            <a:r>
              <a:rPr lang="pt-BR" sz="2200" b="1" dirty="0"/>
              <a:t>Sua extinção teria efeito devastador e desequilíbrio entre as agências.</a:t>
            </a:r>
          </a:p>
          <a:p>
            <a:pPr algn="ctr">
              <a:lnSpc>
                <a:spcPct val="150000"/>
              </a:lnSpc>
            </a:pPr>
            <a:endParaRPr lang="pt-BR" sz="2200" b="1" dirty="0"/>
          </a:p>
        </p:txBody>
      </p:sp>
    </p:spTree>
    <p:extLst>
      <p:ext uri="{BB962C8B-B14F-4D97-AF65-F5344CB8AC3E}">
        <p14:creationId xmlns:p14="http://schemas.microsoft.com/office/powerpoint/2010/main" val="1383610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ED9F353-5E13-4E68-9E2F-CEC4B6104642}"/>
              </a:ext>
            </a:extLst>
          </p:cNvPr>
          <p:cNvPicPr>
            <a:picLocks noChangeAspect="1"/>
          </p:cNvPicPr>
          <p:nvPr/>
        </p:nvPicPr>
        <p:blipFill>
          <a:blip r:embed="rId2"/>
          <a:stretch>
            <a:fillRect/>
          </a:stretch>
        </p:blipFill>
        <p:spPr>
          <a:xfrm>
            <a:off x="7026" y="287270"/>
            <a:ext cx="12184974" cy="5904800"/>
          </a:xfrm>
          <a:prstGeom prst="rect">
            <a:avLst/>
          </a:prstGeom>
        </p:spPr>
      </p:pic>
      <p:sp>
        <p:nvSpPr>
          <p:cNvPr id="3" name="CaixaDeTexto 2">
            <a:extLst>
              <a:ext uri="{FF2B5EF4-FFF2-40B4-BE49-F238E27FC236}">
                <a16:creationId xmlns:a16="http://schemas.microsoft.com/office/drawing/2014/main" id="{2BB380AD-46B6-4A9A-8C87-D3ADAAD60C1D}"/>
              </a:ext>
            </a:extLst>
          </p:cNvPr>
          <p:cNvSpPr txBox="1"/>
          <p:nvPr/>
        </p:nvSpPr>
        <p:spPr>
          <a:xfrm>
            <a:off x="265043" y="6109065"/>
            <a:ext cx="11919931" cy="1200329"/>
          </a:xfrm>
          <a:prstGeom prst="rect">
            <a:avLst/>
          </a:prstGeom>
          <a:noFill/>
        </p:spPr>
        <p:txBody>
          <a:bodyPr wrap="square" rtlCol="0">
            <a:spAutoFit/>
          </a:bodyPr>
          <a:lstStyle/>
          <a:p>
            <a:pPr algn="ctr"/>
            <a:r>
              <a:rPr lang="pt-BR" b="1" dirty="0"/>
              <a:t>Mas no Global </a:t>
            </a:r>
            <a:r>
              <a:rPr lang="pt-BR" b="1" dirty="0" err="1"/>
              <a:t>Innovation</a:t>
            </a:r>
            <a:r>
              <a:rPr lang="pt-BR" b="1" dirty="0"/>
              <a:t> Index o Brasil, que ocupava a 47ª posição em 2011, caiu para a 66ª em 2019. </a:t>
            </a:r>
          </a:p>
          <a:p>
            <a:pPr algn="ctr"/>
            <a:r>
              <a:rPr lang="pt-BR" b="1" dirty="0"/>
              <a:t>O Brasil ficou atrás de diversos vizinhos latinos no ranking regional de inovação. </a:t>
            </a:r>
          </a:p>
          <a:p>
            <a:pPr algn="ctr"/>
            <a:endParaRPr lang="pt-BR" b="1" dirty="0"/>
          </a:p>
          <a:p>
            <a:pPr algn="ctr"/>
            <a:endParaRPr lang="pt-BR" b="1" dirty="0"/>
          </a:p>
        </p:txBody>
      </p:sp>
      <p:sp>
        <p:nvSpPr>
          <p:cNvPr id="4" name="Seta: para a Direita 3">
            <a:extLst>
              <a:ext uri="{FF2B5EF4-FFF2-40B4-BE49-F238E27FC236}">
                <a16:creationId xmlns:a16="http://schemas.microsoft.com/office/drawing/2014/main" id="{3513613C-DDE4-47DC-9B52-4042A5ADF72E}"/>
              </a:ext>
            </a:extLst>
          </p:cNvPr>
          <p:cNvSpPr/>
          <p:nvPr/>
        </p:nvSpPr>
        <p:spPr>
          <a:xfrm rot="10800000">
            <a:off x="2088135" y="4404003"/>
            <a:ext cx="702365" cy="291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49437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EF9D7F3B-64A4-41EB-9513-5A4B41D2E1F2}"/>
              </a:ext>
            </a:extLst>
          </p:cNvPr>
          <p:cNvPicPr>
            <a:picLocks noChangeAspect="1"/>
          </p:cNvPicPr>
          <p:nvPr/>
        </p:nvPicPr>
        <p:blipFill>
          <a:blip r:embed="rId2"/>
          <a:stretch>
            <a:fillRect/>
          </a:stretch>
        </p:blipFill>
        <p:spPr>
          <a:xfrm>
            <a:off x="267286" y="0"/>
            <a:ext cx="9289770" cy="6858000"/>
          </a:xfrm>
          <a:prstGeom prst="rect">
            <a:avLst/>
          </a:prstGeom>
        </p:spPr>
      </p:pic>
      <p:sp>
        <p:nvSpPr>
          <p:cNvPr id="3" name="CaixaDeTexto 2">
            <a:extLst>
              <a:ext uri="{FF2B5EF4-FFF2-40B4-BE49-F238E27FC236}">
                <a16:creationId xmlns:a16="http://schemas.microsoft.com/office/drawing/2014/main" id="{78C4D0F6-42A6-4A5E-8ECA-C04BE7EACF02}"/>
              </a:ext>
            </a:extLst>
          </p:cNvPr>
          <p:cNvSpPr txBox="1"/>
          <p:nvPr/>
        </p:nvSpPr>
        <p:spPr>
          <a:xfrm>
            <a:off x="9557056" y="1749469"/>
            <a:ext cx="2475913" cy="3359061"/>
          </a:xfrm>
          <a:prstGeom prst="rect">
            <a:avLst/>
          </a:prstGeom>
          <a:noFill/>
        </p:spPr>
        <p:txBody>
          <a:bodyPr wrap="square" rtlCol="0">
            <a:spAutoFit/>
          </a:bodyPr>
          <a:lstStyle/>
          <a:p>
            <a:pPr algn="ctr">
              <a:lnSpc>
                <a:spcPct val="150000"/>
              </a:lnSpc>
            </a:pPr>
            <a:r>
              <a:rPr lang="pt-BR" sz="2400" b="1" dirty="0"/>
              <a:t>O FNDCT apoiou a formação dos primeiros pesquisadores da Embrapa na década de 1970</a:t>
            </a:r>
          </a:p>
        </p:txBody>
      </p:sp>
    </p:spTree>
    <p:extLst>
      <p:ext uri="{BB962C8B-B14F-4D97-AF65-F5344CB8AC3E}">
        <p14:creationId xmlns:p14="http://schemas.microsoft.com/office/powerpoint/2010/main" val="2053628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p:cNvSpPr/>
          <p:nvPr/>
        </p:nvSpPr>
        <p:spPr>
          <a:xfrm>
            <a:off x="2891500" y="845765"/>
            <a:ext cx="9144000" cy="817528"/>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 name="Title 1"/>
          <p:cNvSpPr txBox="1">
            <a:spLocks/>
          </p:cNvSpPr>
          <p:nvPr/>
        </p:nvSpPr>
        <p:spPr>
          <a:xfrm>
            <a:off x="3293940" y="-233626"/>
            <a:ext cx="8229600" cy="887454"/>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b="0" i="0" kern="1200" baseline="0">
                <a:solidFill>
                  <a:schemeClr val="accent1"/>
                </a:solidFill>
                <a:latin typeface="Tahoma"/>
                <a:ea typeface="+mj-ea"/>
                <a:cs typeface="Tahoma"/>
              </a:defRPr>
            </a:lvl1pPr>
          </a:lstStyle>
          <a:p>
            <a:pPr algn="ctr" eaLnBrk="0" hangingPunct="0">
              <a:defRPr/>
            </a:pPr>
            <a:r>
              <a:rPr lang="pt-BR" b="1" dirty="0">
                <a:solidFill>
                  <a:schemeClr val="tx1"/>
                </a:solidFill>
                <a:latin typeface="+mj-lt"/>
              </a:rPr>
              <a:t>Infraestrutura de Pesquisa</a:t>
            </a:r>
          </a:p>
        </p:txBody>
      </p:sp>
      <p:sp>
        <p:nvSpPr>
          <p:cNvPr id="34" name="Retângulo 33"/>
          <p:cNvSpPr/>
          <p:nvPr/>
        </p:nvSpPr>
        <p:spPr>
          <a:xfrm flipV="1">
            <a:off x="2882192" y="6833655"/>
            <a:ext cx="9150388" cy="14994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BR">
              <a:solidFill>
                <a:prstClr val="black"/>
              </a:solidFill>
            </a:endParaRPr>
          </a:p>
        </p:txBody>
      </p:sp>
      <p:pic>
        <p:nvPicPr>
          <p:cNvPr id="35" name="Picture 2" descr="Projeto Sirius (Foto: Divulgação/ LN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25" y="2932728"/>
            <a:ext cx="3967401" cy="2975551"/>
          </a:xfrm>
          <a:prstGeom prst="rect">
            <a:avLst/>
          </a:prstGeom>
          <a:noFill/>
          <a:extLst>
            <a:ext uri="{909E8E84-426E-40DD-AFC4-6F175D3DCCD1}">
              <a14:hiddenFill xmlns:a14="http://schemas.microsoft.com/office/drawing/2010/main">
                <a:solidFill>
                  <a:srgbClr val="FFFFFF"/>
                </a:solidFill>
              </a14:hiddenFill>
            </a:ext>
          </a:extLst>
        </p:spPr>
      </p:pic>
      <p:sp>
        <p:nvSpPr>
          <p:cNvPr id="37" name="Retângulo 36"/>
          <p:cNvSpPr/>
          <p:nvPr/>
        </p:nvSpPr>
        <p:spPr>
          <a:xfrm>
            <a:off x="2771825" y="1256044"/>
            <a:ext cx="4426297" cy="1569660"/>
          </a:xfrm>
          <a:prstGeom prst="rect">
            <a:avLst/>
          </a:prstGeom>
          <a:solidFill>
            <a:schemeClr val="bg1">
              <a:lumMod val="85000"/>
            </a:schemeClr>
          </a:solidFill>
        </p:spPr>
        <p:txBody>
          <a:bodyPr wrap="square">
            <a:spAutoFit/>
          </a:bodyPr>
          <a:lstStyle/>
          <a:p>
            <a:pPr algn="just"/>
            <a:r>
              <a:rPr lang="pt-BR" sz="1600" b="1" dirty="0">
                <a:solidFill>
                  <a:srgbClr val="FF0000"/>
                </a:solidFill>
              </a:rPr>
              <a:t>Construção da maior e mais complexa infraestrutura de geração de luz </a:t>
            </a:r>
            <a:r>
              <a:rPr lang="pt-BR" sz="1600" b="1" dirty="0" err="1">
                <a:solidFill>
                  <a:srgbClr val="FF0000"/>
                </a:solidFill>
              </a:rPr>
              <a:t>síncrotron</a:t>
            </a:r>
            <a:r>
              <a:rPr lang="pt-BR" sz="1600" b="1" dirty="0">
                <a:solidFill>
                  <a:srgbClr val="FF0000"/>
                </a:solidFill>
              </a:rPr>
              <a:t> do Hemisfério Sul.</a:t>
            </a:r>
          </a:p>
          <a:p>
            <a:pPr algn="just"/>
            <a:endParaRPr lang="pt-BR" sz="1600" b="1" dirty="0">
              <a:solidFill>
                <a:srgbClr val="FF0000"/>
              </a:solidFill>
            </a:endParaRPr>
          </a:p>
          <a:p>
            <a:pPr algn="just"/>
            <a:r>
              <a:rPr lang="pt-BR" sz="1600" b="1" dirty="0">
                <a:solidFill>
                  <a:srgbClr val="FF0000"/>
                </a:solidFill>
              </a:rPr>
              <a:t>Pesquisa em materiais sintéticos e biológicos com benefícios para todas as áreas do conhecimento.</a:t>
            </a:r>
          </a:p>
        </p:txBody>
      </p:sp>
      <p:sp>
        <p:nvSpPr>
          <p:cNvPr id="38" name="Retângulo 37"/>
          <p:cNvSpPr/>
          <p:nvPr/>
        </p:nvSpPr>
        <p:spPr>
          <a:xfrm>
            <a:off x="3881737" y="798105"/>
            <a:ext cx="2069445" cy="430887"/>
          </a:xfrm>
          <a:prstGeom prst="rect">
            <a:avLst/>
          </a:prstGeom>
        </p:spPr>
        <p:txBody>
          <a:bodyPr wrap="square">
            <a:spAutoFit/>
          </a:bodyPr>
          <a:lstStyle/>
          <a:p>
            <a:pPr algn="ctr"/>
            <a:r>
              <a:rPr lang="pt-BR" sz="2200" b="1" dirty="0"/>
              <a:t>Projeto Sirius</a:t>
            </a:r>
          </a:p>
        </p:txBody>
      </p:sp>
      <p:sp>
        <p:nvSpPr>
          <p:cNvPr id="41" name="Retângulo 3"/>
          <p:cNvSpPr>
            <a:spLocks noChangeArrowheads="1"/>
          </p:cNvSpPr>
          <p:nvPr/>
        </p:nvSpPr>
        <p:spPr bwMode="auto">
          <a:xfrm>
            <a:off x="5370899" y="5100808"/>
            <a:ext cx="9605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pt-BR" sz="1200" b="1" dirty="0">
                <a:solidFill>
                  <a:schemeClr val="bg1"/>
                </a:solidFill>
              </a:rPr>
              <a:t>R$  314 MM</a:t>
            </a:r>
            <a:endParaRPr lang="pt-BR" altLang="pt-BR" sz="1200" b="1" dirty="0">
              <a:solidFill>
                <a:schemeClr val="bg1"/>
              </a:solidFill>
            </a:endParaRPr>
          </a:p>
        </p:txBody>
      </p:sp>
      <p:pic>
        <p:nvPicPr>
          <p:cNvPr id="42" name="Picture 2" descr="CNP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546" y="6135887"/>
            <a:ext cx="1510785" cy="69318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Resultado de imagem para lnl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2212" y="6184159"/>
            <a:ext cx="689764" cy="684246"/>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Conector reto 64"/>
          <p:cNvCxnSpPr/>
          <p:nvPr/>
        </p:nvCxnSpPr>
        <p:spPr>
          <a:xfrm flipH="1">
            <a:off x="7397256" y="894583"/>
            <a:ext cx="11484" cy="5436000"/>
          </a:xfrm>
          <a:prstGeom prst="line">
            <a:avLst/>
          </a:prstGeom>
          <a:ln w="28575">
            <a:solidFill>
              <a:schemeClr val="tx2">
                <a:lumMod val="90000"/>
                <a:lumOff val="10000"/>
              </a:schemeClr>
            </a:solidFill>
            <a:prstDash val="sysDash"/>
          </a:ln>
        </p:spPr>
        <p:style>
          <a:lnRef idx="2">
            <a:schemeClr val="accent1"/>
          </a:lnRef>
          <a:fillRef idx="0">
            <a:schemeClr val="accent1"/>
          </a:fillRef>
          <a:effectRef idx="1">
            <a:schemeClr val="accent1"/>
          </a:effectRef>
          <a:fontRef idx="minor">
            <a:schemeClr val="tx1"/>
          </a:fontRef>
        </p:style>
      </p:cxnSp>
      <p:pic>
        <p:nvPicPr>
          <p:cNvPr id="76" name="Picture 4" descr="Resultado de imagem para cnen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202" y="5921639"/>
            <a:ext cx="879120" cy="885273"/>
          </a:xfrm>
          <a:prstGeom prst="rect">
            <a:avLst/>
          </a:prstGeom>
          <a:noFill/>
          <a:extLst>
            <a:ext uri="{909E8E84-426E-40DD-AFC4-6F175D3DCCD1}">
              <a14:hiddenFill xmlns:a14="http://schemas.microsoft.com/office/drawing/2010/main">
                <a:solidFill>
                  <a:srgbClr val="FFFFFF"/>
                </a:solidFill>
              </a14:hiddenFill>
            </a:ext>
          </a:extLst>
        </p:spPr>
      </p:pic>
      <p:sp>
        <p:nvSpPr>
          <p:cNvPr id="78" name="Retângulo 77"/>
          <p:cNvSpPr/>
          <p:nvPr/>
        </p:nvSpPr>
        <p:spPr>
          <a:xfrm>
            <a:off x="7928604" y="1215280"/>
            <a:ext cx="4220731" cy="1892826"/>
          </a:xfrm>
          <a:prstGeom prst="rect">
            <a:avLst/>
          </a:prstGeom>
          <a:solidFill>
            <a:schemeClr val="bg1">
              <a:lumMod val="85000"/>
            </a:schemeClr>
          </a:solidFill>
        </p:spPr>
        <p:txBody>
          <a:bodyPr wrap="square">
            <a:spAutoFit/>
          </a:bodyPr>
          <a:lstStyle/>
          <a:p>
            <a:pPr algn="just">
              <a:spcBef>
                <a:spcPts val="600"/>
              </a:spcBef>
            </a:pPr>
            <a:r>
              <a:rPr lang="pt-BR" sz="1600" b="1" dirty="0">
                <a:solidFill>
                  <a:srgbClr val="FF0000"/>
                </a:solidFill>
              </a:rPr>
              <a:t>Objetivo de produzir radioisótopos (especialmente o Molibidênio-99) para a saúde, indústria e agricultura.</a:t>
            </a:r>
          </a:p>
          <a:p>
            <a:pPr algn="just">
              <a:spcBef>
                <a:spcPts val="600"/>
              </a:spcBef>
            </a:pPr>
            <a:r>
              <a:rPr lang="pt-BR" sz="1600" b="1" dirty="0">
                <a:solidFill>
                  <a:srgbClr val="FF0000"/>
                </a:solidFill>
              </a:rPr>
              <a:t>Atualmente, todo o Mo-99 utilizado no Brasil é importado e a instabilidade de seu fornecimento deixa o país vulnerável para atender mais de 3 mil pacientes/dia.</a:t>
            </a:r>
          </a:p>
        </p:txBody>
      </p:sp>
      <p:sp>
        <p:nvSpPr>
          <p:cNvPr id="79" name="Retângulo 78"/>
          <p:cNvSpPr/>
          <p:nvPr/>
        </p:nvSpPr>
        <p:spPr>
          <a:xfrm>
            <a:off x="7903418" y="791661"/>
            <a:ext cx="4467265" cy="430887"/>
          </a:xfrm>
          <a:prstGeom prst="rect">
            <a:avLst/>
          </a:prstGeom>
        </p:spPr>
        <p:txBody>
          <a:bodyPr wrap="square">
            <a:spAutoFit/>
          </a:bodyPr>
          <a:lstStyle/>
          <a:p>
            <a:pPr algn="ctr"/>
            <a:r>
              <a:rPr lang="pt-BR" sz="2200" b="1" dirty="0"/>
              <a:t>Reator </a:t>
            </a:r>
            <a:r>
              <a:rPr lang="pt-BR" sz="2200" b="1" dirty="0" err="1"/>
              <a:t>Multipropósito</a:t>
            </a:r>
            <a:r>
              <a:rPr lang="pt-BR" sz="2200" b="1" dirty="0"/>
              <a:t> Brasileiro</a:t>
            </a:r>
          </a:p>
        </p:txBody>
      </p:sp>
      <p:sp>
        <p:nvSpPr>
          <p:cNvPr id="81" name="Retângulo 3"/>
          <p:cNvSpPr>
            <a:spLocks noChangeArrowheads="1"/>
          </p:cNvSpPr>
          <p:nvPr/>
        </p:nvSpPr>
        <p:spPr bwMode="auto">
          <a:xfrm>
            <a:off x="9866699" y="5100808"/>
            <a:ext cx="88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pt-BR" sz="1200" b="1" dirty="0">
                <a:solidFill>
                  <a:schemeClr val="bg1"/>
                </a:solidFill>
              </a:rPr>
              <a:t>R$  99 MM</a:t>
            </a:r>
            <a:endParaRPr lang="pt-BR" altLang="pt-BR" sz="1200" b="1" dirty="0">
              <a:solidFill>
                <a:schemeClr val="bg1"/>
              </a:solidFill>
            </a:endParaRPr>
          </a:p>
        </p:txBody>
      </p:sp>
      <p:pic>
        <p:nvPicPr>
          <p:cNvPr id="82" name="Picture 2" descr="Projeção do Reator Multipropósito Brasileiro (RM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7873" y="3197007"/>
            <a:ext cx="4749551" cy="2672414"/>
          </a:xfrm>
          <a:prstGeom prst="rect">
            <a:avLst/>
          </a:prstGeom>
          <a:noFill/>
          <a:extLst>
            <a:ext uri="{909E8E84-426E-40DD-AFC4-6F175D3DCCD1}">
              <a14:hiddenFill xmlns:a14="http://schemas.microsoft.com/office/drawing/2010/main">
                <a:solidFill>
                  <a:srgbClr val="FFFFFF"/>
                </a:solidFill>
              </a14:hiddenFill>
            </a:ext>
          </a:extLst>
        </p:spPr>
      </p:pic>
      <p:sp>
        <p:nvSpPr>
          <p:cNvPr id="84" name="Retângulo de cantos arredondados 83"/>
          <p:cNvSpPr/>
          <p:nvPr/>
        </p:nvSpPr>
        <p:spPr>
          <a:xfrm rot="21553358">
            <a:off x="6233787" y="6166326"/>
            <a:ext cx="962025" cy="347201"/>
          </a:xfrm>
          <a:prstGeom prst="roundRect">
            <a:avLst/>
          </a:prstGeom>
          <a:solidFill>
            <a:schemeClr val="bg1"/>
          </a:solidFill>
          <a:ln w="25400">
            <a:solidFill>
              <a:srgbClr val="007A7C"/>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85" name="CaixaDeTexto 84"/>
          <p:cNvSpPr txBox="1"/>
          <p:nvPr/>
        </p:nvSpPr>
        <p:spPr>
          <a:xfrm>
            <a:off x="6169342" y="6169466"/>
            <a:ext cx="1077495" cy="381541"/>
          </a:xfrm>
          <a:prstGeom prst="rect">
            <a:avLst/>
          </a:prstGeom>
          <a:noFill/>
        </p:spPr>
        <p:txBody>
          <a:bodyPr wrap="square" rtlCol="0">
            <a:spAutoFit/>
          </a:bodyPr>
          <a:lstStyle/>
          <a:p>
            <a:pPr algn="ctr"/>
            <a:r>
              <a:rPr lang="pt-BR" sz="900" b="1" dirty="0">
                <a:latin typeface="Tahoma"/>
                <a:cs typeface="Tahoma"/>
              </a:rPr>
              <a:t>Não Reembolsável</a:t>
            </a:r>
          </a:p>
        </p:txBody>
      </p:sp>
      <p:sp>
        <p:nvSpPr>
          <p:cNvPr id="86" name="Retângulo de cantos arredondados 85"/>
          <p:cNvSpPr/>
          <p:nvPr/>
        </p:nvSpPr>
        <p:spPr>
          <a:xfrm rot="21553358">
            <a:off x="10323081" y="6338620"/>
            <a:ext cx="962025" cy="347201"/>
          </a:xfrm>
          <a:prstGeom prst="roundRect">
            <a:avLst/>
          </a:prstGeom>
          <a:solidFill>
            <a:schemeClr val="bg1"/>
          </a:solidFill>
          <a:ln w="25400">
            <a:solidFill>
              <a:srgbClr val="007A7C"/>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87" name="CaixaDeTexto 86"/>
          <p:cNvSpPr txBox="1"/>
          <p:nvPr/>
        </p:nvSpPr>
        <p:spPr>
          <a:xfrm>
            <a:off x="10265348" y="6273771"/>
            <a:ext cx="1077495" cy="381541"/>
          </a:xfrm>
          <a:prstGeom prst="rect">
            <a:avLst/>
          </a:prstGeom>
          <a:noFill/>
        </p:spPr>
        <p:txBody>
          <a:bodyPr wrap="square" rtlCol="0">
            <a:spAutoFit/>
          </a:bodyPr>
          <a:lstStyle/>
          <a:p>
            <a:pPr algn="ctr"/>
            <a:r>
              <a:rPr lang="pt-BR" sz="900" b="1" dirty="0">
                <a:latin typeface="Tahoma"/>
                <a:cs typeface="Tahoma"/>
              </a:rPr>
              <a:t>Não Reembolsável</a:t>
            </a:r>
          </a:p>
        </p:txBody>
      </p:sp>
      <p:sp>
        <p:nvSpPr>
          <p:cNvPr id="3" name="Retângulo 2">
            <a:extLst>
              <a:ext uri="{FF2B5EF4-FFF2-40B4-BE49-F238E27FC236}">
                <a16:creationId xmlns:a16="http://schemas.microsoft.com/office/drawing/2014/main" id="{FD9879CD-A815-4B27-BA28-E479CE1ED21A}"/>
              </a:ext>
            </a:extLst>
          </p:cNvPr>
          <p:cNvSpPr/>
          <p:nvPr/>
        </p:nvSpPr>
        <p:spPr>
          <a:xfrm>
            <a:off x="66492" y="227630"/>
            <a:ext cx="2692740" cy="6697346"/>
          </a:xfrm>
          <a:prstGeom prst="rect">
            <a:avLst/>
          </a:prstGeom>
        </p:spPr>
        <p:txBody>
          <a:bodyPr wrap="square">
            <a:spAutoFit/>
          </a:bodyPr>
          <a:lstStyle/>
          <a:p>
            <a:pPr algn="just">
              <a:lnSpc>
                <a:spcPct val="150000"/>
              </a:lnSpc>
              <a:spcAft>
                <a:spcPts val="0"/>
              </a:spcAft>
            </a:pPr>
            <a:r>
              <a:rPr lang="pt-BR" b="1" dirty="0">
                <a:solidFill>
                  <a:srgbClr val="000000"/>
                </a:solidFill>
                <a:latin typeface="Calibri" panose="020F0502020204030204" pitchFamily="34" charset="0"/>
                <a:ea typeface="Calibri" panose="020F0502020204030204" pitchFamily="34" charset="0"/>
                <a:cs typeface="Calibri" panose="020F0502020204030204" pitchFamily="34" charset="0"/>
              </a:rPr>
              <a:t>Parte dos esforços em estimular bases de conhecimento à inovação passa por fortalecer as instituições de pesquisa, como o Sirius, um projeto de infraestrutura científica exemplar, que coloca o Brasil na vanguarda das pesquisas com a fonte de luz </a:t>
            </a:r>
            <a:r>
              <a:rPr lang="pt-BR" b="1" dirty="0" err="1">
                <a:solidFill>
                  <a:srgbClr val="000000"/>
                </a:solidFill>
                <a:latin typeface="Calibri" panose="020F0502020204030204" pitchFamily="34" charset="0"/>
                <a:ea typeface="Calibri" panose="020F0502020204030204" pitchFamily="34" charset="0"/>
                <a:cs typeface="Calibri" panose="020F0502020204030204" pitchFamily="34" charset="0"/>
              </a:rPr>
              <a:t>síncroton</a:t>
            </a:r>
            <a:r>
              <a:rPr lang="pt-BR" b="1" dirty="0">
                <a:solidFill>
                  <a:srgbClr val="000000"/>
                </a:solidFill>
                <a:latin typeface="Calibri" panose="020F0502020204030204" pitchFamily="34" charset="0"/>
                <a:ea typeface="Calibri" panose="020F0502020204030204" pitchFamily="34" charset="0"/>
                <a:cs typeface="Calibri" panose="020F0502020204030204" pitchFamily="34" charset="0"/>
              </a:rPr>
              <a:t> em áreas tais como saúde, energia e agricultura - daí a importância do FNDCT. </a:t>
            </a:r>
          </a:p>
          <a:p>
            <a:pPr algn="ctr">
              <a:lnSpc>
                <a:spcPct val="150000"/>
              </a:lnSpc>
              <a:spcAft>
                <a:spcPts val="0"/>
              </a:spcAft>
            </a:pPr>
            <a:r>
              <a:rPr lang="pt-BR"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[Doc. MEI/CNI]</a:t>
            </a:r>
            <a:endParaRPr lang="pt-BR" b="1"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3636252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TotalTime>
  <Words>3961</Words>
  <Application>Microsoft Office PowerPoint</Application>
  <PresentationFormat>Widescreen</PresentationFormat>
  <Paragraphs>312</Paragraphs>
  <Slides>42</Slides>
  <Notes>8</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42</vt:i4>
      </vt:variant>
    </vt:vector>
  </HeadingPairs>
  <TitlesOfParts>
    <vt:vector size="52" baseType="lpstr">
      <vt:lpstr>Arial</vt:lpstr>
      <vt:lpstr>Calibri</vt:lpstr>
      <vt:lpstr>Calibri Light</vt:lpstr>
      <vt:lpstr>Helvetica</vt:lpstr>
      <vt:lpstr>Tahoma</vt:lpstr>
      <vt:lpstr>Times New Roman</vt:lpstr>
      <vt:lpstr>Vani</vt:lpstr>
      <vt:lpstr>Verdana</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Subvenção Econômica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Ildeu</dc:creator>
  <cp:lastModifiedBy>Ildeu</cp:lastModifiedBy>
  <cp:revision>52</cp:revision>
  <dcterms:created xsi:type="dcterms:W3CDTF">2020-02-10T03:50:02Z</dcterms:created>
  <dcterms:modified xsi:type="dcterms:W3CDTF">2020-02-11T10:58:47Z</dcterms:modified>
</cp:coreProperties>
</file>