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62" r:id="rId5"/>
    <p:sldId id="261" r:id="rId6"/>
    <p:sldId id="263" r:id="rId7"/>
    <p:sldId id="264" r:id="rId8"/>
    <p:sldId id="259" r:id="rId9"/>
    <p:sldId id="260" r:id="rId10"/>
    <p:sldId id="265" r:id="rId11"/>
    <p:sldId id="266" r:id="rId12"/>
    <p:sldId id="271" r:id="rId13"/>
    <p:sldId id="272" r:id="rId14"/>
    <p:sldId id="258" r:id="rId15"/>
    <p:sldId id="267" r:id="rId16"/>
    <p:sldId id="273" r:id="rId17"/>
    <p:sldId id="274" r:id="rId18"/>
    <p:sldId id="275" r:id="rId19"/>
    <p:sldId id="276" r:id="rId20"/>
    <p:sldId id="277" r:id="rId21"/>
    <p:sldId id="270" r:id="rId22"/>
    <p:sldId id="278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0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73" y="-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6A6567-4E0D-89E2-037E-7FAC52880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08864E-1CA6-CE8D-A644-7A66DDB34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733E63-9F0E-CE55-BD30-893B2AC6A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E1D352-EAE4-4889-0977-6D0BA0AD7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19F274-B5DC-66B5-AD27-A7379D94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497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B03CA6-434F-5699-D352-912461C3D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73368A0-67F8-CF49-9CBF-321A18A50A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3DF499-A36E-A35E-B826-C2F3ECA3E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406260-79E2-6AB5-1484-E98F44E16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B41FD7-15BF-9BE1-5735-D1B1E92D6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398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95CC343-4C69-54AB-AE12-29F4D6F826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1239AF0-14C2-E2AB-D144-95D910175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3345A8-4E69-CA06-AB8A-8F92BDA8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2F22DC-60B5-87AD-FD4E-A449644C1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01B698-83B2-6329-D70B-6F06DA3F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3331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62C537-C707-0A45-798C-ED6D0CBBA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F7F994-5AC1-A821-1037-2A76B04A0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A799ADF-29C1-5F58-E97D-3FEA6D9A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4B8530-6F85-7B09-8608-F49E71AC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461A2B-2FAA-DB2E-8BEF-A16D4DD14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174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F933B1-E172-A26B-84C6-4E4D73F75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FD7534-A8C2-E6B8-D351-0776CFC86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1BEEC9-17E5-54D7-E419-178CD6111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7937D43-5AEA-1887-C96F-05F3DE307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FC70E7-F8A6-C3DC-CC21-74CC16FE1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03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141AB-20AC-6D22-FD5D-14A088459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B03B6B-C770-2D86-AC6D-CDCBDACC71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4BBAC99-A827-E426-9B9E-532DCA004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DE821D-7878-73A9-588C-F29A91996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D6B9F06-5538-88FD-E78E-A5F05665A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2E83E3-72F1-E5A0-9885-122FB3613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48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F8DE4D-D99B-815A-632C-A44E2CB02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AFA4BB-4EF0-2EEB-A385-3BBA8DF3E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FEEDC02-7E08-63DE-FA6F-FF7460FA27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196A749-331E-457D-ADA4-4EFB34E35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F0F4635-8602-D091-49C3-DD102103C8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1B989F7-C950-BDE1-D3BF-7983D9E2D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AD3F50-F96D-2323-039B-77C718A05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89AAF0-1B37-2C69-8E73-245A74056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774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586B14-6811-62CF-C4D6-3559CB68B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382AF70-FF82-FB99-232E-D678A524C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E311E85-DE11-A368-6554-56F4FC52D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D907C6A-17A9-050B-E76F-3F387C83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5583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024CAA9-9AAB-6058-EE24-A8649519C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EC9FB83-7B4E-854B-9C4D-612A61797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DC6E9F3-A6E2-A042-2F55-2092CFCC0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5802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5CFF41-4474-953C-45FF-752637018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2DDA63-F84C-6167-904C-47A6D37A4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0EBAED-4626-230F-191A-9F7DA593D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648817-C178-1DD8-4B7C-C4E2DE0CC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6A45BFD-26E1-F090-3098-3FEEAFAB2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3460098-A5F2-C3EB-AB72-1540FCCF3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24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B50738-9FA7-8097-37A2-0926C4D6B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81C538B-29CE-1072-9787-A1F269C192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014EA13-3E91-81FF-7FEA-34B6E7EB5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8B9AF2F-5165-3E53-00AC-CB10520FC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8CEE0EE-0AD2-CEC1-441C-52FBD14E6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AF1212-B139-173C-EB4B-6843525E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02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9841D6D-47F9-138B-FAE9-E48B3ED4F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B8EC0FC-28B4-CEC7-5614-6CFD0B403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E87078-7695-F034-B80E-6137FC4D4D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DF5002-19B8-4040-A443-8B5CF86426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1889B1-45BB-F243-2169-6B9CE7B3C3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CB63AC5-4EF3-DF8E-4362-94013D8252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83D1BF-9BD1-4D96-A8DE-1F41ADDFE9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704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arcelo.pereira@camara.leg.br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6D60EE-E887-02C6-91FF-F4AD69FCE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060" y="1787382"/>
            <a:ext cx="11346872" cy="2387600"/>
          </a:xfrm>
        </p:spPr>
        <p:txBody>
          <a:bodyPr>
            <a:normAutofit/>
          </a:bodyPr>
          <a:lstStyle/>
          <a:p>
            <a:r>
              <a:rPr lang="pt-BR" dirty="0"/>
              <a:t>Áreas de Livre Comércio (</a:t>
            </a:r>
            <a:r>
              <a:rPr lang="pt-BR" dirty="0" err="1"/>
              <a:t>ALCs</a:t>
            </a:r>
            <a:r>
              <a:rPr lang="pt-BR" dirty="0"/>
              <a:t>), no PLP nº 68, de 2024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9D2A76-1BAA-0A45-3FE4-F5D07461E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50184"/>
            <a:ext cx="9144000" cy="1655762"/>
          </a:xfrm>
        </p:spPr>
        <p:txBody>
          <a:bodyPr>
            <a:normAutofit/>
          </a:bodyPr>
          <a:lstStyle/>
          <a:p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Econ. Marcelo Souza Pereira, PhD</a:t>
            </a:r>
          </a:p>
          <a:p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Secretário Parlamentar, Dep. Saullo Vianna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93976C7-DEBC-226D-13D3-F8B348F094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ECF928F3-4783-679B-CBE5-3C6ACA5985E6}"/>
              </a:ext>
            </a:extLst>
          </p:cNvPr>
          <p:cNvSpPr txBox="1">
            <a:spLocks/>
          </p:cNvSpPr>
          <p:nvPr/>
        </p:nvSpPr>
        <p:spPr>
          <a:xfrm>
            <a:off x="3449781" y="85205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/>
              <a:t>Audiência Pública: 19/11/2024</a:t>
            </a:r>
          </a:p>
        </p:txBody>
      </p:sp>
      <p:pic>
        <p:nvPicPr>
          <p:cNvPr id="4" name="Imagem 3" descr="2000px-Bandeira_do_Acre.svg.png">
            <a:extLst>
              <a:ext uri="{FF2B5EF4-FFF2-40B4-BE49-F238E27FC236}">
                <a16:creationId xmlns:a16="http://schemas.microsoft.com/office/drawing/2014/main" id="{265AC578-0E04-C6B3-470F-FD8BC30ACB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936" y="5233517"/>
            <a:ext cx="1571853" cy="102850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70B0B4E2-3508-35ED-031A-85D480DAA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104" y="6351222"/>
            <a:ext cx="1023238" cy="523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800" b="1" dirty="0">
                <a:latin typeface="Arial Narrow" panose="020B0606020202030204" pitchFamily="34" charset="0"/>
              </a:rPr>
              <a:t>Acre</a:t>
            </a:r>
          </a:p>
        </p:txBody>
      </p:sp>
      <p:pic>
        <p:nvPicPr>
          <p:cNvPr id="8" name="Imagem 7" descr="bandeira-rondonia.png">
            <a:extLst>
              <a:ext uri="{FF2B5EF4-FFF2-40B4-BE49-F238E27FC236}">
                <a16:creationId xmlns:a16="http://schemas.microsoft.com/office/drawing/2014/main" id="{71870B4A-E346-B683-1660-72F3BB19FEF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006" y="5226824"/>
            <a:ext cx="1683833" cy="102850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ixaDeTexto 21">
            <a:extLst>
              <a:ext uri="{FF2B5EF4-FFF2-40B4-BE49-F238E27FC236}">
                <a16:creationId xmlns:a16="http://schemas.microsoft.com/office/drawing/2014/main" id="{F644AD32-7E8F-228A-A388-10A5C5CB3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0652" y="6354215"/>
            <a:ext cx="1700570" cy="523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800" b="1" dirty="0">
                <a:latin typeface="Arial Narrow" panose="020B0606020202030204" pitchFamily="34" charset="0"/>
              </a:rPr>
              <a:t>Rondônia</a:t>
            </a:r>
          </a:p>
        </p:txBody>
      </p:sp>
      <p:pic>
        <p:nvPicPr>
          <p:cNvPr id="10" name="Imagem 9" descr="2000px-Bandeira_do_Amapá.svg.png">
            <a:extLst>
              <a:ext uri="{FF2B5EF4-FFF2-40B4-BE49-F238E27FC236}">
                <a16:creationId xmlns:a16="http://schemas.microsoft.com/office/drawing/2014/main" id="{662F3757-82BA-5102-B9A5-FAE570E1C06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888" y="5226824"/>
            <a:ext cx="1603783" cy="102850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aixaDeTexto 20">
            <a:extLst>
              <a:ext uri="{FF2B5EF4-FFF2-40B4-BE49-F238E27FC236}">
                <a16:creationId xmlns:a16="http://schemas.microsoft.com/office/drawing/2014/main" id="{BC7D7257-F6F6-AF0D-144A-075819D6C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503" y="6329953"/>
            <a:ext cx="1452192" cy="523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800" b="1" dirty="0">
                <a:latin typeface="Arial Narrow" panose="020B0606020202030204" pitchFamily="34" charset="0"/>
              </a:rPr>
              <a:t>Amapá</a:t>
            </a:r>
          </a:p>
        </p:txBody>
      </p:sp>
      <p:pic>
        <p:nvPicPr>
          <p:cNvPr id="12" name="Imagem 11" descr="roraima-bandeira.jpg">
            <a:extLst>
              <a:ext uri="{FF2B5EF4-FFF2-40B4-BE49-F238E27FC236}">
                <a16:creationId xmlns:a16="http://schemas.microsoft.com/office/drawing/2014/main" id="{6E250E36-2D2D-591E-48A8-93A90EF08AF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720" y="5226824"/>
            <a:ext cx="1794210" cy="102850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39A54A6A-EA61-1142-E170-46E36F216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9814" y="6341062"/>
            <a:ext cx="1737194" cy="523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800" b="1" dirty="0">
                <a:latin typeface="Arial Narrow" panose="020B0606020202030204" pitchFamily="34" charset="0"/>
              </a:rPr>
              <a:t>Roraima</a:t>
            </a:r>
          </a:p>
        </p:txBody>
      </p:sp>
      <p:pic>
        <p:nvPicPr>
          <p:cNvPr id="14" name="Imagem 13" descr="Amazonas.jpg">
            <a:extLst>
              <a:ext uri="{FF2B5EF4-FFF2-40B4-BE49-F238E27FC236}">
                <a16:creationId xmlns:a16="http://schemas.microsoft.com/office/drawing/2014/main" id="{EBAFB9B1-8039-7CE3-2DB9-CB94FF18DC0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0257" y="5236984"/>
            <a:ext cx="1617838" cy="102850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aixaDeTexto 19">
            <a:extLst>
              <a:ext uri="{FF2B5EF4-FFF2-40B4-BE49-F238E27FC236}">
                <a16:creationId xmlns:a16="http://schemas.microsoft.com/office/drawing/2014/main" id="{69325F17-5AEA-D1B8-A8F1-654A2A5FB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7345" y="6323815"/>
            <a:ext cx="1668213" cy="523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2800" b="1" dirty="0">
                <a:latin typeface="Arial Narrow" panose="020B0606020202030204" pitchFamily="34" charset="0"/>
              </a:rPr>
              <a:t>Amazonas</a:t>
            </a:r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C0D25743-1FD4-925E-EDBE-33F7D7AFB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1838" y="7027024"/>
            <a:ext cx="69616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6600" b="1" dirty="0">
              <a:solidFill>
                <a:srgbClr val="000099"/>
              </a:solidFill>
              <a:effectLst>
                <a:glow rad="101600">
                  <a:srgbClr val="6CA25F">
                    <a:alpha val="60000"/>
                  </a:srgbClr>
                </a:glow>
                <a:reflection blurRad="6350" stA="50000" endA="300" endPos="50000" dist="60007" dir="5400000" sy="-100000" algn="bl" rotWithShape="0"/>
              </a:effectLst>
              <a:latin typeface="Calibre"/>
            </a:endParaRPr>
          </a:p>
        </p:txBody>
      </p:sp>
    </p:spTree>
    <p:extLst>
      <p:ext uri="{BB962C8B-B14F-4D97-AF65-F5344CB8AC3E}">
        <p14:creationId xmlns:p14="http://schemas.microsoft.com/office/powerpoint/2010/main" val="1848252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9F838-99ED-9391-BEDB-758C32E39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20E6E0-7E23-1AC2-DA99-21A2CB00C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C2F863E-A048-8E64-0D94-515BAD7FC4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820EC026-E547-106A-8088-BB41471D10F4}"/>
              </a:ext>
            </a:extLst>
          </p:cNvPr>
          <p:cNvSpPr txBox="1">
            <a:spLocks/>
          </p:cNvSpPr>
          <p:nvPr/>
        </p:nvSpPr>
        <p:spPr>
          <a:xfrm>
            <a:off x="882858" y="1999346"/>
            <a:ext cx="11068140" cy="16593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458 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600" dirty="0"/>
              <a:t>Não manter a as alíquotas de IBS e CBS reduzidas a Zero, nas operações originadas fora das </a:t>
            </a:r>
            <a:r>
              <a:rPr lang="pt-BR" sz="3600" dirty="0" err="1"/>
              <a:t>ALCs</a:t>
            </a:r>
            <a:r>
              <a:rPr lang="pt-BR" sz="3600" dirty="0"/>
              <a:t>, para os bens industrializados de origem nacionalizada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F178BE8-5AFD-5D97-CBA5-FA85A6E33A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6929" y="3774657"/>
            <a:ext cx="9105286" cy="2015493"/>
          </a:xfrm>
          <a:prstGeom prst="rect">
            <a:avLst/>
          </a:prstGeom>
        </p:spPr>
      </p:pic>
      <p:sp>
        <p:nvSpPr>
          <p:cNvPr id="12" name="Elipse 11">
            <a:extLst>
              <a:ext uri="{FF2B5EF4-FFF2-40B4-BE49-F238E27FC236}">
                <a16:creationId xmlns:a16="http://schemas.microsoft.com/office/drawing/2014/main" id="{EFC23F12-28B1-0D61-B4A2-C4EE456F69CA}"/>
              </a:ext>
            </a:extLst>
          </p:cNvPr>
          <p:cNvSpPr/>
          <p:nvPr/>
        </p:nvSpPr>
        <p:spPr>
          <a:xfrm>
            <a:off x="5577840" y="4923016"/>
            <a:ext cx="3012492" cy="514883"/>
          </a:xfrm>
          <a:prstGeom prst="ellipse">
            <a:avLst/>
          </a:prstGeom>
          <a:solidFill>
            <a:srgbClr val="FF0000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89B88F77-CEC7-DEF1-199D-81B934A3E623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3753F424-4F63-FF1D-DCB5-3F98DCABC593}"/>
              </a:ext>
            </a:extLst>
          </p:cNvPr>
          <p:cNvSpPr txBox="1">
            <a:spLocks/>
          </p:cNvSpPr>
          <p:nvPr/>
        </p:nvSpPr>
        <p:spPr>
          <a:xfrm>
            <a:off x="392340" y="1368078"/>
            <a:ext cx="722766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Princípio da Neutralidade</a:t>
            </a:r>
          </a:p>
        </p:txBody>
      </p:sp>
    </p:spTree>
    <p:extLst>
      <p:ext uri="{BB962C8B-B14F-4D97-AF65-F5344CB8AC3E}">
        <p14:creationId xmlns:p14="http://schemas.microsoft.com/office/powerpoint/2010/main" val="130743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40212-273A-09D5-C6DE-0FE8066F1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D27A73-9B4B-4568-5B4A-76EC5E4505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3031326-2F35-DA88-4406-310253CBB0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7E6AFCBC-57BE-F750-A0AD-DD869D9D58DF}"/>
              </a:ext>
            </a:extLst>
          </p:cNvPr>
          <p:cNvSpPr txBox="1">
            <a:spLocks/>
          </p:cNvSpPr>
          <p:nvPr/>
        </p:nvSpPr>
        <p:spPr>
          <a:xfrm>
            <a:off x="1431498" y="4025065"/>
            <a:ext cx="1051950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</a:t>
            </a: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600" dirty="0"/>
              <a:t>Alterar o dispositivo para 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incluir os bens industrializados nacionalizados</a:t>
            </a:r>
            <a:r>
              <a:rPr lang="pt-BR" sz="2600" dirty="0"/>
              <a:t> como beneficiário das alíquotas de IBS e CBS reduzidas a Zero, de forma a atender os acordos internacionais.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2270D97F-0563-8E31-7B40-B0072EF6CCBA}"/>
              </a:ext>
            </a:extLst>
          </p:cNvPr>
          <p:cNvSpPr txBox="1">
            <a:spLocks/>
          </p:cNvSpPr>
          <p:nvPr/>
        </p:nvSpPr>
        <p:spPr>
          <a:xfrm>
            <a:off x="1431498" y="4819606"/>
            <a:ext cx="10519500" cy="16407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Motivação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600" dirty="0"/>
              <a:t>A remessa de bens com incentivos para o consumo nas áreas de livre comércio 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se resumem aos bens industrializados nacionais</a:t>
            </a:r>
            <a:r>
              <a:rPr lang="pt-BR" sz="2600" dirty="0"/>
              <a:t>. A não inclusão do bem nacionalizado, 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fere a cláusula de tratamento nacional do GATT</a:t>
            </a:r>
            <a:r>
              <a:rPr lang="pt-BR" sz="2600" dirty="0"/>
              <a:t> (Artigo II, § 2º, ‘a’, GATT).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9EB71FD0-A1AA-FE5A-37A2-540FA82EB217}"/>
              </a:ext>
            </a:extLst>
          </p:cNvPr>
          <p:cNvSpPr txBox="1">
            <a:spLocks/>
          </p:cNvSpPr>
          <p:nvPr/>
        </p:nvSpPr>
        <p:spPr>
          <a:xfrm>
            <a:off x="882858" y="1999346"/>
            <a:ext cx="11068140" cy="16593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458 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600" dirty="0"/>
              <a:t>Não manter a as alíquotas de IBS e CBS reduzidas a Zero, nas operações originadas fora das </a:t>
            </a:r>
            <a:r>
              <a:rPr lang="pt-BR" sz="3600" dirty="0" err="1"/>
              <a:t>ALCs</a:t>
            </a:r>
            <a:r>
              <a:rPr lang="pt-BR" sz="3600" dirty="0"/>
              <a:t>, para os bens industrializados de origem nacionalizada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B2FCC4A7-0D9C-E543-BF31-8058A194F850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0704AA74-6301-FB72-A1BB-FFF573854362}"/>
              </a:ext>
            </a:extLst>
          </p:cNvPr>
          <p:cNvSpPr txBox="1">
            <a:spLocks/>
          </p:cNvSpPr>
          <p:nvPr/>
        </p:nvSpPr>
        <p:spPr>
          <a:xfrm>
            <a:off x="392340" y="1368078"/>
            <a:ext cx="722766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Princípio da Neutralidade</a:t>
            </a:r>
          </a:p>
        </p:txBody>
      </p:sp>
    </p:spTree>
    <p:extLst>
      <p:ext uri="{BB962C8B-B14F-4D97-AF65-F5344CB8AC3E}">
        <p14:creationId xmlns:p14="http://schemas.microsoft.com/office/powerpoint/2010/main" val="284923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52F6A-3F05-2EBA-EADE-B3F4C9B39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F463D4-29EF-1F23-7C42-647A80EF8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069A94F-CED5-ADE1-8049-AE2F350F4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AA70627E-4C26-E0E7-08FF-A188859BDC54}"/>
              </a:ext>
            </a:extLst>
          </p:cNvPr>
          <p:cNvSpPr txBox="1">
            <a:spLocks/>
          </p:cNvSpPr>
          <p:nvPr/>
        </p:nvSpPr>
        <p:spPr>
          <a:xfrm>
            <a:off x="882858" y="2107622"/>
            <a:ext cx="11068140" cy="11537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462, Parágrafo único 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600" dirty="0"/>
              <a:t>direito de utilização dos créditos presumidos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5763606C-4CAE-2E5D-416B-208DF204FE5F}"/>
              </a:ext>
            </a:extLst>
          </p:cNvPr>
          <p:cNvSpPr txBox="1">
            <a:spLocks/>
          </p:cNvSpPr>
          <p:nvPr/>
        </p:nvSpPr>
        <p:spPr>
          <a:xfrm>
            <a:off x="241002" y="1325291"/>
            <a:ext cx="6962438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Aspectos Organizacionais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A7B8B486-C252-E63F-900F-A56BA6AAB7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381" y="3284490"/>
            <a:ext cx="11068141" cy="2356443"/>
          </a:xfrm>
          <a:prstGeom prst="rect">
            <a:avLst/>
          </a:prstGeom>
        </p:spPr>
      </p:pic>
      <p:sp>
        <p:nvSpPr>
          <p:cNvPr id="11" name="Elipse 10">
            <a:extLst>
              <a:ext uri="{FF2B5EF4-FFF2-40B4-BE49-F238E27FC236}">
                <a16:creationId xmlns:a16="http://schemas.microsoft.com/office/drawing/2014/main" id="{B7663719-01CE-712A-D214-CCA623E61FFA}"/>
              </a:ext>
            </a:extLst>
          </p:cNvPr>
          <p:cNvSpPr/>
          <p:nvPr/>
        </p:nvSpPr>
        <p:spPr>
          <a:xfrm>
            <a:off x="882858" y="4566691"/>
            <a:ext cx="2594870" cy="514883"/>
          </a:xfrm>
          <a:prstGeom prst="ellipse">
            <a:avLst/>
          </a:prstGeom>
          <a:solidFill>
            <a:srgbClr val="FF0000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FFFFEA0F-2537-B0D5-BD3C-9FBEFA6D7437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</p:spTree>
    <p:extLst>
      <p:ext uri="{BB962C8B-B14F-4D97-AF65-F5344CB8AC3E}">
        <p14:creationId xmlns:p14="http://schemas.microsoft.com/office/powerpoint/2010/main" val="459795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28F03-BB1E-C23F-93FF-8EB0A5C63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9C861-B615-2997-5153-62BA1053E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CE5023A-33FB-E645-4595-2CCA1D48E2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9BC68BE6-1491-C124-435B-5815D47E8CF6}"/>
              </a:ext>
            </a:extLst>
          </p:cNvPr>
          <p:cNvSpPr txBox="1">
            <a:spLocks/>
          </p:cNvSpPr>
          <p:nvPr/>
        </p:nvSpPr>
        <p:spPr>
          <a:xfrm>
            <a:off x="1268938" y="3194079"/>
            <a:ext cx="1051950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</a:t>
            </a: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600" dirty="0"/>
              <a:t>Alterar o dispositivo para permitir a 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utilização dos créditos em até 5 anos</a:t>
            </a:r>
            <a:r>
              <a:rPr lang="pt-BR" sz="2600" dirty="0"/>
              <a:t>.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1190FF8-B372-EE1D-4516-96C4CA9A1C54}"/>
              </a:ext>
            </a:extLst>
          </p:cNvPr>
          <p:cNvSpPr txBox="1">
            <a:spLocks/>
          </p:cNvSpPr>
          <p:nvPr/>
        </p:nvSpPr>
        <p:spPr>
          <a:xfrm>
            <a:off x="1268938" y="3992534"/>
            <a:ext cx="10519500" cy="25200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Motivação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600" dirty="0"/>
              <a:t>A alteração é necessária para a 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utilização do crédito presumido pelo prazo decadencial previsto no Código Tributário Nacional</a:t>
            </a:r>
            <a:r>
              <a:rPr lang="pt-BR" sz="2600" dirty="0"/>
              <a:t>, uma que vez que, para os empreendimentos localizados nas Áreas de Livre Comércio, seis meses é um prazo muito curto para se apropriar integralmente, considerando a provável cadeia de produção/comércio longa, 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comprometida pelas distâncias e sazonalidades do transporte, por exemplo</a:t>
            </a:r>
            <a:r>
              <a:rPr lang="pt-BR" sz="2600" dirty="0"/>
              <a:t>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AD31334-B6E2-BEAC-0D4C-50B363268763}"/>
              </a:ext>
            </a:extLst>
          </p:cNvPr>
          <p:cNvSpPr txBox="1">
            <a:spLocks/>
          </p:cNvSpPr>
          <p:nvPr/>
        </p:nvSpPr>
        <p:spPr>
          <a:xfrm>
            <a:off x="882858" y="2107622"/>
            <a:ext cx="11068140" cy="11537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462, Parágrafo único 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600" dirty="0"/>
              <a:t>direito de utilização dos créditos presumidos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79BEE0D3-3344-9320-369A-075F760C6950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77DB81CF-5843-5968-FB1A-B7B382DE5F64}"/>
              </a:ext>
            </a:extLst>
          </p:cNvPr>
          <p:cNvSpPr txBox="1">
            <a:spLocks/>
          </p:cNvSpPr>
          <p:nvPr/>
        </p:nvSpPr>
        <p:spPr>
          <a:xfrm>
            <a:off x="241002" y="1325291"/>
            <a:ext cx="6962438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Aspectos Organizacionais</a:t>
            </a:r>
          </a:p>
        </p:txBody>
      </p:sp>
    </p:spTree>
    <p:extLst>
      <p:ext uri="{BB962C8B-B14F-4D97-AF65-F5344CB8AC3E}">
        <p14:creationId xmlns:p14="http://schemas.microsoft.com/office/powerpoint/2010/main" val="260008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A2624-6AC5-734B-53C2-2606D4EB3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D076BC-759B-590D-10A7-C73A4D1F3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93A5A03-EBED-5B84-CAAC-B97F99AC3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B92A06D8-9DBF-7744-B644-C61A8B55A184}"/>
              </a:ext>
            </a:extLst>
          </p:cNvPr>
          <p:cNvSpPr txBox="1">
            <a:spLocks/>
          </p:cNvSpPr>
          <p:nvPr/>
        </p:nvSpPr>
        <p:spPr>
          <a:xfrm>
            <a:off x="882858" y="2107622"/>
            <a:ext cx="11068140" cy="11537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458, §3º 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600" dirty="0"/>
              <a:t>Competências de Controle do ingresso dos bens incentivados nas </a:t>
            </a:r>
            <a:r>
              <a:rPr lang="pt-BR" sz="3600" dirty="0" err="1"/>
              <a:t>ALCs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A59524F0-A686-CE66-C69B-34E3D8D779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442" y="3693955"/>
            <a:ext cx="10840716" cy="150876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BBE4D3AA-3BF6-1C29-7957-54CED37B2822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A1DADABC-6856-AD7E-E33B-61EC5C3FA610}"/>
              </a:ext>
            </a:extLst>
          </p:cNvPr>
          <p:cNvSpPr txBox="1">
            <a:spLocks/>
          </p:cNvSpPr>
          <p:nvPr/>
        </p:nvSpPr>
        <p:spPr>
          <a:xfrm>
            <a:off x="241002" y="1325291"/>
            <a:ext cx="6962438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Aspectos Organizacionais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600FF6A3-1F12-EF5E-6120-593D8D2B174D}"/>
              </a:ext>
            </a:extLst>
          </p:cNvPr>
          <p:cNvSpPr/>
          <p:nvPr/>
        </p:nvSpPr>
        <p:spPr>
          <a:xfrm>
            <a:off x="3340690" y="3663475"/>
            <a:ext cx="8251870" cy="634187"/>
          </a:xfrm>
          <a:prstGeom prst="ellipse">
            <a:avLst/>
          </a:prstGeom>
          <a:solidFill>
            <a:srgbClr val="FF0000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92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1A6B3-FCA6-2543-CB52-B5098F49C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B091A0-B4BF-20E5-1C8D-F6D27CBC3A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921B898-F192-AF57-F455-EDDC197D1B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99374BF4-436E-7725-8B20-9E97AA0DB7FE}"/>
              </a:ext>
            </a:extLst>
          </p:cNvPr>
          <p:cNvSpPr txBox="1">
            <a:spLocks/>
          </p:cNvSpPr>
          <p:nvPr/>
        </p:nvSpPr>
        <p:spPr>
          <a:xfrm>
            <a:off x="882858" y="2107622"/>
            <a:ext cx="11068140" cy="11537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458, §3º 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600" dirty="0"/>
              <a:t>Competências de Controle do ingresso dos bens incentivados nas </a:t>
            </a:r>
            <a:r>
              <a:rPr lang="pt-BR" sz="3600" dirty="0" err="1"/>
              <a:t>ALCs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B2829867-9652-ED9E-AA55-EC04BE4BF080}"/>
              </a:ext>
            </a:extLst>
          </p:cNvPr>
          <p:cNvSpPr txBox="1">
            <a:spLocks/>
          </p:cNvSpPr>
          <p:nvPr/>
        </p:nvSpPr>
        <p:spPr>
          <a:xfrm>
            <a:off x="1268938" y="3419301"/>
            <a:ext cx="1051950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</a:t>
            </a: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600" dirty="0"/>
              <a:t>Alterar o dispositivo para incluir as 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competências da SUFRAMA e das Secretarias de Fazenda </a:t>
            </a:r>
            <a:r>
              <a:rPr lang="pt-BR" sz="2600" dirty="0"/>
              <a:t>dos estados que abrigam as </a:t>
            </a:r>
            <a:r>
              <a:rPr lang="pt-BR" sz="2600" dirty="0" err="1"/>
              <a:t>ALCs</a:t>
            </a:r>
            <a:r>
              <a:rPr lang="pt-BR" sz="2600" dirty="0"/>
              <a:t>.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2D153744-AE2B-8C5A-52B8-5E1C6D7F4603}"/>
              </a:ext>
            </a:extLst>
          </p:cNvPr>
          <p:cNvSpPr txBox="1">
            <a:spLocks/>
          </p:cNvSpPr>
          <p:nvPr/>
        </p:nvSpPr>
        <p:spPr>
          <a:xfrm>
            <a:off x="1268938" y="4316871"/>
            <a:ext cx="10519500" cy="211440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Motivação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600" dirty="0"/>
              <a:t>Essas 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competências já estão estabelecidas desde a criação das Áreas de Livre Comércio</a:t>
            </a:r>
            <a:r>
              <a:rPr lang="pt-BR" sz="2600" dirty="0"/>
              <a:t>, pela Lei que criou cada ALC. Portanto, cabe neste parágrafo deixar consignado a competência 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já estabelecida na legislação </a:t>
            </a:r>
            <a:r>
              <a:rPr lang="pt-BR" sz="2600" dirty="0"/>
              <a:t>que são da 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SUFRAMA e das Secretarias de Fazenda </a:t>
            </a:r>
            <a:r>
              <a:rPr lang="pt-BR" sz="2600" dirty="0"/>
              <a:t>de cada estado que abriga uma Área de Livre Comércio.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267478A-D36A-CB2A-3A8F-72109EEBBC2D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5E51F6DB-48B3-FEFE-13DD-9FB396BFE1F9}"/>
              </a:ext>
            </a:extLst>
          </p:cNvPr>
          <p:cNvSpPr txBox="1">
            <a:spLocks/>
          </p:cNvSpPr>
          <p:nvPr/>
        </p:nvSpPr>
        <p:spPr>
          <a:xfrm>
            <a:off x="241002" y="1325291"/>
            <a:ext cx="6962438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Aspectos Organizacionais</a:t>
            </a:r>
          </a:p>
        </p:txBody>
      </p:sp>
    </p:spTree>
    <p:extLst>
      <p:ext uri="{BB962C8B-B14F-4D97-AF65-F5344CB8AC3E}">
        <p14:creationId xmlns:p14="http://schemas.microsoft.com/office/powerpoint/2010/main" val="23035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361A9-8488-A246-233E-F00FAF7DA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3CCBBA-CEB5-22A5-E12A-E0B09574F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28F31E6-2962-14E1-E02C-F1FC94F85F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9D84B438-B1E4-6889-8D7F-3E60236AC950}"/>
              </a:ext>
            </a:extLst>
          </p:cNvPr>
          <p:cNvSpPr txBox="1">
            <a:spLocks/>
          </p:cNvSpPr>
          <p:nvPr/>
        </p:nvSpPr>
        <p:spPr>
          <a:xfrm>
            <a:off x="392340" y="1479838"/>
            <a:ext cx="590686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Inclusões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32DBA47E-5796-5B1F-BAB1-75BC0CF7C681}"/>
              </a:ext>
            </a:extLst>
          </p:cNvPr>
          <p:cNvSpPr txBox="1">
            <a:spLocks/>
          </p:cNvSpPr>
          <p:nvPr/>
        </p:nvSpPr>
        <p:spPr>
          <a:xfrm>
            <a:off x="798740" y="2328343"/>
            <a:ext cx="1098686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463-A 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Permitir o incentivo ao comércio local, assim como ocorre na ZFM.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389EAC3-3BE4-86AC-83BE-1990EE4CDBAD}"/>
              </a:ext>
            </a:extLst>
          </p:cNvPr>
          <p:cNvSpPr txBox="1"/>
          <p:nvPr/>
        </p:nvSpPr>
        <p:spPr>
          <a:xfrm>
            <a:off x="1524000" y="3194079"/>
            <a:ext cx="9930220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de texto: </a:t>
            </a:r>
          </a:p>
          <a:p>
            <a:pPr algn="just"/>
            <a:r>
              <a:rPr lang="pt-BR" sz="2600" dirty="0">
                <a:latin typeface="+mj-lt"/>
                <a:ea typeface="+mj-ea"/>
                <a:cs typeface="+mj-cs"/>
              </a:rPr>
              <a:t>Art. 463-A. Fica reduzido em 60% (sessenta pontos percentuais) as alíquotas do IBS incidentes sobre a importação de bem por contribuinte estabelecido nas áreas de livre comércio.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B7585E52-E522-6008-6536-74D3548D078F}"/>
              </a:ext>
            </a:extLst>
          </p:cNvPr>
          <p:cNvSpPr txBox="1">
            <a:spLocks/>
          </p:cNvSpPr>
          <p:nvPr/>
        </p:nvSpPr>
        <p:spPr>
          <a:xfrm>
            <a:off x="1469300" y="4853080"/>
            <a:ext cx="10316300" cy="1618839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8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Motivação</a:t>
            </a:r>
            <a:r>
              <a:rPr lang="pt-BR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800" dirty="0"/>
              <a:t>não podemos esquecer que ao longo dos 36 anos de existência das </a:t>
            </a:r>
            <a:r>
              <a:rPr lang="pt-BR" sz="2800" dirty="0" err="1"/>
              <a:t>ALCs</a:t>
            </a:r>
            <a:r>
              <a:rPr lang="pt-BR" sz="2800" dirty="0"/>
              <a:t>, o modelo foi muito  mais dinamizado pelo comércio do que pela indústria (esta é rarefeita no modelo). </a:t>
            </a:r>
            <a:r>
              <a:rPr lang="pt-BR" sz="28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texto do PLP priorizou a indústria e relegou o comércio ao segundo plano</a:t>
            </a:r>
            <a:r>
              <a:rPr lang="pt-BR" sz="2800" dirty="0"/>
              <a:t>.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48FFE188-70C6-005A-A60B-86CCAC58060F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</p:spTree>
    <p:extLst>
      <p:ext uri="{BB962C8B-B14F-4D97-AF65-F5344CB8AC3E}">
        <p14:creationId xmlns:p14="http://schemas.microsoft.com/office/powerpoint/2010/main" val="139086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10A09-A729-C18B-2E25-B428A8FB7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3B9A87-82B2-2DDF-FED4-A7771B74FF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5BBE16B-0591-C871-4859-3F16DE60DC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6D32A8CA-E981-9AB7-1C1D-7995B948E79A}"/>
              </a:ext>
            </a:extLst>
          </p:cNvPr>
          <p:cNvSpPr txBox="1">
            <a:spLocks/>
          </p:cNvSpPr>
          <p:nvPr/>
        </p:nvSpPr>
        <p:spPr>
          <a:xfrm>
            <a:off x="392340" y="1479838"/>
            <a:ext cx="590686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Inclusões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CD28460D-3FE6-AD6F-B91F-C466E6DCEC01}"/>
              </a:ext>
            </a:extLst>
          </p:cNvPr>
          <p:cNvSpPr txBox="1">
            <a:spLocks/>
          </p:cNvSpPr>
          <p:nvPr/>
        </p:nvSpPr>
        <p:spPr>
          <a:xfrm>
            <a:off x="798740" y="2328343"/>
            <a:ext cx="1108846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463-B 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Permitir o incentivo de CBS às operações internas nas </a:t>
            </a:r>
            <a:r>
              <a:rPr lang="pt-B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entre as </a:t>
            </a:r>
            <a:r>
              <a:rPr lang="pt-B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e entre as </a:t>
            </a:r>
            <a:r>
              <a:rPr lang="pt-B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a ZFM.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55BD4FA-50C0-A69F-DE32-9AB97820D180}"/>
              </a:ext>
            </a:extLst>
          </p:cNvPr>
          <p:cNvSpPr txBox="1"/>
          <p:nvPr/>
        </p:nvSpPr>
        <p:spPr>
          <a:xfrm>
            <a:off x="1554480" y="3194079"/>
            <a:ext cx="1044448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de texto: </a:t>
            </a:r>
          </a:p>
          <a:p>
            <a:pPr algn="just"/>
            <a:r>
              <a:rPr lang="pt-BR" sz="2000" dirty="0">
                <a:latin typeface="+mj-lt"/>
                <a:ea typeface="+mj-ea"/>
                <a:cs typeface="+mj-cs"/>
              </a:rPr>
              <a:t>Art. 463-B.  As operações com bens e serviços ocorridas dentro das Áreas de Livre Comércio ou destinadas à referida área, inclusive importações, </a:t>
            </a:r>
            <a:r>
              <a:rPr lang="pt-B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que não estejam contempladas pelo disposto nos arts. 457, 458, 459 e 463 sujeitam-se exclusivamente à incidência do IBS </a:t>
            </a:r>
            <a:r>
              <a:rPr lang="pt-BR" sz="2000" dirty="0">
                <a:latin typeface="+mj-lt"/>
                <a:ea typeface="+mj-ea"/>
                <a:cs typeface="+mj-cs"/>
              </a:rPr>
              <a:t>com base nas demais regras previstas nesta Lei Complementar.</a:t>
            </a:r>
          </a:p>
          <a:p>
            <a:pPr algn="just"/>
            <a:r>
              <a:rPr lang="pt-BR" sz="2000" dirty="0">
                <a:latin typeface="+mj-lt"/>
                <a:ea typeface="+mj-ea"/>
                <a:cs typeface="+mj-cs"/>
              </a:rPr>
              <a:t>§ 1º Ficam </a:t>
            </a:r>
            <a:r>
              <a:rPr lang="pt-B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reduzidas a zero as alíquotas da CBS </a:t>
            </a:r>
            <a:r>
              <a:rPr lang="pt-BR" sz="2000" dirty="0">
                <a:latin typeface="+mj-lt"/>
                <a:ea typeface="+mj-ea"/>
                <a:cs typeface="+mj-cs"/>
              </a:rPr>
              <a:t>incidentes sobre as operações realizadas dentro das Áreas de Livre Comércio, entre as Áreas de Livre Comércio e com a Zona Franca de Manaus com bem, direito ou serviço, quando destinadas a pessoa física ou jurídica localizadas dentro da referida área.</a:t>
            </a:r>
          </a:p>
          <a:p>
            <a:pPr algn="just"/>
            <a:r>
              <a:rPr lang="pt-BR" sz="2000" dirty="0">
                <a:latin typeface="+mj-lt"/>
                <a:ea typeface="+mj-ea"/>
                <a:cs typeface="+mj-cs"/>
              </a:rPr>
              <a:t>§ 2º O contribuinte que realizar as operações de que trata o caput poderá apropriar e utilizar os créditos relativos às operações antecedentes, observado o disposto nos arts. 28 a 38.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08BCB5D4-4172-9D3E-E9CE-E920DAD5589B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</p:spTree>
    <p:extLst>
      <p:ext uri="{BB962C8B-B14F-4D97-AF65-F5344CB8AC3E}">
        <p14:creationId xmlns:p14="http://schemas.microsoft.com/office/powerpoint/2010/main" val="10660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C69D8-84A7-7782-A144-CF35D0737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16C541-E5F1-43DC-B2F3-509BC0EDA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6B2F959-AC90-3B00-7936-91237259A7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B8AC444B-B692-7196-DE13-9EC5BB502712}"/>
              </a:ext>
            </a:extLst>
          </p:cNvPr>
          <p:cNvSpPr txBox="1">
            <a:spLocks/>
          </p:cNvSpPr>
          <p:nvPr/>
        </p:nvSpPr>
        <p:spPr>
          <a:xfrm>
            <a:off x="392340" y="1479838"/>
            <a:ext cx="590686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Inclusões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7ADD77A9-7F04-68B9-99EE-22759A6A19DF}"/>
              </a:ext>
            </a:extLst>
          </p:cNvPr>
          <p:cNvSpPr txBox="1">
            <a:spLocks/>
          </p:cNvSpPr>
          <p:nvPr/>
        </p:nvSpPr>
        <p:spPr>
          <a:xfrm>
            <a:off x="798740" y="2328343"/>
            <a:ext cx="1108846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463-B 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Permitir o incentivo de CBS às operações internas nas </a:t>
            </a:r>
            <a:r>
              <a:rPr lang="pt-B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entre as </a:t>
            </a:r>
            <a:r>
              <a:rPr lang="pt-B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e entre as </a:t>
            </a:r>
            <a:r>
              <a:rPr lang="pt-B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a ZFM.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356AEC13-C187-D22A-DA27-EFA30D6954FC}"/>
              </a:ext>
            </a:extLst>
          </p:cNvPr>
          <p:cNvSpPr txBox="1">
            <a:spLocks/>
          </p:cNvSpPr>
          <p:nvPr/>
        </p:nvSpPr>
        <p:spPr>
          <a:xfrm>
            <a:off x="1296580" y="3415551"/>
            <a:ext cx="10316300" cy="1570774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8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Motivação</a:t>
            </a:r>
            <a:r>
              <a:rPr lang="pt-BR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800" dirty="0"/>
              <a:t>tanto o comércio da ZFM, quanto o Comércio das </a:t>
            </a:r>
            <a:r>
              <a:rPr lang="pt-BR" sz="2800" dirty="0" err="1"/>
              <a:t>ALCs</a:t>
            </a:r>
            <a:r>
              <a:rPr lang="pt-BR" sz="2800" dirty="0"/>
              <a:t> tem envidado uma </a:t>
            </a:r>
            <a:r>
              <a:rPr lang="pt-BR" sz="28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disputa jurídica diante do não recolhimento de PIS/COFINS nas operações internas</a:t>
            </a:r>
            <a:r>
              <a:rPr lang="pt-BR" sz="2800" dirty="0"/>
              <a:t>. A proposta é justamente manter esta condição preexistente.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5350704-7E88-4E9D-C50C-EC2F3311C6C9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</p:spTree>
    <p:extLst>
      <p:ext uri="{BB962C8B-B14F-4D97-AF65-F5344CB8AC3E}">
        <p14:creationId xmlns:p14="http://schemas.microsoft.com/office/powerpoint/2010/main" val="310328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D5F39-A27A-012D-3AAA-ACAD0D2DE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E568CB-D0F8-7F97-4DFD-0299FE7EE7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10AE8C5-A5FE-6AD0-4206-267B2F9185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9E5A5DB3-6CE8-CEFE-13AF-50C3A165FD0B}"/>
              </a:ext>
            </a:extLst>
          </p:cNvPr>
          <p:cNvSpPr txBox="1">
            <a:spLocks/>
          </p:cNvSpPr>
          <p:nvPr/>
        </p:nvSpPr>
        <p:spPr>
          <a:xfrm>
            <a:off x="392340" y="1479838"/>
            <a:ext cx="590686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Inclusões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5B0A63E6-E84C-A2DE-65A4-EE8E08BFE2C7}"/>
              </a:ext>
            </a:extLst>
          </p:cNvPr>
          <p:cNvSpPr txBox="1">
            <a:spLocks/>
          </p:cNvSpPr>
          <p:nvPr/>
        </p:nvSpPr>
        <p:spPr>
          <a:xfrm>
            <a:off x="1019386" y="2773241"/>
            <a:ext cx="993022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463-C 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Permitir a redução do IBS nas operações originadas na ZFM e nas </a:t>
            </a:r>
            <a:r>
              <a:rPr lang="pt-B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 o mercado interno das </a:t>
            </a:r>
            <a:r>
              <a:rPr lang="pt-B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CC0731A-E971-8E29-EF95-22E12BE72997}"/>
              </a:ext>
            </a:extLst>
          </p:cNvPr>
          <p:cNvSpPr txBox="1"/>
          <p:nvPr/>
        </p:nvSpPr>
        <p:spPr>
          <a:xfrm>
            <a:off x="1448980" y="3753597"/>
            <a:ext cx="9930220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de texto: </a:t>
            </a:r>
          </a:p>
          <a:p>
            <a:pPr algn="just"/>
            <a:r>
              <a:rPr lang="pt-BR" sz="2600" dirty="0">
                <a:latin typeface="+mj-lt"/>
                <a:ea typeface="+mj-ea"/>
                <a:cs typeface="+mj-cs"/>
              </a:rPr>
              <a:t>Art. 463-C. Fica reduzido em 65% (sessenta e cinco pontos percentuais) as alíquotas do IBS incidentes sobre as operações originadas na Zona Franca de Manaus e nas Áreas de Livre Comércio para o Comércio local das Áreas de Livre Comércio.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2764AA3-C2AE-D306-21FC-EDDC7524A58C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</p:spTree>
    <p:extLst>
      <p:ext uri="{BB962C8B-B14F-4D97-AF65-F5344CB8AC3E}">
        <p14:creationId xmlns:p14="http://schemas.microsoft.com/office/powerpoint/2010/main" val="22396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1AF92-2C52-F27B-A999-0C14DC087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18656A-2BBA-0531-AA88-210BD6AE0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951EDFE-3DAA-8D59-4B1B-82878A0D5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BC88AFED-9D13-997F-6F80-53D9C0741301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B1D977F5-859C-0899-F406-D7FD36238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343" y="1373419"/>
            <a:ext cx="9028855" cy="498729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931EB180-F2FE-C883-5A1C-AF888CFF7A8F}"/>
              </a:ext>
            </a:extLst>
          </p:cNvPr>
          <p:cNvSpPr txBox="1"/>
          <p:nvPr/>
        </p:nvSpPr>
        <p:spPr>
          <a:xfrm>
            <a:off x="0" y="1745382"/>
            <a:ext cx="37981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Vigência Até31/12/2050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206E73AD-2DA1-0DCF-8848-CC752E68322A}"/>
              </a:ext>
            </a:extLst>
          </p:cNvPr>
          <p:cNvSpPr txBox="1">
            <a:spLocks/>
          </p:cNvSpPr>
          <p:nvPr/>
        </p:nvSpPr>
        <p:spPr>
          <a:xfrm>
            <a:off x="8597313" y="5743619"/>
            <a:ext cx="3515463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Tratamento Tributário</a:t>
            </a:r>
          </a:p>
          <a:p>
            <a:pPr algn="just"/>
            <a:endParaRPr lang="pt-BR" sz="2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sz="24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Entradas Nacionais:</a:t>
            </a:r>
          </a:p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pt-BR" sz="2000" dirty="0"/>
              <a:t>Redução a “0” de PIS/COFINS;</a:t>
            </a:r>
          </a:p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pt-BR" sz="2000" dirty="0"/>
              <a:t>Isenção do ICMS;</a:t>
            </a:r>
          </a:p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pt-BR" sz="2000" dirty="0"/>
              <a:t>Isenção do IPI;</a:t>
            </a:r>
          </a:p>
          <a:p>
            <a:pPr algn="just"/>
            <a:endParaRPr lang="pt-BR" sz="2000" dirty="0"/>
          </a:p>
          <a:p>
            <a:pPr algn="just"/>
            <a:r>
              <a:rPr lang="pt-BR" sz="24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Importação:</a:t>
            </a:r>
          </a:p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pt-BR" sz="2000" u="sng" dirty="0"/>
              <a:t>Suspensão de II</a:t>
            </a:r>
            <a:r>
              <a:rPr lang="pt-BR" sz="2000" dirty="0"/>
              <a:t>;</a:t>
            </a:r>
          </a:p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pt-BR" sz="2000" dirty="0"/>
              <a:t>Suspensão de IPI;</a:t>
            </a:r>
          </a:p>
          <a:p>
            <a:pPr marL="92075" indent="-92075" algn="just">
              <a:buFont typeface="Arial" panose="020B0604020202020204" pitchFamily="34" charset="0"/>
              <a:buChar char="•"/>
            </a:pPr>
            <a:r>
              <a:rPr lang="pt-BR" sz="2000" dirty="0"/>
              <a:t>Conversão em isenção se</a:t>
            </a:r>
          </a:p>
          <a:p>
            <a:pPr marL="606425" indent="-342900" algn="just">
              <a:buFont typeface="Wingdings" panose="05000000000000000000" pitchFamily="2" charset="2"/>
              <a:buChar char="ü"/>
            </a:pPr>
            <a:r>
              <a:rPr lang="pt-BR" sz="2000" dirty="0"/>
              <a:t>consumido internamente; </a:t>
            </a:r>
          </a:p>
          <a:p>
            <a:pPr marL="606425" indent="-342900" algn="just">
              <a:buFont typeface="Wingdings" panose="05000000000000000000" pitchFamily="2" charset="2"/>
              <a:buChar char="ü"/>
            </a:pPr>
            <a:r>
              <a:rPr lang="pt-BR" sz="2000" dirty="0"/>
              <a:t>remetido para a AMOC; </a:t>
            </a:r>
          </a:p>
          <a:p>
            <a:pPr marL="606425" indent="-342900" algn="just">
              <a:buFont typeface="Wingdings" panose="05000000000000000000" pitchFamily="2" charset="2"/>
              <a:buChar char="ü"/>
            </a:pPr>
            <a:r>
              <a:rPr lang="pt-BR" sz="2000" dirty="0"/>
              <a:t>remetido para a ZFM ou </a:t>
            </a:r>
            <a:r>
              <a:rPr lang="pt-BR" sz="2000" dirty="0" err="1"/>
              <a:t>ALCs</a:t>
            </a:r>
            <a:r>
              <a:rPr lang="pt-BR" sz="2000" dirty="0"/>
              <a:t>.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02751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91CEA-1C31-1BEE-636E-50FADAE95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3F7BC9-6AE6-A1B5-D336-99EA8B561D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4E38B07-1995-A4AD-93D4-879E4363A6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B2AE7082-1859-231C-4134-303FAF4F23EF}"/>
              </a:ext>
            </a:extLst>
          </p:cNvPr>
          <p:cNvSpPr txBox="1">
            <a:spLocks/>
          </p:cNvSpPr>
          <p:nvPr/>
        </p:nvSpPr>
        <p:spPr>
          <a:xfrm>
            <a:off x="392340" y="1479838"/>
            <a:ext cx="590686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Inclusões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E2D48FB3-30C5-FD1A-0263-F4441C949042}"/>
              </a:ext>
            </a:extLst>
          </p:cNvPr>
          <p:cNvSpPr txBox="1">
            <a:spLocks/>
          </p:cNvSpPr>
          <p:nvPr/>
        </p:nvSpPr>
        <p:spPr>
          <a:xfrm>
            <a:off x="1019386" y="2773241"/>
            <a:ext cx="993022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463-C 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Permitir a redução do IBS nas operações originadas na ZFM e nas </a:t>
            </a:r>
            <a:r>
              <a:rPr lang="pt-B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 o mercado interno das </a:t>
            </a:r>
            <a:r>
              <a:rPr lang="pt-B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113F3BFC-4333-97B9-03F0-81A89E45E67D}"/>
              </a:ext>
            </a:extLst>
          </p:cNvPr>
          <p:cNvSpPr txBox="1">
            <a:spLocks/>
          </p:cNvSpPr>
          <p:nvPr/>
        </p:nvSpPr>
        <p:spPr>
          <a:xfrm>
            <a:off x="1377860" y="3838114"/>
            <a:ext cx="10316300" cy="24313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8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Motivação</a:t>
            </a:r>
            <a:r>
              <a:rPr lang="pt-BR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800" dirty="0"/>
              <a:t>o objetivo das </a:t>
            </a:r>
            <a:r>
              <a:rPr lang="pt-BR" sz="2800" dirty="0" err="1"/>
              <a:t>ALCs</a:t>
            </a:r>
            <a:r>
              <a:rPr lang="pt-BR" sz="2800" dirty="0"/>
              <a:t> é a </a:t>
            </a:r>
            <a:r>
              <a:rPr lang="pt-BR" sz="28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produção de dinâmica social e econômica</a:t>
            </a:r>
            <a:r>
              <a:rPr lang="pt-BR" sz="2800" dirty="0"/>
              <a:t> para a efetiva ocupação econômica da fronteira brasileira no Norte do Brasil. Se o mecanismo que visa a </a:t>
            </a:r>
            <a:r>
              <a:rPr lang="pt-BR" sz="28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redução do custo de vida</a:t>
            </a:r>
            <a:r>
              <a:rPr lang="pt-BR" sz="2800" dirty="0"/>
              <a:t> naquela região não for implementado, </a:t>
            </a:r>
            <a:r>
              <a:rPr lang="pt-BR" sz="28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se conseguirá produzir consumo diante da carência de atividades produtivas naqueles espaços</a:t>
            </a:r>
            <a:r>
              <a:rPr lang="pt-BR" sz="2800" dirty="0"/>
              <a:t> predefinidos na política de desenvolvimento regional.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7C3EAB45-9C9F-A057-5DB9-E685A93DF696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</p:spTree>
    <p:extLst>
      <p:ext uri="{BB962C8B-B14F-4D97-AF65-F5344CB8AC3E}">
        <p14:creationId xmlns:p14="http://schemas.microsoft.com/office/powerpoint/2010/main" val="2718361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AD858-23F2-22B4-87ED-CAD3C7104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43D257-4750-6284-B489-615825DDB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2C59CBB-117A-0C92-E848-34788F46D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48054843-2A2A-CA4F-116A-C9E65C2BA66F}"/>
              </a:ext>
            </a:extLst>
          </p:cNvPr>
          <p:cNvSpPr txBox="1">
            <a:spLocks/>
          </p:cNvSpPr>
          <p:nvPr/>
        </p:nvSpPr>
        <p:spPr>
          <a:xfrm>
            <a:off x="392340" y="1479838"/>
            <a:ext cx="590686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Erros de Remissões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AB19D71D-EFD9-4A80-A468-265FD46987FC}"/>
              </a:ext>
            </a:extLst>
          </p:cNvPr>
          <p:cNvSpPr txBox="1">
            <a:spLocks/>
          </p:cNvSpPr>
          <p:nvPr/>
        </p:nvSpPr>
        <p:spPr>
          <a:xfrm>
            <a:off x="798740" y="2328343"/>
            <a:ext cx="1101734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460 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000" dirty="0"/>
              <a:t>Faz remissão ao Art. 445, quando na verdade deve fazer remissão ao Art. 458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E7BD914-40BC-6CAB-957B-C9566A1F9AE6}"/>
              </a:ext>
            </a:extLst>
          </p:cNvPr>
          <p:cNvSpPr txBox="1">
            <a:spLocks/>
          </p:cNvSpPr>
          <p:nvPr/>
        </p:nvSpPr>
        <p:spPr>
          <a:xfrm>
            <a:off x="798740" y="3433804"/>
            <a:ext cx="1101734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460, §3º 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000" dirty="0"/>
              <a:t>Faz remissão à ZFM, quando na verdade deve fazer remissão às </a:t>
            </a:r>
            <a:r>
              <a:rPr lang="pt-BR" sz="3000" dirty="0" err="1"/>
              <a:t>ALCs</a:t>
            </a:r>
            <a:r>
              <a:rPr lang="pt-BR" sz="3000" dirty="0"/>
              <a:t>.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BF49A482-F8F6-84DF-DFE2-3E4A66943640}"/>
              </a:ext>
            </a:extLst>
          </p:cNvPr>
          <p:cNvSpPr txBox="1">
            <a:spLocks/>
          </p:cNvSpPr>
          <p:nvPr/>
        </p:nvSpPr>
        <p:spPr>
          <a:xfrm>
            <a:off x="798740" y="4979123"/>
            <a:ext cx="1101734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461, §2º, II 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000" dirty="0"/>
              <a:t>Faz remissão à “lista negativa” da ZFM, quando na verdade deve fazer remissão às lista negativa das </a:t>
            </a:r>
            <a:r>
              <a:rPr lang="pt-BR" sz="3000" dirty="0" err="1"/>
              <a:t>ALCs</a:t>
            </a:r>
            <a:r>
              <a:rPr lang="pt-BR" sz="3000" dirty="0"/>
              <a:t>, proposta nessa explanação.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FD777A63-D0B8-E5CF-2B0F-C72FEF2BAC3C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</p:spTree>
    <p:extLst>
      <p:ext uri="{BB962C8B-B14F-4D97-AF65-F5344CB8AC3E}">
        <p14:creationId xmlns:p14="http://schemas.microsoft.com/office/powerpoint/2010/main" val="243421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AE1F4-ABD8-931B-CC89-2CAC3EE0E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539CA1-3706-4429-A5CC-3516F6602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060" y="1828022"/>
            <a:ext cx="11346872" cy="2387600"/>
          </a:xfrm>
        </p:spPr>
        <p:txBody>
          <a:bodyPr>
            <a:normAutofit/>
          </a:bodyPr>
          <a:lstStyle/>
          <a:p>
            <a:r>
              <a:rPr lang="pt-BR" sz="8000" dirty="0"/>
              <a:t>Obrigado</a:t>
            </a:r>
            <a:r>
              <a:rPr lang="pt-BR" sz="6600" dirty="0"/>
              <a:t>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4260D2-3C3F-6AFA-32FE-4AD9F7CF63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2496" y="4827704"/>
            <a:ext cx="9144000" cy="1655762"/>
          </a:xfrm>
        </p:spPr>
        <p:txBody>
          <a:bodyPr>
            <a:normAutofit/>
          </a:bodyPr>
          <a:lstStyle/>
          <a:p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Econ. Marcelo Souza Pereira, PhD</a:t>
            </a:r>
          </a:p>
          <a:p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Secretário Parlamentar, Dep. Saullo Vianna</a:t>
            </a:r>
          </a:p>
          <a:p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marcelo.pereira@camara.leg.br</a:t>
            </a:r>
            <a:endParaRPr lang="pt-BR" sz="20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+55 092 99614-9775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4224FB0-F368-94C0-0421-D460DD0432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4A30220D-8FC6-7319-8A96-B865E203F44E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</p:spTree>
    <p:extLst>
      <p:ext uri="{BB962C8B-B14F-4D97-AF65-F5344CB8AC3E}">
        <p14:creationId xmlns:p14="http://schemas.microsoft.com/office/powerpoint/2010/main" val="3867203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1D7A9-25A0-D17B-EFA8-0AA2A6C1B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8D66D3-89E7-B5F6-01D2-4D62F78E76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82930B3-2D5D-1CDE-8BE0-C8BA10F6A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C4BF7FC3-58C4-885F-A928-D92EDD7BAF34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A361FEC2-66B3-A412-A0BD-AFFE06D8701D}"/>
              </a:ext>
            </a:extLst>
          </p:cNvPr>
          <p:cNvSpPr txBox="1">
            <a:spLocks/>
          </p:cNvSpPr>
          <p:nvPr/>
        </p:nvSpPr>
        <p:spPr>
          <a:xfrm>
            <a:off x="940980" y="1496436"/>
            <a:ext cx="517534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Lapsos Conceituais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CC55C5E9-B718-A2C7-09EA-78F3EC16EEF5}"/>
              </a:ext>
            </a:extLst>
          </p:cNvPr>
          <p:cNvSpPr txBox="1">
            <a:spLocks/>
          </p:cNvSpPr>
          <p:nvPr/>
        </p:nvSpPr>
        <p:spPr>
          <a:xfrm>
            <a:off x="2099219" y="3109422"/>
            <a:ext cx="706582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Princípio da Neutralidade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BC77DD9C-CADE-13E4-59D0-89999A516F32}"/>
              </a:ext>
            </a:extLst>
          </p:cNvPr>
          <p:cNvSpPr txBox="1">
            <a:spLocks/>
          </p:cNvSpPr>
          <p:nvPr/>
        </p:nvSpPr>
        <p:spPr>
          <a:xfrm>
            <a:off x="2647859" y="3923822"/>
            <a:ext cx="6679739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Aspectos Organizacionais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A7BA6BB1-DE63-DB53-03EF-B195C804BD76}"/>
              </a:ext>
            </a:extLst>
          </p:cNvPr>
          <p:cNvSpPr txBox="1">
            <a:spLocks/>
          </p:cNvSpPr>
          <p:nvPr/>
        </p:nvSpPr>
        <p:spPr>
          <a:xfrm>
            <a:off x="1530259" y="2301038"/>
            <a:ext cx="6679739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Revisão de Área</a:t>
            </a:r>
          </a:p>
        </p:txBody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C4C37FD6-50F6-93B5-23B5-169D0E7AE823}"/>
              </a:ext>
            </a:extLst>
          </p:cNvPr>
          <p:cNvSpPr txBox="1">
            <a:spLocks/>
          </p:cNvSpPr>
          <p:nvPr/>
        </p:nvSpPr>
        <p:spPr>
          <a:xfrm>
            <a:off x="3897538" y="5540114"/>
            <a:ext cx="6679739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Erros de Remissões</a:t>
            </a: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CD05D4B2-80DC-D4F1-7EA6-9A091B6070F5}"/>
              </a:ext>
            </a:extLst>
          </p:cNvPr>
          <p:cNvSpPr txBox="1">
            <a:spLocks/>
          </p:cNvSpPr>
          <p:nvPr/>
        </p:nvSpPr>
        <p:spPr>
          <a:xfrm>
            <a:off x="3226978" y="4725352"/>
            <a:ext cx="6679739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Inclusões</a:t>
            </a:r>
          </a:p>
        </p:txBody>
      </p:sp>
    </p:spTree>
    <p:extLst>
      <p:ext uri="{BB962C8B-B14F-4D97-AF65-F5344CB8AC3E}">
        <p14:creationId xmlns:p14="http://schemas.microsoft.com/office/powerpoint/2010/main" val="334102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467CE-4922-62F8-8E4F-444BBB450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1D015-93C9-D448-C075-693CC6AB8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B7C6656-48DD-E127-7A2D-5637D5019D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98EAF077-486C-4061-C1AC-56DA10696BDE}"/>
              </a:ext>
            </a:extLst>
          </p:cNvPr>
          <p:cNvSpPr txBox="1">
            <a:spLocks/>
          </p:cNvSpPr>
          <p:nvPr/>
        </p:nvSpPr>
        <p:spPr>
          <a:xfrm>
            <a:off x="241002" y="1193211"/>
            <a:ext cx="8638838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Lapsos Conceituais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176B449B-969F-6920-93D2-62C1D9C0C340}"/>
              </a:ext>
            </a:extLst>
          </p:cNvPr>
          <p:cNvSpPr txBox="1">
            <a:spLocks/>
          </p:cNvSpPr>
          <p:nvPr/>
        </p:nvSpPr>
        <p:spPr>
          <a:xfrm>
            <a:off x="881970" y="1824039"/>
            <a:ext cx="11068140" cy="12574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456, II 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700" dirty="0"/>
              <a:t>Erro conceitual em </a:t>
            </a:r>
            <a:r>
              <a:rPr lang="pt-BR" sz="3700" dirty="0">
                <a:solidFill>
                  <a:srgbClr val="FF0000"/>
                </a:solidFill>
              </a:rPr>
              <a:t>exigir cumprimento de PPB</a:t>
            </a:r>
            <a:r>
              <a:rPr lang="pt-BR" sz="3700" dirty="0"/>
              <a:t> para a industrialização nas Áreas de Livre Comércio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0D6AED5E-E1DE-7615-CD74-169F1DA43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5911" y="3081487"/>
            <a:ext cx="8625187" cy="3411791"/>
          </a:xfrm>
          <a:prstGeom prst="rect">
            <a:avLst/>
          </a:prstGeom>
        </p:spPr>
      </p:pic>
      <p:sp>
        <p:nvSpPr>
          <p:cNvPr id="11" name="Elipse 10">
            <a:extLst>
              <a:ext uri="{FF2B5EF4-FFF2-40B4-BE49-F238E27FC236}">
                <a16:creationId xmlns:a16="http://schemas.microsoft.com/office/drawing/2014/main" id="{6BEE81BB-F068-9AAA-4C3D-02B7564A75AE}"/>
              </a:ext>
            </a:extLst>
          </p:cNvPr>
          <p:cNvSpPr/>
          <p:nvPr/>
        </p:nvSpPr>
        <p:spPr>
          <a:xfrm>
            <a:off x="4932499" y="3791837"/>
            <a:ext cx="4903270" cy="588502"/>
          </a:xfrm>
          <a:prstGeom prst="ellipse">
            <a:avLst/>
          </a:prstGeom>
          <a:solidFill>
            <a:srgbClr val="FF0000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B988C4AE-9A36-306E-89F0-563152BC11E5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</p:spTree>
    <p:extLst>
      <p:ext uri="{BB962C8B-B14F-4D97-AF65-F5344CB8AC3E}">
        <p14:creationId xmlns:p14="http://schemas.microsoft.com/office/powerpoint/2010/main" val="12708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EDAF4-9BBB-C6F8-5A75-DB8A41685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DE550B-3523-101A-B1E5-59AE18051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C2C63D5-2371-81D9-D603-D8DAF5A529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D1E09CB5-2D58-CB45-2301-DCA05D883F28}"/>
              </a:ext>
            </a:extLst>
          </p:cNvPr>
          <p:cNvSpPr txBox="1">
            <a:spLocks/>
          </p:cNvSpPr>
          <p:nvPr/>
        </p:nvSpPr>
        <p:spPr>
          <a:xfrm>
            <a:off x="1560740" y="3429000"/>
            <a:ext cx="1051950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</a:t>
            </a: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600" dirty="0"/>
              <a:t>Alterar o inciso II do Art. 456 para 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definir os critérios de preponderância de matéria-prima regional</a:t>
            </a:r>
            <a:r>
              <a:rPr lang="pt-BR" sz="2600" dirty="0"/>
              <a:t> como regra de aprovação do Projeto Técnico-Econômico e 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remeter ao regulamento já existente do CAS</a:t>
            </a:r>
            <a:r>
              <a:rPr lang="pt-BR" sz="2600" dirty="0"/>
              <a:t>.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8AE4BB8-072C-DCD6-C2B8-508126414BEB}"/>
              </a:ext>
            </a:extLst>
          </p:cNvPr>
          <p:cNvSpPr txBox="1">
            <a:spLocks/>
          </p:cNvSpPr>
          <p:nvPr/>
        </p:nvSpPr>
        <p:spPr>
          <a:xfrm>
            <a:off x="1560740" y="4556351"/>
            <a:ext cx="10519500" cy="17161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Motivação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600" dirty="0"/>
              <a:t>Por meio de 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delegação de competência, instituída pela Lei nº 11.898, de 2009 e regulamentada pelo Decreto nº 8.597</a:t>
            </a:r>
            <a:r>
              <a:rPr lang="pt-BR" sz="2600" dirty="0"/>
              <a:t>, de 2015, é o Conselho de Administração da Suframa o 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colegiado responsável por normatizar os critérios de preponderância</a:t>
            </a:r>
            <a:r>
              <a:rPr lang="pt-BR" sz="2600" dirty="0"/>
              <a:t> de matéria-prima regional.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BB7F1BB2-7AE7-2E68-2B94-45BAAAAC71A7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24274B97-D88D-08FC-CBBF-4835E12CC909}"/>
              </a:ext>
            </a:extLst>
          </p:cNvPr>
          <p:cNvSpPr txBox="1">
            <a:spLocks/>
          </p:cNvSpPr>
          <p:nvPr/>
        </p:nvSpPr>
        <p:spPr>
          <a:xfrm>
            <a:off x="241002" y="1193211"/>
            <a:ext cx="8638838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Lapsos Conceituais</a:t>
            </a: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6D3F9423-1328-D286-580C-0A4C91614328}"/>
              </a:ext>
            </a:extLst>
          </p:cNvPr>
          <p:cNvSpPr txBox="1">
            <a:spLocks/>
          </p:cNvSpPr>
          <p:nvPr/>
        </p:nvSpPr>
        <p:spPr>
          <a:xfrm>
            <a:off x="881970" y="1824039"/>
            <a:ext cx="11068140" cy="12574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456, II 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700" dirty="0"/>
              <a:t>Erro conceitual em </a:t>
            </a:r>
            <a:r>
              <a:rPr lang="pt-BR" sz="3700" dirty="0">
                <a:solidFill>
                  <a:srgbClr val="FF0000"/>
                </a:solidFill>
              </a:rPr>
              <a:t>exigir cumprimento de PPB</a:t>
            </a:r>
            <a:r>
              <a:rPr lang="pt-BR" sz="3700" dirty="0"/>
              <a:t> para a industrialização nas Áreas de Livre Comércio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9933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C263C-C7F2-AE4C-3D57-E7779C6ED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702B9E-8E30-95E2-D2F3-922F00923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0BF4FDD-D6F6-A259-0634-68B7161C8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AA429677-9F73-9E6C-17E4-F6DBD040F7B6}"/>
              </a:ext>
            </a:extLst>
          </p:cNvPr>
          <p:cNvSpPr txBox="1">
            <a:spLocks/>
          </p:cNvSpPr>
          <p:nvPr/>
        </p:nvSpPr>
        <p:spPr>
          <a:xfrm>
            <a:off x="881970" y="1824039"/>
            <a:ext cx="11068140" cy="12574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457, §1º, I 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700" dirty="0"/>
              <a:t>Erro conceitual em atrelar a lista negativa das </a:t>
            </a:r>
            <a:r>
              <a:rPr lang="pt-BR" sz="3700" dirty="0" err="1"/>
              <a:t>ALCs</a:t>
            </a:r>
            <a:r>
              <a:rPr lang="pt-BR" sz="3700" dirty="0"/>
              <a:t> à mesma lista negativa da ZFM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0AF01C18-D599-E9D9-B9AB-B293BD3D56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4092" y="4713479"/>
            <a:ext cx="7836111" cy="1638459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35BF72B1-704A-A2D0-D44D-D3037980FF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1258" y="3081486"/>
            <a:ext cx="7836111" cy="1813915"/>
          </a:xfrm>
          <a:prstGeom prst="rect">
            <a:avLst/>
          </a:prstGeom>
        </p:spPr>
      </p:pic>
      <p:sp>
        <p:nvSpPr>
          <p:cNvPr id="12" name="Elipse 11">
            <a:extLst>
              <a:ext uri="{FF2B5EF4-FFF2-40B4-BE49-F238E27FC236}">
                <a16:creationId xmlns:a16="http://schemas.microsoft.com/office/drawing/2014/main" id="{EF87BC4C-B2F3-F629-B0DD-17D6EC502230}"/>
              </a:ext>
            </a:extLst>
          </p:cNvPr>
          <p:cNvSpPr/>
          <p:nvPr/>
        </p:nvSpPr>
        <p:spPr>
          <a:xfrm>
            <a:off x="2834640" y="5352199"/>
            <a:ext cx="7915563" cy="1257448"/>
          </a:xfrm>
          <a:prstGeom prst="ellipse">
            <a:avLst/>
          </a:prstGeom>
          <a:solidFill>
            <a:srgbClr val="FF0000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87D79495-EB63-7002-0043-0CF96E211FD7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1CDF96F8-9C05-FE35-9345-951A97B73A65}"/>
              </a:ext>
            </a:extLst>
          </p:cNvPr>
          <p:cNvSpPr txBox="1">
            <a:spLocks/>
          </p:cNvSpPr>
          <p:nvPr/>
        </p:nvSpPr>
        <p:spPr>
          <a:xfrm>
            <a:off x="393402" y="1345611"/>
            <a:ext cx="8638838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Lapsos Conceituais</a:t>
            </a:r>
          </a:p>
        </p:txBody>
      </p:sp>
    </p:spTree>
    <p:extLst>
      <p:ext uri="{BB962C8B-B14F-4D97-AF65-F5344CB8AC3E}">
        <p14:creationId xmlns:p14="http://schemas.microsoft.com/office/powerpoint/2010/main" val="173435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297A6-3B92-8FF1-6D53-930A13D4D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C00C40-E6E3-F1D3-B97E-D9C8071ED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EED7EB5-6446-4F64-DD25-FC8305EACC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74BF73BC-8411-2E40-863F-0E9FE0036137}"/>
              </a:ext>
            </a:extLst>
          </p:cNvPr>
          <p:cNvSpPr txBox="1">
            <a:spLocks/>
          </p:cNvSpPr>
          <p:nvPr/>
        </p:nvSpPr>
        <p:spPr>
          <a:xfrm>
            <a:off x="1560740" y="3144520"/>
            <a:ext cx="1051950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</a:t>
            </a: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600" dirty="0"/>
              <a:t>Alterar o dispositivo para 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incluir a lista negativa unificada</a:t>
            </a:r>
            <a:r>
              <a:rPr lang="pt-BR" sz="2600" dirty="0"/>
              <a:t>, conforme a 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legislação das </a:t>
            </a:r>
            <a:r>
              <a:rPr lang="pt-BR" sz="2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2600" dirty="0"/>
              <a:t>.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E5B92723-D1E5-0AA7-507B-F8CC2E09F90D}"/>
              </a:ext>
            </a:extLst>
          </p:cNvPr>
          <p:cNvSpPr txBox="1">
            <a:spLocks/>
          </p:cNvSpPr>
          <p:nvPr/>
        </p:nvSpPr>
        <p:spPr>
          <a:xfrm>
            <a:off x="1560740" y="4073289"/>
            <a:ext cx="10519500" cy="24392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Motivação</a:t>
            </a:r>
            <a:r>
              <a:rPr lang="pt-BR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2600" dirty="0"/>
              <a:t>A lista negativa disposta no Decreto-lei nº 288, de 1967 é distinta daquela estabelecida para cada Área de Livre Comércio. 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Adotar a lista negativa da Zona Franca, para as </a:t>
            </a:r>
            <a:r>
              <a:rPr lang="pt-BR" sz="2600" dirty="0" err="1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onerará as condições atuais</a:t>
            </a:r>
            <a:r>
              <a:rPr lang="pt-BR" sz="2600" dirty="0"/>
              <a:t>. Assim, de forma a unificar a lista negativa, </a:t>
            </a:r>
            <a:r>
              <a:rPr lang="pt-BR" sz="26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sugere-se conforme legislação</a:t>
            </a:r>
            <a:r>
              <a:rPr lang="pt-BR" sz="2600" dirty="0"/>
              <a:t>: a) armas e munições de qualquer natureza; b) automóveis de passageiros; c) bebidas alcoólicas; d) perfumes; e </a:t>
            </a:r>
            <a:r>
              <a:rPr lang="pt-BR" sz="2600" dirty="0" err="1"/>
              <a:t>e</a:t>
            </a:r>
            <a:r>
              <a:rPr lang="pt-BR" sz="2600" dirty="0"/>
              <a:t>) fumos e seus derivados.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01C7664F-159B-83D3-3B77-6C3E183BB040}"/>
              </a:ext>
            </a:extLst>
          </p:cNvPr>
          <p:cNvSpPr txBox="1">
            <a:spLocks/>
          </p:cNvSpPr>
          <p:nvPr/>
        </p:nvSpPr>
        <p:spPr>
          <a:xfrm>
            <a:off x="881970" y="1824039"/>
            <a:ext cx="11068140" cy="12574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457, §1º, I 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pt-BR" sz="3700" dirty="0"/>
              <a:t>Erro conceitual em atrelar a lista negativa das </a:t>
            </a:r>
            <a:r>
              <a:rPr lang="pt-BR" sz="3700" dirty="0" err="1"/>
              <a:t>ALCs</a:t>
            </a:r>
            <a:r>
              <a:rPr lang="pt-BR" sz="3700" dirty="0"/>
              <a:t> à mesma lista negativa da ZFM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0402D4F9-CF8E-D22E-C310-86920A0712A2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B323BCA6-7125-6A4C-3F1E-8E98528ABCA2}"/>
              </a:ext>
            </a:extLst>
          </p:cNvPr>
          <p:cNvSpPr txBox="1">
            <a:spLocks/>
          </p:cNvSpPr>
          <p:nvPr/>
        </p:nvSpPr>
        <p:spPr>
          <a:xfrm>
            <a:off x="393402" y="1345611"/>
            <a:ext cx="8638838" cy="7481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Lapsos Conceituais</a:t>
            </a:r>
          </a:p>
        </p:txBody>
      </p:sp>
    </p:spTree>
    <p:extLst>
      <p:ext uri="{BB962C8B-B14F-4D97-AF65-F5344CB8AC3E}">
        <p14:creationId xmlns:p14="http://schemas.microsoft.com/office/powerpoint/2010/main" val="225990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1B0C3-9AFC-3071-EDA8-D3C7D71B8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D64EA7-6F60-64D3-20BB-FDE438B2B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CA2E42F-122E-511E-8566-A9FCB4F72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C35DE06C-1EE7-A2D7-22B6-C0CD683F508B}"/>
              </a:ext>
            </a:extLst>
          </p:cNvPr>
          <p:cNvSpPr txBox="1">
            <a:spLocks/>
          </p:cNvSpPr>
          <p:nvPr/>
        </p:nvSpPr>
        <p:spPr>
          <a:xfrm>
            <a:off x="392340" y="1479838"/>
            <a:ext cx="590686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Revisão de Área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49AE925D-8958-A4FB-21E4-81116BDE8FDC}"/>
              </a:ext>
            </a:extLst>
          </p:cNvPr>
          <p:cNvSpPr txBox="1">
            <a:spLocks/>
          </p:cNvSpPr>
          <p:nvPr/>
        </p:nvSpPr>
        <p:spPr>
          <a:xfrm>
            <a:off x="991780" y="2349352"/>
            <a:ext cx="11068140" cy="12574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455 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Não podemos perder a oportunidade de retificar as Áreas Geográficas das </a:t>
            </a:r>
            <a:r>
              <a:rPr lang="pt-BR" sz="3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D372F92C-24E8-D862-4E9B-F8A197EC8449}"/>
              </a:ext>
            </a:extLst>
          </p:cNvPr>
          <p:cNvSpPr txBox="1">
            <a:spLocks/>
          </p:cNvSpPr>
          <p:nvPr/>
        </p:nvSpPr>
        <p:spPr>
          <a:xfrm>
            <a:off x="1560740" y="3815872"/>
            <a:ext cx="9930220" cy="865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Proposta 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estender as </a:t>
            </a:r>
            <a:r>
              <a:rPr lang="pt-BR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 toda a extensão geográfica do município.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847CB9C7-E786-7109-EFC6-53FB7949BBD1}"/>
              </a:ext>
            </a:extLst>
          </p:cNvPr>
          <p:cNvSpPr txBox="1">
            <a:spLocks/>
          </p:cNvSpPr>
          <p:nvPr/>
        </p:nvSpPr>
        <p:spPr>
          <a:xfrm>
            <a:off x="1560740" y="4753804"/>
            <a:ext cx="10519500" cy="12574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28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Motivação</a:t>
            </a:r>
            <a:r>
              <a:rPr lang="pt-BR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ao longo de 36 anos de existência, a maioria das </a:t>
            </a:r>
            <a:r>
              <a:rPr lang="pt-B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ALCs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cumpriram seus objetivos devido ao fato de sua demarcação ter coincidido com a mancha urbana da época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que foi instituída.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5400D96A-4234-753D-B16A-323E456B802E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</p:spTree>
    <p:extLst>
      <p:ext uri="{BB962C8B-B14F-4D97-AF65-F5344CB8AC3E}">
        <p14:creationId xmlns:p14="http://schemas.microsoft.com/office/powerpoint/2010/main" val="83410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4DED6-65F8-4BAC-4797-B4410A1DA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718225-3C2B-47AF-6E07-06A91C19B2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269498"/>
            <a:ext cx="12192000" cy="58850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Áreas de Livre Comércio (</a:t>
            </a:r>
            <a:r>
              <a:rPr lang="pt-BR" sz="2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ALCs</a:t>
            </a: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no PLP nº 68, de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EC5C4E5-91DC-39A3-B24C-C5BE69402B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781" y="236251"/>
            <a:ext cx="5069431" cy="748145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52273A81-EE69-F16D-B143-97C43A1B7A60}"/>
              </a:ext>
            </a:extLst>
          </p:cNvPr>
          <p:cNvSpPr txBox="1">
            <a:spLocks/>
          </p:cNvSpPr>
          <p:nvPr/>
        </p:nvSpPr>
        <p:spPr>
          <a:xfrm>
            <a:off x="237904" y="5075111"/>
            <a:ext cx="5085936" cy="4250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1800" dirty="0">
                <a:solidFill>
                  <a:srgbClr val="2603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Fonte: Nota Técnica nº 4/2024 - Suframa</a:t>
            </a:r>
            <a:r>
              <a:rPr lang="pt-B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B04AC871-7CDF-CAA7-3609-A2C284021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410" y="2586226"/>
            <a:ext cx="11894584" cy="2569654"/>
          </a:xfrm>
          <a:prstGeom prst="rect">
            <a:avLst/>
          </a:prstGeom>
        </p:spPr>
      </p:pic>
      <p:sp>
        <p:nvSpPr>
          <p:cNvPr id="12" name="Elipse 11">
            <a:extLst>
              <a:ext uri="{FF2B5EF4-FFF2-40B4-BE49-F238E27FC236}">
                <a16:creationId xmlns:a16="http://schemas.microsoft.com/office/drawing/2014/main" id="{7794A3F3-B657-DFC2-21D7-CFF70CAA8575}"/>
              </a:ext>
            </a:extLst>
          </p:cNvPr>
          <p:cNvSpPr/>
          <p:nvPr/>
        </p:nvSpPr>
        <p:spPr>
          <a:xfrm>
            <a:off x="7350812" y="3942080"/>
            <a:ext cx="3642308" cy="701226"/>
          </a:xfrm>
          <a:prstGeom prst="ellips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168C17E0-3FBC-F468-9B3A-49E66A786F2E}"/>
              </a:ext>
            </a:extLst>
          </p:cNvPr>
          <p:cNvSpPr/>
          <p:nvPr/>
        </p:nvSpPr>
        <p:spPr>
          <a:xfrm>
            <a:off x="3840480" y="4043680"/>
            <a:ext cx="812800" cy="528320"/>
          </a:xfrm>
          <a:prstGeom prst="ellipse">
            <a:avLst/>
          </a:prstGeom>
          <a:solidFill>
            <a:srgbClr val="FF0000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B7CF0534-2B8B-6C33-4B53-5973CF8B1C12}"/>
              </a:ext>
            </a:extLst>
          </p:cNvPr>
          <p:cNvSpPr/>
          <p:nvPr/>
        </p:nvSpPr>
        <p:spPr>
          <a:xfrm>
            <a:off x="5486400" y="4028533"/>
            <a:ext cx="812800" cy="528320"/>
          </a:xfrm>
          <a:prstGeom prst="ellipse">
            <a:avLst/>
          </a:prstGeom>
          <a:solidFill>
            <a:srgbClr val="FF0000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6AFEE5CE-BDD3-D9CB-BD88-9669B14D9DFD}"/>
              </a:ext>
            </a:extLst>
          </p:cNvPr>
          <p:cNvSpPr/>
          <p:nvPr/>
        </p:nvSpPr>
        <p:spPr>
          <a:xfrm>
            <a:off x="6538012" y="4028533"/>
            <a:ext cx="812800" cy="528320"/>
          </a:xfrm>
          <a:prstGeom prst="ellipse">
            <a:avLst/>
          </a:prstGeom>
          <a:solidFill>
            <a:srgbClr val="FF0000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62AF6255-0A65-71CD-5905-C0A40E754D6E}"/>
              </a:ext>
            </a:extLst>
          </p:cNvPr>
          <p:cNvSpPr/>
          <p:nvPr/>
        </p:nvSpPr>
        <p:spPr>
          <a:xfrm>
            <a:off x="10959200" y="4043680"/>
            <a:ext cx="812800" cy="528320"/>
          </a:xfrm>
          <a:prstGeom prst="ellipse">
            <a:avLst/>
          </a:prstGeom>
          <a:solidFill>
            <a:srgbClr val="FF0000">
              <a:alpha val="2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55D1CEA1-320C-7B52-EB63-3199FFD133A0}"/>
              </a:ext>
            </a:extLst>
          </p:cNvPr>
          <p:cNvSpPr txBox="1">
            <a:spLocks/>
          </p:cNvSpPr>
          <p:nvPr/>
        </p:nvSpPr>
        <p:spPr>
          <a:xfrm>
            <a:off x="3449781" y="608214"/>
            <a:ext cx="5069432" cy="760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dirty="0"/>
              <a:t>Audiência Pública: 19/11/2024</a:t>
            </a:r>
          </a:p>
        </p:txBody>
      </p:sp>
      <p:sp>
        <p:nvSpPr>
          <p:cNvPr id="20" name="Título 1">
            <a:extLst>
              <a:ext uri="{FF2B5EF4-FFF2-40B4-BE49-F238E27FC236}">
                <a16:creationId xmlns:a16="http://schemas.microsoft.com/office/drawing/2014/main" id="{DAABEB7D-989A-9957-F786-392BC6844BCE}"/>
              </a:ext>
            </a:extLst>
          </p:cNvPr>
          <p:cNvSpPr txBox="1">
            <a:spLocks/>
          </p:cNvSpPr>
          <p:nvPr/>
        </p:nvSpPr>
        <p:spPr>
          <a:xfrm>
            <a:off x="392340" y="1479838"/>
            <a:ext cx="5906860" cy="7481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Revisão de Área</a:t>
            </a:r>
          </a:p>
        </p:txBody>
      </p:sp>
    </p:spTree>
    <p:extLst>
      <p:ext uri="{BB962C8B-B14F-4D97-AF65-F5344CB8AC3E}">
        <p14:creationId xmlns:p14="http://schemas.microsoft.com/office/powerpoint/2010/main" val="2592277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1901</Words>
  <Application>Microsoft Office PowerPoint</Application>
  <PresentationFormat>Widescreen</PresentationFormat>
  <Paragraphs>137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9" baseType="lpstr">
      <vt:lpstr>Aptos</vt:lpstr>
      <vt:lpstr>Aptos Display</vt:lpstr>
      <vt:lpstr>Arial</vt:lpstr>
      <vt:lpstr>Arial Narrow</vt:lpstr>
      <vt:lpstr>Calibre</vt:lpstr>
      <vt:lpstr>Wingdings</vt:lpstr>
      <vt:lpstr>Tema do Office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Áreas de Livre Comércio (ALCs), no PLP nº 68, de 2024</vt:lpstr>
      <vt:lpstr>Obrigado!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Marcelo Pereira</dc:creator>
  <cp:lastModifiedBy>Marcelo Pereira</cp:lastModifiedBy>
  <cp:revision>9</cp:revision>
  <dcterms:created xsi:type="dcterms:W3CDTF">2024-11-18T16:32:06Z</dcterms:created>
  <dcterms:modified xsi:type="dcterms:W3CDTF">2024-11-19T14:10:35Z</dcterms:modified>
</cp:coreProperties>
</file>