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6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1" r:id="rId10"/>
    <p:sldId id="422" r:id="rId11"/>
    <p:sldId id="423" r:id="rId12"/>
    <p:sldId id="4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09E"/>
    <a:srgbClr val="DA80D2"/>
    <a:srgbClr val="B991F8"/>
    <a:srgbClr val="9F4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287"/>
    <p:restoredTop sz="93631"/>
  </p:normalViewPr>
  <p:slideViewPr>
    <p:cSldViewPr snapToGrid="0" snapToObjects="1">
      <p:cViewPr>
        <p:scale>
          <a:sx n="98" d="100"/>
          <a:sy n="98" d="100"/>
        </p:scale>
        <p:origin x="-1208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B18C4-04F5-884B-8826-E8FEC8B320A4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7FDFC-D564-9642-BE3F-19A0A3A78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3A17-3DA5-6140-8593-E256552F5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1AA7F-7D1C-7848-94D1-330969E91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47091-9671-A84D-8FE0-EF223ED1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2E2C4-A50F-1E41-B689-3E06269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1AE7-5212-3147-8B57-A559E4B5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A4C3-2959-6840-966D-AC1DD002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9054C-F6BE-9E4D-A42C-CE9B7C652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F266-8FE5-8E46-AC7D-D8D3C2F1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A3CCF-B15B-AA45-A4DC-A4C2ABAF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712C-8B30-8646-A3A7-850519E5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13683-BB2C-4C40-8C06-63D88F290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0E9D6-E933-2A47-8324-AED8BF8D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26884-F408-914B-8A6F-828AD54C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7AE87-C596-7148-A489-688A128A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F927F-4D71-4C42-AE12-81B3B301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9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6015-9695-8D45-A66F-EAB107A2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8C08-3C77-374B-ABE1-A595F948C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E07C-2681-1244-AC04-48F13563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9FEB5-318C-CD44-BF8A-86DC6B34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4AA0C-B14F-C941-8112-0F7E4467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3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A5C4-4368-624A-B537-1C129EC7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A7BAF-7849-0544-AE3E-0FDFA486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F2F6-8DA3-CF4F-A3D7-D825DD09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FECB-F047-C540-9D73-9B209891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B984-3973-7E40-B78D-4ADC7F8B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656F-DC06-214A-AD69-6080B94E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ACE5-40B3-3242-B73D-AC89F85BF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16AA7-B400-BE40-9E2B-F848B72BC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431A4-8136-0445-8754-04189166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62324-CF90-1143-8F90-F6331865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E649F-2399-B147-AC16-13C8EBD7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9416-CA71-7A45-AA07-8ED88CB7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CFDDD-F56F-5642-8EFC-79F940B46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FA7D9-51B4-704E-9BD1-D1C2EFE1A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FCEB4-CEF2-B948-84CF-9B2AA70C1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141E9-8613-F640-8DA2-476A9F3A3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C73F6-3250-864D-9279-80F07DCC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A266D-9405-A147-A7BF-7D0C48DB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B46E7-CAD5-884B-AB2E-7E292F6E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86D3-A18B-8041-856E-5A800156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46CE1-91DD-5E4A-B5B9-78439334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8E415-1FDE-474C-8222-403CD388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4A264-DC6C-6F40-BD72-56B9B49B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30A9E-AD76-BB46-94A7-B110D991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81727-A022-944C-8928-B8D98D65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D62B0-15E7-6E4E-9C6B-0423865B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DA84-26D9-3745-B367-FE3E0100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0A13-DED2-EC41-ACF2-84D6075C8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AE1FA-13B4-2243-9A22-3F2AB6926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A0E9A-3304-0146-BCA9-33162DC5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844E3-A48F-FA44-AA0D-8AD12CF1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4399D-43F9-954A-9ECD-BC76B122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31AA-4926-A540-8425-CB6E0A4F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3D0AC-8308-8043-B9DD-C0DB3BE4D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D811C-076B-4146-BCBD-4ADB855B7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9470C-4D6C-174C-85AD-59C4C11F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C5B44-E480-4A41-ADBB-14322A0A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2B3EB-CC21-AF49-AB1A-2944BD20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3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AF7D6-C281-8940-80B7-7A4ACE6A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94A25-B866-AE47-AB18-CB5830C0F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892C6-0D4E-2C43-8140-D31606B67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09CD-648A-124D-970F-FC46F0FE3FFF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6EA92-D1F7-234E-86E3-B6E8057DF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FD3EA-A0A9-6246-AAE7-C97F1B747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72E4-402A-0C4F-875C-7CB3C44E7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2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7B1CE-E856-504F-A83D-FC672D50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82" y="1193369"/>
            <a:ext cx="8525197" cy="1642821"/>
          </a:xfrm>
        </p:spPr>
        <p:txBody>
          <a:bodyPr anchor="t">
            <a:no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Challenges in Artificial Intelligence Regulation: </a:t>
            </a:r>
            <a:br>
              <a:rPr lang="en-US" sz="2800" b="1" dirty="0"/>
            </a:br>
            <a:r>
              <a:rPr lang="en-US" sz="2800" b="1" dirty="0"/>
              <a:t>International Contribution to the Brazilian Lawmaking Process.</a:t>
            </a:r>
            <a:br>
              <a:rPr lang="en-US" sz="3600" b="1" dirty="0"/>
            </a:b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6" y="3428999"/>
            <a:ext cx="5749078" cy="2686635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The Jurists Commission established by the Brazilian Federal Senate to support the preparation of a substitute draft to Bills of Laws which propose a Brazilian regulatory framework for artificial intelligence.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Jake Okechukwu Effoduh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9</a:t>
            </a:r>
            <a:r>
              <a:rPr lang="en-US" sz="2000" baseline="30000" dirty="0"/>
              <a:t>th</a:t>
            </a:r>
            <a:r>
              <a:rPr lang="en-US" sz="2000" dirty="0"/>
              <a:t> June 2022</a:t>
            </a:r>
          </a:p>
        </p:txBody>
      </p:sp>
    </p:spTree>
    <p:extLst>
      <p:ext uri="{BB962C8B-B14F-4D97-AF65-F5344CB8AC3E}">
        <p14:creationId xmlns:p14="http://schemas.microsoft.com/office/powerpoint/2010/main" val="74614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65282"/>
            <a:ext cx="7459514" cy="512555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dirty="0"/>
              <a:t>6. Liability expansion on other stakeholder asides supervisor (can extend to investor, producer, developer, deployer, etc.). Also, product liability, strict liability, no fault – no liability compensation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dirty="0"/>
              <a:t>7. Need for balanced projection; less techno-heroism. Perhaps a statement on Brazil’s history with previous technologies and need to prevent algorithmic colonialism, AI imperialism etc.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dirty="0"/>
              <a:t>8. Need to cite other best practices, international principles, reports and frameworks (e.g. UNESCO recommendation on AI, UN Human Rights Council Resolution, WHO guidance).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dirty="0"/>
              <a:t>9. Guardrails can extend to include testing AI systems for bias, </a:t>
            </a:r>
            <a:r>
              <a:rPr lang="en-CA" sz="2000" dirty="0" err="1"/>
              <a:t>debaising</a:t>
            </a:r>
            <a:r>
              <a:rPr lang="en-CA" sz="2000" dirty="0"/>
              <a:t> orders, tooling for fairness, use of counterfactuals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dirty="0"/>
              <a:t>10. Alignment with supranational rights-respecting AI standards and a human-centric approach to data governance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51" y="965282"/>
            <a:ext cx="4153882" cy="226662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Technical recommendations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81341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65282"/>
            <a:ext cx="7459514" cy="5125552"/>
          </a:xfrm>
        </p:spPr>
        <p:txBody>
          <a:bodyPr anchor="t">
            <a:normAutofit/>
          </a:bodyPr>
          <a:lstStyle/>
          <a:p>
            <a:pPr marL="457200" indent="-457200">
              <a:buAutoNum type="arabicPeriod"/>
            </a:pPr>
            <a:r>
              <a:rPr lang="en-CA" sz="2000" dirty="0"/>
              <a:t>An inter-coordinating agency with mandate on AI regulation/ ombudsman</a:t>
            </a:r>
          </a:p>
          <a:p>
            <a:pPr marL="457200" indent="-457200">
              <a:buAutoNum type="arabicPeriod"/>
            </a:pPr>
            <a:r>
              <a:rPr lang="en-CA" sz="2000" dirty="0"/>
              <a:t>Chief Information officers in agencies to report over what areas of AI they already have regulatory oversight</a:t>
            </a:r>
          </a:p>
          <a:p>
            <a:pPr marL="457200" indent="-457200">
              <a:buAutoNum type="arabicPeriod"/>
            </a:pPr>
            <a:r>
              <a:rPr lang="en-CA" sz="2000" dirty="0"/>
              <a:t>Government co-regulation with private sector, academia etc.</a:t>
            </a:r>
          </a:p>
          <a:p>
            <a:pPr marL="457200" indent="-457200">
              <a:buAutoNum type="arabicPeriod"/>
            </a:pPr>
            <a:r>
              <a:rPr lang="en-CA" sz="2000" dirty="0"/>
              <a:t>Public and expert periodic open consultation </a:t>
            </a:r>
          </a:p>
          <a:p>
            <a:pPr marL="457200" indent="-457200">
              <a:buAutoNum type="arabicPeriod"/>
            </a:pPr>
            <a:r>
              <a:rPr lang="en-CA" sz="2000" dirty="0"/>
              <a:t>An assessment of Brazil’s strategic priorities, strengths, and weaknesses</a:t>
            </a:r>
          </a:p>
          <a:p>
            <a:pPr marL="457200" indent="-457200">
              <a:buAutoNum type="arabicPeriod"/>
            </a:pPr>
            <a:r>
              <a:rPr lang="en-CA" sz="2000" dirty="0"/>
              <a:t>Concerns about the use of AI systems for some key sectors: law enforcement, criminal justice, immigration, and national security</a:t>
            </a:r>
          </a:p>
          <a:p>
            <a:pPr marL="457200" indent="-457200">
              <a:buAutoNum type="arabicPeriod"/>
            </a:pPr>
            <a:r>
              <a:rPr lang="en-CA" sz="2000" dirty="0"/>
              <a:t>Prioritizing local AI and ensuring a transparent procurement process for AI systems from abroad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51" y="965282"/>
            <a:ext cx="4153882" cy="226662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Structural and organizational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8174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930564"/>
            <a:ext cx="4657409" cy="226662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Obrigada</a:t>
            </a:r>
            <a:r>
              <a:rPr lang="en-US" sz="3600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099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021" y="1906291"/>
            <a:ext cx="7641792" cy="3549112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International human rights lawyer for 12 years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Worked in 36 countries on legal and programmatic 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World Economic Forum (WEF) Expert on Human Rights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On WEF’s Global Future Council on Frontier Risks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Doctorate researcher on legitimization of AI in Africa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375"/>
            <a:ext cx="10515600" cy="96089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Personal Background</a:t>
            </a:r>
          </a:p>
        </p:txBody>
      </p:sp>
    </p:spTree>
    <p:extLst>
      <p:ext uri="{BB962C8B-B14F-4D97-AF65-F5344CB8AC3E}">
        <p14:creationId xmlns:p14="http://schemas.microsoft.com/office/powerpoint/2010/main" val="290605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017" y="1906291"/>
            <a:ext cx="7610795" cy="3981588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What is the purpose of AI regulation?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Can AI be fully regulated?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Soft law or hard law?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Domestic or international regulation?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Horizontal or a vertical approach?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Which AI regulation model?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121"/>
            <a:ext cx="10515600" cy="11066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Foundational questions on AI regulation</a:t>
            </a:r>
          </a:p>
        </p:txBody>
      </p:sp>
    </p:spTree>
    <p:extLst>
      <p:ext uri="{BB962C8B-B14F-4D97-AF65-F5344CB8AC3E}">
        <p14:creationId xmlns:p14="http://schemas.microsoft.com/office/powerpoint/2010/main" val="343931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017" y="1906291"/>
            <a:ext cx="7610795" cy="3981588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Brazil is one of the earliest countries in the world with specific legislative proposals on regulating AI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 Brazil is one of the first countries to prioritize international contribution to the Brazilian lawmaking process on AI.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Brazil has the largest tech sector in Latin America and the Caribbeans and hosting 5 of the 9 unicorn companies in the region.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Brazil ranks 1</a:t>
            </a:r>
            <a:r>
              <a:rPr lang="en-US" sz="2000" baseline="30000" dirty="0"/>
              <a:t>st</a:t>
            </a:r>
            <a:r>
              <a:rPr lang="en-US" sz="2000" dirty="0"/>
              <a:t> of the 26 countries in the region on the 2021 government AI readiness index. </a:t>
            </a:r>
            <a:br>
              <a:rPr lang="en-US" sz="2000" dirty="0"/>
            </a:b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Brazil as an AI Regulation champion</a:t>
            </a:r>
          </a:p>
        </p:txBody>
      </p:sp>
    </p:spTree>
    <p:extLst>
      <p:ext uri="{BB962C8B-B14F-4D97-AF65-F5344CB8AC3E}">
        <p14:creationId xmlns:p14="http://schemas.microsoft.com/office/powerpoint/2010/main" val="188997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983" y="821410"/>
            <a:ext cx="7175715" cy="5796365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1. The legislation is people-oriented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Ensure autonomy and the guarantee of human intervention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For the promotion of inclusive growth and sustainable development; research, technological development, innovation, and entrepreneurship.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Digital education, progressive adoption of AI, PPP, tax incentives, AI training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2. The legislation is human-rights centric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Founded on respect for ethics, human rights, democratic values, and diversity.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To promote privacy, personal data; transparency, reliability, and security of systems (and not restrict personal choices)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Solidarity, non-discrimination, and mitigation of risks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3. Balanced justification: Economic growth vs social advancement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4. Reliance on existing international frameworks: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The Montreal Declaration for a Responsible Development of Artificial Intelligence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OECD AI Principles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50" y="1435814"/>
            <a:ext cx="4153882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Bill of 2020</a:t>
            </a:r>
          </a:p>
        </p:txBody>
      </p:sp>
    </p:spTree>
    <p:extLst>
      <p:ext uri="{BB962C8B-B14F-4D97-AF65-F5344CB8AC3E}">
        <p14:creationId xmlns:p14="http://schemas.microsoft.com/office/powerpoint/2010/main" val="237178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983" y="821410"/>
            <a:ext cx="7175715" cy="5796365"/>
          </a:xfrm>
        </p:spPr>
        <p:txBody>
          <a:bodyPr anchor="t">
            <a:normAutofit/>
          </a:bodyPr>
          <a:lstStyle/>
          <a:p>
            <a:pPr marL="342900" indent="-342900">
              <a:buAutoNum type="arabicPeriod"/>
            </a:pPr>
            <a:r>
              <a:rPr lang="en-CA" sz="1800" dirty="0"/>
              <a:t>Scope of AI application in Brazil: human welfare, human rights, valuation of human work, economic development etc. </a:t>
            </a:r>
          </a:p>
          <a:p>
            <a:pPr marL="342900" indent="-342900">
              <a:buAutoNum type="arabicPeriod"/>
            </a:pPr>
            <a:r>
              <a:rPr lang="en-CA" sz="1800" dirty="0"/>
              <a:t>AI auxiliary to human decision-making: human oversight, liability for damages rest with supervisor. </a:t>
            </a:r>
          </a:p>
          <a:p>
            <a:pPr marL="342900" indent="-342900">
              <a:buAutoNum type="arabicPeriod"/>
            </a:pPr>
            <a:r>
              <a:rPr lang="en-CA" sz="1800" dirty="0"/>
              <a:t>Guidelines for the Union, the States, the Federal District, and the Municipalities: progressive adoption, education, policy, etc.</a:t>
            </a:r>
          </a:p>
          <a:p>
            <a:pPr marL="342900" indent="-342900">
              <a:buAutoNum type="arabicPeriod"/>
            </a:pPr>
            <a:r>
              <a:rPr lang="en-CA" sz="1800" dirty="0"/>
              <a:t>Justification: in harmony valorization of human work, consider risks, liability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48" y="1435814"/>
            <a:ext cx="4153882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Bill of 2019</a:t>
            </a:r>
          </a:p>
        </p:txBody>
      </p:sp>
    </p:spTree>
    <p:extLst>
      <p:ext uri="{BB962C8B-B14F-4D97-AF65-F5344CB8AC3E}">
        <p14:creationId xmlns:p14="http://schemas.microsoft.com/office/powerpoint/2010/main" val="130060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983" y="588936"/>
            <a:ext cx="7175715" cy="6028839"/>
          </a:xfrm>
        </p:spPr>
        <p:txBody>
          <a:bodyPr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CA" sz="3300" dirty="0"/>
              <a:t>1. Definition of AI: robust and qualified with delineation</a:t>
            </a:r>
          </a:p>
          <a:p>
            <a:pPr marL="0" indent="0">
              <a:buNone/>
            </a:pPr>
            <a:r>
              <a:rPr lang="en-CA" sz="3300" dirty="0"/>
              <a:t>2. Scope of AI application in Brazil: scientific and tech innovation, free enterprise, ethics, human rights and democratic values, intellectual property, non-discrimination, security, privacy, invitation to self-regulation, harmonization with law, data protection, CPC</a:t>
            </a:r>
          </a:p>
          <a:p>
            <a:pPr marL="0" indent="0">
              <a:buNone/>
            </a:pPr>
            <a:r>
              <a:rPr lang="en-CA" sz="3300" dirty="0"/>
              <a:t>3. Principles of developing AI in Brazil: </a:t>
            </a:r>
          </a:p>
          <a:p>
            <a:pPr lvl="1"/>
            <a:r>
              <a:rPr lang="en-CA" sz="2900" dirty="0"/>
              <a:t>Beneficial purpose</a:t>
            </a:r>
          </a:p>
          <a:p>
            <a:pPr lvl="1"/>
            <a:r>
              <a:rPr lang="en-CA" sz="2900" dirty="0"/>
              <a:t>Focus on the human being</a:t>
            </a:r>
          </a:p>
          <a:p>
            <a:pPr lvl="1"/>
            <a:r>
              <a:rPr lang="en-CA" sz="2900" dirty="0"/>
              <a:t>Non-discrimination</a:t>
            </a:r>
          </a:p>
          <a:p>
            <a:pPr lvl="1"/>
            <a:r>
              <a:rPr lang="en-CA" sz="2900" dirty="0"/>
              <a:t>Search for neutrality </a:t>
            </a:r>
          </a:p>
          <a:p>
            <a:pPr lvl="1"/>
            <a:r>
              <a:rPr lang="en-CA" sz="2900" dirty="0"/>
              <a:t>Transparency </a:t>
            </a:r>
          </a:p>
          <a:p>
            <a:pPr lvl="1"/>
            <a:r>
              <a:rPr lang="en-CA" sz="2900" dirty="0"/>
              <a:t>Security and prevention of risks</a:t>
            </a:r>
          </a:p>
          <a:p>
            <a:pPr lvl="1"/>
            <a:r>
              <a:rPr lang="en-CA" sz="2900" dirty="0"/>
              <a:t>Responsible innovation </a:t>
            </a:r>
          </a:p>
          <a:p>
            <a:pPr lvl="1"/>
            <a:r>
              <a:rPr lang="en-CA" sz="2900" dirty="0"/>
              <a:t>Data availability (no violation of copyright)</a:t>
            </a:r>
          </a:p>
          <a:p>
            <a:pPr marL="0" indent="0">
              <a:buNone/>
            </a:pPr>
            <a:r>
              <a:rPr lang="en-CA" sz="3300" dirty="0"/>
              <a:t>4. Public authorities’ guidelines: secondary intervention (compliance to law in force), sectoral activity, risk-based management, interdisciplinary participation and public consultation, regulatory impact analysis, liability, flexible regulatory techniques.</a:t>
            </a:r>
          </a:p>
          <a:p>
            <a:pPr marL="0" indent="0">
              <a:buNone/>
            </a:pPr>
            <a:r>
              <a:rPr lang="en-CA" sz="3300" dirty="0"/>
              <a:t>5. Guidelines of action for union, states, federal district, municipalities: promote confidence in AI tech, investment in AI R&amp;D, tech interoperability, incentive to innovative pedagogy, regulatory sandboxes, collaborative governance mechanisms, international cooperation, monitoring and evaluation, identify self-regulatory institutions.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50" y="1435814"/>
            <a:ext cx="4153882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93885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51007"/>
            <a:ext cx="7459514" cy="4927087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CA" sz="1800" dirty="0"/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Local and international stakeholder engagement 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Definition and interpretation 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Expansion of long title/justification 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Scope of application of AI in Brazil 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Complementarity of laws 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Established AI principles and reliance on existing international frameworks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Guardrails: risk management, liability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Valorization of work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Public trust and AI knowledge mobilization 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Human rights centric and people oriented. 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1800" dirty="0"/>
              <a:t>Balanced justification of economic growth and social advancement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50" y="965282"/>
            <a:ext cx="4571999" cy="226662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Summary of attainments of the Brazilian bills on AI regulation </a:t>
            </a:r>
          </a:p>
        </p:txBody>
      </p:sp>
    </p:spTree>
    <p:extLst>
      <p:ext uri="{BB962C8B-B14F-4D97-AF65-F5344CB8AC3E}">
        <p14:creationId xmlns:p14="http://schemas.microsoft.com/office/powerpoint/2010/main" val="332357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A8E9A-3A90-D744-82C6-2943F25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" y="4197191"/>
            <a:ext cx="4571999" cy="266080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D461-0490-0445-BD1F-A859F8FD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87837"/>
            <a:ext cx="7459514" cy="5370161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CA" sz="2000" dirty="0"/>
              <a:t>Robust definition of AI and exception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dirty="0"/>
              <a:t>2. Qualification of the human rights values listed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1800" i="1" dirty="0"/>
              <a:t>What human rights laws/norms is the legislation subject to?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1800" i="1" dirty="0"/>
              <a:t>Expansion of privacy protection (privacy by design and not by demand)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1800" i="1" dirty="0"/>
              <a:t>Mention of at-risk groups of discrimination (children, people living with disabilities, etc.)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dirty="0"/>
              <a:t>3. Replacing “neutrality” with fairness or equitable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dirty="0"/>
              <a:t>4. Provision for impact assessment monitoring, evaluation, and reporting obligations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dirty="0"/>
              <a:t>5. Interpretation section of key terms. Including terms such as transparency, accountability, </a:t>
            </a:r>
            <a:r>
              <a:rPr lang="en-CA" sz="2000" dirty="0" err="1"/>
              <a:t>explainability</a:t>
            </a:r>
            <a:r>
              <a:rPr lang="en-CA" sz="2000" dirty="0"/>
              <a:t>, bias, fairness etc. </a:t>
            </a:r>
          </a:p>
          <a:p>
            <a:pPr marL="0" indent="0">
              <a:buNone/>
            </a:pPr>
            <a:endParaRPr lang="en-CA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60B37-468D-9DCD-757E-199EADB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51" y="965282"/>
            <a:ext cx="4153882" cy="226662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Technical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06522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1042</Words>
  <Application>Microsoft Macintosh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Challenges in Artificial Intelligence Regulation:  International Contribution to the Brazilian Lawmaking Process. </vt:lpstr>
      <vt:lpstr>Personal Background</vt:lpstr>
      <vt:lpstr>Foundational questions on AI regulation</vt:lpstr>
      <vt:lpstr>Brazil as an AI Regulation champion</vt:lpstr>
      <vt:lpstr>Bill of 2020</vt:lpstr>
      <vt:lpstr>Bill of 2019</vt:lpstr>
      <vt:lpstr>2021</vt:lpstr>
      <vt:lpstr>Summary of attainments of the Brazilian bills on AI regulation </vt:lpstr>
      <vt:lpstr>Technical recommendations</vt:lpstr>
      <vt:lpstr>Technical recommendations (continued)</vt:lpstr>
      <vt:lpstr>Structural and organizational recommendations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Bias and Human Rights</dc:title>
  <dc:creator>Okechukwu Effoduh</dc:creator>
  <cp:lastModifiedBy>Okechukwu Effoduh</cp:lastModifiedBy>
  <cp:revision>75</cp:revision>
  <dcterms:created xsi:type="dcterms:W3CDTF">2022-02-07T03:06:05Z</dcterms:created>
  <dcterms:modified xsi:type="dcterms:W3CDTF">2022-06-09T21:14:09Z</dcterms:modified>
</cp:coreProperties>
</file>