
<file path=[Content_Types].xml><?xml version="1.0" encoding="utf-8"?>
<Types xmlns="http://schemas.openxmlformats.org/package/2006/content-types">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6" r:id="rId5"/>
    <p:sldId id="257" r:id="rId6"/>
    <p:sldId id="286" r:id="rId7"/>
    <p:sldId id="287" r:id="rId8"/>
    <p:sldId id="260" r:id="rId9"/>
    <p:sldId id="258" r:id="rId10"/>
    <p:sldId id="288" r:id="rId11"/>
    <p:sldId id="289" r:id="rId12"/>
    <p:sldId id="290" r:id="rId13"/>
    <p:sldId id="291" r:id="rId14"/>
    <p:sldId id="292"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8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12/15/2021</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‹nº›</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1T13:34:39.6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0 134,'6'-1,"-1"0,1 0,-1 0,1-1,6-2,19-5,35 1,31-6,-46 2,-25 5,-1 1,1 2,33-2,-51 6,32-1,0-1,48-9,-71 8,34-8,2 2,94-3,-116 13,-18 0,0-1,0 0,0-1,22-3,-19-2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1T13:36:58.10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0 176,'12'-1,"0"-1,-1 0,1 0,-1-2,19-7,23-6,5 5,-1 2,2 3,68-1,-101 7,53-10,-51 6,39-1,537 4,-293 4,2663-2,-2916-3,-1-3,74-17,-43 7,12 2,119-1,102 16,-119 2,458-3,-644 1,-1 0,0 1,18 6,-15-4,-1-1,19 2,63 7,-63-6,45 1,19-6,-9 0,94 11,-98-4,124-5,-120-4,-70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1T13:37:09.5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75,'421'0,"-387"-2,53-9,-51 5,39 0,4 5,-20 1,109-13,-123 7,1 3,64 3,40-2,-68-9,-52 5,54-2,-11 9,-51-1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1T13:37:13.8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99,'50'-2,"48"-9,-50 5,54-1,61-5,-6 0,-74 14,-42-1,0-1,0-1,51-10,-38 4,0 1,1 3,70 6,79-5,-122-10,-49 7,43-2,-49 6,-4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1T13:37:36.5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1 174,'15'-1,"0"-1,0 0,18-5,35-5,7 12,-54 1,-1-1,1-1,0 0,36-8,-19 1,0 3,1 0,-1 3,76 5,-25-1,31 0,141-5,-168-9,-60 7,52-2,-55 6,2 2,1-2,-1-1,46-10,-52 7,52-2,-56 6,-1-1,1 0,36-11,-1-3,1 3,70-7,-60 15,88 4,-71 3,-64-2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11T13:37:40.8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0,'396'0,"-377"1,0 1,31 7,25 3,363-9,-225-5,157 2,-349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12/15/2021</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‹nº›</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‹nº›</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‹nº›</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‹nº›</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
	<Relationship Id="rId2" Type="http://schemas.openxmlformats.org/officeDocument/2006/relationships/hyperlink" Target="http://?" TargetMode="External"/>
	<Relationship Id="rId1" Type="http://schemas.openxmlformats.org/officeDocument/2006/relationships/slideLayout" Target="../slideLayouts/slideLayout17.xml"/>
</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mp"/><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customXml" Target="../ink/ink1.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customXml" Target="../ink/ink2.xml"/><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customXml" Target="../ink/ink4.xml"/><Relationship Id="rId4" Type="http://schemas.openxmlformats.org/officeDocument/2006/relationships/image" Target="../media/image22.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customXml" Target="../ink/ink6.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a:lstStyle/>
          <a:p>
            <a:pPr algn="ctr"/>
            <a:r>
              <a:rPr lang="pt-BR" dirty="0"/>
              <a:t>Proteção</a:t>
            </a:r>
            <a:r>
              <a:rPr lang="en-US" dirty="0"/>
              <a:t> e </a:t>
            </a:r>
            <a:r>
              <a:rPr lang="pt-BR" dirty="0"/>
              <a:t>Vazamento</a:t>
            </a:r>
            <a:r>
              <a:rPr lang="en-US" dirty="0"/>
              <a:t> de Dados</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a:xfrm>
            <a:off x="2761488" y="3721607"/>
            <a:ext cx="7077456" cy="2004489"/>
          </a:xfrm>
        </p:spPr>
        <p:txBody>
          <a:bodyPr>
            <a:normAutofit/>
          </a:bodyPr>
          <a:lstStyle/>
          <a:p>
            <a:pPr marL="0" indent="0">
              <a:buNone/>
            </a:pPr>
            <a:r>
              <a:rPr lang="pt-BR" dirty="0"/>
              <a:t>Carlos Bruno Ferreira da Silva</a:t>
            </a:r>
          </a:p>
          <a:p>
            <a:pPr marL="0" indent="0">
              <a:buNone/>
            </a:pPr>
            <a:r>
              <a:rPr lang="pt-BR" dirty="0"/>
              <a:t>Doutor em Direito Constitucional</a:t>
            </a:r>
          </a:p>
          <a:p>
            <a:pPr marL="0" indent="0">
              <a:buNone/>
            </a:pPr>
            <a:r>
              <a:rPr lang="pt-BR" dirty="0"/>
              <a:t>Procurador da República</a:t>
            </a:r>
          </a:p>
          <a:p>
            <a:pPr marL="0" indent="0" algn="r">
              <a:buNone/>
            </a:pPr>
            <a:r>
              <a:rPr lang="pt-BR" dirty="0">
                <a:solidFill>
                  <a:schemeClr val="tx1"/>
                </a:solidFill>
              </a:rPr>
              <a:t>Senado Federal</a:t>
            </a:r>
          </a:p>
          <a:p>
            <a:pPr marL="0" indent="0" algn="r">
              <a:buNone/>
            </a:pPr>
            <a:r>
              <a:rPr lang="pt-BR" dirty="0">
                <a:solidFill>
                  <a:schemeClr val="tx1"/>
                </a:solidFill>
              </a:rPr>
              <a:t>15 de dezembro de 2021</a:t>
            </a:r>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4) Como as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autoridades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controle</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podem</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atuar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 </a:t>
            </a:r>
            <a:r>
              <a:rPr lang="en-US"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(1)</a:t>
            </a:r>
            <a:endParaRPr lang="en-US" dirty="0"/>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10</a:t>
            </a:fld>
            <a:endParaRPr lang="en-US" dirty="0"/>
          </a:p>
        </p:txBody>
      </p:sp>
      <p:pic>
        <p:nvPicPr>
          <p:cNvPr id="5" name="Picture 4">
            <a:extLst>
              <a:ext uri="{FF2B5EF4-FFF2-40B4-BE49-F238E27FC236}">
                <a16:creationId xmlns:a16="http://schemas.microsoft.com/office/drawing/2014/main" id="{C4CF72D7-66B1-4C2C-968F-7B64D1A95EA4}"/>
              </a:ext>
            </a:extLst>
          </p:cNvPr>
          <p:cNvPicPr>
            <a:picLocks noChangeAspect="1"/>
          </p:cNvPicPr>
          <p:nvPr/>
        </p:nvPicPr>
        <p:blipFill>
          <a:blip r:embed="rId2"/>
          <a:stretch>
            <a:fillRect/>
          </a:stretch>
        </p:blipFill>
        <p:spPr>
          <a:xfrm>
            <a:off x="533400" y="1078456"/>
            <a:ext cx="11060837" cy="5029381"/>
          </a:xfrm>
          <a:prstGeom prst="rect">
            <a:avLst/>
          </a:prstGeom>
        </p:spPr>
      </p:pic>
      <p:pic>
        <p:nvPicPr>
          <p:cNvPr id="8" name="Picture 7">
            <a:extLst>
              <a:ext uri="{FF2B5EF4-FFF2-40B4-BE49-F238E27FC236}">
                <a16:creationId xmlns:a16="http://schemas.microsoft.com/office/drawing/2014/main" id="{DE65BAC6-816C-40F7-8C16-7E370649376A}"/>
              </a:ext>
            </a:extLst>
          </p:cNvPr>
          <p:cNvPicPr>
            <a:picLocks noChangeAspect="1"/>
          </p:cNvPicPr>
          <p:nvPr/>
        </p:nvPicPr>
        <p:blipFill>
          <a:blip r:embed="rId3"/>
          <a:stretch>
            <a:fillRect/>
          </a:stretch>
        </p:blipFill>
        <p:spPr>
          <a:xfrm>
            <a:off x="2412234" y="6281784"/>
            <a:ext cx="8839966" cy="274344"/>
          </a:xfrm>
          <a:prstGeom prst="rect">
            <a:avLst/>
          </a:prstGeom>
        </p:spPr>
      </p:pic>
      <p:sp>
        <p:nvSpPr>
          <p:cNvPr id="9" name="TextBox 8">
            <a:extLst>
              <a:ext uri="{FF2B5EF4-FFF2-40B4-BE49-F238E27FC236}">
                <a16:creationId xmlns:a16="http://schemas.microsoft.com/office/drawing/2014/main" id="{606B20D9-E37C-4331-8755-FF1BA02E4CFB}"/>
              </a:ext>
            </a:extLst>
          </p:cNvPr>
          <p:cNvSpPr txBox="1"/>
          <p:nvPr/>
        </p:nvSpPr>
        <p:spPr>
          <a:xfrm>
            <a:off x="301840" y="6207422"/>
            <a:ext cx="1846556" cy="369332"/>
          </a:xfrm>
          <a:prstGeom prst="rect">
            <a:avLst/>
          </a:prstGeom>
          <a:noFill/>
        </p:spPr>
        <p:txBody>
          <a:bodyPr wrap="square" rtlCol="0">
            <a:spAutoFit/>
          </a:bodyPr>
          <a:lstStyle/>
          <a:p>
            <a:r>
              <a:rPr lang="pt-BR" dirty="0">
                <a:solidFill>
                  <a:srgbClr val="FF0000"/>
                </a:solidFill>
              </a:rPr>
              <a:t>Vigência, </a:t>
            </a:r>
            <a:r>
              <a:rPr lang="pt-BR" dirty="0" err="1">
                <a:solidFill>
                  <a:srgbClr val="FF0000"/>
                </a:solidFill>
              </a:rPr>
              <a:t>art</a:t>
            </a:r>
            <a:r>
              <a:rPr lang="pt-BR" dirty="0">
                <a:solidFill>
                  <a:srgbClr val="FF0000"/>
                </a:solidFill>
              </a:rPr>
              <a:t> 65</a:t>
            </a:r>
          </a:p>
        </p:txBody>
      </p:sp>
    </p:spTree>
    <p:extLst>
      <p:ext uri="{BB962C8B-B14F-4D97-AF65-F5344CB8AC3E}">
        <p14:creationId xmlns:p14="http://schemas.microsoft.com/office/powerpoint/2010/main" val="363971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4) Como as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autoridades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controle</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podem</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atuar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 </a:t>
            </a:r>
            <a:r>
              <a:rPr lang="en-US"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(2)</a:t>
            </a:r>
            <a:endParaRPr lang="en-US" dirty="0"/>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11</a:t>
            </a:fld>
            <a:endParaRPr lang="en-US" dirty="0"/>
          </a:p>
        </p:txBody>
      </p:sp>
      <p:pic>
        <p:nvPicPr>
          <p:cNvPr id="4" name="Picture 3">
            <a:extLst>
              <a:ext uri="{FF2B5EF4-FFF2-40B4-BE49-F238E27FC236}">
                <a16:creationId xmlns:a16="http://schemas.microsoft.com/office/drawing/2014/main" id="{5197F074-D136-49C3-B4B6-7AE29B7CB2C4}"/>
              </a:ext>
            </a:extLst>
          </p:cNvPr>
          <p:cNvPicPr>
            <a:picLocks noChangeAspect="1"/>
          </p:cNvPicPr>
          <p:nvPr/>
        </p:nvPicPr>
        <p:blipFill>
          <a:blip r:embed="rId2"/>
          <a:stretch>
            <a:fillRect/>
          </a:stretch>
        </p:blipFill>
        <p:spPr>
          <a:xfrm>
            <a:off x="348059" y="1086968"/>
            <a:ext cx="11423731" cy="4719027"/>
          </a:xfrm>
          <a:prstGeom prst="rect">
            <a:avLst/>
          </a:prstGeom>
        </p:spPr>
      </p:pic>
      <p:pic>
        <p:nvPicPr>
          <p:cNvPr id="10" name="Picture 9">
            <a:extLst>
              <a:ext uri="{FF2B5EF4-FFF2-40B4-BE49-F238E27FC236}">
                <a16:creationId xmlns:a16="http://schemas.microsoft.com/office/drawing/2014/main" id="{27ED82CC-53DB-490B-ABA2-4820A566561B}"/>
              </a:ext>
            </a:extLst>
          </p:cNvPr>
          <p:cNvPicPr>
            <a:picLocks noChangeAspect="1"/>
          </p:cNvPicPr>
          <p:nvPr/>
        </p:nvPicPr>
        <p:blipFill>
          <a:blip r:embed="rId3"/>
          <a:stretch>
            <a:fillRect/>
          </a:stretch>
        </p:blipFill>
        <p:spPr>
          <a:xfrm>
            <a:off x="3378959" y="5918495"/>
            <a:ext cx="7529212" cy="823031"/>
          </a:xfrm>
          <a:prstGeom prst="rect">
            <a:avLst/>
          </a:prstGeom>
        </p:spPr>
      </p:pic>
      <p:sp>
        <p:nvSpPr>
          <p:cNvPr id="11" name="TextBox 10">
            <a:extLst>
              <a:ext uri="{FF2B5EF4-FFF2-40B4-BE49-F238E27FC236}">
                <a16:creationId xmlns:a16="http://schemas.microsoft.com/office/drawing/2014/main" id="{05F2A775-E09F-407D-9186-C6B1233073E4}"/>
              </a:ext>
            </a:extLst>
          </p:cNvPr>
          <p:cNvSpPr txBox="1"/>
          <p:nvPr/>
        </p:nvSpPr>
        <p:spPr>
          <a:xfrm>
            <a:off x="533400" y="5945743"/>
            <a:ext cx="2182674" cy="646331"/>
          </a:xfrm>
          <a:prstGeom prst="rect">
            <a:avLst/>
          </a:prstGeom>
          <a:noFill/>
        </p:spPr>
        <p:txBody>
          <a:bodyPr wrap="square" rtlCol="0">
            <a:spAutoFit/>
          </a:bodyPr>
          <a:lstStyle/>
          <a:p>
            <a:r>
              <a:rPr lang="pt-BR" dirty="0">
                <a:solidFill>
                  <a:srgbClr val="FF0000"/>
                </a:solidFill>
              </a:rPr>
              <a:t>Competência, STJ</a:t>
            </a:r>
          </a:p>
          <a:p>
            <a:r>
              <a:rPr lang="pt-BR" dirty="0">
                <a:solidFill>
                  <a:srgbClr val="FF0000"/>
                </a:solidFill>
              </a:rPr>
              <a:t>AGRESP </a:t>
            </a:r>
            <a:r>
              <a:rPr lang="pt-BR" b="0" i="0" dirty="0">
                <a:solidFill>
                  <a:srgbClr val="FF0000"/>
                </a:solidFill>
                <a:effectLst/>
                <a:latin typeface="Arial" panose="020B0604020202020204" pitchFamily="34" charset="0"/>
              </a:rPr>
              <a:t>1502179</a:t>
            </a:r>
            <a:endParaRPr lang="pt-BR" dirty="0">
              <a:solidFill>
                <a:srgbClr val="FF0000"/>
              </a:solidFill>
            </a:endParaRPr>
          </a:p>
        </p:txBody>
      </p:sp>
    </p:spTree>
    <p:extLst>
      <p:ext uri="{BB962C8B-B14F-4D97-AF65-F5344CB8AC3E}">
        <p14:creationId xmlns:p14="http://schemas.microsoft.com/office/powerpoint/2010/main" val="351367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a:lstStyle/>
          <a:p>
            <a:r>
              <a:rPr lang="en-US" sz="6000" dirty="0" err="1"/>
              <a:t>Obrigado</a:t>
            </a:r>
            <a:r>
              <a:rPr lang="en-US" sz="6000" dirty="0"/>
              <a:t> !</a:t>
            </a:r>
            <a:endParaRPr lang="en-GB" sz="6000" dirty="0"/>
          </a:p>
        </p:txBody>
      </p:sp>
      <p:sp>
        <p:nvSpPr>
          <p:cNvPr id="5" name="TextBox 4">
            <a:extLst>
              <a:ext uri="{FF2B5EF4-FFF2-40B4-BE49-F238E27FC236}">
                <a16:creationId xmlns:a16="http://schemas.microsoft.com/office/drawing/2014/main" id="{6E869AD4-D8E7-4BDD-B0FC-87AF91C68368}"/>
              </a:ext>
            </a:extLst>
          </p:cNvPr>
          <p:cNvSpPr txBox="1"/>
          <p:nvPr/>
        </p:nvSpPr>
        <p:spPr>
          <a:xfrm>
            <a:off x="3044300" y="4050792"/>
            <a:ext cx="6103398" cy="954107"/>
          </a:xfrm>
          <a:prstGeom prst="rect">
            <a:avLst/>
          </a:prstGeom>
          <a:noFill/>
        </p:spPr>
        <p:txBody>
          <a:bodyPr wrap="square">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E-mail: </a:t>
            </a: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carlosbruno@mpf.mp.br</a:t>
            </a:r>
            <a:endParaRPr lang="en-US" sz="2800" b="1" cap="none" spc="0" dirty="0">
              <a:ln w="6600">
                <a:solidFill>
                  <a:schemeClr val="accent2"/>
                </a:solidFill>
                <a:prstDash val="solid"/>
              </a:ln>
              <a:solidFill>
                <a:srgbClr val="FFFFFF"/>
              </a:solidFill>
              <a:effectLst>
                <a:outerShdw dist="38100" dir="2700000" algn="tl" rotWithShape="0">
                  <a:schemeClr val="accent2"/>
                </a:outerShdw>
              </a:effectLst>
            </a:endParaRPr>
          </a:p>
          <a:p>
            <a:pPr algn="ctr"/>
            <a:r>
              <a:rPr lang="en-US" sz="2800" b="1" dirty="0">
                <a:ln w="6600">
                  <a:solidFill>
                    <a:schemeClr val="accent2"/>
                  </a:solidFill>
                  <a:prstDash val="solid"/>
                </a:ln>
                <a:solidFill>
                  <a:srgbClr val="FFFFFF"/>
                </a:solidFill>
                <a:effectLst>
                  <a:outerShdw dist="38100" dir="2700000" algn="tl" rotWithShape="0">
                    <a:schemeClr val="accent2"/>
                  </a:outerShdw>
                </a:effectLst>
              </a:rPr>
              <a:t>Twitter: @carlosbrunoferr</a:t>
            </a:r>
            <a:endParaRPr lang="en-US" sz="28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42977186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565774" y="947692"/>
            <a:ext cx="11312548" cy="1058661"/>
          </a:xfrm>
        </p:spPr>
        <p:txBody>
          <a:bodyPr>
            <a:normAutofit fontScale="90000"/>
          </a:bodyPr>
          <a:lstStyle/>
          <a:p>
            <a:pPr algn="ctr"/>
            <a:r>
              <a:rPr lang="pt-BR" dirty="0"/>
              <a:t>Vazamentos de Dados no Brasil recentemente</a:t>
            </a: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2</a:t>
            </a:fld>
            <a:endParaRPr lang="en-US" dirty="0"/>
          </a:p>
        </p:txBody>
      </p:sp>
      <p:pic>
        <p:nvPicPr>
          <p:cNvPr id="8" name="Picture 7" descr="Graphical user interface, text, application&#10;&#10;Description automatically generated">
            <a:extLst>
              <a:ext uri="{FF2B5EF4-FFF2-40B4-BE49-F238E27FC236}">
                <a16:creationId xmlns:a16="http://schemas.microsoft.com/office/drawing/2014/main" id="{249F1A52-B350-4CC4-828E-5C885D69CF17}"/>
              </a:ext>
            </a:extLst>
          </p:cNvPr>
          <p:cNvPicPr>
            <a:picLocks noChangeAspect="1"/>
          </p:cNvPicPr>
          <p:nvPr/>
        </p:nvPicPr>
        <p:blipFill rotWithShape="1">
          <a:blip r:embed="rId2"/>
          <a:srcRect l="8996" t="23766" r="9249" b="13958"/>
          <a:stretch/>
        </p:blipFill>
        <p:spPr>
          <a:xfrm>
            <a:off x="831850" y="2052959"/>
            <a:ext cx="4211775" cy="1955307"/>
          </a:xfrm>
          <a:prstGeom prst="rect">
            <a:avLst/>
          </a:prstGeom>
        </p:spPr>
      </p:pic>
      <p:sp>
        <p:nvSpPr>
          <p:cNvPr id="14" name="TextBox 13">
            <a:extLst>
              <a:ext uri="{FF2B5EF4-FFF2-40B4-BE49-F238E27FC236}">
                <a16:creationId xmlns:a16="http://schemas.microsoft.com/office/drawing/2014/main" id="{D3FE57D3-B168-4EA8-BB6A-29CED5B7D308}"/>
              </a:ext>
            </a:extLst>
          </p:cNvPr>
          <p:cNvSpPr txBox="1"/>
          <p:nvPr/>
        </p:nvSpPr>
        <p:spPr>
          <a:xfrm>
            <a:off x="1066800" y="4054872"/>
            <a:ext cx="2078182" cy="365760"/>
          </a:xfrm>
          <a:prstGeom prst="rect">
            <a:avLst/>
          </a:prstGeom>
          <a:noFill/>
        </p:spPr>
        <p:txBody>
          <a:bodyPr wrap="square" rtlCol="0">
            <a:spAutoFit/>
          </a:bodyPr>
          <a:lstStyle/>
          <a:p>
            <a:r>
              <a:rPr lang="pt-BR" dirty="0">
                <a:solidFill>
                  <a:schemeClr val="bg1">
                    <a:lumMod val="95000"/>
                  </a:schemeClr>
                </a:solidFill>
              </a:rPr>
              <a:t>02/12/2020</a:t>
            </a:r>
          </a:p>
        </p:txBody>
      </p:sp>
      <p:pic>
        <p:nvPicPr>
          <p:cNvPr id="18" name="Picture 17" descr="Graphical user interface, application&#10;&#10;Description automatically generated">
            <a:extLst>
              <a:ext uri="{FF2B5EF4-FFF2-40B4-BE49-F238E27FC236}">
                <a16:creationId xmlns:a16="http://schemas.microsoft.com/office/drawing/2014/main" id="{ED85C004-1054-4FE7-843D-FAC4572A96DE}"/>
              </a:ext>
            </a:extLst>
          </p:cNvPr>
          <p:cNvPicPr>
            <a:picLocks noChangeAspect="1"/>
          </p:cNvPicPr>
          <p:nvPr/>
        </p:nvPicPr>
        <p:blipFill>
          <a:blip r:embed="rId3"/>
          <a:stretch>
            <a:fillRect/>
          </a:stretch>
        </p:blipFill>
        <p:spPr>
          <a:xfrm>
            <a:off x="2937737" y="3776839"/>
            <a:ext cx="4678444" cy="2117876"/>
          </a:xfrm>
          <a:prstGeom prst="rect">
            <a:avLst/>
          </a:prstGeom>
        </p:spPr>
      </p:pic>
      <p:sp>
        <p:nvSpPr>
          <p:cNvPr id="19" name="TextBox 18">
            <a:extLst>
              <a:ext uri="{FF2B5EF4-FFF2-40B4-BE49-F238E27FC236}">
                <a16:creationId xmlns:a16="http://schemas.microsoft.com/office/drawing/2014/main" id="{43C81A87-CC0C-46E8-9296-46BC86DFF6E2}"/>
              </a:ext>
            </a:extLst>
          </p:cNvPr>
          <p:cNvSpPr txBox="1"/>
          <p:nvPr/>
        </p:nvSpPr>
        <p:spPr>
          <a:xfrm>
            <a:off x="6373090" y="5945743"/>
            <a:ext cx="1454728" cy="369332"/>
          </a:xfrm>
          <a:prstGeom prst="rect">
            <a:avLst/>
          </a:prstGeom>
          <a:noFill/>
        </p:spPr>
        <p:txBody>
          <a:bodyPr wrap="square" rtlCol="0">
            <a:spAutoFit/>
          </a:bodyPr>
          <a:lstStyle/>
          <a:p>
            <a:r>
              <a:rPr lang="pt-BR" dirty="0">
                <a:solidFill>
                  <a:schemeClr val="bg1">
                    <a:lumMod val="95000"/>
                  </a:schemeClr>
                </a:solidFill>
              </a:rPr>
              <a:t>28/01/2021</a:t>
            </a:r>
          </a:p>
        </p:txBody>
      </p:sp>
      <p:pic>
        <p:nvPicPr>
          <p:cNvPr id="21" name="Picture 20" descr="Graphical user interface, text, application, email&#10;&#10;Description automatically generated">
            <a:extLst>
              <a:ext uri="{FF2B5EF4-FFF2-40B4-BE49-F238E27FC236}">
                <a16:creationId xmlns:a16="http://schemas.microsoft.com/office/drawing/2014/main" id="{2C59358E-575C-4A39-8621-6ECDA27482B8}"/>
              </a:ext>
            </a:extLst>
          </p:cNvPr>
          <p:cNvPicPr>
            <a:picLocks noChangeAspect="1"/>
          </p:cNvPicPr>
          <p:nvPr/>
        </p:nvPicPr>
        <p:blipFill>
          <a:blip r:embed="rId4"/>
          <a:stretch>
            <a:fillRect/>
          </a:stretch>
        </p:blipFill>
        <p:spPr>
          <a:xfrm>
            <a:off x="6966204" y="2481278"/>
            <a:ext cx="4576117" cy="2178152"/>
          </a:xfrm>
          <a:prstGeom prst="rect">
            <a:avLst/>
          </a:prstGeom>
        </p:spPr>
      </p:pic>
      <p:sp>
        <p:nvSpPr>
          <p:cNvPr id="22" name="TextBox 21">
            <a:extLst>
              <a:ext uri="{FF2B5EF4-FFF2-40B4-BE49-F238E27FC236}">
                <a16:creationId xmlns:a16="http://schemas.microsoft.com/office/drawing/2014/main" id="{06A65BDA-7AA2-4B04-B5E6-44FBC3B3BF53}"/>
              </a:ext>
            </a:extLst>
          </p:cNvPr>
          <p:cNvSpPr txBox="1"/>
          <p:nvPr/>
        </p:nvSpPr>
        <p:spPr>
          <a:xfrm>
            <a:off x="9722068" y="4835777"/>
            <a:ext cx="1497776" cy="369332"/>
          </a:xfrm>
          <a:prstGeom prst="rect">
            <a:avLst/>
          </a:prstGeom>
          <a:noFill/>
        </p:spPr>
        <p:txBody>
          <a:bodyPr wrap="square" rtlCol="0">
            <a:spAutoFit/>
          </a:bodyPr>
          <a:lstStyle/>
          <a:p>
            <a:r>
              <a:rPr lang="pt-BR" dirty="0">
                <a:solidFill>
                  <a:schemeClr val="bg1">
                    <a:lumMod val="95000"/>
                  </a:schemeClr>
                </a:solidFill>
              </a:rPr>
              <a:t>25/01/2021</a:t>
            </a:r>
          </a:p>
        </p:txBody>
      </p:sp>
    </p:spTree>
    <p:extLst>
      <p:ext uri="{BB962C8B-B14F-4D97-AF65-F5344CB8AC3E}">
        <p14:creationId xmlns:p14="http://schemas.microsoft.com/office/powerpoint/2010/main" val="290279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565774" y="947692"/>
            <a:ext cx="11312548" cy="1058661"/>
          </a:xfrm>
        </p:spPr>
        <p:txBody>
          <a:bodyPr>
            <a:normAutofit fontScale="90000"/>
          </a:bodyPr>
          <a:lstStyle/>
          <a:p>
            <a:pPr algn="ctr"/>
            <a:r>
              <a:rPr lang="pt-BR" dirty="0"/>
              <a:t>Grandes Vazamentos de Dados no Mundo no século XXI</a:t>
            </a: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3</a:t>
            </a:fld>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12EFBFC1-4A35-47EF-8F4F-C18C9388D894}"/>
              </a:ext>
            </a:extLst>
          </p:cNvPr>
          <p:cNvPicPr>
            <a:picLocks noChangeAspect="1"/>
          </p:cNvPicPr>
          <p:nvPr/>
        </p:nvPicPr>
        <p:blipFill>
          <a:blip r:embed="rId2"/>
          <a:stretch>
            <a:fillRect/>
          </a:stretch>
        </p:blipFill>
        <p:spPr>
          <a:xfrm>
            <a:off x="819901" y="2308894"/>
            <a:ext cx="4889521" cy="1362561"/>
          </a:xfrm>
          <a:prstGeom prst="rect">
            <a:avLst/>
          </a:prstGeom>
        </p:spPr>
      </p:pic>
      <p:sp>
        <p:nvSpPr>
          <p:cNvPr id="6" name="TextBox 5">
            <a:extLst>
              <a:ext uri="{FF2B5EF4-FFF2-40B4-BE49-F238E27FC236}">
                <a16:creationId xmlns:a16="http://schemas.microsoft.com/office/drawing/2014/main" id="{533A586D-286A-4588-926C-5D2DD592F94A}"/>
              </a:ext>
            </a:extLst>
          </p:cNvPr>
          <p:cNvSpPr txBox="1"/>
          <p:nvPr/>
        </p:nvSpPr>
        <p:spPr>
          <a:xfrm>
            <a:off x="4087091" y="3714717"/>
            <a:ext cx="1622331" cy="369332"/>
          </a:xfrm>
          <a:prstGeom prst="rect">
            <a:avLst/>
          </a:prstGeom>
          <a:noFill/>
        </p:spPr>
        <p:txBody>
          <a:bodyPr wrap="square" rtlCol="0">
            <a:spAutoFit/>
          </a:bodyPr>
          <a:lstStyle/>
          <a:p>
            <a:r>
              <a:rPr lang="pt-BR" dirty="0">
                <a:solidFill>
                  <a:schemeClr val="bg1">
                    <a:lumMod val="95000"/>
                  </a:schemeClr>
                </a:solidFill>
              </a:rPr>
              <a:t>30/10/2013</a:t>
            </a:r>
          </a:p>
        </p:txBody>
      </p:sp>
      <p:pic>
        <p:nvPicPr>
          <p:cNvPr id="9" name="Picture 8" descr="Text&#10;&#10;Description automatically generated">
            <a:extLst>
              <a:ext uri="{FF2B5EF4-FFF2-40B4-BE49-F238E27FC236}">
                <a16:creationId xmlns:a16="http://schemas.microsoft.com/office/drawing/2014/main" id="{1AE2D6E8-4736-48FF-AE52-B55D21D2EF42}"/>
              </a:ext>
            </a:extLst>
          </p:cNvPr>
          <p:cNvPicPr>
            <a:picLocks noChangeAspect="1"/>
          </p:cNvPicPr>
          <p:nvPr/>
        </p:nvPicPr>
        <p:blipFill>
          <a:blip r:embed="rId3"/>
          <a:stretch>
            <a:fillRect/>
          </a:stretch>
        </p:blipFill>
        <p:spPr>
          <a:xfrm>
            <a:off x="6344858" y="2683175"/>
            <a:ext cx="5533464" cy="1597227"/>
          </a:xfrm>
          <a:prstGeom prst="rect">
            <a:avLst/>
          </a:prstGeom>
        </p:spPr>
      </p:pic>
      <p:sp>
        <p:nvSpPr>
          <p:cNvPr id="10" name="TextBox 9">
            <a:extLst>
              <a:ext uri="{FF2B5EF4-FFF2-40B4-BE49-F238E27FC236}">
                <a16:creationId xmlns:a16="http://schemas.microsoft.com/office/drawing/2014/main" id="{B0F827BF-3BD3-45C9-AB26-6A99EE014641}"/>
              </a:ext>
            </a:extLst>
          </p:cNvPr>
          <p:cNvSpPr txBox="1"/>
          <p:nvPr/>
        </p:nvSpPr>
        <p:spPr>
          <a:xfrm>
            <a:off x="8986898" y="2313843"/>
            <a:ext cx="2671702" cy="369332"/>
          </a:xfrm>
          <a:prstGeom prst="rect">
            <a:avLst/>
          </a:prstGeom>
          <a:noFill/>
        </p:spPr>
        <p:txBody>
          <a:bodyPr wrap="square" rtlCol="0">
            <a:spAutoFit/>
          </a:bodyPr>
          <a:lstStyle/>
          <a:p>
            <a:r>
              <a:rPr lang="pt-BR" dirty="0">
                <a:solidFill>
                  <a:schemeClr val="bg1">
                    <a:lumMod val="95000"/>
                  </a:schemeClr>
                </a:solidFill>
              </a:rPr>
              <a:t>Maio/Julho de 2017</a:t>
            </a:r>
          </a:p>
        </p:txBody>
      </p:sp>
      <p:pic>
        <p:nvPicPr>
          <p:cNvPr id="16" name="Picture 15" descr="Text&#10;&#10;Description automatically generated">
            <a:extLst>
              <a:ext uri="{FF2B5EF4-FFF2-40B4-BE49-F238E27FC236}">
                <a16:creationId xmlns:a16="http://schemas.microsoft.com/office/drawing/2014/main" id="{79510650-4929-44D3-8843-D2C145C23856}"/>
              </a:ext>
            </a:extLst>
          </p:cNvPr>
          <p:cNvPicPr>
            <a:picLocks noChangeAspect="1"/>
          </p:cNvPicPr>
          <p:nvPr/>
        </p:nvPicPr>
        <p:blipFill>
          <a:blip r:embed="rId4"/>
          <a:stretch>
            <a:fillRect/>
          </a:stretch>
        </p:blipFill>
        <p:spPr>
          <a:xfrm>
            <a:off x="313678" y="4386590"/>
            <a:ext cx="4862457" cy="1752752"/>
          </a:xfrm>
          <a:prstGeom prst="rect">
            <a:avLst/>
          </a:prstGeom>
        </p:spPr>
      </p:pic>
      <p:sp>
        <p:nvSpPr>
          <p:cNvPr id="17" name="TextBox 16">
            <a:extLst>
              <a:ext uri="{FF2B5EF4-FFF2-40B4-BE49-F238E27FC236}">
                <a16:creationId xmlns:a16="http://schemas.microsoft.com/office/drawing/2014/main" id="{2FEE0CF8-5D4D-43A2-96B6-075975D7DAA2}"/>
              </a:ext>
            </a:extLst>
          </p:cNvPr>
          <p:cNvSpPr txBox="1"/>
          <p:nvPr/>
        </p:nvSpPr>
        <p:spPr>
          <a:xfrm>
            <a:off x="3783956" y="6182604"/>
            <a:ext cx="1404420" cy="369332"/>
          </a:xfrm>
          <a:prstGeom prst="rect">
            <a:avLst/>
          </a:prstGeom>
          <a:noFill/>
        </p:spPr>
        <p:txBody>
          <a:bodyPr wrap="square" rtlCol="0">
            <a:spAutoFit/>
          </a:bodyPr>
          <a:lstStyle/>
          <a:p>
            <a:r>
              <a:rPr lang="pt-BR" dirty="0">
                <a:solidFill>
                  <a:schemeClr val="bg1">
                    <a:lumMod val="95000"/>
                  </a:schemeClr>
                </a:solidFill>
              </a:rPr>
              <a:t>08/09/2018</a:t>
            </a:r>
          </a:p>
        </p:txBody>
      </p:sp>
      <p:pic>
        <p:nvPicPr>
          <p:cNvPr id="15" name="Picture 14" descr="Graphical user interface, text, application&#10;&#10;Description automatically generated">
            <a:extLst>
              <a:ext uri="{FF2B5EF4-FFF2-40B4-BE49-F238E27FC236}">
                <a16:creationId xmlns:a16="http://schemas.microsoft.com/office/drawing/2014/main" id="{EE8B4EA6-BE9E-4E24-A9DA-A0BD1DB874ED}"/>
              </a:ext>
            </a:extLst>
          </p:cNvPr>
          <p:cNvPicPr>
            <a:picLocks noChangeAspect="1"/>
          </p:cNvPicPr>
          <p:nvPr/>
        </p:nvPicPr>
        <p:blipFill>
          <a:blip r:embed="rId5"/>
          <a:stretch>
            <a:fillRect/>
          </a:stretch>
        </p:blipFill>
        <p:spPr>
          <a:xfrm>
            <a:off x="7779523" y="5599297"/>
            <a:ext cx="3879077" cy="1131610"/>
          </a:xfrm>
          <a:prstGeom prst="rect">
            <a:avLst/>
          </a:prstGeom>
        </p:spPr>
      </p:pic>
      <p:pic>
        <p:nvPicPr>
          <p:cNvPr id="23" name="Picture 22" descr="Text&#10;&#10;Description automatically generated">
            <a:extLst>
              <a:ext uri="{FF2B5EF4-FFF2-40B4-BE49-F238E27FC236}">
                <a16:creationId xmlns:a16="http://schemas.microsoft.com/office/drawing/2014/main" id="{C24AAAE9-A4F2-487F-A880-38A96EA08380}"/>
              </a:ext>
            </a:extLst>
          </p:cNvPr>
          <p:cNvPicPr>
            <a:picLocks noChangeAspect="1"/>
          </p:cNvPicPr>
          <p:nvPr/>
        </p:nvPicPr>
        <p:blipFill>
          <a:blip r:embed="rId6"/>
          <a:stretch>
            <a:fillRect/>
          </a:stretch>
        </p:blipFill>
        <p:spPr>
          <a:xfrm>
            <a:off x="5818174" y="4484497"/>
            <a:ext cx="4504575" cy="1150720"/>
          </a:xfrm>
          <a:prstGeom prst="rect">
            <a:avLst/>
          </a:prstGeom>
        </p:spPr>
      </p:pic>
      <p:sp>
        <p:nvSpPr>
          <p:cNvPr id="24" name="TextBox 23">
            <a:extLst>
              <a:ext uri="{FF2B5EF4-FFF2-40B4-BE49-F238E27FC236}">
                <a16:creationId xmlns:a16="http://schemas.microsoft.com/office/drawing/2014/main" id="{1348C405-6ACA-4E81-A2F8-04289F3BAE0D}"/>
              </a:ext>
            </a:extLst>
          </p:cNvPr>
          <p:cNvSpPr txBox="1"/>
          <p:nvPr/>
        </p:nvSpPr>
        <p:spPr>
          <a:xfrm>
            <a:off x="10549990" y="4928406"/>
            <a:ext cx="1404420" cy="369332"/>
          </a:xfrm>
          <a:prstGeom prst="rect">
            <a:avLst/>
          </a:prstGeom>
          <a:noFill/>
        </p:spPr>
        <p:txBody>
          <a:bodyPr wrap="square" rtlCol="0">
            <a:spAutoFit/>
          </a:bodyPr>
          <a:lstStyle/>
          <a:p>
            <a:r>
              <a:rPr lang="pt-BR" dirty="0">
                <a:solidFill>
                  <a:schemeClr val="bg1">
                    <a:lumMod val="95000"/>
                  </a:schemeClr>
                </a:solidFill>
              </a:rPr>
              <a:t>11/12/2019</a:t>
            </a:r>
          </a:p>
        </p:txBody>
      </p:sp>
    </p:spTree>
    <p:extLst>
      <p:ext uri="{BB962C8B-B14F-4D97-AF65-F5344CB8AC3E}">
        <p14:creationId xmlns:p14="http://schemas.microsoft.com/office/powerpoint/2010/main" val="330658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565774" y="947692"/>
            <a:ext cx="11312548" cy="1058661"/>
          </a:xfrm>
        </p:spPr>
        <p:txBody>
          <a:bodyPr>
            <a:normAutofit fontScale="90000"/>
          </a:bodyPr>
          <a:lstStyle/>
          <a:p>
            <a:pPr algn="ctr"/>
            <a:r>
              <a:rPr lang="pt-BR" dirty="0"/>
              <a:t>Consequências desses Vazamentos de Dados pelo Mundo </a:t>
            </a: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4</a:t>
            </a:fld>
            <a:endParaRPr lang="en-US" dirty="0"/>
          </a:p>
        </p:txBody>
      </p:sp>
      <p:pic>
        <p:nvPicPr>
          <p:cNvPr id="5" name="Picture 4" descr="Text&#10;&#10;Description automatically generated">
            <a:extLst>
              <a:ext uri="{FF2B5EF4-FFF2-40B4-BE49-F238E27FC236}">
                <a16:creationId xmlns:a16="http://schemas.microsoft.com/office/drawing/2014/main" id="{1874CFC5-F15E-4CFC-8560-DE4EFF373AB5}"/>
              </a:ext>
            </a:extLst>
          </p:cNvPr>
          <p:cNvPicPr>
            <a:picLocks noChangeAspect="1"/>
          </p:cNvPicPr>
          <p:nvPr/>
        </p:nvPicPr>
        <p:blipFill>
          <a:blip r:embed="rId2"/>
          <a:stretch>
            <a:fillRect/>
          </a:stretch>
        </p:blipFill>
        <p:spPr>
          <a:xfrm>
            <a:off x="758613" y="2385101"/>
            <a:ext cx="4862457" cy="1383336"/>
          </a:xfrm>
          <a:prstGeom prst="rect">
            <a:avLst/>
          </a:prstGeom>
        </p:spPr>
      </p:pic>
      <p:sp>
        <p:nvSpPr>
          <p:cNvPr id="6" name="TextBox 5">
            <a:extLst>
              <a:ext uri="{FF2B5EF4-FFF2-40B4-BE49-F238E27FC236}">
                <a16:creationId xmlns:a16="http://schemas.microsoft.com/office/drawing/2014/main" id="{45EE95EA-8706-417A-8E6D-4C6A1941329F}"/>
              </a:ext>
            </a:extLst>
          </p:cNvPr>
          <p:cNvSpPr txBox="1"/>
          <p:nvPr/>
        </p:nvSpPr>
        <p:spPr>
          <a:xfrm>
            <a:off x="688954" y="1978572"/>
            <a:ext cx="1468582" cy="369332"/>
          </a:xfrm>
          <a:prstGeom prst="rect">
            <a:avLst/>
          </a:prstGeom>
          <a:noFill/>
        </p:spPr>
        <p:txBody>
          <a:bodyPr wrap="square" rtlCol="0">
            <a:spAutoFit/>
          </a:bodyPr>
          <a:lstStyle/>
          <a:p>
            <a:r>
              <a:rPr lang="pt-BR" dirty="0">
                <a:solidFill>
                  <a:schemeClr val="bg1">
                    <a:lumMod val="95000"/>
                  </a:schemeClr>
                </a:solidFill>
              </a:rPr>
              <a:t>15/11/2016</a:t>
            </a:r>
          </a:p>
        </p:txBody>
      </p:sp>
      <p:pic>
        <p:nvPicPr>
          <p:cNvPr id="10" name="Picture 9" descr="Text&#10;&#10;Description automatically generated">
            <a:extLst>
              <a:ext uri="{FF2B5EF4-FFF2-40B4-BE49-F238E27FC236}">
                <a16:creationId xmlns:a16="http://schemas.microsoft.com/office/drawing/2014/main" id="{8FC07ADB-4E95-4624-A285-2758A9D2F2B6}"/>
              </a:ext>
            </a:extLst>
          </p:cNvPr>
          <p:cNvPicPr>
            <a:picLocks noChangeAspect="1"/>
          </p:cNvPicPr>
          <p:nvPr/>
        </p:nvPicPr>
        <p:blipFill>
          <a:blip r:embed="rId3"/>
          <a:stretch>
            <a:fillRect/>
          </a:stretch>
        </p:blipFill>
        <p:spPr>
          <a:xfrm>
            <a:off x="6570932" y="2528069"/>
            <a:ext cx="5013199" cy="1700801"/>
          </a:xfrm>
          <a:prstGeom prst="rect">
            <a:avLst/>
          </a:prstGeom>
        </p:spPr>
      </p:pic>
      <p:sp>
        <p:nvSpPr>
          <p:cNvPr id="12" name="TextBox 11">
            <a:extLst>
              <a:ext uri="{FF2B5EF4-FFF2-40B4-BE49-F238E27FC236}">
                <a16:creationId xmlns:a16="http://schemas.microsoft.com/office/drawing/2014/main" id="{39C431F0-9B17-447A-A7A7-4FFB8962997C}"/>
              </a:ext>
            </a:extLst>
          </p:cNvPr>
          <p:cNvSpPr txBox="1"/>
          <p:nvPr/>
        </p:nvSpPr>
        <p:spPr>
          <a:xfrm>
            <a:off x="6570932" y="2156370"/>
            <a:ext cx="1828800" cy="383068"/>
          </a:xfrm>
          <a:prstGeom prst="rect">
            <a:avLst/>
          </a:prstGeom>
          <a:noFill/>
        </p:spPr>
        <p:txBody>
          <a:bodyPr wrap="square" rtlCol="0">
            <a:spAutoFit/>
          </a:bodyPr>
          <a:lstStyle/>
          <a:p>
            <a:r>
              <a:rPr lang="pt-BR" dirty="0">
                <a:solidFill>
                  <a:schemeClr val="bg1">
                    <a:lumMod val="95000"/>
                  </a:schemeClr>
                </a:solidFill>
              </a:rPr>
              <a:t>22/07/2019</a:t>
            </a:r>
          </a:p>
        </p:txBody>
      </p:sp>
      <p:pic>
        <p:nvPicPr>
          <p:cNvPr id="19" name="Picture 18" descr="Graphical user interface, text, website&#10;&#10;Description automatically generated">
            <a:extLst>
              <a:ext uri="{FF2B5EF4-FFF2-40B4-BE49-F238E27FC236}">
                <a16:creationId xmlns:a16="http://schemas.microsoft.com/office/drawing/2014/main" id="{FC7A3E50-D1CB-44FC-81AC-DCCD70A110C2}"/>
              </a:ext>
            </a:extLst>
          </p:cNvPr>
          <p:cNvPicPr>
            <a:picLocks noChangeAspect="1"/>
          </p:cNvPicPr>
          <p:nvPr/>
        </p:nvPicPr>
        <p:blipFill>
          <a:blip r:embed="rId4"/>
          <a:stretch>
            <a:fillRect/>
          </a:stretch>
        </p:blipFill>
        <p:spPr>
          <a:xfrm>
            <a:off x="1336901" y="4347763"/>
            <a:ext cx="4338221" cy="2270694"/>
          </a:xfrm>
          <a:prstGeom prst="rect">
            <a:avLst/>
          </a:prstGeom>
        </p:spPr>
      </p:pic>
      <p:sp>
        <p:nvSpPr>
          <p:cNvPr id="20" name="TextBox 19">
            <a:extLst>
              <a:ext uri="{FF2B5EF4-FFF2-40B4-BE49-F238E27FC236}">
                <a16:creationId xmlns:a16="http://schemas.microsoft.com/office/drawing/2014/main" id="{6C4892B6-C6A5-4965-A020-C47C9EE36854}"/>
              </a:ext>
            </a:extLst>
          </p:cNvPr>
          <p:cNvSpPr txBox="1"/>
          <p:nvPr/>
        </p:nvSpPr>
        <p:spPr>
          <a:xfrm>
            <a:off x="2672179" y="4527611"/>
            <a:ext cx="1571348" cy="369332"/>
          </a:xfrm>
          <a:prstGeom prst="rect">
            <a:avLst/>
          </a:prstGeom>
          <a:noFill/>
        </p:spPr>
        <p:txBody>
          <a:bodyPr wrap="square" rtlCol="0">
            <a:spAutoFit/>
          </a:bodyPr>
          <a:lstStyle/>
          <a:p>
            <a:r>
              <a:rPr lang="pt-BR" dirty="0"/>
              <a:t>30/10/2020</a:t>
            </a:r>
          </a:p>
        </p:txBody>
      </p:sp>
      <p:pic>
        <p:nvPicPr>
          <p:cNvPr id="24" name="Picture 23" descr="A person talking on a cell phone&#10;&#10;Description automatically generated with medium confidence">
            <a:extLst>
              <a:ext uri="{FF2B5EF4-FFF2-40B4-BE49-F238E27FC236}">
                <a16:creationId xmlns:a16="http://schemas.microsoft.com/office/drawing/2014/main" id="{B756B89D-5AEF-478D-8361-C65490EE9575}"/>
              </a:ext>
            </a:extLst>
          </p:cNvPr>
          <p:cNvPicPr>
            <a:picLocks noChangeAspect="1"/>
          </p:cNvPicPr>
          <p:nvPr/>
        </p:nvPicPr>
        <p:blipFill>
          <a:blip r:embed="rId5"/>
          <a:stretch>
            <a:fillRect/>
          </a:stretch>
        </p:blipFill>
        <p:spPr>
          <a:xfrm>
            <a:off x="7106718" y="3967216"/>
            <a:ext cx="3875609" cy="2790147"/>
          </a:xfrm>
          <a:prstGeom prst="rect">
            <a:avLst/>
          </a:prstGeom>
        </p:spPr>
      </p:pic>
      <p:sp>
        <p:nvSpPr>
          <p:cNvPr id="25" name="TextBox 24">
            <a:extLst>
              <a:ext uri="{FF2B5EF4-FFF2-40B4-BE49-F238E27FC236}">
                <a16:creationId xmlns:a16="http://schemas.microsoft.com/office/drawing/2014/main" id="{753480A3-6A26-44BB-B1FC-3F84F2A1A146}"/>
              </a:ext>
            </a:extLst>
          </p:cNvPr>
          <p:cNvSpPr txBox="1"/>
          <p:nvPr/>
        </p:nvSpPr>
        <p:spPr>
          <a:xfrm>
            <a:off x="9502205" y="4992957"/>
            <a:ext cx="1331005" cy="369332"/>
          </a:xfrm>
          <a:prstGeom prst="rect">
            <a:avLst/>
          </a:prstGeom>
          <a:noFill/>
        </p:spPr>
        <p:txBody>
          <a:bodyPr wrap="square" rtlCol="0">
            <a:spAutoFit/>
          </a:bodyPr>
          <a:lstStyle/>
          <a:p>
            <a:r>
              <a:rPr lang="pt-BR" dirty="0">
                <a:solidFill>
                  <a:schemeClr val="bg1">
                    <a:lumMod val="95000"/>
                  </a:schemeClr>
                </a:solidFill>
              </a:rPr>
              <a:t>11/12/2019</a:t>
            </a:r>
          </a:p>
        </p:txBody>
      </p:sp>
    </p:spTree>
    <p:extLst>
      <p:ext uri="{BB962C8B-B14F-4D97-AF65-F5344CB8AC3E}">
        <p14:creationId xmlns:p14="http://schemas.microsoft.com/office/powerpoint/2010/main" val="3982910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79B88-D43C-4A31-9A52-3498E9430782}"/>
              </a:ext>
            </a:extLst>
          </p:cNvPr>
          <p:cNvSpPr>
            <a:spLocks noGrp="1"/>
          </p:cNvSpPr>
          <p:nvPr>
            <p:ph type="title"/>
          </p:nvPr>
        </p:nvSpPr>
        <p:spPr>
          <a:xfrm>
            <a:off x="651129" y="2103120"/>
            <a:ext cx="7781544" cy="859055"/>
          </a:xfrm>
        </p:spPr>
        <p:txBody>
          <a:bodyPr>
            <a:normAutofit fontScale="90000"/>
          </a:bodyPr>
          <a:lstStyle/>
          <a:p>
            <a:r>
              <a:rPr lang="en-US" dirty="0"/>
              <a:t>O que </a:t>
            </a:r>
            <a:r>
              <a:rPr lang="en-US" dirty="0" err="1"/>
              <a:t>precisamos</a:t>
            </a:r>
            <a:r>
              <a:rPr lang="en-US" dirty="0"/>
              <a:t> saber para </a:t>
            </a:r>
            <a:r>
              <a:rPr lang="en-US" dirty="0" err="1"/>
              <a:t>alcançar</a:t>
            </a:r>
            <a:r>
              <a:rPr lang="en-US" dirty="0"/>
              <a:t> </a:t>
            </a:r>
            <a:r>
              <a:rPr lang="en-US" dirty="0" err="1"/>
              <a:t>esses</a:t>
            </a:r>
            <a:r>
              <a:rPr lang="en-US" dirty="0"/>
              <a:t> </a:t>
            </a:r>
            <a:r>
              <a:rPr lang="en-US" dirty="0" err="1"/>
              <a:t>resultados</a:t>
            </a:r>
            <a:r>
              <a:rPr lang="en-US" dirty="0"/>
              <a:t> no </a:t>
            </a:r>
            <a:r>
              <a:rPr lang="en-US" dirty="0" err="1"/>
              <a:t>Brasil</a:t>
            </a:r>
            <a:r>
              <a:rPr lang="en-US" dirty="0"/>
              <a:t> ?</a:t>
            </a:r>
          </a:p>
        </p:txBody>
      </p:sp>
      <p:sp>
        <p:nvSpPr>
          <p:cNvPr id="2" name="Slide Number Placeholder 1">
            <a:extLst>
              <a:ext uri="{FF2B5EF4-FFF2-40B4-BE49-F238E27FC236}">
                <a16:creationId xmlns:a16="http://schemas.microsoft.com/office/drawing/2014/main" id="{8B065C75-272B-4BB5-BA23-D80E8654D621}"/>
              </a:ext>
            </a:extLst>
          </p:cNvPr>
          <p:cNvSpPr>
            <a:spLocks noGrp="1"/>
          </p:cNvSpPr>
          <p:nvPr>
            <p:ph type="sldNum" sz="quarter" idx="12"/>
          </p:nvPr>
        </p:nvSpPr>
        <p:spPr/>
        <p:txBody>
          <a:bodyPr/>
          <a:lstStyle/>
          <a:p>
            <a:fld id="{C263D6C4-4840-40CC-AC84-17E24B3B7BDE}" type="slidenum">
              <a:rPr lang="en-US" smtClean="0"/>
              <a:pPr/>
              <a:t>5</a:t>
            </a:fld>
            <a:endParaRPr lang="en-US" dirty="0"/>
          </a:p>
        </p:txBody>
      </p:sp>
      <p:sp>
        <p:nvSpPr>
          <p:cNvPr id="10" name="TextBox 9">
            <a:extLst>
              <a:ext uri="{FF2B5EF4-FFF2-40B4-BE49-F238E27FC236}">
                <a16:creationId xmlns:a16="http://schemas.microsoft.com/office/drawing/2014/main" id="{F03C03A1-00EE-4B1A-BFD5-0CE997CE5B27}"/>
              </a:ext>
            </a:extLst>
          </p:cNvPr>
          <p:cNvSpPr txBox="1"/>
          <p:nvPr/>
        </p:nvSpPr>
        <p:spPr>
          <a:xfrm>
            <a:off x="651129" y="3249096"/>
            <a:ext cx="8500014" cy="2862322"/>
          </a:xfrm>
          <a:prstGeom prst="rect">
            <a:avLst/>
          </a:prstGeom>
          <a:noFill/>
        </p:spPr>
        <p:txBody>
          <a:bodyPr wrap="square">
            <a:spAutoFit/>
          </a:bodyPr>
          <a:lstStyle/>
          <a:p>
            <a:pPr>
              <a:lnSpc>
                <a:spcPct val="200000"/>
              </a:lnSpc>
            </a:pP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1)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Conceitos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básicos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proteção</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pessoais</a:t>
            </a:r>
            <a:endPar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endPar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2)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Quais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são</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diferentes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formas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vazamento</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a:t>
            </a:r>
          </a:p>
          <a:p>
            <a:endPar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3) O que um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controlador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deve</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fazer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para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evitar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após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um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vazamentos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 ?</a:t>
            </a:r>
          </a:p>
          <a:p>
            <a:endPar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4) Como as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autoridades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controle</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podem</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atuar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endParaRPr lang="en-US" dirty="0"/>
          </a:p>
          <a:p>
            <a:endParaRPr lang="en-US" sz="1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70982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925253"/>
          </a:xfrm>
        </p:spPr>
        <p:txBody>
          <a:bodyPr/>
          <a:lstStyle/>
          <a:p>
            <a:pPr>
              <a:lnSpc>
                <a:spcPct val="200000"/>
              </a:lnSpc>
            </a:pP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1)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Conceitos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básicos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proteção</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pessoais</a:t>
            </a:r>
            <a:endPar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6</a:t>
            </a:fld>
            <a:endParaRPr lang="en-US" dirty="0"/>
          </a:p>
        </p:txBody>
      </p:sp>
      <p:pic>
        <p:nvPicPr>
          <p:cNvPr id="6" name="Picture 5" descr="Graphical user interface&#10;&#10;Description automatically generated with medium confidence">
            <a:extLst>
              <a:ext uri="{FF2B5EF4-FFF2-40B4-BE49-F238E27FC236}">
                <a16:creationId xmlns:a16="http://schemas.microsoft.com/office/drawing/2014/main" id="{7F3026CB-20DC-439A-BB04-AF91E80D1A2F}"/>
              </a:ext>
            </a:extLst>
          </p:cNvPr>
          <p:cNvPicPr>
            <a:picLocks noChangeAspect="1"/>
          </p:cNvPicPr>
          <p:nvPr/>
        </p:nvPicPr>
        <p:blipFill>
          <a:blip r:embed="rId2"/>
          <a:stretch>
            <a:fillRect/>
          </a:stretch>
        </p:blipFill>
        <p:spPr>
          <a:xfrm>
            <a:off x="444500" y="1868753"/>
            <a:ext cx="8199831" cy="1196444"/>
          </a:xfrm>
          <a:prstGeom prst="rect">
            <a:avLst/>
          </a:prstGeom>
        </p:spPr>
      </p:pic>
      <p:pic>
        <p:nvPicPr>
          <p:cNvPr id="12" name="Picture 11">
            <a:extLst>
              <a:ext uri="{FF2B5EF4-FFF2-40B4-BE49-F238E27FC236}">
                <a16:creationId xmlns:a16="http://schemas.microsoft.com/office/drawing/2014/main" id="{F7AECD70-7BA5-469F-8E57-45AB2A7A98DB}"/>
              </a:ext>
            </a:extLst>
          </p:cNvPr>
          <p:cNvPicPr>
            <a:picLocks noChangeAspect="1"/>
          </p:cNvPicPr>
          <p:nvPr/>
        </p:nvPicPr>
        <p:blipFill>
          <a:blip r:embed="rId3"/>
          <a:stretch>
            <a:fillRect/>
          </a:stretch>
        </p:blipFill>
        <p:spPr>
          <a:xfrm>
            <a:off x="368300" y="3465772"/>
            <a:ext cx="9937750" cy="2484213"/>
          </a:xfrm>
          <a:prstGeom prst="rect">
            <a:avLst/>
          </a:prstGeom>
        </p:spPr>
      </p:pic>
      <p:pic>
        <p:nvPicPr>
          <p:cNvPr id="16" name="Picture 15" descr="Text&#10;&#10;Description automatically generated">
            <a:extLst>
              <a:ext uri="{FF2B5EF4-FFF2-40B4-BE49-F238E27FC236}">
                <a16:creationId xmlns:a16="http://schemas.microsoft.com/office/drawing/2014/main" id="{1751DA66-87C8-492E-AD4B-31BF978E269D}"/>
              </a:ext>
            </a:extLst>
          </p:cNvPr>
          <p:cNvPicPr>
            <a:picLocks noChangeAspect="1"/>
          </p:cNvPicPr>
          <p:nvPr/>
        </p:nvPicPr>
        <p:blipFill>
          <a:blip r:embed="rId4"/>
          <a:stretch>
            <a:fillRect/>
          </a:stretch>
        </p:blipFill>
        <p:spPr>
          <a:xfrm>
            <a:off x="8273097" y="2438400"/>
            <a:ext cx="3918903" cy="1671416"/>
          </a:xfrm>
          <a:prstGeom prst="rect">
            <a:avLst/>
          </a:prstGeom>
        </p:spPr>
      </p:pic>
      <p:pic>
        <p:nvPicPr>
          <p:cNvPr id="4" name="Picture 3">
            <a:extLst>
              <a:ext uri="{FF2B5EF4-FFF2-40B4-BE49-F238E27FC236}">
                <a16:creationId xmlns:a16="http://schemas.microsoft.com/office/drawing/2014/main" id="{4EB1922D-6064-4F0A-9412-2B5A0BA286AE}"/>
              </a:ext>
            </a:extLst>
          </p:cNvPr>
          <p:cNvPicPr>
            <a:picLocks noChangeAspect="1"/>
          </p:cNvPicPr>
          <p:nvPr/>
        </p:nvPicPr>
        <p:blipFill>
          <a:blip r:embed="rId5"/>
          <a:stretch>
            <a:fillRect/>
          </a:stretch>
        </p:blipFill>
        <p:spPr>
          <a:xfrm>
            <a:off x="368300" y="5913083"/>
            <a:ext cx="9937750" cy="388654"/>
          </a:xfrm>
          <a:prstGeom prst="rect">
            <a:avLst/>
          </a:prstGeom>
        </p:spPr>
      </p:pic>
      <p:pic>
        <p:nvPicPr>
          <p:cNvPr id="8" name="Picture 7">
            <a:extLst>
              <a:ext uri="{FF2B5EF4-FFF2-40B4-BE49-F238E27FC236}">
                <a16:creationId xmlns:a16="http://schemas.microsoft.com/office/drawing/2014/main" id="{F0F93518-CD92-442E-9D55-C8AB7DB8D77E}"/>
              </a:ext>
            </a:extLst>
          </p:cNvPr>
          <p:cNvPicPr>
            <a:picLocks noChangeAspect="1"/>
          </p:cNvPicPr>
          <p:nvPr/>
        </p:nvPicPr>
        <p:blipFill>
          <a:blip r:embed="rId6"/>
          <a:stretch>
            <a:fillRect/>
          </a:stretch>
        </p:blipFill>
        <p:spPr>
          <a:xfrm>
            <a:off x="368300" y="6295640"/>
            <a:ext cx="9937750" cy="403993"/>
          </a:xfrm>
          <a:prstGeom prst="rect">
            <a:avLst/>
          </a:prstGeom>
        </p:spPr>
      </p:pic>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C4FBDF90-7BE7-4E04-8A89-7B5D650F363A}"/>
                  </a:ext>
                </a:extLst>
              </p14:cNvPr>
              <p14:cNvContentPartPr/>
              <p14:nvPr/>
            </p14:nvContentPartPr>
            <p14:xfrm>
              <a:off x="10599753" y="3831386"/>
              <a:ext cx="360000" cy="48240"/>
            </p14:xfrm>
          </p:contentPart>
        </mc:Choice>
        <mc:Fallback xmlns="">
          <p:pic>
            <p:nvPicPr>
              <p:cNvPr id="9" name="Ink 8">
                <a:extLst>
                  <a:ext uri="{FF2B5EF4-FFF2-40B4-BE49-F238E27FC236}">
                    <a16:creationId xmlns:a16="http://schemas.microsoft.com/office/drawing/2014/main" id="{C4FBDF90-7BE7-4E04-8A89-7B5D650F363A}"/>
                  </a:ext>
                </a:extLst>
              </p:cNvPr>
              <p:cNvPicPr/>
              <p:nvPr/>
            </p:nvPicPr>
            <p:blipFill>
              <a:blip r:embed="rId8"/>
              <a:stretch>
                <a:fillRect/>
              </a:stretch>
            </p:blipFill>
            <p:spPr>
              <a:xfrm>
                <a:off x="10545753" y="3723386"/>
                <a:ext cx="467640" cy="263880"/>
              </a:xfrm>
              <a:prstGeom prst="rect">
                <a:avLst/>
              </a:prstGeom>
            </p:spPr>
          </p:pic>
        </mc:Fallback>
      </mc:AlternateContent>
    </p:spTree>
    <p:extLst>
      <p:ext uri="{BB962C8B-B14F-4D97-AF65-F5344CB8AC3E}">
        <p14:creationId xmlns:p14="http://schemas.microsoft.com/office/powerpoint/2010/main" val="373348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2)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Quais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são</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as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diferentes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formas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vazamento</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7</a:t>
            </a:fld>
            <a:endParaRPr lang="en-US" dirty="0"/>
          </a:p>
        </p:txBody>
      </p:sp>
      <p:pic>
        <p:nvPicPr>
          <p:cNvPr id="4" name="Picture 3" descr="Text&#10;&#10;Description automatically generated with medium confidence">
            <a:extLst>
              <a:ext uri="{FF2B5EF4-FFF2-40B4-BE49-F238E27FC236}">
                <a16:creationId xmlns:a16="http://schemas.microsoft.com/office/drawing/2014/main" id="{A3500BB4-79D9-4733-8D89-5FEC829B3DE7}"/>
              </a:ext>
            </a:extLst>
          </p:cNvPr>
          <p:cNvPicPr>
            <a:picLocks noChangeAspect="1"/>
          </p:cNvPicPr>
          <p:nvPr/>
        </p:nvPicPr>
        <p:blipFill>
          <a:blip r:embed="rId2"/>
          <a:stretch>
            <a:fillRect/>
          </a:stretch>
        </p:blipFill>
        <p:spPr>
          <a:xfrm>
            <a:off x="8949478" y="6022223"/>
            <a:ext cx="2177967" cy="535531"/>
          </a:xfrm>
          <a:prstGeom prst="rect">
            <a:avLst/>
          </a:prstGeom>
        </p:spPr>
      </p:pic>
      <p:sp>
        <p:nvSpPr>
          <p:cNvPr id="11" name="TextBox 10">
            <a:extLst>
              <a:ext uri="{FF2B5EF4-FFF2-40B4-BE49-F238E27FC236}">
                <a16:creationId xmlns:a16="http://schemas.microsoft.com/office/drawing/2014/main" id="{75504150-375E-4337-B15C-43652ED68BAF}"/>
              </a:ext>
            </a:extLst>
          </p:cNvPr>
          <p:cNvSpPr txBox="1"/>
          <p:nvPr/>
        </p:nvSpPr>
        <p:spPr>
          <a:xfrm>
            <a:off x="647700" y="1572696"/>
            <a:ext cx="11214100" cy="923330"/>
          </a:xfrm>
          <a:prstGeom prst="rect">
            <a:avLst/>
          </a:prstGeom>
          <a:noFill/>
        </p:spPr>
        <p:txBody>
          <a:bodyPr wrap="square">
            <a:spAutoFit/>
          </a:bodyPr>
          <a:lstStyle/>
          <a:p>
            <a:r>
              <a:rPr lang="en-GB"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 </a:t>
            </a:r>
            <a:r>
              <a:rPr lang="en-GB" b="1" i="1" u="sng"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Computer Profiling </a:t>
            </a:r>
            <a:r>
              <a:rPr lang="en-GB"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the collection of clickstream data to construct computer profiles of individual Internet users </a:t>
            </a:r>
            <a:r>
              <a:rPr lang="en-GB" b="1" u="sng"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example</a:t>
            </a:r>
            <a:r>
              <a:rPr lang="en-GB"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many websites place “cookies” on the hard drives of their visitors, which tell the site when that particular user has returned and track how that individual makes use of the site.</a:t>
            </a:r>
            <a:endParaRPr lang="en-GB" sz="1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5" name="TextBox 14">
            <a:extLst>
              <a:ext uri="{FF2B5EF4-FFF2-40B4-BE49-F238E27FC236}">
                <a16:creationId xmlns:a16="http://schemas.microsoft.com/office/drawing/2014/main" id="{07728CA3-06D3-453D-8054-3C04FD9FE3FD}"/>
              </a:ext>
            </a:extLst>
          </p:cNvPr>
          <p:cNvSpPr txBox="1"/>
          <p:nvPr/>
        </p:nvSpPr>
        <p:spPr>
          <a:xfrm>
            <a:off x="763587" y="2990266"/>
            <a:ext cx="10982325" cy="1200329"/>
          </a:xfrm>
          <a:prstGeom prst="rect">
            <a:avLst/>
          </a:prstGeom>
          <a:noFill/>
        </p:spPr>
        <p:txBody>
          <a:bodyPr wrap="square">
            <a:spAutoFit/>
          </a:bodyPr>
          <a:lstStyle/>
          <a:p>
            <a:pPr algn="just"/>
            <a:r>
              <a:rPr lang="en-U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b) </a:t>
            </a:r>
            <a:r>
              <a:rPr lang="en-GB" b="1" i="1" u="sng"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Data Mining </a:t>
            </a:r>
            <a:r>
              <a:rPr lang="en-GB"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Data mining companies, also called data “brokers,” purchase computer profiles and combine them with information gathered from public records, the media, credit reporting agencies, private investigators, and other sources.  They draw out the information about specific individuals.</a:t>
            </a:r>
            <a:endParaRPr lang="en-US" sz="1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8" name="TextBox 17">
            <a:extLst>
              <a:ext uri="{FF2B5EF4-FFF2-40B4-BE49-F238E27FC236}">
                <a16:creationId xmlns:a16="http://schemas.microsoft.com/office/drawing/2014/main" id="{04DBA004-7D8A-4D3D-89F0-904B73322775}"/>
              </a:ext>
            </a:extLst>
          </p:cNvPr>
          <p:cNvSpPr txBox="1"/>
          <p:nvPr/>
        </p:nvSpPr>
        <p:spPr>
          <a:xfrm>
            <a:off x="885825" y="4653578"/>
            <a:ext cx="6096000" cy="369332"/>
          </a:xfrm>
          <a:prstGeom prst="rect">
            <a:avLst/>
          </a:prstGeom>
          <a:noFill/>
        </p:spPr>
        <p:txBody>
          <a:bodyPr wrap="square">
            <a:spAutoFit/>
          </a:bodyPr>
          <a:lstStyle/>
          <a:p>
            <a:pPr algn="just"/>
            <a:r>
              <a:rPr lang="en-U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 </a:t>
            </a:r>
            <a:r>
              <a:rPr lang="en-GB" b="1" i="1" u="sng"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Data Spills </a:t>
            </a:r>
            <a:r>
              <a:rPr lang="en-GB"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breaches in data security </a:t>
            </a:r>
            <a:r>
              <a:rPr lang="en-U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endParaRPr lang="en-US" sz="1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21" name="TextBox 20">
            <a:extLst>
              <a:ext uri="{FF2B5EF4-FFF2-40B4-BE49-F238E27FC236}">
                <a16:creationId xmlns:a16="http://schemas.microsoft.com/office/drawing/2014/main" id="{FB1EA880-38D4-457F-BA12-216890B1463A}"/>
              </a:ext>
            </a:extLst>
          </p:cNvPr>
          <p:cNvSpPr txBox="1"/>
          <p:nvPr/>
        </p:nvSpPr>
        <p:spPr>
          <a:xfrm>
            <a:off x="885825" y="5485893"/>
            <a:ext cx="6096000" cy="369332"/>
          </a:xfrm>
          <a:prstGeom prst="rect">
            <a:avLst/>
          </a:prstGeom>
          <a:noFill/>
        </p:spPr>
        <p:txBody>
          <a:bodyPr wrap="square">
            <a:spAutoFit/>
          </a:bodyPr>
          <a:lstStyle/>
          <a:p>
            <a:pPr algn="just"/>
            <a:r>
              <a:rPr lang="en-US" sz="1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d) </a:t>
            </a:r>
            <a:r>
              <a:rPr lang="en-GB" b="1" i="1" u="sng"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Identity Theft</a:t>
            </a:r>
            <a:r>
              <a:rPr lang="en-US" b="1" i="1" u="sng"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1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endParaRPr lang="pt-BR" sz="1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64819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978729"/>
          </a:xfrm>
        </p:spPr>
        <p:txBody>
          <a:bodyPr/>
          <a:lstStyle/>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3) O que um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controlador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deve</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fazer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para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evitar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após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um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vazamentos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 ? (1)</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8</a:t>
            </a:fld>
            <a:endParaRPr lang="en-US" dirty="0"/>
          </a:p>
        </p:txBody>
      </p:sp>
      <p:pic>
        <p:nvPicPr>
          <p:cNvPr id="4" name="Picture 3">
            <a:extLst>
              <a:ext uri="{FF2B5EF4-FFF2-40B4-BE49-F238E27FC236}">
                <a16:creationId xmlns:a16="http://schemas.microsoft.com/office/drawing/2014/main" id="{21F89028-E6F5-4229-8C57-7F8C10A3357F}"/>
              </a:ext>
            </a:extLst>
          </p:cNvPr>
          <p:cNvPicPr>
            <a:picLocks noChangeAspect="1"/>
          </p:cNvPicPr>
          <p:nvPr/>
        </p:nvPicPr>
        <p:blipFill>
          <a:blip r:embed="rId2"/>
          <a:stretch>
            <a:fillRect/>
          </a:stretch>
        </p:blipFill>
        <p:spPr>
          <a:xfrm>
            <a:off x="564973" y="1910604"/>
            <a:ext cx="8534640" cy="2149026"/>
          </a:xfrm>
          <a:prstGeom prst="rect">
            <a:avLst/>
          </a:prstGeom>
        </p:spPr>
      </p:pic>
      <p:sp>
        <p:nvSpPr>
          <p:cNvPr id="5" name="TextBox 4">
            <a:extLst>
              <a:ext uri="{FF2B5EF4-FFF2-40B4-BE49-F238E27FC236}">
                <a16:creationId xmlns:a16="http://schemas.microsoft.com/office/drawing/2014/main" id="{011CFB4F-D98C-4ECF-BFBA-C5834463944D}"/>
              </a:ext>
            </a:extLst>
          </p:cNvPr>
          <p:cNvSpPr txBox="1"/>
          <p:nvPr/>
        </p:nvSpPr>
        <p:spPr>
          <a:xfrm>
            <a:off x="9099613" y="1676212"/>
            <a:ext cx="2941468" cy="923330"/>
          </a:xfrm>
          <a:prstGeom prst="rect">
            <a:avLst/>
          </a:prstGeom>
          <a:noFill/>
        </p:spPr>
        <p:txBody>
          <a:bodyPr wrap="square" rtlCol="0">
            <a:spAutoFit/>
          </a:bodyPr>
          <a:lstStyle/>
          <a:p>
            <a:r>
              <a:rPr lang="de-DE" dirty="0">
                <a:solidFill>
                  <a:srgbClr val="FFFF00"/>
                </a:solidFill>
              </a:rPr>
              <a:t>Bundesverfassungsgericht/</a:t>
            </a:r>
            <a:r>
              <a:rPr lang="de-DE" dirty="0" err="1">
                <a:solidFill>
                  <a:srgbClr val="FFFF00"/>
                </a:solidFill>
              </a:rPr>
              <a:t>Julgamento</a:t>
            </a:r>
            <a:r>
              <a:rPr lang="de-DE" dirty="0">
                <a:solidFill>
                  <a:srgbClr val="FFFF00"/>
                </a:solidFill>
              </a:rPr>
              <a:t> de 28 de </a:t>
            </a:r>
            <a:r>
              <a:rPr lang="de-DE" dirty="0" err="1">
                <a:solidFill>
                  <a:srgbClr val="FFFF00"/>
                </a:solidFill>
              </a:rPr>
              <a:t>Fevereiro</a:t>
            </a:r>
            <a:r>
              <a:rPr lang="de-DE" dirty="0">
                <a:solidFill>
                  <a:srgbClr val="FFFF00"/>
                </a:solidFill>
              </a:rPr>
              <a:t> de  2008</a:t>
            </a:r>
            <a:endParaRPr lang="pt-BR" dirty="0">
              <a:solidFill>
                <a:srgbClr val="FFFF00"/>
              </a:solidFill>
            </a:endParaRPr>
          </a:p>
        </p:txBody>
      </p:sp>
      <p:sp>
        <p:nvSpPr>
          <p:cNvPr id="6" name="TextBox 5">
            <a:extLst>
              <a:ext uri="{FF2B5EF4-FFF2-40B4-BE49-F238E27FC236}">
                <a16:creationId xmlns:a16="http://schemas.microsoft.com/office/drawing/2014/main" id="{A087ED77-BA53-4768-A441-58AFAC08ACA7}"/>
              </a:ext>
            </a:extLst>
          </p:cNvPr>
          <p:cNvSpPr txBox="1"/>
          <p:nvPr/>
        </p:nvSpPr>
        <p:spPr>
          <a:xfrm flipH="1">
            <a:off x="9099613" y="2533927"/>
            <a:ext cx="2941469" cy="1754326"/>
          </a:xfrm>
          <a:prstGeom prst="rect">
            <a:avLst/>
          </a:prstGeom>
          <a:noFill/>
        </p:spPr>
        <p:txBody>
          <a:bodyPr wrap="square" rtlCol="0">
            <a:spAutoFit/>
          </a:bodyPr>
          <a:lstStyle/>
          <a:p>
            <a:r>
              <a:rPr lang="de-DE" dirty="0">
                <a:solidFill>
                  <a:srgbClr val="FFFF00"/>
                </a:solidFill>
              </a:rPr>
              <a:t>‘Grundrecht auf Gewährleistung der Vertraulichkeit und Integrität informationstechnischer Systeme’</a:t>
            </a:r>
            <a:endParaRPr lang="pt-BR" dirty="0">
              <a:solidFill>
                <a:srgbClr val="FFFF00"/>
              </a:solidFill>
            </a:endParaRPr>
          </a:p>
        </p:txBody>
      </p:sp>
      <p:pic>
        <p:nvPicPr>
          <p:cNvPr id="9" name="Picture 8">
            <a:extLst>
              <a:ext uri="{FF2B5EF4-FFF2-40B4-BE49-F238E27FC236}">
                <a16:creationId xmlns:a16="http://schemas.microsoft.com/office/drawing/2014/main" id="{80F45CF9-75FC-4167-A658-C4100A6FF3AD}"/>
              </a:ext>
            </a:extLst>
          </p:cNvPr>
          <p:cNvPicPr>
            <a:picLocks noChangeAspect="1"/>
          </p:cNvPicPr>
          <p:nvPr/>
        </p:nvPicPr>
        <p:blipFill>
          <a:blip r:embed="rId3"/>
          <a:stretch>
            <a:fillRect/>
          </a:stretch>
        </p:blipFill>
        <p:spPr>
          <a:xfrm>
            <a:off x="221544" y="4324073"/>
            <a:ext cx="8878069" cy="411516"/>
          </a:xfrm>
          <a:prstGeom prst="rect">
            <a:avLst/>
          </a:prstGeom>
        </p:spPr>
      </p:pic>
      <p:pic>
        <p:nvPicPr>
          <p:cNvPr id="11" name="Picture 10">
            <a:extLst>
              <a:ext uri="{FF2B5EF4-FFF2-40B4-BE49-F238E27FC236}">
                <a16:creationId xmlns:a16="http://schemas.microsoft.com/office/drawing/2014/main" id="{A20A7817-3213-42DC-AC21-C02223B60DC2}"/>
              </a:ext>
            </a:extLst>
          </p:cNvPr>
          <p:cNvPicPr>
            <a:picLocks noChangeAspect="1"/>
          </p:cNvPicPr>
          <p:nvPr/>
        </p:nvPicPr>
        <p:blipFill>
          <a:blip r:embed="rId4"/>
          <a:stretch>
            <a:fillRect/>
          </a:stretch>
        </p:blipFill>
        <p:spPr>
          <a:xfrm>
            <a:off x="1176092" y="4766921"/>
            <a:ext cx="6968971" cy="2091079"/>
          </a:xfrm>
          <a:prstGeom prst="rect">
            <a:avLst/>
          </a:prstGeom>
        </p:spPr>
      </p:pic>
      <p:pic>
        <p:nvPicPr>
          <p:cNvPr id="13" name="Picture 12">
            <a:extLst>
              <a:ext uri="{FF2B5EF4-FFF2-40B4-BE49-F238E27FC236}">
                <a16:creationId xmlns:a16="http://schemas.microsoft.com/office/drawing/2014/main" id="{E207559D-DE2D-4F00-9472-6675BCF93E69}"/>
              </a:ext>
            </a:extLst>
          </p:cNvPr>
          <p:cNvPicPr>
            <a:picLocks noChangeAspect="1"/>
          </p:cNvPicPr>
          <p:nvPr/>
        </p:nvPicPr>
        <p:blipFill>
          <a:blip r:embed="rId5"/>
          <a:stretch>
            <a:fillRect/>
          </a:stretch>
        </p:blipFill>
        <p:spPr>
          <a:xfrm>
            <a:off x="8445815" y="5369467"/>
            <a:ext cx="3595266" cy="1310733"/>
          </a:xfrm>
          <a:prstGeom prst="rect">
            <a:avLst/>
          </a:prstGeom>
        </p:spPr>
      </p:pic>
      <p:sp>
        <p:nvSpPr>
          <p:cNvPr id="14" name="TextBox 13">
            <a:extLst>
              <a:ext uri="{FF2B5EF4-FFF2-40B4-BE49-F238E27FC236}">
                <a16:creationId xmlns:a16="http://schemas.microsoft.com/office/drawing/2014/main" id="{F7CAA0C8-15FD-4509-B4A1-FF44E41FB485}"/>
              </a:ext>
            </a:extLst>
          </p:cNvPr>
          <p:cNvSpPr txBox="1"/>
          <p:nvPr/>
        </p:nvSpPr>
        <p:spPr>
          <a:xfrm>
            <a:off x="9294920" y="4932332"/>
            <a:ext cx="2139519" cy="369332"/>
          </a:xfrm>
          <a:prstGeom prst="rect">
            <a:avLst/>
          </a:prstGeom>
          <a:noFill/>
        </p:spPr>
        <p:txBody>
          <a:bodyPr wrap="square" rtlCol="0">
            <a:spAutoFit/>
          </a:bodyPr>
          <a:lstStyle/>
          <a:p>
            <a:r>
              <a:rPr lang="pt-BR" dirty="0">
                <a:solidFill>
                  <a:srgbClr val="FFC000"/>
                </a:solidFill>
              </a:rPr>
              <a:t>Lei 12.414/2011</a:t>
            </a:r>
          </a:p>
        </p:txBody>
      </p:sp>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58FAF1D7-58A6-4C1C-8C24-D31B8EDEE8A1}"/>
                  </a:ext>
                </a:extLst>
              </p14:cNvPr>
              <p14:cNvContentPartPr/>
              <p14:nvPr/>
            </p14:nvContentPartPr>
            <p14:xfrm>
              <a:off x="3355473" y="4996706"/>
              <a:ext cx="2707200" cy="63720"/>
            </p14:xfrm>
          </p:contentPart>
        </mc:Choice>
        <mc:Fallback xmlns="">
          <p:pic>
            <p:nvPicPr>
              <p:cNvPr id="21" name="Ink 20">
                <a:extLst>
                  <a:ext uri="{FF2B5EF4-FFF2-40B4-BE49-F238E27FC236}">
                    <a16:creationId xmlns:a16="http://schemas.microsoft.com/office/drawing/2014/main" id="{58FAF1D7-58A6-4C1C-8C24-D31B8EDEE8A1}"/>
                  </a:ext>
                </a:extLst>
              </p:cNvPr>
              <p:cNvPicPr/>
              <p:nvPr/>
            </p:nvPicPr>
            <p:blipFill>
              <a:blip r:embed="rId7"/>
              <a:stretch>
                <a:fillRect/>
              </a:stretch>
            </p:blipFill>
            <p:spPr>
              <a:xfrm>
                <a:off x="3301473" y="4888706"/>
                <a:ext cx="281484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 name="Ink 21">
                <a:extLst>
                  <a:ext uri="{FF2B5EF4-FFF2-40B4-BE49-F238E27FC236}">
                    <a16:creationId xmlns:a16="http://schemas.microsoft.com/office/drawing/2014/main" id="{02F9194D-B0EC-43EB-925B-85AAE529EC6C}"/>
                  </a:ext>
                </a:extLst>
              </p14:cNvPr>
              <p14:cNvContentPartPr/>
              <p14:nvPr/>
            </p14:nvContentPartPr>
            <p14:xfrm>
              <a:off x="6302793" y="6178226"/>
              <a:ext cx="576360" cy="27000"/>
            </p14:xfrm>
          </p:contentPart>
        </mc:Choice>
        <mc:Fallback xmlns="">
          <p:pic>
            <p:nvPicPr>
              <p:cNvPr id="22" name="Ink 21">
                <a:extLst>
                  <a:ext uri="{FF2B5EF4-FFF2-40B4-BE49-F238E27FC236}">
                    <a16:creationId xmlns:a16="http://schemas.microsoft.com/office/drawing/2014/main" id="{02F9194D-B0EC-43EB-925B-85AAE529EC6C}"/>
                  </a:ext>
                </a:extLst>
              </p:cNvPr>
              <p:cNvPicPr/>
              <p:nvPr/>
            </p:nvPicPr>
            <p:blipFill>
              <a:blip r:embed="rId9"/>
              <a:stretch>
                <a:fillRect/>
              </a:stretch>
            </p:blipFill>
            <p:spPr>
              <a:xfrm>
                <a:off x="6248793" y="6070226"/>
                <a:ext cx="68400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9A940368-4E6B-4B3C-A7D1-FB6C4B573F5D}"/>
                  </a:ext>
                </a:extLst>
              </p14:cNvPr>
              <p14:cNvContentPartPr/>
              <p14:nvPr/>
            </p14:nvContentPartPr>
            <p14:xfrm>
              <a:off x="2725113" y="6586826"/>
              <a:ext cx="594000" cy="36000"/>
            </p14:xfrm>
          </p:contentPart>
        </mc:Choice>
        <mc:Fallback xmlns="">
          <p:pic>
            <p:nvPicPr>
              <p:cNvPr id="23" name="Ink 22">
                <a:extLst>
                  <a:ext uri="{FF2B5EF4-FFF2-40B4-BE49-F238E27FC236}">
                    <a16:creationId xmlns:a16="http://schemas.microsoft.com/office/drawing/2014/main" id="{9A940368-4E6B-4B3C-A7D1-FB6C4B573F5D}"/>
                  </a:ext>
                </a:extLst>
              </p:cNvPr>
              <p:cNvPicPr/>
              <p:nvPr/>
            </p:nvPicPr>
            <p:blipFill>
              <a:blip r:embed="rId11"/>
              <a:stretch>
                <a:fillRect/>
              </a:stretch>
            </p:blipFill>
            <p:spPr>
              <a:xfrm>
                <a:off x="2671113" y="6478826"/>
                <a:ext cx="701640" cy="251640"/>
              </a:xfrm>
              <a:prstGeom prst="rect">
                <a:avLst/>
              </a:prstGeom>
            </p:spPr>
          </p:pic>
        </mc:Fallback>
      </mc:AlternateContent>
    </p:spTree>
    <p:extLst>
      <p:ext uri="{BB962C8B-B14F-4D97-AF65-F5344CB8AC3E}">
        <p14:creationId xmlns:p14="http://schemas.microsoft.com/office/powerpoint/2010/main" val="309635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978729"/>
          </a:xfrm>
        </p:spPr>
        <p:txBody>
          <a:bodyPr/>
          <a:lstStyle/>
          <a:p>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3) O que um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controlador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deve</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fazer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para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evitar</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e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após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um </a:t>
            </a:r>
            <a:r>
              <a:rPr lang="en-US"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vazamentos</a:t>
            </a:r>
            <a:r>
              <a:rPr lang="en-US"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dados ? (2)</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9</a:t>
            </a:fld>
            <a:endParaRPr lang="en-US" dirty="0"/>
          </a:p>
        </p:txBody>
      </p:sp>
      <p:pic>
        <p:nvPicPr>
          <p:cNvPr id="4" name="Picture 3">
            <a:extLst>
              <a:ext uri="{FF2B5EF4-FFF2-40B4-BE49-F238E27FC236}">
                <a16:creationId xmlns:a16="http://schemas.microsoft.com/office/drawing/2014/main" id="{D3DD2552-332E-421D-8F6C-053BA41B09EF}"/>
              </a:ext>
            </a:extLst>
          </p:cNvPr>
          <p:cNvPicPr>
            <a:picLocks noChangeAspect="1"/>
          </p:cNvPicPr>
          <p:nvPr/>
        </p:nvPicPr>
        <p:blipFill>
          <a:blip r:embed="rId2"/>
          <a:stretch>
            <a:fillRect/>
          </a:stretch>
        </p:blipFill>
        <p:spPr>
          <a:xfrm>
            <a:off x="879501" y="1848614"/>
            <a:ext cx="10119932" cy="4339121"/>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B9016302-5937-4D43-9AF0-A6A7ED37EA81}"/>
                  </a:ext>
                </a:extLst>
              </p14:cNvPr>
              <p14:cNvContentPartPr/>
              <p14:nvPr/>
            </p14:nvContentPartPr>
            <p14:xfrm>
              <a:off x="9996033" y="1916906"/>
              <a:ext cx="833760" cy="63000"/>
            </p14:xfrm>
          </p:contentPart>
        </mc:Choice>
        <mc:Fallback xmlns="">
          <p:pic>
            <p:nvPicPr>
              <p:cNvPr id="5" name="Ink 4">
                <a:extLst>
                  <a:ext uri="{FF2B5EF4-FFF2-40B4-BE49-F238E27FC236}">
                    <a16:creationId xmlns:a16="http://schemas.microsoft.com/office/drawing/2014/main" id="{B9016302-5937-4D43-9AF0-A6A7ED37EA81}"/>
                  </a:ext>
                </a:extLst>
              </p:cNvPr>
              <p:cNvPicPr/>
              <p:nvPr/>
            </p:nvPicPr>
            <p:blipFill>
              <a:blip r:embed="rId4"/>
              <a:stretch>
                <a:fillRect/>
              </a:stretch>
            </p:blipFill>
            <p:spPr>
              <a:xfrm>
                <a:off x="9942393" y="1808906"/>
                <a:ext cx="94140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E70AF103-154B-4217-A4DB-7671B2381149}"/>
                  </a:ext>
                </a:extLst>
              </p14:cNvPr>
              <p14:cNvContentPartPr/>
              <p14:nvPr/>
            </p14:nvContentPartPr>
            <p14:xfrm>
              <a:off x="958593" y="2166026"/>
              <a:ext cx="576720" cy="10080"/>
            </p14:xfrm>
          </p:contentPart>
        </mc:Choice>
        <mc:Fallback xmlns="">
          <p:pic>
            <p:nvPicPr>
              <p:cNvPr id="6" name="Ink 5">
                <a:extLst>
                  <a:ext uri="{FF2B5EF4-FFF2-40B4-BE49-F238E27FC236}">
                    <a16:creationId xmlns:a16="http://schemas.microsoft.com/office/drawing/2014/main" id="{E70AF103-154B-4217-A4DB-7671B2381149}"/>
                  </a:ext>
                </a:extLst>
              </p:cNvPr>
              <p:cNvPicPr/>
              <p:nvPr/>
            </p:nvPicPr>
            <p:blipFill>
              <a:blip r:embed="rId6"/>
              <a:stretch>
                <a:fillRect/>
              </a:stretch>
            </p:blipFill>
            <p:spPr>
              <a:xfrm>
                <a:off x="904593" y="2058026"/>
                <a:ext cx="684360" cy="225720"/>
              </a:xfrm>
              <a:prstGeom prst="rect">
                <a:avLst/>
              </a:prstGeom>
            </p:spPr>
          </p:pic>
        </mc:Fallback>
      </mc:AlternateContent>
    </p:spTree>
    <p:extLst>
      <p:ext uri="{BB962C8B-B14F-4D97-AF65-F5344CB8AC3E}">
        <p14:creationId xmlns:p14="http://schemas.microsoft.com/office/powerpoint/2010/main" val="332014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5B26E0C9-B2AA-42E6-97B6-E1B7D9EAF1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0</TotalTime>
  <Words>380</Words>
  <Application>Microsoft Office PowerPoint</Application>
  <PresentationFormat>Widescreen</PresentationFormat>
  <Paragraphs>57</Paragraphs>
  <Slides>12</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12</vt:i4>
      </vt:variant>
    </vt:vector>
  </HeadingPairs>
  <TitlesOfParts>
    <vt:vector size="17" baseType="lpstr">
      <vt:lpstr>Arial</vt:lpstr>
      <vt:lpstr>Calibri</vt:lpstr>
      <vt:lpstr>Trade Gothic LT Pro</vt:lpstr>
      <vt:lpstr>Trebuchet MS</vt:lpstr>
      <vt:lpstr>Office Theme</vt:lpstr>
      <vt:lpstr>Proteção e Vazamento de Dados</vt:lpstr>
      <vt:lpstr>Vazamentos de Dados no Brasil recentemente</vt:lpstr>
      <vt:lpstr>Grandes Vazamentos de Dados no Mundo no século XXI</vt:lpstr>
      <vt:lpstr>Consequências desses Vazamentos de Dados pelo Mundo </vt:lpstr>
      <vt:lpstr>O que precisamos saber para alcançar esses resultados no Brasil ?</vt:lpstr>
      <vt:lpstr>1) Conceitos básicos de proteção de dados pessoais</vt:lpstr>
      <vt:lpstr>2) Quais são as diferentes formas de vazamento de dados</vt:lpstr>
      <vt:lpstr>3) O que um controlador deve fazer para evitar e após um vazamentos de dados ? (1)</vt:lpstr>
      <vt:lpstr>3) O que um controlador deve fazer para evitar e após um vazamentos de dados ? (2)</vt:lpstr>
      <vt:lpstr>4) Como as autoridades de controle podem atuar ? (1)</vt:lpstr>
      <vt:lpstr>4) Como as autoridades de controle podem atuar ? (2)</vt:lpstr>
      <vt:lpstr>Obrigado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Proteção e Vazamento de Dados</dc:title>
  <dc:creator>Carlos Bruno Ferreira da Silva</dc:creator>
  <cp:lastModifiedBy>Carlos Bruno Ferreira da Silva</cp:lastModifiedBy>
  <cp:revision>34</cp:revision>
  <dcterms:created xsi:type="dcterms:W3CDTF">2021-03-10T19:57:39Z</dcterms:created>
  <dcterms:modified xsi:type="dcterms:W3CDTF">2021-12-15T12:29:53Z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