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73" d="100"/>
          <a:sy n="73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9701-D01C-40B3-9699-DD15183931D3}" type="datetimeFigureOut">
              <a:rPr lang="pt-BR"/>
              <a:pPr>
                <a:defRPr/>
              </a:pPr>
              <a:t>17/10/2013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1792-FCAF-4509-B1F4-0BE07C4844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C61C7-1C27-48F9-8686-A9BE42EBE4B4}" type="datetimeFigureOut">
              <a:rPr lang="pt-BR"/>
              <a:pPr>
                <a:defRPr/>
              </a:pPr>
              <a:t>17/10/2013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47DE0-59FE-4BE4-8359-26095C2820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A85D8-F5CD-4277-95F4-F0D2BA699834}" type="datetimeFigureOut">
              <a:rPr lang="pt-BR"/>
              <a:pPr>
                <a:defRPr/>
              </a:pPr>
              <a:t>17/10/2013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1BA2-9EC6-43FE-8456-25F217B306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D2DDA-BB5F-4DCA-A077-FF77CB15300F}" type="datetimeFigureOut">
              <a:rPr lang="pt-BR"/>
              <a:pPr>
                <a:defRPr/>
              </a:pPr>
              <a:t>17/10/2013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10DEB-2F59-45FB-BBD0-18A0998D68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C6A09-8920-48F9-B748-C893CE691A39}" type="datetimeFigureOut">
              <a:rPr lang="pt-BR"/>
              <a:pPr>
                <a:defRPr/>
              </a:pPr>
              <a:t>17/10/2013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DC079-1B45-43EE-A9DA-4E234860E0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C52E-5E04-4AE8-82C3-41EF336B54DD}" type="datetimeFigureOut">
              <a:rPr lang="pt-BR"/>
              <a:pPr>
                <a:defRPr/>
              </a:pPr>
              <a:t>17/10/2013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C6A29-028B-466B-87A1-51B38D2DCB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5A4C6-4537-4040-A823-AC193574638C}" type="datetimeFigureOut">
              <a:rPr lang="pt-BR"/>
              <a:pPr>
                <a:defRPr/>
              </a:pPr>
              <a:t>17/10/2013</a:t>
            </a:fld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7C73-D2BF-441D-8643-9D7CEE28D1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892D-DD8D-4C3D-A6C0-2404C263DF68}" type="datetimeFigureOut">
              <a:rPr lang="pt-BR"/>
              <a:pPr>
                <a:defRPr/>
              </a:pPr>
              <a:t>17/10/2013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2690-BC56-4121-854D-A06F3DE323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DD861-18A6-4043-A031-5D0756DC10D4}" type="datetimeFigureOut">
              <a:rPr lang="pt-BR"/>
              <a:pPr>
                <a:defRPr/>
              </a:pPr>
              <a:t>17/10/2013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739C9-8DFF-48D8-944C-53E8246837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B5B9D-7770-4A49-9C40-7698B1117058}" type="datetimeFigureOut">
              <a:rPr lang="pt-BR"/>
              <a:pPr>
                <a:defRPr/>
              </a:pPr>
              <a:t>17/10/2013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59159-79B9-4C8F-9073-D85F3362DD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ângulo retângu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6FF6C-2F4F-4104-B334-6F045EA909DC}" type="datetimeFigureOut">
              <a:rPr lang="pt-BR"/>
              <a:pPr>
                <a:defRPr/>
              </a:pPr>
              <a:t>17/10/2013</a:t>
            </a:fld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87F02-DF6F-4409-83B9-C7D58A1F4D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7C11A8-CFBD-483C-A538-B95459C928E2}" type="datetimeFigureOut">
              <a:rPr lang="pt-BR"/>
              <a:pPr>
                <a:defRPr/>
              </a:pPr>
              <a:t>17/10/2013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AE978E-7478-4D73-AEB5-729D64729B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ransition>
    <p:wipe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14612" y="1142984"/>
            <a:ext cx="6572296" cy="1828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dirty="0" smtClean="0"/>
              <a:t>Audiência Pública</a:t>
            </a:r>
            <a:br>
              <a:rPr lang="pt-BR" sz="3600" dirty="0" smtClean="0"/>
            </a:br>
            <a:r>
              <a:rPr lang="pt-BR" sz="3600" dirty="0" smtClean="0"/>
              <a:t> da Comissão de Direitos Humanos e de Legislação Participativa do Senado Federal  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00250" y="3714750"/>
            <a:ext cx="6858000" cy="1285875"/>
          </a:xfrm>
        </p:spPr>
        <p:txBody>
          <a:bodyPr>
            <a:noAutofit/>
          </a:bodyPr>
          <a:lstStyle/>
          <a:p>
            <a:pPr marR="0" algn="ctr"/>
            <a:r>
              <a:rPr lang="pt-BR" sz="3200" smtClean="0">
                <a:latin typeface="Calibri" pitchFamily="34" charset="0"/>
              </a:rPr>
              <a:t>Convenção nº 169 da</a:t>
            </a:r>
          </a:p>
          <a:p>
            <a:pPr marR="0" algn="ctr"/>
            <a:r>
              <a:rPr lang="pt-BR" sz="3200" smtClean="0">
                <a:latin typeface="Calibri" pitchFamily="34" charset="0"/>
              </a:rPr>
              <a:t> Organização Internacional do Trabalho</a:t>
            </a:r>
          </a:p>
        </p:txBody>
      </p:sp>
      <p:pic>
        <p:nvPicPr>
          <p:cNvPr id="13315" name="Imagem 3" descr="logo 3D AMS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71788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285875" y="5286375"/>
            <a:ext cx="6858000" cy="1285875"/>
          </a:xfrm>
          <a:prstGeom prst="rect">
            <a:avLst/>
          </a:prstGeom>
        </p:spPr>
        <p:txBody>
          <a:bodyPr lIns="0" rIns="18288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pt-BR" sz="2800">
                <a:solidFill>
                  <a:srgbClr val="02303E"/>
                </a:solidFill>
                <a:latin typeface="Calibri" pitchFamily="34" charset="0"/>
              </a:rPr>
              <a:t>Lucimara Cavalcante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pt-BR" sz="2800">
                <a:solidFill>
                  <a:srgbClr val="02303E"/>
                </a:solidFill>
                <a:latin typeface="Calibri" pitchFamily="34" charset="0"/>
              </a:rPr>
              <a:t> Associação Internacional Maylê Sara Kalí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m 3" descr="logo 3D AMS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74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1643042" y="1214422"/>
            <a:ext cx="6357982" cy="57150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dirty="0" smtClean="0"/>
              <a:t>Solicitação a CDH</a:t>
            </a:r>
            <a:br>
              <a:rPr lang="pt-BR" sz="3600" dirty="0" smtClean="0"/>
            </a:br>
            <a:endParaRPr lang="pt-BR" sz="3600" dirty="0"/>
          </a:p>
        </p:txBody>
      </p:sp>
      <p:sp>
        <p:nvSpPr>
          <p:cNvPr id="22531" name="CaixaDeTexto 5"/>
          <p:cNvSpPr txBox="1">
            <a:spLocks noChangeArrowheads="1"/>
          </p:cNvSpPr>
          <p:nvPr/>
        </p:nvSpPr>
        <p:spPr bwMode="auto">
          <a:xfrm>
            <a:off x="1000125" y="1857375"/>
            <a:ext cx="764381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/>
            <a:r>
              <a:rPr lang="pt-BR" sz="3000">
                <a:latin typeface="Verdana" pitchFamily="34" charset="0"/>
              </a:rPr>
              <a:t>3. O Instituto Brasileiro de Geografia e Estatística (IBGE) mantenha em todas as edições da Pesquisa de Informações Básicas Municipais (MUNIC) e Pesquisa de Informações Básicas Estaduais (ESTADIC) o levantamento de dados referentes aos Povos Ciganos independente de haver ou não demanda por parte do legislativo, executivo e judiciário.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m 3" descr="logo 3D AMS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7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3"/>
          <p:cNvSpPr txBox="1">
            <a:spLocks/>
          </p:cNvSpPr>
          <p:nvPr/>
        </p:nvSpPr>
        <p:spPr>
          <a:xfrm>
            <a:off x="4286248" y="4000504"/>
            <a:ext cx="4424440" cy="1285884"/>
          </a:xfrm>
          <a:prstGeom prst="rect">
            <a:avLst/>
          </a:prstGeom>
          <a:noFill/>
          <a:ln w="22225" cap="rnd" cmpd="tri">
            <a:noFill/>
            <a:round/>
          </a:ln>
          <a:scene3d>
            <a:camera prst="orthographicFront"/>
            <a:lightRig rig="threePt" dir="t"/>
          </a:scene3d>
          <a:sp3d>
            <a:bevelT w="25400"/>
            <a:bevelB w="38100"/>
          </a:sp3d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 dirty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Que a herança de um povo nunca seja a fome, a miséria, o preconceito e a discriminação.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0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Imagem 7" descr="Rom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413" y="0"/>
            <a:ext cx="3938587" cy="3021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 descr="Kalo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00375"/>
            <a:ext cx="4098925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 descr="Kalins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925" y="0"/>
            <a:ext cx="3910013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ítulo 3"/>
          <p:cNvSpPr txBox="1">
            <a:spLocks/>
          </p:cNvSpPr>
          <p:nvPr/>
        </p:nvSpPr>
        <p:spPr>
          <a:xfrm>
            <a:off x="2643174" y="6143644"/>
            <a:ext cx="4424440" cy="500090"/>
          </a:xfrm>
          <a:prstGeom prst="rect">
            <a:avLst/>
          </a:prstGeom>
          <a:noFill/>
          <a:ln w="22225" cap="rnd" cmpd="tri">
            <a:noFill/>
            <a:round/>
          </a:ln>
          <a:scene3d>
            <a:camera prst="orthographicFront"/>
            <a:lightRig rig="threePt" dir="t"/>
          </a:scene3d>
          <a:sp3d>
            <a:bevelT w="25400"/>
            <a:bevelB w="38100"/>
          </a:sp3d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800" b="1" dirty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www.amsk.org</a:t>
            </a:r>
            <a:endParaRPr lang="pt-BR" sz="4800" b="1" dirty="0">
              <a:ln w="11430">
                <a:noFill/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Espaço Reservado para Conteúdo 6" descr="BRASILROMANIlogo3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785813"/>
            <a:ext cx="5395912" cy="4708525"/>
          </a:xfrm>
        </p:spPr>
      </p:pic>
      <p:pic>
        <p:nvPicPr>
          <p:cNvPr id="8" name="Imagem 7" descr="logo - AM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5875" cy="1928813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24579" name="Retângulo 8"/>
          <p:cNvSpPr>
            <a:spLocks noChangeArrowheads="1"/>
          </p:cNvSpPr>
          <p:nvPr/>
        </p:nvSpPr>
        <p:spPr bwMode="auto">
          <a:xfrm>
            <a:off x="142875" y="5715000"/>
            <a:ext cx="9001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0070C0"/>
                </a:solidFill>
                <a:latin typeface="Verdana" pitchFamily="34" charset="0"/>
              </a:rPr>
              <a:t>Associação Internacional Maylê Sara Kalí</a:t>
            </a:r>
            <a:r>
              <a:rPr lang="pt-BR" b="1">
                <a:solidFill>
                  <a:srgbClr val="0070C0"/>
                </a:solidFill>
                <a:latin typeface="Verdana" pitchFamily="34" charset="0"/>
              </a:rPr>
              <a:t/>
            </a:r>
            <a:br>
              <a:rPr lang="pt-BR" b="1">
                <a:solidFill>
                  <a:srgbClr val="0070C0"/>
                </a:solidFill>
                <a:latin typeface="Verdana" pitchFamily="34" charset="0"/>
              </a:rPr>
            </a:br>
            <a:r>
              <a:rPr lang="pt-BR" sz="3200" b="1">
                <a:solidFill>
                  <a:srgbClr val="0070C0"/>
                </a:solidFill>
                <a:latin typeface="Verdana" pitchFamily="34" charset="0"/>
              </a:rPr>
              <a:t>www.amsk.org.br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3042" y="2214554"/>
            <a:ext cx="6357982" cy="57150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dirty="0" smtClean="0"/>
              <a:t>Povos Ciganos</a:t>
            </a:r>
            <a:br>
              <a:rPr lang="pt-BR" sz="4400" dirty="0" smtClean="0"/>
            </a:br>
            <a:r>
              <a:rPr lang="pt-BR" sz="4400" dirty="0" smtClean="0"/>
              <a:t>Terminologia Internacional </a:t>
            </a:r>
            <a:br>
              <a:rPr lang="pt-BR" sz="4400" dirty="0" smtClean="0"/>
            </a:br>
            <a:endParaRPr lang="pt-BR" sz="4400" dirty="0"/>
          </a:p>
        </p:txBody>
      </p:sp>
      <p:pic>
        <p:nvPicPr>
          <p:cNvPr id="14338" name="Imagem 3" descr="logo 3D AMS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74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857192" y="5929330"/>
            <a:ext cx="8286808" cy="4924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ROMANI – a cultura, o idioma, as pessoas</a:t>
            </a:r>
            <a:endParaRPr lang="pt-BR" sz="2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340" name="Imagem 6" descr="bandeira-cigan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3143250"/>
            <a:ext cx="40751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285984" y="2571744"/>
            <a:ext cx="5000660" cy="4924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ROMÁ – A Nação Cigana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3042" y="1500174"/>
            <a:ext cx="6357982" cy="57150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dirty="0" smtClean="0"/>
              <a:t>Os Povos Ciganos do Brasil </a:t>
            </a:r>
            <a:br>
              <a:rPr lang="pt-BR" sz="4400" dirty="0" smtClean="0"/>
            </a:br>
            <a:endParaRPr lang="pt-BR" sz="4400" dirty="0"/>
          </a:p>
        </p:txBody>
      </p:sp>
      <p:pic>
        <p:nvPicPr>
          <p:cNvPr id="15362" name="Imagem 3" descr="logo 3D AMS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74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714480" y="3000372"/>
            <a:ext cx="1214446" cy="4924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ROM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2938" y="1428750"/>
            <a:ext cx="3214687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Grandes Grupos:  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929188" y="1428750"/>
            <a:ext cx="2500312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Sub-grupos: 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714480" y="5008259"/>
            <a:ext cx="1428760" cy="4924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SINTI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14480" y="5865515"/>
            <a:ext cx="1571636" cy="4924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CALON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357818" y="2550565"/>
            <a:ext cx="2714644" cy="20928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600" b="1" spc="150" dirty="0">
                <a:ln w="11430"/>
                <a:latin typeface="+mj-lt"/>
                <a:cs typeface="Tahoma" pitchFamily="34" charset="0"/>
              </a:rPr>
              <a:t> </a:t>
            </a:r>
            <a:r>
              <a:rPr lang="pt-BR" sz="2600" b="1" spc="150" dirty="0" err="1">
                <a:ln w="11430"/>
                <a:latin typeface="+mj-lt"/>
                <a:cs typeface="Tahoma" pitchFamily="34" charset="0"/>
              </a:rPr>
              <a:t>Kaldarash</a:t>
            </a:r>
            <a:endParaRPr lang="pt-BR" sz="2600" b="1" spc="150" dirty="0">
              <a:ln w="11430"/>
              <a:latin typeface="+mj-lt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600" b="1" spc="150" dirty="0">
                <a:ln w="11430"/>
                <a:latin typeface="+mj-lt"/>
                <a:cs typeface="Tahoma" pitchFamily="34" charset="0"/>
              </a:rPr>
              <a:t> </a:t>
            </a:r>
            <a:r>
              <a:rPr lang="pt-BR" sz="2600" b="1" spc="150" dirty="0" err="1">
                <a:ln w="11430"/>
                <a:latin typeface="+mj-lt"/>
                <a:cs typeface="Tahoma" pitchFamily="34" charset="0"/>
              </a:rPr>
              <a:t>Matchuwaia</a:t>
            </a:r>
            <a:endParaRPr lang="pt-BR" sz="2600" b="1" spc="150" dirty="0">
              <a:ln w="11430"/>
              <a:latin typeface="+mj-lt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600" b="1" spc="150" dirty="0">
                <a:ln w="11430"/>
                <a:latin typeface="+mj-lt"/>
                <a:cs typeface="Tahoma" pitchFamily="34" charset="0"/>
              </a:rPr>
              <a:t> </a:t>
            </a:r>
            <a:r>
              <a:rPr lang="pt-BR" sz="2600" b="1" spc="150" dirty="0" err="1">
                <a:ln w="11430"/>
                <a:latin typeface="+mj-lt"/>
                <a:cs typeface="Tahoma" pitchFamily="34" charset="0"/>
              </a:rPr>
              <a:t>Lovara</a:t>
            </a:r>
            <a:endParaRPr lang="pt-BR" sz="2600" b="1" spc="150" dirty="0">
              <a:ln w="11430"/>
              <a:latin typeface="+mj-lt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600" b="1" spc="150" dirty="0">
                <a:ln w="11430"/>
                <a:latin typeface="+mj-lt"/>
                <a:cs typeface="Tahoma" pitchFamily="34" charset="0"/>
              </a:rPr>
              <a:t> </a:t>
            </a:r>
            <a:r>
              <a:rPr lang="pt-BR" sz="2600" b="1" spc="150" dirty="0" err="1">
                <a:ln w="11430"/>
                <a:latin typeface="+mj-lt"/>
                <a:cs typeface="Tahoma" pitchFamily="34" charset="0"/>
              </a:rPr>
              <a:t>Horaranô</a:t>
            </a:r>
            <a:endParaRPr lang="pt-BR" sz="2600" b="1" spc="150" dirty="0">
              <a:ln w="11430"/>
              <a:latin typeface="+mj-lt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600" b="1" spc="150" dirty="0">
                <a:ln w="11430"/>
                <a:latin typeface="+mj-lt"/>
                <a:cs typeface="Tahoma" pitchFamily="34" charset="0"/>
              </a:rPr>
              <a:t> </a:t>
            </a:r>
            <a:r>
              <a:rPr lang="pt-BR" sz="2600" b="1" spc="150" dirty="0" err="1">
                <a:ln w="11430"/>
                <a:latin typeface="+mj-lt"/>
                <a:cs typeface="Tahoma" pitchFamily="34" charset="0"/>
              </a:rPr>
              <a:t>Boyasha</a:t>
            </a:r>
            <a:endParaRPr lang="pt-BR" sz="2600" b="1" spc="150" dirty="0">
              <a:ln w="11430"/>
              <a:latin typeface="+mj-lt"/>
              <a:cs typeface="Tahoma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429256" y="5000636"/>
            <a:ext cx="1928826" cy="4924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spc="150" dirty="0" err="1">
                <a:ln w="11430"/>
                <a:latin typeface="+mj-lt"/>
                <a:cs typeface="Tahoma" pitchFamily="34" charset="0"/>
              </a:rPr>
              <a:t>Manouche</a:t>
            </a:r>
            <a:endParaRPr lang="pt-BR" sz="2600" b="1" spc="150" dirty="0">
              <a:ln w="11430"/>
              <a:latin typeface="+mj-lt"/>
              <a:cs typeface="Tahom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m 6" descr="IMG_9336JPE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7150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m 3" descr="logo 3D AMS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874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1785918" y="2071678"/>
            <a:ext cx="6357982" cy="57150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dirty="0" smtClean="0">
                <a:solidFill>
                  <a:schemeClr val="accent3">
                    <a:lumMod val="75000"/>
                  </a:schemeClr>
                </a:solidFill>
              </a:rPr>
              <a:t>Nômades, Semi Nômades, e Sedentários </a:t>
            </a:r>
            <a:r>
              <a:rPr lang="pt-BR" sz="4400" dirty="0" smtClean="0"/>
              <a:t/>
            </a:r>
            <a:br>
              <a:rPr lang="pt-BR" sz="4400" dirty="0" smtClean="0"/>
            </a:br>
            <a:endParaRPr lang="pt-BR" sz="4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m 3" descr="logo 3D AMS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74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1643042" y="1500174"/>
            <a:ext cx="6357982" cy="57150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dirty="0" smtClean="0"/>
              <a:t>Os Povos Ciganos do Brasil </a:t>
            </a:r>
            <a:br>
              <a:rPr lang="pt-BR" sz="4400" dirty="0" smtClean="0"/>
            </a:br>
            <a:endParaRPr lang="pt-BR" sz="4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00100" y="2071678"/>
            <a:ext cx="7358114" cy="40934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Tahoma" pitchFamily="34" charset="0"/>
              </a:rPr>
              <a:t> Idioma: mantido de geração a geração.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Tahoma" pitchFamily="34" charset="0"/>
              </a:rPr>
              <a:t> Saberes: conhecimentos e modos de fazer enraizados no cotidiano das comunidades.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cs typeface="Tahoma" pitchFamily="34" charset="0"/>
              </a:rPr>
              <a:t> Formas de expressão: manifestações literárias, musicais, plásticas, cênicas e lúdicas.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m 3" descr="logo 3D AMS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74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1357290" y="571480"/>
            <a:ext cx="7215238" cy="57150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dirty="0" smtClean="0"/>
              <a:t>A importância da geração de dados </a:t>
            </a:r>
            <a:br>
              <a:rPr lang="pt-BR" sz="3600" dirty="0" smtClean="0"/>
            </a:br>
            <a:endParaRPr lang="pt-BR" sz="3600" dirty="0"/>
          </a:p>
        </p:txBody>
      </p:sp>
      <p:pic>
        <p:nvPicPr>
          <p:cNvPr id="7" name="Espaço Reservado para Conteúdo 8" descr="acampmap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13" y="642938"/>
            <a:ext cx="6015037" cy="601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m 3" descr="logo 3D AMS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74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928662" y="3214686"/>
            <a:ext cx="7286676" cy="57150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1"/>
                </a:solidFill>
              </a:rPr>
              <a:t>Cadastro Único do</a:t>
            </a:r>
            <a:br>
              <a:rPr lang="pt-BR" sz="3600" dirty="0" smtClean="0">
                <a:solidFill>
                  <a:schemeClr val="tx1"/>
                </a:solidFill>
              </a:rPr>
            </a:br>
            <a:r>
              <a:rPr lang="pt-BR" sz="3600" dirty="0" smtClean="0">
                <a:solidFill>
                  <a:schemeClr val="tx1"/>
                </a:solidFill>
              </a:rPr>
              <a:t> Programa Bolsa Família - Maio/2013 </a:t>
            </a:r>
            <a:br>
              <a:rPr lang="pt-BR" sz="3600" dirty="0" smtClean="0">
                <a:solidFill>
                  <a:schemeClr val="tx1"/>
                </a:solidFill>
              </a:rPr>
            </a:b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19459" name="CaixaDeTexto 5"/>
          <p:cNvSpPr txBox="1">
            <a:spLocks noChangeArrowheads="1"/>
          </p:cNvSpPr>
          <p:nvPr/>
        </p:nvSpPr>
        <p:spPr bwMode="auto">
          <a:xfrm>
            <a:off x="1000125" y="4237038"/>
            <a:ext cx="76438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3000">
                <a:latin typeface="Verdana" pitchFamily="34" charset="0"/>
              </a:rPr>
              <a:t> Total de famílias cadastradas = 1529</a:t>
            </a:r>
          </a:p>
          <a:p>
            <a:endParaRPr lang="pt-BR" sz="3000"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3000">
                <a:latin typeface="Verdana" pitchFamily="34" charset="0"/>
              </a:rPr>
              <a:t> Beneficiárias do programa = 946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357290" y="1357298"/>
            <a:ext cx="7215238" cy="571504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 importância da geração de dados </a:t>
            </a:r>
            <a:br>
              <a:rPr lang="pt-BR" sz="36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pt-BR" sz="36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3" descr="logo 3D AMS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74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1643042" y="1214422"/>
            <a:ext cx="6357982" cy="57150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dirty="0" smtClean="0"/>
              <a:t>Solicitação a CDH</a:t>
            </a:r>
            <a:br>
              <a:rPr lang="pt-BR" sz="3600" dirty="0" smtClean="0"/>
            </a:br>
            <a:endParaRPr lang="pt-BR" sz="3600" dirty="0"/>
          </a:p>
        </p:txBody>
      </p:sp>
      <p:sp>
        <p:nvSpPr>
          <p:cNvPr id="20483" name="CaixaDeTexto 5"/>
          <p:cNvSpPr txBox="1">
            <a:spLocks noChangeArrowheads="1"/>
          </p:cNvSpPr>
          <p:nvPr/>
        </p:nvSpPr>
        <p:spPr bwMode="auto">
          <a:xfrm>
            <a:off x="1000125" y="2000250"/>
            <a:ext cx="76438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pt-BR" sz="3000">
                <a:latin typeface="Verdana" pitchFamily="34" charset="0"/>
              </a:rPr>
              <a:t> Cumprimento das disposições estabelecidas na Convenção nº 169 OIT;</a:t>
            </a:r>
          </a:p>
          <a:p>
            <a:pPr algn="just">
              <a:buFont typeface="Arial" charset="0"/>
              <a:buChar char="•"/>
            </a:pPr>
            <a:r>
              <a:rPr lang="pt-BR" sz="3000">
                <a:latin typeface="Verdana" pitchFamily="34" charset="0"/>
              </a:rPr>
              <a:t> Inclusão da história, tradições e costumes  dos Povos Ciganos nos livros de história e demais materiais didáticos  que ofereçam uma descrição equitativa, exata e instrutiva.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m 3" descr="logo 3D AMS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74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1643042" y="1214422"/>
            <a:ext cx="6357982" cy="57150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dirty="0" smtClean="0"/>
              <a:t>Solicitação a CDH</a:t>
            </a:r>
            <a:br>
              <a:rPr lang="pt-BR" sz="3600" dirty="0" smtClean="0"/>
            </a:br>
            <a:endParaRPr lang="pt-BR" sz="3600" dirty="0"/>
          </a:p>
        </p:txBody>
      </p:sp>
      <p:sp>
        <p:nvSpPr>
          <p:cNvPr id="21507" name="CaixaDeTexto 5"/>
          <p:cNvSpPr txBox="1">
            <a:spLocks noChangeArrowheads="1"/>
          </p:cNvSpPr>
          <p:nvPr/>
        </p:nvSpPr>
        <p:spPr bwMode="auto">
          <a:xfrm>
            <a:off x="428625" y="1857375"/>
            <a:ext cx="821531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Calibri" pitchFamily="34" charset="0"/>
              <a:buAutoNum type="arabicPeriod"/>
            </a:pPr>
            <a:r>
              <a:rPr lang="pt-BR" sz="3000">
                <a:latin typeface="Verdana" pitchFamily="34" charset="0"/>
              </a:rPr>
              <a:t> Cumprimento das disposições estabelecidas na Convenção nº 169 OIT nos Estados e Municípios em defesa dos direitos fundamentais;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pt-BR" sz="3000">
                <a:latin typeface="Verdana" pitchFamily="34" charset="0"/>
              </a:rPr>
              <a:t> Inclusão da história, tradições e costumes  dos Povos Ciganos nos livros de história e demais materiais didáticos que ofereçam uma descrição equitativa, exata e instrutiva ao ensino fundamental e médio.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392</TotalTime>
  <Words>164</Words>
  <Application>Microsoft Office PowerPoint</Application>
  <PresentationFormat>Apresentação na tela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Modelo de design</vt:lpstr>
      </vt:variant>
      <vt:variant>
        <vt:i4>4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Constantia</vt:lpstr>
      <vt:lpstr>Arial</vt:lpstr>
      <vt:lpstr>Calibri</vt:lpstr>
      <vt:lpstr>Wingdings 2</vt:lpstr>
      <vt:lpstr>Verdana</vt:lpstr>
      <vt:lpstr>Fluxo</vt:lpstr>
      <vt:lpstr>Fluxo</vt:lpstr>
      <vt:lpstr>Fluxo</vt:lpstr>
      <vt:lpstr>Fluxo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CDH Senado Federal</dc:title>
  <dc:subject>Convenção nº 169 OIT</dc:subject>
  <dc:creator>AMSK/Brasil</dc:creator>
  <cp:keywords>romani</cp:keywords>
  <cp:lastModifiedBy>colive</cp:lastModifiedBy>
  <cp:revision>78</cp:revision>
  <dcterms:created xsi:type="dcterms:W3CDTF">2013-10-14T23:45:02Z</dcterms:created>
  <dcterms:modified xsi:type="dcterms:W3CDTF">2013-10-17T10:49:48Z</dcterms:modified>
</cp:coreProperties>
</file>