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3" r:id="rId2"/>
    <p:sldId id="259" r:id="rId3"/>
    <p:sldId id="295" r:id="rId4"/>
    <p:sldId id="301" r:id="rId5"/>
    <p:sldId id="273" r:id="rId6"/>
    <p:sldId id="265" r:id="rId7"/>
    <p:sldId id="266" r:id="rId8"/>
    <p:sldId id="277" r:id="rId9"/>
    <p:sldId id="281" r:id="rId10"/>
    <p:sldId id="282" r:id="rId11"/>
    <p:sldId id="268" r:id="rId12"/>
    <p:sldId id="296" r:id="rId13"/>
    <p:sldId id="286" r:id="rId14"/>
    <p:sldId id="297" r:id="rId15"/>
    <p:sldId id="287" r:id="rId16"/>
    <p:sldId id="288" r:id="rId17"/>
    <p:sldId id="271" r:id="rId18"/>
    <p:sldId id="269" r:id="rId19"/>
    <p:sldId id="304" r:id="rId20"/>
    <p:sldId id="291" r:id="rId21"/>
    <p:sldId id="292" r:id="rId22"/>
    <p:sldId id="293" r:id="rId23"/>
    <p:sldId id="302" r:id="rId24"/>
    <p:sldId id="294" r:id="rId25"/>
    <p:sldId id="303" r:id="rId26"/>
    <p:sldId id="285" r:id="rId27"/>
    <p:sldId id="284" r:id="rId28"/>
    <p:sldId id="289" r:id="rId29"/>
    <p:sldId id="264" r:id="rId30"/>
    <p:sldId id="278" r:id="rId31"/>
  </p:sldIdLst>
  <p:sldSz cx="12192000" cy="6858000"/>
  <p:notesSz cx="7010400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4BAE32"/>
    <a:srgbClr val="173DFF"/>
    <a:srgbClr val="133F90"/>
    <a:srgbClr val="FF6600"/>
    <a:srgbClr val="E51C21"/>
    <a:srgbClr val="FFCC00"/>
    <a:srgbClr val="FED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1892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E382A9-D2E7-48D1-8D5B-4A16FB623A70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CABEE3-6C8C-4D03-97FA-263982483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342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BEE3-6C8C-4D03-97FA-26398248332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70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BEE3-6C8C-4D03-97FA-26398248332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48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BEE3-6C8C-4D03-97FA-26398248332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20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BEE3-6C8C-4D03-97FA-26398248332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908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BEE3-6C8C-4D03-97FA-26398248332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071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BEE3-6C8C-4D03-97FA-26398248332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969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BEE3-6C8C-4D03-97FA-263982483322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06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5359FA-1EDA-4244-BFE1-C2725F048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863B267-A5D6-DE09-9263-5BF0B9170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524BBA4-01C4-11C0-27D5-73F1A100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BA7BC58-291D-F850-9989-17DF64D1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A2D2E2D-0351-7E16-22A5-BD3D50AE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92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BF9B1D-C1F1-254A-1CAB-CAF491BF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375BE47C-2BBC-9E8D-B433-F517E0E79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F0B170D-6DCD-5687-0A32-6E3137AF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A966638-7430-9E75-2D2B-58B1A530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1D6BFE7-2BFF-947C-BBBD-A5458CD5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117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6360E0C-D777-55FA-E560-3433F9B3B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432CC3EB-25EB-B1F0-F183-9A0D7A671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CA9939F-F7D8-AC38-7AD7-080211E0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DBE1C34-6256-5770-2B3F-0A4A8691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D7E917D-A727-1F52-060E-A76BE092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84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310638-A9D2-8CBF-0475-9A9EDE65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720E002-0F7B-ADB3-A1B0-ADDA7E687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27BD3C5-0AE7-2620-9574-0AC79CA5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F7F93AE-D3CD-426F-0EF7-508F6E79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DD125BF-B011-EB57-74BD-097BEDB2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44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F91AC9-E9D8-EE7C-61FD-F91F16C5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8AF10E2-D9C2-8EDE-F433-A3B046B28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F935BB0-EAA0-5F4D-48F2-642527F6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BB34892-7422-78F0-C620-1DEB1719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826119D-8556-CC22-08B4-5201B7247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76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324FC3-35A9-BFC9-F622-F451EA0D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7DB0675-9413-6B5F-8426-0C569E3A7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2D197E5-1AD1-C052-9957-8ECBE6281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CD6D6AE-B5FF-B836-6C9E-BC9A3CA9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C42F4637-9107-98A2-B684-E57FFB42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CDA7D62-776F-656C-CC0E-A2F5E9BE1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9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484E0D-93CE-2F04-8048-506FD9B7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8F9D356-0444-BEF5-2F61-03DDFF81A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07150029-06AD-27D2-5E41-C17B740B8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A7B9913E-E8C4-6A46-63BD-6FC44987D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A4A31847-A13F-71BF-3D8F-7314E87E3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12BDB9B4-1E96-9ABA-FDDE-28AFB49C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E3102696-059A-2E61-679F-A4CA50B50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AE3546AD-D49F-ACFD-0C12-BCFE40F6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16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2318A3-A244-44E7-FB36-1259A8BF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8BD2AB2-DADC-CDA9-3941-71312C1B2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14BAC1E9-8A0D-A5F5-86EA-06291B80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FEB50E3E-622D-D932-9DCB-F9F34C3CC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24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3261C3C2-8ADB-09E3-ED19-64D0D209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298616ED-B627-ABF6-3DAA-FF2D86323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650FEB5F-12FF-7C28-E291-DA5E4E7F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81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885948-01C0-E675-BE1C-4972E85B3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2A4C1A0-6434-B995-B997-710807783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1F7E56E-A8F3-6E0E-955B-331CEBF89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FCCC078-4861-D988-FFA4-A3FB2B36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9211DC1-1DAE-A1D3-0C66-78A284377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5B899BD-1FFB-9962-3CD1-BD30EFA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84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8923D7-43C3-0D1E-FF62-A475059C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6EEC38C0-DD1B-4D1D-D590-848FF77A4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1E8EA4C-20F9-E7E2-BEFB-BCE356C7E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D7C611D2-369B-01AD-96B4-397FB620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1970B23-8BAC-40E4-D6BB-392BA07E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F3D1BFF-BEFB-7600-3244-5FF04247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79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EDDE32D6-0D7F-27D3-9802-7C7E9BD3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EDE3989-445B-342E-A598-E9AA448B2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6FFA7B4-34D0-ABDC-95E9-C455467CA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3630D-36C2-F745-85D6-9131E7B69B6D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32F3426-C620-DA96-B146-29A186EC6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36CC3D0-DA08-BB08-1626-7CEF94AA0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D52E9-A600-594E-8F65-80FAAC6F9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0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ijbVXC7HT4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rasilparticipativo.presidencia.gov.br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1.pn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hyperlink" Target="https://investimento.turismo.gov.b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C05FD212-531E-BB8F-FA69-E1A813914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172"/>
          </a:xfrm>
          <a:prstGeom prst="rect">
            <a:avLst/>
          </a:prstGeom>
        </p:spPr>
      </p:pic>
      <p:pic>
        <p:nvPicPr>
          <p:cNvPr id="2" name="Imagem 1" descr="Uma imagem contendo Diagrama&#10;&#10;Descrição gerada automaticamente">
            <a:extLst>
              <a:ext uri="{FF2B5EF4-FFF2-40B4-BE49-F238E27FC236}">
                <a16:creationId xmlns:a16="http://schemas.microsoft.com/office/drawing/2014/main" xmlns="" id="{56031D04-18CD-0CD1-C49C-78819F854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782" y="4851629"/>
            <a:ext cx="2800167" cy="83538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C960988-BC51-2344-B948-CD56C6FCA131}"/>
              </a:ext>
            </a:extLst>
          </p:cNvPr>
          <p:cNvSpPr txBox="1"/>
          <p:nvPr/>
        </p:nvSpPr>
        <p:spPr>
          <a:xfrm>
            <a:off x="1306748" y="1750569"/>
            <a:ext cx="7294324" cy="870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COMISSÃO DE TURISMO – </a:t>
            </a:r>
          </a:p>
          <a:p>
            <a:pPr>
              <a:lnSpc>
                <a:spcPct val="150000"/>
              </a:lnSpc>
            </a:pPr>
            <a:r>
              <a:rPr lang="pt-BR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SENADO FEDERAL</a:t>
            </a:r>
            <a:r>
              <a:rPr lang="pt-BR" b="1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| 14.06.2023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C3BD788-EF21-4776-8935-B5CAAFB58CA7}"/>
              </a:ext>
            </a:extLst>
          </p:cNvPr>
          <p:cNvSpPr/>
          <p:nvPr/>
        </p:nvSpPr>
        <p:spPr>
          <a:xfrm>
            <a:off x="1385647" y="3355977"/>
            <a:ext cx="4887664" cy="633046"/>
          </a:xfrm>
          <a:prstGeom prst="rect">
            <a:avLst/>
          </a:prstGeom>
          <a:solidFill>
            <a:srgbClr val="FED0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C2AD563-922A-13C4-5A2A-97258648D8CA}"/>
              </a:ext>
            </a:extLst>
          </p:cNvPr>
          <p:cNvSpPr/>
          <p:nvPr/>
        </p:nvSpPr>
        <p:spPr>
          <a:xfrm>
            <a:off x="1385646" y="4129700"/>
            <a:ext cx="2836923" cy="633046"/>
          </a:xfrm>
          <a:prstGeom prst="rect">
            <a:avLst/>
          </a:prstGeom>
          <a:solidFill>
            <a:srgbClr val="E51C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4BB33CD9-076F-ABF2-59E2-22A9434EDD06}"/>
              </a:ext>
            </a:extLst>
          </p:cNvPr>
          <p:cNvSpPr/>
          <p:nvPr/>
        </p:nvSpPr>
        <p:spPr>
          <a:xfrm>
            <a:off x="1385646" y="4875288"/>
            <a:ext cx="3698056" cy="633046"/>
          </a:xfrm>
          <a:prstGeom prst="rect">
            <a:avLst/>
          </a:prstGeom>
          <a:solidFill>
            <a:srgbClr val="4BA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C9CEBF67-35B9-2839-244B-D10247284D18}"/>
              </a:ext>
            </a:extLst>
          </p:cNvPr>
          <p:cNvSpPr txBox="1"/>
          <p:nvPr/>
        </p:nvSpPr>
        <p:spPr>
          <a:xfrm>
            <a:off x="1460673" y="3291847"/>
            <a:ext cx="4972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Century Gothic" panose="020B0502020202020204" pitchFamily="34" charset="0"/>
              </a:rPr>
              <a:t>PANORAMA DO TURISMO</a:t>
            </a:r>
          </a:p>
          <a:p>
            <a:r>
              <a:rPr lang="pt-BR" sz="4800" b="1" dirty="0">
                <a:latin typeface="Century Gothic" panose="020B0502020202020204" pitchFamily="34" charset="0"/>
              </a:rPr>
              <a:t>BRASILEIRO</a:t>
            </a:r>
          </a:p>
        </p:txBody>
      </p:sp>
    </p:spTree>
    <p:extLst>
      <p:ext uri="{BB962C8B-B14F-4D97-AF65-F5344CB8AC3E}">
        <p14:creationId xmlns:p14="http://schemas.microsoft.com/office/powerpoint/2010/main" val="1751945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DA117FE8-10DC-21C5-114D-EFC2BCC8C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2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DF692903-92F8-CC8C-118B-D6BCA2245B4B}"/>
              </a:ext>
            </a:extLst>
          </p:cNvPr>
          <p:cNvSpPr/>
          <p:nvPr/>
        </p:nvSpPr>
        <p:spPr>
          <a:xfrm>
            <a:off x="735044" y="3490438"/>
            <a:ext cx="3021029" cy="633046"/>
          </a:xfrm>
          <a:prstGeom prst="rect">
            <a:avLst/>
          </a:prstGeom>
          <a:solidFill>
            <a:srgbClr val="133F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C4A9F60-0702-B785-CB5B-3A4EFEEFEBE8}"/>
              </a:ext>
            </a:extLst>
          </p:cNvPr>
          <p:cNvSpPr txBox="1"/>
          <p:nvPr/>
        </p:nvSpPr>
        <p:spPr>
          <a:xfrm>
            <a:off x="4491119" y="2920753"/>
            <a:ext cx="7564758" cy="1690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5400" b="1" dirty="0">
                <a:solidFill>
                  <a:srgbClr val="FED015"/>
                </a:solidFill>
                <a:latin typeface="Century Gothic" panose="020B0502020202020204" pitchFamily="34" charset="0"/>
              </a:rPr>
              <a:t>AÇÕES </a:t>
            </a:r>
          </a:p>
          <a:p>
            <a:pPr>
              <a:lnSpc>
                <a:spcPts val="6500"/>
              </a:lnSpc>
            </a:pPr>
            <a:r>
              <a:rPr lang="pt-BR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EM DESENVOLVIMENTO</a:t>
            </a:r>
          </a:p>
        </p:txBody>
      </p:sp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xmlns="" id="{38B28D7E-D0AE-68C6-417A-BC12C8DE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51" y="3471510"/>
            <a:ext cx="3021171" cy="90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99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EE2A312-A3E3-D124-A20A-143B68D66134}"/>
              </a:ext>
            </a:extLst>
          </p:cNvPr>
          <p:cNvSpPr/>
          <p:nvPr/>
        </p:nvSpPr>
        <p:spPr>
          <a:xfrm rot="252640">
            <a:off x="7484559" y="301942"/>
            <a:ext cx="4375280" cy="30294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175212" y="689788"/>
            <a:ext cx="6285391" cy="5478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FF0000"/>
                </a:solidFill>
                <a:latin typeface="Century Gothic" panose="020B0502020202020204" pitchFamily="34" charset="0"/>
                <a:cs typeface="Calibri"/>
              </a:rPr>
              <a:t>1</a:t>
            </a:r>
            <a:r>
              <a:rPr lang="pt-BR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/>
              </a:rPr>
              <a:t>. </a:t>
            </a:r>
            <a:r>
              <a:rPr lang="pt-BR" sz="3200" b="1" dirty="0">
                <a:latin typeface="Century Gothic" panose="020B0502020202020204" pitchFamily="34" charset="0"/>
                <a:sym typeface="Catamaran"/>
              </a:rPr>
              <a:t>GOVERNANÇA E GESTÃO</a:t>
            </a:r>
          </a:p>
          <a:p>
            <a:pPr marL="990600" lvl="1" indent="-45720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Ampliação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 da participação social na construção de políticas</a:t>
            </a:r>
          </a:p>
          <a:p>
            <a:pPr marL="990600" lvl="1" indent="-45720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Reativação do CNT: assentos </a:t>
            </a:r>
            <a:r>
              <a:rPr lang="pt-BR" sz="2000" b="1" dirty="0">
                <a:latin typeface="Century Gothic" panose="020B0502020202020204" pitchFamily="34" charset="0"/>
                <a:cs typeface="Calibri"/>
              </a:rPr>
              <a:t>permanentes</a:t>
            </a:r>
            <a:r>
              <a:rPr lang="pt-BR" sz="2000" dirty="0">
                <a:latin typeface="Century Gothic" panose="020B0502020202020204" pitchFamily="34" charset="0"/>
                <a:cs typeface="Calibri"/>
              </a:rPr>
              <a:t> para as Comissões de Turismo da Câmara dos Deputados e Senado Federal</a:t>
            </a:r>
          </a:p>
          <a:p>
            <a:pPr marL="990600" lvl="1" indent="-45720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Elaboração participativa do Plano Nacional 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de Turismo 2023-2027</a:t>
            </a:r>
          </a:p>
          <a:p>
            <a:pPr marL="990600" lvl="1" indent="-45720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PPA 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Participativo 2024-2027</a:t>
            </a:r>
          </a:p>
          <a:p>
            <a:pPr marL="990600" lvl="1" indent="-45720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Mapa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 do Turismo com 2.583 cidades incluídas</a:t>
            </a:r>
            <a:endParaRPr lang="pt-BR" sz="20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6" name="Imagem 5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EDE4B775-E7E6-75FB-D9DD-E66709EC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7331">
            <a:off x="6498831" y="1159502"/>
            <a:ext cx="6214916" cy="2876100"/>
          </a:xfrm>
          <a:prstGeom prst="rect">
            <a:avLst/>
          </a:prstGeom>
        </p:spPr>
      </p:pic>
      <p:pic>
        <p:nvPicPr>
          <p:cNvPr id="10" name="Imagem 9" descr="Grupo de pessoas sentadas em cadeiras&#10;&#10;Descrição gerada automaticamente com confiança média">
            <a:extLst>
              <a:ext uri="{FF2B5EF4-FFF2-40B4-BE49-F238E27FC236}">
                <a16:creationId xmlns:a16="http://schemas.microsoft.com/office/drawing/2014/main" xmlns="" id="{ADBFC8CB-0F95-EF18-7FC6-24A7024DB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334">
            <a:off x="7648331" y="473542"/>
            <a:ext cx="4045105" cy="2696963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94057370-50D1-0ADC-47D9-B528C8E759BE}"/>
              </a:ext>
            </a:extLst>
          </p:cNvPr>
          <p:cNvSpPr/>
          <p:nvPr/>
        </p:nvSpPr>
        <p:spPr>
          <a:xfrm rot="21305685">
            <a:off x="7469753" y="3658765"/>
            <a:ext cx="3930860" cy="2673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79BD06C5-064F-FCD5-654D-385722450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0376">
            <a:off x="6736102" y="4356384"/>
            <a:ext cx="5666645" cy="2622375"/>
          </a:xfrm>
          <a:prstGeom prst="rect">
            <a:avLst/>
          </a:prstGeom>
        </p:spPr>
      </p:pic>
      <p:pic>
        <p:nvPicPr>
          <p:cNvPr id="8" name="Imagem 7" descr="Uma imagem contendo pessoa, no interior, edifício, homem&#10;&#10;Descrição gerada automaticamente">
            <a:extLst>
              <a:ext uri="{FF2B5EF4-FFF2-40B4-BE49-F238E27FC236}">
                <a16:creationId xmlns:a16="http://schemas.microsoft.com/office/drawing/2014/main" xmlns="" id="{A8714DA2-50E5-7C6F-9C8A-DD1F02D79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98476">
            <a:off x="7645758" y="3795968"/>
            <a:ext cx="3648416" cy="24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pic>
        <p:nvPicPr>
          <p:cNvPr id="3" name="jijbVXC7HT4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24596" y="342460"/>
            <a:ext cx="10468708" cy="58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548346" y="1187510"/>
            <a:ext cx="6343622" cy="4016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4BAE32"/>
                </a:solidFill>
                <a:latin typeface="Century Gothic" panose="020B0502020202020204" pitchFamily="34" charset="0"/>
                <a:cs typeface="Calibri"/>
              </a:rPr>
              <a:t>2. </a:t>
            </a:r>
            <a:r>
              <a:rPr lang="pt-BR" sz="3200" b="1" dirty="0">
                <a:latin typeface="Century Gothic" panose="020B0502020202020204" pitchFamily="34" charset="0"/>
              </a:rPr>
              <a:t>MELHORIA DA INFRAESTRUTURA TURÍSTICA</a:t>
            </a:r>
          </a:p>
          <a:p>
            <a:pPr marL="76200">
              <a:lnSpc>
                <a:spcPct val="115000"/>
              </a:lnSpc>
              <a:buClr>
                <a:schemeClr val="dk1"/>
              </a:buClr>
              <a:buSzPts val="2400"/>
            </a:pPr>
            <a:endParaRPr lang="pt-BR" sz="3200" b="1" dirty="0">
              <a:latin typeface="Century Gothic" panose="020B0502020202020204" pitchFamily="34" charset="0"/>
              <a:sym typeface="Catamaran"/>
            </a:endParaRPr>
          </a:p>
          <a:p>
            <a:pPr marL="990600" lvl="1" indent="-457200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A prioridade da nossa gestão é retomar as obras que estão paradas e dar andamento aos </a:t>
            </a:r>
            <a:r>
              <a:rPr lang="pt-BR" sz="2800" b="1" dirty="0">
                <a:latin typeface="Century Gothic" panose="020B0502020202020204" pitchFamily="34" charset="0"/>
                <a:cs typeface="Calibri"/>
                <a:sym typeface="Catamaran"/>
              </a:rPr>
              <a:t>1.975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 contratos ativos que representam investimentos                      de R$ </a:t>
            </a:r>
            <a:r>
              <a:rPr lang="pt-BR" sz="2800" b="1" dirty="0">
                <a:latin typeface="Century Gothic" panose="020B0502020202020204" pitchFamily="34" charset="0"/>
                <a:cs typeface="Calibri"/>
                <a:sym typeface="Catamaran"/>
              </a:rPr>
              <a:t>2,4 bilhões</a:t>
            </a:r>
            <a:endParaRPr lang="pt-BR" sz="2000" b="1" dirty="0">
              <a:latin typeface="Century Gothic" panose="020B0502020202020204" pitchFamily="34" charset="0"/>
              <a:cs typeface="Calibri"/>
              <a:sym typeface="Catamaran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251FFC54-1CE4-F1A9-39D1-06FD0FCC0244}"/>
              </a:ext>
            </a:extLst>
          </p:cNvPr>
          <p:cNvSpPr/>
          <p:nvPr/>
        </p:nvSpPr>
        <p:spPr>
          <a:xfrm rot="252640">
            <a:off x="7154573" y="1430157"/>
            <a:ext cx="4690904" cy="39261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1DAB9E6-8EBD-F665-FB29-2DDBBB7B8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5690">
            <a:off x="7348430" y="1564472"/>
            <a:ext cx="4268782" cy="337475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1728856-E97F-CB60-4948-491063D8B927}"/>
              </a:ext>
            </a:extLst>
          </p:cNvPr>
          <p:cNvSpPr txBox="1"/>
          <p:nvPr/>
        </p:nvSpPr>
        <p:spPr>
          <a:xfrm rot="281259">
            <a:off x="7547782" y="1685582"/>
            <a:ext cx="3904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tamaran"/>
              </a:rPr>
              <a:t>Centro de Convenções de Campina Grande (PB)</a:t>
            </a:r>
            <a:endParaRPr lang="pt-BR" sz="1100" b="1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4AA4221-291A-22E0-2086-21AE0B6B5EBB}"/>
              </a:ext>
            </a:extLst>
          </p:cNvPr>
          <p:cNvSpPr txBox="1"/>
          <p:nvPr/>
        </p:nvSpPr>
        <p:spPr>
          <a:xfrm rot="276560">
            <a:off x="8999175" y="5056931"/>
            <a:ext cx="2649737" cy="26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1" dirty="0">
                <a:latin typeface="Century Gothic" panose="020B0502020202020204" pitchFamily="34" charset="0"/>
                <a:cs typeface="Calibri"/>
                <a:sym typeface="Catamaran"/>
              </a:rPr>
              <a:t>Foto Instagram Prefeitura de CG (PB)</a:t>
            </a:r>
            <a:endParaRPr lang="pt-BR" sz="1050" b="1" dirty="0"/>
          </a:p>
        </p:txBody>
      </p:sp>
      <p:pic>
        <p:nvPicPr>
          <p:cNvPr id="3" name="Imagem 2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211B1B94-2C89-B022-5D43-9F8011776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331">
            <a:off x="6110996" y="3040879"/>
            <a:ext cx="6491331" cy="30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221394" y="121941"/>
            <a:ext cx="8875673" cy="6183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4BAE32"/>
                </a:solidFill>
                <a:latin typeface="Century Gothic" panose="020B0502020202020204" pitchFamily="34" charset="0"/>
                <a:cs typeface="Calibri"/>
              </a:rPr>
              <a:t>2. </a:t>
            </a:r>
            <a:r>
              <a:rPr lang="pt-BR" sz="3200" b="1" dirty="0">
                <a:latin typeface="Century Gothic" panose="020B0502020202020204" pitchFamily="34" charset="0"/>
              </a:rPr>
              <a:t>ESTRUTURAÇÃO DO TURISMO</a:t>
            </a:r>
          </a:p>
          <a:p>
            <a:pPr marL="990600" lvl="1" indent="-457200">
              <a:lnSpc>
                <a:spcPct val="115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pt-BR" sz="3200" b="1" dirty="0">
              <a:latin typeface="Century Gothic" panose="020B0502020202020204" pitchFamily="34" charset="0"/>
              <a:sym typeface="Catamaran"/>
            </a:endParaRPr>
          </a:p>
          <a:p>
            <a:pPr marL="990600" lvl="1" indent="-4572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Acessibilidade e inclusão:</a:t>
            </a:r>
          </a:p>
          <a:p>
            <a:pPr marL="1905000" lvl="3" indent="-4572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  <a:cs typeface="Calibri"/>
              </a:rPr>
              <a:t>Atualização de Guias Atender Bem: </a:t>
            </a:r>
            <a:r>
              <a:rPr lang="pt-BR" sz="2000" b="1" dirty="0">
                <a:latin typeface="Century Gothic" panose="020B0502020202020204" pitchFamily="34" charset="0"/>
                <a:cs typeface="Calibri"/>
              </a:rPr>
              <a:t>pessoas com deficiência; idosos; LGBTQIA+</a:t>
            </a:r>
            <a:r>
              <a:rPr lang="pt-BR" dirty="0">
                <a:latin typeface="Century Gothic" panose="020B0502020202020204" pitchFamily="34" charset="0"/>
                <a:cs typeface="Calibri"/>
              </a:rPr>
              <a:t>: disponível online e enviado para os mais de140 mil prestadores cadastrados no Cadastur</a:t>
            </a:r>
          </a:p>
          <a:p>
            <a:pPr marL="1905000" lvl="3" indent="-4572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b="1" dirty="0">
                <a:latin typeface="Century Gothic" panose="020B0502020202020204" pitchFamily="34" charset="0"/>
                <a:cs typeface="Calibri"/>
              </a:rPr>
              <a:t>Perfil </a:t>
            </a:r>
            <a:r>
              <a:rPr lang="pt-BR" dirty="0">
                <a:latin typeface="Century Gothic" panose="020B0502020202020204" pitchFamily="34" charset="0"/>
                <a:cs typeface="Calibri"/>
              </a:rPr>
              <a:t>do turista com deficiência</a:t>
            </a:r>
          </a:p>
          <a:p>
            <a:pPr marL="1905000" lvl="3" indent="-4572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b="1" dirty="0">
                <a:latin typeface="Century Gothic" panose="020B0502020202020204" pitchFamily="34" charset="0"/>
                <a:cs typeface="Calibri"/>
              </a:rPr>
              <a:t>Portfólio</a:t>
            </a:r>
            <a:r>
              <a:rPr lang="pt-BR" dirty="0">
                <a:latin typeface="Century Gothic" panose="020B0502020202020204" pitchFamily="34" charset="0"/>
                <a:cs typeface="Calibri"/>
              </a:rPr>
              <a:t> de atrativos acessíveis</a:t>
            </a:r>
          </a:p>
          <a:p>
            <a:pPr marL="990600" lvl="1" indent="-4572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Valorização do Patrimônio Cultural e Natural no Turismo</a:t>
            </a:r>
          </a:p>
          <a:p>
            <a:pPr marL="1905000" lvl="3" indent="-4572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Revive Brasil</a:t>
            </a: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: acordo com Portugal</a:t>
            </a:r>
          </a:p>
          <a:p>
            <a:pPr marL="1905000" lvl="3" indent="-4572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Imóveis em estudo: Palacete Carvalho Motta (CE), Antiga Estação Ferroviária de Diamantina (MG), Fazenda Pau D’Alho (SP), Fortaleza de Santa Cruz de Itamaracá (PE) e Fortaleza Santa Catarina (PB)</a:t>
            </a:r>
            <a:endParaRPr lang="pt-BR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3" name="Imagem 2" descr="Código QR&#10;&#10;Descrição gerada automaticamente">
            <a:extLst>
              <a:ext uri="{FF2B5EF4-FFF2-40B4-BE49-F238E27FC236}">
                <a16:creationId xmlns:a16="http://schemas.microsoft.com/office/drawing/2014/main" xmlns="" id="{D0301BB0-8129-C8AB-BDEB-7723D635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736406"/>
            <a:ext cx="1857186" cy="185718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2D2460A-667E-2590-C370-B3FFD4812A8F}"/>
              </a:ext>
            </a:extLst>
          </p:cNvPr>
          <p:cNvSpPr txBox="1"/>
          <p:nvPr/>
        </p:nvSpPr>
        <p:spPr>
          <a:xfrm>
            <a:off x="9426738" y="823135"/>
            <a:ext cx="1601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latin typeface="Century Gothic" panose="020B0502020202020204" pitchFamily="34" charset="0"/>
                <a:cs typeface="Calibri"/>
                <a:sym typeface="Catamaran"/>
              </a:rPr>
              <a:t>Acesse com o QR </a:t>
            </a:r>
            <a:r>
              <a:rPr lang="pt-BR" sz="1800" b="1" dirty="0" err="1">
                <a:latin typeface="Century Gothic" panose="020B0502020202020204" pitchFamily="34" charset="0"/>
                <a:cs typeface="Calibri"/>
                <a:sym typeface="Catamaran"/>
              </a:rPr>
              <a:t>Code</a:t>
            </a:r>
            <a:endParaRPr lang="pt-BR" b="1" dirty="0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xmlns="" id="{C75A1F6E-B742-45E0-2E99-45E9C115A157}"/>
              </a:ext>
            </a:extLst>
          </p:cNvPr>
          <p:cNvSpPr/>
          <p:nvPr/>
        </p:nvSpPr>
        <p:spPr>
          <a:xfrm rot="5400000">
            <a:off x="10670696" y="1322225"/>
            <a:ext cx="457200" cy="257907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2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106531" y="145873"/>
            <a:ext cx="7714695" cy="63108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4BAE32"/>
                </a:solidFill>
                <a:latin typeface="Century Gothic" panose="020B0502020202020204" pitchFamily="34" charset="0"/>
                <a:cs typeface="Calibri"/>
              </a:rPr>
              <a:t>2. </a:t>
            </a:r>
            <a:r>
              <a:rPr lang="pt-BR" sz="3200" b="1" dirty="0">
                <a:latin typeface="Century Gothic" panose="020B0502020202020204" pitchFamily="34" charset="0"/>
              </a:rPr>
              <a:t>ESTRUTURAÇÃO DO TURISMO</a:t>
            </a:r>
            <a:endParaRPr lang="pt-BR" sz="2000" b="1" dirty="0">
              <a:latin typeface="Century Gothic" panose="020B0502020202020204" pitchFamily="34" charset="0"/>
              <a:cs typeface="Calibri"/>
              <a:sym typeface="Catamaran"/>
            </a:endParaRPr>
          </a:p>
          <a:p>
            <a:pPr marL="990600" lvl="1" indent="-457200">
              <a:spcBef>
                <a:spcPts val="12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Modernização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 de destinos turísticos</a:t>
            </a:r>
          </a:p>
          <a:p>
            <a:pPr marL="1790700" lvl="3" indent="-34290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Rede de Cidades Criativas da Unesco</a:t>
            </a:r>
          </a:p>
          <a:p>
            <a:pPr marL="1790700" lvl="3" indent="-34290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  <a:cs typeface="Calibri"/>
              </a:rPr>
              <a:t>Criação da Rede Brasileira de Cidades Criativas</a:t>
            </a:r>
            <a:endParaRPr lang="pt-BR" dirty="0">
              <a:latin typeface="Century Gothic" panose="020B0502020202020204" pitchFamily="34" charset="0"/>
              <a:cs typeface="Calibri"/>
              <a:sym typeface="Catamaran"/>
            </a:endParaRPr>
          </a:p>
          <a:p>
            <a:pPr marL="1790700" lvl="3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Estratégia “Destinos Turísticos Inteligentes” – </a:t>
            </a:r>
          </a:p>
          <a:p>
            <a:pPr marL="1447800" lvl="3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</a:pP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	</a:t>
            </a:r>
            <a:r>
              <a:rPr lang="pt-BR" b="1" dirty="0">
                <a:highlight>
                  <a:srgbClr val="FFFF00"/>
                </a:highlight>
                <a:latin typeface="Century Gothic" panose="020B0502020202020204" pitchFamily="34" charset="0"/>
                <a:cs typeface="Calibri"/>
                <a:sym typeface="Catamaran"/>
              </a:rPr>
              <a:t>10 municípios recém-habilitados para a 2ª edição</a:t>
            </a:r>
          </a:p>
          <a:p>
            <a:pPr marL="1790700" lvl="3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Assinatura de memorando de entendimento com o governo da Espanha com foco no DTI</a:t>
            </a:r>
          </a:p>
          <a:p>
            <a:pPr marL="1790700" lvl="3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  <a:cs typeface="Calibri"/>
              <a:sym typeface="Catamaran"/>
            </a:endParaRPr>
          </a:p>
          <a:p>
            <a:pPr marL="876300" lvl="1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Facilitação de crédito via Fungetur,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 fortalecimento do empreendedorismo e formalização de prestadores de serviços</a:t>
            </a:r>
          </a:p>
          <a:p>
            <a:pPr marL="1905000" lvl="3" indent="-4572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Recorde: Mais de 140 mil prestadores no </a:t>
            </a:r>
            <a:r>
              <a:rPr lang="pt-BR" b="1" dirty="0">
                <a:latin typeface="Century Gothic" panose="020B0502020202020204" pitchFamily="34" charset="0"/>
                <a:cs typeface="Calibri"/>
                <a:sym typeface="Catamaran"/>
              </a:rPr>
              <a:t>Cadastur</a:t>
            </a:r>
          </a:p>
          <a:p>
            <a:pPr marL="1905000" lvl="3" indent="-4572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b="1" dirty="0">
                <a:latin typeface="Century Gothic" panose="020B0502020202020204" pitchFamily="34" charset="0"/>
                <a:cs typeface="Calibri"/>
                <a:sym typeface="Catamaran"/>
              </a:rPr>
              <a:t>221 contratos do Fungetur em 2023 que somam </a:t>
            </a:r>
          </a:p>
          <a:p>
            <a:pPr marL="1447800" lvl="3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</a:pPr>
            <a:r>
              <a:rPr lang="pt-BR" b="1" dirty="0">
                <a:latin typeface="Century Gothic" panose="020B0502020202020204" pitchFamily="34" charset="0"/>
                <a:cs typeface="Calibri"/>
                <a:sym typeface="Catamaran"/>
              </a:rPr>
              <a:t>R$ 82,2 milhões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F82810B-7E2B-2A18-115B-7647C42A1942}"/>
              </a:ext>
            </a:extLst>
          </p:cNvPr>
          <p:cNvSpPr/>
          <p:nvPr/>
        </p:nvSpPr>
        <p:spPr>
          <a:xfrm rot="252640">
            <a:off x="8131860" y="381554"/>
            <a:ext cx="3575317" cy="3084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Grupo de pessoas fazendo gestos com as mãos&#10;&#10;Descrição gerada automaticamente com confiança média">
            <a:extLst>
              <a:ext uri="{FF2B5EF4-FFF2-40B4-BE49-F238E27FC236}">
                <a16:creationId xmlns:a16="http://schemas.microsoft.com/office/drawing/2014/main" xmlns="" id="{364C4856-1348-E524-A422-29CEB7A2D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" t="3120" r="63745" b="47877"/>
          <a:stretch/>
        </p:blipFill>
        <p:spPr>
          <a:xfrm rot="259799">
            <a:off x="8315206" y="533187"/>
            <a:ext cx="3195062" cy="2518353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CCF2C9FF-51BF-DC65-938D-A82527548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331">
            <a:off x="7189751" y="1645931"/>
            <a:ext cx="5194081" cy="240368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BF38EA9-991F-7E32-E49E-94A585663BB1}"/>
              </a:ext>
            </a:extLst>
          </p:cNvPr>
          <p:cNvSpPr/>
          <p:nvPr/>
        </p:nvSpPr>
        <p:spPr>
          <a:xfrm rot="21199986">
            <a:off x="8041718" y="3552286"/>
            <a:ext cx="3459412" cy="2860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Grupo de pessoas fazendo gestos com as mãos&#10;&#10;Descrição gerada automaticamente com confiança média">
            <a:extLst>
              <a:ext uri="{FF2B5EF4-FFF2-40B4-BE49-F238E27FC236}">
                <a16:creationId xmlns:a16="http://schemas.microsoft.com/office/drawing/2014/main" xmlns="" id="{02C7D130-2017-4E81-66DD-27891AAA1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" t="53551" r="63745" b="2804"/>
          <a:stretch/>
        </p:blipFill>
        <p:spPr>
          <a:xfrm rot="21228949">
            <a:off x="8034088" y="3757092"/>
            <a:ext cx="3257759" cy="2287021"/>
          </a:xfrm>
          <a:prstGeom prst="rect">
            <a:avLst/>
          </a:prstGeom>
        </p:spPr>
      </p:pic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9CFDF184-0FB0-EF4F-FB44-078671AC4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5163">
            <a:off x="7232934" y="4544357"/>
            <a:ext cx="5194081" cy="2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964671D9-060D-98BD-22DE-2D3246185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281955" y="115240"/>
            <a:ext cx="11443316" cy="60777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4BAE32"/>
                </a:solidFill>
                <a:latin typeface="Century Gothic" panose="020B0502020202020204" pitchFamily="34" charset="0"/>
                <a:cs typeface="Calibri"/>
              </a:rPr>
              <a:t>2. </a:t>
            </a:r>
            <a:r>
              <a:rPr lang="pt-BR" sz="3200" b="1" dirty="0">
                <a:latin typeface="Century Gothic" panose="020B0502020202020204" pitchFamily="34" charset="0"/>
              </a:rPr>
              <a:t>ESTRUTURAÇÃO DO TURISMO</a:t>
            </a:r>
          </a:p>
          <a:p>
            <a:pPr marL="1447800" lvl="3">
              <a:spcBef>
                <a:spcPts val="600"/>
              </a:spcBef>
              <a:buClr>
                <a:schemeClr val="dk1"/>
              </a:buClr>
              <a:buSzPts val="2400"/>
            </a:pPr>
            <a:endParaRPr lang="pt-BR" dirty="0">
              <a:latin typeface="Century Gothic" panose="020B0502020202020204" pitchFamily="34" charset="0"/>
              <a:cs typeface="Calibri"/>
              <a:sym typeface="Catamaran"/>
            </a:endParaRPr>
          </a:p>
          <a:p>
            <a:pPr marL="876300" lvl="1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Melhoria do ambiente de negócios e </a:t>
            </a: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atração de investimentos</a:t>
            </a:r>
          </a:p>
          <a:p>
            <a:pPr marL="1447800" lvl="2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Aprimoramento da legislação</a:t>
            </a:r>
          </a:p>
          <a:p>
            <a:pPr marL="1447800" lvl="2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Portal de Investimentos</a:t>
            </a:r>
          </a:p>
          <a:p>
            <a:pPr marL="1447800" lvl="2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Guia da OMT para investimentos estrangeiros</a:t>
            </a:r>
          </a:p>
          <a:p>
            <a:pPr marL="1447800" lvl="2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endParaRPr lang="pt-BR" sz="2000" dirty="0">
              <a:latin typeface="Century Gothic" panose="020B0502020202020204" pitchFamily="34" charset="0"/>
              <a:cs typeface="Calibri"/>
              <a:sym typeface="Catamaran"/>
            </a:endParaRPr>
          </a:p>
          <a:p>
            <a:pPr marL="876300" lvl="1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Incentivo ao </a:t>
            </a: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Turismo sustentável 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e desenvolvimento de ações de mitigação</a:t>
            </a:r>
            <a:r>
              <a:rPr lang="pt-BR" sz="2000" dirty="0">
                <a:latin typeface="Century Gothic" panose="020B0502020202020204" pitchFamily="34" charset="0"/>
                <a:cs typeface="Calibri"/>
              </a:rPr>
              <a:t> e adaptação às mudanças climáticas no turismo</a:t>
            </a:r>
          </a:p>
          <a:p>
            <a:pPr marL="1447800" lvl="2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Criação de área específica para Desenvolvimento Sustentável e Mudanças Climáticas</a:t>
            </a:r>
          </a:p>
          <a:p>
            <a:pPr marL="1447800" lvl="2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Curso de extensão sobre turismo responsável e sustentabilidade no turismo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 com exemplos de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boas práticas. Três mil vagas ofertadas </a:t>
            </a:r>
            <a:endParaRPr lang="pt-BR" dirty="0">
              <a:latin typeface="Century Gothic" panose="020B0502020202020204" pitchFamily="34" charset="0"/>
              <a:cs typeface="Calibri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2772658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781CF276-6B60-046E-0B26-42E6392C5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435006" y="310720"/>
            <a:ext cx="11256885" cy="60170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0070C0"/>
                </a:solidFill>
                <a:latin typeface="Century Gothic" panose="020B0502020202020204" pitchFamily="34" charset="0"/>
                <a:cs typeface="Calibri"/>
              </a:rPr>
              <a:t>3. </a:t>
            </a:r>
            <a:r>
              <a:rPr lang="pt-BR" sz="3200" b="1" dirty="0">
                <a:latin typeface="Century Gothic" panose="020B0502020202020204" pitchFamily="34" charset="0"/>
                <a:cs typeface="Calibri"/>
              </a:rPr>
              <a:t>QUALIFICAÇÃO</a:t>
            </a:r>
          </a:p>
          <a:p>
            <a:pPr marL="419100" indent="-342900">
              <a:spcBef>
                <a:spcPts val="12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Formação e </a:t>
            </a:r>
            <a:r>
              <a:rPr lang="pt-BR" sz="2000" b="1" dirty="0">
                <a:latin typeface="Century Gothic" panose="020B0502020202020204" pitchFamily="34" charset="0"/>
                <a:cs typeface="Calibri"/>
              </a:rPr>
              <a:t>inserção produtiva de pessoas </a:t>
            </a:r>
            <a:r>
              <a:rPr lang="pt-BR" sz="2000" dirty="0">
                <a:latin typeface="Century Gothic" panose="020B0502020202020204" pitchFamily="34" charset="0"/>
                <a:cs typeface="Calibri"/>
              </a:rPr>
              <a:t>no turismo</a:t>
            </a:r>
          </a:p>
          <a:p>
            <a:pPr marL="990600" lvl="1" indent="-457200">
              <a:spcBef>
                <a:spcPts val="12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Oferta de </a:t>
            </a:r>
            <a:r>
              <a:rPr lang="pt-BR" sz="2400" b="1" dirty="0">
                <a:solidFill>
                  <a:srgbClr val="FF0000"/>
                </a:solidFill>
                <a:latin typeface="Century Gothic" panose="020B0502020202020204" pitchFamily="34" charset="0"/>
                <a:cs typeface="Calibri"/>
              </a:rPr>
              <a:t>4.491 </a:t>
            </a:r>
            <a:r>
              <a:rPr lang="pt-BR" sz="2000" dirty="0">
                <a:latin typeface="Century Gothic" panose="020B0502020202020204" pitchFamily="34" charset="0"/>
                <a:cs typeface="Calibri"/>
              </a:rPr>
              <a:t>vagas em mais de </a:t>
            </a:r>
            <a:r>
              <a:rPr lang="pt-BR" sz="2400" b="1" dirty="0">
                <a:latin typeface="Century Gothic" panose="020B0502020202020204" pitchFamily="34" charset="0"/>
                <a:cs typeface="Calibri"/>
              </a:rPr>
              <a:t>30 cursos </a:t>
            </a:r>
            <a:r>
              <a:rPr lang="pt-BR" sz="2000" dirty="0">
                <a:latin typeface="Century Gothic" panose="020B0502020202020204" pitchFamily="34" charset="0"/>
                <a:cs typeface="Calibri"/>
              </a:rPr>
              <a:t>profissionalizantes gratuitos ofertados em parceria com </a:t>
            </a:r>
            <a:r>
              <a:rPr lang="pt-BR" sz="2000" b="1" dirty="0">
                <a:latin typeface="Century Gothic" panose="020B0502020202020204" pitchFamily="34" charset="0"/>
                <a:cs typeface="Calibri"/>
              </a:rPr>
              <a:t>Institutos, Universidades e Sistema S</a:t>
            </a:r>
            <a:r>
              <a:rPr lang="pt-BR" sz="2000" dirty="0">
                <a:latin typeface="Century Gothic" panose="020B0502020202020204" pitchFamily="34" charset="0"/>
                <a:cs typeface="Calibri"/>
              </a:rPr>
              <a:t>. Exemplos:</a:t>
            </a:r>
          </a:p>
          <a:p>
            <a:pPr marL="533400" lvl="1">
              <a:spcBef>
                <a:spcPts val="1200"/>
              </a:spcBef>
              <a:buClr>
                <a:schemeClr val="dk1"/>
              </a:buClr>
              <a:buSzPts val="2400"/>
            </a:pPr>
            <a:endParaRPr lang="pt-BR" sz="2000" dirty="0">
              <a:latin typeface="Century Gothic" panose="020B0502020202020204" pitchFamily="34" charset="0"/>
              <a:cs typeface="Calibri"/>
            </a:endParaRPr>
          </a:p>
          <a:p>
            <a:pPr marL="2171700" lvl="4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000" dirty="0">
                <a:cs typeface="Calibri"/>
              </a:rPr>
              <a:t>Boas Práticas para Serviços de Alimentação</a:t>
            </a:r>
          </a:p>
          <a:p>
            <a:pPr marL="2171700" lvl="4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000" dirty="0">
                <a:cs typeface="Calibri"/>
              </a:rPr>
              <a:t>Cozinhas Brasileira, Internacional, Japonesa </a:t>
            </a:r>
          </a:p>
          <a:p>
            <a:pPr marL="2171700" lvl="4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000" dirty="0">
                <a:cs typeface="Calibri"/>
              </a:rPr>
              <a:t>Sustentabilidade Aplicada a Cozinha </a:t>
            </a:r>
          </a:p>
          <a:p>
            <a:pPr marL="2171700" lvl="4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000" dirty="0">
                <a:cs typeface="Calibri"/>
              </a:rPr>
              <a:t>Agente de Viagens</a:t>
            </a:r>
          </a:p>
          <a:p>
            <a:pPr marL="2171700" lvl="4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000" dirty="0">
                <a:cs typeface="Calibri"/>
              </a:rPr>
              <a:t>Boas Práticas para Serviços de Alimentação e Distribuição</a:t>
            </a:r>
          </a:p>
          <a:p>
            <a:pPr marL="2171700" lvl="4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000" dirty="0">
                <a:cs typeface="Calibri"/>
              </a:rPr>
              <a:t>Cerimonial e Protocolo para Eventos</a:t>
            </a:r>
          </a:p>
          <a:p>
            <a:pPr marL="2171700" lvl="4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000" dirty="0">
                <a:cs typeface="Calibri"/>
              </a:rPr>
              <a:t>Curso de Especialização em Atrativos Culturais e Naturais</a:t>
            </a:r>
          </a:p>
          <a:p>
            <a:pPr marL="2171700" lvl="4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000" dirty="0">
                <a:cs typeface="Calibri"/>
              </a:rPr>
              <a:t>Curso de Capacitação Básica e Autismo e Inclusão</a:t>
            </a:r>
          </a:p>
          <a:p>
            <a:pPr marL="2171700" lvl="4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000" dirty="0">
                <a:cs typeface="Calibri"/>
              </a:rPr>
              <a:t>Curso de capacitação sobre o Código de Conduta Brasil</a:t>
            </a:r>
            <a:endParaRPr lang="pt-BR" sz="2000" dirty="0">
              <a:latin typeface="Century Gothic" panose="020B0502020202020204" pitchFamily="34" charset="0"/>
              <a:cs typeface="Calibri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184358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63D81571-6C16-557B-8E47-090C1A169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346230" y="316111"/>
            <a:ext cx="7270722" cy="58563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FFC000"/>
                </a:solidFill>
                <a:latin typeface="Century Gothic" panose="020B0502020202020204" pitchFamily="34" charset="0"/>
                <a:cs typeface="Calibri"/>
              </a:rPr>
              <a:t>4.</a:t>
            </a:r>
            <a:r>
              <a:rPr lang="pt-BR" sz="3200" b="1" dirty="0">
                <a:solidFill>
                  <a:srgbClr val="FFC0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3200" b="1" dirty="0">
                <a:latin typeface="Century Gothic" panose="020B0502020202020204" pitchFamily="34" charset="0"/>
                <a:cs typeface="Calibri"/>
              </a:rPr>
              <a:t>VALORIZAÇÃO DO TURISMO DE BASE COMUNITÁRIA</a:t>
            </a:r>
          </a:p>
          <a:p>
            <a:pPr marL="76200">
              <a:lnSpc>
                <a:spcPct val="115000"/>
              </a:lnSpc>
              <a:buClr>
                <a:schemeClr val="dk1"/>
              </a:buClr>
              <a:buSzPts val="2400"/>
            </a:pPr>
            <a:endParaRPr lang="pt-BR" sz="2400" b="1" dirty="0">
              <a:latin typeface="Century Gothic" panose="020B0502020202020204" pitchFamily="34" charset="0"/>
              <a:cs typeface="Calibri"/>
            </a:endParaRPr>
          </a:p>
          <a:p>
            <a:pPr marL="876300" lvl="1" indent="-3429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Desenvolvimento do </a:t>
            </a: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Turismo de Base Comunitária</a:t>
            </a:r>
          </a:p>
          <a:p>
            <a:pPr marL="1447800" lvl="2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Experiências do </a:t>
            </a:r>
            <a:r>
              <a:rPr lang="pt-BR" b="1" dirty="0">
                <a:latin typeface="Century Gothic" panose="020B0502020202020204" pitchFamily="34" charset="0"/>
                <a:cs typeface="Calibri"/>
                <a:sym typeface="Catamaran"/>
              </a:rPr>
              <a:t>Brasil Original</a:t>
            </a: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: estruturação de rotas turísticas em comunidades indígenas e quilombolas</a:t>
            </a:r>
          </a:p>
          <a:p>
            <a:pPr marL="1447800" lvl="2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  <a:cs typeface="Calibri"/>
                <a:sym typeface="Catamaran"/>
              </a:rPr>
              <a:t>Comunidades selecionadas em construção conjunta com os Ministérios dos Povos Indígenas e Igualdade Racial</a:t>
            </a:r>
          </a:p>
          <a:p>
            <a:pPr marL="1905000" lvl="3" indent="-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  <a:cs typeface="Calibri"/>
                <a:sym typeface="Catamaran"/>
              </a:rPr>
              <a:t>Comunidade Indígena Borari (PA); Comunidade Indígena Raposa 1 (RR); Terra Quilombola </a:t>
            </a:r>
            <a:r>
              <a:rPr lang="pt-BR" sz="1600" dirty="0" err="1">
                <a:latin typeface="Century Gothic" panose="020B0502020202020204" pitchFamily="34" charset="0"/>
                <a:cs typeface="Calibri"/>
                <a:sym typeface="Catamaran"/>
              </a:rPr>
              <a:t>Laranjituba</a:t>
            </a:r>
            <a:r>
              <a:rPr lang="pt-BR" sz="1600" dirty="0">
                <a:latin typeface="Century Gothic" panose="020B0502020202020204" pitchFamily="34" charset="0"/>
                <a:cs typeface="Calibri"/>
                <a:sym typeface="Catamaran"/>
              </a:rPr>
              <a:t> e África (PA) e  Quilombo Povoado Moinho (GO)</a:t>
            </a:r>
            <a:endParaRPr lang="pt-BR" sz="16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3" name="Imagem 2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171D2312-D80D-7F5B-ABDF-C7EA3B860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7331">
            <a:off x="6700317" y="3885898"/>
            <a:ext cx="6041024" cy="279562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A70AF2AF-2D2B-A4AC-3410-A06C02852916}"/>
              </a:ext>
            </a:extLst>
          </p:cNvPr>
          <p:cNvSpPr/>
          <p:nvPr/>
        </p:nvSpPr>
        <p:spPr>
          <a:xfrm rot="252640">
            <a:off x="7680359" y="2041707"/>
            <a:ext cx="4200773" cy="39408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Mulher sorrindo com chapéu na cabeça&#10;&#10;Descrição gerada automaticamente">
            <a:extLst>
              <a:ext uri="{FF2B5EF4-FFF2-40B4-BE49-F238E27FC236}">
                <a16:creationId xmlns:a16="http://schemas.microsoft.com/office/drawing/2014/main" xmlns="" id="{9903284E-CE19-DD8F-74B8-2EB060090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7" t="5442" r="12537"/>
          <a:stretch/>
        </p:blipFill>
        <p:spPr>
          <a:xfrm rot="242653">
            <a:off x="7943028" y="2189787"/>
            <a:ext cx="3697450" cy="331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78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153031" y="249381"/>
            <a:ext cx="8909095" cy="58345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FF0000"/>
                </a:solidFill>
                <a:latin typeface="Century Gothic" panose="020B0502020202020204" pitchFamily="34" charset="0"/>
                <a:cs typeface="Calibri"/>
              </a:rPr>
              <a:t>5. </a:t>
            </a:r>
            <a:r>
              <a:rPr lang="pt-BR" sz="2800" b="1" dirty="0">
                <a:latin typeface="Century Gothic" panose="020B0502020202020204" pitchFamily="34" charset="0"/>
                <a:cs typeface="Calibri"/>
              </a:rPr>
              <a:t>FORTALECIMENTO DA PRESENÇA INTERNACIONAL DO BRASIL NOS ESPAÇOS DE DIÁLOGO ENTRE PAÍSES</a:t>
            </a:r>
          </a:p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pPr marL="4191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200" dirty="0">
                <a:latin typeface="Century Gothic" panose="020B0502020202020204" pitchFamily="34" charset="0"/>
                <a:cs typeface="Calibri"/>
              </a:rPr>
              <a:t>Instalação do primeiro escritório da </a:t>
            </a:r>
            <a:r>
              <a:rPr lang="pt-BR" sz="2200" b="1" dirty="0">
                <a:latin typeface="Century Gothic" panose="020B0502020202020204" pitchFamily="34" charset="0"/>
                <a:cs typeface="Calibri"/>
              </a:rPr>
              <a:t>OMT no Brasil                                              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com foco na sustentabilidade</a:t>
            </a:r>
          </a:p>
          <a:p>
            <a:pPr marL="76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</a:pPr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pPr marL="4191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200" dirty="0">
                <a:latin typeface="Century Gothic" panose="020B0502020202020204" pitchFamily="34" charset="0"/>
                <a:cs typeface="Calibri"/>
              </a:rPr>
              <a:t>Brasil assumirá presidência da Reunião de ministros do Turismo do Mercosul no segundo semestre e sediará a próxima reunião do grupo, em Foz do Iguaçu </a:t>
            </a:r>
          </a:p>
          <a:p>
            <a:pPr marL="4191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pPr marL="4191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200" dirty="0">
                <a:latin typeface="Century Gothic" panose="020B0502020202020204" pitchFamily="34" charset="0"/>
                <a:cs typeface="Calibri"/>
              </a:rPr>
              <a:t>Realização de Seminário sobre Turismo de Fronteiras </a:t>
            </a:r>
          </a:p>
        </p:txBody>
      </p:sp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5AA82C13-F5BB-E284-BCFE-4B989E8FA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0" t="872" b="82333"/>
          <a:stretch/>
        </p:blipFill>
        <p:spPr>
          <a:xfrm rot="5400000">
            <a:off x="7879923" y="3633708"/>
            <a:ext cx="3164383" cy="797033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79FD1F36-35F4-86F3-BD85-B9843AD2E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0" t="872" b="82333"/>
          <a:stretch/>
        </p:blipFill>
        <p:spPr>
          <a:xfrm rot="5400000">
            <a:off x="10045658" y="4711658"/>
            <a:ext cx="3429000" cy="8636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24951FE-F976-AC72-9074-75BD89B8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909" y="2452549"/>
            <a:ext cx="1636223" cy="156384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D61377ED-90A6-CF30-B47E-4D4D7162C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053" y="4014494"/>
            <a:ext cx="1636223" cy="145680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64C96C4B-E157-72AF-A796-FC250F180E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2553" r="2599" b="9493"/>
          <a:stretch/>
        </p:blipFill>
        <p:spPr>
          <a:xfrm>
            <a:off x="9473322" y="5468764"/>
            <a:ext cx="1875212" cy="13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7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51ADEAD1-F8D3-C094-3DF2-AD28DEE22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pic>
        <p:nvPicPr>
          <p:cNvPr id="6" name="Imagem 5" descr="Estátua de uma pessoa&#10;&#10;Descrição gerada automaticamente com confiança média">
            <a:extLst>
              <a:ext uri="{FF2B5EF4-FFF2-40B4-BE49-F238E27FC236}">
                <a16:creationId xmlns:a16="http://schemas.microsoft.com/office/drawing/2014/main" xmlns="" id="{7AECAFD1-6E18-5574-3DF0-84F2BE649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05A6905-7FBE-0043-8D2F-75799BDEFB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333"/>
          <a:stretch/>
        </p:blipFill>
        <p:spPr>
          <a:xfrm>
            <a:off x="-1" y="5957904"/>
            <a:ext cx="9144001" cy="90857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CFB79E24-5DDB-2829-8773-992AD2D5EAC0}"/>
              </a:ext>
            </a:extLst>
          </p:cNvPr>
          <p:cNvSpPr txBox="1"/>
          <p:nvPr/>
        </p:nvSpPr>
        <p:spPr>
          <a:xfrm rot="21296221">
            <a:off x="8075405" y="2533221"/>
            <a:ext cx="12457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cs typeface="Calibri"/>
              </a:rPr>
              <a:t>Brasília (DF)</a:t>
            </a:r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4" name="Imagem 3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xmlns="" id="{3DD58EB0-F174-76E3-A3AE-77C5644EC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758" y="849600"/>
            <a:ext cx="7535863" cy="478882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54D8149-771C-BF68-4E22-05B2AEA15140}"/>
              </a:ext>
            </a:extLst>
          </p:cNvPr>
          <p:cNvSpPr txBox="1"/>
          <p:nvPr/>
        </p:nvSpPr>
        <p:spPr>
          <a:xfrm>
            <a:off x="869843" y="2901304"/>
            <a:ext cx="43572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 União, os Estados, o Distrito Federal e os Municípios promoverão e incentivarão o turismo como fator</a:t>
            </a:r>
          </a:p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 desenvolvimento social e econômico.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A2CC6DAA-8B25-C3D1-CB2A-EE24216A73AE}"/>
              </a:ext>
            </a:extLst>
          </p:cNvPr>
          <p:cNvSpPr/>
          <p:nvPr/>
        </p:nvSpPr>
        <p:spPr>
          <a:xfrm>
            <a:off x="732428" y="849600"/>
            <a:ext cx="4887664" cy="633046"/>
          </a:xfrm>
          <a:prstGeom prst="rect">
            <a:avLst/>
          </a:prstGeom>
          <a:solidFill>
            <a:srgbClr val="FED0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A8486124-D584-7240-976E-298FA2D04E58}"/>
              </a:ext>
            </a:extLst>
          </p:cNvPr>
          <p:cNvSpPr/>
          <p:nvPr/>
        </p:nvSpPr>
        <p:spPr>
          <a:xfrm>
            <a:off x="732427" y="1623323"/>
            <a:ext cx="2836923" cy="633046"/>
          </a:xfrm>
          <a:prstGeom prst="rect">
            <a:avLst/>
          </a:prstGeom>
          <a:solidFill>
            <a:srgbClr val="4BA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33E2CAD8-19EA-9BBB-CBB4-8872FB69CB67}"/>
              </a:ext>
            </a:extLst>
          </p:cNvPr>
          <p:cNvSpPr txBox="1"/>
          <p:nvPr/>
        </p:nvSpPr>
        <p:spPr>
          <a:xfrm>
            <a:off x="869843" y="781493"/>
            <a:ext cx="4972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Century Gothic" panose="020B0502020202020204" pitchFamily="34" charset="0"/>
              </a:rPr>
              <a:t>CONSTITUIÇÃO</a:t>
            </a:r>
          </a:p>
          <a:p>
            <a:r>
              <a:rPr lang="pt-BR" sz="4800" b="1" dirty="0">
                <a:latin typeface="Century Gothic" panose="020B0502020202020204" pitchFamily="34" charset="0"/>
              </a:rPr>
              <a:t>FEDERAL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54BF8509-9364-4A8E-DD8B-25641550B09E}"/>
              </a:ext>
            </a:extLst>
          </p:cNvPr>
          <p:cNvSpPr/>
          <p:nvPr/>
        </p:nvSpPr>
        <p:spPr>
          <a:xfrm>
            <a:off x="732426" y="2377660"/>
            <a:ext cx="4887664" cy="405458"/>
          </a:xfrm>
          <a:prstGeom prst="rect">
            <a:avLst/>
          </a:prstGeom>
          <a:solidFill>
            <a:srgbClr val="E51C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67DC077-4DE6-4CC6-2507-D69EB65830C2}"/>
              </a:ext>
            </a:extLst>
          </p:cNvPr>
          <p:cNvSpPr txBox="1"/>
          <p:nvPr/>
        </p:nvSpPr>
        <p:spPr>
          <a:xfrm>
            <a:off x="869843" y="2387955"/>
            <a:ext cx="4227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entury Gothic" panose="020B0502020202020204" pitchFamily="34" charset="0"/>
              </a:rPr>
              <a:t>Art. 180.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DDE8BEC6-45D8-39EE-DF99-AB3621C78FB6}"/>
              </a:ext>
            </a:extLst>
          </p:cNvPr>
          <p:cNvSpPr/>
          <p:nvPr/>
        </p:nvSpPr>
        <p:spPr>
          <a:xfrm>
            <a:off x="732426" y="2377660"/>
            <a:ext cx="4887666" cy="21298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146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236999" y="249379"/>
            <a:ext cx="11807219" cy="57092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FF0000"/>
                </a:solidFill>
                <a:latin typeface="Century Gothic" panose="020B0502020202020204" pitchFamily="34" charset="0"/>
                <a:cs typeface="Calibri"/>
              </a:rPr>
              <a:t>5. </a:t>
            </a:r>
            <a:r>
              <a:rPr lang="pt-BR" sz="2800" b="1" dirty="0">
                <a:latin typeface="Century Gothic" panose="020B0502020202020204" pitchFamily="34" charset="0"/>
                <a:cs typeface="Calibri"/>
              </a:rPr>
              <a:t>FORTALECIMENTO DA PRESENÇA INTERNACIONAL DO BRASIL NOS ESPAÇOS DE DIÁLOGO ENTRE PAÍSES</a:t>
            </a:r>
          </a:p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endParaRPr lang="pt-BR" sz="1400" dirty="0">
              <a:latin typeface="Century Gothic" panose="020B0502020202020204" pitchFamily="34" charset="0"/>
              <a:cs typeface="Calibri"/>
            </a:endParaRPr>
          </a:p>
          <a:p>
            <a:pPr marL="4191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Missões internacionais realizadas:</a:t>
            </a:r>
          </a:p>
          <a:p>
            <a:pPr algn="just"/>
            <a:r>
              <a:rPr lang="pt-BR" sz="2000" b="1" dirty="0">
                <a:latin typeface="Century Gothic" panose="020B0502020202020204" pitchFamily="34" charset="0"/>
                <a:cs typeface="Calibri"/>
              </a:rPr>
              <a:t>Portugal: </a:t>
            </a:r>
            <a:r>
              <a:rPr lang="pt-PT" sz="2000" dirty="0">
                <a:latin typeface="Century Gothic" panose="020B0502020202020204" pitchFamily="34" charset="0"/>
                <a:cs typeface="Calibri"/>
              </a:rPr>
              <a:t>Reforço da mensagem de que o Brasil está de volta durante a BTL</a:t>
            </a:r>
            <a:endParaRPr lang="pt-BR" sz="2000" dirty="0">
              <a:latin typeface="Century Gothic" panose="020B0502020202020204" pitchFamily="34" charset="0"/>
              <a:cs typeface="Calibri"/>
            </a:endParaRPr>
          </a:p>
          <a:p>
            <a:pPr algn="just"/>
            <a:r>
              <a:rPr lang="pt-BR" sz="2000" dirty="0">
                <a:latin typeface="Century Gothic" panose="020B0502020202020204" pitchFamily="34" charset="0"/>
                <a:cs typeface="Calibri"/>
              </a:rPr>
              <a:t> </a:t>
            </a:r>
          </a:p>
          <a:p>
            <a:pPr algn="just"/>
            <a:r>
              <a:rPr lang="pt-BR" sz="2000" b="1" dirty="0">
                <a:latin typeface="Century Gothic" panose="020B0502020202020204" pitchFamily="34" charset="0"/>
                <a:cs typeface="Calibri"/>
              </a:rPr>
              <a:t>Espanha: </a:t>
            </a:r>
            <a:r>
              <a:rPr lang="pt-PT" sz="2000" dirty="0">
                <a:latin typeface="Century Gothic" panose="020B0502020202020204" pitchFamily="34" charset="0"/>
                <a:cs typeface="Calibri"/>
              </a:rPr>
              <a:t>Instalação do escritório da OMT no Brasil</a:t>
            </a:r>
          </a:p>
          <a:p>
            <a:pPr algn="just"/>
            <a:endParaRPr lang="pt-PT" sz="2000" dirty="0">
              <a:latin typeface="Century Gothic" panose="020B0502020202020204" pitchFamily="34" charset="0"/>
              <a:cs typeface="Calibri"/>
            </a:endParaRPr>
          </a:p>
          <a:p>
            <a:pPr algn="just"/>
            <a:r>
              <a:rPr lang="pt-BR" sz="2000" b="1" dirty="0">
                <a:latin typeface="Century Gothic" panose="020B0502020202020204" pitchFamily="34" charset="0"/>
                <a:cs typeface="Calibri"/>
              </a:rPr>
              <a:t>Cuba: </a:t>
            </a:r>
            <a:r>
              <a:rPr lang="pt-PT" sz="2000" dirty="0">
                <a:latin typeface="Century Gothic" panose="020B0502020202020204" pitchFamily="34" charset="0"/>
                <a:cs typeface="Calibri"/>
              </a:rPr>
              <a:t>Retorno da presença de uma autoridade brasileira em Cuba, após 7 anos</a:t>
            </a:r>
          </a:p>
          <a:p>
            <a:pPr algn="just"/>
            <a:endParaRPr lang="pt-BR" sz="2000" dirty="0">
              <a:latin typeface="Century Gothic" panose="020B0502020202020204" pitchFamily="34" charset="0"/>
              <a:cs typeface="Calibri"/>
            </a:endParaRPr>
          </a:p>
          <a:p>
            <a:pPr algn="just"/>
            <a:r>
              <a:rPr lang="pt-BR" sz="2000" b="1" dirty="0">
                <a:latin typeface="Century Gothic" panose="020B0502020202020204" pitchFamily="34" charset="0"/>
                <a:cs typeface="Calibri"/>
              </a:rPr>
              <a:t>República Dominicana: </a:t>
            </a:r>
            <a:r>
              <a:rPr lang="pt-PT" sz="2000" dirty="0">
                <a:latin typeface="Century Gothic" panose="020B0502020202020204" pitchFamily="34" charset="0"/>
                <a:cs typeface="Calibri"/>
              </a:rPr>
              <a:t>Anúncio de guia de investimentos no turismo para estrangeiros</a:t>
            </a:r>
          </a:p>
          <a:p>
            <a:pPr algn="just"/>
            <a:endParaRPr lang="pt-PT" sz="2000" dirty="0">
              <a:latin typeface="Century Gothic" panose="020B0502020202020204" pitchFamily="34" charset="0"/>
              <a:cs typeface="Calibri"/>
            </a:endParaRPr>
          </a:p>
          <a:p>
            <a:pPr algn="just"/>
            <a:endParaRPr lang="pt-PT" sz="2000" dirty="0">
              <a:latin typeface="Century Gothic" panose="020B0502020202020204" pitchFamily="34" charset="0"/>
              <a:cs typeface="Calibri"/>
            </a:endParaRPr>
          </a:p>
          <a:p>
            <a:pPr algn="just"/>
            <a:endParaRPr lang="pt-PT" sz="2000" dirty="0">
              <a:latin typeface="Century Gothic" panose="020B0502020202020204" pitchFamily="34" charset="0"/>
              <a:cs typeface="Calibri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Acordos internacionais: cooperação com foco no turismo de fronteiras com o Paraguai e acordo para o fortalecimento da metodologia DTI com a Espanha </a:t>
            </a:r>
          </a:p>
        </p:txBody>
      </p:sp>
    </p:spTree>
    <p:extLst>
      <p:ext uri="{BB962C8B-B14F-4D97-AF65-F5344CB8AC3E}">
        <p14:creationId xmlns:p14="http://schemas.microsoft.com/office/powerpoint/2010/main" val="2645821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448234" y="350981"/>
            <a:ext cx="7252432" cy="5489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4BAE32"/>
                </a:solidFill>
                <a:latin typeface="Century Gothic" panose="020B0502020202020204" pitchFamily="34" charset="0"/>
                <a:cs typeface="Calibri"/>
              </a:rPr>
              <a:t>6. </a:t>
            </a:r>
            <a:r>
              <a:rPr lang="pt-BR" sz="3200" b="1" dirty="0">
                <a:latin typeface="Century Gothic" panose="020B0502020202020204" pitchFamily="34" charset="0"/>
                <a:cs typeface="Calibri"/>
              </a:rPr>
              <a:t>RECOMPOSIÇÃO ORÇAMENTÁRIA</a:t>
            </a:r>
          </a:p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endParaRPr lang="pt-BR" sz="2800" b="1" dirty="0">
              <a:latin typeface="Century Gothic" panose="020B0502020202020204" pitchFamily="34" charset="0"/>
              <a:cs typeface="Calibri"/>
            </a:endParaRPr>
          </a:p>
          <a:p>
            <a:pPr marL="990600" lvl="1" indent="-4572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400" dirty="0">
                <a:latin typeface="Century Gothic" panose="020B0502020202020204" pitchFamily="34" charset="0"/>
                <a:cs typeface="Calibri"/>
              </a:rPr>
              <a:t>Diálogo com equipe econômica do governo</a:t>
            </a:r>
          </a:p>
          <a:p>
            <a:pPr marL="990600" lvl="1" indent="-4572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400" dirty="0">
                <a:latin typeface="Century Gothic" panose="020B0502020202020204" pitchFamily="34" charset="0"/>
                <a:cs typeface="Calibri"/>
              </a:rPr>
              <a:t>Articulação </a:t>
            </a:r>
            <a:r>
              <a:rPr lang="pt-BR" sz="2400">
                <a:latin typeface="Century Gothic" panose="020B0502020202020204" pitchFamily="34" charset="0"/>
                <a:cs typeface="Calibri"/>
              </a:rPr>
              <a:t>com o Poder </a:t>
            </a:r>
            <a:r>
              <a:rPr lang="pt-BR" sz="2400" dirty="0">
                <a:latin typeface="Century Gothic" panose="020B0502020202020204" pitchFamily="34" charset="0"/>
                <a:cs typeface="Calibri"/>
              </a:rPr>
              <a:t>L</a:t>
            </a:r>
            <a:r>
              <a:rPr lang="pt-BR" sz="2400">
                <a:latin typeface="Century Gothic" panose="020B0502020202020204" pitchFamily="34" charset="0"/>
                <a:cs typeface="Calibri"/>
              </a:rPr>
              <a:t>egislativo e Executivo </a:t>
            </a:r>
            <a:endParaRPr lang="pt-BR" sz="2400" dirty="0">
              <a:latin typeface="Century Gothic" panose="020B0502020202020204" pitchFamily="34" charset="0"/>
              <a:cs typeface="Calibri"/>
            </a:endParaRPr>
          </a:p>
          <a:p>
            <a:pPr marL="990600" lvl="1" indent="-4572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400" dirty="0">
                <a:latin typeface="Century Gothic" panose="020B0502020202020204" pitchFamily="34" charset="0"/>
                <a:cs typeface="Calibri"/>
              </a:rPr>
              <a:t>Orçamento de R$ 19 milhões para áreas finalísticas. </a:t>
            </a:r>
            <a:r>
              <a:rPr lang="pt-BR" sz="2400" dirty="0" err="1">
                <a:latin typeface="Century Gothic" panose="020B0502020202020204" pitchFamily="34" charset="0"/>
                <a:cs typeface="Calibri"/>
              </a:rPr>
              <a:t>Ex</a:t>
            </a:r>
            <a:r>
              <a:rPr lang="pt-BR" sz="2400" dirty="0">
                <a:latin typeface="Century Gothic" panose="020B0502020202020204" pitchFamily="34" charset="0"/>
                <a:cs typeface="Calibri"/>
              </a:rPr>
              <a:t>: obras, apoio a eventos, sinalização turística, promoção</a:t>
            </a:r>
          </a:p>
        </p:txBody>
      </p:sp>
      <p:pic>
        <p:nvPicPr>
          <p:cNvPr id="3" name="Imagem 2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B114B6C0-FC79-323D-E750-47B58CB1D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7331">
            <a:off x="6722889" y="3372184"/>
            <a:ext cx="6568941" cy="303993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B32E099A-CA0A-17DF-14D3-DCECBEEE7AFD}"/>
              </a:ext>
            </a:extLst>
          </p:cNvPr>
          <p:cNvSpPr/>
          <p:nvPr/>
        </p:nvSpPr>
        <p:spPr>
          <a:xfrm rot="252640">
            <a:off x="7885686" y="1451892"/>
            <a:ext cx="4496603" cy="4233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Homem falando ao microfone&#10;&#10;Descrição gerada automaticamente">
            <a:extLst>
              <a:ext uri="{FF2B5EF4-FFF2-40B4-BE49-F238E27FC236}">
                <a16:creationId xmlns:a16="http://schemas.microsoft.com/office/drawing/2014/main" xmlns="" id="{182BEBD3-A91D-EF20-60CC-8E96F51A8A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01" r="5541"/>
          <a:stretch/>
        </p:blipFill>
        <p:spPr>
          <a:xfrm rot="270458">
            <a:off x="8167062" y="1842292"/>
            <a:ext cx="3896725" cy="34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2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363984" y="486239"/>
            <a:ext cx="11434439" cy="50321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3366CC"/>
                </a:solidFill>
                <a:latin typeface="Century Gothic" panose="020B0502020202020204" pitchFamily="34" charset="0"/>
                <a:cs typeface="Calibri"/>
              </a:rPr>
              <a:t>7. </a:t>
            </a:r>
            <a:r>
              <a:rPr lang="pt-BR" sz="3200" b="1" dirty="0">
                <a:latin typeface="Century Gothic" panose="020B0502020202020204" pitchFamily="34" charset="0"/>
                <a:cs typeface="Calibri"/>
              </a:rPr>
              <a:t>CONECTIVIDADE AÉREA</a:t>
            </a:r>
          </a:p>
          <a:p>
            <a:pPr marL="876300" lvl="1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endParaRPr lang="pt-BR" sz="2400" b="1" dirty="0">
              <a:latin typeface="Century Gothic" panose="020B0502020202020204" pitchFamily="34" charset="0"/>
              <a:cs typeface="Calibri"/>
            </a:endParaRPr>
          </a:p>
          <a:p>
            <a:pPr marL="876300" lvl="1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400" b="1" dirty="0">
                <a:latin typeface="Century Gothic" panose="020B0502020202020204" pitchFamily="34" charset="0"/>
                <a:cs typeface="Calibri"/>
              </a:rPr>
              <a:t>Articulação </a:t>
            </a:r>
            <a:r>
              <a:rPr lang="pt-BR" sz="2400" dirty="0">
                <a:latin typeface="Century Gothic" panose="020B0502020202020204" pitchFamily="34" charset="0"/>
                <a:cs typeface="Calibri"/>
              </a:rPr>
              <a:t>com empresas aéreas, Ministério de Minas e Energia e Petrobrás para a </a:t>
            </a:r>
            <a:r>
              <a:rPr lang="pt-BR" sz="2400" b="1" dirty="0">
                <a:latin typeface="Century Gothic" panose="020B0502020202020204" pitchFamily="34" charset="0"/>
                <a:cs typeface="Calibri"/>
              </a:rPr>
              <a:t>redução do preço de passagens aéreas</a:t>
            </a:r>
          </a:p>
          <a:p>
            <a:pPr marL="1790700" lvl="3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Century Gothic" panose="020B0502020202020204" pitchFamily="34" charset="0"/>
                <a:cs typeface="Calibri"/>
              </a:rPr>
              <a:t>Resultado: </a:t>
            </a:r>
            <a:r>
              <a:rPr lang="pt-BR" sz="2400" dirty="0">
                <a:latin typeface="Century Gothic" panose="020B0502020202020204" pitchFamily="34" charset="0"/>
                <a:cs typeface="Calibri"/>
              </a:rPr>
              <a:t>35% de queda do Querosene de Aviação (QAV) que já impactou na redução de 17,73% das passagens aéreas (IPCA)</a:t>
            </a:r>
            <a:endParaRPr lang="pt-BR" sz="2400" b="1" dirty="0">
              <a:latin typeface="Century Gothic" panose="020B0502020202020204" pitchFamily="34" charset="0"/>
              <a:cs typeface="Calibri"/>
            </a:endParaRPr>
          </a:p>
          <a:p>
            <a:pPr marL="1790700" lvl="3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endParaRPr lang="pt-BR" sz="2400" b="1" dirty="0">
              <a:latin typeface="Century Gothic" panose="020B0502020202020204" pitchFamily="34" charset="0"/>
              <a:cs typeface="Calibri"/>
            </a:endParaRPr>
          </a:p>
          <a:p>
            <a:pPr marL="876300" lvl="1" indent="-342900"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400" dirty="0">
                <a:latin typeface="Century Gothic" panose="020B0502020202020204" pitchFamily="34" charset="0"/>
                <a:cs typeface="Calibri"/>
              </a:rPr>
              <a:t>Conversas com empresas aéreas </a:t>
            </a:r>
            <a:r>
              <a:rPr lang="pt-BR" sz="2400" b="1" dirty="0">
                <a:latin typeface="Century Gothic" panose="020B0502020202020204" pitchFamily="34" charset="0"/>
                <a:cs typeface="Calibri"/>
              </a:rPr>
              <a:t>para retomada e ampliação de voos nacionais e internacionais</a:t>
            </a:r>
          </a:p>
        </p:txBody>
      </p:sp>
    </p:spTree>
    <p:extLst>
      <p:ext uri="{BB962C8B-B14F-4D97-AF65-F5344CB8AC3E}">
        <p14:creationId xmlns:p14="http://schemas.microsoft.com/office/powerpoint/2010/main" val="4223332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263400" y="0"/>
            <a:ext cx="11434439" cy="52198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</a:pPr>
            <a:r>
              <a:rPr lang="pt-BR" sz="4000" b="1" dirty="0">
                <a:solidFill>
                  <a:srgbClr val="FFC000"/>
                </a:solidFill>
                <a:latin typeface="Century Gothic" panose="020B0502020202020204" pitchFamily="34" charset="0"/>
                <a:cs typeface="Calibri"/>
              </a:rPr>
              <a:t>8. </a:t>
            </a:r>
            <a:r>
              <a:rPr lang="pt-BR" sz="3200" b="1" dirty="0">
                <a:latin typeface="Century Gothic" panose="020B0502020202020204" pitchFamily="34" charset="0"/>
                <a:cs typeface="Calibri"/>
              </a:rPr>
              <a:t>INTELIGÊNCIA DE DADOS</a:t>
            </a:r>
          </a:p>
          <a:p>
            <a:pPr marL="876300" lvl="1" indent="-342900">
              <a:lnSpc>
                <a:spcPct val="200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600" b="1" dirty="0">
                <a:latin typeface="Century Gothic" panose="020B0502020202020204" pitchFamily="34" charset="0"/>
                <a:cs typeface="Calibri"/>
              </a:rPr>
              <a:t>Reconstrução</a:t>
            </a:r>
            <a:r>
              <a:rPr lang="pt-BR" sz="2600" dirty="0">
                <a:latin typeface="Century Gothic" panose="020B0502020202020204" pitchFamily="34" charset="0"/>
                <a:cs typeface="Calibri"/>
              </a:rPr>
              <a:t> da área de inteligência do Ministério do Turismo</a:t>
            </a:r>
          </a:p>
          <a:p>
            <a:pPr marL="1790700" lvl="3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Retomada de parcerias com Institutos de Pesquisas para a produção de dados, pesquisas e estudos que ajudam na construção de políticas públicas mais assertivas para o setor</a:t>
            </a:r>
          </a:p>
          <a:p>
            <a:pPr marL="1790700" lvl="3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000" dirty="0">
                <a:latin typeface="Century Gothic" panose="020B0502020202020204" pitchFamily="34" charset="0"/>
                <a:cs typeface="Calibri"/>
              </a:rPr>
              <a:t>Ações previstas: Reformulação do portal Observatório Nacional de turismo, Novo índice de competitividade do turismo nacional, entre outras</a:t>
            </a:r>
          </a:p>
        </p:txBody>
      </p:sp>
    </p:spTree>
    <p:extLst>
      <p:ext uri="{BB962C8B-B14F-4D97-AF65-F5344CB8AC3E}">
        <p14:creationId xmlns:p14="http://schemas.microsoft.com/office/powerpoint/2010/main" val="2537638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DA117FE8-10DC-21C5-114D-EFC2BCC8C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2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DF692903-92F8-CC8C-118B-D6BCA2245B4B}"/>
              </a:ext>
            </a:extLst>
          </p:cNvPr>
          <p:cNvSpPr/>
          <p:nvPr/>
        </p:nvSpPr>
        <p:spPr>
          <a:xfrm>
            <a:off x="735044" y="3490438"/>
            <a:ext cx="3021029" cy="633046"/>
          </a:xfrm>
          <a:prstGeom prst="rect">
            <a:avLst/>
          </a:prstGeom>
          <a:solidFill>
            <a:srgbClr val="133F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C4A9F60-0702-B785-CB5B-3A4EFEEFEBE8}"/>
              </a:ext>
            </a:extLst>
          </p:cNvPr>
          <p:cNvSpPr txBox="1"/>
          <p:nvPr/>
        </p:nvSpPr>
        <p:spPr>
          <a:xfrm>
            <a:off x="4733723" y="3015678"/>
            <a:ext cx="7322153" cy="1690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5400" b="1" dirty="0">
                <a:solidFill>
                  <a:srgbClr val="FED015"/>
                </a:solidFill>
                <a:latin typeface="Century Gothic" panose="020B0502020202020204" pitchFamily="34" charset="0"/>
              </a:rPr>
              <a:t>INTERLOCUÇÃO</a:t>
            </a:r>
          </a:p>
          <a:p>
            <a:pPr>
              <a:lnSpc>
                <a:spcPts val="6500"/>
              </a:lnSpc>
            </a:pPr>
            <a:r>
              <a:rPr lang="pt-BR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 OUTROS ATORES</a:t>
            </a:r>
          </a:p>
        </p:txBody>
      </p:sp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xmlns="" id="{38B28D7E-D0AE-68C6-417A-BC12C8DE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51" y="3471510"/>
            <a:ext cx="3021171" cy="90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1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262384" y="153729"/>
            <a:ext cx="11434439" cy="62940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</a:pPr>
            <a:r>
              <a:rPr lang="pt-BR" sz="3200" b="1" dirty="0">
                <a:latin typeface="Century Gothic" panose="020B0502020202020204" pitchFamily="34" charset="0"/>
                <a:cs typeface="Calibri"/>
              </a:rPr>
              <a:t>APROVAÇÃO DE LEIS QUE INCENTIVAM O SETOR</a:t>
            </a:r>
          </a:p>
          <a:p>
            <a:pPr marL="1333500" lvl="2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400" b="1" dirty="0">
                <a:latin typeface="Century Gothic" panose="020B0502020202020204" pitchFamily="34" charset="0"/>
                <a:cs typeface="Calibri"/>
              </a:rPr>
              <a:t>MP 1138: 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agências de turismo, operadoras e cruzeiros marítimos seguirão pagando </a:t>
            </a:r>
            <a:r>
              <a:rPr lang="pt-BR" sz="2400" b="1" dirty="0">
                <a:latin typeface="Century Gothic" panose="020B0502020202020204" pitchFamily="34" charset="0"/>
                <a:cs typeface="Calibri"/>
              </a:rPr>
              <a:t>6% 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de Imposto de Renda Retido na Fonte (IRRF) cobrado sobre remessas ao exterior até 31 de dezembro de 2024. Preservação de 354 mil empregos</a:t>
            </a:r>
          </a:p>
          <a:p>
            <a:pPr marL="1333500" lvl="2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endParaRPr lang="pt-BR" sz="2200" b="1" dirty="0">
              <a:latin typeface="Century Gothic" panose="020B0502020202020204" pitchFamily="34" charset="0"/>
              <a:cs typeface="Calibri"/>
            </a:endParaRPr>
          </a:p>
          <a:p>
            <a:pPr marL="1333500" lvl="2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400" b="1" dirty="0">
                <a:latin typeface="Century Gothic" panose="020B0502020202020204" pitchFamily="34" charset="0"/>
                <a:cs typeface="Calibri"/>
              </a:rPr>
              <a:t>MP 1147</a:t>
            </a:r>
          </a:p>
          <a:p>
            <a:pPr marL="1790700" lvl="3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Century Gothic" panose="020B0502020202020204" pitchFamily="34" charset="0"/>
                <a:cs typeface="Calibri"/>
              </a:rPr>
              <a:t>PERSE: 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continuidade do Programa Emergencial de Retomada do Setor de Eventos beneficiando </a:t>
            </a:r>
            <a:r>
              <a:rPr lang="pt-BR" sz="2200" b="1" dirty="0">
                <a:latin typeface="Century Gothic" panose="020B0502020202020204" pitchFamily="34" charset="0"/>
                <a:cs typeface="Calibri"/>
              </a:rPr>
              <a:t>44 segmentos com redução a zero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, </a:t>
            </a:r>
            <a:r>
              <a:rPr lang="pt-BR" sz="2200" b="1" dirty="0">
                <a:latin typeface="Century Gothic" panose="020B0502020202020204" pitchFamily="34" charset="0"/>
                <a:cs typeface="Calibri"/>
              </a:rPr>
              <a:t>por 60 meses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, da Contribuição PIS/Pasep, da </a:t>
            </a:r>
            <a:r>
              <a:rPr lang="pt-BR" sz="2200" dirty="0" err="1">
                <a:latin typeface="Century Gothic" panose="020B0502020202020204" pitchFamily="34" charset="0"/>
                <a:cs typeface="Calibri"/>
              </a:rPr>
              <a:t>Cofins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, Contribuição Social sobre o Lucro Líquido (CSLL) e do Imposto sobre a Renda das Pessoas Jurídicas (IRPJ)</a:t>
            </a:r>
          </a:p>
          <a:p>
            <a:pPr marL="1790700" lvl="3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200" dirty="0">
                <a:latin typeface="Century Gothic" panose="020B0502020202020204" pitchFamily="34" charset="0"/>
                <a:cs typeface="Calibri"/>
              </a:rPr>
              <a:t>Redução a </a:t>
            </a:r>
            <a:r>
              <a:rPr lang="pt-BR" sz="2200" b="1" dirty="0">
                <a:latin typeface="Century Gothic" panose="020B0502020202020204" pitchFamily="34" charset="0"/>
                <a:cs typeface="Calibri"/>
              </a:rPr>
              <a:t>zero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 das alíquotas do </a:t>
            </a:r>
            <a:r>
              <a:rPr lang="pt-BR" sz="2200" b="1" dirty="0">
                <a:latin typeface="Century Gothic" panose="020B0502020202020204" pitchFamily="34" charset="0"/>
                <a:cs typeface="Calibri"/>
              </a:rPr>
              <a:t>PIS e </a:t>
            </a:r>
            <a:r>
              <a:rPr lang="pt-BR" sz="2200" b="1" dirty="0" err="1">
                <a:latin typeface="Century Gothic" panose="020B0502020202020204" pitchFamily="34" charset="0"/>
                <a:cs typeface="Calibri"/>
              </a:rPr>
              <a:t>Cofins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 que incidem sobre as receitas do </a:t>
            </a:r>
            <a:r>
              <a:rPr lang="pt-BR" sz="2200" b="1" dirty="0">
                <a:latin typeface="Century Gothic" panose="020B0502020202020204" pitchFamily="34" charset="0"/>
                <a:cs typeface="Calibri"/>
              </a:rPr>
              <a:t>transporte aéreo de passageiros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: medida vale para os próximos 5 anos</a:t>
            </a:r>
          </a:p>
        </p:txBody>
      </p:sp>
    </p:spTree>
    <p:extLst>
      <p:ext uri="{BB962C8B-B14F-4D97-AF65-F5344CB8AC3E}">
        <p14:creationId xmlns:p14="http://schemas.microsoft.com/office/powerpoint/2010/main" val="2374547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8A3A1A5E-B4FF-4B5E-9EFE-48AD12F2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514905" y="500176"/>
            <a:ext cx="7226422" cy="5478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0">
              <a:spcBef>
                <a:spcPts val="1200"/>
              </a:spcBef>
              <a:buClr>
                <a:schemeClr val="dk1"/>
              </a:buClr>
              <a:buSzPts val="2400"/>
            </a:pPr>
            <a:r>
              <a:rPr lang="pt-BR" sz="3200" b="1" dirty="0">
                <a:latin typeface="Century Gothic" panose="020B0502020202020204" pitchFamily="34" charset="0"/>
                <a:cs typeface="Calibri"/>
              </a:rPr>
              <a:t>PROTEÇÃO À CRIANÇA, AO ADOLESCENTE E À MULHER</a:t>
            </a:r>
          </a:p>
          <a:p>
            <a:pPr marL="876300" lvl="1" indent="-34290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endParaRPr lang="pt-BR" sz="2400" b="1" dirty="0">
              <a:latin typeface="Century Gothic" panose="020B0502020202020204" pitchFamily="34" charset="0"/>
              <a:cs typeface="Calibri"/>
            </a:endParaRPr>
          </a:p>
          <a:p>
            <a:pPr marL="876300" lvl="1" indent="-34290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400" b="1" dirty="0">
                <a:latin typeface="Century Gothic" panose="020B0502020202020204" pitchFamily="34" charset="0"/>
                <a:cs typeface="Calibri"/>
              </a:rPr>
              <a:t>Prevenção à exploração sexual </a:t>
            </a:r>
            <a:r>
              <a:rPr lang="pt-BR" sz="2400" dirty="0">
                <a:latin typeface="Century Gothic" panose="020B0502020202020204" pitchFamily="34" charset="0"/>
                <a:cs typeface="Calibri"/>
              </a:rPr>
              <a:t>de crianças, adolescentes e mulheres</a:t>
            </a:r>
          </a:p>
          <a:p>
            <a:pPr marL="1447800" lvl="2" indent="-45720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400" dirty="0">
                <a:latin typeface="Century Gothic" panose="020B0502020202020204" pitchFamily="34" charset="0"/>
                <a:cs typeface="Calibri"/>
              </a:rPr>
              <a:t>Código de Conduta Brasil: parceria com o Ministério dos Direitos Humanos e Cidadania</a:t>
            </a:r>
          </a:p>
          <a:p>
            <a:pPr marL="1447800" lvl="2" indent="-457200">
              <a:spcBef>
                <a:spcPts val="12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pt-BR" sz="2400" dirty="0">
                <a:latin typeface="Century Gothic" panose="020B0502020202020204" pitchFamily="34" charset="0"/>
                <a:cs typeface="Calibri"/>
              </a:rPr>
              <a:t>Campanha “O Turismo Respeita as Mulheres”: parceria com o Ministério das Mulheres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3409305-5EE6-690C-3FD2-357C52257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196" y="2523743"/>
            <a:ext cx="3429467" cy="34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55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4C3B81E1-1B97-D0A5-2583-9DE87C891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F80F693-2FE2-6541-5BE2-99319E7E15FE}"/>
              </a:ext>
            </a:extLst>
          </p:cNvPr>
          <p:cNvSpPr txBox="1"/>
          <p:nvPr/>
        </p:nvSpPr>
        <p:spPr>
          <a:xfrm>
            <a:off x="577048" y="454214"/>
            <a:ext cx="732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entury Gothic" panose="020B0502020202020204" pitchFamily="34" charset="0"/>
                <a:cs typeface="Calibri"/>
              </a:rPr>
              <a:t>PLATAFORMA BRASIL PARTICIPATIVO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5A38DE9-35A3-AF60-8C34-798FD543A25E}"/>
              </a:ext>
            </a:extLst>
          </p:cNvPr>
          <p:cNvSpPr txBox="1"/>
          <p:nvPr/>
        </p:nvSpPr>
        <p:spPr>
          <a:xfrm>
            <a:off x="1109709" y="1403546"/>
            <a:ext cx="7439488" cy="39108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334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Plano Plurianual </a:t>
            </a:r>
            <a:r>
              <a:rPr lang="pt-BR" sz="2400" b="1" dirty="0">
                <a:latin typeface="Century Gothic" panose="020B0502020202020204" pitchFamily="34" charset="0"/>
                <a:cs typeface="Calibri"/>
                <a:sym typeface="Catamaran"/>
              </a:rPr>
              <a:t>(PPA) 2024-2027</a:t>
            </a:r>
          </a:p>
          <a:p>
            <a:pPr marL="5334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O Turismo é um </a:t>
            </a:r>
            <a:r>
              <a:rPr lang="pt-BR" sz="2400" b="1" dirty="0">
                <a:latin typeface="Century Gothic" panose="020B0502020202020204" pitchFamily="34" charset="0"/>
                <a:cs typeface="Calibri"/>
                <a:sym typeface="Catamaran"/>
              </a:rPr>
              <a:t>dos 28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 programas considerados prioritários pelo Governo Federal</a:t>
            </a:r>
          </a:p>
          <a:p>
            <a:pPr marL="5334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Até o dia </a:t>
            </a: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</a:rPr>
              <a:t>10 de julho</a:t>
            </a: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, cada pessoa poderá escolher 3 programas prioritários</a:t>
            </a:r>
          </a:p>
          <a:p>
            <a:pPr marL="5334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000" dirty="0">
                <a:latin typeface="Century Gothic" panose="020B0502020202020204" pitchFamily="34" charset="0"/>
                <a:cs typeface="Calibri"/>
                <a:sym typeface="Catamaran"/>
              </a:rPr>
              <a:t>A plataforma é acessada pelo link: </a:t>
            </a:r>
            <a:r>
              <a:rPr lang="pt-BR" sz="2000" b="1" dirty="0">
                <a:latin typeface="Century Gothic" panose="020B0502020202020204" pitchFamily="34" charset="0"/>
                <a:cs typeface="Calibri"/>
                <a:sym typeface="Catamaran"/>
                <a:hlinkClick r:id="rId3"/>
              </a:rPr>
              <a:t>https://brasilparticipativo.presidencia.gov.br</a:t>
            </a:r>
            <a:endParaRPr lang="pt-BR" sz="2000" b="1" dirty="0">
              <a:latin typeface="Century Gothic" panose="020B0502020202020204" pitchFamily="34" charset="0"/>
              <a:cs typeface="Calibri"/>
              <a:sym typeface="Catamaran"/>
            </a:endParaRPr>
          </a:p>
        </p:txBody>
      </p:sp>
      <p:pic>
        <p:nvPicPr>
          <p:cNvPr id="8" name="Imagem 7" descr="Imagem capturada de 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xmlns="" id="{0088327C-4765-C1D9-B309-A3D06F1BD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539239"/>
            <a:ext cx="3048000" cy="5418665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1A34F1F7-7EB6-05A1-3360-7118003D7A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333"/>
          <a:stretch/>
        </p:blipFill>
        <p:spPr>
          <a:xfrm>
            <a:off x="-1" y="5957904"/>
            <a:ext cx="9144001" cy="90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56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51ADEAD1-F8D3-C094-3DF2-AD28DEE22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F80F693-2FE2-6541-5BE2-99319E7E15FE}"/>
              </a:ext>
            </a:extLst>
          </p:cNvPr>
          <p:cNvSpPr txBox="1"/>
          <p:nvPr/>
        </p:nvSpPr>
        <p:spPr>
          <a:xfrm>
            <a:off x="727969" y="702671"/>
            <a:ext cx="543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entury Gothic" panose="020B0502020202020204" pitchFamily="34" charset="0"/>
                <a:cs typeface="Calibri"/>
              </a:rPr>
              <a:t>CARTILHA PARLAMENTAR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F0621DB-F4F2-A4CB-CD10-1293DCC605F0}"/>
              </a:ext>
            </a:extLst>
          </p:cNvPr>
          <p:cNvSpPr txBox="1"/>
          <p:nvPr/>
        </p:nvSpPr>
        <p:spPr>
          <a:xfrm>
            <a:off x="492187" y="1823837"/>
            <a:ext cx="6450153" cy="2248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6300" lvl="1" indent="-3429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2400" dirty="0">
                <a:latin typeface="Century Gothic" panose="020B0502020202020204" pitchFamily="34" charset="0"/>
                <a:cs typeface="Calibri"/>
                <a:sym typeface="Catamaran"/>
              </a:rPr>
              <a:t>Dicas e orientações sobre </a:t>
            </a:r>
            <a:r>
              <a:rPr lang="pt-BR" sz="2800" b="1" dirty="0">
                <a:latin typeface="Century Gothic" panose="020B0502020202020204" pitchFamily="34" charset="0"/>
                <a:cs typeface="Calibri"/>
                <a:sym typeface="Catamaran"/>
              </a:rPr>
              <a:t>programas, projetos, normas </a:t>
            </a:r>
            <a:r>
              <a:rPr lang="pt-BR" sz="2400" dirty="0">
                <a:latin typeface="Century Gothic" panose="020B0502020202020204" pitchFamily="34" charset="0"/>
                <a:cs typeface="Calibri"/>
                <a:sym typeface="Catamaran"/>
              </a:rPr>
              <a:t>de repasses federais que ajudam na formulação de emendas parlamentares para o turismo</a:t>
            </a: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xmlns="" id="{B0FB0702-6EFB-D04D-36C1-EEBB7F71B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683" y="662934"/>
            <a:ext cx="3989840" cy="553213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DBDBD3C5-A38E-952D-167E-B320B0D4BEE5}"/>
              </a:ext>
            </a:extLst>
          </p:cNvPr>
          <p:cNvSpPr txBox="1"/>
          <p:nvPr/>
        </p:nvSpPr>
        <p:spPr>
          <a:xfrm>
            <a:off x="1463040" y="4916745"/>
            <a:ext cx="1644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latin typeface="Century Gothic" panose="020B0502020202020204" pitchFamily="34" charset="0"/>
                <a:cs typeface="Calibri"/>
                <a:sym typeface="Catamaran"/>
              </a:rPr>
              <a:t>Acesse </a:t>
            </a:r>
            <a:r>
              <a:rPr lang="pt-BR" b="1" dirty="0">
                <a:latin typeface="Century Gothic" panose="020B0502020202020204" pitchFamily="34" charset="0"/>
                <a:cs typeface="Calibri"/>
                <a:sym typeface="Catamaran"/>
              </a:rPr>
              <a:t>com </a:t>
            </a:r>
            <a:r>
              <a:rPr lang="pt-BR" sz="1800" b="1" dirty="0">
                <a:latin typeface="Century Gothic" panose="020B0502020202020204" pitchFamily="34" charset="0"/>
                <a:cs typeface="Calibri"/>
                <a:sym typeface="Catamaran"/>
              </a:rPr>
              <a:t>o QR </a:t>
            </a:r>
            <a:r>
              <a:rPr lang="pt-BR" sz="1800" b="1" dirty="0" err="1">
                <a:latin typeface="Century Gothic" panose="020B0502020202020204" pitchFamily="34" charset="0"/>
                <a:cs typeface="Calibri"/>
                <a:sym typeface="Catamaran"/>
              </a:rPr>
              <a:t>Code</a:t>
            </a:r>
            <a:endParaRPr lang="pt-BR" b="1" dirty="0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xmlns="" id="{7624EA9B-FAD6-5EB1-35D6-C0BAFA5CFA30}"/>
              </a:ext>
            </a:extLst>
          </p:cNvPr>
          <p:cNvSpPr/>
          <p:nvPr/>
        </p:nvSpPr>
        <p:spPr>
          <a:xfrm>
            <a:off x="3146122" y="5113860"/>
            <a:ext cx="457200" cy="257907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Código QR&#10;&#10;Descrição gerada automaticamente">
            <a:extLst>
              <a:ext uri="{FF2B5EF4-FFF2-40B4-BE49-F238E27FC236}">
                <a16:creationId xmlns:a16="http://schemas.microsoft.com/office/drawing/2014/main" xmlns="" id="{F0F25CD7-BFEC-70B0-BB5A-5CA256495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116" y="4158319"/>
            <a:ext cx="2248884" cy="224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69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02F3E2D8-99D4-EF7B-A666-6DAEA2125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pic>
        <p:nvPicPr>
          <p:cNvPr id="2" name="Imagem 1" descr="Uma imagem contendo Diagrama&#10;&#10;Descrição gerada automaticamente">
            <a:extLst>
              <a:ext uri="{FF2B5EF4-FFF2-40B4-BE49-F238E27FC236}">
                <a16:creationId xmlns:a16="http://schemas.microsoft.com/office/drawing/2014/main" xmlns="" id="{846A7097-DFB1-4C45-B7A8-9867ECD5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066" y="2864510"/>
            <a:ext cx="3781512" cy="112815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F9D2E9D-E303-DC43-85E3-2AF519CB503A}"/>
              </a:ext>
            </a:extLst>
          </p:cNvPr>
          <p:cNvSpPr txBox="1"/>
          <p:nvPr/>
        </p:nvSpPr>
        <p:spPr>
          <a:xfrm>
            <a:off x="6689436" y="1362403"/>
            <a:ext cx="466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ED015"/>
                </a:solidFill>
                <a:latin typeface="Century Gothic" panose="020B0502020202020204" pitchFamily="34" charset="0"/>
              </a:rPr>
              <a:t>Redes sociais</a:t>
            </a:r>
            <a:endParaRPr lang="pt-BR" sz="900" b="1" dirty="0">
              <a:solidFill>
                <a:srgbClr val="FED015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C4EFA38-239A-3771-9222-439CA16995F3}"/>
              </a:ext>
            </a:extLst>
          </p:cNvPr>
          <p:cNvSpPr txBox="1"/>
          <p:nvPr/>
        </p:nvSpPr>
        <p:spPr>
          <a:xfrm>
            <a:off x="6758983" y="2105147"/>
            <a:ext cx="5074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Instagram: 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@mturismo</a:t>
            </a:r>
          </a:p>
          <a:p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Twitter: 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@mturismo</a:t>
            </a:r>
          </a:p>
          <a:p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Facebook: 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MinisteriodoTurismo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Linkedin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MinistérioDoTurismo</a:t>
            </a:r>
            <a:endParaRPr lang="pt-BR" sz="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A7C7E48-7C21-8EFC-9D2A-D005B8976B10}"/>
              </a:ext>
            </a:extLst>
          </p:cNvPr>
          <p:cNvSpPr txBox="1"/>
          <p:nvPr/>
        </p:nvSpPr>
        <p:spPr>
          <a:xfrm>
            <a:off x="6758983" y="4717586"/>
            <a:ext cx="664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Instagram: 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@danielacarneirooficial</a:t>
            </a:r>
          </a:p>
          <a:p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Twitter: 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@danielacarneiro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49E5981-AB70-DEC5-8F44-072883AB3BA9}"/>
              </a:ext>
            </a:extLst>
          </p:cNvPr>
          <p:cNvSpPr txBox="1"/>
          <p:nvPr/>
        </p:nvSpPr>
        <p:spPr>
          <a:xfrm>
            <a:off x="6689436" y="3726033"/>
            <a:ext cx="5270192" cy="99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pt-BR" sz="4000" b="1" dirty="0">
                <a:solidFill>
                  <a:srgbClr val="4BAE32"/>
                </a:solidFill>
                <a:latin typeface="Century Gothic" panose="020B0502020202020204" pitchFamily="34" charset="0"/>
              </a:rPr>
              <a:t>Redes sociais</a:t>
            </a:r>
          </a:p>
          <a:p>
            <a:pPr>
              <a:lnSpc>
                <a:spcPts val="3500"/>
              </a:lnSpc>
            </a:pPr>
            <a:r>
              <a:rPr lang="pt-BR" sz="4000" dirty="0">
                <a:solidFill>
                  <a:srgbClr val="4BAE32"/>
                </a:solidFill>
                <a:latin typeface="Century Gothic" panose="020B0502020202020204" pitchFamily="34" charset="0"/>
              </a:rPr>
              <a:t>Ministra do Turismo</a:t>
            </a:r>
            <a:endParaRPr lang="pt-BR" sz="900" dirty="0">
              <a:solidFill>
                <a:srgbClr val="4BAE3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79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51ADEAD1-F8D3-C094-3DF2-AD28DEE22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04A69933-2CC7-BAF8-5381-F719AF9E083F}"/>
              </a:ext>
            </a:extLst>
          </p:cNvPr>
          <p:cNvSpPr txBox="1"/>
          <p:nvPr/>
        </p:nvSpPr>
        <p:spPr>
          <a:xfrm>
            <a:off x="341170" y="179295"/>
            <a:ext cx="11452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Century Gothic" panose="020B0502020202020204" pitchFamily="34" charset="0"/>
              </a:rPr>
              <a:t>ORGANOGRAMA DO MINISTÉRIO DO TURISMO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C3236E6A-AAA4-AFD4-09DE-E78F3A94C22A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2084538" y="2022572"/>
            <a:ext cx="0" cy="254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141DEC9D-F9F7-557D-DFDB-519DE107EF06}"/>
              </a:ext>
            </a:extLst>
          </p:cNvPr>
          <p:cNvCxnSpPr>
            <a:cxnSpLocks/>
          </p:cNvCxnSpPr>
          <p:nvPr/>
        </p:nvCxnSpPr>
        <p:spPr>
          <a:xfrm>
            <a:off x="7122590" y="3736693"/>
            <a:ext cx="3098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D57856E0-C277-6036-4745-A19A3237F56F}"/>
              </a:ext>
            </a:extLst>
          </p:cNvPr>
          <p:cNvCxnSpPr>
            <a:cxnSpLocks/>
          </p:cNvCxnSpPr>
          <p:nvPr/>
        </p:nvCxnSpPr>
        <p:spPr>
          <a:xfrm>
            <a:off x="4588184" y="3232277"/>
            <a:ext cx="988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1E7E3169-AE36-72E5-4C87-25A2D778A13E}"/>
              </a:ext>
            </a:extLst>
          </p:cNvPr>
          <p:cNvSpPr/>
          <p:nvPr/>
        </p:nvSpPr>
        <p:spPr>
          <a:xfrm>
            <a:off x="4494610" y="1426258"/>
            <a:ext cx="2163640" cy="831552"/>
          </a:xfrm>
          <a:prstGeom prst="rect">
            <a:avLst/>
          </a:prstGeom>
          <a:solidFill>
            <a:srgbClr val="002060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Ministério do Turismo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288BFA19-7265-D8F8-BE74-CFCF8FFECDB1}"/>
              </a:ext>
            </a:extLst>
          </p:cNvPr>
          <p:cNvSpPr/>
          <p:nvPr/>
        </p:nvSpPr>
        <p:spPr>
          <a:xfrm>
            <a:off x="3492825" y="2985291"/>
            <a:ext cx="1564707" cy="5117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Secretaria Executiva (SE)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E38417F6-7F45-2ED5-76AC-9CB3C1337447}"/>
              </a:ext>
            </a:extLst>
          </p:cNvPr>
          <p:cNvSpPr/>
          <p:nvPr/>
        </p:nvSpPr>
        <p:spPr>
          <a:xfrm>
            <a:off x="1690897" y="5209015"/>
            <a:ext cx="3037620" cy="6550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Secretaria Nacional de Planejamento, Sustentabilidade e Competitividade no Turismo (</a:t>
            </a:r>
            <a:r>
              <a:rPr lang="pt-BR" sz="1400" b="1" dirty="0" err="1">
                <a:solidFill>
                  <a:schemeClr val="tx1"/>
                </a:solidFill>
              </a:rPr>
              <a:t>SNPTur</a:t>
            </a:r>
            <a:r>
              <a:rPr lang="pt-BR" sz="1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59D1147F-775C-78C2-4B5E-A42C6FD91735}"/>
              </a:ext>
            </a:extLst>
          </p:cNvPr>
          <p:cNvSpPr/>
          <p:nvPr/>
        </p:nvSpPr>
        <p:spPr>
          <a:xfrm>
            <a:off x="1002718" y="1605553"/>
            <a:ext cx="2163640" cy="4170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Serviço Social Autônomo supervisionado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BF40AA59-24D7-C47E-90E2-FBE58F7DF22F}"/>
              </a:ext>
            </a:extLst>
          </p:cNvPr>
          <p:cNvSpPr/>
          <p:nvPr/>
        </p:nvSpPr>
        <p:spPr>
          <a:xfrm>
            <a:off x="7122590" y="1509123"/>
            <a:ext cx="2163640" cy="5117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Órgãos Colegiados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xmlns="" id="{8865ABC4-990D-BFCF-8453-E004A6A3BCE3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5576430" y="2257810"/>
            <a:ext cx="0" cy="2564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xmlns="" id="{31BC2B10-D641-EBE0-8CF0-29C36EF563F8}"/>
              </a:ext>
            </a:extLst>
          </p:cNvPr>
          <p:cNvCxnSpPr>
            <a:cxnSpLocks/>
          </p:cNvCxnSpPr>
          <p:nvPr/>
        </p:nvCxnSpPr>
        <p:spPr>
          <a:xfrm flipV="1">
            <a:off x="2720044" y="4794117"/>
            <a:ext cx="6166725" cy="19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297EF688-8370-924F-04AE-C9BBD08DF69D}"/>
              </a:ext>
            </a:extLst>
          </p:cNvPr>
          <p:cNvSpPr/>
          <p:nvPr/>
        </p:nvSpPr>
        <p:spPr>
          <a:xfrm>
            <a:off x="1002718" y="2155880"/>
            <a:ext cx="2019585" cy="733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Agência Brasileira de Promoção Internacional do Turismo (Embratur)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xmlns="" id="{35644781-DBCC-DFAF-8D9C-FE16B2142B6A}"/>
              </a:ext>
            </a:extLst>
          </p:cNvPr>
          <p:cNvSpPr/>
          <p:nvPr/>
        </p:nvSpPr>
        <p:spPr>
          <a:xfrm>
            <a:off x="7348293" y="2155880"/>
            <a:ext cx="2163640" cy="5117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Conselho Nacional do Turismo (CNT)</a:t>
            </a:r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0442018C-7A9F-230B-EDE0-A22B5327E7C0}"/>
              </a:ext>
            </a:extLst>
          </p:cNvPr>
          <p:cNvCxnSpPr>
            <a:cxnSpLocks/>
          </p:cNvCxnSpPr>
          <p:nvPr/>
        </p:nvCxnSpPr>
        <p:spPr>
          <a:xfrm>
            <a:off x="6732486" y="1749617"/>
            <a:ext cx="390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xmlns="" id="{0CCA1C9A-ECF4-DAD2-3CFF-69F89A2DA172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3166357" y="1838138"/>
            <a:ext cx="1262208" cy="295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3F14A691-946B-611C-9364-65EFE8215DE2}"/>
              </a:ext>
            </a:extLst>
          </p:cNvPr>
          <p:cNvCxnSpPr>
            <a:cxnSpLocks/>
          </p:cNvCxnSpPr>
          <p:nvPr/>
        </p:nvCxnSpPr>
        <p:spPr>
          <a:xfrm>
            <a:off x="7122590" y="2011972"/>
            <a:ext cx="0" cy="2328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xmlns="" id="{7B792E81-8E89-030D-9D22-BD81A8CF6EFE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7122590" y="2411743"/>
            <a:ext cx="22570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xmlns="" id="{8F78D65A-E508-8729-1CEF-34F2FD8C351B}"/>
              </a:ext>
            </a:extLst>
          </p:cNvPr>
          <p:cNvCxnSpPr>
            <a:cxnSpLocks/>
          </p:cNvCxnSpPr>
          <p:nvPr/>
        </p:nvCxnSpPr>
        <p:spPr>
          <a:xfrm>
            <a:off x="7122590" y="3031062"/>
            <a:ext cx="22570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xmlns="" id="{53D86D08-D37B-258C-0FCA-ED8DC85039D7}"/>
              </a:ext>
            </a:extLst>
          </p:cNvPr>
          <p:cNvSpPr/>
          <p:nvPr/>
        </p:nvSpPr>
        <p:spPr>
          <a:xfrm>
            <a:off x="7348293" y="3467646"/>
            <a:ext cx="2683471" cy="563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Comitê Interministerial de Gestão Turística do Patrimônio Mundial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xmlns="" id="{A1749139-A170-B926-2D0D-DAFC3E95935D}"/>
              </a:ext>
            </a:extLst>
          </p:cNvPr>
          <p:cNvCxnSpPr>
            <a:cxnSpLocks/>
          </p:cNvCxnSpPr>
          <p:nvPr/>
        </p:nvCxnSpPr>
        <p:spPr>
          <a:xfrm>
            <a:off x="7122588" y="4337352"/>
            <a:ext cx="22570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>
            <a:extLst>
              <a:ext uri="{FF2B5EF4-FFF2-40B4-BE49-F238E27FC236}">
                <a16:creationId xmlns:a16="http://schemas.microsoft.com/office/drawing/2014/main" xmlns="" id="{5D358484-F19D-0171-78AE-79B8FA4E6A85}"/>
              </a:ext>
            </a:extLst>
          </p:cNvPr>
          <p:cNvSpPr/>
          <p:nvPr/>
        </p:nvSpPr>
        <p:spPr>
          <a:xfrm>
            <a:off x="7348293" y="4120788"/>
            <a:ext cx="3571239" cy="5117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Comitê Consultivo do Cadastro Nacional de Prestadores de Serviços Turísticos (</a:t>
            </a:r>
            <a:r>
              <a:rPr lang="pt-BR" sz="1400" b="1" dirty="0" err="1">
                <a:solidFill>
                  <a:schemeClr val="tx1"/>
                </a:solidFill>
              </a:rPr>
              <a:t>CCCad</a:t>
            </a:r>
            <a:r>
              <a:rPr lang="pt-BR" sz="1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xmlns="" id="{A8DB427D-42DD-7E8A-2C2E-5BE0E701BD4A}"/>
              </a:ext>
            </a:extLst>
          </p:cNvPr>
          <p:cNvSpPr/>
          <p:nvPr/>
        </p:nvSpPr>
        <p:spPr>
          <a:xfrm>
            <a:off x="7865660" y="5224256"/>
            <a:ext cx="3417858" cy="6398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Secretaria Nacional de Infraestrutura, Crédito e Investimentos no Turismo (SNINFRA)</a:t>
            </a: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xmlns="" id="{7625AF89-288E-5335-00C1-B7C6B2DEAED4}"/>
              </a:ext>
            </a:extLst>
          </p:cNvPr>
          <p:cNvCxnSpPr>
            <a:cxnSpLocks/>
          </p:cNvCxnSpPr>
          <p:nvPr/>
        </p:nvCxnSpPr>
        <p:spPr>
          <a:xfrm flipH="1">
            <a:off x="8886769" y="4806891"/>
            <a:ext cx="1640" cy="408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xmlns="" id="{C54352B6-CB69-7EAC-38A9-B37B567C01D3}"/>
              </a:ext>
            </a:extLst>
          </p:cNvPr>
          <p:cNvCxnSpPr>
            <a:cxnSpLocks/>
          </p:cNvCxnSpPr>
          <p:nvPr/>
        </p:nvCxnSpPr>
        <p:spPr>
          <a:xfrm>
            <a:off x="2720044" y="4822315"/>
            <a:ext cx="0" cy="367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ângulo 58">
            <a:extLst>
              <a:ext uri="{FF2B5EF4-FFF2-40B4-BE49-F238E27FC236}">
                <a16:creationId xmlns:a16="http://schemas.microsoft.com/office/drawing/2014/main" xmlns="" id="{2A69A2AA-C51C-B933-B9FA-771656C4D5BC}"/>
              </a:ext>
            </a:extLst>
          </p:cNvPr>
          <p:cNvSpPr/>
          <p:nvPr/>
        </p:nvSpPr>
        <p:spPr>
          <a:xfrm>
            <a:off x="7357171" y="2792954"/>
            <a:ext cx="2163640" cy="5117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Comitê Interministerial de Facilitação Turística (CIFAT)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6149296D-00E8-3B02-9FA1-5C990CA8D120}"/>
              </a:ext>
            </a:extLst>
          </p:cNvPr>
          <p:cNvSpPr/>
          <p:nvPr/>
        </p:nvSpPr>
        <p:spPr>
          <a:xfrm>
            <a:off x="4428565" y="1337024"/>
            <a:ext cx="2303921" cy="1008139"/>
          </a:xfrm>
          <a:prstGeom prst="rect">
            <a:avLst/>
          </a:prstGeom>
          <a:noFill/>
          <a:ln w="19050">
            <a:solidFill>
              <a:srgbClr val="133F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102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C05FD212-531E-BB8F-FA69-E1A813914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172"/>
          </a:xfrm>
          <a:prstGeom prst="rect">
            <a:avLst/>
          </a:prstGeom>
        </p:spPr>
      </p:pic>
      <p:pic>
        <p:nvPicPr>
          <p:cNvPr id="2" name="Imagem 1" descr="Uma imagem contendo Diagrama&#10;&#10;Descrição gerada automaticamente">
            <a:extLst>
              <a:ext uri="{FF2B5EF4-FFF2-40B4-BE49-F238E27FC236}">
                <a16:creationId xmlns:a16="http://schemas.microsoft.com/office/drawing/2014/main" xmlns="" id="{56031D04-18CD-0CD1-C49C-78819F854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30" y="2265691"/>
            <a:ext cx="3198476" cy="95421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EC46B79-E98F-40D2-7256-2FC7785A480A}"/>
              </a:ext>
            </a:extLst>
          </p:cNvPr>
          <p:cNvSpPr txBox="1"/>
          <p:nvPr/>
        </p:nvSpPr>
        <p:spPr>
          <a:xfrm>
            <a:off x="5526815" y="3429000"/>
            <a:ext cx="77154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rgbClr val="FED015"/>
                </a:solidFill>
                <a:latin typeface="Century Gothic" panose="020B0502020202020204" pitchFamily="34" charset="0"/>
              </a:rPr>
              <a:t>OBRIGADA</a:t>
            </a:r>
            <a:endParaRPr lang="pt-BR" sz="8000" b="1" dirty="0">
              <a:solidFill>
                <a:srgbClr val="FED015"/>
              </a:solidFill>
              <a:latin typeface="Century Gothic" panose="020B0502020202020204" pitchFamily="34" charset="0"/>
            </a:endParaRPr>
          </a:p>
          <a:p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DANIELA CARNEIRO</a:t>
            </a: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MINISTRA DO TURISMO</a:t>
            </a:r>
          </a:p>
        </p:txBody>
      </p:sp>
    </p:spTree>
    <p:extLst>
      <p:ext uri="{BB962C8B-B14F-4D97-AF65-F5344CB8AC3E}">
        <p14:creationId xmlns:p14="http://schemas.microsoft.com/office/powerpoint/2010/main" val="195606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51ADEAD1-F8D3-C094-3DF2-AD28DEE22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F80F693-2FE2-6541-5BE2-99319E7E15FE}"/>
              </a:ext>
            </a:extLst>
          </p:cNvPr>
          <p:cNvSpPr txBox="1"/>
          <p:nvPr/>
        </p:nvSpPr>
        <p:spPr>
          <a:xfrm>
            <a:off x="581737" y="344134"/>
            <a:ext cx="5688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133F90"/>
                </a:solidFill>
                <a:latin typeface="Century Gothic" panose="020B0502020202020204" pitchFamily="34" charset="0"/>
              </a:rPr>
              <a:t>TURISMO NO BRASIL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523074" y="1086218"/>
            <a:ext cx="6951489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dirty="0">
                <a:latin typeface="Century Gothic" panose="020B0502020202020204" pitchFamily="34" charset="0"/>
                <a:cs typeface="Calibri"/>
              </a:rPr>
              <a:t>Previsão de faturamento em 2023: </a:t>
            </a:r>
          </a:p>
          <a:p>
            <a:r>
              <a:rPr lang="pt-BR" sz="2200" b="1" dirty="0">
                <a:solidFill>
                  <a:srgbClr val="133F90"/>
                </a:solidFill>
                <a:latin typeface="Century Gothic" panose="020B0502020202020204" pitchFamily="34" charset="0"/>
                <a:cs typeface="Calibri"/>
              </a:rPr>
              <a:t>R$ 752,3 bilhões </a:t>
            </a:r>
            <a:r>
              <a:rPr lang="pt-BR" sz="2200" i="1" dirty="0">
                <a:latin typeface="Century Gothic" panose="020B0502020202020204" pitchFamily="34" charset="0"/>
              </a:rPr>
              <a:t>(Fonte: Conselho Mundial de Viagens e Turismo - WTTC)</a:t>
            </a:r>
          </a:p>
          <a:p>
            <a:endParaRPr lang="pt-BR" sz="2200" dirty="0">
              <a:latin typeface="Century Gothic" panose="020B0502020202020204" pitchFamily="34" charset="0"/>
            </a:endParaRPr>
          </a:p>
          <a:p>
            <a:r>
              <a:rPr lang="pt-BR" sz="2200" b="1" dirty="0">
                <a:solidFill>
                  <a:srgbClr val="133F90"/>
                </a:solidFill>
                <a:latin typeface="Century Gothic" panose="020B0502020202020204" pitchFamily="34" charset="0"/>
              </a:rPr>
              <a:t>Crescimento de 5% </a:t>
            </a:r>
            <a:r>
              <a:rPr lang="pt-BR" sz="2200" dirty="0">
                <a:latin typeface="Century Gothic" panose="020B0502020202020204" pitchFamily="34" charset="0"/>
              </a:rPr>
              <a:t>em relação a 2019 </a:t>
            </a:r>
            <a:r>
              <a:rPr lang="pt-BR" sz="2200" i="1" dirty="0">
                <a:latin typeface="Century Gothic" panose="020B0502020202020204" pitchFamily="34" charset="0"/>
              </a:rPr>
              <a:t>(Fonte: WTTC)</a:t>
            </a:r>
            <a:endParaRPr lang="en-US" sz="2200" i="1" dirty="0">
              <a:latin typeface="Century Gothic" panose="020B0502020202020204" pitchFamily="34" charset="0"/>
            </a:endParaRPr>
          </a:p>
          <a:p>
            <a:endParaRPr lang="pt-BR" sz="2200" dirty="0">
              <a:latin typeface="Century Gothic" panose="020B0502020202020204" pitchFamily="34" charset="0"/>
            </a:endParaRPr>
          </a:p>
          <a:p>
            <a:r>
              <a:rPr lang="pt-BR" sz="2200" dirty="0">
                <a:latin typeface="Century Gothic" panose="020B0502020202020204" pitchFamily="34" charset="0"/>
              </a:rPr>
              <a:t>Movimentará </a:t>
            </a:r>
            <a:r>
              <a:rPr lang="pt-BR" sz="2200" b="1" dirty="0">
                <a:solidFill>
                  <a:srgbClr val="133F90"/>
                </a:solidFill>
                <a:latin typeface="Century Gothic" panose="020B0502020202020204" pitchFamily="34" charset="0"/>
              </a:rPr>
              <a:t>7,8% do PIB </a:t>
            </a:r>
            <a:r>
              <a:rPr lang="pt-BR" sz="2200" i="1" dirty="0">
                <a:latin typeface="Century Gothic" panose="020B0502020202020204" pitchFamily="34" charset="0"/>
              </a:rPr>
              <a:t>(Fonte: WTTC)</a:t>
            </a:r>
          </a:p>
          <a:p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r>
              <a:rPr lang="pt-BR" sz="2200" dirty="0">
                <a:latin typeface="Century Gothic" panose="020B0502020202020204" pitchFamily="34" charset="0"/>
                <a:cs typeface="Calibri"/>
              </a:rPr>
              <a:t>Deverá encerrar o ano com</a:t>
            </a:r>
            <a:r>
              <a:rPr lang="pt-BR" sz="2200" dirty="0">
                <a:latin typeface="Century Gothic" panose="020B0502020202020204" pitchFamily="34" charset="0"/>
              </a:rPr>
              <a:t> </a:t>
            </a:r>
            <a:r>
              <a:rPr lang="pt-BR" sz="2200" b="1" dirty="0">
                <a:solidFill>
                  <a:srgbClr val="133F90"/>
                </a:solidFill>
                <a:latin typeface="Century Gothic" panose="020B0502020202020204" pitchFamily="34" charset="0"/>
              </a:rPr>
              <a:t>7,9 milhões de empregos </a:t>
            </a:r>
            <a:r>
              <a:rPr lang="pt-BR" sz="2200" dirty="0">
                <a:latin typeface="Century Gothic" panose="020B0502020202020204" pitchFamily="34" charset="0"/>
              </a:rPr>
              <a:t>diretos e indiretos </a:t>
            </a:r>
            <a:r>
              <a:rPr lang="pt-BR" sz="2200" i="1" dirty="0">
                <a:latin typeface="Century Gothic" panose="020B0502020202020204" pitchFamily="34" charset="0"/>
              </a:rPr>
              <a:t>(Fonte: WTTC)</a:t>
            </a:r>
          </a:p>
          <a:p>
            <a:endParaRPr lang="pt-BR" sz="2200" i="1" dirty="0">
              <a:latin typeface="Century Gothic" panose="020B0502020202020204" pitchFamily="34" charset="0"/>
            </a:endParaRPr>
          </a:p>
          <a:p>
            <a:r>
              <a:rPr lang="pt-BR" sz="2200" dirty="0">
                <a:latin typeface="Century Gothic" panose="020B0502020202020204" pitchFamily="34" charset="0"/>
              </a:rPr>
              <a:t>É o </a:t>
            </a:r>
            <a:r>
              <a:rPr lang="pt-BR" sz="2200" b="1" dirty="0">
                <a:solidFill>
                  <a:srgbClr val="133F90"/>
                </a:solidFill>
                <a:latin typeface="Century Gothic" panose="020B0502020202020204" pitchFamily="34" charset="0"/>
              </a:rPr>
              <a:t>segundo maior</a:t>
            </a:r>
            <a:r>
              <a:rPr lang="pt-BR" sz="2200" b="1" dirty="0">
                <a:latin typeface="Century Gothic" panose="020B0502020202020204" pitchFamily="34" charset="0"/>
              </a:rPr>
              <a:t> </a:t>
            </a:r>
            <a:r>
              <a:rPr lang="pt-BR" sz="2200" dirty="0">
                <a:latin typeface="Century Gothic" panose="020B0502020202020204" pitchFamily="34" charset="0"/>
              </a:rPr>
              <a:t>gerador de empregos, atrás apenas da construção civil </a:t>
            </a:r>
            <a:r>
              <a:rPr lang="pt-BR" sz="2200" i="1" dirty="0">
                <a:latin typeface="Century Gothic" panose="020B0502020202020204" pitchFamily="34" charset="0"/>
              </a:rPr>
              <a:t>(Fonte: CNC)</a:t>
            </a:r>
            <a:endParaRPr lang="pt-BR" sz="2200" dirty="0">
              <a:latin typeface="Century Gothic" panose="020B0502020202020204" pitchFamily="34" charset="0"/>
              <a:cs typeface="Calibri"/>
            </a:endParaRP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xmlns="" id="{A5955F0A-4CB2-B6F2-37CC-4BE27299B5DB}"/>
              </a:ext>
            </a:extLst>
          </p:cNvPr>
          <p:cNvCxnSpPr>
            <a:cxnSpLocks/>
          </p:cNvCxnSpPr>
          <p:nvPr/>
        </p:nvCxnSpPr>
        <p:spPr>
          <a:xfrm>
            <a:off x="273006" y="1316123"/>
            <a:ext cx="186199" cy="0"/>
          </a:xfrm>
          <a:prstGeom prst="straightConnector1">
            <a:avLst/>
          </a:prstGeom>
          <a:ln w="19050">
            <a:solidFill>
              <a:srgbClr val="133F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xmlns="" id="{702D5E88-9D46-9FE4-6016-A98CA7418606}"/>
              </a:ext>
            </a:extLst>
          </p:cNvPr>
          <p:cNvCxnSpPr>
            <a:cxnSpLocks/>
          </p:cNvCxnSpPr>
          <p:nvPr/>
        </p:nvCxnSpPr>
        <p:spPr>
          <a:xfrm>
            <a:off x="302438" y="2646252"/>
            <a:ext cx="186199" cy="0"/>
          </a:xfrm>
          <a:prstGeom prst="straightConnector1">
            <a:avLst/>
          </a:prstGeom>
          <a:ln w="19050">
            <a:solidFill>
              <a:srgbClr val="133F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D1B18706-A322-3E7A-9331-E3B4F7FDDF76}"/>
              </a:ext>
            </a:extLst>
          </p:cNvPr>
          <p:cNvCxnSpPr>
            <a:cxnSpLocks/>
          </p:cNvCxnSpPr>
          <p:nvPr/>
        </p:nvCxnSpPr>
        <p:spPr>
          <a:xfrm>
            <a:off x="302438" y="3673727"/>
            <a:ext cx="186199" cy="0"/>
          </a:xfrm>
          <a:prstGeom prst="straightConnector1">
            <a:avLst/>
          </a:prstGeom>
          <a:ln w="19050">
            <a:solidFill>
              <a:srgbClr val="133F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741B577F-5EDA-1FAD-4259-5CD4A0F26429}"/>
              </a:ext>
            </a:extLst>
          </p:cNvPr>
          <p:cNvCxnSpPr>
            <a:cxnSpLocks/>
          </p:cNvCxnSpPr>
          <p:nvPr/>
        </p:nvCxnSpPr>
        <p:spPr>
          <a:xfrm>
            <a:off x="344202" y="4309505"/>
            <a:ext cx="186199" cy="0"/>
          </a:xfrm>
          <a:prstGeom prst="straightConnector1">
            <a:avLst/>
          </a:prstGeom>
          <a:ln w="19050">
            <a:solidFill>
              <a:srgbClr val="133F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F4D56455-1667-5889-8E55-98C7F1FF2747}"/>
              </a:ext>
            </a:extLst>
          </p:cNvPr>
          <p:cNvCxnSpPr>
            <a:cxnSpLocks/>
          </p:cNvCxnSpPr>
          <p:nvPr/>
        </p:nvCxnSpPr>
        <p:spPr>
          <a:xfrm>
            <a:off x="335248" y="5367309"/>
            <a:ext cx="186199" cy="0"/>
          </a:xfrm>
          <a:prstGeom prst="straightConnector1">
            <a:avLst/>
          </a:prstGeom>
          <a:ln w="19050">
            <a:solidFill>
              <a:srgbClr val="133F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05A6905-7FBE-0043-8D2F-75799BDEFB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333"/>
          <a:stretch/>
        </p:blipFill>
        <p:spPr>
          <a:xfrm>
            <a:off x="-1" y="5957904"/>
            <a:ext cx="9144001" cy="908573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F2A287A2-102A-B6E6-8F18-9DA48D162847}"/>
              </a:ext>
            </a:extLst>
          </p:cNvPr>
          <p:cNvSpPr/>
          <p:nvPr/>
        </p:nvSpPr>
        <p:spPr>
          <a:xfrm rot="252640">
            <a:off x="7429256" y="251359"/>
            <a:ext cx="2498364" cy="1814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97EA11AD-7D05-773E-6522-20426D1C0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7331">
            <a:off x="6817367" y="764709"/>
            <a:ext cx="3722140" cy="1722509"/>
          </a:xfrm>
          <a:prstGeom prst="rect">
            <a:avLst/>
          </a:prstGeom>
        </p:spPr>
      </p:pic>
      <p:pic>
        <p:nvPicPr>
          <p:cNvPr id="5" name="Imagem 4" descr="Praia com areia e água ao fundo&#10;&#10;Descrição gerada automaticamente">
            <a:extLst>
              <a:ext uri="{FF2B5EF4-FFF2-40B4-BE49-F238E27FC236}">
                <a16:creationId xmlns:a16="http://schemas.microsoft.com/office/drawing/2014/main" xmlns="" id="{9403E756-7DF1-4941-22FF-3EF6E3B14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2995">
            <a:off x="7518833" y="303868"/>
            <a:ext cx="2361730" cy="15687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EEFB9CA-FC8D-8951-4748-2C6A17143F42}"/>
              </a:ext>
            </a:extLst>
          </p:cNvPr>
          <p:cNvSpPr txBox="1"/>
          <p:nvPr/>
        </p:nvSpPr>
        <p:spPr>
          <a:xfrm rot="226770">
            <a:off x="7583147" y="302322"/>
            <a:ext cx="16935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cs typeface="Calibri"/>
              </a:rPr>
              <a:t>Praia de Coqueirinho (PB)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54E0308-B3D9-6D13-9D7A-D1D908042618}"/>
              </a:ext>
            </a:extLst>
          </p:cNvPr>
          <p:cNvSpPr/>
          <p:nvPr/>
        </p:nvSpPr>
        <p:spPr>
          <a:xfrm rot="21410916">
            <a:off x="9170151" y="1579746"/>
            <a:ext cx="2581826" cy="1681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Casa em frente a água&#10;&#10;Descrição gerada automaticamente">
            <a:extLst>
              <a:ext uri="{FF2B5EF4-FFF2-40B4-BE49-F238E27FC236}">
                <a16:creationId xmlns:a16="http://schemas.microsoft.com/office/drawing/2014/main" xmlns="" id="{C3D22B8A-9657-6D00-D452-66E577002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93055">
            <a:off x="9252511" y="1675535"/>
            <a:ext cx="2400847" cy="142732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3C9EA607-6FA3-A8EB-D320-A3B2650E38F2}"/>
              </a:ext>
            </a:extLst>
          </p:cNvPr>
          <p:cNvSpPr txBox="1"/>
          <p:nvPr/>
        </p:nvSpPr>
        <p:spPr>
          <a:xfrm rot="21373303">
            <a:off x="10817392" y="1625963"/>
            <a:ext cx="816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cs typeface="Calibri"/>
              </a:rPr>
              <a:t>Tefé (AM)</a:t>
            </a:r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33" name="Imagem 32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949CCF70-2857-C0D1-1939-91E16B28A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2773">
            <a:off x="8748218" y="1958457"/>
            <a:ext cx="3722140" cy="1722509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E62ED5EB-B9BC-EA46-3945-00ACDCBD48E4}"/>
              </a:ext>
            </a:extLst>
          </p:cNvPr>
          <p:cNvSpPr/>
          <p:nvPr/>
        </p:nvSpPr>
        <p:spPr>
          <a:xfrm rot="21275878">
            <a:off x="7225449" y="2463038"/>
            <a:ext cx="2434602" cy="1814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01DDE5B7-565E-400E-ACC6-9D8DCB60F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0569">
            <a:off x="6708167" y="3010519"/>
            <a:ext cx="3619628" cy="1675069"/>
          </a:xfrm>
          <a:prstGeom prst="rect">
            <a:avLst/>
          </a:prstGeom>
        </p:spPr>
      </p:pic>
      <p:pic>
        <p:nvPicPr>
          <p:cNvPr id="13" name="Imagem 12" descr="Torre de um prédio&#10;&#10;Descrição gerada automaticamente com confiança média">
            <a:extLst>
              <a:ext uri="{FF2B5EF4-FFF2-40B4-BE49-F238E27FC236}">
                <a16:creationId xmlns:a16="http://schemas.microsoft.com/office/drawing/2014/main" xmlns="" id="{8A458490-4BA2-F4E0-6DB3-AC4AEBA69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96221">
            <a:off x="7293095" y="2556068"/>
            <a:ext cx="2232909" cy="148860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CFB79E24-5DDB-2829-8773-992AD2D5EAC0}"/>
              </a:ext>
            </a:extLst>
          </p:cNvPr>
          <p:cNvSpPr txBox="1"/>
          <p:nvPr/>
        </p:nvSpPr>
        <p:spPr>
          <a:xfrm rot="21296221">
            <a:off x="7293095" y="2624661"/>
            <a:ext cx="9084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cs typeface="Calibri"/>
              </a:rPr>
              <a:t>Brasília (DF)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D46AD1A8-89CB-4184-F1F1-072A26A7DB30}"/>
              </a:ext>
            </a:extLst>
          </p:cNvPr>
          <p:cNvSpPr/>
          <p:nvPr/>
        </p:nvSpPr>
        <p:spPr>
          <a:xfrm rot="21410916">
            <a:off x="7438654" y="4739922"/>
            <a:ext cx="2581826" cy="18498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E93FEB22-0C80-2C5C-528D-ADD967557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2773">
            <a:off x="6890172" y="5283198"/>
            <a:ext cx="3722140" cy="1722509"/>
          </a:xfrm>
          <a:prstGeom prst="rect">
            <a:avLst/>
          </a:prstGeom>
        </p:spPr>
      </p:pic>
      <p:pic>
        <p:nvPicPr>
          <p:cNvPr id="17" name="Imagem 16" descr="Montanha com pedras&#10;&#10;Descrição gerada automaticamente">
            <a:extLst>
              <a:ext uri="{FF2B5EF4-FFF2-40B4-BE49-F238E27FC236}">
                <a16:creationId xmlns:a16="http://schemas.microsoft.com/office/drawing/2014/main" xmlns="" id="{0AE82B20-CD98-4F1C-0A6D-81B294EB2D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41352">
            <a:off x="7528257" y="4820824"/>
            <a:ext cx="2391856" cy="159441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0E73827B-6F57-42C7-4310-49D00765FF1E}"/>
              </a:ext>
            </a:extLst>
          </p:cNvPr>
          <p:cNvSpPr txBox="1"/>
          <p:nvPr/>
        </p:nvSpPr>
        <p:spPr>
          <a:xfrm rot="21441352">
            <a:off x="7553006" y="4961529"/>
            <a:ext cx="14074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cs typeface="Calibri"/>
              </a:rPr>
              <a:t>Rio de Janeiro (RJ)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460DD3BA-CDE1-635E-D4F7-B1496D4F793B}"/>
              </a:ext>
            </a:extLst>
          </p:cNvPr>
          <p:cNvSpPr/>
          <p:nvPr/>
        </p:nvSpPr>
        <p:spPr>
          <a:xfrm rot="252640">
            <a:off x="9338840" y="3634420"/>
            <a:ext cx="2498364" cy="1814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F391A19F-19D4-9EF6-7BCE-4392EC5DD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7331">
            <a:off x="8726951" y="4147770"/>
            <a:ext cx="3722140" cy="1722509"/>
          </a:xfrm>
          <a:prstGeom prst="rect">
            <a:avLst/>
          </a:prstGeom>
        </p:spPr>
      </p:pic>
      <p:pic>
        <p:nvPicPr>
          <p:cNvPr id="19" name="Imagem 18" descr="Cachoeira com pedras e água ao fundo&#10;&#10;Descrição gerada automaticamente">
            <a:extLst>
              <a:ext uri="{FF2B5EF4-FFF2-40B4-BE49-F238E27FC236}">
                <a16:creationId xmlns:a16="http://schemas.microsoft.com/office/drawing/2014/main" xmlns="" id="{BDE0C2AE-2F4B-B42D-60A6-9AFD4755EA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5273">
            <a:off x="9430295" y="3740416"/>
            <a:ext cx="2306120" cy="1539296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A6B6965A-910C-3301-C78A-574E3E57810B}"/>
              </a:ext>
            </a:extLst>
          </p:cNvPr>
          <p:cNvSpPr txBox="1"/>
          <p:nvPr/>
        </p:nvSpPr>
        <p:spPr>
          <a:xfrm rot="295273">
            <a:off x="10328927" y="3760902"/>
            <a:ext cx="14074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cs typeface="Calibri"/>
              </a:rPr>
              <a:t>Foz do Iguaçu (PR)</a:t>
            </a:r>
            <a:endParaRPr lang="pt-B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12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65ED6C7D-CEFD-B77C-3867-B5ABF5B68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F80F693-2FE2-6541-5BE2-99319E7E15FE}"/>
              </a:ext>
            </a:extLst>
          </p:cNvPr>
          <p:cNvSpPr txBox="1"/>
          <p:nvPr/>
        </p:nvSpPr>
        <p:spPr>
          <a:xfrm>
            <a:off x="366673" y="679888"/>
            <a:ext cx="746612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pt-BR" sz="4000" b="1" dirty="0">
                <a:solidFill>
                  <a:srgbClr val="E51C21"/>
                </a:solidFill>
                <a:latin typeface="Century Gothic" panose="020B0502020202020204" pitchFamily="34" charset="0"/>
              </a:rPr>
              <a:t>INCENTIVO AO INVESTIMENTO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999677" y="1684996"/>
            <a:ext cx="6200113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dirty="0">
                <a:latin typeface="Century Gothic" panose="020B0502020202020204" pitchFamily="34" charset="0"/>
                <a:cs typeface="Calibri"/>
              </a:rPr>
              <a:t>Portal de Investimentos do Ministério do Turismo registra </a:t>
            </a:r>
            <a:r>
              <a:rPr lang="pt-BR" sz="2200" b="1" dirty="0">
                <a:solidFill>
                  <a:srgbClr val="E51C21"/>
                </a:solidFill>
                <a:latin typeface="Century Gothic" panose="020B0502020202020204" pitchFamily="34" charset="0"/>
                <a:cs typeface="Calibri"/>
              </a:rPr>
              <a:t>66 oportunidades de investimentos 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em </a:t>
            </a:r>
            <a:r>
              <a:rPr lang="pt-BR" sz="2200" b="1" dirty="0">
                <a:solidFill>
                  <a:srgbClr val="E51C21"/>
                </a:solidFill>
                <a:latin typeface="Century Gothic" panose="020B0502020202020204" pitchFamily="34" charset="0"/>
                <a:cs typeface="Calibri"/>
              </a:rPr>
              <a:t>19 estados e Distrito Federal </a:t>
            </a:r>
            <a:r>
              <a:rPr lang="pt-BR" sz="2200" i="1" dirty="0">
                <a:latin typeface="Century Gothic" panose="020B0502020202020204" pitchFamily="34" charset="0"/>
              </a:rPr>
              <a:t>(Fonte: MTur) </a:t>
            </a:r>
          </a:p>
          <a:p>
            <a:endParaRPr lang="pt-BR" sz="2200" i="1" dirty="0">
              <a:latin typeface="Century Gothic" panose="020B0502020202020204" pitchFamily="34" charset="0"/>
            </a:endParaRPr>
          </a:p>
          <a:p>
            <a:r>
              <a:rPr lang="pt-BR" sz="2200" dirty="0">
                <a:latin typeface="Century Gothic" panose="020B0502020202020204" pitchFamily="34" charset="0"/>
              </a:rPr>
              <a:t>Investimentos somam </a:t>
            </a:r>
            <a:r>
              <a:rPr lang="pt-BR" sz="2200" b="1" dirty="0">
                <a:solidFill>
                  <a:srgbClr val="E51C21"/>
                </a:solidFill>
                <a:latin typeface="Century Gothic" panose="020B0502020202020204" pitchFamily="34" charset="0"/>
              </a:rPr>
              <a:t>R$ 27 bilhões </a:t>
            </a:r>
            <a:r>
              <a:rPr lang="pt-BR" sz="2200" dirty="0">
                <a:latin typeface="Century Gothic" panose="020B0502020202020204" pitchFamily="34" charset="0"/>
              </a:rPr>
              <a:t>e a perspectiva da geração de mais de </a:t>
            </a:r>
            <a:r>
              <a:rPr lang="pt-BR" sz="2200" b="1" dirty="0">
                <a:solidFill>
                  <a:srgbClr val="E51C21"/>
                </a:solidFill>
                <a:latin typeface="Century Gothic" panose="020B0502020202020204" pitchFamily="34" charset="0"/>
              </a:rPr>
              <a:t>126 mil empregos</a:t>
            </a:r>
            <a:r>
              <a:rPr lang="pt-BR" sz="2200" dirty="0">
                <a:solidFill>
                  <a:srgbClr val="E51C21"/>
                </a:solidFill>
                <a:latin typeface="Century Gothic" panose="020B0502020202020204" pitchFamily="34" charset="0"/>
              </a:rPr>
              <a:t> </a:t>
            </a:r>
            <a:r>
              <a:rPr lang="pt-BR" sz="2200" i="1" dirty="0">
                <a:latin typeface="Century Gothic" panose="020B0502020202020204" pitchFamily="34" charset="0"/>
              </a:rPr>
              <a:t>(Fonte: MTur)</a:t>
            </a:r>
          </a:p>
          <a:p>
            <a:endParaRPr lang="pt-BR" sz="2200" i="1" dirty="0">
              <a:latin typeface="Century Gothic" panose="020B0502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pt-BR" sz="2200" b="1" dirty="0">
                <a:solidFill>
                  <a:srgbClr val="E51C21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https://investimento.turismo.gov.br</a:t>
            </a:r>
            <a:endParaRPr lang="pt-BR" sz="2200" b="1" dirty="0">
              <a:solidFill>
                <a:srgbClr val="E51C21"/>
              </a:solidFill>
              <a:latin typeface="Century Gothic" panose="020B0502020202020204" pitchFamily="34" charset="0"/>
            </a:endParaRPr>
          </a:p>
          <a:p>
            <a:endParaRPr lang="pt-BR" sz="2200" b="1" dirty="0">
              <a:solidFill>
                <a:srgbClr val="E51C21"/>
              </a:solidFill>
              <a:latin typeface="Century Gothic" panose="020B0502020202020204" pitchFamily="34" charset="0"/>
            </a:endParaRPr>
          </a:p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6D42E0D0-F40B-4E85-E305-E2881C2D23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333"/>
          <a:stretch/>
        </p:blipFill>
        <p:spPr>
          <a:xfrm>
            <a:off x="-1" y="5957904"/>
            <a:ext cx="9144001" cy="908573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xmlns="" id="{46F4B1D0-3B8E-C111-6A66-EAAA4556A0A2}"/>
              </a:ext>
            </a:extLst>
          </p:cNvPr>
          <p:cNvCxnSpPr>
            <a:cxnSpLocks/>
          </p:cNvCxnSpPr>
          <p:nvPr/>
        </p:nvCxnSpPr>
        <p:spPr>
          <a:xfrm>
            <a:off x="713803" y="1930442"/>
            <a:ext cx="169776" cy="0"/>
          </a:xfrm>
          <a:prstGeom prst="straightConnector1">
            <a:avLst/>
          </a:prstGeom>
          <a:ln w="19050">
            <a:solidFill>
              <a:srgbClr val="E51C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D6BAF11C-95B4-1177-493C-C255B68A7C47}"/>
              </a:ext>
            </a:extLst>
          </p:cNvPr>
          <p:cNvCxnSpPr>
            <a:cxnSpLocks/>
          </p:cNvCxnSpPr>
          <p:nvPr/>
        </p:nvCxnSpPr>
        <p:spPr>
          <a:xfrm>
            <a:off x="713803" y="3611663"/>
            <a:ext cx="169776" cy="0"/>
          </a:xfrm>
          <a:prstGeom prst="straightConnector1">
            <a:avLst/>
          </a:prstGeom>
          <a:ln w="19050">
            <a:solidFill>
              <a:srgbClr val="E51C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99D5A7C2-27BC-BBC9-0614-F29F22FA41D3}"/>
              </a:ext>
            </a:extLst>
          </p:cNvPr>
          <p:cNvCxnSpPr>
            <a:cxnSpLocks/>
          </p:cNvCxnSpPr>
          <p:nvPr/>
        </p:nvCxnSpPr>
        <p:spPr>
          <a:xfrm>
            <a:off x="713803" y="4970678"/>
            <a:ext cx="169776" cy="0"/>
          </a:xfrm>
          <a:prstGeom prst="straightConnector1">
            <a:avLst/>
          </a:prstGeom>
          <a:ln w="19050">
            <a:solidFill>
              <a:srgbClr val="E51C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8EF6E1E2-BCEC-939E-BB20-AC6DD14F192B}"/>
              </a:ext>
            </a:extLst>
          </p:cNvPr>
          <p:cNvSpPr/>
          <p:nvPr/>
        </p:nvSpPr>
        <p:spPr>
          <a:xfrm rot="21277224">
            <a:off x="7263660" y="1601882"/>
            <a:ext cx="4668918" cy="3477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6375632-6D53-6283-63C9-53B6ABC1E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7590">
            <a:off x="7404062" y="1711552"/>
            <a:ext cx="4382803" cy="3240954"/>
          </a:xfrm>
          <a:prstGeom prst="rect">
            <a:avLst/>
          </a:prstGeom>
        </p:spPr>
      </p:pic>
      <p:pic>
        <p:nvPicPr>
          <p:cNvPr id="17" name="Imagem 16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2ABAEBBA-7DE4-7072-D5BF-64D46AC8F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62937">
            <a:off x="6189569" y="2623352"/>
            <a:ext cx="6997307" cy="32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1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4F28BF13-7DE2-A4C3-7638-66F1AAE19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F82D49C9-5603-DDA6-7484-17A342F53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333"/>
          <a:stretch/>
        </p:blipFill>
        <p:spPr>
          <a:xfrm>
            <a:off x="-1" y="5957904"/>
            <a:ext cx="9144001" cy="90857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5129784" y="604558"/>
            <a:ext cx="6829970" cy="50629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1900" b="1" dirty="0">
                <a:latin typeface="Century Gothic" panose="020B0502020202020204" pitchFamily="34" charset="0"/>
                <a:cs typeface="Calibri"/>
              </a:rPr>
              <a:t>1 a cada 10 empregos 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no país foram gerados pelo Turismo </a:t>
            </a:r>
            <a:r>
              <a:rPr lang="pt-BR" sz="1900" i="1" dirty="0">
                <a:latin typeface="Century Gothic" panose="020B0502020202020204" pitchFamily="34" charset="0"/>
              </a:rPr>
              <a:t>(Fonte: CAGED)</a:t>
            </a:r>
            <a:endParaRPr lang="en-US" sz="1900" i="1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1900" dirty="0">
              <a:latin typeface="Century Gothic" panose="020B0502020202020204" pitchFamily="34" charset="0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1900" dirty="0">
                <a:latin typeface="Century Gothic" panose="020B0502020202020204" pitchFamily="34" charset="0"/>
                <a:cs typeface="Calibri"/>
              </a:rPr>
              <a:t>Faturamento do turismo nacional foi de </a:t>
            </a:r>
            <a:r>
              <a:rPr lang="pt-BR" sz="1900" b="1" dirty="0">
                <a:latin typeface="Century Gothic" panose="020B0502020202020204" pitchFamily="34" charset="0"/>
                <a:cs typeface="Calibri"/>
              </a:rPr>
              <a:t>R$ 54,9 bilhões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 – alta de </a:t>
            </a:r>
            <a:r>
              <a:rPr lang="pt-BR" sz="1900" b="1" dirty="0">
                <a:latin typeface="Century Gothic" panose="020B0502020202020204" pitchFamily="34" charset="0"/>
                <a:cs typeface="Calibri"/>
              </a:rPr>
              <a:t>25,4%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 - ganho de </a:t>
            </a:r>
            <a:r>
              <a:rPr lang="pt-BR" sz="1900" b="1" dirty="0">
                <a:latin typeface="Century Gothic" panose="020B0502020202020204" pitchFamily="34" charset="0"/>
                <a:cs typeface="Calibri"/>
              </a:rPr>
              <a:t>R$ 8,2 bilhões 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(Fonte: Fecomércio SP)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1900" dirty="0">
              <a:latin typeface="Century Gothic" panose="020B0502020202020204" pitchFamily="34" charset="0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1900" dirty="0">
                <a:latin typeface="Century Gothic" panose="020B0502020202020204" pitchFamily="34" charset="0"/>
                <a:cs typeface="Calibri"/>
              </a:rPr>
              <a:t>Previsão de </a:t>
            </a:r>
            <a:r>
              <a:rPr lang="pt-BR" sz="1900" b="1" dirty="0">
                <a:latin typeface="Century Gothic" panose="020B0502020202020204" pitchFamily="34" charset="0"/>
                <a:cs typeface="Calibri"/>
              </a:rPr>
              <a:t>108 novos hotéis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 até 2027, com investimento de </a:t>
            </a:r>
            <a:r>
              <a:rPr lang="pt-BR" sz="1900" b="1" dirty="0">
                <a:latin typeface="Century Gothic" panose="020B0502020202020204" pitchFamily="34" charset="0"/>
                <a:cs typeface="Calibri"/>
              </a:rPr>
              <a:t>R$ 5,7 bilhões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1900" i="1" dirty="0">
                <a:latin typeface="Century Gothic" panose="020B0502020202020204" pitchFamily="34" charset="0"/>
              </a:rPr>
              <a:t>(Fonte: FOHB)</a:t>
            </a:r>
            <a:endParaRPr lang="en-US" sz="1900" i="1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1900" dirty="0">
              <a:latin typeface="Century Gothic" panose="020B0502020202020204" pitchFamily="34" charset="0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1900" b="1" dirty="0">
                <a:latin typeface="Century Gothic" panose="020B0502020202020204" pitchFamily="34" charset="0"/>
                <a:cs typeface="Calibri"/>
              </a:rPr>
              <a:t>63 novos projetos 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de parques e atrações turísticas até 2027, com investimento de </a:t>
            </a:r>
            <a:r>
              <a:rPr lang="pt-BR" sz="1900" b="1" dirty="0">
                <a:latin typeface="Century Gothic" panose="020B0502020202020204" pitchFamily="34" charset="0"/>
                <a:cs typeface="Calibri"/>
              </a:rPr>
              <a:t>R$ 9,6 bilhões </a:t>
            </a:r>
            <a:r>
              <a:rPr lang="pt-BR" sz="1900" i="1" dirty="0">
                <a:latin typeface="Century Gothic" panose="020B0502020202020204" pitchFamily="34" charset="0"/>
              </a:rPr>
              <a:t>(Fonte: SINDEPAT)</a:t>
            </a:r>
            <a:endParaRPr lang="en-US" sz="1900" i="1" dirty="0">
              <a:latin typeface="Century Gothic" panose="020B0502020202020204" pitchFamily="34" charset="0"/>
            </a:endParaRPr>
          </a:p>
          <a:p>
            <a:pPr lvl="1"/>
            <a:endParaRPr lang="pt-BR" sz="1900" i="1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1900" b="1" dirty="0">
                <a:latin typeface="Century Gothic" panose="020B0502020202020204" pitchFamily="34" charset="0"/>
                <a:cs typeface="Calibri"/>
              </a:rPr>
              <a:t>2,7 milhões 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de estrangeiros – número 75% maior do que 2022 - </a:t>
            </a:r>
            <a:r>
              <a:rPr lang="pt-BR" sz="1900" b="1" dirty="0">
                <a:latin typeface="Century Gothic" panose="020B0502020202020204" pitchFamily="34" charset="0"/>
                <a:cs typeface="Calibri"/>
              </a:rPr>
              <a:t>e R$ 10,8 bilhões 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na economia</a:t>
            </a:r>
            <a:r>
              <a:rPr lang="pt-BR" sz="1900" b="1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(Fonte: Banco Central)</a:t>
            </a:r>
            <a:endParaRPr lang="en-US" sz="1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5B2E96B-CF61-B35D-AA11-5FB663D6CF57}"/>
              </a:ext>
            </a:extLst>
          </p:cNvPr>
          <p:cNvSpPr/>
          <p:nvPr/>
        </p:nvSpPr>
        <p:spPr>
          <a:xfrm>
            <a:off x="365760" y="1530088"/>
            <a:ext cx="4965194" cy="633046"/>
          </a:xfrm>
          <a:prstGeom prst="rect">
            <a:avLst/>
          </a:prstGeom>
          <a:solidFill>
            <a:srgbClr val="FED0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D67B7AFB-D693-C300-5979-62A9CD540FAA}"/>
              </a:ext>
            </a:extLst>
          </p:cNvPr>
          <p:cNvSpPr/>
          <p:nvPr/>
        </p:nvSpPr>
        <p:spPr>
          <a:xfrm>
            <a:off x="365760" y="2303811"/>
            <a:ext cx="3877056" cy="633046"/>
          </a:xfrm>
          <a:prstGeom prst="rect">
            <a:avLst/>
          </a:prstGeom>
          <a:solidFill>
            <a:srgbClr val="E51C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7A75283E-BCAF-265E-4AA4-55812D05E749}"/>
              </a:ext>
            </a:extLst>
          </p:cNvPr>
          <p:cNvSpPr/>
          <p:nvPr/>
        </p:nvSpPr>
        <p:spPr>
          <a:xfrm>
            <a:off x="365760" y="3049399"/>
            <a:ext cx="4700016" cy="633046"/>
          </a:xfrm>
          <a:prstGeom prst="rect">
            <a:avLst/>
          </a:prstGeom>
          <a:solidFill>
            <a:srgbClr val="4BA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DF692903-92F8-CC8C-118B-D6BCA2245B4B}"/>
              </a:ext>
            </a:extLst>
          </p:cNvPr>
          <p:cNvSpPr/>
          <p:nvPr/>
        </p:nvSpPr>
        <p:spPr>
          <a:xfrm>
            <a:off x="365760" y="3809054"/>
            <a:ext cx="4530306" cy="633046"/>
          </a:xfrm>
          <a:prstGeom prst="rect">
            <a:avLst/>
          </a:prstGeom>
          <a:solidFill>
            <a:srgbClr val="133F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C4A9F60-0702-B785-CB5B-3A4EFEEFEBE8}"/>
              </a:ext>
            </a:extLst>
          </p:cNvPr>
          <p:cNvSpPr txBox="1"/>
          <p:nvPr/>
        </p:nvSpPr>
        <p:spPr>
          <a:xfrm>
            <a:off x="365761" y="1465958"/>
            <a:ext cx="53309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Century Gothic" panose="020B0502020202020204" pitchFamily="34" charset="0"/>
              </a:rPr>
              <a:t>BONS NÚMEROS </a:t>
            </a:r>
            <a:r>
              <a:rPr lang="pt-BR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 TURISMO </a:t>
            </a:r>
          </a:p>
          <a:p>
            <a:r>
              <a:rPr lang="pt-BR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NOS PRIMEIROS </a:t>
            </a:r>
            <a:r>
              <a:rPr lang="pt-BR" sz="4800" b="1" dirty="0">
                <a:latin typeface="Century Gothic" panose="020B0502020202020204" pitchFamily="34" charset="0"/>
              </a:rPr>
              <a:t>MESES DE 2023</a:t>
            </a:r>
          </a:p>
        </p:txBody>
      </p:sp>
    </p:spTree>
    <p:extLst>
      <p:ext uri="{BB962C8B-B14F-4D97-AF65-F5344CB8AC3E}">
        <p14:creationId xmlns:p14="http://schemas.microsoft.com/office/powerpoint/2010/main" val="2709314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93E45734-7C60-B514-7248-59A032E6E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4746952" y="2855440"/>
            <a:ext cx="7255658" cy="33085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pt-BR" sz="1900" dirty="0">
                <a:latin typeface="Century Gothic" panose="020B0502020202020204" pitchFamily="34" charset="0"/>
                <a:cs typeface="Calibri"/>
              </a:rPr>
              <a:t>Reconstrução do setor com foco no desenvolvimento </a:t>
            </a:r>
            <a:r>
              <a:rPr lang="pt-BR" sz="1900" b="1" dirty="0">
                <a:solidFill>
                  <a:srgbClr val="4BAE32"/>
                </a:solidFill>
                <a:latin typeface="Century Gothic" panose="020B0502020202020204" pitchFamily="34" charset="0"/>
                <a:cs typeface="Calibri"/>
              </a:rPr>
              <a:t>das pessoas 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e do país</a:t>
            </a:r>
          </a:p>
          <a:p>
            <a:pPr lvl="0"/>
            <a:endParaRPr lang="pt-BR" sz="1900" dirty="0">
              <a:latin typeface="Century Gothic" panose="020B0502020202020204" pitchFamily="34" charset="0"/>
              <a:cs typeface="Calibri"/>
            </a:endParaRPr>
          </a:p>
          <a:p>
            <a:pPr lvl="0"/>
            <a:r>
              <a:rPr lang="pt-BR" sz="1900" b="1" dirty="0">
                <a:solidFill>
                  <a:srgbClr val="4BAE32"/>
                </a:solidFill>
                <a:latin typeface="Century Gothic" panose="020B0502020202020204" pitchFamily="34" charset="0"/>
                <a:cs typeface="Calibri"/>
              </a:rPr>
              <a:t>Sustentabilidade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 e preparação dos destinos turísticos nacionais para as mudanças climáticas e alinhado à agenda 2030 da ONU</a:t>
            </a:r>
          </a:p>
          <a:p>
            <a:pPr lvl="0"/>
            <a:endParaRPr lang="pt-BR" sz="1900" dirty="0">
              <a:latin typeface="Century Gothic" panose="020B0502020202020204" pitchFamily="34" charset="0"/>
              <a:cs typeface="Calibri"/>
            </a:endParaRPr>
          </a:p>
          <a:p>
            <a:pPr lvl="0"/>
            <a:r>
              <a:rPr lang="pt-BR" sz="1900" dirty="0">
                <a:latin typeface="Century Gothic" panose="020B0502020202020204" pitchFamily="34" charset="0"/>
                <a:cs typeface="Calibri"/>
              </a:rPr>
              <a:t>Acessibilidade e </a:t>
            </a:r>
            <a:r>
              <a:rPr lang="pt-BR" sz="1900" b="1" dirty="0">
                <a:solidFill>
                  <a:srgbClr val="4BAE32"/>
                </a:solidFill>
                <a:latin typeface="Century Gothic" panose="020B0502020202020204" pitchFamily="34" charset="0"/>
                <a:cs typeface="Calibri"/>
              </a:rPr>
              <a:t>inclusão</a:t>
            </a:r>
            <a:r>
              <a:rPr lang="pt-BR" sz="1900" dirty="0">
                <a:latin typeface="Century Gothic" panose="020B0502020202020204" pitchFamily="34" charset="0"/>
                <a:cs typeface="Calibri"/>
              </a:rPr>
              <a:t> nos destinos e atrativos turísticos do país</a:t>
            </a:r>
          </a:p>
          <a:p>
            <a:pPr lvl="0"/>
            <a:endParaRPr lang="pt-BR" sz="1900" dirty="0">
              <a:latin typeface="Century Gothic" panose="020B0502020202020204" pitchFamily="34" charset="0"/>
              <a:cs typeface="Calibri"/>
            </a:endParaRPr>
          </a:p>
          <a:p>
            <a:pPr lvl="0"/>
            <a:r>
              <a:rPr lang="pt-BR" sz="1900" dirty="0">
                <a:latin typeface="Century Gothic" panose="020B0502020202020204" pitchFamily="34" charset="0"/>
                <a:cs typeface="Calibri"/>
              </a:rPr>
              <a:t>Diálogo e </a:t>
            </a:r>
            <a:r>
              <a:rPr lang="pt-BR" sz="1900" b="1" dirty="0">
                <a:solidFill>
                  <a:srgbClr val="4BAE32"/>
                </a:solidFill>
                <a:latin typeface="Century Gothic" panose="020B0502020202020204" pitchFamily="34" charset="0"/>
                <a:cs typeface="Calibri"/>
              </a:rPr>
              <a:t>participação social</a:t>
            </a:r>
          </a:p>
        </p:txBody>
      </p:sp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16977429-223E-2223-782D-02B78B7D0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333"/>
          <a:stretch/>
        </p:blipFill>
        <p:spPr>
          <a:xfrm>
            <a:off x="0" y="6244454"/>
            <a:ext cx="6260124" cy="62202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E8B27FF7-FEDA-3154-B293-1E6646B5FA2D}"/>
              </a:ext>
            </a:extLst>
          </p:cNvPr>
          <p:cNvSpPr/>
          <p:nvPr/>
        </p:nvSpPr>
        <p:spPr>
          <a:xfrm>
            <a:off x="4571849" y="376413"/>
            <a:ext cx="3359193" cy="626571"/>
          </a:xfrm>
          <a:prstGeom prst="rect">
            <a:avLst/>
          </a:prstGeom>
          <a:solidFill>
            <a:srgbClr val="4BA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19BF35D8-5D94-2BCC-20F3-C508E01FDEB0}"/>
              </a:ext>
            </a:extLst>
          </p:cNvPr>
          <p:cNvSpPr/>
          <p:nvPr/>
        </p:nvSpPr>
        <p:spPr>
          <a:xfrm>
            <a:off x="4571849" y="1002984"/>
            <a:ext cx="2415810" cy="581166"/>
          </a:xfrm>
          <a:prstGeom prst="rect">
            <a:avLst/>
          </a:prstGeom>
          <a:solidFill>
            <a:srgbClr val="4BA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5035BAB1-B4DE-6E95-4505-2B92EEB73DE9}"/>
              </a:ext>
            </a:extLst>
          </p:cNvPr>
          <p:cNvSpPr/>
          <p:nvPr/>
        </p:nvSpPr>
        <p:spPr>
          <a:xfrm>
            <a:off x="4571849" y="1530961"/>
            <a:ext cx="5924840" cy="626571"/>
          </a:xfrm>
          <a:prstGeom prst="rect">
            <a:avLst/>
          </a:prstGeom>
          <a:solidFill>
            <a:srgbClr val="4BA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9C9E2821-9393-B3E1-2A81-4AB17FB8C655}"/>
              </a:ext>
            </a:extLst>
          </p:cNvPr>
          <p:cNvSpPr/>
          <p:nvPr/>
        </p:nvSpPr>
        <p:spPr>
          <a:xfrm>
            <a:off x="4571851" y="2149390"/>
            <a:ext cx="3874096" cy="581166"/>
          </a:xfrm>
          <a:prstGeom prst="rect">
            <a:avLst/>
          </a:prstGeom>
          <a:solidFill>
            <a:srgbClr val="4BA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361EAFF5-5C48-2B97-38D6-15CF19A17E72}"/>
              </a:ext>
            </a:extLst>
          </p:cNvPr>
          <p:cNvSpPr txBox="1"/>
          <p:nvPr/>
        </p:nvSpPr>
        <p:spPr>
          <a:xfrm>
            <a:off x="4577176" y="419682"/>
            <a:ext cx="59283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pt-BR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PREMISSAS </a:t>
            </a:r>
          </a:p>
          <a:p>
            <a:pPr>
              <a:lnSpc>
                <a:spcPts val="4500"/>
              </a:lnSpc>
            </a:pPr>
            <a:r>
              <a:rPr lang="pt-BR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PARA O DESENVOLVIMENTO DO TURISMO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B2CF92C0-1751-E74C-E6F8-405FD459D8F5}"/>
              </a:ext>
            </a:extLst>
          </p:cNvPr>
          <p:cNvCxnSpPr>
            <a:cxnSpLocks/>
          </p:cNvCxnSpPr>
          <p:nvPr/>
        </p:nvCxnSpPr>
        <p:spPr>
          <a:xfrm>
            <a:off x="4577176" y="3056310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B792E6C1-BC99-2C13-8618-0D00BDCEEB65}"/>
              </a:ext>
            </a:extLst>
          </p:cNvPr>
          <p:cNvCxnSpPr>
            <a:cxnSpLocks/>
          </p:cNvCxnSpPr>
          <p:nvPr/>
        </p:nvCxnSpPr>
        <p:spPr>
          <a:xfrm>
            <a:off x="4578463" y="3927008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xmlns="" id="{8B39CECE-E8A5-648F-0873-50E5C7FCCD1A}"/>
              </a:ext>
            </a:extLst>
          </p:cNvPr>
          <p:cNvCxnSpPr>
            <a:cxnSpLocks/>
          </p:cNvCxnSpPr>
          <p:nvPr/>
        </p:nvCxnSpPr>
        <p:spPr>
          <a:xfrm>
            <a:off x="4577176" y="5079396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xmlns="" id="{31CAE96C-81D9-A940-3DFD-55B5C0B3C2DD}"/>
              </a:ext>
            </a:extLst>
          </p:cNvPr>
          <p:cNvCxnSpPr>
            <a:cxnSpLocks/>
          </p:cNvCxnSpPr>
          <p:nvPr/>
        </p:nvCxnSpPr>
        <p:spPr>
          <a:xfrm>
            <a:off x="4620442" y="5986399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xmlns="" id="{DA18201C-AEB8-1B2D-1235-A9D3287C5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89" y="494523"/>
            <a:ext cx="2160014" cy="2994977"/>
          </a:xfrm>
          <a:prstGeom prst="rect">
            <a:avLst/>
          </a:prstGeom>
        </p:spPr>
      </p:pic>
      <p:pic>
        <p:nvPicPr>
          <p:cNvPr id="10" name="Imagem 9" descr="Diagrama&#10;&#10;Descrição gerada automaticamente com confiança média">
            <a:extLst>
              <a:ext uri="{FF2B5EF4-FFF2-40B4-BE49-F238E27FC236}">
                <a16:creationId xmlns:a16="http://schemas.microsoft.com/office/drawing/2014/main" xmlns="" id="{783F63F6-B116-60EC-BDF9-D1D109AAC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587" y="1002984"/>
            <a:ext cx="2160014" cy="2994977"/>
          </a:xfrm>
          <a:prstGeom prst="rect">
            <a:avLst/>
          </a:prstGeom>
        </p:spPr>
      </p:pic>
      <p:pic>
        <p:nvPicPr>
          <p:cNvPr id="16" name="Imagem 15" descr="Jogo de vídeo game&#10;&#10;Descrição gerada automaticamente com confiança média">
            <a:extLst>
              <a:ext uri="{FF2B5EF4-FFF2-40B4-BE49-F238E27FC236}">
                <a16:creationId xmlns:a16="http://schemas.microsoft.com/office/drawing/2014/main" xmlns="" id="{B4BEB792-6241-31CB-B351-7305CFD97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187" y="2653506"/>
            <a:ext cx="2160014" cy="29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0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DA117FE8-10DC-21C5-114D-EFC2BCC8C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17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DF692903-92F8-CC8C-118B-D6BCA2245B4B}"/>
              </a:ext>
            </a:extLst>
          </p:cNvPr>
          <p:cNvSpPr/>
          <p:nvPr/>
        </p:nvSpPr>
        <p:spPr>
          <a:xfrm>
            <a:off x="735044" y="3490438"/>
            <a:ext cx="3021029" cy="633046"/>
          </a:xfrm>
          <a:prstGeom prst="rect">
            <a:avLst/>
          </a:prstGeom>
          <a:solidFill>
            <a:srgbClr val="133F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C4A9F60-0702-B785-CB5B-3A4EFEEFEBE8}"/>
              </a:ext>
            </a:extLst>
          </p:cNvPr>
          <p:cNvSpPr txBox="1"/>
          <p:nvPr/>
        </p:nvSpPr>
        <p:spPr>
          <a:xfrm>
            <a:off x="5106580" y="3109981"/>
            <a:ext cx="8738376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7200" b="1" dirty="0">
                <a:solidFill>
                  <a:srgbClr val="FED015"/>
                </a:solidFill>
                <a:latin typeface="Century Gothic" panose="020B0502020202020204" pitchFamily="34" charset="0"/>
              </a:rPr>
              <a:t>PRIORIDADES</a:t>
            </a:r>
          </a:p>
          <a:p>
            <a:pPr>
              <a:lnSpc>
                <a:spcPts val="6500"/>
              </a:lnSpc>
            </a:pPr>
            <a:r>
              <a:rPr lang="pt-BR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 GESTÃO</a:t>
            </a:r>
          </a:p>
        </p:txBody>
      </p:sp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xmlns="" id="{38B28D7E-D0AE-68C6-417A-BC12C8DE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51" y="3308545"/>
            <a:ext cx="3198476" cy="9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xmlns="" id="{DF8DE36B-5798-1F3D-7549-789DC19F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" t="6160"/>
          <a:stretch/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pic>
        <p:nvPicPr>
          <p:cNvPr id="40" name="Imagem 3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79785511-0FEC-3EDE-08BD-C1DA8228E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333"/>
          <a:stretch/>
        </p:blipFill>
        <p:spPr>
          <a:xfrm>
            <a:off x="-1" y="6139871"/>
            <a:ext cx="9144001" cy="7266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0FD76C5-3B8D-BF19-574E-F3A2C95BD461}"/>
              </a:ext>
            </a:extLst>
          </p:cNvPr>
          <p:cNvSpPr txBox="1"/>
          <p:nvPr/>
        </p:nvSpPr>
        <p:spPr>
          <a:xfrm>
            <a:off x="639686" y="161447"/>
            <a:ext cx="7878382" cy="58169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dirty="0">
                <a:latin typeface="Century Gothic" panose="020B0502020202020204" pitchFamily="34" charset="0"/>
                <a:cs typeface="Calibri"/>
                <a:sym typeface="Catamaran"/>
              </a:rPr>
              <a:t>Fortalecimento da </a:t>
            </a:r>
            <a:r>
              <a:rPr lang="pt-BR" sz="2200" b="1" dirty="0">
                <a:latin typeface="Century Gothic" panose="020B0502020202020204" pitchFamily="34" charset="0"/>
                <a:cs typeface="Calibri"/>
                <a:sym typeface="Catamaran"/>
              </a:rPr>
              <a:t>Governança</a:t>
            </a:r>
            <a:r>
              <a:rPr lang="pt-BR" sz="2200" dirty="0">
                <a:latin typeface="Century Gothic" panose="020B0502020202020204" pitchFamily="34" charset="0"/>
                <a:cs typeface="Calibri"/>
                <a:sym typeface="Catamaran"/>
              </a:rPr>
              <a:t> e da Gestão do Turismo</a:t>
            </a:r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pPr lvl="0"/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pPr lvl="0"/>
            <a:r>
              <a:rPr lang="pt-BR" sz="2200" dirty="0">
                <a:latin typeface="Century Gothic" panose="020B0502020202020204" pitchFamily="34" charset="0"/>
                <a:cs typeface="Calibri"/>
              </a:rPr>
              <a:t>Melhoria da </a:t>
            </a:r>
            <a:r>
              <a:rPr lang="pt-BR" sz="2200" b="1" dirty="0">
                <a:latin typeface="Century Gothic" panose="020B0502020202020204" pitchFamily="34" charset="0"/>
                <a:cs typeface="Calibri"/>
              </a:rPr>
              <a:t>infraestrutura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 turística e </a:t>
            </a:r>
            <a:r>
              <a:rPr lang="pt-BR" sz="2200" b="1" dirty="0">
                <a:latin typeface="Century Gothic" panose="020B0502020202020204" pitchFamily="34" charset="0"/>
                <a:cs typeface="Calibri"/>
              </a:rPr>
              <a:t>estruturação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 dos destinos</a:t>
            </a:r>
          </a:p>
          <a:p>
            <a:pPr lvl="0"/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r>
              <a:rPr lang="pt-BR" sz="2200" b="1" dirty="0">
                <a:latin typeface="Century Gothic" panose="020B0502020202020204" pitchFamily="34" charset="0"/>
                <a:cs typeface="Calibri"/>
              </a:rPr>
              <a:t>Qualificação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 profissional</a:t>
            </a:r>
          </a:p>
          <a:p>
            <a:pPr lvl="0"/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pPr lvl="0"/>
            <a:r>
              <a:rPr lang="pt-BR" sz="2200" dirty="0">
                <a:latin typeface="Century Gothic" panose="020B0502020202020204" pitchFamily="34" charset="0"/>
                <a:cs typeface="Calibri"/>
              </a:rPr>
              <a:t>Valorização do </a:t>
            </a:r>
            <a:r>
              <a:rPr lang="pt-BR" sz="2200" b="1" dirty="0">
                <a:latin typeface="Century Gothic" panose="020B0502020202020204" pitchFamily="34" charset="0"/>
                <a:cs typeface="Calibri"/>
              </a:rPr>
              <a:t>Turismo de Base Comunitária</a:t>
            </a:r>
          </a:p>
          <a:p>
            <a:pPr lvl="0"/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pPr lvl="0"/>
            <a:r>
              <a:rPr lang="pt-BR" sz="2200" dirty="0">
                <a:latin typeface="Century Gothic" panose="020B0502020202020204" pitchFamily="34" charset="0"/>
                <a:cs typeface="Calibri"/>
              </a:rPr>
              <a:t>Fortalecimento da presença do Brasil nos </a:t>
            </a:r>
          </a:p>
          <a:p>
            <a:pPr lvl="0"/>
            <a:r>
              <a:rPr lang="pt-BR" sz="2200" b="1" dirty="0">
                <a:latin typeface="Century Gothic" panose="020B0502020202020204" pitchFamily="34" charset="0"/>
                <a:cs typeface="Calibri"/>
              </a:rPr>
              <a:t>organismos internacionais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 de turismo</a:t>
            </a:r>
          </a:p>
          <a:p>
            <a:pPr lvl="0"/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r>
              <a:rPr lang="pt-BR" sz="2200" b="1" dirty="0">
                <a:latin typeface="Century Gothic" panose="020B0502020202020204" pitchFamily="34" charset="0"/>
                <a:cs typeface="Calibri"/>
              </a:rPr>
              <a:t>Recomposição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 Orçamentária</a:t>
            </a:r>
          </a:p>
          <a:p>
            <a:endParaRPr lang="pt-BR" sz="2200" b="1" dirty="0">
              <a:latin typeface="Century Gothic" panose="020B0502020202020204" pitchFamily="34" charset="0"/>
              <a:cs typeface="Calibri"/>
            </a:endParaRPr>
          </a:p>
          <a:p>
            <a:r>
              <a:rPr lang="pt-BR" sz="2200" b="1" dirty="0">
                <a:latin typeface="Century Gothic" panose="020B0502020202020204" pitchFamily="34" charset="0"/>
                <a:cs typeface="Calibri"/>
              </a:rPr>
              <a:t>Conectividade aérea</a:t>
            </a:r>
          </a:p>
          <a:p>
            <a:endParaRPr lang="pt-BR" sz="2200" dirty="0">
              <a:latin typeface="Century Gothic" panose="020B0502020202020204" pitchFamily="34" charset="0"/>
              <a:cs typeface="Calibri"/>
            </a:endParaRPr>
          </a:p>
          <a:p>
            <a:r>
              <a:rPr lang="pt-BR" sz="2200" b="1" dirty="0">
                <a:latin typeface="Century Gothic" panose="020B0502020202020204" pitchFamily="34" charset="0"/>
                <a:cs typeface="Calibri"/>
              </a:rPr>
              <a:t>Reconstrução</a:t>
            </a:r>
            <a:r>
              <a:rPr lang="pt-BR" sz="2200" dirty="0">
                <a:latin typeface="Century Gothic" panose="020B0502020202020204" pitchFamily="34" charset="0"/>
                <a:cs typeface="Calibri"/>
              </a:rPr>
              <a:t> da área de dados e inteligência</a:t>
            </a: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xmlns="" id="{705E1F74-24B8-1547-1F70-2AB2514D1665}"/>
              </a:ext>
            </a:extLst>
          </p:cNvPr>
          <p:cNvCxnSpPr>
            <a:cxnSpLocks/>
          </p:cNvCxnSpPr>
          <p:nvPr/>
        </p:nvCxnSpPr>
        <p:spPr>
          <a:xfrm>
            <a:off x="402285" y="1023327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xmlns="" id="{69CBAAEA-7F03-0243-5508-AC200A915B24}"/>
              </a:ext>
            </a:extLst>
          </p:cNvPr>
          <p:cNvCxnSpPr>
            <a:cxnSpLocks/>
          </p:cNvCxnSpPr>
          <p:nvPr/>
        </p:nvCxnSpPr>
        <p:spPr>
          <a:xfrm>
            <a:off x="398395" y="323466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xmlns="" id="{9D2AA5C0-702A-0F20-5937-0FEA155D3FA9}"/>
              </a:ext>
            </a:extLst>
          </p:cNvPr>
          <p:cNvCxnSpPr>
            <a:cxnSpLocks/>
          </p:cNvCxnSpPr>
          <p:nvPr/>
        </p:nvCxnSpPr>
        <p:spPr>
          <a:xfrm>
            <a:off x="442815" y="2007538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xmlns="" id="{2107A6B0-89A5-FEAF-F9D1-3992B184EC03}"/>
              </a:ext>
            </a:extLst>
          </p:cNvPr>
          <p:cNvCxnSpPr>
            <a:cxnSpLocks/>
          </p:cNvCxnSpPr>
          <p:nvPr/>
        </p:nvCxnSpPr>
        <p:spPr>
          <a:xfrm>
            <a:off x="483283" y="2693807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xmlns="" id="{8B49F495-A5C1-F2EC-B842-F418CF51A4A4}"/>
              </a:ext>
            </a:extLst>
          </p:cNvPr>
          <p:cNvCxnSpPr>
            <a:cxnSpLocks/>
          </p:cNvCxnSpPr>
          <p:nvPr/>
        </p:nvCxnSpPr>
        <p:spPr>
          <a:xfrm>
            <a:off x="456712" y="3361118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xmlns="" id="{289C0905-A4FC-33F2-7D0A-C914A00FAEEE}"/>
              </a:ext>
            </a:extLst>
          </p:cNvPr>
          <p:cNvCxnSpPr>
            <a:cxnSpLocks/>
          </p:cNvCxnSpPr>
          <p:nvPr/>
        </p:nvCxnSpPr>
        <p:spPr>
          <a:xfrm>
            <a:off x="456712" y="4365772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xmlns="" id="{F828E0C6-1156-FB45-EB2C-166A11180FBD}"/>
              </a:ext>
            </a:extLst>
          </p:cNvPr>
          <p:cNvCxnSpPr>
            <a:cxnSpLocks/>
          </p:cNvCxnSpPr>
          <p:nvPr/>
        </p:nvCxnSpPr>
        <p:spPr>
          <a:xfrm>
            <a:off x="456712" y="5106616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E18D2C03-F0B3-8A1C-AB04-35376F0EDBCE}"/>
              </a:ext>
            </a:extLst>
          </p:cNvPr>
          <p:cNvSpPr/>
          <p:nvPr/>
        </p:nvSpPr>
        <p:spPr>
          <a:xfrm rot="652156">
            <a:off x="8104277" y="1403852"/>
            <a:ext cx="3682859" cy="3505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52F68E1F-4117-ED0C-4309-712D57C2F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6847">
            <a:off x="6923307" y="2926635"/>
            <a:ext cx="5644492" cy="2612122"/>
          </a:xfrm>
          <a:prstGeom prst="rect">
            <a:avLst/>
          </a:prstGeom>
        </p:spPr>
      </p:pic>
      <p:pic>
        <p:nvPicPr>
          <p:cNvPr id="9" name="Imagem 8" descr="Torre de um prédio&#10;&#10;Descrição gerada automaticamente com confiança baixa">
            <a:extLst>
              <a:ext uri="{FF2B5EF4-FFF2-40B4-BE49-F238E27FC236}">
                <a16:creationId xmlns:a16="http://schemas.microsoft.com/office/drawing/2014/main" xmlns="" id="{F04731C4-6595-1FAE-A17C-9289F6BA2D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1" r="10767" b="-335"/>
          <a:stretch/>
        </p:blipFill>
        <p:spPr>
          <a:xfrm rot="644908">
            <a:off x="8313880" y="1591982"/>
            <a:ext cx="3257953" cy="315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xmlns="" id="{DA024185-8A81-C20B-1F45-60CF137139CB}"/>
              </a:ext>
            </a:extLst>
          </p:cNvPr>
          <p:cNvCxnSpPr>
            <a:cxnSpLocks/>
          </p:cNvCxnSpPr>
          <p:nvPr/>
        </p:nvCxnSpPr>
        <p:spPr>
          <a:xfrm>
            <a:off x="442815" y="5748364"/>
            <a:ext cx="169776" cy="0"/>
          </a:xfrm>
          <a:prstGeom prst="straightConnector1">
            <a:avLst/>
          </a:prstGeom>
          <a:ln w="19050">
            <a:solidFill>
              <a:srgbClr val="4BA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1961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7416</TotalTime>
  <Words>1332</Words>
  <Application>Microsoft Office PowerPoint</Application>
  <PresentationFormat>Widescreen</PresentationFormat>
  <Paragraphs>223</Paragraphs>
  <Slides>30</Slides>
  <Notes>7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Catamaran</vt:lpstr>
      <vt:lpstr>Century Gothic</vt:lpstr>
      <vt:lpstr>Symbol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Nogueira Mendes de Oliveira</dc:creator>
  <cp:lastModifiedBy>Gabriel Guimarães de Oliveira</cp:lastModifiedBy>
  <cp:revision>144</cp:revision>
  <cp:lastPrinted>2023-06-13T21:19:59Z</cp:lastPrinted>
  <dcterms:created xsi:type="dcterms:W3CDTF">2023-05-18T13:53:51Z</dcterms:created>
  <dcterms:modified xsi:type="dcterms:W3CDTF">2023-06-14T11:59:33Z</dcterms:modified>
</cp:coreProperties>
</file>