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72" r:id="rId2"/>
    <p:sldId id="307" r:id="rId3"/>
    <p:sldId id="258" r:id="rId4"/>
    <p:sldId id="446" r:id="rId5"/>
    <p:sldId id="462" r:id="rId6"/>
    <p:sldId id="463" r:id="rId7"/>
    <p:sldId id="341" r:id="rId8"/>
    <p:sldId id="308" r:id="rId9"/>
    <p:sldId id="447" r:id="rId10"/>
    <p:sldId id="448" r:id="rId11"/>
    <p:sldId id="459" r:id="rId12"/>
    <p:sldId id="461" r:id="rId13"/>
    <p:sldId id="451" r:id="rId14"/>
    <p:sldId id="460" r:id="rId15"/>
    <p:sldId id="404" r:id="rId16"/>
    <p:sldId id="458" r:id="rId17"/>
    <p:sldId id="343" r:id="rId18"/>
    <p:sldId id="453" r:id="rId19"/>
  </p:sldIdLst>
  <p:sldSz cx="12192000" cy="6858000"/>
  <p:notesSz cx="6797675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A13"/>
    <a:srgbClr val="4F6228"/>
    <a:srgbClr val="096D1C"/>
    <a:srgbClr val="0B8723"/>
    <a:srgbClr val="075917"/>
    <a:srgbClr val="57BA52"/>
    <a:srgbClr val="DC8506"/>
    <a:srgbClr val="48A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68" d="100"/>
          <a:sy n="68" d="100"/>
        </p:scale>
        <p:origin x="9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i="0" baseline="0">
                <a:effectLst/>
              </a:rPr>
              <a:t>Explosão de Caixas Eletrônicos</a:t>
            </a:r>
            <a:endParaRPr lang="pt-BR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Planilha1!$B$22:$B$27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Planilha1!$C$22:$C$27</c:f>
              <c:numCache>
                <c:formatCode>General</c:formatCode>
                <c:ptCount val="6"/>
                <c:pt idx="0">
                  <c:v>1148</c:v>
                </c:pt>
                <c:pt idx="1">
                  <c:v>1272</c:v>
                </c:pt>
                <c:pt idx="2">
                  <c:v>895</c:v>
                </c:pt>
                <c:pt idx="3">
                  <c:v>788</c:v>
                </c:pt>
                <c:pt idx="4">
                  <c:v>243</c:v>
                </c:pt>
                <c:pt idx="5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06-4E00-894C-4E6D0AB4E1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1177728"/>
        <c:axId val="114236416"/>
      </c:barChart>
      <c:catAx>
        <c:axId val="11117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236416"/>
        <c:crosses val="autoZero"/>
        <c:auto val="1"/>
        <c:lblAlgn val="ctr"/>
        <c:lblOffset val="100"/>
        <c:noMultiLvlLbl val="0"/>
      </c:catAx>
      <c:valAx>
        <c:axId val="11423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117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50486-5E89-442F-97CB-A7947F322C15}" type="doc">
      <dgm:prSet loTypeId="urn:microsoft.com/office/officeart/2005/8/layout/venn2" loCatId="relationship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4364AA75-2BCB-490B-9E2D-D2F2EC9327BC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pt-BR" sz="2000" dirty="0" err="1"/>
            <a:t>SisGCorp</a:t>
          </a:r>
          <a:endParaRPr lang="pt-BR" sz="2000" dirty="0"/>
        </a:p>
      </dgm:t>
    </dgm:pt>
    <dgm:pt modelId="{66233D3E-52F7-454B-BAC9-104B40843793}" type="parTrans" cxnId="{2E1B8411-4309-4123-A73A-9F1D11BA2793}">
      <dgm:prSet/>
      <dgm:spPr/>
      <dgm:t>
        <a:bodyPr/>
        <a:lstStyle/>
        <a:p>
          <a:endParaRPr lang="pt-BR" sz="2800"/>
        </a:p>
      </dgm:t>
    </dgm:pt>
    <dgm:pt modelId="{47EFD92B-6581-4FB7-BE4E-1EEF58FF45F8}" type="sibTrans" cxnId="{2E1B8411-4309-4123-A73A-9F1D11BA2793}">
      <dgm:prSet/>
      <dgm:spPr/>
      <dgm:t>
        <a:bodyPr/>
        <a:lstStyle/>
        <a:p>
          <a:endParaRPr lang="pt-BR" sz="2800"/>
        </a:p>
      </dgm:t>
    </dgm:pt>
    <dgm:pt modelId="{A3DBA1C0-4928-4D83-9AEC-2B0AC6AAA203}">
      <dgm:prSet phldrT="[Texto]" custT="1"/>
      <dgm:spPr/>
      <dgm:t>
        <a:bodyPr/>
        <a:lstStyle/>
        <a:p>
          <a:r>
            <a:rPr lang="pt-BR" sz="2000" dirty="0"/>
            <a:t>SIGMA</a:t>
          </a:r>
        </a:p>
      </dgm:t>
    </dgm:pt>
    <dgm:pt modelId="{356076AB-DA3E-4906-A05E-D1D536AB28B1}" type="parTrans" cxnId="{2EAA0D07-1EA4-476C-88D8-706CA13E87BE}">
      <dgm:prSet/>
      <dgm:spPr/>
      <dgm:t>
        <a:bodyPr/>
        <a:lstStyle/>
        <a:p>
          <a:endParaRPr lang="pt-BR" sz="2800"/>
        </a:p>
      </dgm:t>
    </dgm:pt>
    <dgm:pt modelId="{88A2E448-1FB1-4B31-8E40-723C8F360989}" type="sibTrans" cxnId="{2EAA0D07-1EA4-476C-88D8-706CA13E87BE}">
      <dgm:prSet/>
      <dgm:spPr/>
      <dgm:t>
        <a:bodyPr/>
        <a:lstStyle/>
        <a:p>
          <a:endParaRPr lang="pt-BR" sz="2800"/>
        </a:p>
      </dgm:t>
    </dgm:pt>
    <dgm:pt modelId="{3AF4111C-8C39-4B96-93C4-1FB2439DAD92}">
      <dgm:prSet phldrT="[Texto]" custT="1"/>
      <dgm:spPr/>
      <dgm:t>
        <a:bodyPr/>
        <a:lstStyle/>
        <a:p>
          <a:r>
            <a:rPr lang="pt-BR" sz="2000" dirty="0" err="1"/>
            <a:t>SICOFA</a:t>
          </a:r>
          <a:endParaRPr lang="pt-BR" sz="2000" dirty="0"/>
        </a:p>
        <a:p>
          <a:r>
            <a:rPr lang="pt-BR" sz="2000" dirty="0" err="1"/>
            <a:t>SICOVEM</a:t>
          </a:r>
          <a:endParaRPr lang="pt-BR" sz="2000" dirty="0"/>
        </a:p>
        <a:p>
          <a:r>
            <a:rPr lang="pt-BR" sz="2000" dirty="0" err="1"/>
            <a:t>SICOVAB</a:t>
          </a:r>
          <a:endParaRPr lang="pt-BR" sz="2000" dirty="0"/>
        </a:p>
        <a:p>
          <a:endParaRPr lang="pt-BR" sz="2000" dirty="0"/>
        </a:p>
      </dgm:t>
    </dgm:pt>
    <dgm:pt modelId="{655E0152-AEB0-4210-9D9F-408FC42A5377}" type="parTrans" cxnId="{6E3F7046-5671-4136-B4B1-E91B7E5A4AE1}">
      <dgm:prSet/>
      <dgm:spPr/>
      <dgm:t>
        <a:bodyPr/>
        <a:lstStyle/>
        <a:p>
          <a:endParaRPr lang="pt-BR" sz="2800"/>
        </a:p>
      </dgm:t>
    </dgm:pt>
    <dgm:pt modelId="{EB73BBAE-71A4-4F89-A97D-641888D07566}" type="sibTrans" cxnId="{6E3F7046-5671-4136-B4B1-E91B7E5A4AE1}">
      <dgm:prSet/>
      <dgm:spPr/>
      <dgm:t>
        <a:bodyPr/>
        <a:lstStyle/>
        <a:p>
          <a:endParaRPr lang="pt-BR" sz="2800"/>
        </a:p>
      </dgm:t>
    </dgm:pt>
    <dgm:pt modelId="{F944F084-82C2-4120-9C01-98B17ACFB693}" type="pres">
      <dgm:prSet presAssocID="{7B150486-5E89-442F-97CB-A7947F322C15}" presName="Name0" presStyleCnt="0">
        <dgm:presLayoutVars>
          <dgm:chMax val="7"/>
          <dgm:resizeHandles val="exact"/>
        </dgm:presLayoutVars>
      </dgm:prSet>
      <dgm:spPr/>
    </dgm:pt>
    <dgm:pt modelId="{687747A7-6E41-481F-BD2D-3834A0D486FC}" type="pres">
      <dgm:prSet presAssocID="{7B150486-5E89-442F-97CB-A7947F322C15}" presName="comp1" presStyleCnt="0"/>
      <dgm:spPr/>
    </dgm:pt>
    <dgm:pt modelId="{C5E9AF22-7990-4A58-A092-BFAFCB3FB447}" type="pres">
      <dgm:prSet presAssocID="{7B150486-5E89-442F-97CB-A7947F322C15}" presName="circle1" presStyleLbl="node1" presStyleIdx="0" presStyleCnt="3"/>
      <dgm:spPr/>
    </dgm:pt>
    <dgm:pt modelId="{6BFED537-DA1D-4091-9445-1EE3645F3A5B}" type="pres">
      <dgm:prSet presAssocID="{7B150486-5E89-442F-97CB-A7947F322C15}" presName="c1text" presStyleLbl="node1" presStyleIdx="0" presStyleCnt="3">
        <dgm:presLayoutVars>
          <dgm:bulletEnabled val="1"/>
        </dgm:presLayoutVars>
      </dgm:prSet>
      <dgm:spPr/>
    </dgm:pt>
    <dgm:pt modelId="{3D689027-EA25-4899-B918-E976C5FD42DC}" type="pres">
      <dgm:prSet presAssocID="{7B150486-5E89-442F-97CB-A7947F322C15}" presName="comp2" presStyleCnt="0"/>
      <dgm:spPr/>
    </dgm:pt>
    <dgm:pt modelId="{FD040A71-5C29-449B-8AF2-52DA7EC75B69}" type="pres">
      <dgm:prSet presAssocID="{7B150486-5E89-442F-97CB-A7947F322C15}" presName="circle2" presStyleLbl="node1" presStyleIdx="1" presStyleCnt="3"/>
      <dgm:spPr/>
    </dgm:pt>
    <dgm:pt modelId="{05D34744-0704-4D22-8AA7-7925541934D4}" type="pres">
      <dgm:prSet presAssocID="{7B150486-5E89-442F-97CB-A7947F322C15}" presName="c2text" presStyleLbl="node1" presStyleIdx="1" presStyleCnt="3">
        <dgm:presLayoutVars>
          <dgm:bulletEnabled val="1"/>
        </dgm:presLayoutVars>
      </dgm:prSet>
      <dgm:spPr/>
    </dgm:pt>
    <dgm:pt modelId="{F63DD38D-5714-433A-9116-240A7F513C33}" type="pres">
      <dgm:prSet presAssocID="{7B150486-5E89-442F-97CB-A7947F322C15}" presName="comp3" presStyleCnt="0"/>
      <dgm:spPr/>
    </dgm:pt>
    <dgm:pt modelId="{DC009152-D35E-4A82-9F80-D4CD2B0536C9}" type="pres">
      <dgm:prSet presAssocID="{7B150486-5E89-442F-97CB-A7947F322C15}" presName="circle3" presStyleLbl="node1" presStyleIdx="2" presStyleCnt="3"/>
      <dgm:spPr/>
    </dgm:pt>
    <dgm:pt modelId="{8F4E2ACB-5804-4728-AA05-D50AA4F9DE11}" type="pres">
      <dgm:prSet presAssocID="{7B150486-5E89-442F-97CB-A7947F322C1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2EAA0D07-1EA4-476C-88D8-706CA13E87BE}" srcId="{7B150486-5E89-442F-97CB-A7947F322C15}" destId="{A3DBA1C0-4928-4D83-9AEC-2B0AC6AAA203}" srcOrd="1" destOrd="0" parTransId="{356076AB-DA3E-4906-A05E-D1D536AB28B1}" sibTransId="{88A2E448-1FB1-4B31-8E40-723C8F360989}"/>
    <dgm:cxn modelId="{2E1B8411-4309-4123-A73A-9F1D11BA2793}" srcId="{7B150486-5E89-442F-97CB-A7947F322C15}" destId="{4364AA75-2BCB-490B-9E2D-D2F2EC9327BC}" srcOrd="0" destOrd="0" parTransId="{66233D3E-52F7-454B-BAC9-104B40843793}" sibTransId="{47EFD92B-6581-4FB7-BE4E-1EEF58FF45F8}"/>
    <dgm:cxn modelId="{7CFD0215-CB49-4CBB-A531-1D2D597699C6}" type="presOf" srcId="{4364AA75-2BCB-490B-9E2D-D2F2EC9327BC}" destId="{C5E9AF22-7990-4A58-A092-BFAFCB3FB447}" srcOrd="0" destOrd="0" presId="urn:microsoft.com/office/officeart/2005/8/layout/venn2"/>
    <dgm:cxn modelId="{104AC02C-DA02-4DD2-BAD5-F856D210775A}" type="presOf" srcId="{A3DBA1C0-4928-4D83-9AEC-2B0AC6AAA203}" destId="{FD040A71-5C29-449B-8AF2-52DA7EC75B69}" srcOrd="0" destOrd="0" presId="urn:microsoft.com/office/officeart/2005/8/layout/venn2"/>
    <dgm:cxn modelId="{0E0BE55B-CA0E-4241-A933-604EA5881CC8}" type="presOf" srcId="{4364AA75-2BCB-490B-9E2D-D2F2EC9327BC}" destId="{6BFED537-DA1D-4091-9445-1EE3645F3A5B}" srcOrd="1" destOrd="0" presId="urn:microsoft.com/office/officeart/2005/8/layout/venn2"/>
    <dgm:cxn modelId="{B1269A5E-31F1-4CE8-87FC-A05874883819}" type="presOf" srcId="{A3DBA1C0-4928-4D83-9AEC-2B0AC6AAA203}" destId="{05D34744-0704-4D22-8AA7-7925541934D4}" srcOrd="1" destOrd="0" presId="urn:microsoft.com/office/officeart/2005/8/layout/venn2"/>
    <dgm:cxn modelId="{6E3F7046-5671-4136-B4B1-E91B7E5A4AE1}" srcId="{7B150486-5E89-442F-97CB-A7947F322C15}" destId="{3AF4111C-8C39-4B96-93C4-1FB2439DAD92}" srcOrd="2" destOrd="0" parTransId="{655E0152-AEB0-4210-9D9F-408FC42A5377}" sibTransId="{EB73BBAE-71A4-4F89-A97D-641888D07566}"/>
    <dgm:cxn modelId="{DBC8CF4B-C8ED-4487-874B-5192A1585960}" type="presOf" srcId="{7B150486-5E89-442F-97CB-A7947F322C15}" destId="{F944F084-82C2-4120-9C01-98B17ACFB693}" srcOrd="0" destOrd="0" presId="urn:microsoft.com/office/officeart/2005/8/layout/venn2"/>
    <dgm:cxn modelId="{ED03574D-B06F-4E3E-B6C9-917172BA9745}" type="presOf" srcId="{3AF4111C-8C39-4B96-93C4-1FB2439DAD92}" destId="{DC009152-D35E-4A82-9F80-D4CD2B0536C9}" srcOrd="0" destOrd="0" presId="urn:microsoft.com/office/officeart/2005/8/layout/venn2"/>
    <dgm:cxn modelId="{F3C9F874-5CE5-49D5-889D-ACACE9DF007B}" type="presOf" srcId="{3AF4111C-8C39-4B96-93C4-1FB2439DAD92}" destId="{8F4E2ACB-5804-4728-AA05-D50AA4F9DE11}" srcOrd="1" destOrd="0" presId="urn:microsoft.com/office/officeart/2005/8/layout/venn2"/>
    <dgm:cxn modelId="{F779A345-0E32-41C7-B930-D5EC70F00F1B}" type="presParOf" srcId="{F944F084-82C2-4120-9C01-98B17ACFB693}" destId="{687747A7-6E41-481F-BD2D-3834A0D486FC}" srcOrd="0" destOrd="0" presId="urn:microsoft.com/office/officeart/2005/8/layout/venn2"/>
    <dgm:cxn modelId="{63D300A2-1507-4A9E-89AB-53E476D1FEFD}" type="presParOf" srcId="{687747A7-6E41-481F-BD2D-3834A0D486FC}" destId="{C5E9AF22-7990-4A58-A092-BFAFCB3FB447}" srcOrd="0" destOrd="0" presId="urn:microsoft.com/office/officeart/2005/8/layout/venn2"/>
    <dgm:cxn modelId="{DCD266BE-7A64-431A-819E-8D9E50BCE23B}" type="presParOf" srcId="{687747A7-6E41-481F-BD2D-3834A0D486FC}" destId="{6BFED537-DA1D-4091-9445-1EE3645F3A5B}" srcOrd="1" destOrd="0" presId="urn:microsoft.com/office/officeart/2005/8/layout/venn2"/>
    <dgm:cxn modelId="{EB3A9D45-11B7-48C1-B4AA-BBA7DEBD72AE}" type="presParOf" srcId="{F944F084-82C2-4120-9C01-98B17ACFB693}" destId="{3D689027-EA25-4899-B918-E976C5FD42DC}" srcOrd="1" destOrd="0" presId="urn:microsoft.com/office/officeart/2005/8/layout/venn2"/>
    <dgm:cxn modelId="{653248C7-9DD8-4BBF-BCF1-E08A69A7C665}" type="presParOf" srcId="{3D689027-EA25-4899-B918-E976C5FD42DC}" destId="{FD040A71-5C29-449B-8AF2-52DA7EC75B69}" srcOrd="0" destOrd="0" presId="urn:microsoft.com/office/officeart/2005/8/layout/venn2"/>
    <dgm:cxn modelId="{89BC3980-1B6C-4025-8198-93D4BCF33973}" type="presParOf" srcId="{3D689027-EA25-4899-B918-E976C5FD42DC}" destId="{05D34744-0704-4D22-8AA7-7925541934D4}" srcOrd="1" destOrd="0" presId="urn:microsoft.com/office/officeart/2005/8/layout/venn2"/>
    <dgm:cxn modelId="{DD4AEF9F-B93A-4AA2-A639-826620571126}" type="presParOf" srcId="{F944F084-82C2-4120-9C01-98B17ACFB693}" destId="{F63DD38D-5714-433A-9116-240A7F513C33}" srcOrd="2" destOrd="0" presId="urn:microsoft.com/office/officeart/2005/8/layout/venn2"/>
    <dgm:cxn modelId="{8C864AEE-13B7-40BB-B6D9-4EEF741BA405}" type="presParOf" srcId="{F63DD38D-5714-433A-9116-240A7F513C33}" destId="{DC009152-D35E-4A82-9F80-D4CD2B0536C9}" srcOrd="0" destOrd="0" presId="urn:microsoft.com/office/officeart/2005/8/layout/venn2"/>
    <dgm:cxn modelId="{0DFC4EC3-4F5E-4B60-9184-DFE2E7D3C3F3}" type="presParOf" srcId="{F63DD38D-5714-433A-9116-240A7F513C33}" destId="{8F4E2ACB-5804-4728-AA05-D50AA4F9DE1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9AF22-7990-4A58-A092-BFAFCB3FB447}">
      <dsp:nvSpPr>
        <dsp:cNvPr id="0" name=""/>
        <dsp:cNvSpPr/>
      </dsp:nvSpPr>
      <dsp:spPr>
        <a:xfrm>
          <a:off x="1476164" y="0"/>
          <a:ext cx="4392488" cy="4392488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/>
            <a:t>SisGCorp</a:t>
          </a:r>
          <a:endParaRPr lang="pt-BR" sz="2000" kern="1200" dirty="0"/>
        </a:p>
      </dsp:txBody>
      <dsp:txXfrm>
        <a:off x="2904820" y="219624"/>
        <a:ext cx="1535174" cy="658873"/>
      </dsp:txXfrm>
    </dsp:sp>
    <dsp:sp modelId="{FD040A71-5C29-449B-8AF2-52DA7EC75B69}">
      <dsp:nvSpPr>
        <dsp:cNvPr id="0" name=""/>
        <dsp:cNvSpPr/>
      </dsp:nvSpPr>
      <dsp:spPr>
        <a:xfrm>
          <a:off x="2025225" y="1098121"/>
          <a:ext cx="3294366" cy="3294366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SIGMA</a:t>
          </a:r>
        </a:p>
      </dsp:txBody>
      <dsp:txXfrm>
        <a:off x="2904820" y="1304019"/>
        <a:ext cx="1535174" cy="617693"/>
      </dsp:txXfrm>
    </dsp:sp>
    <dsp:sp modelId="{DC009152-D35E-4A82-9F80-D4CD2B0536C9}">
      <dsp:nvSpPr>
        <dsp:cNvPr id="0" name=""/>
        <dsp:cNvSpPr/>
      </dsp:nvSpPr>
      <dsp:spPr>
        <a:xfrm>
          <a:off x="2574286" y="2196244"/>
          <a:ext cx="2196244" cy="2196244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/>
            <a:t>SICOFA</a:t>
          </a:r>
          <a:endParaRPr lang="pt-BR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/>
            <a:t>SICOVEM</a:t>
          </a:r>
          <a:endParaRPr lang="pt-BR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/>
            <a:t>SICOVAB</a:t>
          </a:r>
          <a:endParaRPr lang="pt-BR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/>
        </a:p>
      </dsp:txBody>
      <dsp:txXfrm>
        <a:off x="2895918" y="2745305"/>
        <a:ext cx="1552979" cy="1098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F60F1-4C73-41B9-9799-18BA6DA07603}" type="datetimeFigureOut">
              <a:rPr lang="pt-BR" smtClean="0"/>
              <a:pPr/>
              <a:t>04/07/2019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EC197-EDCE-4D88-8E37-0E5CCED84E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958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202B-8AEE-40C5-81BF-292C0B15EA32}" type="datetimeFigureOut">
              <a:rPr lang="pt-BR" smtClean="0"/>
              <a:pPr/>
              <a:t>04/07/2019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E3AA-989F-4FC2-B671-BFE5571CED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202B-8AEE-40C5-81BF-292C0B15EA32}" type="datetimeFigureOut">
              <a:rPr lang="pt-BR" smtClean="0"/>
              <a:pPr/>
              <a:t>04/07/2019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E3AA-989F-4FC2-B671-BFE5571CED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202B-8AEE-40C5-81BF-292C0B15EA32}" type="datetimeFigureOut">
              <a:rPr lang="pt-BR" smtClean="0"/>
              <a:pPr/>
              <a:t>04/07/2019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E3AA-989F-4FC2-B671-BFE5571CED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202B-8AEE-40C5-81BF-292C0B15EA32}" type="datetimeFigureOut">
              <a:rPr lang="pt-BR" smtClean="0"/>
              <a:pPr/>
              <a:t>04/07/2019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E3AA-989F-4FC2-B671-BFE5571CEDC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4918778E-5C92-4340-964C-9BE8F7405C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920536" y="476672"/>
            <a:ext cx="914400" cy="914400"/>
          </a:xfrm>
        </p:spPr>
        <p:txBody>
          <a:bodyPr/>
          <a:lstStyle/>
          <a:p>
            <a:pPr lvl="3"/>
            <a:r>
              <a:rPr lang="pt-BR" dirty="0"/>
              <a:t>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6489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202B-8AEE-40C5-81BF-292C0B15EA32}" type="datetimeFigureOut">
              <a:rPr lang="pt-BR" smtClean="0"/>
              <a:pPr/>
              <a:t>04/07/2019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E3AA-989F-4FC2-B671-BFE5571CEDC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4918778E-5C92-4340-964C-9BE8F7405C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920536" y="476672"/>
            <a:ext cx="914400" cy="914400"/>
          </a:xfrm>
        </p:spPr>
        <p:txBody>
          <a:bodyPr/>
          <a:lstStyle/>
          <a:p>
            <a:pPr lvl="3"/>
            <a:r>
              <a:rPr lang="pt-BR" dirty="0"/>
              <a:t>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202B-8AEE-40C5-81BF-292C0B15EA32}" type="datetimeFigureOut">
              <a:rPr lang="pt-BR" smtClean="0"/>
              <a:pPr/>
              <a:t>04/07/2019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E3AA-989F-4FC2-B671-BFE5571CEDC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4918778E-5C92-4340-964C-9BE8F7405C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920536" y="476672"/>
            <a:ext cx="914400" cy="914400"/>
          </a:xfrm>
        </p:spPr>
        <p:txBody>
          <a:bodyPr/>
          <a:lstStyle/>
          <a:p>
            <a:pPr lvl="3"/>
            <a:r>
              <a:rPr lang="pt-BR" dirty="0"/>
              <a:t>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202B-8AEE-40C5-81BF-292C0B15EA32}" type="datetimeFigureOut">
              <a:rPr lang="pt-BR" smtClean="0"/>
              <a:pPr/>
              <a:t>04/07/2019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E3AA-989F-4FC2-B671-BFE5571CEDC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4918778E-5C92-4340-964C-9BE8F7405C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920536" y="476672"/>
            <a:ext cx="914400" cy="914400"/>
          </a:xfrm>
        </p:spPr>
        <p:txBody>
          <a:bodyPr/>
          <a:lstStyle/>
          <a:p>
            <a:pPr lvl="3"/>
            <a:r>
              <a:rPr lang="pt-BR" dirty="0"/>
              <a:t>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202B-8AEE-40C5-81BF-292C0B15EA32}" type="datetimeFigureOut">
              <a:rPr lang="pt-BR" smtClean="0"/>
              <a:pPr/>
              <a:t>04/07/2019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E3AA-989F-4FC2-B671-BFE5571CED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202B-8AEE-40C5-81BF-292C0B15EA32}" type="datetimeFigureOut">
              <a:rPr lang="pt-BR" smtClean="0"/>
              <a:pPr/>
              <a:t>04/07/2019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E3AA-989F-4FC2-B671-BFE5571CED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202B-8AEE-40C5-81BF-292C0B15EA32}" type="datetimeFigureOut">
              <a:rPr lang="pt-BR" smtClean="0"/>
              <a:pPr/>
              <a:t>04/07/2019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E3AA-989F-4FC2-B671-BFE5571CED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202B-8AEE-40C5-81BF-292C0B15EA32}" type="datetimeFigureOut">
              <a:rPr lang="pt-BR" smtClean="0"/>
              <a:pPr/>
              <a:t>04/07/2019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E3AA-989F-4FC2-B671-BFE5571CED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202B-8AEE-40C5-81BF-292C0B15EA32}" type="datetimeFigureOut">
              <a:rPr lang="pt-BR" smtClean="0"/>
              <a:pPr/>
              <a:t>04/07/2019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E3AA-989F-4FC2-B671-BFE5571CED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202B-8AEE-40C5-81BF-292C0B15EA32}" type="datetimeFigureOut">
              <a:rPr lang="pt-BR" smtClean="0"/>
              <a:pPr/>
              <a:t>04/07/2019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E3AA-989F-4FC2-B671-BFE5571CED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202B-8AEE-40C5-81BF-292C0B15EA32}" type="datetimeFigureOut">
              <a:rPr lang="pt-BR" smtClean="0"/>
              <a:pPr/>
              <a:t>04/07/2019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E3AA-989F-4FC2-B671-BFE5571CED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202B-8AEE-40C5-81BF-292C0B15EA32}" type="datetimeFigureOut">
              <a:rPr lang="pt-BR" smtClean="0"/>
              <a:pPr/>
              <a:t>04/07/2019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E3AA-989F-4FC2-B671-BFE5571CED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2202B-8AEE-40C5-81BF-292C0B15EA32}" type="datetimeFigureOut">
              <a:rPr lang="pt-BR" smtClean="0"/>
              <a:pPr/>
              <a:t>04/07/2019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0E3AA-989F-4FC2-B671-BFE5571CED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32.jpeg"/><Relationship Id="rId12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jpe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34.jpe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36.jpeg"/><Relationship Id="rId12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6.jpeg"/><Relationship Id="rId10" Type="http://schemas.openxmlformats.org/officeDocument/2006/relationships/image" Target="../media/image39.jpeg"/><Relationship Id="rId4" Type="http://schemas.openxmlformats.org/officeDocument/2006/relationships/image" Target="../media/image7.pn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45.jpeg"/><Relationship Id="rId2" Type="http://schemas.openxmlformats.org/officeDocument/2006/relationships/image" Target="../media/image4.jpeg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44.jpeg"/><Relationship Id="rId5" Type="http://schemas.openxmlformats.org/officeDocument/2006/relationships/image" Target="../media/image6.jpe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7.pn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5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53.png"/><Relationship Id="rId5" Type="http://schemas.openxmlformats.org/officeDocument/2006/relationships/image" Target="../media/image7.png"/><Relationship Id="rId10" Type="http://schemas.openxmlformats.org/officeDocument/2006/relationships/image" Target="../media/image52.png"/><Relationship Id="rId4" Type="http://schemas.openxmlformats.org/officeDocument/2006/relationships/image" Target="../media/image6.jpe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12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7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6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7.png"/><Relationship Id="rId9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8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28.jpeg"/><Relationship Id="rId12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30.jpe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6909249-black-hd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 descr="33094536830_7f32d89237_k.jpg"/>
          <p:cNvPicPr>
            <a:picLocks noChangeAspect="1"/>
          </p:cNvPicPr>
          <p:nvPr/>
        </p:nvPicPr>
        <p:blipFill>
          <a:blip r:embed="rId3" cstate="print"/>
          <a:srcRect t="4932" b="17242"/>
          <a:stretch>
            <a:fillRect/>
          </a:stretch>
        </p:blipFill>
        <p:spPr>
          <a:xfrm>
            <a:off x="267902" y="357167"/>
            <a:ext cx="11656196" cy="6143668"/>
          </a:xfrm>
          <a:prstGeom prst="rect">
            <a:avLst/>
          </a:prstGeom>
        </p:spPr>
      </p:pic>
      <p:pic>
        <p:nvPicPr>
          <p:cNvPr id="11" name="Imagem 10" descr="LOGO DFP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274" y="571480"/>
            <a:ext cx="1500198" cy="2089146"/>
          </a:xfrm>
          <a:prstGeom prst="rect">
            <a:avLst/>
          </a:prstGeom>
          <a:effectLst>
            <a:outerShdw blurRad="190500" sx="105000" sy="105000" algn="ctr" rotWithShape="0">
              <a:prstClr val="black">
                <a:alpha val="66000"/>
              </a:prst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289032" y="5301208"/>
            <a:ext cx="2783632" cy="144016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Dimas Silvério da Silva</a:t>
            </a:r>
            <a:b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Coronel de Material Bélico</a:t>
            </a:r>
            <a:b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Exército Brasileiro</a:t>
            </a:r>
            <a:b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Chefe Div Controle - </a:t>
            </a:r>
            <a:r>
              <a:rPr lang="pt-B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DFPC</a:t>
            </a: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7008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9mm-wallpaper-1600x600.jpg"/>
          <p:cNvPicPr>
            <a:picLocks noChangeAspect="1"/>
          </p:cNvPicPr>
          <p:nvPr/>
        </p:nvPicPr>
        <p:blipFill>
          <a:blip r:embed="rId2" cstate="print">
            <a:lum bright="-4000" contrast="16000"/>
          </a:blip>
          <a:srcRect b="66667"/>
          <a:stretch>
            <a:fillRect/>
          </a:stretch>
        </p:blipFill>
        <p:spPr>
          <a:xfrm>
            <a:off x="1952597" y="5715016"/>
            <a:ext cx="9072564" cy="1142984"/>
          </a:xfrm>
          <a:prstGeom prst="rect">
            <a:avLst/>
          </a:prstGeom>
        </p:spPr>
      </p:pic>
      <p:pic>
        <p:nvPicPr>
          <p:cNvPr id="11" name="Imagem 10" descr="green-background (1).jpg"/>
          <p:cNvPicPr>
            <a:picLocks noChangeAspect="1"/>
          </p:cNvPicPr>
          <p:nvPr/>
        </p:nvPicPr>
        <p:blipFill>
          <a:blip r:embed="rId3" cstate="print"/>
          <a:srcRect r="82627"/>
          <a:stretch>
            <a:fillRect/>
          </a:stretch>
        </p:blipFill>
        <p:spPr>
          <a:xfrm>
            <a:off x="1" y="0"/>
            <a:ext cx="1952596" cy="6858000"/>
          </a:xfrm>
          <a:prstGeom prst="rect">
            <a:avLst/>
          </a:prstGeom>
        </p:spPr>
      </p:pic>
      <p:pic>
        <p:nvPicPr>
          <p:cNvPr id="8" name="Imagem 7" descr="BRASAO EXERCITO.png"/>
          <p:cNvPicPr>
            <a:picLocks noChangeAspect="1"/>
          </p:cNvPicPr>
          <p:nvPr/>
        </p:nvPicPr>
        <p:blipFill>
          <a:blip r:embed="rId4" cstate="print"/>
          <a:srcRect l="50609"/>
          <a:stretch>
            <a:fillRect/>
          </a:stretch>
        </p:blipFill>
        <p:spPr>
          <a:xfrm>
            <a:off x="0" y="1071547"/>
            <a:ext cx="1553352" cy="4714908"/>
          </a:xfrm>
          <a:prstGeom prst="rect">
            <a:avLst/>
          </a:prstGeom>
        </p:spPr>
      </p:pic>
      <p:pic>
        <p:nvPicPr>
          <p:cNvPr id="12" name="Imagem 11" descr="green-background (1).jpg"/>
          <p:cNvPicPr>
            <a:picLocks noChangeAspect="1"/>
          </p:cNvPicPr>
          <p:nvPr/>
        </p:nvPicPr>
        <p:blipFill>
          <a:blip r:embed="rId3" cstate="print"/>
          <a:srcRect r="88983"/>
          <a:stretch>
            <a:fillRect/>
          </a:stretch>
        </p:blipFill>
        <p:spPr>
          <a:xfrm flipH="1">
            <a:off x="10953784" y="0"/>
            <a:ext cx="1238216" cy="6858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m 16" descr="LOGO DFPC.png">
            <a:extLst>
              <a:ext uri="{FF2B5EF4-FFF2-40B4-BE49-F238E27FC236}">
                <a16:creationId xmlns:a16="http://schemas.microsoft.com/office/drawing/2014/main" id="{440A84F4-9414-4B8B-B799-D5CB8C9098B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60730" y="116632"/>
            <a:ext cx="814883" cy="113478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72E7AEE-95B9-4DD9-A4FA-56E6620A74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890" y="1310174"/>
            <a:ext cx="4016639" cy="2494005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15EA6BDF-50D9-4FE3-B20F-CFA594007E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46" y="4162704"/>
            <a:ext cx="3998319" cy="2494006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7EE0EE79-159C-4D73-B825-24BCD413E1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15" y="1284491"/>
            <a:ext cx="4009461" cy="2519688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1707B703-D76E-4E1D-80C7-B850EFFA60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15" y="4162704"/>
            <a:ext cx="3998319" cy="2519688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A9FF82E1-F56B-4099-AD79-4D5C894D24C2}"/>
              </a:ext>
            </a:extLst>
          </p:cNvPr>
          <p:cNvSpPr txBox="1"/>
          <p:nvPr/>
        </p:nvSpPr>
        <p:spPr>
          <a:xfrm>
            <a:off x="3575948" y="9047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0EEB819E-6644-48B8-8CE3-008A8D3CB762}"/>
              </a:ext>
            </a:extLst>
          </p:cNvPr>
          <p:cNvSpPr/>
          <p:nvPr/>
        </p:nvSpPr>
        <p:spPr>
          <a:xfrm>
            <a:off x="3282933" y="904715"/>
            <a:ext cx="19400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dirty="0">
                <a:ln/>
                <a:solidFill>
                  <a:schemeClr val="accent3"/>
                </a:solidFill>
              </a:rPr>
              <a:t>AEROPORTOS</a:t>
            </a:r>
            <a:endParaRPr lang="pt-BR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B1F41255-97D4-4637-804B-102BD30338AA}"/>
              </a:ext>
            </a:extLst>
          </p:cNvPr>
          <p:cNvSpPr/>
          <p:nvPr/>
        </p:nvSpPr>
        <p:spPr>
          <a:xfrm>
            <a:off x="8006574" y="904715"/>
            <a:ext cx="12249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cap="none" spc="0" dirty="0">
                <a:ln/>
                <a:solidFill>
                  <a:schemeClr val="accent3"/>
                </a:solidFill>
                <a:effectLst/>
              </a:rPr>
              <a:t>PORTOS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0F41D32D-F8F4-409F-AC77-00295B4A679D}"/>
              </a:ext>
            </a:extLst>
          </p:cNvPr>
          <p:cNvSpPr/>
          <p:nvPr/>
        </p:nvSpPr>
        <p:spPr>
          <a:xfrm>
            <a:off x="3344620" y="3772127"/>
            <a:ext cx="18303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cap="none" spc="0" dirty="0">
                <a:ln/>
                <a:solidFill>
                  <a:schemeClr val="accent3"/>
                </a:solidFill>
                <a:effectLst/>
              </a:rPr>
              <a:t>DESTRUIÇÃO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C41B4DD0-E338-452F-AEA6-3C1559D757D0}"/>
              </a:ext>
            </a:extLst>
          </p:cNvPr>
          <p:cNvSpPr/>
          <p:nvPr/>
        </p:nvSpPr>
        <p:spPr>
          <a:xfrm>
            <a:off x="7741152" y="3772926"/>
            <a:ext cx="17558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cap="none" spc="0" dirty="0">
                <a:ln/>
                <a:solidFill>
                  <a:schemeClr val="accent3"/>
                </a:solidFill>
                <a:effectLst/>
              </a:rPr>
              <a:t>BLINDAGEM</a:t>
            </a:r>
          </a:p>
        </p:txBody>
      </p:sp>
      <p:grpSp>
        <p:nvGrpSpPr>
          <p:cNvPr id="2" name="Grupo 14">
            <a:extLst>
              <a:ext uri="{FF2B5EF4-FFF2-40B4-BE49-F238E27FC236}">
                <a16:creationId xmlns:a16="http://schemas.microsoft.com/office/drawing/2014/main" id="{D740D5C5-661A-40F4-B95F-24D4BFA30CD9}"/>
              </a:ext>
            </a:extLst>
          </p:cNvPr>
          <p:cNvGrpSpPr/>
          <p:nvPr/>
        </p:nvGrpSpPr>
        <p:grpSpPr>
          <a:xfrm>
            <a:off x="0" y="-2"/>
            <a:ext cx="12192000" cy="6858004"/>
            <a:chOff x="0" y="-2"/>
            <a:chExt cx="12192000" cy="6858004"/>
          </a:xfrm>
        </p:grpSpPr>
        <p:pic>
          <p:nvPicPr>
            <p:cNvPr id="19" name="Imagem 18" descr="33094536830_7f32d89237_k.jpg">
              <a:extLst>
                <a:ext uri="{FF2B5EF4-FFF2-40B4-BE49-F238E27FC236}">
                  <a16:creationId xmlns:a16="http://schemas.microsoft.com/office/drawing/2014/main" id="{67BAD79E-BAC2-4EF3-933B-3C131EBED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rcRect l="28916" t="4932" r="61568" b="17242"/>
            <a:stretch>
              <a:fillRect/>
            </a:stretch>
          </p:blipFill>
          <p:spPr>
            <a:xfrm>
              <a:off x="10953784" y="0"/>
              <a:ext cx="1238216" cy="68580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Imagem 19" descr="33094536830_7f32d89237_k.jpg">
              <a:extLst>
                <a:ext uri="{FF2B5EF4-FFF2-40B4-BE49-F238E27FC236}">
                  <a16:creationId xmlns:a16="http://schemas.microsoft.com/office/drawing/2014/main" id="{77B818E9-E76A-4C7D-AE44-97188BA9E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rcRect l="4210" t="4932" r="80746" b="17242"/>
            <a:stretch>
              <a:fillRect/>
            </a:stretch>
          </p:blipFill>
          <p:spPr>
            <a:xfrm>
              <a:off x="0" y="-2"/>
              <a:ext cx="1957478" cy="685800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Imagem 20" descr="BRASAO EXERCITO.png">
              <a:extLst>
                <a:ext uri="{FF2B5EF4-FFF2-40B4-BE49-F238E27FC236}">
                  <a16:creationId xmlns:a16="http://schemas.microsoft.com/office/drawing/2014/main" id="{5A854BB2-7251-4958-96AD-D2710A988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rcRect l="50000"/>
            <a:stretch>
              <a:fillRect/>
            </a:stretch>
          </p:blipFill>
          <p:spPr>
            <a:xfrm>
              <a:off x="0" y="285727"/>
              <a:ext cx="1095340" cy="3284195"/>
            </a:xfrm>
            <a:prstGeom prst="rect">
              <a:avLst/>
            </a:prstGeom>
          </p:spPr>
        </p:pic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2062CB54-ED49-40E3-8B12-D3DFFBC507CD}"/>
              </a:ext>
            </a:extLst>
          </p:cNvPr>
          <p:cNvSpPr/>
          <p:nvPr/>
        </p:nvSpPr>
        <p:spPr>
          <a:xfrm>
            <a:off x="2401789" y="202302"/>
            <a:ext cx="8072495" cy="439333"/>
          </a:xfrm>
          <a:prstGeom prst="rect">
            <a:avLst/>
          </a:prstGeom>
          <a:solidFill>
            <a:srgbClr val="253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LOCAIS DE ATUAÇÃO DO </a:t>
            </a:r>
            <a:r>
              <a:rPr lang="pt-BR" sz="2800" b="1" dirty="0" err="1">
                <a:solidFill>
                  <a:schemeClr val="bg1"/>
                </a:solidFill>
              </a:rPr>
              <a:t>SisFPC</a:t>
            </a:r>
            <a:endParaRPr lang="pt-BR" sz="2800" dirty="0">
              <a:solidFill>
                <a:schemeClr val="bg1"/>
              </a:solidFill>
            </a:endParaRPr>
          </a:p>
        </p:txBody>
      </p:sp>
      <p:grpSp>
        <p:nvGrpSpPr>
          <p:cNvPr id="3" name="Grupo 40">
            <a:extLst>
              <a:ext uri="{FF2B5EF4-FFF2-40B4-BE49-F238E27FC236}">
                <a16:creationId xmlns:a16="http://schemas.microsoft.com/office/drawing/2014/main" id="{0302FCDD-C58C-4E91-9EED-35DB11C6E1F5}"/>
              </a:ext>
            </a:extLst>
          </p:cNvPr>
          <p:cNvGrpSpPr/>
          <p:nvPr/>
        </p:nvGrpSpPr>
        <p:grpSpPr>
          <a:xfrm>
            <a:off x="2769079" y="221625"/>
            <a:ext cx="483080" cy="399247"/>
            <a:chOff x="3022850" y="285732"/>
            <a:chExt cx="3357586" cy="3185751"/>
          </a:xfrm>
        </p:grpSpPr>
        <p:pic>
          <p:nvPicPr>
            <p:cNvPr id="33" name="Imagem 32" descr="amarelo.png">
              <a:extLst>
                <a:ext uri="{FF2B5EF4-FFF2-40B4-BE49-F238E27FC236}">
                  <a16:creationId xmlns:a16="http://schemas.microsoft.com/office/drawing/2014/main" id="{1AEEC866-2D60-4DF8-96E9-E43F08305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94355" y="1509592"/>
              <a:ext cx="1928826" cy="1961891"/>
            </a:xfrm>
            <a:prstGeom prst="rect">
              <a:avLst/>
            </a:prstGeom>
          </p:spPr>
        </p:pic>
        <p:pic>
          <p:nvPicPr>
            <p:cNvPr id="34" name="Imagem 33" descr="azul.png">
              <a:extLst>
                <a:ext uri="{FF2B5EF4-FFF2-40B4-BE49-F238E27FC236}">
                  <a16:creationId xmlns:a16="http://schemas.microsoft.com/office/drawing/2014/main" id="{FD0FF104-C61D-4145-AE47-3975BC3DB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86314" y="285732"/>
              <a:ext cx="1594122" cy="2286016"/>
            </a:xfrm>
            <a:prstGeom prst="rect">
              <a:avLst/>
            </a:prstGeom>
          </p:spPr>
        </p:pic>
        <p:pic>
          <p:nvPicPr>
            <p:cNvPr id="35" name="Imagem 34" descr="vermelho.png">
              <a:extLst>
                <a:ext uri="{FF2B5EF4-FFF2-40B4-BE49-F238E27FC236}">
                  <a16:creationId xmlns:a16="http://schemas.microsoft.com/office/drawing/2014/main" id="{44A4DC04-5AFB-471B-820A-7CE647D4D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22850" y="357170"/>
              <a:ext cx="2206077" cy="13182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457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green-background (1).jpg"/>
          <p:cNvPicPr>
            <a:picLocks noChangeAspect="1"/>
          </p:cNvPicPr>
          <p:nvPr/>
        </p:nvPicPr>
        <p:blipFill>
          <a:blip r:embed="rId2" cstate="print"/>
          <a:srcRect r="82627"/>
          <a:stretch>
            <a:fillRect/>
          </a:stretch>
        </p:blipFill>
        <p:spPr>
          <a:xfrm>
            <a:off x="1" y="0"/>
            <a:ext cx="1952596" cy="6858000"/>
          </a:xfrm>
          <a:prstGeom prst="rect">
            <a:avLst/>
          </a:prstGeom>
        </p:spPr>
      </p:pic>
      <p:pic>
        <p:nvPicPr>
          <p:cNvPr id="8" name="Imagem 7" descr="BRASAO EXERCITO.png"/>
          <p:cNvPicPr>
            <a:picLocks noChangeAspect="1"/>
          </p:cNvPicPr>
          <p:nvPr/>
        </p:nvPicPr>
        <p:blipFill>
          <a:blip r:embed="rId3" cstate="print"/>
          <a:srcRect l="50609"/>
          <a:stretch>
            <a:fillRect/>
          </a:stretch>
        </p:blipFill>
        <p:spPr>
          <a:xfrm>
            <a:off x="0" y="1071546"/>
            <a:ext cx="1553352" cy="4714908"/>
          </a:xfrm>
          <a:prstGeom prst="rect">
            <a:avLst/>
          </a:prstGeom>
        </p:spPr>
      </p:pic>
      <p:pic>
        <p:nvPicPr>
          <p:cNvPr id="10" name="Imagem 9" descr="LOGO DFP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68097" y="5572142"/>
            <a:ext cx="814883" cy="1134789"/>
          </a:xfrm>
          <a:prstGeom prst="rect">
            <a:avLst/>
          </a:prstGeom>
        </p:spPr>
      </p:pic>
      <p:pic>
        <p:nvPicPr>
          <p:cNvPr id="11" name="Imagem 10" descr="9mm-wallpaper-1600x600.jpg"/>
          <p:cNvPicPr>
            <a:picLocks noChangeAspect="1"/>
          </p:cNvPicPr>
          <p:nvPr/>
        </p:nvPicPr>
        <p:blipFill>
          <a:blip r:embed="rId5" cstate="print">
            <a:lum bright="-4000" contrast="16000"/>
          </a:blip>
          <a:srcRect b="66667"/>
          <a:stretch>
            <a:fillRect/>
          </a:stretch>
        </p:blipFill>
        <p:spPr>
          <a:xfrm>
            <a:off x="1952597" y="5715016"/>
            <a:ext cx="9072561" cy="1142984"/>
          </a:xfrm>
          <a:prstGeom prst="rect">
            <a:avLst/>
          </a:prstGeom>
        </p:spPr>
      </p:pic>
      <p:pic>
        <p:nvPicPr>
          <p:cNvPr id="9" name="Imagem 8" descr="green-background (1).jpg"/>
          <p:cNvPicPr>
            <a:picLocks noChangeAspect="1"/>
          </p:cNvPicPr>
          <p:nvPr/>
        </p:nvPicPr>
        <p:blipFill>
          <a:blip r:embed="rId2" cstate="print"/>
          <a:srcRect r="88983"/>
          <a:stretch>
            <a:fillRect/>
          </a:stretch>
        </p:blipFill>
        <p:spPr>
          <a:xfrm flipH="1">
            <a:off x="10953784" y="0"/>
            <a:ext cx="1238216" cy="6858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m 12" descr="LOGO DFPC.png">
            <a:extLst>
              <a:ext uri="{FF2B5EF4-FFF2-40B4-BE49-F238E27FC236}">
                <a16:creationId xmlns:a16="http://schemas.microsoft.com/office/drawing/2014/main" id="{54FFB89E-735F-4AA0-8EB2-7FDEEA41ACB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65450" y="61963"/>
            <a:ext cx="814883" cy="1134789"/>
          </a:xfrm>
          <a:prstGeom prst="rect">
            <a:avLst/>
          </a:prstGeom>
        </p:spPr>
      </p:pic>
      <p:sp>
        <p:nvSpPr>
          <p:cNvPr id="15" name="Arredondar Retângulo em um Canto Único 9">
            <a:extLst>
              <a:ext uri="{FF2B5EF4-FFF2-40B4-BE49-F238E27FC236}">
                <a16:creationId xmlns:a16="http://schemas.microsoft.com/office/drawing/2014/main" id="{956D8514-5187-4E35-8771-BDCD647061EE}"/>
              </a:ext>
            </a:extLst>
          </p:cNvPr>
          <p:cNvSpPr/>
          <p:nvPr/>
        </p:nvSpPr>
        <p:spPr>
          <a:xfrm>
            <a:off x="2164769" y="1199383"/>
            <a:ext cx="2429692" cy="720112"/>
          </a:xfrm>
          <a:prstGeom prst="round1Rect">
            <a:avLst/>
          </a:prstGeom>
          <a:solidFill>
            <a:srgbClr val="064A1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hangingPunct="0">
              <a:defRPr/>
            </a:pPr>
            <a:r>
              <a:rPr lang="pt-BR" sz="1600" b="1" dirty="0">
                <a:solidFill>
                  <a:prstClr val="white"/>
                </a:solidFill>
                <a:latin typeface="+mj-lt"/>
              </a:rPr>
              <a:t>RASTILHO </a:t>
            </a:r>
          </a:p>
        </p:txBody>
      </p:sp>
      <p:sp>
        <p:nvSpPr>
          <p:cNvPr id="17" name="Arredondar Retângulo em um Canto Único 7">
            <a:extLst>
              <a:ext uri="{FF2B5EF4-FFF2-40B4-BE49-F238E27FC236}">
                <a16:creationId xmlns:a16="http://schemas.microsoft.com/office/drawing/2014/main" id="{7BA3F9FC-D89C-483D-A382-ED3984093BA7}"/>
              </a:ext>
            </a:extLst>
          </p:cNvPr>
          <p:cNvSpPr/>
          <p:nvPr/>
        </p:nvSpPr>
        <p:spPr>
          <a:xfrm>
            <a:off x="5214834" y="1204337"/>
            <a:ext cx="2429692" cy="720114"/>
          </a:xfrm>
          <a:prstGeom prst="round1Rect">
            <a:avLst/>
          </a:prstGeom>
          <a:solidFill>
            <a:srgbClr val="064A1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hangingPunct="0">
              <a:defRPr/>
            </a:pPr>
            <a:r>
              <a:rPr lang="pt-BR" sz="1600" b="1" dirty="0">
                <a:solidFill>
                  <a:prstClr val="white"/>
                </a:solidFill>
                <a:latin typeface="+mj-lt"/>
              </a:rPr>
              <a:t>ALTA PRESSÃO</a:t>
            </a:r>
          </a:p>
        </p:txBody>
      </p:sp>
      <p:sp>
        <p:nvSpPr>
          <p:cNvPr id="18" name="Arredondar Retângulo em um Canto Único 13">
            <a:extLst>
              <a:ext uri="{FF2B5EF4-FFF2-40B4-BE49-F238E27FC236}">
                <a16:creationId xmlns:a16="http://schemas.microsoft.com/office/drawing/2014/main" id="{2C4AE0DC-DB5C-4255-8F39-1ADB87ECB2C7}"/>
              </a:ext>
            </a:extLst>
          </p:cNvPr>
          <p:cNvSpPr/>
          <p:nvPr/>
        </p:nvSpPr>
        <p:spPr>
          <a:xfrm>
            <a:off x="8262591" y="1204337"/>
            <a:ext cx="2429692" cy="720112"/>
          </a:xfrm>
          <a:prstGeom prst="round1Rect">
            <a:avLst/>
          </a:prstGeom>
          <a:solidFill>
            <a:srgbClr val="064A1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hangingPunct="0">
              <a:defRPr/>
            </a:pPr>
            <a:r>
              <a:rPr lang="pt-BR" sz="1600" b="1" dirty="0">
                <a:solidFill>
                  <a:prstClr val="white"/>
                </a:solidFill>
                <a:latin typeface="+mj-lt"/>
              </a:rPr>
              <a:t>IMPACTO  </a:t>
            </a:r>
          </a:p>
        </p:txBody>
      </p:sp>
      <p:pic>
        <p:nvPicPr>
          <p:cNvPr id="19" name="Imagem 14" descr="IMG-20160330-WA0030.jpg">
            <a:extLst>
              <a:ext uri="{FF2B5EF4-FFF2-40B4-BE49-F238E27FC236}">
                <a16:creationId xmlns:a16="http://schemas.microsoft.com/office/drawing/2014/main" id="{EDE9B22B-3015-4112-999F-6CE3CBDE25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7"/>
          <a:stretch>
            <a:fillRect/>
          </a:stretch>
        </p:blipFill>
        <p:spPr bwMode="auto">
          <a:xfrm>
            <a:off x="2158483" y="2139221"/>
            <a:ext cx="2429693" cy="15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rredondar Retângulo em um Canto Único 12">
            <a:extLst>
              <a:ext uri="{FF2B5EF4-FFF2-40B4-BE49-F238E27FC236}">
                <a16:creationId xmlns:a16="http://schemas.microsoft.com/office/drawing/2014/main" id="{CF5C4088-0255-4B4D-B9C8-9C21E85E01DB}"/>
              </a:ext>
            </a:extLst>
          </p:cNvPr>
          <p:cNvSpPr/>
          <p:nvPr/>
        </p:nvSpPr>
        <p:spPr>
          <a:xfrm>
            <a:off x="2158483" y="4013562"/>
            <a:ext cx="2429692" cy="661553"/>
          </a:xfrm>
          <a:prstGeom prst="round1Rect">
            <a:avLst/>
          </a:prstGeom>
          <a:solidFill>
            <a:srgbClr val="064A1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hangingPunct="0">
              <a:defRPr/>
            </a:pPr>
            <a:r>
              <a:rPr lang="pt-BR" sz="1600" b="1" dirty="0" err="1">
                <a:solidFill>
                  <a:prstClr val="white"/>
                </a:solidFill>
                <a:latin typeface="+mj-lt"/>
              </a:rPr>
              <a:t>DINAMO</a:t>
            </a:r>
            <a:r>
              <a:rPr lang="pt-BR" sz="1600" b="1" dirty="0">
                <a:solidFill>
                  <a:prstClr val="white"/>
                </a:solidFill>
                <a:latin typeface="+mj-lt"/>
              </a:rPr>
              <a:t> </a:t>
            </a:r>
          </a:p>
        </p:txBody>
      </p:sp>
      <p:pic>
        <p:nvPicPr>
          <p:cNvPr id="21" name="Imagem 20" descr="8rm_foto_Correio Carajas.jpg">
            <a:extLst>
              <a:ext uri="{FF2B5EF4-FFF2-40B4-BE49-F238E27FC236}">
                <a16:creationId xmlns:a16="http://schemas.microsoft.com/office/drawing/2014/main" id="{E034D267-3BB4-4D8D-97D2-6C2ECD7257B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l="18605" t="3821" b="12126"/>
          <a:stretch>
            <a:fillRect/>
          </a:stretch>
        </p:blipFill>
        <p:spPr>
          <a:xfrm>
            <a:off x="2169008" y="4863170"/>
            <a:ext cx="2429694" cy="1590893"/>
          </a:xfrm>
          <a:prstGeom prst="rect">
            <a:avLst/>
          </a:prstGeom>
        </p:spPr>
      </p:pic>
      <p:sp>
        <p:nvSpPr>
          <p:cNvPr id="22" name="Arredondar Retângulo em um Canto Único 11">
            <a:extLst>
              <a:ext uri="{FF2B5EF4-FFF2-40B4-BE49-F238E27FC236}">
                <a16:creationId xmlns:a16="http://schemas.microsoft.com/office/drawing/2014/main" id="{BC192D04-0BBB-464D-AA81-56F48084D188}"/>
              </a:ext>
            </a:extLst>
          </p:cNvPr>
          <p:cNvSpPr/>
          <p:nvPr/>
        </p:nvSpPr>
        <p:spPr>
          <a:xfrm>
            <a:off x="5245698" y="4013562"/>
            <a:ext cx="2429692" cy="661553"/>
          </a:xfrm>
          <a:prstGeom prst="round1Rect">
            <a:avLst/>
          </a:prstGeom>
          <a:solidFill>
            <a:srgbClr val="064A1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hangingPunct="0">
              <a:defRPr/>
            </a:pPr>
            <a:r>
              <a:rPr lang="pt-BR" sz="1600" b="1" dirty="0">
                <a:solidFill>
                  <a:prstClr val="white"/>
                </a:solidFill>
                <a:latin typeface="+mj-lt"/>
              </a:rPr>
              <a:t>ALTA PRESSÃO  </a:t>
            </a:r>
          </a:p>
        </p:txBody>
      </p:sp>
      <p:pic>
        <p:nvPicPr>
          <p:cNvPr id="23" name="Picture 6" descr="http://folhamilitaronline.com.br/wp-content/uploads/2016/07/Operacao-Alta-1.jpg">
            <a:extLst>
              <a:ext uri="{FF2B5EF4-FFF2-40B4-BE49-F238E27FC236}">
                <a16:creationId xmlns:a16="http://schemas.microsoft.com/office/drawing/2014/main" id="{465A9C8A-E496-428D-ABF2-870E5A4A5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9" r="8301"/>
          <a:stretch>
            <a:fillRect/>
          </a:stretch>
        </p:blipFill>
        <p:spPr bwMode="auto">
          <a:xfrm>
            <a:off x="5219088" y="2146918"/>
            <a:ext cx="2425438" cy="1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m 23" descr="Eqp 16 - 5º BE CMB - 21_Nov_Alta Pressão V (1).jpg">
            <a:extLst>
              <a:ext uri="{FF2B5EF4-FFF2-40B4-BE49-F238E27FC236}">
                <a16:creationId xmlns:a16="http://schemas.microsoft.com/office/drawing/2014/main" id="{9DC0D592-52A6-4419-B485-F33A4C123BE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 t="11429" b="4762"/>
          <a:stretch>
            <a:fillRect/>
          </a:stretch>
        </p:blipFill>
        <p:spPr>
          <a:xfrm>
            <a:off x="5252352" y="4863170"/>
            <a:ext cx="2423038" cy="1571635"/>
          </a:xfrm>
          <a:prstGeom prst="rect">
            <a:avLst/>
          </a:prstGeom>
        </p:spPr>
      </p:pic>
      <p:pic>
        <p:nvPicPr>
          <p:cNvPr id="25" name="Picture 35" descr="http://gugaribas.com.br/wp-content/uploads/2012/04/IMG_0102-296x221.jpg">
            <a:extLst>
              <a:ext uri="{FF2B5EF4-FFF2-40B4-BE49-F238E27FC236}">
                <a16:creationId xmlns:a16="http://schemas.microsoft.com/office/drawing/2014/main" id="{CFDF68BF-E5B7-4ED7-9B88-3C23A4F8A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337" y="2159090"/>
            <a:ext cx="2433946" cy="15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rredondar Retângulo em um Canto Único 24">
            <a:extLst>
              <a:ext uri="{FF2B5EF4-FFF2-40B4-BE49-F238E27FC236}">
                <a16:creationId xmlns:a16="http://schemas.microsoft.com/office/drawing/2014/main" id="{CBFF4EB6-FCD5-48F5-BA75-2B3DFEA40959}"/>
              </a:ext>
            </a:extLst>
          </p:cNvPr>
          <p:cNvSpPr/>
          <p:nvPr/>
        </p:nvSpPr>
        <p:spPr>
          <a:xfrm>
            <a:off x="8258337" y="4013562"/>
            <a:ext cx="2433946" cy="661553"/>
          </a:xfrm>
          <a:prstGeom prst="round1Rect">
            <a:avLst/>
          </a:prstGeom>
          <a:solidFill>
            <a:srgbClr val="064A1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hangingPunct="0">
              <a:defRPr/>
            </a:pPr>
            <a:r>
              <a:rPr lang="pt-BR" sz="1600" b="1" dirty="0">
                <a:solidFill>
                  <a:prstClr val="white"/>
                </a:solidFill>
                <a:latin typeface="+mj-lt"/>
              </a:rPr>
              <a:t>VULCÃO</a:t>
            </a:r>
          </a:p>
        </p:txBody>
      </p:sp>
      <p:pic>
        <p:nvPicPr>
          <p:cNvPr id="27" name="Imagem 26" descr="ARMAS.jpg">
            <a:extLst>
              <a:ext uri="{FF2B5EF4-FFF2-40B4-BE49-F238E27FC236}">
                <a16:creationId xmlns:a16="http://schemas.microsoft.com/office/drawing/2014/main" id="{CE8EB30F-F85D-47BA-8F71-BCF6B7DF52DB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 b="5864"/>
          <a:stretch>
            <a:fillRect/>
          </a:stretch>
        </p:blipFill>
        <p:spPr>
          <a:xfrm>
            <a:off x="8254488" y="4863170"/>
            <a:ext cx="2437795" cy="1590893"/>
          </a:xfrm>
          <a:prstGeom prst="rect">
            <a:avLst/>
          </a:prstGeom>
        </p:spPr>
      </p:pic>
      <p:grpSp>
        <p:nvGrpSpPr>
          <p:cNvPr id="2" name="Grupo 17">
            <a:extLst>
              <a:ext uri="{FF2B5EF4-FFF2-40B4-BE49-F238E27FC236}">
                <a16:creationId xmlns:a16="http://schemas.microsoft.com/office/drawing/2014/main" id="{294AFE19-3F2F-4738-A401-91EBDF4CA6E8}"/>
              </a:ext>
            </a:extLst>
          </p:cNvPr>
          <p:cNvGrpSpPr/>
          <p:nvPr/>
        </p:nvGrpSpPr>
        <p:grpSpPr>
          <a:xfrm>
            <a:off x="0" y="-2"/>
            <a:ext cx="12192000" cy="6858004"/>
            <a:chOff x="0" y="-2"/>
            <a:chExt cx="12192000" cy="6858004"/>
          </a:xfrm>
        </p:grpSpPr>
        <p:pic>
          <p:nvPicPr>
            <p:cNvPr id="29" name="Imagem 28" descr="33094536830_7f32d89237_k.jpg">
              <a:extLst>
                <a:ext uri="{FF2B5EF4-FFF2-40B4-BE49-F238E27FC236}">
                  <a16:creationId xmlns:a16="http://schemas.microsoft.com/office/drawing/2014/main" id="{14041639-B993-4EDD-A98E-B5275CCC5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rcRect l="28916" t="4932" r="61568" b="17242"/>
            <a:stretch>
              <a:fillRect/>
            </a:stretch>
          </p:blipFill>
          <p:spPr>
            <a:xfrm>
              <a:off x="10953784" y="0"/>
              <a:ext cx="1238216" cy="68580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Imagem 29" descr="33094536830_7f32d89237_k.jpg">
              <a:extLst>
                <a:ext uri="{FF2B5EF4-FFF2-40B4-BE49-F238E27FC236}">
                  <a16:creationId xmlns:a16="http://schemas.microsoft.com/office/drawing/2014/main" id="{A96C9409-2289-4D5C-9C23-39329F932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rcRect l="4210" t="4932" r="80746" b="17242"/>
            <a:stretch>
              <a:fillRect/>
            </a:stretch>
          </p:blipFill>
          <p:spPr>
            <a:xfrm>
              <a:off x="0" y="-2"/>
              <a:ext cx="1957478" cy="685800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Imagem 30" descr="LOGO DFPC.png">
              <a:extLst>
                <a:ext uri="{FF2B5EF4-FFF2-40B4-BE49-F238E27FC236}">
                  <a16:creationId xmlns:a16="http://schemas.microsoft.com/office/drawing/2014/main" id="{D58D431C-0D46-4AE8-A756-1C98E819E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68097" y="5572140"/>
              <a:ext cx="814883" cy="1134789"/>
            </a:xfrm>
            <a:prstGeom prst="rect">
              <a:avLst/>
            </a:prstGeom>
          </p:spPr>
        </p:pic>
        <p:pic>
          <p:nvPicPr>
            <p:cNvPr id="32" name="Imagem 31" descr="BRASAO EXERCITO.png">
              <a:extLst>
                <a:ext uri="{FF2B5EF4-FFF2-40B4-BE49-F238E27FC236}">
                  <a16:creationId xmlns:a16="http://schemas.microsoft.com/office/drawing/2014/main" id="{25B3707A-4414-4744-A8D1-482419203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rcRect l="50000"/>
            <a:stretch>
              <a:fillRect/>
            </a:stretch>
          </p:blipFill>
          <p:spPr>
            <a:xfrm>
              <a:off x="0" y="285727"/>
              <a:ext cx="1095340" cy="3284195"/>
            </a:xfrm>
            <a:prstGeom prst="rect">
              <a:avLst/>
            </a:prstGeom>
          </p:spPr>
        </p:pic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8C0F7B28-2A7A-41A2-956E-6EAC83C0D15B}"/>
              </a:ext>
            </a:extLst>
          </p:cNvPr>
          <p:cNvSpPr/>
          <p:nvPr/>
        </p:nvSpPr>
        <p:spPr>
          <a:xfrm>
            <a:off x="2276857" y="170068"/>
            <a:ext cx="8427656" cy="522628"/>
          </a:xfrm>
          <a:prstGeom prst="rect">
            <a:avLst/>
          </a:prstGeom>
          <a:solidFill>
            <a:srgbClr val="253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OPERAÇÕES DE FISCALIZAÇÃO</a:t>
            </a:r>
            <a:r>
              <a:rPr lang="pt-BR" sz="2400" b="1" dirty="0"/>
              <a:t>:</a:t>
            </a:r>
          </a:p>
        </p:txBody>
      </p:sp>
      <p:pic>
        <p:nvPicPr>
          <p:cNvPr id="34" name="Imagem 33" descr="LOGO DFPC.png">
            <a:extLst>
              <a:ext uri="{FF2B5EF4-FFF2-40B4-BE49-F238E27FC236}">
                <a16:creationId xmlns:a16="http://schemas.microsoft.com/office/drawing/2014/main" id="{AB91484B-6584-4B03-A119-5F241564C6C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99995" y="213200"/>
            <a:ext cx="326410" cy="45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0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0" grpId="0" animBg="1"/>
      <p:bldP spid="22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/>
          <p:nvPr/>
        </p:nvGrpSpPr>
        <p:grpSpPr>
          <a:xfrm>
            <a:off x="0" y="-2"/>
            <a:ext cx="12192000" cy="6858004"/>
            <a:chOff x="0" y="-2"/>
            <a:chExt cx="12192000" cy="6858004"/>
          </a:xfrm>
        </p:grpSpPr>
        <p:pic>
          <p:nvPicPr>
            <p:cNvPr id="17" name="Imagem 16" descr="9mm-wallpaper-1600x600.jpg"/>
            <p:cNvPicPr>
              <a:picLocks noChangeAspect="1"/>
            </p:cNvPicPr>
            <p:nvPr/>
          </p:nvPicPr>
          <p:blipFill>
            <a:blip r:embed="rId2" cstate="print">
              <a:lum bright="-4000" contrast="16000"/>
            </a:blip>
            <a:srcRect b="66667"/>
            <a:stretch>
              <a:fillRect/>
            </a:stretch>
          </p:blipFill>
          <p:spPr>
            <a:xfrm>
              <a:off x="1952597" y="5715016"/>
              <a:ext cx="9072564" cy="1142984"/>
            </a:xfrm>
            <a:prstGeom prst="rect">
              <a:avLst/>
            </a:prstGeom>
          </p:spPr>
        </p:pic>
        <p:pic>
          <p:nvPicPr>
            <p:cNvPr id="18" name="Imagem 17" descr="33094536830_7f32d89237_k.jpg"/>
            <p:cNvPicPr>
              <a:picLocks noChangeAspect="1"/>
            </p:cNvPicPr>
            <p:nvPr/>
          </p:nvPicPr>
          <p:blipFill>
            <a:blip r:embed="rId3" cstate="print"/>
            <a:srcRect l="28916" t="4932" r="61568" b="17242"/>
            <a:stretch>
              <a:fillRect/>
            </a:stretch>
          </p:blipFill>
          <p:spPr>
            <a:xfrm>
              <a:off x="10953784" y="0"/>
              <a:ext cx="1238216" cy="68580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Imagem 18" descr="33094536830_7f32d89237_k.jpg"/>
            <p:cNvPicPr>
              <a:picLocks noChangeAspect="1"/>
            </p:cNvPicPr>
            <p:nvPr/>
          </p:nvPicPr>
          <p:blipFill>
            <a:blip r:embed="rId3" cstate="print"/>
            <a:srcRect l="4210" t="4932" r="80746" b="17242"/>
            <a:stretch>
              <a:fillRect/>
            </a:stretch>
          </p:blipFill>
          <p:spPr>
            <a:xfrm>
              <a:off x="0" y="-2"/>
              <a:ext cx="1957478" cy="685800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Imagem 19" descr="LOGO DFP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68097" y="5572140"/>
              <a:ext cx="814883" cy="1134789"/>
            </a:xfrm>
            <a:prstGeom prst="rect">
              <a:avLst/>
            </a:prstGeom>
          </p:spPr>
        </p:pic>
        <p:pic>
          <p:nvPicPr>
            <p:cNvPr id="21" name="Imagem 20" descr="BRASAO EXERCITO.png"/>
            <p:cNvPicPr>
              <a:picLocks noChangeAspect="1"/>
            </p:cNvPicPr>
            <p:nvPr/>
          </p:nvPicPr>
          <p:blipFill>
            <a:blip r:embed="rId5" cstate="print"/>
            <a:srcRect l="50000"/>
            <a:stretch>
              <a:fillRect/>
            </a:stretch>
          </p:blipFill>
          <p:spPr>
            <a:xfrm>
              <a:off x="0" y="285727"/>
              <a:ext cx="1095340" cy="3284195"/>
            </a:xfrm>
            <a:prstGeom prst="rect">
              <a:avLst/>
            </a:prstGeom>
          </p:spPr>
        </p:pic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38452" y="260648"/>
            <a:ext cx="7486600" cy="6383062"/>
          </a:xfrm>
        </p:spPr>
        <p:txBody>
          <a:bodyPr>
            <a:noAutofit/>
          </a:bodyPr>
          <a:lstStyle/>
          <a:p>
            <a:pPr algn="just"/>
            <a:r>
              <a:rPr lang="pt-BR" sz="2800" b="1" u="sng" dirty="0">
                <a:solidFill>
                  <a:schemeClr val="tx1"/>
                </a:solidFill>
              </a:rPr>
              <a:t>Resultados das Operações de Fiscalização</a:t>
            </a:r>
            <a:r>
              <a:rPr lang="pt-BR" sz="2800" b="1" dirty="0">
                <a:solidFill>
                  <a:schemeClr val="tx1"/>
                </a:solidFill>
              </a:rPr>
              <a:t>:</a:t>
            </a:r>
          </a:p>
          <a:p>
            <a:pPr algn="just"/>
            <a:endParaRPr lang="pt-BR" sz="2000" b="1" dirty="0">
              <a:solidFill>
                <a:schemeClr val="tx1"/>
              </a:solidFill>
            </a:endParaRPr>
          </a:p>
          <a:p>
            <a:pPr algn="just"/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Quantidade de processos executados pela DFPC</a:t>
            </a:r>
            <a:r>
              <a:rPr lang="pt-BR" sz="2200" b="1" dirty="0">
                <a:solidFill>
                  <a:schemeClr val="bg1"/>
                </a:solidFill>
              </a:rPr>
              <a:t>:</a:t>
            </a:r>
          </a:p>
          <a:p>
            <a:pPr algn="just"/>
            <a:endParaRPr lang="pt-BR" sz="1000" dirty="0">
              <a:solidFill>
                <a:schemeClr val="tx1"/>
              </a:solidFill>
            </a:endParaRP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3">
            <a:extLst>
              <a:ext uri="{FF2B5EF4-FFF2-40B4-BE49-F238E27FC236}">
                <a16:creationId xmlns:a16="http://schemas.microsoft.com/office/drawing/2014/main" id="{4882160D-35B2-40E2-B449-68FB8AD7A4B8}"/>
              </a:ext>
            </a:extLst>
          </p:cNvPr>
          <p:cNvSpPr txBox="1"/>
          <p:nvPr/>
        </p:nvSpPr>
        <p:spPr>
          <a:xfrm>
            <a:off x="7323389" y="5978731"/>
            <a:ext cx="265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latin typeface="+mj-lt"/>
              </a:rPr>
              <a:t>    Dados consolidados 1º Sem/19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6DBD758-7789-4730-8AA6-29BB1C26852E}"/>
              </a:ext>
            </a:extLst>
          </p:cNvPr>
          <p:cNvSpPr txBox="1"/>
          <p:nvPr/>
        </p:nvSpPr>
        <p:spPr>
          <a:xfrm>
            <a:off x="11262792" y="404664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6/24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79EA4DF9-EF29-4AEB-894C-7D844A4BA0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322047"/>
              </p:ext>
            </p:extLst>
          </p:nvPr>
        </p:nvGraphicFramePr>
        <p:xfrm>
          <a:off x="2799129" y="1062936"/>
          <a:ext cx="7379499" cy="4437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58679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6"/>
          <p:cNvGrpSpPr/>
          <p:nvPr/>
        </p:nvGrpSpPr>
        <p:grpSpPr>
          <a:xfrm>
            <a:off x="0" y="-2"/>
            <a:ext cx="12192000" cy="6858004"/>
            <a:chOff x="0" y="-2"/>
            <a:chExt cx="12192000" cy="6858004"/>
          </a:xfrm>
        </p:grpSpPr>
        <p:pic>
          <p:nvPicPr>
            <p:cNvPr id="18" name="Imagem 17" descr="9mm-wallpaper-1600x600.jpg"/>
            <p:cNvPicPr>
              <a:picLocks noChangeAspect="1"/>
            </p:cNvPicPr>
            <p:nvPr/>
          </p:nvPicPr>
          <p:blipFill>
            <a:blip r:embed="rId2" cstate="print">
              <a:lum bright="-4000" contrast="16000"/>
            </a:blip>
            <a:srcRect b="66667"/>
            <a:stretch>
              <a:fillRect/>
            </a:stretch>
          </p:blipFill>
          <p:spPr>
            <a:xfrm>
              <a:off x="1952597" y="5715016"/>
              <a:ext cx="9072564" cy="1142984"/>
            </a:xfrm>
            <a:prstGeom prst="rect">
              <a:avLst/>
            </a:prstGeom>
          </p:spPr>
        </p:pic>
        <p:pic>
          <p:nvPicPr>
            <p:cNvPr id="19" name="Imagem 18" descr="33094536830_7f32d89237_k.jpg"/>
            <p:cNvPicPr>
              <a:picLocks noChangeAspect="1"/>
            </p:cNvPicPr>
            <p:nvPr/>
          </p:nvPicPr>
          <p:blipFill>
            <a:blip r:embed="rId3" cstate="print"/>
            <a:srcRect l="28916" t="4932" r="61568" b="17242"/>
            <a:stretch>
              <a:fillRect/>
            </a:stretch>
          </p:blipFill>
          <p:spPr>
            <a:xfrm>
              <a:off x="10953784" y="0"/>
              <a:ext cx="1238216" cy="68580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Imagem 19" descr="33094536830_7f32d89237_k.jpg"/>
            <p:cNvPicPr>
              <a:picLocks noChangeAspect="1"/>
            </p:cNvPicPr>
            <p:nvPr/>
          </p:nvPicPr>
          <p:blipFill>
            <a:blip r:embed="rId3" cstate="print"/>
            <a:srcRect l="4210" t="4932" r="80746" b="17242"/>
            <a:stretch>
              <a:fillRect/>
            </a:stretch>
          </p:blipFill>
          <p:spPr>
            <a:xfrm>
              <a:off x="0" y="-2"/>
              <a:ext cx="1957478" cy="685800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Imagem 20" descr="LOGO DFP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68097" y="5572140"/>
              <a:ext cx="814883" cy="1134789"/>
            </a:xfrm>
            <a:prstGeom prst="rect">
              <a:avLst/>
            </a:prstGeom>
          </p:spPr>
        </p:pic>
        <p:pic>
          <p:nvPicPr>
            <p:cNvPr id="22" name="Imagem 21" descr="BRASAO EXERCITO.png"/>
            <p:cNvPicPr>
              <a:picLocks noChangeAspect="1"/>
            </p:cNvPicPr>
            <p:nvPr/>
          </p:nvPicPr>
          <p:blipFill>
            <a:blip r:embed="rId5" cstate="print"/>
            <a:srcRect l="50000"/>
            <a:stretch>
              <a:fillRect/>
            </a:stretch>
          </p:blipFill>
          <p:spPr>
            <a:xfrm>
              <a:off x="0" y="285727"/>
              <a:ext cx="1095340" cy="3284195"/>
            </a:xfrm>
            <a:prstGeom prst="rect">
              <a:avLst/>
            </a:prstGeom>
          </p:spPr>
        </p:pic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79576" y="908720"/>
            <a:ext cx="7992888" cy="1152128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solidFill>
                  <a:schemeClr val="tx1"/>
                </a:solidFill>
              </a:rPr>
              <a:t>Acordo de Cooperação – CNJ : destruição das armas oriundas de processos judiciais recolhidas aos tribunais.</a:t>
            </a:r>
          </a:p>
          <a:p>
            <a:r>
              <a:rPr lang="pt-BR" sz="2000" dirty="0"/>
              <a:t> 	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708EF9C-C802-470C-B3CA-1705CFEF2478}"/>
              </a:ext>
            </a:extLst>
          </p:cNvPr>
          <p:cNvSpPr txBox="1"/>
          <p:nvPr/>
        </p:nvSpPr>
        <p:spPr>
          <a:xfrm>
            <a:off x="11262792" y="404664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9/24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567608" y="2060848"/>
          <a:ext cx="7488832" cy="1555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848">
                <a:tc>
                  <a:txBody>
                    <a:bodyPr/>
                    <a:lstStyle/>
                    <a:p>
                      <a:r>
                        <a:rPr lang="pt-BR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ARMAS DESTRUÍDAS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MUNIÇÕES</a:t>
                      </a:r>
                      <a:r>
                        <a:rPr lang="pt-BR" baseline="0" dirty="0"/>
                        <a:t> DESTRUÍDAS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216.846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548.760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191.869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931.821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13.989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30.739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1244AD03-66DD-4361-A95A-42D21201CF12}"/>
              </a:ext>
            </a:extLst>
          </p:cNvPr>
          <p:cNvSpPr/>
          <p:nvPr/>
        </p:nvSpPr>
        <p:spPr>
          <a:xfrm>
            <a:off x="2207568" y="260648"/>
            <a:ext cx="8427656" cy="522628"/>
          </a:xfrm>
          <a:prstGeom prst="rect">
            <a:avLst/>
          </a:prstGeom>
          <a:solidFill>
            <a:srgbClr val="253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DESTRUIÇÃO DE ARMAS</a:t>
            </a:r>
            <a:endParaRPr lang="pt-BR" sz="2400" b="1" dirty="0"/>
          </a:p>
        </p:txBody>
      </p:sp>
      <p:pic>
        <p:nvPicPr>
          <p:cNvPr id="15" name="Imagem 14" descr="LOGO DFPC.png">
            <a:extLst>
              <a:ext uri="{FF2B5EF4-FFF2-40B4-BE49-F238E27FC236}">
                <a16:creationId xmlns:a16="http://schemas.microsoft.com/office/drawing/2014/main" id="{E32434A8-DFE5-4E4E-A68D-0FA03A9868C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30706" y="303780"/>
            <a:ext cx="326410" cy="45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27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green-background (1).jpg"/>
          <p:cNvPicPr>
            <a:picLocks noChangeAspect="1"/>
          </p:cNvPicPr>
          <p:nvPr/>
        </p:nvPicPr>
        <p:blipFill>
          <a:blip r:embed="rId2" cstate="print"/>
          <a:srcRect r="82627"/>
          <a:stretch>
            <a:fillRect/>
          </a:stretch>
        </p:blipFill>
        <p:spPr>
          <a:xfrm>
            <a:off x="1" y="0"/>
            <a:ext cx="1952596" cy="6858000"/>
          </a:xfrm>
          <a:prstGeom prst="rect">
            <a:avLst/>
          </a:prstGeom>
        </p:spPr>
      </p:pic>
      <p:pic>
        <p:nvPicPr>
          <p:cNvPr id="8" name="Imagem 7" descr="BRASAO EXERCITO.png"/>
          <p:cNvPicPr>
            <a:picLocks noChangeAspect="1"/>
          </p:cNvPicPr>
          <p:nvPr/>
        </p:nvPicPr>
        <p:blipFill>
          <a:blip r:embed="rId3" cstate="print"/>
          <a:srcRect l="50609"/>
          <a:stretch>
            <a:fillRect/>
          </a:stretch>
        </p:blipFill>
        <p:spPr>
          <a:xfrm>
            <a:off x="0" y="1071546"/>
            <a:ext cx="1553352" cy="4714908"/>
          </a:xfrm>
          <a:prstGeom prst="rect">
            <a:avLst/>
          </a:prstGeom>
        </p:spPr>
      </p:pic>
      <p:pic>
        <p:nvPicPr>
          <p:cNvPr id="10" name="Imagem 9" descr="LOGO DFP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68097" y="5572142"/>
            <a:ext cx="814883" cy="1134789"/>
          </a:xfrm>
          <a:prstGeom prst="rect">
            <a:avLst/>
          </a:prstGeom>
        </p:spPr>
      </p:pic>
      <p:pic>
        <p:nvPicPr>
          <p:cNvPr id="11" name="Imagem 10" descr="9mm-wallpaper-1600x600.jpg"/>
          <p:cNvPicPr>
            <a:picLocks noChangeAspect="1"/>
          </p:cNvPicPr>
          <p:nvPr/>
        </p:nvPicPr>
        <p:blipFill>
          <a:blip r:embed="rId5" cstate="print">
            <a:lum bright="-4000" contrast="16000"/>
          </a:blip>
          <a:srcRect b="66667"/>
          <a:stretch>
            <a:fillRect/>
          </a:stretch>
        </p:blipFill>
        <p:spPr>
          <a:xfrm>
            <a:off x="1952597" y="5715016"/>
            <a:ext cx="9072561" cy="1142984"/>
          </a:xfrm>
          <a:prstGeom prst="rect">
            <a:avLst/>
          </a:prstGeom>
        </p:spPr>
      </p:pic>
      <p:pic>
        <p:nvPicPr>
          <p:cNvPr id="9" name="Imagem 8" descr="green-background (1).jpg"/>
          <p:cNvPicPr>
            <a:picLocks noChangeAspect="1"/>
          </p:cNvPicPr>
          <p:nvPr/>
        </p:nvPicPr>
        <p:blipFill>
          <a:blip r:embed="rId2" cstate="print"/>
          <a:srcRect r="88983"/>
          <a:stretch>
            <a:fillRect/>
          </a:stretch>
        </p:blipFill>
        <p:spPr>
          <a:xfrm flipH="1">
            <a:off x="10953784" y="0"/>
            <a:ext cx="1238216" cy="6858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m 12" descr="LOGO DFPC.png">
            <a:extLst>
              <a:ext uri="{FF2B5EF4-FFF2-40B4-BE49-F238E27FC236}">
                <a16:creationId xmlns:a16="http://schemas.microsoft.com/office/drawing/2014/main" id="{54FFB89E-735F-4AA0-8EB2-7FDEEA41ACB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65450" y="61963"/>
            <a:ext cx="814883" cy="1134789"/>
          </a:xfrm>
          <a:prstGeom prst="rect">
            <a:avLst/>
          </a:prstGeom>
        </p:spPr>
      </p:pic>
      <p:grpSp>
        <p:nvGrpSpPr>
          <p:cNvPr id="2" name="Grupo 17">
            <a:extLst>
              <a:ext uri="{FF2B5EF4-FFF2-40B4-BE49-F238E27FC236}">
                <a16:creationId xmlns:a16="http://schemas.microsoft.com/office/drawing/2014/main" id="{294AFE19-3F2F-4738-A401-91EBDF4CA6E8}"/>
              </a:ext>
            </a:extLst>
          </p:cNvPr>
          <p:cNvGrpSpPr/>
          <p:nvPr/>
        </p:nvGrpSpPr>
        <p:grpSpPr>
          <a:xfrm>
            <a:off x="0" y="-2"/>
            <a:ext cx="12192000" cy="6858004"/>
            <a:chOff x="0" y="-2"/>
            <a:chExt cx="12192000" cy="6858004"/>
          </a:xfrm>
        </p:grpSpPr>
        <p:pic>
          <p:nvPicPr>
            <p:cNvPr id="29" name="Imagem 28" descr="33094536830_7f32d89237_k.jpg">
              <a:extLst>
                <a:ext uri="{FF2B5EF4-FFF2-40B4-BE49-F238E27FC236}">
                  <a16:creationId xmlns:a16="http://schemas.microsoft.com/office/drawing/2014/main" id="{14041639-B993-4EDD-A98E-B5275CCC5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 l="28916" t="4932" r="61568" b="17242"/>
            <a:stretch>
              <a:fillRect/>
            </a:stretch>
          </p:blipFill>
          <p:spPr>
            <a:xfrm>
              <a:off x="10953784" y="0"/>
              <a:ext cx="1238216" cy="68580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Imagem 29" descr="33094536830_7f32d89237_k.jpg">
              <a:extLst>
                <a:ext uri="{FF2B5EF4-FFF2-40B4-BE49-F238E27FC236}">
                  <a16:creationId xmlns:a16="http://schemas.microsoft.com/office/drawing/2014/main" id="{A96C9409-2289-4D5C-9C23-39329F932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 l="4210" t="4932" r="80746" b="17242"/>
            <a:stretch>
              <a:fillRect/>
            </a:stretch>
          </p:blipFill>
          <p:spPr>
            <a:xfrm>
              <a:off x="0" y="-2"/>
              <a:ext cx="1957478" cy="685800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Imagem 30" descr="LOGO DFPC.png">
              <a:extLst>
                <a:ext uri="{FF2B5EF4-FFF2-40B4-BE49-F238E27FC236}">
                  <a16:creationId xmlns:a16="http://schemas.microsoft.com/office/drawing/2014/main" id="{D58D431C-0D46-4AE8-A756-1C98E819E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68097" y="5572140"/>
              <a:ext cx="814883" cy="1134789"/>
            </a:xfrm>
            <a:prstGeom prst="rect">
              <a:avLst/>
            </a:prstGeom>
          </p:spPr>
        </p:pic>
        <p:pic>
          <p:nvPicPr>
            <p:cNvPr id="32" name="Imagem 31" descr="BRASAO EXERCITO.png">
              <a:extLst>
                <a:ext uri="{FF2B5EF4-FFF2-40B4-BE49-F238E27FC236}">
                  <a16:creationId xmlns:a16="http://schemas.microsoft.com/office/drawing/2014/main" id="{25B3707A-4414-4744-A8D1-482419203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rcRect l="50000"/>
            <a:stretch>
              <a:fillRect/>
            </a:stretch>
          </p:blipFill>
          <p:spPr>
            <a:xfrm>
              <a:off x="0" y="285727"/>
              <a:ext cx="1095340" cy="3284195"/>
            </a:xfrm>
            <a:prstGeom prst="rect">
              <a:avLst/>
            </a:prstGeom>
          </p:spPr>
        </p:pic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8C0F7B28-2A7A-41A2-956E-6EAC83C0D15B}"/>
              </a:ext>
            </a:extLst>
          </p:cNvPr>
          <p:cNvSpPr/>
          <p:nvPr/>
        </p:nvSpPr>
        <p:spPr>
          <a:xfrm>
            <a:off x="2276857" y="170068"/>
            <a:ext cx="8427656" cy="522628"/>
          </a:xfrm>
          <a:prstGeom prst="rect">
            <a:avLst/>
          </a:prstGeom>
          <a:solidFill>
            <a:srgbClr val="253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latin typeface="Calibri" pitchFamily="34" charset="0"/>
              </a:rPr>
              <a:t>SISTEMA DE GERENCIAMENTO MILITAR DE ARMAS</a:t>
            </a:r>
            <a:endParaRPr lang="pt-BR" sz="2400" b="1" dirty="0"/>
          </a:p>
        </p:txBody>
      </p:sp>
      <p:pic>
        <p:nvPicPr>
          <p:cNvPr id="34" name="Imagem 33" descr="LOGO DFPC.png">
            <a:extLst>
              <a:ext uri="{FF2B5EF4-FFF2-40B4-BE49-F238E27FC236}">
                <a16:creationId xmlns:a16="http://schemas.microsoft.com/office/drawing/2014/main" id="{AB91484B-6584-4B03-A119-5F241564C6C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99995" y="213200"/>
            <a:ext cx="326410" cy="454552"/>
          </a:xfrm>
          <a:prstGeom prst="rect">
            <a:avLst/>
          </a:prstGeom>
        </p:spPr>
      </p:pic>
      <p:sp>
        <p:nvSpPr>
          <p:cNvPr id="36" name="Titre 1"/>
          <p:cNvSpPr>
            <a:spLocks/>
          </p:cNvSpPr>
          <p:nvPr/>
        </p:nvSpPr>
        <p:spPr bwMode="auto">
          <a:xfrm>
            <a:off x="2784871" y="1061516"/>
            <a:ext cx="6767513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/>
            <a:endParaRPr lang="en-US" sz="4000" b="1" dirty="0">
              <a:latin typeface="Calibri" pitchFamily="34" charset="0"/>
            </a:endParaRPr>
          </a:p>
        </p:txBody>
      </p:sp>
      <p:sp>
        <p:nvSpPr>
          <p:cNvPr id="37" name="Espace réservé du contenu 2"/>
          <p:cNvSpPr>
            <a:spLocks/>
          </p:cNvSpPr>
          <p:nvPr/>
        </p:nvSpPr>
        <p:spPr bwMode="auto">
          <a:xfrm>
            <a:off x="2711624" y="836712"/>
            <a:ext cx="288032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 b="1" dirty="0">
                <a:latin typeface="Calibri" pitchFamily="34" charset="0"/>
              </a:rPr>
              <a:t>Usuários: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3100721" y="2060848"/>
            <a:ext cx="775405" cy="31683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r>
              <a:rPr lang="pt-BR" sz="2800" b="1" dirty="0">
                <a:latin typeface="Arial Black" pitchFamily="34" charset="0"/>
              </a:rPr>
              <a:t>SIGMA</a:t>
            </a:r>
          </a:p>
        </p:txBody>
      </p:sp>
      <p:pic>
        <p:nvPicPr>
          <p:cNvPr id="1026" name="Picture 2" descr="Resultado de imagem para DISTINTIVO P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6080" y="1052736"/>
            <a:ext cx="1077827" cy="1440160"/>
          </a:xfrm>
          <a:prstGeom prst="rect">
            <a:avLst/>
          </a:prstGeom>
          <a:noFill/>
        </p:spPr>
      </p:pic>
      <p:pic>
        <p:nvPicPr>
          <p:cNvPr id="1028" name="Picture 4" descr="Resultado de imagem para DISTINTIVO ABI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03912" y="2852936"/>
            <a:ext cx="1224136" cy="1224136"/>
          </a:xfrm>
          <a:prstGeom prst="rect">
            <a:avLst/>
          </a:prstGeom>
          <a:noFill/>
        </p:spPr>
      </p:pic>
      <p:pic>
        <p:nvPicPr>
          <p:cNvPr id="1030" name="Picture 6" descr="https://midiaedireito.com.br/wp-content/uploads/2018/11/midia-site-imagem-1-800x445.png"/>
          <p:cNvPicPr>
            <a:picLocks noChangeAspect="1" noChangeArrowheads="1"/>
          </p:cNvPicPr>
          <p:nvPr/>
        </p:nvPicPr>
        <p:blipFill>
          <a:blip r:embed="rId10" cstate="print"/>
          <a:srcRect l="35909" t="18687" r="35741" b="18455"/>
          <a:stretch>
            <a:fillRect/>
          </a:stretch>
        </p:blipFill>
        <p:spPr bwMode="auto">
          <a:xfrm>
            <a:off x="6888088" y="2780928"/>
            <a:ext cx="1080120" cy="1332148"/>
          </a:xfrm>
          <a:prstGeom prst="rect">
            <a:avLst/>
          </a:prstGeom>
          <a:noFill/>
        </p:spPr>
      </p:pic>
      <p:pic>
        <p:nvPicPr>
          <p:cNvPr id="1032" name="Picture 8" descr="Resultado de imagem para DISTINTIVO CBM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00256" y="1196752"/>
            <a:ext cx="1152128" cy="1152128"/>
          </a:xfrm>
          <a:prstGeom prst="rect">
            <a:avLst/>
          </a:prstGeom>
          <a:noFill/>
        </p:spPr>
      </p:pic>
      <p:sp>
        <p:nvSpPr>
          <p:cNvPr id="26" name="CaixaDeTexto 25"/>
          <p:cNvSpPr txBox="1"/>
          <p:nvPr/>
        </p:nvSpPr>
        <p:spPr>
          <a:xfrm>
            <a:off x="9840416" y="5589240"/>
            <a:ext cx="867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err="1">
                <a:latin typeface="Arial Black" pitchFamily="34" charset="0"/>
              </a:rPr>
              <a:t>SINARM</a:t>
            </a:r>
            <a:endParaRPr lang="pt-BR" sz="1200" b="1" dirty="0">
              <a:latin typeface="Arial Black" pitchFamily="34" charset="0"/>
            </a:endParaRPr>
          </a:p>
        </p:txBody>
      </p:sp>
      <p:pic>
        <p:nvPicPr>
          <p:cNvPr id="35" name="Imagem 34" descr="SETA.pn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6280" y="5301208"/>
            <a:ext cx="1679049" cy="864096"/>
          </a:xfrm>
          <a:prstGeom prst="rect">
            <a:avLst/>
          </a:prstGeom>
        </p:spPr>
      </p:pic>
      <p:pic>
        <p:nvPicPr>
          <p:cNvPr id="1034" name="Picture 10" descr="Imagem relacionada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96200" y="4509120"/>
            <a:ext cx="1422158" cy="1896210"/>
          </a:xfrm>
          <a:prstGeom prst="rect">
            <a:avLst/>
          </a:prstGeom>
          <a:noFill/>
        </p:spPr>
      </p:pic>
      <p:grpSp>
        <p:nvGrpSpPr>
          <p:cNvPr id="45" name="Grupo 44"/>
          <p:cNvGrpSpPr/>
          <p:nvPr/>
        </p:nvGrpSpPr>
        <p:grpSpPr>
          <a:xfrm>
            <a:off x="5375920" y="4365104"/>
            <a:ext cx="1368152" cy="1521460"/>
            <a:chOff x="5231904" y="4437112"/>
            <a:chExt cx="1368152" cy="1521460"/>
          </a:xfrm>
        </p:grpSpPr>
        <p:pic>
          <p:nvPicPr>
            <p:cNvPr id="1044" name="Picture 20" descr="Resultado de imagem para SILHUETA ALVO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231904" y="4437112"/>
              <a:ext cx="1368152" cy="1368152"/>
            </a:xfrm>
            <a:prstGeom prst="rect">
              <a:avLst/>
            </a:prstGeom>
            <a:noFill/>
          </p:spPr>
        </p:pic>
        <p:sp>
          <p:nvSpPr>
            <p:cNvPr id="44" name="CaixaDeTexto 43"/>
            <p:cNvSpPr txBox="1"/>
            <p:nvPr/>
          </p:nvSpPr>
          <p:spPr>
            <a:xfrm>
              <a:off x="5519936" y="5589240"/>
              <a:ext cx="7191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>
                  <a:latin typeface="Arial Black" pitchFamily="34" charset="0"/>
                </a:rPr>
                <a:t>CAC</a:t>
              </a:r>
              <a:endParaRPr lang="pt-BR" dirty="0">
                <a:latin typeface="Arial Black" pitchFamily="34" charset="0"/>
              </a:endParaRP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8184232" y="1929410"/>
            <a:ext cx="1800200" cy="2094818"/>
            <a:chOff x="8184232" y="1929410"/>
            <a:chExt cx="1800200" cy="2094818"/>
          </a:xfrm>
        </p:grpSpPr>
        <p:pic>
          <p:nvPicPr>
            <p:cNvPr id="42" name="Imagem 41" descr="FABRICA.png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4610"/>
            <a:stretch>
              <a:fillRect/>
            </a:stretch>
          </p:blipFill>
          <p:spPr>
            <a:xfrm>
              <a:off x="8256240" y="1929410"/>
              <a:ext cx="1728192" cy="1787622"/>
            </a:xfrm>
            <a:prstGeom prst="rect">
              <a:avLst/>
            </a:prstGeom>
          </p:spPr>
        </p:pic>
        <p:sp>
          <p:nvSpPr>
            <p:cNvPr id="46" name="CaixaDeTexto 45"/>
            <p:cNvSpPr txBox="1"/>
            <p:nvPr/>
          </p:nvSpPr>
          <p:spPr>
            <a:xfrm>
              <a:off x="8184232" y="3501008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/>
                <a:t>Fábricas, Comércio e Importadores</a:t>
              </a:r>
            </a:p>
          </p:txBody>
        </p:sp>
      </p:grpSp>
      <p:pic>
        <p:nvPicPr>
          <p:cNvPr id="1046" name="Picture 22" descr="Resultado de imagem para militar patriot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159896" y="1124744"/>
            <a:ext cx="1503363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3906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green-background (1).jpg"/>
          <p:cNvPicPr>
            <a:picLocks noChangeAspect="1"/>
          </p:cNvPicPr>
          <p:nvPr/>
        </p:nvPicPr>
        <p:blipFill>
          <a:blip r:embed="rId2" cstate="print"/>
          <a:srcRect r="82627"/>
          <a:stretch>
            <a:fillRect/>
          </a:stretch>
        </p:blipFill>
        <p:spPr>
          <a:xfrm>
            <a:off x="0" y="0"/>
            <a:ext cx="1952596" cy="6858000"/>
          </a:xfrm>
          <a:prstGeom prst="rect">
            <a:avLst/>
          </a:prstGeom>
        </p:spPr>
      </p:pic>
      <p:pic>
        <p:nvPicPr>
          <p:cNvPr id="8" name="Imagem 7" descr="BRASAO EXERCITO.png"/>
          <p:cNvPicPr>
            <a:picLocks noChangeAspect="1"/>
          </p:cNvPicPr>
          <p:nvPr/>
        </p:nvPicPr>
        <p:blipFill>
          <a:blip r:embed="rId3" cstate="print"/>
          <a:srcRect l="50609"/>
          <a:stretch>
            <a:fillRect/>
          </a:stretch>
        </p:blipFill>
        <p:spPr>
          <a:xfrm>
            <a:off x="0" y="1071546"/>
            <a:ext cx="1553352" cy="4714908"/>
          </a:xfrm>
          <a:prstGeom prst="rect">
            <a:avLst/>
          </a:prstGeom>
        </p:spPr>
      </p:pic>
      <p:pic>
        <p:nvPicPr>
          <p:cNvPr id="15" name="Imagem 14" descr="9mm-wallpaper-1600x600.jpg"/>
          <p:cNvPicPr>
            <a:picLocks noChangeAspect="1"/>
          </p:cNvPicPr>
          <p:nvPr/>
        </p:nvPicPr>
        <p:blipFill>
          <a:blip r:embed="rId4" cstate="print">
            <a:lum bright="-4000" contrast="16000"/>
          </a:blip>
          <a:srcRect b="66667"/>
          <a:stretch>
            <a:fillRect/>
          </a:stretch>
        </p:blipFill>
        <p:spPr>
          <a:xfrm>
            <a:off x="1952596" y="5715016"/>
            <a:ext cx="9072562" cy="1142984"/>
          </a:xfrm>
          <a:prstGeom prst="rect">
            <a:avLst/>
          </a:prstGeom>
        </p:spPr>
      </p:pic>
      <p:pic>
        <p:nvPicPr>
          <p:cNvPr id="12" name="Imagem 11" descr="green-background (1).jpg"/>
          <p:cNvPicPr>
            <a:picLocks noChangeAspect="1"/>
          </p:cNvPicPr>
          <p:nvPr/>
        </p:nvPicPr>
        <p:blipFill>
          <a:blip r:embed="rId2" cstate="print"/>
          <a:srcRect r="88983"/>
          <a:stretch>
            <a:fillRect/>
          </a:stretch>
        </p:blipFill>
        <p:spPr>
          <a:xfrm flipH="1">
            <a:off x="10953784" y="0"/>
            <a:ext cx="1238216" cy="6858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m 9" descr="LOGO DFP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60761" y="61963"/>
            <a:ext cx="814882" cy="1134789"/>
          </a:xfrm>
          <a:prstGeom prst="rect">
            <a:avLst/>
          </a:prstGeom>
        </p:spPr>
      </p:pic>
      <p:grpSp>
        <p:nvGrpSpPr>
          <p:cNvPr id="17" name="Grupo 17">
            <a:extLst>
              <a:ext uri="{FF2B5EF4-FFF2-40B4-BE49-F238E27FC236}">
                <a16:creationId xmlns:a16="http://schemas.microsoft.com/office/drawing/2014/main" id="{A6DFADE1-D19F-40B2-8975-CC314B857BED}"/>
              </a:ext>
            </a:extLst>
          </p:cNvPr>
          <p:cNvGrpSpPr/>
          <p:nvPr/>
        </p:nvGrpSpPr>
        <p:grpSpPr>
          <a:xfrm>
            <a:off x="0" y="-2"/>
            <a:ext cx="12192000" cy="6858004"/>
            <a:chOff x="0" y="-2"/>
            <a:chExt cx="12192000" cy="6858004"/>
          </a:xfrm>
        </p:grpSpPr>
        <p:pic>
          <p:nvPicPr>
            <p:cNvPr id="19" name="Imagem 18" descr="33094536830_7f32d89237_k.jpg">
              <a:extLst>
                <a:ext uri="{FF2B5EF4-FFF2-40B4-BE49-F238E27FC236}">
                  <a16:creationId xmlns:a16="http://schemas.microsoft.com/office/drawing/2014/main" id="{FCCE4FAD-9B42-4EA8-9F75-75310AE6C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 l="28916" t="4932" r="61568" b="17242"/>
            <a:stretch>
              <a:fillRect/>
            </a:stretch>
          </p:blipFill>
          <p:spPr>
            <a:xfrm>
              <a:off x="10953784" y="0"/>
              <a:ext cx="1238216" cy="68580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Imagem 19" descr="33094536830_7f32d89237_k.jpg">
              <a:extLst>
                <a:ext uri="{FF2B5EF4-FFF2-40B4-BE49-F238E27FC236}">
                  <a16:creationId xmlns:a16="http://schemas.microsoft.com/office/drawing/2014/main" id="{41F61C9B-A142-4B05-A19B-A15BDBE93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 l="4210" t="4932" r="80746" b="17242"/>
            <a:stretch>
              <a:fillRect/>
            </a:stretch>
          </p:blipFill>
          <p:spPr>
            <a:xfrm>
              <a:off x="0" y="-2"/>
              <a:ext cx="1957478" cy="685800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Imagem 21" descr="BRASAO EXERCITO.png">
              <a:extLst>
                <a:ext uri="{FF2B5EF4-FFF2-40B4-BE49-F238E27FC236}">
                  <a16:creationId xmlns:a16="http://schemas.microsoft.com/office/drawing/2014/main" id="{EDC5CB57-58C4-4C75-9DA7-2F99F2A5C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rcRect l="50000"/>
            <a:stretch>
              <a:fillRect/>
            </a:stretch>
          </p:blipFill>
          <p:spPr>
            <a:xfrm>
              <a:off x="0" y="285727"/>
              <a:ext cx="1095340" cy="3284195"/>
            </a:xfrm>
            <a:prstGeom prst="rect">
              <a:avLst/>
            </a:prstGeom>
          </p:spPr>
        </p:pic>
      </p:grpSp>
      <p:sp>
        <p:nvSpPr>
          <p:cNvPr id="23" name="Retângulo 22">
            <a:extLst>
              <a:ext uri="{FF2B5EF4-FFF2-40B4-BE49-F238E27FC236}">
                <a16:creationId xmlns:a16="http://schemas.microsoft.com/office/drawing/2014/main" id="{6FF05EA8-6D21-4E6B-84AA-AB6C76DF3171}"/>
              </a:ext>
            </a:extLst>
          </p:cNvPr>
          <p:cNvSpPr/>
          <p:nvPr/>
        </p:nvSpPr>
        <p:spPr>
          <a:xfrm>
            <a:off x="2276857" y="170068"/>
            <a:ext cx="8427656" cy="810660"/>
          </a:xfrm>
          <a:prstGeom prst="rect">
            <a:avLst/>
          </a:prstGeom>
          <a:solidFill>
            <a:srgbClr val="253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CAÇADORES , ATIRADORES E COLECIONADORES</a:t>
            </a:r>
            <a:br>
              <a:rPr lang="pt-BR" sz="2400" b="1" dirty="0"/>
            </a:br>
            <a:r>
              <a:rPr lang="pt-BR" sz="2400" b="1" dirty="0"/>
              <a:t> (</a:t>
            </a:r>
            <a:r>
              <a:rPr lang="pt-BR" sz="2400" b="1" dirty="0" err="1"/>
              <a:t>CAC</a:t>
            </a:r>
            <a:r>
              <a:rPr lang="pt-BR" sz="2400" b="1" dirty="0"/>
              <a:t>)</a:t>
            </a:r>
          </a:p>
        </p:txBody>
      </p:sp>
      <p:pic>
        <p:nvPicPr>
          <p:cNvPr id="24" name="Imagem 23" descr="LOGO DFPC.png">
            <a:extLst>
              <a:ext uri="{FF2B5EF4-FFF2-40B4-BE49-F238E27FC236}">
                <a16:creationId xmlns:a16="http://schemas.microsoft.com/office/drawing/2014/main" id="{E4219142-85C3-4009-A912-A31086C374A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99995" y="213200"/>
            <a:ext cx="326410" cy="454552"/>
          </a:xfrm>
          <a:prstGeom prst="rect">
            <a:avLst/>
          </a:prstGeom>
        </p:spPr>
      </p:pic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2351584" y="1484784"/>
          <a:ext cx="8127999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Total</a:t>
                      </a:r>
                      <a:r>
                        <a:rPr lang="pt-BR" baseline="0" dirty="0"/>
                        <a:t> de </a:t>
                      </a:r>
                      <a:r>
                        <a:rPr lang="pt-BR" baseline="0" dirty="0" err="1"/>
                        <a:t>CAC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Total</a:t>
                      </a:r>
                      <a:r>
                        <a:rPr lang="pt-BR" baseline="0" dirty="0"/>
                        <a:t> de armas de </a:t>
                      </a:r>
                      <a:r>
                        <a:rPr lang="pt-BR" baseline="0" dirty="0" err="1"/>
                        <a:t>CAC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Média</a:t>
                      </a:r>
                      <a:r>
                        <a:rPr lang="pt-BR" baseline="0" dirty="0"/>
                        <a:t> de </a:t>
                      </a:r>
                      <a:r>
                        <a:rPr lang="pt-BR" dirty="0"/>
                        <a:t>Armas</a:t>
                      </a:r>
                      <a:r>
                        <a:rPr lang="pt-BR" baseline="0" dirty="0"/>
                        <a:t> por </a:t>
                      </a:r>
                      <a:r>
                        <a:rPr lang="pt-BR" baseline="0" dirty="0" err="1"/>
                        <a:t>CAC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163.546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389.318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2,38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/>
        </p:nvGraphicFramePr>
        <p:xfrm>
          <a:off x="2423592" y="3717032"/>
          <a:ext cx="338437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Quantidade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2351584" y="3284984"/>
            <a:ext cx="409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Total de armas Roubadas/Furtadas:</a:t>
            </a:r>
          </a:p>
        </p:txBody>
      </p:sp>
    </p:spTree>
    <p:extLst>
      <p:ext uri="{BB962C8B-B14F-4D97-AF65-F5344CB8AC3E}">
        <p14:creationId xmlns:p14="http://schemas.microsoft.com/office/powerpoint/2010/main" val="3954176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green-background (1).jpg"/>
          <p:cNvPicPr>
            <a:picLocks noChangeAspect="1"/>
          </p:cNvPicPr>
          <p:nvPr/>
        </p:nvPicPr>
        <p:blipFill>
          <a:blip r:embed="rId2" cstate="print"/>
          <a:srcRect r="82627"/>
          <a:stretch>
            <a:fillRect/>
          </a:stretch>
        </p:blipFill>
        <p:spPr>
          <a:xfrm>
            <a:off x="0" y="0"/>
            <a:ext cx="1952596" cy="6858000"/>
          </a:xfrm>
          <a:prstGeom prst="rect">
            <a:avLst/>
          </a:prstGeom>
        </p:spPr>
      </p:pic>
      <p:pic>
        <p:nvPicPr>
          <p:cNvPr id="8" name="Imagem 7" descr="BRASAO EXERCITO.png"/>
          <p:cNvPicPr>
            <a:picLocks noChangeAspect="1"/>
          </p:cNvPicPr>
          <p:nvPr/>
        </p:nvPicPr>
        <p:blipFill>
          <a:blip r:embed="rId3" cstate="print"/>
          <a:srcRect l="50609"/>
          <a:stretch>
            <a:fillRect/>
          </a:stretch>
        </p:blipFill>
        <p:spPr>
          <a:xfrm>
            <a:off x="0" y="1071546"/>
            <a:ext cx="1553352" cy="4714908"/>
          </a:xfrm>
          <a:prstGeom prst="rect">
            <a:avLst/>
          </a:prstGeom>
        </p:spPr>
      </p:pic>
      <p:pic>
        <p:nvPicPr>
          <p:cNvPr id="15" name="Imagem 14" descr="9mm-wallpaper-1600x600.jpg"/>
          <p:cNvPicPr>
            <a:picLocks noChangeAspect="1"/>
          </p:cNvPicPr>
          <p:nvPr/>
        </p:nvPicPr>
        <p:blipFill>
          <a:blip r:embed="rId4" cstate="print">
            <a:lum bright="-4000" contrast="16000"/>
          </a:blip>
          <a:srcRect b="66667"/>
          <a:stretch>
            <a:fillRect/>
          </a:stretch>
        </p:blipFill>
        <p:spPr>
          <a:xfrm>
            <a:off x="1952596" y="5715016"/>
            <a:ext cx="9072562" cy="1142984"/>
          </a:xfrm>
          <a:prstGeom prst="rect">
            <a:avLst/>
          </a:prstGeom>
        </p:spPr>
      </p:pic>
      <p:pic>
        <p:nvPicPr>
          <p:cNvPr id="12" name="Imagem 11" descr="green-background (1).jpg"/>
          <p:cNvPicPr>
            <a:picLocks noChangeAspect="1"/>
          </p:cNvPicPr>
          <p:nvPr/>
        </p:nvPicPr>
        <p:blipFill>
          <a:blip r:embed="rId2" cstate="print"/>
          <a:srcRect r="88983"/>
          <a:stretch>
            <a:fillRect/>
          </a:stretch>
        </p:blipFill>
        <p:spPr>
          <a:xfrm flipH="1">
            <a:off x="10953784" y="0"/>
            <a:ext cx="1238216" cy="6858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m 9" descr="LOGO DFP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60761" y="61963"/>
            <a:ext cx="814882" cy="1134789"/>
          </a:xfrm>
          <a:prstGeom prst="rect">
            <a:avLst/>
          </a:prstGeom>
        </p:spPr>
      </p:pic>
      <p:grpSp>
        <p:nvGrpSpPr>
          <p:cNvPr id="2" name="Grupo 17">
            <a:extLst>
              <a:ext uri="{FF2B5EF4-FFF2-40B4-BE49-F238E27FC236}">
                <a16:creationId xmlns:a16="http://schemas.microsoft.com/office/drawing/2014/main" id="{A6DFADE1-D19F-40B2-8975-CC314B857BED}"/>
              </a:ext>
            </a:extLst>
          </p:cNvPr>
          <p:cNvGrpSpPr/>
          <p:nvPr/>
        </p:nvGrpSpPr>
        <p:grpSpPr>
          <a:xfrm>
            <a:off x="0" y="-2"/>
            <a:ext cx="12192000" cy="6858004"/>
            <a:chOff x="0" y="-2"/>
            <a:chExt cx="12192000" cy="6858004"/>
          </a:xfrm>
        </p:grpSpPr>
        <p:pic>
          <p:nvPicPr>
            <p:cNvPr id="19" name="Imagem 18" descr="33094536830_7f32d89237_k.jpg">
              <a:extLst>
                <a:ext uri="{FF2B5EF4-FFF2-40B4-BE49-F238E27FC236}">
                  <a16:creationId xmlns:a16="http://schemas.microsoft.com/office/drawing/2014/main" id="{FCCE4FAD-9B42-4EA8-9F75-75310AE6C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 l="28916" t="4932" r="61568" b="17242"/>
            <a:stretch>
              <a:fillRect/>
            </a:stretch>
          </p:blipFill>
          <p:spPr>
            <a:xfrm>
              <a:off x="10953784" y="0"/>
              <a:ext cx="1238216" cy="68580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Imagem 19" descr="33094536830_7f32d89237_k.jpg">
              <a:extLst>
                <a:ext uri="{FF2B5EF4-FFF2-40B4-BE49-F238E27FC236}">
                  <a16:creationId xmlns:a16="http://schemas.microsoft.com/office/drawing/2014/main" id="{41F61C9B-A142-4B05-A19B-A15BDBE93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 l="4210" t="4932" r="80746" b="17242"/>
            <a:stretch>
              <a:fillRect/>
            </a:stretch>
          </p:blipFill>
          <p:spPr>
            <a:xfrm>
              <a:off x="0" y="-2"/>
              <a:ext cx="1957478" cy="685800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Imagem 21" descr="BRASAO EXERCITO.png">
              <a:extLst>
                <a:ext uri="{FF2B5EF4-FFF2-40B4-BE49-F238E27FC236}">
                  <a16:creationId xmlns:a16="http://schemas.microsoft.com/office/drawing/2014/main" id="{EDC5CB57-58C4-4C75-9DA7-2F99F2A5C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rcRect l="50000"/>
            <a:stretch>
              <a:fillRect/>
            </a:stretch>
          </p:blipFill>
          <p:spPr>
            <a:xfrm>
              <a:off x="0" y="285727"/>
              <a:ext cx="1095340" cy="3284195"/>
            </a:xfrm>
            <a:prstGeom prst="rect">
              <a:avLst/>
            </a:prstGeom>
          </p:spPr>
        </p:pic>
      </p:grpSp>
      <p:sp>
        <p:nvSpPr>
          <p:cNvPr id="23" name="Retângulo 22">
            <a:extLst>
              <a:ext uri="{FF2B5EF4-FFF2-40B4-BE49-F238E27FC236}">
                <a16:creationId xmlns:a16="http://schemas.microsoft.com/office/drawing/2014/main" id="{6FF05EA8-6D21-4E6B-84AA-AB6C76DF3171}"/>
              </a:ext>
            </a:extLst>
          </p:cNvPr>
          <p:cNvSpPr/>
          <p:nvPr/>
        </p:nvSpPr>
        <p:spPr>
          <a:xfrm>
            <a:off x="2276857" y="170068"/>
            <a:ext cx="8427656" cy="522628"/>
          </a:xfrm>
          <a:prstGeom prst="rect">
            <a:avLst/>
          </a:prstGeom>
          <a:solidFill>
            <a:srgbClr val="253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FÁBRICAS DE ARMAS E MUNIÇÕES</a:t>
            </a:r>
            <a:r>
              <a:rPr lang="pt-BR" sz="2400" b="1" dirty="0"/>
              <a:t>:</a:t>
            </a:r>
          </a:p>
        </p:txBody>
      </p:sp>
      <p:pic>
        <p:nvPicPr>
          <p:cNvPr id="24" name="Imagem 23" descr="LOGO DFPC.png">
            <a:extLst>
              <a:ext uri="{FF2B5EF4-FFF2-40B4-BE49-F238E27FC236}">
                <a16:creationId xmlns:a16="http://schemas.microsoft.com/office/drawing/2014/main" id="{E4219142-85C3-4009-A912-A31086C374A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99995" y="213200"/>
            <a:ext cx="326410" cy="454552"/>
          </a:xfrm>
          <a:prstGeom prst="rect">
            <a:avLst/>
          </a:prstGeom>
        </p:spPr>
      </p:pic>
      <p:pic>
        <p:nvPicPr>
          <p:cNvPr id="3074" name="Picture 2" descr="Resultado de imagem para TAURU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1584" y="764704"/>
            <a:ext cx="2099718" cy="1063149"/>
          </a:xfrm>
          <a:prstGeom prst="rect">
            <a:avLst/>
          </a:prstGeom>
          <a:noFill/>
        </p:spPr>
      </p:pic>
      <p:pic>
        <p:nvPicPr>
          <p:cNvPr id="3076" name="Picture 4" descr="Boit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11824" y="1052736"/>
            <a:ext cx="1281873" cy="653030"/>
          </a:xfrm>
          <a:prstGeom prst="rect">
            <a:avLst/>
          </a:prstGeom>
          <a:noFill/>
        </p:spPr>
      </p:pic>
      <p:pic>
        <p:nvPicPr>
          <p:cNvPr id="3078" name="Picture 6" descr="Resultado de imagem para IMBE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48128" y="692696"/>
            <a:ext cx="1871671" cy="1409174"/>
          </a:xfrm>
          <a:prstGeom prst="rect">
            <a:avLst/>
          </a:prstGeom>
          <a:noFill/>
        </p:spPr>
      </p:pic>
      <p:sp>
        <p:nvSpPr>
          <p:cNvPr id="3080" name="AutoShape 8" descr="Resultado de imagem para C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" name="Imagem 17" descr="CBC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68008" y="908720"/>
            <a:ext cx="1255827" cy="888956"/>
          </a:xfrm>
          <a:prstGeom prst="rect">
            <a:avLst/>
          </a:prstGeom>
        </p:spPr>
      </p:pic>
      <p:sp>
        <p:nvSpPr>
          <p:cNvPr id="3082" name="AutoShape 10" descr="Resultado de imagem para CONDOR NAO LE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1" name="Imagem 20" descr="CONDO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67608" y="2132856"/>
            <a:ext cx="1864322" cy="452098"/>
          </a:xfrm>
          <a:prstGeom prst="rect">
            <a:avLst/>
          </a:prstGeom>
        </p:spPr>
      </p:pic>
      <p:pic>
        <p:nvPicPr>
          <p:cNvPr id="3084" name="Picture 12" descr="http://www.indiospirotecnia.com.br/barramil.jpg"/>
          <p:cNvPicPr>
            <a:picLocks noChangeAspect="1" noChangeArrowheads="1"/>
          </p:cNvPicPr>
          <p:nvPr/>
        </p:nvPicPr>
        <p:blipFill>
          <a:blip r:embed="rId13" cstate="print"/>
          <a:srcRect l="80964"/>
          <a:stretch>
            <a:fillRect/>
          </a:stretch>
        </p:blipFill>
        <p:spPr bwMode="auto">
          <a:xfrm>
            <a:off x="4943872" y="2060848"/>
            <a:ext cx="1205594" cy="664468"/>
          </a:xfrm>
          <a:prstGeom prst="rect">
            <a:avLst/>
          </a:prstGeom>
          <a:noFill/>
        </p:spPr>
      </p:pic>
      <p:sp>
        <p:nvSpPr>
          <p:cNvPr id="3086" name="AutoShape 14" descr="Resultado de imagem para EMGEPR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5" name="Imagem 24" descr="ENGEPRO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904312" y="1196752"/>
            <a:ext cx="1593566" cy="464616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6FF05EA8-6D21-4E6B-84AA-AB6C76DF3171}"/>
              </a:ext>
            </a:extLst>
          </p:cNvPr>
          <p:cNvSpPr/>
          <p:nvPr/>
        </p:nvSpPr>
        <p:spPr>
          <a:xfrm>
            <a:off x="2348864" y="3770468"/>
            <a:ext cx="8427656" cy="522628"/>
          </a:xfrm>
          <a:prstGeom prst="rect">
            <a:avLst/>
          </a:prstGeom>
          <a:solidFill>
            <a:srgbClr val="253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COMÉRCIO ESPECIALIZADO DE ARMAS</a:t>
            </a:r>
            <a:r>
              <a:rPr lang="pt-BR" sz="2400" b="1" dirty="0"/>
              <a:t>: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2999656" y="4581128"/>
            <a:ext cx="319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rial Black" pitchFamily="34" charset="0"/>
              </a:rPr>
              <a:t>1408 Lojas de armas.</a:t>
            </a:r>
          </a:p>
        </p:txBody>
      </p:sp>
    </p:spTree>
    <p:extLst>
      <p:ext uri="{BB962C8B-B14F-4D97-AF65-F5344CB8AC3E}">
        <p14:creationId xmlns:p14="http://schemas.microsoft.com/office/powerpoint/2010/main" val="3954176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 descr="9mm-wallpaper-1600x600.jpg">
            <a:extLst>
              <a:ext uri="{FF2B5EF4-FFF2-40B4-BE49-F238E27FC236}">
                <a16:creationId xmlns:a16="http://schemas.microsoft.com/office/drawing/2014/main" id="{D1AA58D1-341B-4048-8616-969588CF3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4000" contrast="16000"/>
          </a:blip>
          <a:srcRect b="66667"/>
          <a:stretch>
            <a:fillRect/>
          </a:stretch>
        </p:blipFill>
        <p:spPr>
          <a:xfrm>
            <a:off x="1952597" y="5715016"/>
            <a:ext cx="9072561" cy="1142984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8C0F7B28-2A7A-41A2-956E-6EAC83C0D15B}"/>
              </a:ext>
            </a:extLst>
          </p:cNvPr>
          <p:cNvSpPr/>
          <p:nvPr/>
        </p:nvSpPr>
        <p:spPr>
          <a:xfrm>
            <a:off x="2276857" y="170068"/>
            <a:ext cx="8427656" cy="522628"/>
          </a:xfrm>
          <a:prstGeom prst="rect">
            <a:avLst/>
          </a:prstGeom>
          <a:solidFill>
            <a:srgbClr val="253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PRINCIPAIS AÇÕES EM ANDAMENTO</a:t>
            </a:r>
            <a:r>
              <a:rPr lang="pt-BR" sz="2400" b="1" dirty="0"/>
              <a:t>:</a:t>
            </a:r>
          </a:p>
        </p:txBody>
      </p:sp>
      <p:pic>
        <p:nvPicPr>
          <p:cNvPr id="20" name="Imagem 19" descr="LOGO DFPC.png">
            <a:extLst>
              <a:ext uri="{FF2B5EF4-FFF2-40B4-BE49-F238E27FC236}">
                <a16:creationId xmlns:a16="http://schemas.microsoft.com/office/drawing/2014/main" id="{AB91484B-6584-4B03-A119-5F241564C6C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99995" y="213200"/>
            <a:ext cx="326410" cy="45455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D1AC897-820F-48A8-BC09-DD132477AC24}"/>
              </a:ext>
            </a:extLst>
          </p:cNvPr>
          <p:cNvSpPr/>
          <p:nvPr/>
        </p:nvSpPr>
        <p:spPr>
          <a:xfrm>
            <a:off x="2273742" y="3241006"/>
            <a:ext cx="841774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b="1" dirty="0"/>
              <a:t>Atualização e expedição de normas.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3025CE5D-F795-4527-A964-F24618D98BC0}"/>
              </a:ext>
            </a:extLst>
          </p:cNvPr>
          <p:cNvSpPr/>
          <p:nvPr/>
        </p:nvSpPr>
        <p:spPr>
          <a:xfrm>
            <a:off x="2279576" y="1124744"/>
            <a:ext cx="842765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b="1" dirty="0"/>
              <a:t>Desenvolvimento e implantação do </a:t>
            </a:r>
            <a:r>
              <a:rPr lang="pt-BR" b="1" dirty="0" err="1"/>
              <a:t>SisGCorp</a:t>
            </a:r>
            <a:r>
              <a:rPr lang="pt-BR" b="1" dirty="0"/>
              <a:t>; 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49A3866B-D9A4-4813-8883-9826D2685259}"/>
              </a:ext>
            </a:extLst>
          </p:cNvPr>
          <p:cNvSpPr/>
          <p:nvPr/>
        </p:nvSpPr>
        <p:spPr>
          <a:xfrm>
            <a:off x="2279576" y="1833078"/>
            <a:ext cx="841774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b="1" dirty="0"/>
              <a:t>Marcadores químicos para explosivos e munições (Art. 23, §2º</a:t>
            </a:r>
            <a:r>
              <a:rPr lang="pt-BR" b="1"/>
              <a:t>, da Lei 10.826/03);</a:t>
            </a:r>
            <a:endParaRPr lang="pt-BR" b="1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A9D90870-0544-4E6B-B22E-08FA4E0BAF10}"/>
              </a:ext>
            </a:extLst>
          </p:cNvPr>
          <p:cNvSpPr/>
          <p:nvPr/>
        </p:nvSpPr>
        <p:spPr>
          <a:xfrm>
            <a:off x="2279576" y="2537042"/>
            <a:ext cx="843076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b="1" dirty="0"/>
              <a:t>Novos processos de avaliação técnica;</a:t>
            </a:r>
          </a:p>
        </p:txBody>
      </p:sp>
      <p:grpSp>
        <p:nvGrpSpPr>
          <p:cNvPr id="25" name="Grupo 17">
            <a:extLst>
              <a:ext uri="{FF2B5EF4-FFF2-40B4-BE49-F238E27FC236}">
                <a16:creationId xmlns:a16="http://schemas.microsoft.com/office/drawing/2014/main" id="{E146A1EC-294E-4A5D-9D96-986D33F2F226}"/>
              </a:ext>
            </a:extLst>
          </p:cNvPr>
          <p:cNvGrpSpPr/>
          <p:nvPr/>
        </p:nvGrpSpPr>
        <p:grpSpPr>
          <a:xfrm>
            <a:off x="0" y="-2"/>
            <a:ext cx="12192000" cy="6858004"/>
            <a:chOff x="0" y="-2"/>
            <a:chExt cx="12192000" cy="6858004"/>
          </a:xfrm>
        </p:grpSpPr>
        <p:pic>
          <p:nvPicPr>
            <p:cNvPr id="26" name="Imagem 25" descr="33094536830_7f32d89237_k.jpg">
              <a:extLst>
                <a:ext uri="{FF2B5EF4-FFF2-40B4-BE49-F238E27FC236}">
                  <a16:creationId xmlns:a16="http://schemas.microsoft.com/office/drawing/2014/main" id="{0C76872B-D0DE-4F0A-AEA8-97F2030A2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l="28916" t="4932" r="61568" b="17242"/>
            <a:stretch>
              <a:fillRect/>
            </a:stretch>
          </p:blipFill>
          <p:spPr>
            <a:xfrm>
              <a:off x="10953784" y="0"/>
              <a:ext cx="1238216" cy="68580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Imagem 26" descr="33094536830_7f32d89237_k.jpg">
              <a:extLst>
                <a:ext uri="{FF2B5EF4-FFF2-40B4-BE49-F238E27FC236}">
                  <a16:creationId xmlns:a16="http://schemas.microsoft.com/office/drawing/2014/main" id="{0D6938EE-6FCD-4E1D-BE6C-FEFC3DD3A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l="4210" t="4932" r="80746" b="17242"/>
            <a:stretch>
              <a:fillRect/>
            </a:stretch>
          </p:blipFill>
          <p:spPr>
            <a:xfrm>
              <a:off x="0" y="-2"/>
              <a:ext cx="1957478" cy="685800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Imagem 27" descr="BRASAO EXERCITO.png">
              <a:extLst>
                <a:ext uri="{FF2B5EF4-FFF2-40B4-BE49-F238E27FC236}">
                  <a16:creationId xmlns:a16="http://schemas.microsoft.com/office/drawing/2014/main" id="{D68FB790-9845-4A87-998D-E04096924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 l="50000"/>
            <a:stretch>
              <a:fillRect/>
            </a:stretch>
          </p:blipFill>
          <p:spPr>
            <a:xfrm>
              <a:off x="0" y="285727"/>
              <a:ext cx="1095340" cy="3284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1839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6909249-black-hd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Imagem 15" descr="33094536830_7f32d89237_k.jpg"/>
          <p:cNvPicPr>
            <a:picLocks noChangeAspect="1"/>
          </p:cNvPicPr>
          <p:nvPr/>
        </p:nvPicPr>
        <p:blipFill>
          <a:blip r:embed="rId3" cstate="print"/>
          <a:srcRect t="4932" b="17242"/>
          <a:stretch>
            <a:fillRect/>
          </a:stretch>
        </p:blipFill>
        <p:spPr>
          <a:xfrm>
            <a:off x="267902" y="357167"/>
            <a:ext cx="11656196" cy="6143668"/>
          </a:xfrm>
          <a:prstGeom prst="rect">
            <a:avLst/>
          </a:prstGeom>
        </p:spPr>
      </p:pic>
      <p:pic>
        <p:nvPicPr>
          <p:cNvPr id="18" name="Imagem 17" descr="SisFPC - Logo BRANCO - Fundo Transparente.png"/>
          <p:cNvPicPr>
            <a:picLocks noChangeAspect="1"/>
          </p:cNvPicPr>
          <p:nvPr/>
        </p:nvPicPr>
        <p:blipFill rotWithShape="1">
          <a:blip r:embed="rId4" cstate="print"/>
          <a:srcRect b="13679"/>
          <a:stretch/>
        </p:blipFill>
        <p:spPr>
          <a:xfrm>
            <a:off x="523836" y="642918"/>
            <a:ext cx="1663635" cy="184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89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green-background (1).jpg"/>
          <p:cNvPicPr>
            <a:picLocks noChangeAspect="1"/>
          </p:cNvPicPr>
          <p:nvPr/>
        </p:nvPicPr>
        <p:blipFill>
          <a:blip r:embed="rId2" cstate="print"/>
          <a:srcRect r="82627"/>
          <a:stretch>
            <a:fillRect/>
          </a:stretch>
        </p:blipFill>
        <p:spPr>
          <a:xfrm>
            <a:off x="0" y="0"/>
            <a:ext cx="1952596" cy="6858000"/>
          </a:xfrm>
          <a:prstGeom prst="rect">
            <a:avLst/>
          </a:prstGeom>
        </p:spPr>
      </p:pic>
      <p:pic>
        <p:nvPicPr>
          <p:cNvPr id="8" name="Imagem 7" descr="BRASAO EXERCITO.png"/>
          <p:cNvPicPr>
            <a:picLocks noChangeAspect="1"/>
          </p:cNvPicPr>
          <p:nvPr/>
        </p:nvPicPr>
        <p:blipFill>
          <a:blip r:embed="rId3" cstate="print"/>
          <a:srcRect l="50609"/>
          <a:stretch>
            <a:fillRect/>
          </a:stretch>
        </p:blipFill>
        <p:spPr>
          <a:xfrm>
            <a:off x="0" y="1071546"/>
            <a:ext cx="1553352" cy="4714908"/>
          </a:xfrm>
          <a:prstGeom prst="rect">
            <a:avLst/>
          </a:prstGeom>
        </p:spPr>
      </p:pic>
      <p:pic>
        <p:nvPicPr>
          <p:cNvPr id="15" name="Imagem 14" descr="9mm-wallpaper-1600x600.jpg"/>
          <p:cNvPicPr>
            <a:picLocks noChangeAspect="1"/>
          </p:cNvPicPr>
          <p:nvPr/>
        </p:nvPicPr>
        <p:blipFill>
          <a:blip r:embed="rId4" cstate="print">
            <a:lum bright="-4000" contrast="16000"/>
          </a:blip>
          <a:srcRect b="66667"/>
          <a:stretch>
            <a:fillRect/>
          </a:stretch>
        </p:blipFill>
        <p:spPr>
          <a:xfrm>
            <a:off x="1952596" y="5715016"/>
            <a:ext cx="9072562" cy="1142984"/>
          </a:xfrm>
          <a:prstGeom prst="rect">
            <a:avLst/>
          </a:prstGeom>
        </p:spPr>
      </p:pic>
      <p:pic>
        <p:nvPicPr>
          <p:cNvPr id="12" name="Imagem 11" descr="green-background (1).jpg"/>
          <p:cNvPicPr>
            <a:picLocks noChangeAspect="1"/>
          </p:cNvPicPr>
          <p:nvPr/>
        </p:nvPicPr>
        <p:blipFill>
          <a:blip r:embed="rId2" cstate="print"/>
          <a:srcRect r="88983"/>
          <a:stretch>
            <a:fillRect/>
          </a:stretch>
        </p:blipFill>
        <p:spPr>
          <a:xfrm flipH="1">
            <a:off x="10953784" y="0"/>
            <a:ext cx="1238216" cy="6858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m 9" descr="LOGO DFP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60761" y="61963"/>
            <a:ext cx="814882" cy="1134789"/>
          </a:xfrm>
          <a:prstGeom prst="rect">
            <a:avLst/>
          </a:prstGeom>
        </p:spPr>
      </p:pic>
      <p:grpSp>
        <p:nvGrpSpPr>
          <p:cNvPr id="9" name="Grupo 17">
            <a:extLst>
              <a:ext uri="{FF2B5EF4-FFF2-40B4-BE49-F238E27FC236}">
                <a16:creationId xmlns:a16="http://schemas.microsoft.com/office/drawing/2014/main" id="{F0B5EFD5-EA61-4FCB-90B8-3D3ADF5CA453}"/>
              </a:ext>
            </a:extLst>
          </p:cNvPr>
          <p:cNvGrpSpPr/>
          <p:nvPr/>
        </p:nvGrpSpPr>
        <p:grpSpPr>
          <a:xfrm>
            <a:off x="0" y="-2"/>
            <a:ext cx="12192000" cy="6858004"/>
            <a:chOff x="0" y="-2"/>
            <a:chExt cx="12192000" cy="6858004"/>
          </a:xfrm>
        </p:grpSpPr>
        <p:pic>
          <p:nvPicPr>
            <p:cNvPr id="14" name="Imagem 13" descr="33094536830_7f32d89237_k.jpg">
              <a:extLst>
                <a:ext uri="{FF2B5EF4-FFF2-40B4-BE49-F238E27FC236}">
                  <a16:creationId xmlns:a16="http://schemas.microsoft.com/office/drawing/2014/main" id="{973E7872-C0E6-4EEA-BA45-84EBF3C39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 l="28916" t="4932" r="61568" b="17242"/>
            <a:stretch>
              <a:fillRect/>
            </a:stretch>
          </p:blipFill>
          <p:spPr>
            <a:xfrm>
              <a:off x="10953784" y="0"/>
              <a:ext cx="1238216" cy="68580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Imagem 16" descr="33094536830_7f32d89237_k.jpg">
              <a:extLst>
                <a:ext uri="{FF2B5EF4-FFF2-40B4-BE49-F238E27FC236}">
                  <a16:creationId xmlns:a16="http://schemas.microsoft.com/office/drawing/2014/main" id="{BC70F8A3-8B30-477F-A1D9-2F1D92943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 l="4210" t="4932" r="80746" b="17242"/>
            <a:stretch>
              <a:fillRect/>
            </a:stretch>
          </p:blipFill>
          <p:spPr>
            <a:xfrm>
              <a:off x="0" y="-2"/>
              <a:ext cx="1957478" cy="685800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Imagem 18" descr="BRASAO EXERCITO.png">
              <a:extLst>
                <a:ext uri="{FF2B5EF4-FFF2-40B4-BE49-F238E27FC236}">
                  <a16:creationId xmlns:a16="http://schemas.microsoft.com/office/drawing/2014/main" id="{2AB9965D-89CD-41C0-8C1E-EB969D36F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rcRect l="50000"/>
            <a:stretch>
              <a:fillRect/>
            </a:stretch>
          </p:blipFill>
          <p:spPr>
            <a:xfrm>
              <a:off x="0" y="285727"/>
              <a:ext cx="1095340" cy="3284195"/>
            </a:xfrm>
            <a:prstGeom prst="rect">
              <a:avLst/>
            </a:prstGeom>
          </p:spPr>
        </p:pic>
      </p:grpSp>
      <p:sp>
        <p:nvSpPr>
          <p:cNvPr id="20" name="Retângulo 19">
            <a:extLst>
              <a:ext uri="{FF2B5EF4-FFF2-40B4-BE49-F238E27FC236}">
                <a16:creationId xmlns:a16="http://schemas.microsoft.com/office/drawing/2014/main" id="{1244AD03-66DD-4361-A95A-42D21201CF12}"/>
              </a:ext>
            </a:extLst>
          </p:cNvPr>
          <p:cNvSpPr/>
          <p:nvPr/>
        </p:nvSpPr>
        <p:spPr>
          <a:xfrm>
            <a:off x="2276857" y="170068"/>
            <a:ext cx="8427656" cy="522628"/>
          </a:xfrm>
          <a:prstGeom prst="rect">
            <a:avLst/>
          </a:prstGeom>
          <a:solidFill>
            <a:srgbClr val="253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MISSÃO</a:t>
            </a:r>
            <a:r>
              <a:rPr lang="pt-BR" sz="2400" b="1" dirty="0"/>
              <a:t>:</a:t>
            </a:r>
          </a:p>
        </p:txBody>
      </p:sp>
      <p:pic>
        <p:nvPicPr>
          <p:cNvPr id="21" name="Imagem 20" descr="LOGO DFPC.png">
            <a:extLst>
              <a:ext uri="{FF2B5EF4-FFF2-40B4-BE49-F238E27FC236}">
                <a16:creationId xmlns:a16="http://schemas.microsoft.com/office/drawing/2014/main" id="{E32434A8-DFE5-4E4E-A68D-0FA03A9868C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99995" y="213200"/>
            <a:ext cx="326410" cy="454552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D3FE7660-7F05-438A-A8A6-255047FD1982}"/>
              </a:ext>
            </a:extLst>
          </p:cNvPr>
          <p:cNvSpPr/>
          <p:nvPr/>
        </p:nvSpPr>
        <p:spPr>
          <a:xfrm>
            <a:off x="2279576" y="1124744"/>
            <a:ext cx="8427655" cy="3600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i="1" dirty="0">
                <a:solidFill>
                  <a:schemeClr val="tx1"/>
                </a:solidFill>
              </a:rPr>
              <a:t>“</a:t>
            </a:r>
            <a:r>
              <a:rPr lang="pt-BR" sz="2000" b="1" dirty="0">
                <a:solidFill>
                  <a:schemeClr val="tx1"/>
                </a:solidFill>
              </a:rPr>
              <a:t>Cabe ao Exército Brasileiro, por meio do seu Sistema de Fiscalização de Produtos Controlados, regulamentar, fiscalizar e autorizar as atividades de pessoas físicas e jurídicas referentes ao trabalho com produtos controlados, com a finalidade de: </a:t>
            </a:r>
          </a:p>
          <a:p>
            <a:pPr algn="just"/>
            <a:endParaRPr lang="pt-BR" sz="2000" b="1" dirty="0">
              <a:solidFill>
                <a:schemeClr val="tx1"/>
              </a:solidFill>
            </a:endParaRPr>
          </a:p>
          <a:p>
            <a:pPr algn="just"/>
            <a:r>
              <a:rPr lang="pt-BR" sz="2000" b="1" dirty="0">
                <a:solidFill>
                  <a:schemeClr val="tx1"/>
                </a:solidFill>
              </a:rPr>
              <a:t>-obter conhecimento sobre a capacidade industrial mobilizável do País;</a:t>
            </a:r>
          </a:p>
          <a:p>
            <a:pPr algn="just"/>
            <a:r>
              <a:rPr lang="pt-BR" sz="2000" b="1" dirty="0">
                <a:solidFill>
                  <a:schemeClr val="tx1"/>
                </a:solidFill>
              </a:rPr>
              <a:t>-manter cadastro geral, permanente e integrado das armas de fogo de competência do Sistema de Gerenciamento Militar de Armas – Sigma; e</a:t>
            </a:r>
          </a:p>
          <a:p>
            <a:pPr algn="just"/>
            <a:r>
              <a:rPr lang="pt-BR" sz="2000" b="1" dirty="0">
                <a:solidFill>
                  <a:schemeClr val="tx1"/>
                </a:solidFill>
              </a:rPr>
              <a:t>-salvaguardar os interesses da sociedade nas áreas da segurança e tranquilidade públicas no que se refere ao trato com Produtos Controlados pelo Exército.</a:t>
            </a:r>
            <a:r>
              <a:rPr lang="pt-BR" sz="2000" b="1" i="1" dirty="0">
                <a:solidFill>
                  <a:schemeClr val="tx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8335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 descr="9mm-wallpaper-1600x600.jpg">
            <a:extLst>
              <a:ext uri="{FF2B5EF4-FFF2-40B4-BE49-F238E27FC236}">
                <a16:creationId xmlns:a16="http://schemas.microsoft.com/office/drawing/2014/main" id="{9A1F9335-02AD-43CB-BC81-F04D80BA3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4000" contrast="16000"/>
          </a:blip>
          <a:srcRect b="66667"/>
          <a:stretch>
            <a:fillRect/>
          </a:stretch>
        </p:blipFill>
        <p:spPr>
          <a:xfrm>
            <a:off x="1952597" y="5715016"/>
            <a:ext cx="9072561" cy="1142984"/>
          </a:xfrm>
          <a:prstGeom prst="rect">
            <a:avLst/>
          </a:prstGeom>
        </p:spPr>
      </p:pic>
      <p:pic>
        <p:nvPicPr>
          <p:cNvPr id="8" name="Imagem 7" descr="green-background (1).jpg"/>
          <p:cNvPicPr>
            <a:picLocks noChangeAspect="1"/>
          </p:cNvPicPr>
          <p:nvPr/>
        </p:nvPicPr>
        <p:blipFill>
          <a:blip r:embed="rId3" cstate="print"/>
          <a:srcRect r="82627"/>
          <a:stretch>
            <a:fillRect/>
          </a:stretch>
        </p:blipFill>
        <p:spPr>
          <a:xfrm>
            <a:off x="1" y="0"/>
            <a:ext cx="1952596" cy="6858000"/>
          </a:xfrm>
          <a:prstGeom prst="rect">
            <a:avLst/>
          </a:prstGeom>
        </p:spPr>
      </p:pic>
      <p:pic>
        <p:nvPicPr>
          <p:cNvPr id="10" name="Imagem 9" descr="BRASAO EXERCITO.png"/>
          <p:cNvPicPr>
            <a:picLocks noChangeAspect="1"/>
          </p:cNvPicPr>
          <p:nvPr/>
        </p:nvPicPr>
        <p:blipFill>
          <a:blip r:embed="rId4" cstate="print"/>
          <a:srcRect l="50609"/>
          <a:stretch>
            <a:fillRect/>
          </a:stretch>
        </p:blipFill>
        <p:spPr>
          <a:xfrm>
            <a:off x="0" y="1071546"/>
            <a:ext cx="1553352" cy="4714908"/>
          </a:xfrm>
          <a:prstGeom prst="rect">
            <a:avLst/>
          </a:prstGeom>
        </p:spPr>
      </p:pic>
      <p:pic>
        <p:nvPicPr>
          <p:cNvPr id="12" name="Imagem 11" descr="green-background (1).jpg"/>
          <p:cNvPicPr>
            <a:picLocks noChangeAspect="1"/>
          </p:cNvPicPr>
          <p:nvPr/>
        </p:nvPicPr>
        <p:blipFill>
          <a:blip r:embed="rId3" cstate="print"/>
          <a:srcRect r="88983"/>
          <a:stretch>
            <a:fillRect/>
          </a:stretch>
        </p:blipFill>
        <p:spPr>
          <a:xfrm flipH="1">
            <a:off x="10953784" y="0"/>
            <a:ext cx="1238216" cy="6858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m 12" descr="LOGO DFP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60760" y="67093"/>
            <a:ext cx="814883" cy="1134789"/>
          </a:xfrm>
          <a:prstGeom prst="rect">
            <a:avLst/>
          </a:prstGeom>
        </p:spPr>
      </p:pic>
      <p:grpSp>
        <p:nvGrpSpPr>
          <p:cNvPr id="17" name="Grupo 17">
            <a:extLst>
              <a:ext uri="{FF2B5EF4-FFF2-40B4-BE49-F238E27FC236}">
                <a16:creationId xmlns:a16="http://schemas.microsoft.com/office/drawing/2014/main" id="{5C398072-FCF9-4D92-88A4-C578589B533B}"/>
              </a:ext>
            </a:extLst>
          </p:cNvPr>
          <p:cNvGrpSpPr/>
          <p:nvPr/>
        </p:nvGrpSpPr>
        <p:grpSpPr>
          <a:xfrm>
            <a:off x="0" y="-2"/>
            <a:ext cx="12192000" cy="6858004"/>
            <a:chOff x="0" y="-2"/>
            <a:chExt cx="12192000" cy="6858004"/>
          </a:xfrm>
        </p:grpSpPr>
        <p:pic>
          <p:nvPicPr>
            <p:cNvPr id="19" name="Imagem 18" descr="33094536830_7f32d89237_k.jpg">
              <a:extLst>
                <a:ext uri="{FF2B5EF4-FFF2-40B4-BE49-F238E27FC236}">
                  <a16:creationId xmlns:a16="http://schemas.microsoft.com/office/drawing/2014/main" id="{A62E4E87-1C7F-4943-919E-99A18057E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 l="28916" t="4932" r="61568" b="17242"/>
            <a:stretch>
              <a:fillRect/>
            </a:stretch>
          </p:blipFill>
          <p:spPr>
            <a:xfrm>
              <a:off x="10953784" y="0"/>
              <a:ext cx="1238216" cy="68580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Imagem 19" descr="33094536830_7f32d89237_k.jpg">
              <a:extLst>
                <a:ext uri="{FF2B5EF4-FFF2-40B4-BE49-F238E27FC236}">
                  <a16:creationId xmlns:a16="http://schemas.microsoft.com/office/drawing/2014/main" id="{4875A12A-9D14-4283-B48A-111FDD0B7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 l="4210" t="4932" r="80746" b="17242"/>
            <a:stretch>
              <a:fillRect/>
            </a:stretch>
          </p:blipFill>
          <p:spPr>
            <a:xfrm>
              <a:off x="0" y="-2"/>
              <a:ext cx="1957478" cy="685800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Imagem 21" descr="BRASAO EXERCITO.png">
              <a:extLst>
                <a:ext uri="{FF2B5EF4-FFF2-40B4-BE49-F238E27FC236}">
                  <a16:creationId xmlns:a16="http://schemas.microsoft.com/office/drawing/2014/main" id="{49551E2D-61E3-47E9-BB5E-24CB838CF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rcRect l="50000"/>
            <a:stretch>
              <a:fillRect/>
            </a:stretch>
          </p:blipFill>
          <p:spPr>
            <a:xfrm>
              <a:off x="0" y="285727"/>
              <a:ext cx="1095340" cy="3284195"/>
            </a:xfrm>
            <a:prstGeom prst="rect">
              <a:avLst/>
            </a:prstGeom>
          </p:spPr>
        </p:pic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id="{E5A65A1B-BB1B-48B6-8B72-F351BB5DC195}"/>
              </a:ext>
            </a:extLst>
          </p:cNvPr>
          <p:cNvSpPr/>
          <p:nvPr/>
        </p:nvSpPr>
        <p:spPr>
          <a:xfrm>
            <a:off x="2276857" y="170068"/>
            <a:ext cx="8427656" cy="522628"/>
          </a:xfrm>
          <a:prstGeom prst="rect">
            <a:avLst/>
          </a:prstGeom>
          <a:solidFill>
            <a:srgbClr val="253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ARCABOUÇO JURÍDICO:</a:t>
            </a:r>
          </a:p>
        </p:txBody>
      </p:sp>
      <p:pic>
        <p:nvPicPr>
          <p:cNvPr id="18" name="Imagem 17" descr="LOGO DFPC.png">
            <a:extLst>
              <a:ext uri="{FF2B5EF4-FFF2-40B4-BE49-F238E27FC236}">
                <a16:creationId xmlns:a16="http://schemas.microsoft.com/office/drawing/2014/main" id="{829E3EE7-D1E8-48A7-AEDF-1AE14E83750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99995" y="213200"/>
            <a:ext cx="326410" cy="454552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976A0D1-19E9-4D83-99B5-4DD7040E2916}"/>
              </a:ext>
            </a:extLst>
          </p:cNvPr>
          <p:cNvSpPr/>
          <p:nvPr/>
        </p:nvSpPr>
        <p:spPr>
          <a:xfrm>
            <a:off x="2276820" y="1006426"/>
            <a:ext cx="8424110" cy="369332"/>
          </a:xfrm>
          <a:prstGeom prst="rect">
            <a:avLst/>
          </a:prstGeom>
          <a:solidFill>
            <a:srgbClr val="064A13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bg1"/>
                </a:solidFill>
                <a:latin typeface="Arial Black" pitchFamily="34" charset="0"/>
              </a:rPr>
              <a:t>- Constituição Federal de 1988: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CB9AFB7-2A40-42F8-BB95-6BB93185FC70}"/>
              </a:ext>
            </a:extLst>
          </p:cNvPr>
          <p:cNvSpPr/>
          <p:nvPr/>
        </p:nvSpPr>
        <p:spPr>
          <a:xfrm>
            <a:off x="2299775" y="1412632"/>
            <a:ext cx="8424111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b="1" dirty="0">
                <a:latin typeface="+mj-lt"/>
                <a:cs typeface="Times New Roman" panose="02020603050405020304" pitchFamily="18" charset="0"/>
              </a:rPr>
              <a:t>Art. 21. Compete à União:</a:t>
            </a:r>
          </a:p>
          <a:p>
            <a:pPr algn="just">
              <a:defRPr/>
            </a:pPr>
            <a:r>
              <a:rPr lang="pt-BR" b="1" spc="-100" dirty="0">
                <a:ln w="11430"/>
                <a:latin typeface="+mj-lt"/>
                <a:cs typeface="Times New Roman" panose="02020603050405020304" pitchFamily="18" charset="0"/>
              </a:rPr>
              <a:t>(...)</a:t>
            </a:r>
          </a:p>
          <a:p>
            <a:pPr algn="just">
              <a:defRPr/>
            </a:pPr>
            <a:r>
              <a:rPr lang="pt-BR" b="1" dirty="0">
                <a:latin typeface="+mj-lt"/>
                <a:cs typeface="Times New Roman" panose="02020603050405020304" pitchFamily="18" charset="0"/>
              </a:rPr>
              <a:t>VI - autorizar e fiscalizar a produção e o comércio de material bélico;</a:t>
            </a:r>
            <a:endParaRPr lang="en-US" b="1" spc="-100" dirty="0">
              <a:ln w="11430"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56545B7-52FD-4091-9738-5D9D8C036D05}"/>
              </a:ext>
            </a:extLst>
          </p:cNvPr>
          <p:cNvSpPr/>
          <p:nvPr/>
        </p:nvSpPr>
        <p:spPr>
          <a:xfrm>
            <a:off x="2299773" y="2469843"/>
            <a:ext cx="8424111" cy="369332"/>
          </a:xfrm>
          <a:prstGeom prst="rect">
            <a:avLst/>
          </a:prstGeom>
          <a:solidFill>
            <a:srgbClr val="064A13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spc="1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- Lei 10.826, de 22 de </a:t>
            </a:r>
            <a:r>
              <a:rPr lang="pt-BR" b="1" spc="1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dezembro</a:t>
            </a:r>
            <a:r>
              <a:rPr lang="en-US" b="1" spc="1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de 2003:</a:t>
            </a:r>
            <a:endParaRPr lang="en-US" sz="600" b="1" spc="1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59CB5D3-13AF-44F0-9944-7631E21A6C08}"/>
              </a:ext>
            </a:extLst>
          </p:cNvPr>
          <p:cNvSpPr/>
          <p:nvPr/>
        </p:nvSpPr>
        <p:spPr>
          <a:xfrm>
            <a:off x="2281877" y="2871421"/>
            <a:ext cx="8424111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b="1" spc="-100" dirty="0">
                <a:ln w="11430"/>
                <a:latin typeface="+mj-lt"/>
                <a:cs typeface="Times New Roman" panose="02020603050405020304" pitchFamily="18" charset="0"/>
              </a:rPr>
              <a:t>Art. 24.  Compete ao Comando do Exército autorizar e fiscalizar a  produção,  exportação, importação, desembaraço alfandegário e o comércio de armas de fogo e demais produtos controlados, inclusive o registro e o porte de trânsito de arma de fogo de colecionadores, atiradores e caçadores.</a:t>
            </a:r>
            <a:endParaRPr lang="pt-BR" sz="800" b="1" spc="-100" dirty="0">
              <a:ln w="11430"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7C57932-264A-4B40-A227-8034A9C6A441}"/>
              </a:ext>
            </a:extLst>
          </p:cNvPr>
          <p:cNvSpPr txBox="1"/>
          <p:nvPr/>
        </p:nvSpPr>
        <p:spPr>
          <a:xfrm>
            <a:off x="2299773" y="4226233"/>
            <a:ext cx="8424111" cy="369332"/>
          </a:xfrm>
          <a:prstGeom prst="rect">
            <a:avLst/>
          </a:prstGeom>
          <a:solidFill>
            <a:srgbClr val="064A13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- Decreto 9.845, 9.846, 9.847 de 25 de junho de 2019:  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45348196-581E-401D-BD84-B57D6FBD0AF3}"/>
              </a:ext>
            </a:extLst>
          </p:cNvPr>
          <p:cNvSpPr/>
          <p:nvPr/>
        </p:nvSpPr>
        <p:spPr>
          <a:xfrm>
            <a:off x="2299773" y="4651245"/>
            <a:ext cx="842411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b="1" spc="-100" dirty="0">
                <a:ln w="11430"/>
                <a:latin typeface="+mj-lt"/>
                <a:cs typeface="Times New Roman" panose="02020603050405020304" pitchFamily="18" charset="0"/>
              </a:rPr>
              <a:t>Substitui o Decreto 9.785, de 07 de maio de 2019.</a:t>
            </a:r>
            <a:endParaRPr lang="pt-BR" sz="800" b="1" spc="-100" dirty="0">
              <a:ln w="11430"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C934A3AC-39C8-4B53-AA61-B6B477F3700A}"/>
              </a:ext>
            </a:extLst>
          </p:cNvPr>
          <p:cNvSpPr txBox="1"/>
          <p:nvPr/>
        </p:nvSpPr>
        <p:spPr>
          <a:xfrm>
            <a:off x="2299773" y="5211803"/>
            <a:ext cx="8424111" cy="369332"/>
          </a:xfrm>
          <a:prstGeom prst="rect">
            <a:avLst/>
          </a:prstGeom>
          <a:solidFill>
            <a:srgbClr val="064A13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- Decreto 9.493, de 05 de setembro de 2018:  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F1370DD2-45FF-4B28-BBB1-0EC7739277C6}"/>
              </a:ext>
            </a:extLst>
          </p:cNvPr>
          <p:cNvSpPr/>
          <p:nvPr/>
        </p:nvSpPr>
        <p:spPr>
          <a:xfrm>
            <a:off x="2299772" y="5613291"/>
            <a:ext cx="842411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b="1" spc="-100" dirty="0">
                <a:ln w="11430"/>
                <a:latin typeface="+mj-lt"/>
                <a:cs typeface="Times New Roman" panose="02020603050405020304" pitchFamily="18" charset="0"/>
              </a:rPr>
              <a:t>Substitui o antigo Decreto 3.665, de 20 de novembro de 2000.</a:t>
            </a:r>
            <a:endParaRPr lang="pt-BR" sz="800" b="1" spc="-100" dirty="0">
              <a:ln w="11430"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78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4" grpId="0" animBg="1"/>
      <p:bldP spid="3" grpId="0" animBg="1"/>
      <p:bldP spid="21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9mm-wallpaper-1600x600.jpg"/>
          <p:cNvPicPr>
            <a:picLocks noChangeAspect="1"/>
          </p:cNvPicPr>
          <p:nvPr/>
        </p:nvPicPr>
        <p:blipFill>
          <a:blip r:embed="rId2" cstate="print">
            <a:lum bright="-4000" contrast="16000"/>
          </a:blip>
          <a:srcRect b="66667"/>
          <a:stretch>
            <a:fillRect/>
          </a:stretch>
        </p:blipFill>
        <p:spPr>
          <a:xfrm>
            <a:off x="1952597" y="5715016"/>
            <a:ext cx="9072564" cy="1142984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A80456A2-A00F-4C4C-BE05-D91627CBD78F}"/>
              </a:ext>
            </a:extLst>
          </p:cNvPr>
          <p:cNvSpPr/>
          <p:nvPr/>
        </p:nvSpPr>
        <p:spPr>
          <a:xfrm>
            <a:off x="2401789" y="980729"/>
            <a:ext cx="8072496" cy="26986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i="1" dirty="0"/>
              <a:t>“</a:t>
            </a:r>
            <a:r>
              <a:rPr lang="pt-BR" i="1" dirty="0"/>
              <a:t>Produto de emprego civil e de interesse militar, que por razões de interesse público concernentes à tutela do bem comum, somente possam ser autorizados à pessoas idôneas e tecnicamente habilitadas.”</a:t>
            </a:r>
            <a:endParaRPr lang="pt-BR" dirty="0"/>
          </a:p>
          <a:p>
            <a:pPr lvl="0" algn="just"/>
            <a:r>
              <a:rPr lang="pt-BR" b="1" i="1" dirty="0"/>
              <a:t>- </a:t>
            </a:r>
          </a:p>
          <a:p>
            <a:pPr lvl="0" algn="just"/>
            <a:r>
              <a:rPr lang="pt-BR" sz="2000" b="1" i="1" dirty="0"/>
              <a:t>Incluem</a:t>
            </a:r>
            <a:r>
              <a:rPr lang="pt-BR" b="1" i="1" dirty="0"/>
              <a:t>: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pt-BR" b="1" i="1" dirty="0"/>
              <a:t>Armas de fogo, acessórios de arma e munição;</a:t>
            </a:r>
            <a:endParaRPr lang="pt-BR" dirty="0"/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pt-BR" b="1" i="1" dirty="0"/>
              <a:t>Explosivos, acessório explosivo, propelentes e artifícios pirotécnicos;</a:t>
            </a:r>
            <a:endParaRPr lang="pt-BR" dirty="0"/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pt-BR" b="1" i="1" dirty="0"/>
              <a:t>Agentes químicos de guerra e precursor de agente químico de guerra; e</a:t>
            </a:r>
            <a:endParaRPr lang="pt-BR" dirty="0"/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pt-BR" b="1" i="1" dirty="0"/>
              <a:t>Blindagens e proteções balísticas.</a:t>
            </a:r>
            <a:endParaRPr lang="pt-BR" sz="1400" dirty="0"/>
          </a:p>
        </p:txBody>
      </p:sp>
      <p:pic>
        <p:nvPicPr>
          <p:cNvPr id="11" name="Imagem 10" descr="green-background (1).jpg"/>
          <p:cNvPicPr>
            <a:picLocks noChangeAspect="1"/>
          </p:cNvPicPr>
          <p:nvPr/>
        </p:nvPicPr>
        <p:blipFill>
          <a:blip r:embed="rId3" cstate="print"/>
          <a:srcRect r="82627"/>
          <a:stretch>
            <a:fillRect/>
          </a:stretch>
        </p:blipFill>
        <p:spPr>
          <a:xfrm>
            <a:off x="1" y="0"/>
            <a:ext cx="1952596" cy="6858000"/>
          </a:xfrm>
          <a:prstGeom prst="rect">
            <a:avLst/>
          </a:prstGeom>
        </p:spPr>
      </p:pic>
      <p:pic>
        <p:nvPicPr>
          <p:cNvPr id="8" name="Imagem 7" descr="BRASAO EXERCITO.png"/>
          <p:cNvPicPr>
            <a:picLocks noChangeAspect="1"/>
          </p:cNvPicPr>
          <p:nvPr/>
        </p:nvPicPr>
        <p:blipFill>
          <a:blip r:embed="rId4" cstate="print"/>
          <a:srcRect l="50609"/>
          <a:stretch>
            <a:fillRect/>
          </a:stretch>
        </p:blipFill>
        <p:spPr>
          <a:xfrm>
            <a:off x="0" y="1071547"/>
            <a:ext cx="1553352" cy="4714908"/>
          </a:xfrm>
          <a:prstGeom prst="rect">
            <a:avLst/>
          </a:prstGeom>
        </p:spPr>
      </p:pic>
      <p:pic>
        <p:nvPicPr>
          <p:cNvPr id="12" name="Imagem 11" descr="green-background (1).jpg"/>
          <p:cNvPicPr>
            <a:picLocks noChangeAspect="1"/>
          </p:cNvPicPr>
          <p:nvPr/>
        </p:nvPicPr>
        <p:blipFill>
          <a:blip r:embed="rId3" cstate="print"/>
          <a:srcRect r="88983"/>
          <a:stretch>
            <a:fillRect/>
          </a:stretch>
        </p:blipFill>
        <p:spPr>
          <a:xfrm flipH="1">
            <a:off x="10953784" y="0"/>
            <a:ext cx="1238216" cy="6858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m 16" descr="LOGO DFPC.png">
            <a:extLst>
              <a:ext uri="{FF2B5EF4-FFF2-40B4-BE49-F238E27FC236}">
                <a16:creationId xmlns:a16="http://schemas.microsoft.com/office/drawing/2014/main" id="{440A84F4-9414-4B8B-B799-D5CB8C9098B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60730" y="116632"/>
            <a:ext cx="814883" cy="113478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B6EF19F-BF21-4DDD-8B96-B2714978A5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07" y="3928693"/>
            <a:ext cx="2237947" cy="16528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24AC660-70D4-452D-96A7-2748D265F4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105" y="3929823"/>
            <a:ext cx="2054984" cy="165280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15A81488-A1CA-422E-BD50-2D0EA9238E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810" y="3928693"/>
            <a:ext cx="2263040" cy="166311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23D5AC5-1942-4609-9C44-8F9B392FC3C9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86180" y="3928696"/>
            <a:ext cx="2065823" cy="1652800"/>
          </a:xfrm>
          <a:prstGeom prst="rect">
            <a:avLst/>
          </a:prstGeom>
        </p:spPr>
      </p:pic>
      <p:grpSp>
        <p:nvGrpSpPr>
          <p:cNvPr id="2" name="Grupo 14">
            <a:extLst>
              <a:ext uri="{FF2B5EF4-FFF2-40B4-BE49-F238E27FC236}">
                <a16:creationId xmlns:a16="http://schemas.microsoft.com/office/drawing/2014/main" id="{E494A3CE-539A-46F8-8749-DA3F3A2785DC}"/>
              </a:ext>
            </a:extLst>
          </p:cNvPr>
          <p:cNvGrpSpPr/>
          <p:nvPr/>
        </p:nvGrpSpPr>
        <p:grpSpPr>
          <a:xfrm>
            <a:off x="0" y="-2"/>
            <a:ext cx="12192000" cy="6858004"/>
            <a:chOff x="0" y="-2"/>
            <a:chExt cx="12192000" cy="6858004"/>
          </a:xfrm>
        </p:grpSpPr>
        <p:pic>
          <p:nvPicPr>
            <p:cNvPr id="16" name="Imagem 15" descr="33094536830_7f32d89237_k.jpg">
              <a:extLst>
                <a:ext uri="{FF2B5EF4-FFF2-40B4-BE49-F238E27FC236}">
                  <a16:creationId xmlns:a16="http://schemas.microsoft.com/office/drawing/2014/main" id="{6DDDC69A-D662-4C37-B5EB-402030B96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rcRect l="28916" t="4932" r="61568" b="17242"/>
            <a:stretch>
              <a:fillRect/>
            </a:stretch>
          </p:blipFill>
          <p:spPr>
            <a:xfrm>
              <a:off x="10953784" y="0"/>
              <a:ext cx="1238216" cy="68580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Imagem 17" descr="33094536830_7f32d89237_k.jpg">
              <a:extLst>
                <a:ext uri="{FF2B5EF4-FFF2-40B4-BE49-F238E27FC236}">
                  <a16:creationId xmlns:a16="http://schemas.microsoft.com/office/drawing/2014/main" id="{E1E221F8-8F1A-4E4E-8F7B-3C1B9737A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rcRect l="4210" t="4932" r="80746" b="17242"/>
            <a:stretch>
              <a:fillRect/>
            </a:stretch>
          </p:blipFill>
          <p:spPr>
            <a:xfrm>
              <a:off x="0" y="-2"/>
              <a:ext cx="1957478" cy="685800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Imagem 19" descr="BRASAO EXERCITO.png">
              <a:extLst>
                <a:ext uri="{FF2B5EF4-FFF2-40B4-BE49-F238E27FC236}">
                  <a16:creationId xmlns:a16="http://schemas.microsoft.com/office/drawing/2014/main" id="{EC824437-58D8-45D5-8D04-88FF3EDFC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rcRect l="50000"/>
            <a:stretch>
              <a:fillRect/>
            </a:stretch>
          </p:blipFill>
          <p:spPr>
            <a:xfrm>
              <a:off x="0" y="285727"/>
              <a:ext cx="1095340" cy="3284195"/>
            </a:xfrm>
            <a:prstGeom prst="rect">
              <a:avLst/>
            </a:prstGeom>
          </p:spPr>
        </p:pic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93404F25-480D-4BFF-BA1B-38B3EEEF9FCA}"/>
              </a:ext>
            </a:extLst>
          </p:cNvPr>
          <p:cNvSpPr/>
          <p:nvPr/>
        </p:nvSpPr>
        <p:spPr>
          <a:xfrm>
            <a:off x="2401789" y="202302"/>
            <a:ext cx="8072495" cy="439333"/>
          </a:xfrm>
          <a:prstGeom prst="rect">
            <a:avLst/>
          </a:prstGeom>
          <a:solidFill>
            <a:srgbClr val="253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Definição de Produto Controlado pelo Exército</a:t>
            </a:r>
          </a:p>
        </p:txBody>
      </p:sp>
      <p:grpSp>
        <p:nvGrpSpPr>
          <p:cNvPr id="3" name="Grupo 40">
            <a:extLst>
              <a:ext uri="{FF2B5EF4-FFF2-40B4-BE49-F238E27FC236}">
                <a16:creationId xmlns:a16="http://schemas.microsoft.com/office/drawing/2014/main" id="{B98E4FED-79F0-45D0-81D5-40601A38825B}"/>
              </a:ext>
            </a:extLst>
          </p:cNvPr>
          <p:cNvGrpSpPr/>
          <p:nvPr/>
        </p:nvGrpSpPr>
        <p:grpSpPr>
          <a:xfrm>
            <a:off x="2769079" y="221625"/>
            <a:ext cx="483080" cy="399247"/>
            <a:chOff x="3022850" y="285732"/>
            <a:chExt cx="3357586" cy="3185751"/>
          </a:xfrm>
        </p:grpSpPr>
        <p:pic>
          <p:nvPicPr>
            <p:cNvPr id="23" name="Imagem 22" descr="amarelo.png">
              <a:extLst>
                <a:ext uri="{FF2B5EF4-FFF2-40B4-BE49-F238E27FC236}">
                  <a16:creationId xmlns:a16="http://schemas.microsoft.com/office/drawing/2014/main" id="{7B5D6F56-DD90-4C10-A9C8-A113689A1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94355" y="1509592"/>
              <a:ext cx="1928826" cy="1961891"/>
            </a:xfrm>
            <a:prstGeom prst="rect">
              <a:avLst/>
            </a:prstGeom>
          </p:spPr>
        </p:pic>
        <p:pic>
          <p:nvPicPr>
            <p:cNvPr id="24" name="Imagem 23" descr="azul.png">
              <a:extLst>
                <a:ext uri="{FF2B5EF4-FFF2-40B4-BE49-F238E27FC236}">
                  <a16:creationId xmlns:a16="http://schemas.microsoft.com/office/drawing/2014/main" id="{5AD9D364-A49B-470F-885B-176D7962A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86314" y="285732"/>
              <a:ext cx="1594122" cy="2286016"/>
            </a:xfrm>
            <a:prstGeom prst="rect">
              <a:avLst/>
            </a:prstGeom>
          </p:spPr>
        </p:pic>
        <p:pic>
          <p:nvPicPr>
            <p:cNvPr id="25" name="Imagem 24" descr="vermelho.png">
              <a:extLst>
                <a:ext uri="{FF2B5EF4-FFF2-40B4-BE49-F238E27FC236}">
                  <a16:creationId xmlns:a16="http://schemas.microsoft.com/office/drawing/2014/main" id="{BA3C73B0-E53A-451B-9C61-DC4B8DC8E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22850" y="357170"/>
              <a:ext cx="2206077" cy="13182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702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green-background (1).jpg"/>
          <p:cNvPicPr>
            <a:picLocks noChangeAspect="1"/>
          </p:cNvPicPr>
          <p:nvPr/>
        </p:nvPicPr>
        <p:blipFill>
          <a:blip r:embed="rId2" cstate="print"/>
          <a:srcRect r="82627"/>
          <a:stretch>
            <a:fillRect/>
          </a:stretch>
        </p:blipFill>
        <p:spPr>
          <a:xfrm>
            <a:off x="1" y="0"/>
            <a:ext cx="1952596" cy="6858000"/>
          </a:xfrm>
          <a:prstGeom prst="rect">
            <a:avLst/>
          </a:prstGeom>
        </p:spPr>
      </p:pic>
      <p:pic>
        <p:nvPicPr>
          <p:cNvPr id="8" name="Imagem 7" descr="BRASAO EXERCITO.png"/>
          <p:cNvPicPr>
            <a:picLocks noChangeAspect="1"/>
          </p:cNvPicPr>
          <p:nvPr/>
        </p:nvPicPr>
        <p:blipFill>
          <a:blip r:embed="rId3" cstate="print"/>
          <a:srcRect l="50609"/>
          <a:stretch>
            <a:fillRect/>
          </a:stretch>
        </p:blipFill>
        <p:spPr>
          <a:xfrm>
            <a:off x="0" y="1071546"/>
            <a:ext cx="1553352" cy="4714908"/>
          </a:xfrm>
          <a:prstGeom prst="rect">
            <a:avLst/>
          </a:prstGeom>
        </p:spPr>
      </p:pic>
      <p:pic>
        <p:nvPicPr>
          <p:cNvPr id="10" name="Imagem 9" descr="LOGO DFP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68097" y="5572142"/>
            <a:ext cx="814883" cy="1134789"/>
          </a:xfrm>
          <a:prstGeom prst="rect">
            <a:avLst/>
          </a:prstGeom>
        </p:spPr>
      </p:pic>
      <p:pic>
        <p:nvPicPr>
          <p:cNvPr id="11" name="Imagem 10" descr="9mm-wallpaper-1600x600.jpg"/>
          <p:cNvPicPr>
            <a:picLocks noChangeAspect="1"/>
          </p:cNvPicPr>
          <p:nvPr/>
        </p:nvPicPr>
        <p:blipFill>
          <a:blip r:embed="rId5" cstate="print">
            <a:lum bright="-4000" contrast="16000"/>
          </a:blip>
          <a:srcRect b="66667"/>
          <a:stretch>
            <a:fillRect/>
          </a:stretch>
        </p:blipFill>
        <p:spPr>
          <a:xfrm>
            <a:off x="1952597" y="5715016"/>
            <a:ext cx="9072561" cy="1142984"/>
          </a:xfrm>
          <a:prstGeom prst="rect">
            <a:avLst/>
          </a:prstGeom>
        </p:spPr>
      </p:pic>
      <p:pic>
        <p:nvPicPr>
          <p:cNvPr id="9" name="Imagem 8" descr="green-background (1).jpg"/>
          <p:cNvPicPr>
            <a:picLocks noChangeAspect="1"/>
          </p:cNvPicPr>
          <p:nvPr/>
        </p:nvPicPr>
        <p:blipFill>
          <a:blip r:embed="rId2" cstate="print"/>
          <a:srcRect r="88983"/>
          <a:stretch>
            <a:fillRect/>
          </a:stretch>
        </p:blipFill>
        <p:spPr>
          <a:xfrm flipH="1">
            <a:off x="10953784" y="0"/>
            <a:ext cx="1238216" cy="6858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m 12" descr="LOGO DFPC.png">
            <a:extLst>
              <a:ext uri="{FF2B5EF4-FFF2-40B4-BE49-F238E27FC236}">
                <a16:creationId xmlns:a16="http://schemas.microsoft.com/office/drawing/2014/main" id="{54FFB89E-735F-4AA0-8EB2-7FDEEA41ACB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65450" y="61963"/>
            <a:ext cx="814883" cy="1134789"/>
          </a:xfrm>
          <a:prstGeom prst="rect">
            <a:avLst/>
          </a:prstGeom>
        </p:spPr>
      </p:pic>
      <p:grpSp>
        <p:nvGrpSpPr>
          <p:cNvPr id="2" name="Grupo 17">
            <a:extLst>
              <a:ext uri="{FF2B5EF4-FFF2-40B4-BE49-F238E27FC236}">
                <a16:creationId xmlns:a16="http://schemas.microsoft.com/office/drawing/2014/main" id="{294AFE19-3F2F-4738-A401-91EBDF4CA6E8}"/>
              </a:ext>
            </a:extLst>
          </p:cNvPr>
          <p:cNvGrpSpPr/>
          <p:nvPr/>
        </p:nvGrpSpPr>
        <p:grpSpPr>
          <a:xfrm>
            <a:off x="0" y="-2"/>
            <a:ext cx="12192000" cy="6858004"/>
            <a:chOff x="0" y="-2"/>
            <a:chExt cx="12192000" cy="6858004"/>
          </a:xfrm>
        </p:grpSpPr>
        <p:pic>
          <p:nvPicPr>
            <p:cNvPr id="29" name="Imagem 28" descr="33094536830_7f32d89237_k.jpg">
              <a:extLst>
                <a:ext uri="{FF2B5EF4-FFF2-40B4-BE49-F238E27FC236}">
                  <a16:creationId xmlns:a16="http://schemas.microsoft.com/office/drawing/2014/main" id="{14041639-B993-4EDD-A98E-B5275CCC5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 l="28916" t="4932" r="61568" b="17242"/>
            <a:stretch>
              <a:fillRect/>
            </a:stretch>
          </p:blipFill>
          <p:spPr>
            <a:xfrm>
              <a:off x="10953784" y="0"/>
              <a:ext cx="1238216" cy="68580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Imagem 29" descr="33094536830_7f32d89237_k.jpg">
              <a:extLst>
                <a:ext uri="{FF2B5EF4-FFF2-40B4-BE49-F238E27FC236}">
                  <a16:creationId xmlns:a16="http://schemas.microsoft.com/office/drawing/2014/main" id="{A96C9409-2289-4D5C-9C23-39329F932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 l="4210" t="4932" r="80746" b="17242"/>
            <a:stretch>
              <a:fillRect/>
            </a:stretch>
          </p:blipFill>
          <p:spPr>
            <a:xfrm>
              <a:off x="0" y="-2"/>
              <a:ext cx="1957478" cy="685800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Imagem 30" descr="LOGO DFPC.png">
              <a:extLst>
                <a:ext uri="{FF2B5EF4-FFF2-40B4-BE49-F238E27FC236}">
                  <a16:creationId xmlns:a16="http://schemas.microsoft.com/office/drawing/2014/main" id="{D58D431C-0D46-4AE8-A756-1C98E819E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68097" y="5572140"/>
              <a:ext cx="814883" cy="1134789"/>
            </a:xfrm>
            <a:prstGeom prst="rect">
              <a:avLst/>
            </a:prstGeom>
          </p:spPr>
        </p:pic>
        <p:pic>
          <p:nvPicPr>
            <p:cNvPr id="32" name="Imagem 31" descr="BRASAO EXERCITO.png">
              <a:extLst>
                <a:ext uri="{FF2B5EF4-FFF2-40B4-BE49-F238E27FC236}">
                  <a16:creationId xmlns:a16="http://schemas.microsoft.com/office/drawing/2014/main" id="{25B3707A-4414-4744-A8D1-482419203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rcRect l="50000"/>
            <a:stretch>
              <a:fillRect/>
            </a:stretch>
          </p:blipFill>
          <p:spPr>
            <a:xfrm>
              <a:off x="0" y="285727"/>
              <a:ext cx="1095340" cy="3284195"/>
            </a:xfrm>
            <a:prstGeom prst="rect">
              <a:avLst/>
            </a:prstGeom>
          </p:spPr>
        </p:pic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8C0F7B28-2A7A-41A2-956E-6EAC83C0D15B}"/>
              </a:ext>
            </a:extLst>
          </p:cNvPr>
          <p:cNvSpPr/>
          <p:nvPr/>
        </p:nvSpPr>
        <p:spPr>
          <a:xfrm>
            <a:off x="2276857" y="170068"/>
            <a:ext cx="8427656" cy="522628"/>
          </a:xfrm>
          <a:prstGeom prst="rect">
            <a:avLst/>
          </a:prstGeom>
          <a:solidFill>
            <a:srgbClr val="253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latin typeface="Calibri" pitchFamily="34" charset="0"/>
              </a:rPr>
              <a:t>SISTEMA BRASILEIRO</a:t>
            </a:r>
            <a:endParaRPr lang="pt-BR" sz="2400" b="1" dirty="0"/>
          </a:p>
        </p:txBody>
      </p:sp>
      <p:pic>
        <p:nvPicPr>
          <p:cNvPr id="34" name="Imagem 33" descr="LOGO DFPC.png">
            <a:extLst>
              <a:ext uri="{FF2B5EF4-FFF2-40B4-BE49-F238E27FC236}">
                <a16:creationId xmlns:a16="http://schemas.microsoft.com/office/drawing/2014/main" id="{AB91484B-6584-4B03-A119-5F241564C6C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99995" y="213200"/>
            <a:ext cx="326410" cy="454552"/>
          </a:xfrm>
          <a:prstGeom prst="rect">
            <a:avLst/>
          </a:prstGeom>
        </p:spPr>
      </p:pic>
      <p:sp>
        <p:nvSpPr>
          <p:cNvPr id="36" name="Titre 1"/>
          <p:cNvSpPr>
            <a:spLocks/>
          </p:cNvSpPr>
          <p:nvPr/>
        </p:nvSpPr>
        <p:spPr bwMode="auto">
          <a:xfrm>
            <a:off x="2784871" y="1061516"/>
            <a:ext cx="6767513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/>
            <a:endParaRPr lang="en-US" sz="4000" b="1" dirty="0">
              <a:latin typeface="Calibri" pitchFamily="34" charset="0"/>
            </a:endParaRPr>
          </a:p>
        </p:txBody>
      </p:sp>
      <p:sp>
        <p:nvSpPr>
          <p:cNvPr id="37" name="Espace réservé du contenu 2"/>
          <p:cNvSpPr>
            <a:spLocks/>
          </p:cNvSpPr>
          <p:nvPr/>
        </p:nvSpPr>
        <p:spPr bwMode="auto">
          <a:xfrm>
            <a:off x="2423592" y="1268760"/>
            <a:ext cx="61198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 dirty="0">
                <a:latin typeface="Calibri" pitchFamily="34" charset="0"/>
              </a:rPr>
              <a:t>Sistema de controle compartilhado: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38" name="Imagem 7" descr="exercito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10818" y="1988840"/>
            <a:ext cx="118903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Imagem 8" descr="pf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16080" y="2148259"/>
            <a:ext cx="24479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CaixaDeTexto 39"/>
          <p:cNvSpPr txBox="1"/>
          <p:nvPr/>
        </p:nvSpPr>
        <p:spPr>
          <a:xfrm>
            <a:off x="3503712" y="4191471"/>
            <a:ext cx="1313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Arial Black" pitchFamily="34" charset="0"/>
              </a:rPr>
              <a:t>SIGMA</a:t>
            </a:r>
          </a:p>
          <a:p>
            <a:endParaRPr lang="pt-BR" sz="2400" b="1" dirty="0">
              <a:latin typeface="Arial Black" pitchFamily="34" charset="0"/>
            </a:endParaRPr>
          </a:p>
          <a:p>
            <a:endParaRPr lang="pt-BR" sz="2400" b="1" dirty="0">
              <a:latin typeface="Arial Black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7248128" y="4149080"/>
            <a:ext cx="1549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>
                <a:latin typeface="Arial Black" pitchFamily="34" charset="0"/>
              </a:rPr>
              <a:t>SINARM</a:t>
            </a:r>
            <a:endParaRPr lang="pt-BR" sz="2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906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green-background (1).jpg"/>
          <p:cNvPicPr>
            <a:picLocks noChangeAspect="1"/>
          </p:cNvPicPr>
          <p:nvPr/>
        </p:nvPicPr>
        <p:blipFill>
          <a:blip r:embed="rId2" cstate="print"/>
          <a:srcRect r="82627"/>
          <a:stretch>
            <a:fillRect/>
          </a:stretch>
        </p:blipFill>
        <p:spPr>
          <a:xfrm>
            <a:off x="1" y="0"/>
            <a:ext cx="1952596" cy="6858000"/>
          </a:xfrm>
          <a:prstGeom prst="rect">
            <a:avLst/>
          </a:prstGeom>
        </p:spPr>
      </p:pic>
      <p:pic>
        <p:nvPicPr>
          <p:cNvPr id="8" name="Imagem 7" descr="BRASAO EXERCITO.png"/>
          <p:cNvPicPr>
            <a:picLocks noChangeAspect="1"/>
          </p:cNvPicPr>
          <p:nvPr/>
        </p:nvPicPr>
        <p:blipFill>
          <a:blip r:embed="rId3" cstate="print"/>
          <a:srcRect l="50609"/>
          <a:stretch>
            <a:fillRect/>
          </a:stretch>
        </p:blipFill>
        <p:spPr>
          <a:xfrm>
            <a:off x="0" y="1071546"/>
            <a:ext cx="1553352" cy="4714908"/>
          </a:xfrm>
          <a:prstGeom prst="rect">
            <a:avLst/>
          </a:prstGeom>
        </p:spPr>
      </p:pic>
      <p:pic>
        <p:nvPicPr>
          <p:cNvPr id="10" name="Imagem 9" descr="LOGO DFP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68097" y="5572142"/>
            <a:ext cx="814883" cy="1134789"/>
          </a:xfrm>
          <a:prstGeom prst="rect">
            <a:avLst/>
          </a:prstGeom>
        </p:spPr>
      </p:pic>
      <p:pic>
        <p:nvPicPr>
          <p:cNvPr id="11" name="Imagem 10" descr="9mm-wallpaper-1600x600.jpg"/>
          <p:cNvPicPr>
            <a:picLocks noChangeAspect="1"/>
          </p:cNvPicPr>
          <p:nvPr/>
        </p:nvPicPr>
        <p:blipFill>
          <a:blip r:embed="rId5" cstate="print">
            <a:lum bright="-4000" contrast="16000"/>
          </a:blip>
          <a:srcRect b="66667"/>
          <a:stretch>
            <a:fillRect/>
          </a:stretch>
        </p:blipFill>
        <p:spPr>
          <a:xfrm>
            <a:off x="1952597" y="5715016"/>
            <a:ext cx="9072561" cy="1142984"/>
          </a:xfrm>
          <a:prstGeom prst="rect">
            <a:avLst/>
          </a:prstGeom>
        </p:spPr>
      </p:pic>
      <p:pic>
        <p:nvPicPr>
          <p:cNvPr id="9" name="Imagem 8" descr="green-background (1).jpg"/>
          <p:cNvPicPr>
            <a:picLocks noChangeAspect="1"/>
          </p:cNvPicPr>
          <p:nvPr/>
        </p:nvPicPr>
        <p:blipFill>
          <a:blip r:embed="rId2" cstate="print"/>
          <a:srcRect r="88983"/>
          <a:stretch>
            <a:fillRect/>
          </a:stretch>
        </p:blipFill>
        <p:spPr>
          <a:xfrm flipH="1">
            <a:off x="10953784" y="0"/>
            <a:ext cx="1238216" cy="6858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m 12" descr="LOGO DFPC.png">
            <a:extLst>
              <a:ext uri="{FF2B5EF4-FFF2-40B4-BE49-F238E27FC236}">
                <a16:creationId xmlns:a16="http://schemas.microsoft.com/office/drawing/2014/main" id="{54FFB89E-735F-4AA0-8EB2-7FDEEA41ACB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65450" y="61963"/>
            <a:ext cx="814883" cy="1134789"/>
          </a:xfrm>
          <a:prstGeom prst="rect">
            <a:avLst/>
          </a:prstGeom>
        </p:spPr>
      </p:pic>
      <p:grpSp>
        <p:nvGrpSpPr>
          <p:cNvPr id="2" name="Grupo 17">
            <a:extLst>
              <a:ext uri="{FF2B5EF4-FFF2-40B4-BE49-F238E27FC236}">
                <a16:creationId xmlns:a16="http://schemas.microsoft.com/office/drawing/2014/main" id="{294AFE19-3F2F-4738-A401-91EBDF4CA6E8}"/>
              </a:ext>
            </a:extLst>
          </p:cNvPr>
          <p:cNvGrpSpPr/>
          <p:nvPr/>
        </p:nvGrpSpPr>
        <p:grpSpPr>
          <a:xfrm>
            <a:off x="0" y="-2"/>
            <a:ext cx="12192000" cy="6858004"/>
            <a:chOff x="0" y="-2"/>
            <a:chExt cx="12192000" cy="6858004"/>
          </a:xfrm>
        </p:grpSpPr>
        <p:pic>
          <p:nvPicPr>
            <p:cNvPr id="29" name="Imagem 28" descr="33094536830_7f32d89237_k.jpg">
              <a:extLst>
                <a:ext uri="{FF2B5EF4-FFF2-40B4-BE49-F238E27FC236}">
                  <a16:creationId xmlns:a16="http://schemas.microsoft.com/office/drawing/2014/main" id="{14041639-B993-4EDD-A98E-B5275CCC5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 l="28916" t="4932" r="61568" b="17242"/>
            <a:stretch>
              <a:fillRect/>
            </a:stretch>
          </p:blipFill>
          <p:spPr>
            <a:xfrm>
              <a:off x="10953784" y="0"/>
              <a:ext cx="1238216" cy="68580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Imagem 29" descr="33094536830_7f32d89237_k.jpg">
              <a:extLst>
                <a:ext uri="{FF2B5EF4-FFF2-40B4-BE49-F238E27FC236}">
                  <a16:creationId xmlns:a16="http://schemas.microsoft.com/office/drawing/2014/main" id="{A96C9409-2289-4D5C-9C23-39329F932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 l="4210" t="4932" r="80746" b="17242"/>
            <a:stretch>
              <a:fillRect/>
            </a:stretch>
          </p:blipFill>
          <p:spPr>
            <a:xfrm>
              <a:off x="0" y="-2"/>
              <a:ext cx="1957478" cy="685800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Imagem 30" descr="LOGO DFPC.png">
              <a:extLst>
                <a:ext uri="{FF2B5EF4-FFF2-40B4-BE49-F238E27FC236}">
                  <a16:creationId xmlns:a16="http://schemas.microsoft.com/office/drawing/2014/main" id="{D58D431C-0D46-4AE8-A756-1C98E819E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68097" y="5572140"/>
              <a:ext cx="814883" cy="1134789"/>
            </a:xfrm>
            <a:prstGeom prst="rect">
              <a:avLst/>
            </a:prstGeom>
          </p:spPr>
        </p:pic>
        <p:pic>
          <p:nvPicPr>
            <p:cNvPr id="32" name="Imagem 31" descr="BRASAO EXERCITO.png">
              <a:extLst>
                <a:ext uri="{FF2B5EF4-FFF2-40B4-BE49-F238E27FC236}">
                  <a16:creationId xmlns:a16="http://schemas.microsoft.com/office/drawing/2014/main" id="{25B3707A-4414-4744-A8D1-482419203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rcRect l="50000"/>
            <a:stretch>
              <a:fillRect/>
            </a:stretch>
          </p:blipFill>
          <p:spPr>
            <a:xfrm>
              <a:off x="0" y="285727"/>
              <a:ext cx="1095340" cy="3284195"/>
            </a:xfrm>
            <a:prstGeom prst="rect">
              <a:avLst/>
            </a:prstGeom>
          </p:spPr>
        </p:pic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8C0F7B28-2A7A-41A2-956E-6EAC83C0D15B}"/>
              </a:ext>
            </a:extLst>
          </p:cNvPr>
          <p:cNvSpPr/>
          <p:nvPr/>
        </p:nvSpPr>
        <p:spPr>
          <a:xfrm>
            <a:off x="2276857" y="170068"/>
            <a:ext cx="8427656" cy="522628"/>
          </a:xfrm>
          <a:prstGeom prst="rect">
            <a:avLst/>
          </a:prstGeom>
          <a:solidFill>
            <a:srgbClr val="253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latin typeface="Calibri" pitchFamily="34" charset="0"/>
              </a:rPr>
              <a:t>SISTEMA CONTROLE DE PRODUTOS CONTROLADOS</a:t>
            </a:r>
            <a:endParaRPr lang="pt-BR" sz="2400" b="1" dirty="0"/>
          </a:p>
        </p:txBody>
      </p:sp>
      <p:pic>
        <p:nvPicPr>
          <p:cNvPr id="34" name="Imagem 33" descr="LOGO DFPC.png">
            <a:extLst>
              <a:ext uri="{FF2B5EF4-FFF2-40B4-BE49-F238E27FC236}">
                <a16:creationId xmlns:a16="http://schemas.microsoft.com/office/drawing/2014/main" id="{AB91484B-6584-4B03-A119-5F241564C6C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99995" y="213200"/>
            <a:ext cx="326410" cy="454552"/>
          </a:xfrm>
          <a:prstGeom prst="rect">
            <a:avLst/>
          </a:prstGeom>
        </p:spPr>
      </p:pic>
      <p:sp>
        <p:nvSpPr>
          <p:cNvPr id="36" name="Titre 1"/>
          <p:cNvSpPr>
            <a:spLocks/>
          </p:cNvSpPr>
          <p:nvPr/>
        </p:nvSpPr>
        <p:spPr bwMode="auto">
          <a:xfrm>
            <a:off x="2784871" y="1061516"/>
            <a:ext cx="6767513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/>
            <a:endParaRPr lang="en-US" sz="4000" b="1" dirty="0">
              <a:latin typeface="Calibri" pitchFamily="34" charset="0"/>
            </a:endParaRPr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3175632018"/>
              </p:ext>
            </p:extLst>
          </p:nvPr>
        </p:nvGraphicFramePr>
        <p:xfrm>
          <a:off x="2783632" y="1268760"/>
          <a:ext cx="734481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53906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 descr="9mm-wallpaper-1600x600.jpg">
            <a:extLst>
              <a:ext uri="{FF2B5EF4-FFF2-40B4-BE49-F238E27FC236}">
                <a16:creationId xmlns:a16="http://schemas.microsoft.com/office/drawing/2014/main" id="{02CB8AFD-9EEF-4571-901D-9E7A4B7138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4000" contrast="16000"/>
          </a:blip>
          <a:srcRect b="66667"/>
          <a:stretch>
            <a:fillRect/>
          </a:stretch>
        </p:blipFill>
        <p:spPr>
          <a:xfrm>
            <a:off x="1952597" y="5715016"/>
            <a:ext cx="9072561" cy="114298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C5D8492-CBBA-4CED-8C50-64A2C91B28D9}"/>
              </a:ext>
            </a:extLst>
          </p:cNvPr>
          <p:cNvSpPr txBox="1"/>
          <p:nvPr/>
        </p:nvSpPr>
        <p:spPr>
          <a:xfrm>
            <a:off x="2280985" y="4735683"/>
            <a:ext cx="5574539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Órgãos Auxiliares da Fiscalização </a:t>
            </a:r>
            <a:r>
              <a:rPr lang="pt-BR" sz="1600" dirty="0"/>
              <a:t>(Art. 13 do D. 9493/18):</a:t>
            </a:r>
          </a:p>
          <a:p>
            <a:r>
              <a:rPr lang="pt-BR" dirty="0"/>
              <a:t>I - os órgãos de segurança pública;</a:t>
            </a:r>
          </a:p>
          <a:p>
            <a:r>
              <a:rPr lang="pt-BR" dirty="0"/>
              <a:t>II - os órgãos do comércio exterior;</a:t>
            </a:r>
          </a:p>
          <a:p>
            <a:r>
              <a:rPr lang="pt-BR" dirty="0"/>
              <a:t>III - Receita Federal do Brasil;</a:t>
            </a:r>
          </a:p>
          <a:p>
            <a:r>
              <a:rPr lang="pt-BR" dirty="0"/>
              <a:t>IV - Inmetro;</a:t>
            </a:r>
          </a:p>
          <a:p>
            <a:r>
              <a:rPr lang="pt-BR" dirty="0"/>
              <a:t>V - a Empresa Brasileira de Correios e Telégrafos - ECT; e</a:t>
            </a:r>
          </a:p>
          <a:p>
            <a:r>
              <a:rPr lang="pt-BR" dirty="0"/>
              <a:t>VI - as entidades de tiro desportivo.</a:t>
            </a:r>
          </a:p>
        </p:txBody>
      </p:sp>
      <p:grpSp>
        <p:nvGrpSpPr>
          <p:cNvPr id="16" name="Grupo 14">
            <a:extLst>
              <a:ext uri="{FF2B5EF4-FFF2-40B4-BE49-F238E27FC236}">
                <a16:creationId xmlns:a16="http://schemas.microsoft.com/office/drawing/2014/main" id="{790E8336-8BA0-495F-8782-B44716818D53}"/>
              </a:ext>
            </a:extLst>
          </p:cNvPr>
          <p:cNvGrpSpPr/>
          <p:nvPr/>
        </p:nvGrpSpPr>
        <p:grpSpPr>
          <a:xfrm>
            <a:off x="0" y="-2"/>
            <a:ext cx="12192000" cy="6858004"/>
            <a:chOff x="0" y="-2"/>
            <a:chExt cx="12192000" cy="6858004"/>
          </a:xfrm>
        </p:grpSpPr>
        <p:pic>
          <p:nvPicPr>
            <p:cNvPr id="19" name="Imagem 18" descr="33094536830_7f32d89237_k.jpg">
              <a:extLst>
                <a:ext uri="{FF2B5EF4-FFF2-40B4-BE49-F238E27FC236}">
                  <a16:creationId xmlns:a16="http://schemas.microsoft.com/office/drawing/2014/main" id="{FC2D5F20-50F7-44D8-B11C-BA961273A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28916" t="4932" r="61568" b="17242"/>
            <a:stretch>
              <a:fillRect/>
            </a:stretch>
          </p:blipFill>
          <p:spPr>
            <a:xfrm>
              <a:off x="10953784" y="0"/>
              <a:ext cx="1238216" cy="68580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Imagem 19" descr="33094536830_7f32d89237_k.jpg">
              <a:extLst>
                <a:ext uri="{FF2B5EF4-FFF2-40B4-BE49-F238E27FC236}">
                  <a16:creationId xmlns:a16="http://schemas.microsoft.com/office/drawing/2014/main" id="{1AD10908-C0D6-4551-9603-698C55571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4210" t="4932" r="80746" b="17242"/>
            <a:stretch>
              <a:fillRect/>
            </a:stretch>
          </p:blipFill>
          <p:spPr>
            <a:xfrm>
              <a:off x="0" y="-2"/>
              <a:ext cx="1957478" cy="685800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Imagem 20" descr="BRASAO EXERCITO.png">
              <a:extLst>
                <a:ext uri="{FF2B5EF4-FFF2-40B4-BE49-F238E27FC236}">
                  <a16:creationId xmlns:a16="http://schemas.microsoft.com/office/drawing/2014/main" id="{FCE22D4A-A0DB-4BE3-8229-FB1477FA5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l="50000"/>
            <a:stretch>
              <a:fillRect/>
            </a:stretch>
          </p:blipFill>
          <p:spPr>
            <a:xfrm>
              <a:off x="0" y="285727"/>
              <a:ext cx="1095340" cy="3284195"/>
            </a:xfrm>
            <a:prstGeom prst="rect">
              <a:avLst/>
            </a:prstGeom>
          </p:spPr>
        </p:pic>
      </p:grp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D924BB0-EFBB-4F7C-B4DD-4BCB1839FA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256317"/>
              </p:ext>
            </p:extLst>
          </p:nvPr>
        </p:nvGraphicFramePr>
        <p:xfrm>
          <a:off x="2272582" y="3862959"/>
          <a:ext cx="3153499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53499">
                  <a:extLst>
                    <a:ext uri="{9D8B030D-6E8A-4147-A177-3AD203B41FA5}">
                      <a16:colId xmlns:a16="http://schemas.microsoft.com/office/drawing/2014/main" val="1388972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220 Organizações Militares</a:t>
                      </a:r>
                    </a:p>
                  </a:txBody>
                  <a:tcPr>
                    <a:solidFill>
                      <a:srgbClr val="064A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909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1225 Militares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52848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A74E0227-25EF-4604-ACE9-743782E8B820}"/>
              </a:ext>
            </a:extLst>
          </p:cNvPr>
          <p:cNvSpPr txBox="1"/>
          <p:nvPr/>
        </p:nvSpPr>
        <p:spPr>
          <a:xfrm>
            <a:off x="2276857" y="908720"/>
            <a:ext cx="8427656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/>
              <a:t>O Sistema de Fiscalização de Produtos Controlados – </a:t>
            </a:r>
            <a:r>
              <a:rPr lang="pt-BR" sz="2200" b="1" dirty="0" err="1"/>
              <a:t>SisFPC</a:t>
            </a:r>
            <a:r>
              <a:rPr lang="pt-BR" sz="2200" b="1" dirty="0"/>
              <a:t> é o resultado da sinergia de atuação de diversas organizações militares do EB, e órgãos auxiliares da fiscalização, que de forma integrada, cumprem as atribuições relativas à regulação, à autorização e à fiscalização de atividades com PCE.</a:t>
            </a:r>
          </a:p>
        </p:txBody>
      </p:sp>
      <p:pic>
        <p:nvPicPr>
          <p:cNvPr id="13" name="Imagem 12" descr="mapa - capilaridade.png">
            <a:extLst>
              <a:ext uri="{FF2B5EF4-FFF2-40B4-BE49-F238E27FC236}">
                <a16:creationId xmlns:a16="http://schemas.microsoft.com/office/drawing/2014/main" id="{E608C6FC-580F-40C7-BBED-CBD2DE0024F7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52645" y="2764485"/>
            <a:ext cx="4033684" cy="4093513"/>
          </a:xfrm>
          <a:prstGeom prst="rect">
            <a:avLst/>
          </a:prstGeom>
        </p:spPr>
      </p:pic>
      <p:pic>
        <p:nvPicPr>
          <p:cNvPr id="17" name="Imagem 16" descr="OM - capilaridade.png">
            <a:extLst>
              <a:ext uri="{FF2B5EF4-FFF2-40B4-BE49-F238E27FC236}">
                <a16:creationId xmlns:a16="http://schemas.microsoft.com/office/drawing/2014/main" id="{B849DB61-8147-47FB-B1AF-AAB800D0DA8A}"/>
              </a:ext>
            </a:extLst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289866" y="2852404"/>
            <a:ext cx="3831442" cy="3883405"/>
          </a:xfrm>
          <a:prstGeom prst="rect">
            <a:avLst/>
          </a:prstGeom>
        </p:spPr>
      </p:pic>
      <p:pic>
        <p:nvPicPr>
          <p:cNvPr id="14" name="Imagem 13" descr="RM - capilaridade.png">
            <a:extLst>
              <a:ext uri="{FF2B5EF4-FFF2-40B4-BE49-F238E27FC236}">
                <a16:creationId xmlns:a16="http://schemas.microsoft.com/office/drawing/2014/main" id="{F8D64444-AD03-4E41-921B-7136C3F2852D}"/>
              </a:ext>
            </a:extLst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135755" y="3428997"/>
            <a:ext cx="3050574" cy="311167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38261F6-CC16-45E8-BEB1-0D78A21A77A7}"/>
              </a:ext>
            </a:extLst>
          </p:cNvPr>
          <p:cNvSpPr txBox="1"/>
          <p:nvPr/>
        </p:nvSpPr>
        <p:spPr>
          <a:xfrm>
            <a:off x="2276857" y="2979107"/>
            <a:ext cx="2761770" cy="369332"/>
          </a:xfrm>
          <a:prstGeom prst="rect">
            <a:avLst/>
          </a:prstGeom>
          <a:solidFill>
            <a:srgbClr val="064A13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- DFPC e SFPC/RM;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40C4E74-DC34-414B-B565-E52BA639651F}"/>
              </a:ext>
            </a:extLst>
          </p:cNvPr>
          <p:cNvSpPr txBox="1"/>
          <p:nvPr/>
        </p:nvSpPr>
        <p:spPr>
          <a:xfrm>
            <a:off x="2276857" y="3421033"/>
            <a:ext cx="2761770" cy="369332"/>
          </a:xfrm>
          <a:prstGeom prst="rect">
            <a:avLst/>
          </a:prstGeom>
          <a:solidFill>
            <a:srgbClr val="064A13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- SFPC/</a:t>
            </a:r>
            <a:r>
              <a:rPr lang="pt-BR" b="1" dirty="0" err="1">
                <a:solidFill>
                  <a:schemeClr val="bg1"/>
                </a:solidFill>
              </a:rPr>
              <a:t>Gu</a:t>
            </a:r>
            <a:r>
              <a:rPr lang="pt-BR" b="1" dirty="0">
                <a:solidFill>
                  <a:schemeClr val="bg1"/>
                </a:solidFill>
              </a:rPr>
              <a:t>.</a:t>
            </a:r>
            <a:endParaRPr lang="pt-BR" dirty="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DFCE9FBB-2E86-4180-B168-DC4A74126733}"/>
              </a:ext>
            </a:extLst>
          </p:cNvPr>
          <p:cNvSpPr/>
          <p:nvPr/>
        </p:nvSpPr>
        <p:spPr>
          <a:xfrm>
            <a:off x="2276857" y="170068"/>
            <a:ext cx="8427656" cy="522628"/>
          </a:xfrm>
          <a:prstGeom prst="rect">
            <a:avLst/>
          </a:prstGeom>
          <a:solidFill>
            <a:srgbClr val="253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err="1"/>
              <a:t>SisFPC</a:t>
            </a:r>
            <a:r>
              <a:rPr lang="pt-BR" sz="2400" b="1" dirty="0"/>
              <a:t>:</a:t>
            </a:r>
          </a:p>
        </p:txBody>
      </p:sp>
      <p:pic>
        <p:nvPicPr>
          <p:cNvPr id="30" name="Imagem 29" descr="LOGO DFPC.png">
            <a:extLst>
              <a:ext uri="{FF2B5EF4-FFF2-40B4-BE49-F238E27FC236}">
                <a16:creationId xmlns:a16="http://schemas.microsoft.com/office/drawing/2014/main" id="{8138C420-A362-4906-99BB-9B25B544D7D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199995" y="213200"/>
            <a:ext cx="326410" cy="45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3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17">
            <a:extLst>
              <a:ext uri="{FF2B5EF4-FFF2-40B4-BE49-F238E27FC236}">
                <a16:creationId xmlns:a16="http://schemas.microsoft.com/office/drawing/2014/main" id="{C53BE0D7-DD94-4CE1-8CF4-C82B9F3644FA}"/>
              </a:ext>
            </a:extLst>
          </p:cNvPr>
          <p:cNvGrpSpPr/>
          <p:nvPr/>
        </p:nvGrpSpPr>
        <p:grpSpPr>
          <a:xfrm>
            <a:off x="0" y="-2"/>
            <a:ext cx="12192000" cy="6858004"/>
            <a:chOff x="0" y="-2"/>
            <a:chExt cx="12192000" cy="6858004"/>
          </a:xfrm>
        </p:grpSpPr>
        <p:pic>
          <p:nvPicPr>
            <p:cNvPr id="27" name="Imagem 26" descr="9mm-wallpaper-1600x600.jpg">
              <a:extLst>
                <a:ext uri="{FF2B5EF4-FFF2-40B4-BE49-F238E27FC236}">
                  <a16:creationId xmlns:a16="http://schemas.microsoft.com/office/drawing/2014/main" id="{FD7FC773-DDC8-4F90-B26C-ED3AFA8DF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-4000" contrast="16000"/>
            </a:blip>
            <a:srcRect b="66667"/>
            <a:stretch>
              <a:fillRect/>
            </a:stretch>
          </p:blipFill>
          <p:spPr>
            <a:xfrm>
              <a:off x="1952597" y="5715016"/>
              <a:ext cx="9072564" cy="1142984"/>
            </a:xfrm>
            <a:prstGeom prst="rect">
              <a:avLst/>
            </a:prstGeom>
          </p:spPr>
        </p:pic>
        <p:pic>
          <p:nvPicPr>
            <p:cNvPr id="31" name="Imagem 30" descr="33094536830_7f32d89237_k.jpg">
              <a:extLst>
                <a:ext uri="{FF2B5EF4-FFF2-40B4-BE49-F238E27FC236}">
                  <a16:creationId xmlns:a16="http://schemas.microsoft.com/office/drawing/2014/main" id="{96BC6016-7495-4BC3-ADDF-74245B588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28916" t="4932" r="61568" b="17242"/>
            <a:stretch>
              <a:fillRect/>
            </a:stretch>
          </p:blipFill>
          <p:spPr>
            <a:xfrm>
              <a:off x="10953784" y="0"/>
              <a:ext cx="1238216" cy="68580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Imagem 31" descr="33094536830_7f32d89237_k.jpg">
              <a:extLst>
                <a:ext uri="{FF2B5EF4-FFF2-40B4-BE49-F238E27FC236}">
                  <a16:creationId xmlns:a16="http://schemas.microsoft.com/office/drawing/2014/main" id="{9E04E84C-9EEE-45FF-BEA4-415CE0BE0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4210" t="4932" r="80746" b="17242"/>
            <a:stretch>
              <a:fillRect/>
            </a:stretch>
          </p:blipFill>
          <p:spPr>
            <a:xfrm>
              <a:off x="0" y="-2"/>
              <a:ext cx="1957478" cy="685800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Imagem 33" descr="BRASAO EXERCITO.png">
              <a:extLst>
                <a:ext uri="{FF2B5EF4-FFF2-40B4-BE49-F238E27FC236}">
                  <a16:creationId xmlns:a16="http://schemas.microsoft.com/office/drawing/2014/main" id="{0339A709-3006-4B88-8957-A8D098B77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l="50000"/>
            <a:stretch>
              <a:fillRect/>
            </a:stretch>
          </p:blipFill>
          <p:spPr>
            <a:xfrm>
              <a:off x="0" y="285727"/>
              <a:ext cx="1095340" cy="3284195"/>
            </a:xfrm>
            <a:prstGeom prst="rect">
              <a:avLst/>
            </a:prstGeom>
          </p:spPr>
        </p:pic>
      </p:grpSp>
      <p:sp>
        <p:nvSpPr>
          <p:cNvPr id="23" name="Retângulo 22">
            <a:extLst>
              <a:ext uri="{FF2B5EF4-FFF2-40B4-BE49-F238E27FC236}">
                <a16:creationId xmlns:a16="http://schemas.microsoft.com/office/drawing/2014/main" id="{D804D227-699A-44DD-84E2-7FF4D79C0EB8}"/>
              </a:ext>
            </a:extLst>
          </p:cNvPr>
          <p:cNvSpPr/>
          <p:nvPr/>
        </p:nvSpPr>
        <p:spPr>
          <a:xfrm>
            <a:off x="2276857" y="5515755"/>
            <a:ext cx="8427655" cy="8948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>
                <a:solidFill>
                  <a:schemeClr val="tx1"/>
                </a:solidFill>
              </a:rPr>
              <a:t>Estamos sempre autorizando, regulando ou fiscalizando alguém (PF, PJ ou Órgãos Públicos) a exercer alguma atividade (fabricação, comércio, importação etc.) com algum PCE.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0CA06E2-B9EA-4C97-9519-6698BE4EB495}"/>
              </a:ext>
            </a:extLst>
          </p:cNvPr>
          <p:cNvSpPr/>
          <p:nvPr/>
        </p:nvSpPr>
        <p:spPr>
          <a:xfrm>
            <a:off x="2276857" y="1080796"/>
            <a:ext cx="8427656" cy="6112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>
                <a:solidFill>
                  <a:schemeClr val="tx1"/>
                </a:solidFill>
              </a:rPr>
              <a:t>As dimensões de atuação da Fiscalização de PCE :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37C9220-5472-46F2-B939-D89D59889C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774" y="2231872"/>
            <a:ext cx="1929839" cy="1241383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3459A22-B696-4F25-8F62-2AF7B63661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13" y="2202208"/>
            <a:ext cx="913050" cy="1562966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4AC88FC6-F239-4135-9AE9-D694815468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619" y="3993805"/>
            <a:ext cx="2127258" cy="1352261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0E1FC55C-ADE9-4788-AFF3-08570E8C6C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20" y="2185963"/>
            <a:ext cx="2183464" cy="600076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A95F8891-0DC8-44BD-B917-22D5D1D498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2486">
            <a:off x="8125388" y="4167612"/>
            <a:ext cx="1222566" cy="613831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AA98597B-ED51-462D-AB4D-119489162B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94269">
            <a:off x="4114851" y="4164205"/>
            <a:ext cx="1240711" cy="622941"/>
          </a:xfrm>
          <a:prstGeom prst="rect">
            <a:avLst/>
          </a:prstGeom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8E41EBC6-A20C-4C3C-B823-D89A5DA1A7E2}"/>
              </a:ext>
            </a:extLst>
          </p:cNvPr>
          <p:cNvSpPr/>
          <p:nvPr/>
        </p:nvSpPr>
        <p:spPr>
          <a:xfrm>
            <a:off x="3525170" y="1740543"/>
            <a:ext cx="139297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Pessoas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920CB9C7-407A-48C1-8856-DBE6FD44080D}"/>
              </a:ext>
            </a:extLst>
          </p:cNvPr>
          <p:cNvSpPr/>
          <p:nvPr/>
        </p:nvSpPr>
        <p:spPr>
          <a:xfrm>
            <a:off x="8157465" y="1740543"/>
            <a:ext cx="13416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Produtos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C7492CFA-C079-4624-A140-20970E0B2DDB}"/>
              </a:ext>
            </a:extLst>
          </p:cNvPr>
          <p:cNvSpPr/>
          <p:nvPr/>
        </p:nvSpPr>
        <p:spPr>
          <a:xfrm>
            <a:off x="5959995" y="3553330"/>
            <a:ext cx="15265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Atividades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121B5483-B4BB-4F56-8E41-EE7F088ED43E}"/>
              </a:ext>
            </a:extLst>
          </p:cNvPr>
          <p:cNvSpPr/>
          <p:nvPr/>
        </p:nvSpPr>
        <p:spPr>
          <a:xfrm>
            <a:off x="2276857" y="170068"/>
            <a:ext cx="8427656" cy="522628"/>
          </a:xfrm>
          <a:prstGeom prst="rect">
            <a:avLst/>
          </a:prstGeom>
          <a:solidFill>
            <a:srgbClr val="253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err="1"/>
              <a:t>SisFPC</a:t>
            </a:r>
            <a:r>
              <a:rPr lang="pt-BR" sz="2400" b="1" dirty="0"/>
              <a:t>:</a:t>
            </a:r>
          </a:p>
        </p:txBody>
      </p:sp>
      <p:pic>
        <p:nvPicPr>
          <p:cNvPr id="40" name="Imagem 39" descr="LOGO DFPC.png">
            <a:extLst>
              <a:ext uri="{FF2B5EF4-FFF2-40B4-BE49-F238E27FC236}">
                <a16:creationId xmlns:a16="http://schemas.microsoft.com/office/drawing/2014/main" id="{90E6D4E4-3BDD-4911-9F78-C604A6DF9F1C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199995" y="213200"/>
            <a:ext cx="326410" cy="45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3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9mm-wallpaper-1600x600.jpg"/>
          <p:cNvPicPr>
            <a:picLocks noChangeAspect="1"/>
          </p:cNvPicPr>
          <p:nvPr/>
        </p:nvPicPr>
        <p:blipFill>
          <a:blip r:embed="rId2" cstate="print">
            <a:lum bright="-4000" contrast="16000"/>
          </a:blip>
          <a:srcRect b="66667"/>
          <a:stretch>
            <a:fillRect/>
          </a:stretch>
        </p:blipFill>
        <p:spPr>
          <a:xfrm>
            <a:off x="1952597" y="5715016"/>
            <a:ext cx="9072564" cy="1142984"/>
          </a:xfrm>
          <a:prstGeom prst="rect">
            <a:avLst/>
          </a:prstGeom>
        </p:spPr>
      </p:pic>
      <p:pic>
        <p:nvPicPr>
          <p:cNvPr id="11" name="Imagem 10" descr="green-background (1).jpg"/>
          <p:cNvPicPr>
            <a:picLocks noChangeAspect="1"/>
          </p:cNvPicPr>
          <p:nvPr/>
        </p:nvPicPr>
        <p:blipFill>
          <a:blip r:embed="rId3" cstate="print"/>
          <a:srcRect r="82627"/>
          <a:stretch>
            <a:fillRect/>
          </a:stretch>
        </p:blipFill>
        <p:spPr>
          <a:xfrm>
            <a:off x="1" y="0"/>
            <a:ext cx="1952596" cy="6858000"/>
          </a:xfrm>
          <a:prstGeom prst="rect">
            <a:avLst/>
          </a:prstGeom>
        </p:spPr>
      </p:pic>
      <p:pic>
        <p:nvPicPr>
          <p:cNvPr id="8" name="Imagem 7" descr="BRASAO EXERCITO.png"/>
          <p:cNvPicPr>
            <a:picLocks noChangeAspect="1"/>
          </p:cNvPicPr>
          <p:nvPr/>
        </p:nvPicPr>
        <p:blipFill>
          <a:blip r:embed="rId4" cstate="print"/>
          <a:srcRect l="50609"/>
          <a:stretch>
            <a:fillRect/>
          </a:stretch>
        </p:blipFill>
        <p:spPr>
          <a:xfrm>
            <a:off x="0" y="1071547"/>
            <a:ext cx="1553352" cy="4714908"/>
          </a:xfrm>
          <a:prstGeom prst="rect">
            <a:avLst/>
          </a:prstGeom>
        </p:spPr>
      </p:pic>
      <p:pic>
        <p:nvPicPr>
          <p:cNvPr id="12" name="Imagem 11" descr="green-background (1).jpg"/>
          <p:cNvPicPr>
            <a:picLocks noChangeAspect="1"/>
          </p:cNvPicPr>
          <p:nvPr/>
        </p:nvPicPr>
        <p:blipFill>
          <a:blip r:embed="rId3" cstate="print"/>
          <a:srcRect r="88983"/>
          <a:stretch>
            <a:fillRect/>
          </a:stretch>
        </p:blipFill>
        <p:spPr>
          <a:xfrm flipH="1">
            <a:off x="10953784" y="0"/>
            <a:ext cx="1238216" cy="6858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m 16" descr="LOGO DFPC.png">
            <a:extLst>
              <a:ext uri="{FF2B5EF4-FFF2-40B4-BE49-F238E27FC236}">
                <a16:creationId xmlns:a16="http://schemas.microsoft.com/office/drawing/2014/main" id="{440A84F4-9414-4B8B-B799-D5CB8C9098B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60730" y="116632"/>
            <a:ext cx="814883" cy="113478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7FF4EB6-172E-4230-931C-79DDD85433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98" y="1307173"/>
            <a:ext cx="3953890" cy="249400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A53FCE9-A310-4338-8544-58C7164C4D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27" y="4170635"/>
            <a:ext cx="3998318" cy="249400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B7F0F000-C5DF-43FA-B32B-BFBEA642CD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27" y="1307173"/>
            <a:ext cx="3998318" cy="249400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486836F1-E9A5-416A-A5EC-409573343D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549" y="4170637"/>
            <a:ext cx="4016639" cy="2494006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A9FF82E1-F56B-4099-AD79-4D5C894D24C2}"/>
              </a:ext>
            </a:extLst>
          </p:cNvPr>
          <p:cNvSpPr txBox="1"/>
          <p:nvPr/>
        </p:nvSpPr>
        <p:spPr>
          <a:xfrm>
            <a:off x="3575948" y="9047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0EEB819E-6644-48B8-8CE3-008A8D3CB762}"/>
              </a:ext>
            </a:extLst>
          </p:cNvPr>
          <p:cNvSpPr/>
          <p:nvPr/>
        </p:nvSpPr>
        <p:spPr>
          <a:xfrm>
            <a:off x="3544189" y="904715"/>
            <a:ext cx="14175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cap="none" spc="0" dirty="0">
                <a:ln/>
                <a:solidFill>
                  <a:schemeClr val="accent3"/>
                </a:solidFill>
                <a:effectLst/>
              </a:rPr>
              <a:t>FÁBRICAS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B1F41255-97D4-4637-804B-102BD30338AA}"/>
              </a:ext>
            </a:extLst>
          </p:cNvPr>
          <p:cNvSpPr/>
          <p:nvPr/>
        </p:nvSpPr>
        <p:spPr>
          <a:xfrm>
            <a:off x="7674623" y="904715"/>
            <a:ext cx="18888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cap="none" spc="0" dirty="0">
                <a:ln/>
                <a:solidFill>
                  <a:schemeClr val="accent3"/>
                </a:solidFill>
                <a:effectLst/>
              </a:rPr>
              <a:t>TRANSPORTE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0F41D32D-F8F4-409F-AC77-00295B4A679D}"/>
              </a:ext>
            </a:extLst>
          </p:cNvPr>
          <p:cNvSpPr/>
          <p:nvPr/>
        </p:nvSpPr>
        <p:spPr>
          <a:xfrm>
            <a:off x="3460354" y="3772127"/>
            <a:ext cx="15988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cap="none" spc="0" dirty="0">
                <a:ln/>
                <a:solidFill>
                  <a:schemeClr val="accent3"/>
                </a:solidFill>
                <a:effectLst/>
              </a:rPr>
              <a:t>COMÉRCIO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C41B4DD0-E338-452F-AEA6-3C1559D757D0}"/>
              </a:ext>
            </a:extLst>
          </p:cNvPr>
          <p:cNvSpPr/>
          <p:nvPr/>
        </p:nvSpPr>
        <p:spPr>
          <a:xfrm>
            <a:off x="7817388" y="3772926"/>
            <a:ext cx="16033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400" b="1" cap="none" spc="0" dirty="0">
                <a:ln/>
                <a:solidFill>
                  <a:schemeClr val="accent3"/>
                </a:solidFill>
                <a:effectLst/>
              </a:rPr>
              <a:t>PEDREIRAS</a:t>
            </a:r>
          </a:p>
        </p:txBody>
      </p:sp>
      <p:grpSp>
        <p:nvGrpSpPr>
          <p:cNvPr id="2" name="Grupo 14">
            <a:extLst>
              <a:ext uri="{FF2B5EF4-FFF2-40B4-BE49-F238E27FC236}">
                <a16:creationId xmlns:a16="http://schemas.microsoft.com/office/drawing/2014/main" id="{F6656CBF-7E7F-4B5F-8B20-2A67168DE12C}"/>
              </a:ext>
            </a:extLst>
          </p:cNvPr>
          <p:cNvGrpSpPr/>
          <p:nvPr/>
        </p:nvGrpSpPr>
        <p:grpSpPr>
          <a:xfrm>
            <a:off x="0" y="-2"/>
            <a:ext cx="12192000" cy="6858004"/>
            <a:chOff x="0" y="-2"/>
            <a:chExt cx="12192000" cy="6858004"/>
          </a:xfrm>
        </p:grpSpPr>
        <p:pic>
          <p:nvPicPr>
            <p:cNvPr id="20" name="Imagem 19" descr="33094536830_7f32d89237_k.jpg">
              <a:extLst>
                <a:ext uri="{FF2B5EF4-FFF2-40B4-BE49-F238E27FC236}">
                  <a16:creationId xmlns:a16="http://schemas.microsoft.com/office/drawing/2014/main" id="{C62579C9-7D57-479B-AC1E-78E51CC32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rcRect l="28916" t="4932" r="61568" b="17242"/>
            <a:stretch>
              <a:fillRect/>
            </a:stretch>
          </p:blipFill>
          <p:spPr>
            <a:xfrm>
              <a:off x="10953784" y="0"/>
              <a:ext cx="1238216" cy="68580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Imagem 21" descr="33094536830_7f32d89237_k.jpg">
              <a:extLst>
                <a:ext uri="{FF2B5EF4-FFF2-40B4-BE49-F238E27FC236}">
                  <a16:creationId xmlns:a16="http://schemas.microsoft.com/office/drawing/2014/main" id="{D8D4F71C-7217-40F6-9EFC-C1DF608D1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rcRect l="4210" t="4932" r="80746" b="17242"/>
            <a:stretch>
              <a:fillRect/>
            </a:stretch>
          </p:blipFill>
          <p:spPr>
            <a:xfrm>
              <a:off x="0" y="-2"/>
              <a:ext cx="1957478" cy="685800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Imagem 22" descr="BRASAO EXERCITO.png">
              <a:extLst>
                <a:ext uri="{FF2B5EF4-FFF2-40B4-BE49-F238E27FC236}">
                  <a16:creationId xmlns:a16="http://schemas.microsoft.com/office/drawing/2014/main" id="{2262299F-1315-4BFE-A816-924CF15B0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rcRect l="50000"/>
            <a:stretch>
              <a:fillRect/>
            </a:stretch>
          </p:blipFill>
          <p:spPr>
            <a:xfrm>
              <a:off x="0" y="285727"/>
              <a:ext cx="1095340" cy="3284195"/>
            </a:xfrm>
            <a:prstGeom prst="rect">
              <a:avLst/>
            </a:prstGeom>
          </p:spPr>
        </p:pic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F0D673BB-4C37-4BAC-A0B7-9FF4641ECD68}"/>
              </a:ext>
            </a:extLst>
          </p:cNvPr>
          <p:cNvSpPr/>
          <p:nvPr/>
        </p:nvSpPr>
        <p:spPr>
          <a:xfrm>
            <a:off x="2401789" y="202302"/>
            <a:ext cx="8072495" cy="439333"/>
          </a:xfrm>
          <a:prstGeom prst="rect">
            <a:avLst/>
          </a:prstGeom>
          <a:solidFill>
            <a:srgbClr val="253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LOCAIS DE ATUAÇÃO DO </a:t>
            </a:r>
            <a:r>
              <a:rPr lang="pt-BR" sz="2800" b="1" dirty="0" err="1">
                <a:solidFill>
                  <a:schemeClr val="bg1"/>
                </a:solidFill>
              </a:rPr>
              <a:t>SisFPC</a:t>
            </a:r>
            <a:endParaRPr lang="pt-BR" sz="2800" dirty="0">
              <a:solidFill>
                <a:schemeClr val="bg1"/>
              </a:solidFill>
            </a:endParaRPr>
          </a:p>
        </p:txBody>
      </p:sp>
      <p:grpSp>
        <p:nvGrpSpPr>
          <p:cNvPr id="3" name="Grupo 40">
            <a:extLst>
              <a:ext uri="{FF2B5EF4-FFF2-40B4-BE49-F238E27FC236}">
                <a16:creationId xmlns:a16="http://schemas.microsoft.com/office/drawing/2014/main" id="{684B1E6A-B0E4-440B-9714-61EC9488A907}"/>
              </a:ext>
            </a:extLst>
          </p:cNvPr>
          <p:cNvGrpSpPr/>
          <p:nvPr/>
        </p:nvGrpSpPr>
        <p:grpSpPr>
          <a:xfrm>
            <a:off x="2769079" y="221625"/>
            <a:ext cx="483080" cy="399247"/>
            <a:chOff x="3022850" y="285732"/>
            <a:chExt cx="3357586" cy="3185751"/>
          </a:xfrm>
        </p:grpSpPr>
        <p:pic>
          <p:nvPicPr>
            <p:cNvPr id="26" name="Imagem 25" descr="amarelo.png">
              <a:extLst>
                <a:ext uri="{FF2B5EF4-FFF2-40B4-BE49-F238E27FC236}">
                  <a16:creationId xmlns:a16="http://schemas.microsoft.com/office/drawing/2014/main" id="{30152B4D-6BC0-4543-A169-3359BF866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94355" y="1509592"/>
              <a:ext cx="1928826" cy="1961891"/>
            </a:xfrm>
            <a:prstGeom prst="rect">
              <a:avLst/>
            </a:prstGeom>
          </p:spPr>
        </p:pic>
        <p:pic>
          <p:nvPicPr>
            <p:cNvPr id="27" name="Imagem 26" descr="azul.png">
              <a:extLst>
                <a:ext uri="{FF2B5EF4-FFF2-40B4-BE49-F238E27FC236}">
                  <a16:creationId xmlns:a16="http://schemas.microsoft.com/office/drawing/2014/main" id="{354735A4-1B5D-4BD6-979D-033747FC6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86314" y="285732"/>
              <a:ext cx="1594122" cy="2286016"/>
            </a:xfrm>
            <a:prstGeom prst="rect">
              <a:avLst/>
            </a:prstGeom>
          </p:spPr>
        </p:pic>
        <p:pic>
          <p:nvPicPr>
            <p:cNvPr id="33" name="Imagem 32" descr="vermelho.png">
              <a:extLst>
                <a:ext uri="{FF2B5EF4-FFF2-40B4-BE49-F238E27FC236}">
                  <a16:creationId xmlns:a16="http://schemas.microsoft.com/office/drawing/2014/main" id="{1CCBE8BF-37B9-4C79-94C3-CDB7F5EB4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22850" y="357170"/>
              <a:ext cx="2206077" cy="13182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363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4192</TotalTime>
  <Words>713</Words>
  <Application>Microsoft Office PowerPoint</Application>
  <PresentationFormat>Widescreen</PresentationFormat>
  <Paragraphs>126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Wingdings</vt:lpstr>
      <vt:lpstr>Tema do Office</vt:lpstr>
      <vt:lpstr>Dimas Silvério da Silva Coronel de Material Bélico Exército Brasileiro Chefe Div Controle - DFPC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AVALIAÇÃO DE PCE</dc:title>
  <dc:creator>Vinícius Martins</dc:creator>
  <cp:lastModifiedBy>DIMAS</cp:lastModifiedBy>
  <cp:revision>476</cp:revision>
  <cp:lastPrinted>2018-06-21T13:53:02Z</cp:lastPrinted>
  <dcterms:created xsi:type="dcterms:W3CDTF">2017-10-05T19:35:04Z</dcterms:created>
  <dcterms:modified xsi:type="dcterms:W3CDTF">2019-07-04T10:30:18Z</dcterms:modified>
</cp:coreProperties>
</file>