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3" r:id="rId6"/>
    <p:sldId id="2016" r:id="rId7"/>
    <p:sldId id="266" r:id="rId8"/>
    <p:sldId id="27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575"/>
    <a:srgbClr val="0E6EA3"/>
    <a:srgbClr val="31B1A0"/>
    <a:srgbClr val="F1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188C85-F878-4CF1-BC57-1CF29C4A2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C68FA6-669B-4773-85A4-077839FAE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C882A12-06DE-4A3C-820A-A152532A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1DA4A3C-26A7-4A74-A46D-10DF8422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3AFB0F-F502-4F95-B7D9-D7FE4EA9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1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D1C532-0381-45EA-80C6-B5F7E285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84394EF-4C36-4D0C-9573-395A0C66C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43279B1-B1C8-41F6-8D58-795EBE70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BEA82A-7DA4-4B26-869B-91AA6B05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0E160F0-C3C7-4460-AD13-9F29A03E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75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CFF8727-2613-47E5-9B4F-C8C76A91E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FD20FBE-EE85-49BA-B473-FF21635D2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29650E7-E983-422D-8F27-66F9950A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A2E7421-7738-49C8-A75A-4B9BEFF5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BBB2B1B-7B49-4CAD-B1C8-AD827272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22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865" y="6286589"/>
            <a:ext cx="1456224" cy="37647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CaixaDeTexto 1"/>
          <p:cNvSpPr txBox="1"/>
          <p:nvPr/>
        </p:nvSpPr>
        <p:spPr>
          <a:xfrm>
            <a:off x="11074400" y="108957"/>
            <a:ext cx="1691378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CONFIDENTIAL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84070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xmlns="" id="{2F5B487B-EF64-4ACB-888B-E57B541D6F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3274" y="2091782"/>
            <a:ext cx="3565453" cy="2674439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F13E6A-11C7-45C4-AC13-65E0899E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8C8DAB4-25AD-4C30-812D-FA75C96FA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0EA0611-1C4B-4FD7-8FCE-82D889D5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ADE2FF0-3D28-41D1-901B-C6AF7889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B53927-9DCB-42C8-BC1D-88635DDB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CEBB7F-A0D0-435E-9D2D-1B5517A7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84C4A24-22AA-417E-832B-024CEF77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7AE76F6-98C4-49DA-93D9-2FAADCAD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B2E7071-85EF-4E92-B2A8-DFB81131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6FE34C-62EC-467A-8752-61E2A981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53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DE1DA0-82A1-4F02-ACEC-09310520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62F86F-2A75-4B6C-A48F-9269AED5C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3D02FB6-30FF-48F4-A3D0-929C1055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BA4ED8F-4F72-4624-88F3-11A4245F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E5BD8A9-D5CE-47AE-BABF-9F8C32C2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E60DCF2-8A98-4B51-8C81-10A6540E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75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0824A2-9E11-41DF-A667-AA170D63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2ABD512-6C04-41F9-918F-65CBBCED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4F43279-D453-451C-AA01-66760E8D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353B207-143E-4C7D-B7A2-A9C76853B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AF78B4F-59C4-47DE-9DF1-21E703127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009F059-197F-4BCF-A0DE-20CB6C8B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BD2D27A-2946-4630-BA0F-3E341EDB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EC74726-1669-4489-9A68-964ACCB9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50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99C0DF-F50D-44A0-B600-3E41973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F8EF68C-7AE3-4697-A39B-18962BB7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A188E6C-46E6-4F4A-A2F0-0CFA44DB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772D203-FAF3-4E91-9DF0-FA6AA604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48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9D55477-5263-4CC0-B1E0-AE84C0D5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7E3EEFA-CFE3-4599-9DFA-DC6A0760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E70CC6B-C53B-4CB8-BB6A-CECA9F85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92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34AE90-FE1C-4382-9C79-1642484C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EFC600E-9BBE-4BDE-AB34-6184F612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7532983-0E65-4E60-AFC9-A27F4C080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5ED30DF-ADDA-4E54-80AB-E5C46B89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5F22F85-C6D4-4F3B-A204-178DB640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7C6EEC-538F-408B-8352-B823DDE9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7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27FC1C-3BAC-4FC6-9BC9-B84D4416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F8B1794-81A0-4D15-9C81-23A635309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71CD323-24AD-4B04-A32B-FDB4864F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779C926-D2A0-4728-866A-8B567D4A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F4B1C01-B813-4DB2-B8E7-33154500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B204D95-9D07-4AD4-9A24-ACF43573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0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5E53466-B39B-4D89-B784-69D8932F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2E0B33C-CC78-4198-9B74-A4E7F7DA6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107C8A-35C5-4879-8334-36C1A5B71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5EB26-656F-45CA-B4E3-82E622BFE569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7B8D044-B4E3-4C8B-8A76-A4EC53A6C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C7D754B-64E2-413A-86CC-BDD4D796C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B189-9A99-4864-B551-32BDB7A36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4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svg"/><Relationship Id="rId18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7.png"/><Relationship Id="rId17" Type="http://schemas.openxmlformats.org/officeDocument/2006/relationships/image" Target="../media/image28.sv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16.png"/><Relationship Id="rId19" Type="http://schemas.openxmlformats.org/officeDocument/2006/relationships/image" Target="../media/image30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A97B139-27EF-4AA9-9E54-291693A3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A38E48C-D79C-4814-B282-5765BDB39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57" y="5425842"/>
            <a:ext cx="603243" cy="6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AFD3D71-1FE5-4852-9262-988E62FE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97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0D6A82E-05B3-4742-989C-7C4D20427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-535715"/>
            <a:ext cx="6877050" cy="79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4669179-4617-4F34-8F7C-5C417640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F2F7325-D418-420E-BE81-92054991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6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aixaDeTexto 11"/>
          <p:cNvSpPr txBox="1"/>
          <p:nvPr/>
        </p:nvSpPr>
        <p:spPr>
          <a:xfrm>
            <a:off x="193516" y="141813"/>
            <a:ext cx="1034357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200">
                <a:solidFill>
                  <a:srgbClr val="267DA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pt-BR" b="1" dirty="0">
                <a:latin typeface="Calibri (Corpo)"/>
              </a:rPr>
              <a:t>O QUE É PATENTE </a:t>
            </a:r>
            <a:endParaRPr b="1" dirty="0">
              <a:latin typeface="Calibri (Corpo)"/>
            </a:endParaRPr>
          </a:p>
        </p:txBody>
      </p:sp>
      <p:sp>
        <p:nvSpPr>
          <p:cNvPr id="197" name="Conector reto 10"/>
          <p:cNvSpPr/>
          <p:nvPr/>
        </p:nvSpPr>
        <p:spPr>
          <a:xfrm>
            <a:off x="-1" y="800778"/>
            <a:ext cx="10848976" cy="1"/>
          </a:xfrm>
          <a:prstGeom prst="line">
            <a:avLst/>
          </a:prstGeom>
          <a:ln w="25400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32C95250-7107-429D-AEA4-FF159FFA16A7}"/>
              </a:ext>
            </a:extLst>
          </p:cNvPr>
          <p:cNvSpPr/>
          <p:nvPr/>
        </p:nvSpPr>
        <p:spPr>
          <a:xfrm>
            <a:off x="939800" y="1388534"/>
            <a:ext cx="2819400" cy="47751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7F0E4201-4352-41E3-8E11-614772A35B8D}"/>
              </a:ext>
            </a:extLst>
          </p:cNvPr>
          <p:cNvSpPr/>
          <p:nvPr/>
        </p:nvSpPr>
        <p:spPr>
          <a:xfrm>
            <a:off x="4004733" y="1388534"/>
            <a:ext cx="2819400" cy="4775199"/>
          </a:xfrm>
          <a:prstGeom prst="roundRect">
            <a:avLst/>
          </a:prstGeom>
          <a:solidFill>
            <a:srgbClr val="0E6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A7F26DB-D124-4423-9F56-AD4F73180A72}"/>
              </a:ext>
            </a:extLst>
          </p:cNvPr>
          <p:cNvSpPr/>
          <p:nvPr/>
        </p:nvSpPr>
        <p:spPr>
          <a:xfrm>
            <a:off x="7137400" y="1388534"/>
            <a:ext cx="2819400" cy="4775199"/>
          </a:xfrm>
          <a:prstGeom prst="roundRect">
            <a:avLst/>
          </a:prstGeom>
          <a:solidFill>
            <a:srgbClr val="31B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EC1D3B1-ACA4-4093-B7EA-9DC81312ECC6}"/>
              </a:ext>
            </a:extLst>
          </p:cNvPr>
          <p:cNvSpPr txBox="1"/>
          <p:nvPr/>
        </p:nvSpPr>
        <p:spPr>
          <a:xfrm>
            <a:off x="1350962" y="4326468"/>
            <a:ext cx="1997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/>
                <a:latin typeface="Calibri "/>
              </a:rPr>
              <a:t>Patente é uma troca justa entre o inventor e a sociedade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C9A6C64-674F-48FF-84D1-1F8496C2DAD0}"/>
              </a:ext>
            </a:extLst>
          </p:cNvPr>
          <p:cNvSpPr txBox="1"/>
          <p:nvPr/>
        </p:nvSpPr>
        <p:spPr>
          <a:xfrm>
            <a:off x="4411001" y="4411134"/>
            <a:ext cx="200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/>
                <a:latin typeface="Calibri "/>
              </a:rPr>
              <a:t>Proteção temporária e limitada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EEE237D-72F9-440A-9089-D18879A1D7D1}"/>
              </a:ext>
            </a:extLst>
          </p:cNvPr>
          <p:cNvSpPr txBox="1"/>
          <p:nvPr/>
        </p:nvSpPr>
        <p:spPr>
          <a:xfrm>
            <a:off x="7514829" y="4688133"/>
            <a:ext cx="206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 "/>
              </a:rPr>
              <a:t>Patente = 20 anos </a:t>
            </a:r>
            <a:r>
              <a:rPr lang="pt-BR" sz="2000" b="1" dirty="0">
                <a:solidFill>
                  <a:schemeClr val="bg1"/>
                </a:solidFill>
                <a:effectLst/>
                <a:latin typeface="Calibri "/>
              </a:rPr>
              <a:t> </a:t>
            </a:r>
            <a:endParaRPr lang="pt-BR" sz="2000" b="1" dirty="0">
              <a:solidFill>
                <a:schemeClr val="bg1"/>
              </a:solidFill>
              <a:latin typeface="Calibri 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Calibri 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xmlns="" id="{4F2BC5D7-20E6-4664-B281-A6CAA814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1513" y="1739515"/>
            <a:ext cx="2235973" cy="22359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89DF919B-CD19-489C-83E1-1D10E4211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11001" y="1814231"/>
            <a:ext cx="2140233" cy="2161257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86BF457A-964B-46C0-8F59-2496A0600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34788" y="2071774"/>
            <a:ext cx="1824624" cy="19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34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D6AB7388-16EF-4044-90B5-7F05D527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9014116" y="3162149"/>
            <a:ext cx="142875" cy="141922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xmlns="" id="{02C3BEB6-BD64-4E11-8181-8C6BE71B9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34264" y="1776383"/>
            <a:ext cx="142875" cy="14192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DE109A6F-796E-4CA2-8C42-54DFFA40E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99716" y="3035663"/>
            <a:ext cx="3819806" cy="238125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C3F96F00-4059-44DD-906C-8941FBDE6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31365" y="3639982"/>
            <a:ext cx="2683019" cy="1245413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76AE0357-8A39-40E9-83BF-760BC57C6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57074" y="1399485"/>
            <a:ext cx="2683019" cy="1245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870695-F366-40CE-BFE1-FAA4DE577C22}"/>
              </a:ext>
            </a:extLst>
          </p:cNvPr>
          <p:cNvSpPr txBox="1"/>
          <p:nvPr/>
        </p:nvSpPr>
        <p:spPr>
          <a:xfrm>
            <a:off x="490929" y="2551837"/>
            <a:ext cx="2734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71450"/>
            <a:r>
              <a:rPr lang="pt-BR" dirty="0">
                <a:solidFill>
                  <a:srgbClr val="4C55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A </a:t>
            </a:r>
            <a:r>
              <a:rPr lang="pt-BR" b="1" dirty="0">
                <a:solidFill>
                  <a:srgbClr val="4C55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Proteção Regulatória de Dados de Teste (PRDT) </a:t>
            </a:r>
            <a:r>
              <a:rPr lang="pt-BR" b="1" dirty="0">
                <a:solidFill>
                  <a:srgbClr val="4C55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não aumenta</a:t>
            </a:r>
            <a:r>
              <a:rPr lang="pt-BR" dirty="0">
                <a:solidFill>
                  <a:srgbClr val="4C55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o tempo de vida das patentes e </a:t>
            </a:r>
            <a:r>
              <a:rPr lang="pt-BR" b="1" dirty="0">
                <a:solidFill>
                  <a:srgbClr val="4C557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nem bloqueia</a:t>
            </a:r>
            <a:r>
              <a:rPr lang="pt-BR" dirty="0">
                <a:solidFill>
                  <a:srgbClr val="4C557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o mercado por mais tempo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962D7E23-1409-4CB9-6554-1DDA10AB1A08}"/>
              </a:ext>
            </a:extLst>
          </p:cNvPr>
          <p:cNvSpPr txBox="1"/>
          <p:nvPr/>
        </p:nvSpPr>
        <p:spPr>
          <a:xfrm>
            <a:off x="7496774" y="3997890"/>
            <a:ext cx="33522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416"/>
            <a:r>
              <a:rPr lang="pt-BR" sz="1500" dirty="0">
                <a:solidFill>
                  <a:srgbClr val="4C557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Diferentes titulares </a:t>
            </a:r>
          </a:p>
        </p:txBody>
      </p:sp>
      <p:pic>
        <p:nvPicPr>
          <p:cNvPr id="1030" name="Picture 6" descr="Anvisa lança nota técnica que orienta a comunicar lesões por pressão | Cofen">
            <a:extLst>
              <a:ext uri="{FF2B5EF4-FFF2-40B4-BE49-F238E27FC236}">
                <a16:creationId xmlns:a16="http://schemas.microsoft.com/office/drawing/2014/main" xmlns="" id="{C85771FC-1579-D5A0-459A-03C141E53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11356" r="22250" b="13524"/>
          <a:stretch/>
        </p:blipFill>
        <p:spPr bwMode="auto">
          <a:xfrm>
            <a:off x="9203276" y="2341401"/>
            <a:ext cx="692665" cy="4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7DAC320D-412D-D5C5-A387-663346548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9832" y="2442879"/>
            <a:ext cx="1121626" cy="334893"/>
          </a:xfrm>
          <a:prstGeom prst="rect">
            <a:avLst/>
          </a:prstGeom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xmlns="" id="{D6431AE9-71A6-15C4-C2E4-092B92A88736}"/>
              </a:ext>
            </a:extLst>
          </p:cNvPr>
          <p:cNvSpPr txBox="1"/>
          <p:nvPr/>
        </p:nvSpPr>
        <p:spPr>
          <a:xfrm>
            <a:off x="7379172" y="1674484"/>
            <a:ext cx="218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416"/>
            <a:r>
              <a:rPr lang="pt-BR" sz="1500" dirty="0">
                <a:solidFill>
                  <a:srgbClr val="4C557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Diferentes Órgãos Competentes</a:t>
            </a: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xmlns="" id="{6D245BF9-B981-C1AB-B5C5-FAD88C2598D4}"/>
              </a:ext>
            </a:extLst>
          </p:cNvPr>
          <p:cNvSpPr txBox="1"/>
          <p:nvPr/>
        </p:nvSpPr>
        <p:spPr>
          <a:xfrm>
            <a:off x="193516" y="141813"/>
            <a:ext cx="1034357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200">
                <a:solidFill>
                  <a:srgbClr val="267DA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pt-BR" b="1" dirty="0">
                <a:latin typeface="Calibri (Corpo)"/>
              </a:rPr>
              <a:t>PRDT # PATENTE </a:t>
            </a:r>
            <a:endParaRPr b="1" dirty="0">
              <a:latin typeface="Calibri (Corpo)"/>
            </a:endParaRPr>
          </a:p>
        </p:txBody>
      </p:sp>
      <p:sp>
        <p:nvSpPr>
          <p:cNvPr id="6" name="Conector reto 10">
            <a:extLst>
              <a:ext uri="{FF2B5EF4-FFF2-40B4-BE49-F238E27FC236}">
                <a16:creationId xmlns:a16="http://schemas.microsoft.com/office/drawing/2014/main" xmlns="" id="{FA18DE40-144B-1336-11C2-BC2E7B415A20}"/>
              </a:ext>
            </a:extLst>
          </p:cNvPr>
          <p:cNvSpPr/>
          <p:nvPr/>
        </p:nvSpPr>
        <p:spPr>
          <a:xfrm>
            <a:off x="-1" y="800778"/>
            <a:ext cx="10848976" cy="1"/>
          </a:xfrm>
          <a:prstGeom prst="line">
            <a:avLst/>
          </a:prstGeom>
          <a:ln w="25400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xmlns="" id="{E0539C8E-8CB8-40D2-A96E-7EB7387341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246516" y="4650871"/>
            <a:ext cx="4057650" cy="2543175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xmlns="" id="{9FA5A6CC-3D58-454D-943C-4930E33BCA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51877" y="4650871"/>
            <a:ext cx="4057650" cy="2543175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xmlns="" id="{F97E4AB1-74C8-1586-39C6-60BB6AC9E70D}"/>
              </a:ext>
            </a:extLst>
          </p:cNvPr>
          <p:cNvSpPr txBox="1"/>
          <p:nvPr/>
        </p:nvSpPr>
        <p:spPr>
          <a:xfrm>
            <a:off x="6829306" y="5454402"/>
            <a:ext cx="16166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416"/>
            <a:r>
              <a:rPr lang="pt-BR" sz="15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medicamento = 1 dossiê de teste de pesquisa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D99AC1A9-BD6B-4179-B517-A5DDD86B27E9}"/>
              </a:ext>
            </a:extLst>
          </p:cNvPr>
          <p:cNvSpPr txBox="1"/>
          <p:nvPr/>
        </p:nvSpPr>
        <p:spPr>
          <a:xfrm>
            <a:off x="3550076" y="5564996"/>
            <a:ext cx="19235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1416"/>
            <a:r>
              <a:rPr lang="pt-BR" sz="15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medicamento = centenas de patentes </a:t>
            </a:r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xmlns="" id="{D2AB7A51-CB70-4CFE-8AC1-B774E21B2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979750" y="5482096"/>
            <a:ext cx="676217" cy="719798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xmlns="" id="{00606594-C8C6-4D3D-96F2-4D37346AEB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175972" y="5443392"/>
            <a:ext cx="559988" cy="75850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2E2824AA-4F2E-AAB0-5F15-DD666E58AC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105892" y="1988935"/>
            <a:ext cx="4144485" cy="275507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391D58AE-3C6D-F294-DF1A-FA2B1B7339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559814" y="1600758"/>
            <a:ext cx="3057525" cy="3143250"/>
          </a:xfrm>
          <a:prstGeom prst="rect">
            <a:avLst/>
          </a:prstGeom>
        </p:spPr>
      </p:pic>
      <p:pic>
        <p:nvPicPr>
          <p:cNvPr id="11" name="Picture 2" descr="Vonau Flash: o medicamento inovador da Biolab e USP - PFARMA">
            <a:extLst>
              <a:ext uri="{FF2B5EF4-FFF2-40B4-BE49-F238E27FC236}">
                <a16:creationId xmlns:a16="http://schemas.microsoft.com/office/drawing/2014/main" xmlns="" id="{972AD6A1-59A6-7897-CB84-CE761C80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60" y="3822604"/>
            <a:ext cx="1373217" cy="6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6094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aixaDeTexto 11"/>
          <p:cNvSpPr txBox="1"/>
          <p:nvPr/>
        </p:nvSpPr>
        <p:spPr>
          <a:xfrm>
            <a:off x="193516" y="141813"/>
            <a:ext cx="1034357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200">
                <a:solidFill>
                  <a:srgbClr val="267DA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pt-BR" b="1" dirty="0">
                <a:latin typeface="Calibri (Corpo)"/>
              </a:rPr>
              <a:t>PRDT – BENCHMARKING</a:t>
            </a:r>
            <a:endParaRPr b="1" dirty="0">
              <a:latin typeface="Calibri (Corpo)"/>
            </a:endParaRPr>
          </a:p>
        </p:txBody>
      </p:sp>
      <p:sp>
        <p:nvSpPr>
          <p:cNvPr id="197" name="Conector reto 10"/>
          <p:cNvSpPr/>
          <p:nvPr/>
        </p:nvSpPr>
        <p:spPr>
          <a:xfrm>
            <a:off x="-1" y="800778"/>
            <a:ext cx="10848976" cy="1"/>
          </a:xfrm>
          <a:prstGeom prst="line">
            <a:avLst/>
          </a:prstGeom>
          <a:ln w="25400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CC2220-29A2-FC5B-C87C-D4EC59B04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1126"/>
          <a:stretch/>
        </p:blipFill>
        <p:spPr>
          <a:xfrm>
            <a:off x="904888" y="1081775"/>
            <a:ext cx="9632198" cy="53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65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"/>
            <a:ext cx="12235489" cy="6884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951" y="5750695"/>
            <a:ext cx="3084097" cy="84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aixaDeTexto 2"/>
          <p:cNvSpPr txBox="1"/>
          <p:nvPr/>
        </p:nvSpPr>
        <p:spPr>
          <a:xfrm>
            <a:off x="1732300" y="2981849"/>
            <a:ext cx="8727397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>
                <a:solidFill>
                  <a:srgbClr val="40404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pt-BR" sz="5400" b="1" dirty="0">
                <a:latin typeface="Calibri (Corpo)"/>
              </a:rPr>
              <a:t>OBRIGADO!</a:t>
            </a:r>
            <a:endParaRPr sz="5400" b="1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4851412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</vt:lpstr>
      <vt:lpstr>Calibri (Corpo)</vt:lpstr>
      <vt:lpstr>Calibri Light</vt:lpstr>
      <vt:lpstr>Montserrat Bold</vt:lpstr>
      <vt:lpstr>Montserrat Regular</vt:lpstr>
      <vt:lpstr>Open Sans</vt:lpstr>
      <vt:lpstr>Open Sans Extrabold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Nathália Arins</dc:creator>
  <cp:lastModifiedBy>Felipe Luiz da Silva</cp:lastModifiedBy>
  <cp:revision>24</cp:revision>
  <dcterms:created xsi:type="dcterms:W3CDTF">2024-05-20T13:57:15Z</dcterms:created>
  <dcterms:modified xsi:type="dcterms:W3CDTF">2024-05-22T13:00:52Z</dcterms:modified>
</cp:coreProperties>
</file>