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307" r:id="rId4"/>
    <p:sldId id="309" r:id="rId5"/>
    <p:sldId id="297" r:id="rId6"/>
    <p:sldId id="305" r:id="rId7"/>
    <p:sldId id="306" r:id="rId8"/>
    <p:sldId id="299" r:id="rId9"/>
    <p:sldId id="298" r:id="rId10"/>
    <p:sldId id="308" r:id="rId11"/>
    <p:sldId id="314" r:id="rId12"/>
    <p:sldId id="311" r:id="rId13"/>
    <p:sldId id="312" r:id="rId14"/>
    <p:sldId id="315" r:id="rId15"/>
    <p:sldId id="313" r:id="rId16"/>
    <p:sldId id="316" r:id="rId17"/>
    <p:sldId id="29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B7"/>
    <a:srgbClr val="F9F9F9"/>
    <a:srgbClr val="F0F0F0"/>
    <a:srgbClr val="0C2A6B"/>
    <a:srgbClr val="B2EAFC"/>
    <a:srgbClr val="75DAF9"/>
    <a:srgbClr val="009CE0"/>
    <a:srgbClr val="00AAEF"/>
    <a:srgbClr val="0030D3"/>
    <a:srgbClr val="0021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FFABDC-4A18-490D-9B12-DAF985B0BA50}" v="8" dt="2024-10-10T12:41:19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196" autoAdjust="0"/>
  </p:normalViewPr>
  <p:slideViewPr>
    <p:cSldViewPr snapToGrid="0">
      <p:cViewPr varScale="1">
        <p:scale>
          <a:sx n="75" d="100"/>
          <a:sy n="75" d="100"/>
        </p:scale>
        <p:origin x="90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ardo Gaffrée Dias" userId="8b066d1d-d1b2-4661-85ed-b2274de95a85" providerId="ADAL" clId="{73FFABDC-4A18-490D-9B12-DAF985B0BA50}"/>
    <pc:docChg chg="custSel addSld modSld sldOrd">
      <pc:chgData name="Leonardo Gaffrée Dias" userId="8b066d1d-d1b2-4661-85ed-b2274de95a85" providerId="ADAL" clId="{73FFABDC-4A18-490D-9B12-DAF985B0BA50}" dt="2024-10-10T12:44:09.532" v="503" actId="1076"/>
      <pc:docMkLst>
        <pc:docMk/>
      </pc:docMkLst>
      <pc:sldChg chg="delSp mod">
        <pc:chgData name="Leonardo Gaffrée Dias" userId="8b066d1d-d1b2-4661-85ed-b2274de95a85" providerId="ADAL" clId="{73FFABDC-4A18-490D-9B12-DAF985B0BA50}" dt="2024-10-10T12:38:51.743" v="395" actId="478"/>
        <pc:sldMkLst>
          <pc:docMk/>
          <pc:sldMk cId="435739307" sldId="281"/>
        </pc:sldMkLst>
        <pc:grpChg chg="del">
          <ac:chgData name="Leonardo Gaffrée Dias" userId="8b066d1d-d1b2-4661-85ed-b2274de95a85" providerId="ADAL" clId="{73FFABDC-4A18-490D-9B12-DAF985B0BA50}" dt="2024-10-10T12:38:51.743" v="395" actId="478"/>
          <ac:grpSpMkLst>
            <pc:docMk/>
            <pc:sldMk cId="435739307" sldId="281"/>
            <ac:grpSpMk id="24" creationId="{FD1B9A61-877E-DA55-48E2-8F86E504B033}"/>
          </ac:grpSpMkLst>
        </pc:grpChg>
      </pc:sldChg>
      <pc:sldChg chg="delSp modSp mod">
        <pc:chgData name="Leonardo Gaffrée Dias" userId="8b066d1d-d1b2-4661-85ed-b2274de95a85" providerId="ADAL" clId="{73FFABDC-4A18-490D-9B12-DAF985B0BA50}" dt="2024-10-10T12:42:20.083" v="477" actId="6549"/>
        <pc:sldMkLst>
          <pc:docMk/>
          <pc:sldMk cId="3664906744" sldId="297"/>
        </pc:sldMkLst>
        <pc:spChg chg="mod">
          <ac:chgData name="Leonardo Gaffrée Dias" userId="8b066d1d-d1b2-4661-85ed-b2274de95a85" providerId="ADAL" clId="{73FFABDC-4A18-490D-9B12-DAF985B0BA50}" dt="2024-10-10T12:42:20.083" v="477" actId="6549"/>
          <ac:spMkLst>
            <pc:docMk/>
            <pc:sldMk cId="3664906744" sldId="297"/>
            <ac:spMk id="3" creationId="{2C499676-9237-6324-0CED-073109B8377C}"/>
          </ac:spMkLst>
        </pc:spChg>
        <pc:spChg chg="mod">
          <ac:chgData name="Leonardo Gaffrée Dias" userId="8b066d1d-d1b2-4661-85ed-b2274de95a85" providerId="ADAL" clId="{73FFABDC-4A18-490D-9B12-DAF985B0BA50}" dt="2024-10-10T12:42:13.683" v="476" actId="14100"/>
          <ac:spMkLst>
            <pc:docMk/>
            <pc:sldMk cId="3664906744" sldId="297"/>
            <ac:spMk id="11" creationId="{A35C652D-927B-7129-3C8B-53ED2DEA5D41}"/>
          </ac:spMkLst>
        </pc:spChg>
        <pc:grpChg chg="del">
          <ac:chgData name="Leonardo Gaffrée Dias" userId="8b066d1d-d1b2-4661-85ed-b2274de95a85" providerId="ADAL" clId="{73FFABDC-4A18-490D-9B12-DAF985B0BA50}" dt="2024-10-10T12:39:28.439" v="399" actId="478"/>
          <ac:grpSpMkLst>
            <pc:docMk/>
            <pc:sldMk cId="3664906744" sldId="297"/>
            <ac:grpSpMk id="24" creationId="{FD1B9A61-877E-DA55-48E2-8F86E504B033}"/>
          </ac:grpSpMkLst>
        </pc:grpChg>
      </pc:sldChg>
      <pc:sldChg chg="delSp modSp add mod ord">
        <pc:chgData name="Leonardo Gaffrée Dias" userId="8b066d1d-d1b2-4661-85ed-b2274de95a85" providerId="ADAL" clId="{73FFABDC-4A18-490D-9B12-DAF985B0BA50}" dt="2024-10-10T12:44:09.532" v="503" actId="1076"/>
        <pc:sldMkLst>
          <pc:docMk/>
          <pc:sldMk cId="1208521981" sldId="298"/>
        </pc:sldMkLst>
        <pc:spChg chg="mod">
          <ac:chgData name="Leonardo Gaffrée Dias" userId="8b066d1d-d1b2-4661-85ed-b2274de95a85" providerId="ADAL" clId="{73FFABDC-4A18-490D-9B12-DAF985B0BA50}" dt="2024-10-10T12:43:24.718" v="499" actId="5793"/>
          <ac:spMkLst>
            <pc:docMk/>
            <pc:sldMk cId="1208521981" sldId="298"/>
            <ac:spMk id="3" creationId="{2C499676-9237-6324-0CED-073109B8377C}"/>
          </ac:spMkLst>
        </pc:spChg>
        <pc:grpChg chg="mod">
          <ac:chgData name="Leonardo Gaffrée Dias" userId="8b066d1d-d1b2-4661-85ed-b2274de95a85" providerId="ADAL" clId="{73FFABDC-4A18-490D-9B12-DAF985B0BA50}" dt="2024-10-10T12:44:09.532" v="503" actId="1076"/>
          <ac:grpSpMkLst>
            <pc:docMk/>
            <pc:sldMk cId="1208521981" sldId="298"/>
            <ac:grpSpMk id="12" creationId="{D31B9F68-B707-5126-D707-5995E97C1477}"/>
          </ac:grpSpMkLst>
        </pc:grpChg>
        <pc:grpChg chg="del">
          <ac:chgData name="Leonardo Gaffrée Dias" userId="8b066d1d-d1b2-4661-85ed-b2274de95a85" providerId="ADAL" clId="{73FFABDC-4A18-490D-9B12-DAF985B0BA50}" dt="2024-10-09T18:30:56.611" v="211" actId="478"/>
          <ac:grpSpMkLst>
            <pc:docMk/>
            <pc:sldMk cId="1208521981" sldId="298"/>
            <ac:grpSpMk id="24" creationId="{FD1B9A61-877E-DA55-48E2-8F86E504B033}"/>
          </ac:grpSpMkLst>
        </pc:grpChg>
      </pc:sldChg>
      <pc:sldChg chg="delSp modSp add mod">
        <pc:chgData name="Leonardo Gaffrée Dias" userId="8b066d1d-d1b2-4661-85ed-b2274de95a85" providerId="ADAL" clId="{73FFABDC-4A18-490D-9B12-DAF985B0BA50}" dt="2024-10-10T12:43:58.996" v="502" actId="1076"/>
        <pc:sldMkLst>
          <pc:docMk/>
          <pc:sldMk cId="3321123610" sldId="299"/>
        </pc:sldMkLst>
        <pc:spChg chg="mod">
          <ac:chgData name="Leonardo Gaffrée Dias" userId="8b066d1d-d1b2-4661-85ed-b2274de95a85" providerId="ADAL" clId="{73FFABDC-4A18-490D-9B12-DAF985B0BA50}" dt="2024-10-10T12:43:51.370" v="501" actId="5793"/>
          <ac:spMkLst>
            <pc:docMk/>
            <pc:sldMk cId="3321123610" sldId="299"/>
            <ac:spMk id="3" creationId="{2C499676-9237-6324-0CED-073109B8377C}"/>
          </ac:spMkLst>
        </pc:spChg>
        <pc:spChg chg="mod">
          <ac:chgData name="Leonardo Gaffrée Dias" userId="8b066d1d-d1b2-4661-85ed-b2274de95a85" providerId="ADAL" clId="{73FFABDC-4A18-490D-9B12-DAF985B0BA50}" dt="2024-10-10T12:42:55.676" v="495" actId="14100"/>
          <ac:spMkLst>
            <pc:docMk/>
            <pc:sldMk cId="3321123610" sldId="299"/>
            <ac:spMk id="11" creationId="{A35C652D-927B-7129-3C8B-53ED2DEA5D41}"/>
          </ac:spMkLst>
        </pc:spChg>
        <pc:grpChg chg="mod">
          <ac:chgData name="Leonardo Gaffrée Dias" userId="8b066d1d-d1b2-4661-85ed-b2274de95a85" providerId="ADAL" clId="{73FFABDC-4A18-490D-9B12-DAF985B0BA50}" dt="2024-10-10T12:43:58.996" v="502" actId="1076"/>
          <ac:grpSpMkLst>
            <pc:docMk/>
            <pc:sldMk cId="3321123610" sldId="299"/>
            <ac:grpSpMk id="12" creationId="{D31B9F68-B707-5126-D707-5995E97C1477}"/>
          </ac:grpSpMkLst>
        </pc:grpChg>
        <pc:grpChg chg="del">
          <ac:chgData name="Leonardo Gaffrée Dias" userId="8b066d1d-d1b2-4661-85ed-b2274de95a85" providerId="ADAL" clId="{73FFABDC-4A18-490D-9B12-DAF985B0BA50}" dt="2024-10-09T18:40:27.680" v="292" actId="478"/>
          <ac:grpSpMkLst>
            <pc:docMk/>
            <pc:sldMk cId="3321123610" sldId="299"/>
            <ac:grpSpMk id="24" creationId="{FD1B9A61-877E-DA55-48E2-8F86E504B033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8AF6B-3BFB-4B76-A9B6-98577C49D374}" type="datetimeFigureOut">
              <a:rPr lang="pt-BR" smtClean="0"/>
              <a:t>14/10/2024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8FE6F-4C50-4D30-A97F-853003AD07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370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114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10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741909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11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849879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12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9454708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13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9560765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14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669689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15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499218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16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427785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2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4189939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3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28766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4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185621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5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409198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6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326786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7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628210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8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176600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9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3371692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3C277-AF30-41EF-A07E-69E328DB20C7}" type="datetime1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97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3C92A-B025-465E-8D18-7CD553B4EB44}" type="datetime1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1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B196-0299-4C99-9BC6-FED6DD94BD5D}" type="datetime1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05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BDE3E-4014-4D30-AD58-3F1D67AFBAD0}" type="datetime1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208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8E3A9-0556-4F47-AFBB-33112B1192BA}" type="datetime1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2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32C57-BE25-4ECC-88ED-85DBB2A2C3B3}" type="datetime1">
              <a:rPr lang="pt-BR" smtClean="0"/>
              <a:t>14/10/2024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40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C586-30AB-4AA4-9367-758B0964BB48}" type="datetime1">
              <a:rPr lang="pt-BR" smtClean="0"/>
              <a:t>14/10/2024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75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E5BB3-B742-4BC1-81C5-7BA3B2AC3DDF}" type="datetime1">
              <a:rPr lang="pt-BR" smtClean="0"/>
              <a:t>14/10/2024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55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69B23-FF76-4B6A-BF73-93A49325C65D}" type="datetime1">
              <a:rPr lang="pt-BR" smtClean="0"/>
              <a:t>14/10/2024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52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943A8-F83B-468C-8EF7-40036F614BB8}" type="datetime1">
              <a:rPr lang="pt-BR" smtClean="0"/>
              <a:t>14/10/2024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96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90CBA-1CB0-426D-A7D5-B7ACE769ED5E}" type="datetime1">
              <a:rPr lang="pt-BR" smtClean="0"/>
              <a:t>14/10/2024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90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D4D4-D740-4D23-9C43-792E78D1BC11}" type="datetime1">
              <a:rPr lang="pt-BR" smtClean="0"/>
              <a:t>14/10/2024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14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id="{938DF383-1D26-0999-E238-21622A78C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20196C7-366F-C62D-4830-8ECF8B2704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6" y="4997341"/>
            <a:ext cx="2818614" cy="83804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5F8E5FF-93BF-9F22-A8E7-16BB0585E4CC}"/>
              </a:ext>
            </a:extLst>
          </p:cNvPr>
          <p:cNvSpPr txBox="1">
            <a:spLocks/>
          </p:cNvSpPr>
          <p:nvPr/>
        </p:nvSpPr>
        <p:spPr>
          <a:xfrm>
            <a:off x="507432" y="2883615"/>
            <a:ext cx="9640744" cy="174948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4800" b="1" dirty="0">
                <a:solidFill>
                  <a:srgbClr val="0C2A6B"/>
                </a:solidFill>
                <a:latin typeface="+mn-lt"/>
              </a:rPr>
              <a:t>Transição e Fiscalização</a:t>
            </a:r>
            <a:br>
              <a:rPr lang="pt-BR" b="1" dirty="0">
                <a:latin typeface="+mn-lt"/>
              </a:rPr>
            </a:br>
            <a:endParaRPr lang="pt-BR" dirty="0">
              <a:solidFill>
                <a:srgbClr val="0000B7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BAA4BD9-EFBC-2CC8-19B1-F8C4706A8917}"/>
              </a:ext>
            </a:extLst>
          </p:cNvPr>
          <p:cNvSpPr txBox="1"/>
          <p:nvPr/>
        </p:nvSpPr>
        <p:spPr>
          <a:xfrm>
            <a:off x="2200203" y="6317853"/>
            <a:ext cx="4770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srgbClr val="0000B7"/>
                </a:solidFill>
                <a:ea typeface="+mj-ea"/>
                <a:cs typeface="+mj-cs"/>
              </a:rPr>
              <a:t>Senado Federal, 16 de outubro </a:t>
            </a:r>
            <a:r>
              <a:rPr lang="pt-BR">
                <a:solidFill>
                  <a:srgbClr val="0000B7"/>
                </a:solidFill>
                <a:ea typeface="+mj-ea"/>
                <a:cs typeface="+mj-cs"/>
              </a:rPr>
              <a:t>de 2024.</a:t>
            </a:r>
            <a:endParaRPr lang="pt-BR" dirty="0">
              <a:solidFill>
                <a:srgbClr val="0000B7"/>
              </a:solidFill>
              <a:ea typeface="+mj-ea"/>
              <a:cs typeface="+mj-cs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A682ED-C830-62C0-EF96-9621E6AE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65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2214345"/>
            <a:ext cx="10938513" cy="4236992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Parte final do Livro I 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Fiscalização</a:t>
            </a:r>
            <a:r>
              <a:rPr lang="pt-BR" sz="2400" dirty="0"/>
              <a:t>: Capítulo III do Título VII</a:t>
            </a:r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200" dirty="0"/>
              <a:t> </a:t>
            </a:r>
            <a:r>
              <a:rPr lang="pt-PT" sz="2400" dirty="0"/>
              <a:t>DA FISCALIZAÇÃO E DO LANÇAMENTO DE OFÍCIO </a:t>
            </a:r>
            <a:endParaRPr lang="pt-BR" sz="2400" dirty="0"/>
          </a:p>
          <a:p>
            <a:pPr lvl="4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200" dirty="0"/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</a:t>
            </a:r>
            <a:r>
              <a:rPr lang="pt-BR" sz="2400" dirty="0"/>
              <a:t>: Título VIII</a:t>
            </a:r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DA TRANSIÇÃO PARA O IBS E PARA A CBS</a:t>
            </a:r>
            <a:endParaRPr lang="pt-BR" sz="2400" dirty="0"/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82108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e Fiscalização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2134290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4" name="Elipse 3">
            <a:extLst>
              <a:ext uri="{FF2B5EF4-FFF2-40B4-BE49-F238E27FC236}">
                <a16:creationId xmlns:a16="http://schemas.microsoft.com/office/drawing/2014/main" id="{E9518BF9-274B-4FE4-6865-F32C23ABB21D}"/>
              </a:ext>
            </a:extLst>
          </p:cNvPr>
          <p:cNvSpPr/>
          <p:nvPr/>
        </p:nvSpPr>
        <p:spPr>
          <a:xfrm>
            <a:off x="864352" y="3742441"/>
            <a:ext cx="8971544" cy="1517716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D94C2AA-20FA-6A74-3D30-4092D2B5A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546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4804586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600" dirty="0"/>
              <a:t>Combustíveis fora das Alíquotas-teste EE e MM 2027/2028</a:t>
            </a:r>
            <a:r>
              <a:rPr lang="pt-BR" sz="3400" dirty="0"/>
              <a:t> </a:t>
            </a:r>
            <a:r>
              <a:rPr lang="pt-BR" sz="1500" dirty="0"/>
              <a:t>(art. 343)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3200" dirty="0">
              <a:solidFill>
                <a:srgbClr val="FF0000"/>
              </a:solidFill>
            </a:endParaRPr>
          </a:p>
          <a:p>
            <a:pPr marL="0" marR="339725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pt-PT" sz="1600" dirty="0"/>
              <a:t>“Art. 343. Em relação aos fatos geradores ocorridos de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de janeiro de 2027 a 31 de dezembro de 2028</a:t>
            </a:r>
            <a:r>
              <a:rPr lang="pt-PT" sz="1600" dirty="0"/>
              <a:t>, o IBS será cobrado à alíquota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estadual</a:t>
            </a:r>
            <a:r>
              <a:rPr lang="pt-PT" sz="1600" dirty="0"/>
              <a:t> de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0,05%</a:t>
            </a:r>
            <a:r>
              <a:rPr lang="pt-PT" sz="1600" dirty="0"/>
              <a:t> (cinco centésimos por cento) e à alíquota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</a:t>
            </a:r>
            <a:r>
              <a:rPr lang="pt-PT" sz="1600" dirty="0"/>
              <a:t> de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0,05%</a:t>
            </a:r>
            <a:r>
              <a:rPr lang="pt-PT" sz="1600" dirty="0"/>
              <a:t> (cinco centésimos por cento).</a:t>
            </a:r>
            <a:endParaRPr lang="pt-BR" sz="1600" dirty="0"/>
          </a:p>
          <a:p>
            <a:pPr marL="102235" marR="339725" indent="0" algn="just">
              <a:lnSpc>
                <a:spcPct val="110000"/>
              </a:lnSpc>
              <a:spcAft>
                <a:spcPts val="0"/>
              </a:spcAft>
              <a:buNone/>
            </a:pPr>
            <a:r>
              <a:rPr lang="pt-PT" sz="1600" dirty="0"/>
              <a:t>Parágrafo único. As alíquotas previstas no caput:</a:t>
            </a:r>
            <a:endParaRPr lang="pt-BR" sz="1600" dirty="0"/>
          </a:p>
          <a:p>
            <a:pPr marL="0" marR="339725" lvl="0" indent="0" algn="just">
              <a:lnSpc>
                <a:spcPct val="110000"/>
              </a:lnSpc>
              <a:spcBef>
                <a:spcPts val="680"/>
              </a:spcBef>
              <a:spcAft>
                <a:spcPts val="0"/>
              </a:spcAft>
              <a:buSzPts val="1200"/>
              <a:buNone/>
              <a:tabLst>
                <a:tab pos="1176655" algn="l"/>
              </a:tabLst>
            </a:pPr>
            <a:r>
              <a:rPr lang="pt-PT" sz="1600" dirty="0"/>
              <a:t>I - serão aplicadas com a respectiva redução no caso das operações sujeitas a alíquota reduzida, no âmbito de regimes diferenciados de tributação;</a:t>
            </a:r>
            <a:endParaRPr lang="pt-BR" sz="1600" dirty="0"/>
          </a:p>
          <a:p>
            <a:pPr marL="0" indent="0">
              <a:lnSpc>
                <a:spcPct val="110000"/>
              </a:lnSpc>
              <a:buNone/>
            </a:pPr>
            <a:r>
              <a:rPr lang="pt-PT" sz="1600" dirty="0"/>
              <a:t>II -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serão</a:t>
            </a:r>
            <a:r>
              <a:rPr lang="pt-PT" sz="1600" dirty="0"/>
              <a:t>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aplicadas</a:t>
            </a:r>
            <a:r>
              <a:rPr lang="pt-PT" sz="1600" dirty="0"/>
              <a:t> em relação aos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regimes</a:t>
            </a:r>
            <a:r>
              <a:rPr lang="pt-PT" sz="1600" dirty="0"/>
              <a:t>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r>
              <a:rPr lang="pt-PT" sz="1600" dirty="0"/>
              <a:t> de que trata esta Lei Complementar, observadas as respectivas bases de cálculo</a:t>
            </a:r>
            <a:r>
              <a:rPr lang="pt-PT" sz="1600" dirty="0">
                <a:highlight>
                  <a:srgbClr val="C0C0C0"/>
                </a:highlight>
              </a:rPr>
              <a:t>, exceto em relação aos combustíveis e biocombustíveis de que tratam os arts. 167 a 175.</a:t>
            </a:r>
            <a:r>
              <a:rPr lang="pt-PT" sz="1600" dirty="0"/>
              <a:t>”</a:t>
            </a:r>
            <a:endParaRPr lang="pt-BR" sz="16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– Alíquotas Combustíveis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900" y="1602962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0228668-8BEC-A106-38E2-975402B77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241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4804586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Combustíveis fora das Alíquotas-teste EE e MM 2027/2028 </a:t>
            </a:r>
            <a:r>
              <a:rPr lang="pt-BR" sz="1400" dirty="0"/>
              <a:t>(art. 343)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Inconstitucionalidade art. 169</a:t>
            </a:r>
            <a:endParaRPr lang="pt-BR" sz="2400" dirty="0"/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PT" sz="2400" b="1" u="sng" dirty="0"/>
              <a:t>EC 132/23</a:t>
            </a:r>
            <a:r>
              <a:rPr lang="pt-PT" sz="2400" dirty="0"/>
              <a:t>:</a:t>
            </a:r>
          </a:p>
          <a:p>
            <a:pPr lvl="4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 Regime Específico (monofasia/</a:t>
            </a:r>
            <a:r>
              <a:rPr lang="pt-PT" sz="2400" i="1" dirty="0"/>
              <a:t>ad rem </a:t>
            </a:r>
            <a:r>
              <a:rPr lang="pt-PT" sz="1400" dirty="0"/>
              <a:t>art. 156-A, § 6º</a:t>
            </a:r>
            <a:r>
              <a:rPr lang="pt-PT" sz="2400" dirty="0"/>
              <a:t>)</a:t>
            </a:r>
          </a:p>
          <a:p>
            <a:pPr lvl="4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 EE e MM definem suas alíquotas (</a:t>
            </a:r>
            <a:r>
              <a:rPr lang="pt-PT" sz="1400" dirty="0"/>
              <a:t>art. 156-A, § 1º, V a VII</a:t>
            </a:r>
            <a:r>
              <a:rPr lang="pt-PT" sz="2400" dirty="0"/>
              <a:t>)</a:t>
            </a:r>
          </a:p>
          <a:p>
            <a:pPr marL="2154238" lvl="4" indent="-325438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EE e MM exercerão competência integrada em relação IBS por meio do CG-IBS</a:t>
            </a:r>
          </a:p>
          <a:p>
            <a:pPr marL="1828800" lvl="4" indent="0" algn="ctr">
              <a:lnSpc>
                <a:spcPct val="60000"/>
              </a:lnSpc>
              <a:spcBef>
                <a:spcPts val="0"/>
              </a:spcBef>
              <a:buNone/>
            </a:pPr>
            <a:r>
              <a:rPr lang="pt-PT" sz="4400" dirty="0">
                <a:solidFill>
                  <a:srgbClr val="0000B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x</a:t>
            </a:r>
          </a:p>
          <a:p>
            <a:pPr marL="2154238" lvl="4" indent="-325438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autoriza legislação </a:t>
            </a:r>
            <a:r>
              <a:rPr lang="pt-PT" sz="2400" dirty="0"/>
              <a:t>federal a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</a:t>
            </a:r>
            <a:r>
              <a:rPr lang="pt-PT" sz="2400" dirty="0"/>
              <a:t> de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alíquotas</a:t>
            </a:r>
            <a:r>
              <a:rPr lang="pt-PT" sz="2400" dirty="0"/>
              <a:t> de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nenhum</a:t>
            </a:r>
            <a:r>
              <a:rPr lang="pt-PT" sz="2400" dirty="0"/>
              <a:t>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bem</a:t>
            </a:r>
            <a:r>
              <a:rPr lang="pt-PT" sz="2400" dirty="0"/>
              <a:t> ou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serviço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– Alíquotas Combustíveis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900" y="1602962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FC9B03A-382A-6DAD-618D-3A32F5CB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503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521124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Combustíveis fora das Alíquotas-teste EE e MM 2027/2028</a:t>
            </a:r>
            <a:r>
              <a:rPr lang="pt-BR" sz="3200" dirty="0"/>
              <a:t> </a:t>
            </a:r>
            <a:r>
              <a:rPr lang="pt-BR" sz="1400" dirty="0"/>
              <a:t>(art. 343)</a:t>
            </a:r>
            <a:endParaRPr lang="pt-BR" sz="1500" dirty="0"/>
          </a:p>
          <a:p>
            <a:pPr marL="0" marR="339725" indent="0" algn="just">
              <a:lnSpc>
                <a:spcPct val="100000"/>
              </a:lnSpc>
              <a:spcAft>
                <a:spcPts val="0"/>
              </a:spcAft>
              <a:buNone/>
            </a:pPr>
            <a:endParaRPr lang="pt-PT" sz="1600" dirty="0"/>
          </a:p>
          <a:p>
            <a:pPr marL="0" marR="339725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pt-PT" sz="1600" dirty="0"/>
              <a:t>“Art. 343. Em relação aos fatos geradores ocorridos de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de janeiro de 2027 a 31 de dezembro de 2028</a:t>
            </a:r>
            <a:r>
              <a:rPr lang="pt-PT" sz="1600" dirty="0"/>
              <a:t>, o IBS será cobrado à alíquota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estadual</a:t>
            </a:r>
            <a:r>
              <a:rPr lang="pt-PT" sz="1600" dirty="0"/>
              <a:t> de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0,05%</a:t>
            </a:r>
            <a:r>
              <a:rPr lang="pt-PT" sz="1600" dirty="0"/>
              <a:t> (cinco centésimos por cento) e à alíquota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municipal</a:t>
            </a:r>
            <a:r>
              <a:rPr lang="pt-PT" sz="1600" dirty="0"/>
              <a:t> de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0,05%</a:t>
            </a:r>
            <a:r>
              <a:rPr lang="pt-PT" sz="1600" dirty="0"/>
              <a:t> (cinco centésimos por cento).</a:t>
            </a:r>
            <a:endParaRPr lang="pt-BR" sz="1600" dirty="0"/>
          </a:p>
          <a:p>
            <a:pPr marL="102235" marR="339725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pt-PT" sz="1600" dirty="0"/>
              <a:t>Parágrafo único. As alíquotas previstas no caput:</a:t>
            </a:r>
            <a:endParaRPr lang="pt-BR" sz="1600" dirty="0"/>
          </a:p>
          <a:p>
            <a:pPr marL="0" marR="339725" lvl="0" indent="0" algn="just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SzPts val="1200"/>
              <a:buNone/>
              <a:tabLst>
                <a:tab pos="1176655" algn="l"/>
              </a:tabLst>
            </a:pPr>
            <a:r>
              <a:rPr lang="pt-PT" sz="1600" dirty="0"/>
              <a:t>I - serão aplicadas com a respectiva redução no caso das operações sujeitas a alíquota reduzida, no âmbito de regimes diferenciados de tributação;</a:t>
            </a:r>
            <a:endParaRPr lang="pt-BR" sz="1600" dirty="0"/>
          </a:p>
          <a:p>
            <a:pPr marL="0" indent="0">
              <a:lnSpc>
                <a:spcPct val="100000"/>
              </a:lnSpc>
              <a:buNone/>
            </a:pPr>
            <a:r>
              <a:rPr lang="pt-PT" sz="1600" dirty="0"/>
              <a:t>II -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serão</a:t>
            </a:r>
            <a:r>
              <a:rPr lang="pt-PT" sz="1600" dirty="0"/>
              <a:t>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aplicadas</a:t>
            </a:r>
            <a:r>
              <a:rPr lang="pt-PT" sz="1600" dirty="0"/>
              <a:t> em relação aos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regimes</a:t>
            </a:r>
            <a:r>
              <a:rPr lang="pt-PT" sz="1600" dirty="0"/>
              <a:t> </a:t>
            </a:r>
            <a:r>
              <a:rPr lang="pt-PT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r>
              <a:rPr lang="pt-PT" sz="1600" dirty="0"/>
              <a:t> de que trata esta Lei Complementar, observadas as respectivas bases de cálculo</a:t>
            </a:r>
            <a:r>
              <a:rPr lang="pt-PT" sz="1600" dirty="0">
                <a:highlight>
                  <a:srgbClr val="C0C0C0"/>
                </a:highlight>
              </a:rPr>
              <a:t>, exceto em relação aos combustíveis e biocombustíveis de que tratam os arts. 167 a 175.</a:t>
            </a:r>
            <a:r>
              <a:rPr lang="pt-PT" sz="1600" dirty="0"/>
              <a:t>”</a:t>
            </a:r>
            <a:endParaRPr lang="pt-BR" sz="3200" dirty="0">
              <a:solidFill>
                <a:srgbClr val="FF0000"/>
              </a:solidFill>
            </a:endParaRP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400" dirty="0"/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Ideia de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incluir</a:t>
            </a: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combustíveis</a:t>
            </a:r>
            <a:r>
              <a:rPr lang="pt-BR" sz="2400" dirty="0"/>
              <a:t> nas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alíquotas-teste</a:t>
            </a:r>
          </a:p>
          <a:p>
            <a:pPr marL="0" marR="339725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pt-BR" sz="16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– Alíquotas Combustíveis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44001" y="1702588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41F6429-5CD4-CB9C-62B8-36DD21830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4622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521124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Combustíveis fora das alíquotas-teste EE e MM 2027/2028 </a:t>
            </a:r>
            <a:r>
              <a:rPr lang="pt-BR" sz="1400" dirty="0"/>
              <a:t>(art. 343)</a:t>
            </a:r>
            <a:endParaRPr lang="pt-BR" sz="1400" dirty="0">
              <a:sym typeface="Symbol" panose="05050102010706020507" pitchFamily="18" charset="2"/>
            </a:endParaRPr>
          </a:p>
          <a:p>
            <a:pPr marL="1717675" lvl="3" indent="-346075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Benefício</a:t>
            </a:r>
            <a:r>
              <a:rPr lang="pt-PT" sz="2400" dirty="0">
                <a:sym typeface="Symbol" panose="05050102010706020507" pitchFamily="18" charset="2"/>
              </a:rPr>
              <a:t> fiscal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não</a:t>
            </a:r>
            <a:r>
              <a:rPr lang="pt-PT" sz="2400" dirty="0">
                <a:sym typeface="Symbol" panose="05050102010706020507" pitchFamily="18" charset="2"/>
              </a:rPr>
              <a:t>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autorizado</a:t>
            </a:r>
            <a:r>
              <a:rPr lang="pt-PT" sz="2400" dirty="0">
                <a:sym typeface="Symbol" panose="05050102010706020507" pitchFamily="18" charset="2"/>
              </a:rPr>
              <a:t> pela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EC</a:t>
            </a:r>
            <a:r>
              <a:rPr lang="pt-PT" sz="2400" dirty="0">
                <a:sym typeface="Symbol" panose="05050102010706020507" pitchFamily="18" charset="2"/>
              </a:rPr>
              <a:t> </a:t>
            </a:r>
            <a:r>
              <a:rPr lang="pt-P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132/23</a:t>
            </a:r>
          </a:p>
          <a:p>
            <a:pPr marL="0" marR="339725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PT" sz="2700" dirty="0"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L="0" indent="0" algn="just">
              <a:buNone/>
            </a:pPr>
            <a:r>
              <a:rPr lang="pt-PT" sz="20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“</a:t>
            </a:r>
            <a:r>
              <a:rPr lang="pt-BR" sz="2000" dirty="0">
                <a:solidFill>
                  <a:srgbClr val="162937"/>
                </a:solidFill>
                <a:latin typeface="rawline"/>
              </a:rPr>
              <a:t>Art. 156-A. </a:t>
            </a:r>
            <a:r>
              <a:rPr lang="pt-BR" sz="2000" b="0" i="0" dirty="0">
                <a:solidFill>
                  <a:srgbClr val="162937"/>
                </a:solidFill>
                <a:effectLst/>
                <a:latin typeface="rawline"/>
              </a:rPr>
              <a:t>(...)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latin typeface="rawline"/>
              </a:rPr>
              <a:t>§ 1º O imposto previsto no</a:t>
            </a:r>
            <a:r>
              <a:rPr lang="pt-BR" sz="2000" b="1" i="0" dirty="0">
                <a:solidFill>
                  <a:srgbClr val="162937"/>
                </a:solidFill>
                <a:effectLst/>
                <a:latin typeface="rawline"/>
              </a:rPr>
              <a:t> caput </a:t>
            </a:r>
            <a:r>
              <a:rPr lang="pt-BR" sz="2000" b="0" i="0" dirty="0">
                <a:solidFill>
                  <a:srgbClr val="162937"/>
                </a:solidFill>
                <a:effectLst/>
                <a:latin typeface="rawline"/>
              </a:rPr>
              <a:t>será informado pelo princípio da neutralidade e atenderá ao seguinte: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latin typeface="rawline"/>
              </a:rPr>
              <a:t>(...)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latin typeface="rawline"/>
              </a:rPr>
              <a:t>X - não será objeto de concessão de incentivos e benefícios financeiros ou fiscais relativos ao imposto ou de regimes específicos, diferenciados ou favorecidos de tributação, excetuadas as hipóteses previstas nesta Constituição;</a:t>
            </a:r>
            <a:r>
              <a:rPr lang="pt-PT" sz="20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”</a:t>
            </a:r>
            <a:endParaRPr lang="pt-BR" sz="2000" dirty="0">
              <a:sym typeface="Symbol" panose="05050102010706020507" pitchFamily="18" charset="2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– Alíquotas Combustíveis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547" y="1602962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00BA037-F7C4-C63E-4317-9FD3E0885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8486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5211248"/>
          </a:xfrm>
        </p:spPr>
        <p:txBody>
          <a:bodyPr>
            <a:normAutofit fontScale="32500" lnSpcReduction="20000"/>
          </a:bodyPr>
          <a:lstStyle/>
          <a:p>
            <a:pPr marL="914400" lvl="2" indent="0">
              <a:buNone/>
            </a:pPr>
            <a:r>
              <a:rPr lang="pt-BR" sz="7400" dirty="0"/>
              <a:t>Combustíveis fora das alíquotas-teste EE e MM 2027/2028 </a:t>
            </a:r>
            <a:r>
              <a:rPr lang="pt-BR" sz="4300" dirty="0"/>
              <a:t>(art. 343)</a:t>
            </a:r>
          </a:p>
          <a:p>
            <a:pPr marL="1260475" lvl="2" indent="-346075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7400" dirty="0"/>
              <a:t>Retirada combustíveis da fase de testes </a:t>
            </a:r>
            <a:r>
              <a:rPr lang="pt-BR" sz="7400" dirty="0">
                <a:sym typeface="Symbol" panose="05050102010706020507" pitchFamily="18" charset="2"/>
              </a:rPr>
              <a:t>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impossibilidade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calibragem</a:t>
            </a:r>
            <a:r>
              <a:rPr lang="pt-BR" sz="7400" dirty="0">
                <a:sym typeface="Symbol" panose="05050102010706020507" pitchFamily="18" charset="2"/>
              </a:rPr>
              <a:t> de uma das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principais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fontes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arrecadação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EE</a:t>
            </a:r>
            <a:r>
              <a:rPr lang="pt-BR" sz="7400" dirty="0">
                <a:sym typeface="Symbol" panose="05050102010706020507" pitchFamily="18" charset="2"/>
              </a:rPr>
              <a:t> e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MM</a:t>
            </a:r>
          </a:p>
          <a:p>
            <a:pPr marL="1717675" lvl="3" indent="-346075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Possibilidade</a:t>
            </a:r>
            <a:r>
              <a:rPr lang="pt-BR" sz="7400" dirty="0">
                <a:sym typeface="Symbol" panose="05050102010706020507" pitchFamily="18" charset="2"/>
              </a:rPr>
              <a:t> de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utilização</a:t>
            </a:r>
            <a:r>
              <a:rPr lang="pt-BR" sz="7400" dirty="0">
                <a:sym typeface="Symbol" panose="05050102010706020507" pitchFamily="18" charset="2"/>
              </a:rPr>
              <a:t> da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BC</a:t>
            </a:r>
            <a:r>
              <a:rPr lang="pt-BR" sz="7400" dirty="0">
                <a:sym typeface="Symbol" panose="05050102010706020507" pitchFamily="18" charset="2"/>
              </a:rPr>
              <a:t> da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CBS</a:t>
            </a:r>
            <a:r>
              <a:rPr lang="pt-BR" sz="7400" dirty="0">
                <a:sym typeface="Symbol" panose="05050102010706020507" pitchFamily="18" charset="2"/>
              </a:rPr>
              <a:t> para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demais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bens</a:t>
            </a:r>
            <a:r>
              <a:rPr lang="pt-BR" sz="7400" dirty="0">
                <a:sym typeface="Symbol" panose="05050102010706020507" pitchFamily="18" charset="2"/>
              </a:rPr>
              <a:t> (inserção de § no art. 343)</a:t>
            </a:r>
          </a:p>
          <a:p>
            <a:pPr marL="1717675" lvl="3" indent="-346075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Espelhamento</a:t>
            </a:r>
            <a:r>
              <a:rPr lang="pt-BR" sz="7400" dirty="0">
                <a:sym typeface="Symbol" panose="05050102010706020507" pitchFamily="18" charset="2"/>
              </a:rPr>
              <a:t> de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bases</a:t>
            </a:r>
            <a:r>
              <a:rPr lang="pt-BR" sz="7400" dirty="0">
                <a:sym typeface="Symbol" panose="05050102010706020507" pitchFamily="18" charset="2"/>
              </a:rPr>
              <a:t> (art. 149-B)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somente</a:t>
            </a:r>
            <a:r>
              <a:rPr lang="pt-BR" sz="7400" dirty="0">
                <a:sym typeface="Symbol" panose="05050102010706020507" pitchFamily="18" charset="2"/>
              </a:rPr>
              <a:t> no início Regime Específico Combustíveis p IBS (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2029</a:t>
            </a:r>
            <a:r>
              <a:rPr lang="pt-BR" sz="7400" dirty="0">
                <a:sym typeface="Symbol" panose="05050102010706020507" pitchFamily="18" charset="2"/>
              </a:rPr>
              <a:t>)</a:t>
            </a:r>
          </a:p>
          <a:p>
            <a:pPr marL="1717675" lvl="3" indent="-3460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Manutenção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carga</a:t>
            </a:r>
            <a:r>
              <a:rPr lang="pt-BR" sz="7400" dirty="0">
                <a:sym typeface="Symbol" panose="05050102010706020507" pitchFamily="18" charset="2"/>
              </a:rPr>
              <a:t> por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redução</a:t>
            </a:r>
            <a:r>
              <a:rPr lang="pt-BR" sz="7400" dirty="0">
                <a:sym typeface="Symbol" panose="05050102010706020507" pitchFamily="18" charset="2"/>
              </a:rPr>
              <a:t> </a:t>
            </a:r>
            <a:r>
              <a:rPr lang="pt-BR" sz="7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CBS</a:t>
            </a:r>
            <a:endParaRPr lang="pt-PT" sz="7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0" marR="339725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PT" sz="2700" dirty="0"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L="0" marR="339725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“Art. 346. Em relação aos </a:t>
            </a:r>
            <a:r>
              <a:rPr lang="pt-PT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ea typeface="Courier New" panose="02070309020205020404" pitchFamily="49" charset="0"/>
              </a:rPr>
              <a:t>fatos geradores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ocorridos de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1º de janeiro de 2027 a 31 de dezembro de 2028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,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a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alíquota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da </a:t>
            </a:r>
            <a:r>
              <a:rPr lang="pt-PT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CBS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será aquela fixada nos termos do inciso I do </a:t>
            </a:r>
            <a:r>
              <a:rPr lang="pt-PT" sz="3400" i="1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caput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e dos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§§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1º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e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2º,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todos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do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art.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14,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reduzida</a:t>
            </a:r>
            <a:r>
              <a:rPr lang="pt-PT" sz="3400" spc="-1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</a:rPr>
              <a:t>em 0,1 (um décimo)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ponto percentual.</a:t>
            </a:r>
          </a:p>
          <a:p>
            <a:pPr marL="102235" marR="339725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Parágrafo</a:t>
            </a:r>
            <a:r>
              <a:rPr lang="pt-PT" sz="3400" spc="9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único.</a:t>
            </a:r>
            <a:r>
              <a:rPr lang="pt-PT" sz="3400" spc="1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A</a:t>
            </a:r>
            <a:r>
              <a:rPr lang="pt-PT" sz="3400" spc="1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redução</a:t>
            </a:r>
            <a:r>
              <a:rPr lang="pt-PT" sz="3400" spc="1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da</a:t>
            </a:r>
            <a:r>
              <a:rPr lang="pt-PT" sz="3400" spc="1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alíquota</a:t>
            </a:r>
            <a:r>
              <a:rPr lang="pt-PT" sz="3400" spc="1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prevista</a:t>
            </a:r>
            <a:r>
              <a:rPr lang="pt-PT" sz="3400" spc="1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spc="-25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no </a:t>
            </a:r>
            <a:r>
              <a:rPr lang="pt-PT" sz="3400" i="1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caput</a:t>
            </a:r>
            <a:r>
              <a:rPr lang="pt-PT" sz="3400" i="1" spc="-2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será:</a:t>
            </a:r>
            <a:endParaRPr lang="pt-BR" sz="3400" dirty="0"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L="0" marR="34036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tabLst>
                <a:tab pos="1210310" algn="l"/>
              </a:tabLst>
            </a:pPr>
            <a:r>
              <a:rPr lang="pt-PT" sz="3400" dirty="0">
                <a:latin typeface="Courier New" panose="02070309020205020404" pitchFamily="49" charset="0"/>
                <a:ea typeface="Courier New" panose="02070309020205020404" pitchFamily="49" charset="0"/>
              </a:rPr>
              <a:t>I </a:t>
            </a:r>
            <a:r>
              <a:rPr lang="pt-PT" sz="3400" spc="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- proporcional à respectiva redução no caso das operações sujeitas a alíquota reduzida, no âmbito de regimes diferenciados de tributação;</a:t>
            </a:r>
          </a:p>
          <a:p>
            <a:pPr marL="0" marR="34036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tabLst>
                <a:tab pos="1210310" algn="l"/>
              </a:tabLst>
            </a:pPr>
            <a:r>
              <a:rPr lang="pt-PT" sz="3400" dirty="0">
                <a:latin typeface="Courier New" panose="02070309020205020404" pitchFamily="49" charset="0"/>
                <a:ea typeface="Courier New" panose="02070309020205020404" pitchFamily="49" charset="0"/>
              </a:rPr>
              <a:t>II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-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aplicada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em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relação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aos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regimes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específicos</a:t>
            </a:r>
            <a:r>
              <a:rPr lang="pt-PT" sz="3400" spc="-1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 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de que trata essa Lei Complementar, observadas as respectivas bases de cálculo</a:t>
            </a:r>
            <a:r>
              <a:rPr lang="pt-PT" sz="3400" strike="sngStrike" dirty="0">
                <a:effectLst/>
                <a:highlight>
                  <a:srgbClr val="C0C0C0"/>
                </a:highlight>
                <a:latin typeface="Courier New" panose="02070309020205020404" pitchFamily="49" charset="0"/>
                <a:ea typeface="Courier New" panose="02070309020205020404" pitchFamily="49" charset="0"/>
              </a:rPr>
              <a:t>, exceto em relação aos combustíveis e biocombustíveis de que tratam os arts. 167 a 175</a:t>
            </a:r>
            <a:r>
              <a:rPr lang="pt-PT" sz="3400" dirty="0">
                <a:effectLst/>
                <a:latin typeface="Courier New" panose="02070309020205020404" pitchFamily="49" charset="0"/>
                <a:ea typeface="Courier New" panose="02070309020205020404" pitchFamily="49" charset="0"/>
              </a:rPr>
              <a:t>.”</a:t>
            </a:r>
            <a:endParaRPr lang="pt-BR" sz="3400" dirty="0">
              <a:sym typeface="Symbol" panose="05050102010706020507" pitchFamily="18" charset="2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– Alíquotas Combustíveis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547" y="1585702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4502B10-9A72-CC29-65AD-BA07CB413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2048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5211248"/>
          </a:xfrm>
        </p:spPr>
        <p:txBody>
          <a:bodyPr>
            <a:normAutofit fontScale="25000" lnSpcReduction="20000"/>
          </a:bodyPr>
          <a:lstStyle/>
          <a:p>
            <a:pPr marL="914400" lvl="2" indent="0">
              <a:lnSpc>
                <a:spcPct val="120000"/>
              </a:lnSpc>
              <a:buNone/>
            </a:pPr>
            <a:r>
              <a:rPr lang="pt-BR" sz="9600" dirty="0"/>
              <a:t>Combustíveis fora das alíquotas-teste EE e MM 2026 </a:t>
            </a:r>
            <a:r>
              <a:rPr lang="pt-BR" sz="5600" dirty="0"/>
              <a:t>(art. 347) </a:t>
            </a:r>
            <a:r>
              <a:rPr lang="pt-BR" sz="9600" dirty="0">
                <a:sym typeface="Symbol" panose="05050102010706020507" pitchFamily="18" charset="2"/>
              </a:rPr>
              <a:t> </a:t>
            </a: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0,1% e 0,9%</a:t>
            </a:r>
            <a:endParaRPr lang="pt-BR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60475" lvl="2" indent="-346075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9600" b="1" dirty="0"/>
              <a:t>Mesmo raciocínio </a:t>
            </a:r>
            <a:r>
              <a:rPr lang="pt-BR" sz="9600" dirty="0"/>
              <a:t>adotado para os anos de 2027/2028</a:t>
            </a:r>
            <a:endParaRPr lang="pt-BR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1717675" lvl="3" indent="-346075">
              <a:lnSpc>
                <a:spcPct val="12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Mesma BC</a:t>
            </a:r>
            <a:r>
              <a:rPr lang="pt-BR" sz="9600" dirty="0">
                <a:sym typeface="Symbol" panose="05050102010706020507" pitchFamily="18" charset="2"/>
              </a:rPr>
              <a:t> dos bens fora dos regimes específicos</a:t>
            </a:r>
          </a:p>
          <a:p>
            <a:pPr marL="1717675" lvl="3" indent="-3460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Manutenção</a:t>
            </a:r>
            <a:r>
              <a:rPr lang="pt-BR" sz="9600" dirty="0">
                <a:sym typeface="Symbol" panose="05050102010706020507" pitchFamily="18" charset="2"/>
              </a:rPr>
              <a:t> </a:t>
            </a: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carga</a:t>
            </a:r>
            <a:r>
              <a:rPr lang="pt-BR" sz="9600" dirty="0">
                <a:sym typeface="Symbol" panose="05050102010706020507" pitchFamily="18" charset="2"/>
              </a:rPr>
              <a:t> por </a:t>
            </a: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redução</a:t>
            </a:r>
            <a:r>
              <a:rPr lang="pt-BR" sz="9600" dirty="0">
                <a:sym typeface="Symbol" panose="05050102010706020507" pitchFamily="18" charset="2"/>
              </a:rPr>
              <a:t> </a:t>
            </a: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PIS/COFINS</a:t>
            </a:r>
            <a:endParaRPr lang="pt-PT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0" marR="339725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PT" sz="2700" dirty="0">
              <a:solidFill>
                <a:srgbClr val="FF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marL="0" marR="34036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pt-PT" sz="5600" dirty="0"/>
              <a:t>“Art. 347. Em relação aos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fatos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geradores</a:t>
            </a:r>
            <a:r>
              <a:rPr lang="pt-PT" sz="5600" dirty="0"/>
              <a:t> ocorridos de 1º de janeiro a 31 de dezembro de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2026</a:t>
            </a:r>
            <a:r>
              <a:rPr lang="pt-PT" sz="5600" dirty="0"/>
              <a:t>:</a:t>
            </a:r>
          </a:p>
          <a:p>
            <a:pPr marL="0" marR="34036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pt-PT" sz="5600" dirty="0"/>
              <a:t>I - o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montante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recolhido</a:t>
            </a:r>
            <a:r>
              <a:rPr lang="pt-PT" sz="5600" dirty="0"/>
              <a:t> do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IBS</a:t>
            </a:r>
            <a:r>
              <a:rPr lang="pt-PT" sz="5600" dirty="0"/>
              <a:t> e da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CBS</a:t>
            </a:r>
            <a:r>
              <a:rPr lang="pt-PT" sz="5600" dirty="0"/>
              <a:t> será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compensado</a:t>
            </a:r>
            <a:r>
              <a:rPr lang="pt-PT" sz="5600" dirty="0"/>
              <a:t> com o valor devido, no mesmo período de apuração, das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contribuições</a:t>
            </a:r>
            <a:r>
              <a:rPr lang="pt-PT" sz="5600" dirty="0"/>
              <a:t> previstas no art.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195</a:t>
            </a:r>
            <a:r>
              <a:rPr lang="pt-PT" sz="5600" dirty="0"/>
              <a:t>,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inciso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I, alínea “b”, e inciso IV</a:t>
            </a:r>
            <a:r>
              <a:rPr lang="pt-PT" sz="5600" dirty="0"/>
              <a:t>,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pt-PT" sz="5600" dirty="0"/>
              <a:t> da contribuição para o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</a:t>
            </a:r>
            <a:r>
              <a:rPr lang="pt-PT" sz="5600" dirty="0"/>
              <a:t> a que se refere o art. 239, ambos da Constituição Federal; (...)</a:t>
            </a:r>
            <a:endParaRPr lang="pt-BR" sz="5600" dirty="0"/>
          </a:p>
          <a:p>
            <a:pPr marL="0" marR="340360" lvl="0" indent="0" algn="just">
              <a:lnSpc>
                <a:spcPct val="120000"/>
              </a:lnSpc>
              <a:buSzPts val="1200"/>
              <a:buNone/>
              <a:tabLst>
                <a:tab pos="1395730" algn="l"/>
              </a:tabLst>
            </a:pPr>
            <a:r>
              <a:rPr lang="pt-PT" sz="5600" dirty="0"/>
              <a:t>III - as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alíquotas</a:t>
            </a:r>
            <a:r>
              <a:rPr lang="pt-PT" sz="5600" dirty="0"/>
              <a:t> do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IBS</a:t>
            </a:r>
            <a:r>
              <a:rPr lang="pt-PT" sz="5600" dirty="0"/>
              <a:t> e da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CBS</a:t>
            </a:r>
            <a:r>
              <a:rPr lang="pt-PT" sz="5600" dirty="0"/>
              <a:t> previstas nos arts. 342 e 345: </a:t>
            </a:r>
            <a:r>
              <a:rPr lang="pt-BR" sz="5600" dirty="0"/>
              <a:t>(...) </a:t>
            </a:r>
            <a:r>
              <a:rPr lang="pt-BR" sz="5600" dirty="0">
                <a:sym typeface="Symbol" panose="05050102010706020507" pitchFamily="18" charset="2"/>
              </a:rPr>
              <a:t> </a:t>
            </a:r>
            <a:r>
              <a:rPr lang="pt-BR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0,1%</a:t>
            </a:r>
            <a:r>
              <a:rPr lang="pt-BR" sz="5600" dirty="0">
                <a:sym typeface="Symbol" panose="05050102010706020507" pitchFamily="18" charset="2"/>
              </a:rPr>
              <a:t> e </a:t>
            </a:r>
            <a:r>
              <a:rPr lang="pt-BR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0,9%</a:t>
            </a:r>
            <a:endParaRPr lang="pt-BR" sz="5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340360" lvl="0" indent="0" algn="just">
              <a:lnSpc>
                <a:spcPct val="120000"/>
              </a:lnSpc>
              <a:buSzPts val="1200"/>
              <a:buNone/>
              <a:tabLst>
                <a:tab pos="1395730" algn="l"/>
              </a:tabLst>
            </a:pPr>
            <a:r>
              <a:rPr lang="pt-PT" sz="5600" dirty="0"/>
              <a:t>b) serão aplicadas em relação aos regimes específicos de que trata esta Lei Complementar, observadas as respectivas bases de cálculo</a:t>
            </a:r>
            <a:r>
              <a:rPr lang="pt-PT" sz="5600" dirty="0">
                <a:highlight>
                  <a:srgbClr val="C0C0C0"/>
                </a:highlight>
              </a:rPr>
              <a:t>, exceto em relação aos combustíveis e biocombustíveis de que tratam os arts. 167 a 175</a:t>
            </a:r>
            <a:r>
              <a:rPr lang="pt-PT" sz="5600" dirty="0"/>
              <a:t>; </a:t>
            </a:r>
            <a:r>
              <a:rPr lang="pt-BR" sz="5600" dirty="0"/>
              <a:t>(...)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PT" sz="5600" dirty="0"/>
              <a:t>§ 1º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Ato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conjunto</a:t>
            </a:r>
            <a:r>
              <a:rPr lang="pt-PT" sz="5600" dirty="0"/>
              <a:t> do Comitê Gestor do IBS e da RFB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poderá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dispensar</a:t>
            </a:r>
            <a:r>
              <a:rPr lang="pt-PT" sz="5600" dirty="0"/>
              <a:t> o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recolhimento</a:t>
            </a:r>
            <a:r>
              <a:rPr lang="pt-PT" sz="5600" dirty="0"/>
              <a:t> (...)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aos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sujeitos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passivos</a:t>
            </a:r>
            <a:r>
              <a:rPr lang="pt-PT" sz="5600" dirty="0"/>
              <a:t> que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cumprirem</a:t>
            </a:r>
            <a:r>
              <a:rPr lang="pt-PT" sz="5600" dirty="0"/>
              <a:t> as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obrigações</a:t>
            </a:r>
            <a:r>
              <a:rPr lang="pt-PT" sz="5600" dirty="0"/>
              <a:t> </a:t>
            </a:r>
            <a:r>
              <a:rPr lang="pt-PT" sz="5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acessórias</a:t>
            </a:r>
            <a:r>
              <a:rPr lang="pt-PT" sz="5600" dirty="0"/>
              <a:t> previstas na legislação.”</a:t>
            </a:r>
            <a:endParaRPr lang="pt-BR" sz="5600" dirty="0">
              <a:sym typeface="Symbol" panose="05050102010706020507" pitchFamily="18" charset="2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– Alíquotas Combustíveis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547" y="1585702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8709F54-A252-72FB-DB85-AEE079E58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033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2130E6A8-C5E9-8119-0504-2910B176B6F0}"/>
              </a:ext>
            </a:extLst>
          </p:cNvPr>
          <p:cNvSpPr/>
          <p:nvPr/>
        </p:nvSpPr>
        <p:spPr>
          <a:xfrm>
            <a:off x="0" y="6181725"/>
            <a:ext cx="12192000" cy="676275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02D0231A-565F-03C3-C45B-C5F597405E05}"/>
              </a:ext>
            </a:extLst>
          </p:cNvPr>
          <p:cNvSpPr txBox="1"/>
          <p:nvPr/>
        </p:nvSpPr>
        <p:spPr>
          <a:xfrm>
            <a:off x="3740599" y="6350585"/>
            <a:ext cx="4710803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200" spc="67" dirty="0">
                <a:solidFill>
                  <a:schemeClr val="bg1"/>
                </a:solidFill>
              </a:rPr>
              <a:t>www.comsefaz.org.br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C1B4BC4-F9AB-688B-7898-A34FED695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63" y="4159641"/>
            <a:ext cx="6232960" cy="1853223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314A44E1-492F-4B39-662F-66B1384A0C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D2B03A96-4D3C-08EF-71B9-666D854766D1}"/>
              </a:ext>
            </a:extLst>
          </p:cNvPr>
          <p:cNvSpPr/>
          <p:nvPr/>
        </p:nvSpPr>
        <p:spPr>
          <a:xfrm>
            <a:off x="4271913" y="2071477"/>
            <a:ext cx="3648174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/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59965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2214345"/>
            <a:ext cx="10938513" cy="4236992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Comsefaz </a:t>
            </a:r>
            <a:r>
              <a:rPr lang="pt-BR" dirty="0"/>
              <a:t>(Comitê Nacional de Secretários de Fazenda, Finanças, Receita ou Tributação dos Estados e do Distrito Federal)</a:t>
            </a:r>
            <a:endParaRPr lang="pt-BR" sz="2400" dirty="0"/>
          </a:p>
          <a:p>
            <a:pPr lvl="2"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Agradecimento</a:t>
            </a:r>
          </a:p>
          <a:p>
            <a:pPr lvl="2"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Equipe</a:t>
            </a:r>
          </a:p>
          <a:p>
            <a:pPr lvl="2">
              <a:spcBef>
                <a:spcPts val="24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 Parceria MM (CNM, FNP, ABRASF)</a:t>
            </a:r>
            <a:endParaRPr lang="pt-BR" sz="2400" dirty="0"/>
          </a:p>
          <a:p>
            <a:pPr lvl="4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200" dirty="0"/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82108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Introdução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2134290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120550A-53FE-A679-C6D8-BB278576D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73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2214345"/>
            <a:ext cx="10938513" cy="4236992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Parte final do Livro I 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Fiscalização</a:t>
            </a:r>
            <a:r>
              <a:rPr lang="pt-BR" sz="2400" dirty="0"/>
              <a:t>: Capítulo III do Título VII</a:t>
            </a:r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200" dirty="0"/>
              <a:t> </a:t>
            </a:r>
            <a:r>
              <a:rPr lang="pt-PT" sz="2400" dirty="0"/>
              <a:t>DA FISCALIZAÇÃO E DO LANÇAMENTO DE OFÍCIO </a:t>
            </a:r>
            <a:endParaRPr lang="pt-BR" sz="2400" dirty="0"/>
          </a:p>
          <a:p>
            <a:pPr lvl="4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200" dirty="0"/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</a:t>
            </a:r>
            <a:r>
              <a:rPr lang="pt-BR" sz="2400" dirty="0"/>
              <a:t>: Título VIII</a:t>
            </a:r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DA TRANSIÇÃO PARA O IBS E PARA A CBS</a:t>
            </a:r>
            <a:endParaRPr lang="pt-BR" sz="2400" dirty="0"/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82108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e Fiscalização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2134290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3A5200-0322-A881-0969-556FBD5C9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089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2214345"/>
            <a:ext cx="10938513" cy="4236992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pt-BR" sz="2400" dirty="0"/>
              <a:t>Parte final do Livro I </a:t>
            </a:r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Fiscalização</a:t>
            </a:r>
            <a:r>
              <a:rPr lang="pt-BR" sz="2400" dirty="0"/>
              <a:t>: Capítulo III do Título VII</a:t>
            </a:r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200" dirty="0"/>
              <a:t> </a:t>
            </a:r>
            <a:r>
              <a:rPr lang="pt-PT" sz="2400" dirty="0"/>
              <a:t>DA FISCALIZAÇÃO E DO LANÇAMENTO DE OFÍCIO </a:t>
            </a:r>
            <a:endParaRPr lang="pt-BR" sz="2400" dirty="0"/>
          </a:p>
          <a:p>
            <a:pPr lvl="4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200" dirty="0"/>
          </a:p>
          <a:p>
            <a:pPr lvl="2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/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</a:t>
            </a:r>
            <a:r>
              <a:rPr lang="pt-BR" sz="2400" dirty="0"/>
              <a:t>: Título VIII</a:t>
            </a:r>
          </a:p>
          <a:p>
            <a:pPr lvl="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PT" sz="2400" dirty="0"/>
              <a:t>DA TRANSIÇÃO PARA O IBS E PARA A CBS</a:t>
            </a:r>
            <a:endParaRPr lang="pt-BR" sz="2400" dirty="0"/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82108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Transição e Fiscalização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2134290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4" name="Elipse 3">
            <a:extLst>
              <a:ext uri="{FF2B5EF4-FFF2-40B4-BE49-F238E27FC236}">
                <a16:creationId xmlns:a16="http://schemas.microsoft.com/office/drawing/2014/main" id="{59DBE8C7-C75C-735E-BB14-20C48489966B}"/>
              </a:ext>
            </a:extLst>
          </p:cNvPr>
          <p:cNvSpPr/>
          <p:nvPr/>
        </p:nvSpPr>
        <p:spPr>
          <a:xfrm>
            <a:off x="968913" y="1696860"/>
            <a:ext cx="8971544" cy="253471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9B30DE-2236-ACDE-F254-5125EE16B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27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1975104"/>
            <a:ext cx="10938513" cy="4476233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Autonomia Federativa</a:t>
            </a:r>
            <a:r>
              <a:rPr lang="pt-BR" sz="2400" dirty="0"/>
              <a:t> </a:t>
            </a:r>
            <a:r>
              <a:rPr lang="pt-BR" sz="1400" dirty="0"/>
              <a:t>(art. 323)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CBS  RFB </a:t>
            </a:r>
            <a:r>
              <a:rPr lang="pt-BR" sz="1400" dirty="0">
                <a:sym typeface="Symbol" panose="05050102010706020507" pitchFamily="18" charset="2"/>
              </a:rPr>
              <a:t>(inc. I)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IBS  Administrações Tributárias EE e MM </a:t>
            </a:r>
            <a:r>
              <a:rPr lang="pt-BR" sz="1400" dirty="0">
                <a:sym typeface="Symbol" panose="05050102010706020507" pitchFamily="18" charset="2"/>
              </a:rPr>
              <a:t>(inc. II)</a:t>
            </a:r>
          </a:p>
          <a:p>
            <a:pPr marL="914400" lvl="2" indent="0">
              <a:spcBef>
                <a:spcPts val="1200"/>
              </a:spcBef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Compartilhamento </a:t>
            </a:r>
            <a:r>
              <a:rPr lang="pt-BR" sz="1400" dirty="0">
                <a:sym typeface="Symbol" panose="05050102010706020507" pitchFamily="18" charset="2"/>
              </a:rPr>
              <a:t>(art. 324)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Fundamentações e Provas </a:t>
            </a:r>
            <a:r>
              <a:rPr lang="pt-BR" sz="1400" dirty="0">
                <a:sym typeface="Symbol" panose="05050102010706020507" pitchFamily="18" charset="2"/>
              </a:rPr>
              <a:t>(inc. I)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Informações de início/resultado fiscalizações IBS/CBS </a:t>
            </a:r>
            <a:r>
              <a:rPr lang="pt-BR" sz="1400" dirty="0">
                <a:sym typeface="Symbol" panose="05050102010706020507" pitchFamily="18" charset="2"/>
              </a:rPr>
              <a:t>(inc. II)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Outros dados </a:t>
            </a:r>
            <a:r>
              <a:rPr lang="pt-BR" sz="1400" dirty="0">
                <a:sym typeface="Symbol" panose="05050102010706020507" pitchFamily="18" charset="2"/>
              </a:rPr>
              <a:t>(§ 2º)</a:t>
            </a:r>
          </a:p>
          <a:p>
            <a:pPr marL="914400" lvl="2" indent="0">
              <a:spcBef>
                <a:spcPts val="1200"/>
              </a:spcBef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Cooperação </a:t>
            </a:r>
            <a:r>
              <a:rPr lang="pt-BR" sz="1400" dirty="0">
                <a:sym typeface="Symbol" panose="05050102010706020507" pitchFamily="18" charset="2"/>
              </a:rPr>
              <a:t>(arts. 325 e 326)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Possibilidade delegação </a:t>
            </a:r>
            <a:r>
              <a:rPr lang="pt-BR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recíproca</a:t>
            </a:r>
            <a:r>
              <a:rPr lang="pt-BR" sz="2400" dirty="0">
                <a:sym typeface="Symbol" panose="05050102010706020507" pitchFamily="18" charset="2"/>
              </a:rPr>
              <a:t> de competência p/ fiscalização pequenos valores (pode incluir contencioso)</a:t>
            </a:r>
          </a:p>
          <a:p>
            <a:pPr marL="1255713" lvl="2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1255713" lvl="2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1400" dirty="0">
              <a:sym typeface="Symbol" panose="05050102010706020507" pitchFamily="18" charset="2"/>
            </a:endParaRPr>
          </a:p>
          <a:p>
            <a:pPr marL="1255713" lvl="2" indent="-341313">
              <a:buFont typeface="Wingdings" panose="05000000000000000000" pitchFamily="2" charset="2"/>
              <a:buChar char="ü"/>
            </a:pPr>
            <a:endParaRPr lang="pt-BR" sz="2400" dirty="0">
              <a:sym typeface="Symbol" panose="05050102010706020507" pitchFamily="18" charset="2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93599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Fiscalização – Princípios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1929696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grpSp>
        <p:nvGrpSpPr>
          <p:cNvPr id="4" name="Agrupar 3">
            <a:extLst>
              <a:ext uri="{FF2B5EF4-FFF2-40B4-BE49-F238E27FC236}">
                <a16:creationId xmlns:a16="http://schemas.microsoft.com/office/drawing/2014/main" id="{1A38925E-B9F3-EE2D-13A2-487C73442052}"/>
              </a:ext>
            </a:extLst>
          </p:cNvPr>
          <p:cNvGrpSpPr/>
          <p:nvPr/>
        </p:nvGrpSpPr>
        <p:grpSpPr>
          <a:xfrm>
            <a:off x="722844" y="3251023"/>
            <a:ext cx="492138" cy="492138"/>
            <a:chOff x="105508" y="2930769"/>
            <a:chExt cx="890954" cy="890954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044065FC-BA7E-3194-5A7B-D2E6A88C94BF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FF6F6C17-4B31-6787-C740-FF91C0666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grpSp>
        <p:nvGrpSpPr>
          <p:cNvPr id="8" name="Agrupar 7">
            <a:extLst>
              <a:ext uri="{FF2B5EF4-FFF2-40B4-BE49-F238E27FC236}">
                <a16:creationId xmlns:a16="http://schemas.microsoft.com/office/drawing/2014/main" id="{C71D9F93-0D68-A693-3634-908D56DB775A}"/>
              </a:ext>
            </a:extLst>
          </p:cNvPr>
          <p:cNvGrpSpPr/>
          <p:nvPr/>
        </p:nvGrpSpPr>
        <p:grpSpPr>
          <a:xfrm>
            <a:off x="722844" y="5041949"/>
            <a:ext cx="492138" cy="492138"/>
            <a:chOff x="105508" y="2930769"/>
            <a:chExt cx="890954" cy="890954"/>
          </a:xfrm>
        </p:grpSpPr>
        <p:sp>
          <p:nvSpPr>
            <p:cNvPr id="9" name="Elipse 8">
              <a:extLst>
                <a:ext uri="{FF2B5EF4-FFF2-40B4-BE49-F238E27FC236}">
                  <a16:creationId xmlns:a16="http://schemas.microsoft.com/office/drawing/2014/main" id="{CFA6364F-CF25-97A6-0B08-17F12ECE8975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5" name="Gráfico 14">
              <a:extLst>
                <a:ext uri="{FF2B5EF4-FFF2-40B4-BE49-F238E27FC236}">
                  <a16:creationId xmlns:a16="http://schemas.microsoft.com/office/drawing/2014/main" id="{88F8AE1C-AB47-0A6E-A17F-664D5D27B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16" name="Espaço Reservado para Número de Slide 15">
            <a:extLst>
              <a:ext uri="{FF2B5EF4-FFF2-40B4-BE49-F238E27FC236}">
                <a16:creationId xmlns:a16="http://schemas.microsoft.com/office/drawing/2014/main" id="{A493317E-CB60-F206-1610-DD1B48568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4906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1975104"/>
            <a:ext cx="10938513" cy="4476233"/>
          </a:xfrm>
        </p:spPr>
        <p:txBody>
          <a:bodyPr>
            <a:normAutofit/>
          </a:bodyPr>
          <a:lstStyle/>
          <a:p>
            <a:pPr marL="914400" lvl="2" indent="0">
              <a:spcAft>
                <a:spcPts val="1200"/>
              </a:spcAft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</a:t>
            </a:r>
            <a:r>
              <a:rPr lang="pt-BR" sz="2400" dirty="0"/>
              <a:t> de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custos</a:t>
            </a:r>
            <a:r>
              <a:rPr lang="pt-BR" sz="2400" dirty="0"/>
              <a:t> </a:t>
            </a:r>
            <a:r>
              <a:rPr lang="pt-BR" sz="1400" dirty="0"/>
              <a:t>(art. 323)</a:t>
            </a:r>
          </a:p>
          <a:p>
            <a:pPr marL="914400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914400" lvl="2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Permanece</a:t>
            </a:r>
            <a:r>
              <a:rPr lang="pt-BR" sz="2400" dirty="0">
                <a:sym typeface="Symbol" panose="05050102010706020507" pitchFamily="18" charset="2"/>
              </a:rPr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contraditório</a:t>
            </a:r>
            <a:r>
              <a:rPr lang="pt-BR" sz="2400" dirty="0">
                <a:sym typeface="Symbol" panose="05050102010706020507" pitchFamily="18" charset="2"/>
              </a:rPr>
              <a:t> e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ampla</a:t>
            </a:r>
            <a:r>
              <a:rPr lang="pt-BR" sz="2400" dirty="0">
                <a:sym typeface="Symbol" panose="05050102010706020507" pitchFamily="18" charset="2"/>
              </a:rPr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defesa</a:t>
            </a:r>
            <a:r>
              <a:rPr lang="pt-BR" sz="2400" dirty="0">
                <a:sym typeface="Symbol" panose="05050102010706020507" pitchFamily="18" charset="2"/>
              </a:rPr>
              <a:t> </a:t>
            </a:r>
            <a:r>
              <a:rPr lang="pt-BR" sz="1400" dirty="0">
                <a:sym typeface="Symbol" panose="05050102010706020507" pitchFamily="18" charset="2"/>
              </a:rPr>
              <a:t>(art. 323, § 3º)</a:t>
            </a:r>
          </a:p>
          <a:p>
            <a:pPr marL="914400" lvl="2" indent="0">
              <a:spcBef>
                <a:spcPts val="1200"/>
              </a:spcBef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914400" lvl="2" indent="0">
              <a:spcBef>
                <a:spcPts val="1800"/>
              </a:spcBef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Eficiência</a:t>
            </a:r>
          </a:p>
          <a:p>
            <a:pPr marL="1255713" lvl="2" indent="-341313">
              <a:buFont typeface="Wingdings" panose="05000000000000000000" pitchFamily="2" charset="2"/>
              <a:buChar char="ü"/>
            </a:pPr>
            <a:endParaRPr lang="pt-BR" sz="2400" dirty="0">
              <a:sym typeface="Symbol" panose="05050102010706020507" pitchFamily="18" charset="2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93599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Fiscalização – Pontos Positivos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1929696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49378F2-E508-79E9-0D97-648FAAF0B61B}"/>
              </a:ext>
            </a:extLst>
          </p:cNvPr>
          <p:cNvGrpSpPr/>
          <p:nvPr/>
        </p:nvGrpSpPr>
        <p:grpSpPr>
          <a:xfrm>
            <a:off x="722844" y="3182931"/>
            <a:ext cx="492138" cy="492138"/>
            <a:chOff x="105508" y="2930769"/>
            <a:chExt cx="890954" cy="890954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8DB08008-3F78-51E3-DCF0-39CD570FAA18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25BFF00D-B949-EB1E-8555-F04D599B3A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79A61AD4-6B68-3CF3-C852-CDC41EB1846A}"/>
              </a:ext>
            </a:extLst>
          </p:cNvPr>
          <p:cNvGrpSpPr/>
          <p:nvPr/>
        </p:nvGrpSpPr>
        <p:grpSpPr>
          <a:xfrm>
            <a:off x="722844" y="4396938"/>
            <a:ext cx="492138" cy="492138"/>
            <a:chOff x="105508" y="2930769"/>
            <a:chExt cx="890954" cy="890954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04BFA7A9-953D-54B8-F303-820AAE1F75E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Gráfico 8">
              <a:extLst>
                <a:ext uri="{FF2B5EF4-FFF2-40B4-BE49-F238E27FC236}">
                  <a16:creationId xmlns:a16="http://schemas.microsoft.com/office/drawing/2014/main" id="{D759A24E-FFA8-0399-3B52-75CB8F33D5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16" name="Espaço Reservado para Número de Slide 15">
            <a:extLst>
              <a:ext uri="{FF2B5EF4-FFF2-40B4-BE49-F238E27FC236}">
                <a16:creationId xmlns:a16="http://schemas.microsoft.com/office/drawing/2014/main" id="{F739BEC0-259D-0069-2003-E35C76B2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851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6742" y="1975104"/>
            <a:ext cx="10938513" cy="4476233"/>
          </a:xfrm>
        </p:spPr>
        <p:txBody>
          <a:bodyPr>
            <a:normAutofit/>
          </a:bodyPr>
          <a:lstStyle/>
          <a:p>
            <a:pPr marL="914400" lvl="2" indent="0">
              <a:spcAft>
                <a:spcPts val="1200"/>
              </a:spcAft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</a:t>
            </a:r>
            <a:r>
              <a:rPr lang="pt-BR" sz="2400" dirty="0"/>
              <a:t> de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custos</a:t>
            </a:r>
            <a:r>
              <a:rPr lang="pt-BR" sz="2400" dirty="0"/>
              <a:t> </a:t>
            </a:r>
            <a:r>
              <a:rPr lang="pt-BR" sz="1400" dirty="0"/>
              <a:t>(art. 323)</a:t>
            </a:r>
          </a:p>
          <a:p>
            <a:pPr marL="914400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914400" lvl="2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Permanece</a:t>
            </a:r>
            <a:r>
              <a:rPr lang="pt-BR" sz="2400" dirty="0">
                <a:sym typeface="Symbol" panose="05050102010706020507" pitchFamily="18" charset="2"/>
              </a:rPr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contraditório</a:t>
            </a:r>
            <a:r>
              <a:rPr lang="pt-BR" sz="2400" dirty="0">
                <a:sym typeface="Symbol" panose="05050102010706020507" pitchFamily="18" charset="2"/>
              </a:rPr>
              <a:t> e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ampla</a:t>
            </a:r>
            <a:r>
              <a:rPr lang="pt-BR" sz="2400" dirty="0">
                <a:sym typeface="Symbol" panose="05050102010706020507" pitchFamily="18" charset="2"/>
              </a:rPr>
              <a:t> </a:t>
            </a: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defesa</a:t>
            </a:r>
            <a:r>
              <a:rPr lang="pt-BR" sz="2400" dirty="0">
                <a:sym typeface="Symbol" panose="05050102010706020507" pitchFamily="18" charset="2"/>
              </a:rPr>
              <a:t> </a:t>
            </a:r>
            <a:r>
              <a:rPr lang="pt-BR" sz="1400" dirty="0">
                <a:sym typeface="Symbol" panose="05050102010706020507" pitchFamily="18" charset="2"/>
              </a:rPr>
              <a:t>(art. 323, § 3º)</a:t>
            </a:r>
          </a:p>
          <a:p>
            <a:pPr marL="914400" lvl="2" indent="0">
              <a:spcBef>
                <a:spcPts val="1200"/>
              </a:spcBef>
              <a:buNone/>
            </a:pP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914400" lvl="2" indent="0">
              <a:spcBef>
                <a:spcPts val="1800"/>
              </a:spcBef>
              <a:buNone/>
            </a:pPr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Eficiência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400" dirty="0">
                <a:sym typeface="Symbol" panose="05050102010706020507" pitchFamily="18" charset="2"/>
              </a:rPr>
              <a:t>Interesse dos contribuintes que cumprem a legislação</a:t>
            </a:r>
          </a:p>
          <a:p>
            <a:pPr marL="1255713" lvl="2" indent="-341313">
              <a:buFont typeface="Wingdings" panose="05000000000000000000" pitchFamily="2" charset="2"/>
              <a:buChar char="ü"/>
            </a:pPr>
            <a:endParaRPr lang="pt-BR" sz="2400" dirty="0">
              <a:sym typeface="Symbol" panose="05050102010706020507" pitchFamily="18" charset="2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93599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Fiscalização – Pontos Positivos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722844" y="1929696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grpSp>
        <p:nvGrpSpPr>
          <p:cNvPr id="4" name="Agrupar 3">
            <a:extLst>
              <a:ext uri="{FF2B5EF4-FFF2-40B4-BE49-F238E27FC236}">
                <a16:creationId xmlns:a16="http://schemas.microsoft.com/office/drawing/2014/main" id="{E49378F2-E508-79E9-0D97-648FAAF0B61B}"/>
              </a:ext>
            </a:extLst>
          </p:cNvPr>
          <p:cNvGrpSpPr/>
          <p:nvPr/>
        </p:nvGrpSpPr>
        <p:grpSpPr>
          <a:xfrm>
            <a:off x="722844" y="3182931"/>
            <a:ext cx="492138" cy="492138"/>
            <a:chOff x="105508" y="2930769"/>
            <a:chExt cx="890954" cy="890954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8DB08008-3F78-51E3-DCF0-39CD570FAA18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25BFF00D-B949-EB1E-8555-F04D599B3A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79A61AD4-6B68-3CF3-C852-CDC41EB1846A}"/>
              </a:ext>
            </a:extLst>
          </p:cNvPr>
          <p:cNvGrpSpPr/>
          <p:nvPr/>
        </p:nvGrpSpPr>
        <p:grpSpPr>
          <a:xfrm>
            <a:off x="722844" y="4396938"/>
            <a:ext cx="492138" cy="492138"/>
            <a:chOff x="105508" y="2930769"/>
            <a:chExt cx="890954" cy="890954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04BFA7A9-953D-54B8-F303-820AAE1F75E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Gráfico 8">
              <a:extLst>
                <a:ext uri="{FF2B5EF4-FFF2-40B4-BE49-F238E27FC236}">
                  <a16:creationId xmlns:a16="http://schemas.microsoft.com/office/drawing/2014/main" id="{D759A24E-FFA8-0399-3B52-75CB8F33D57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15" name="Elipse 14">
            <a:extLst>
              <a:ext uri="{FF2B5EF4-FFF2-40B4-BE49-F238E27FC236}">
                <a16:creationId xmlns:a16="http://schemas.microsoft.com/office/drawing/2014/main" id="{AE7D4FA9-3D8D-0110-892D-0415D85BCBAC}"/>
              </a:ext>
            </a:extLst>
          </p:cNvPr>
          <p:cNvSpPr/>
          <p:nvPr/>
        </p:nvSpPr>
        <p:spPr>
          <a:xfrm>
            <a:off x="1379574" y="3707329"/>
            <a:ext cx="9762908" cy="225041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7" name="Espaço Reservado para Número de Slide 16">
            <a:extLst>
              <a:ext uri="{FF2B5EF4-FFF2-40B4-BE49-F238E27FC236}">
                <a16:creationId xmlns:a16="http://schemas.microsoft.com/office/drawing/2014/main" id="{BFBC38BE-E0D4-27ED-2A2D-6848CD6F4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443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5920"/>
            <a:ext cx="11781692" cy="4805417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r>
              <a:rPr lang="pt-BR" sz="2400" dirty="0"/>
              <a:t>Domicílio Tributário Eletrônico (DTE) </a:t>
            </a:r>
            <a:r>
              <a:rPr lang="pt-BR" sz="1400" dirty="0"/>
              <a:t>(art. 331, § 2º)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Intimações</a:t>
            </a:r>
            <a:endParaRPr lang="pt-B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102235" marR="34036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t-PT" sz="1700" dirty="0">
                <a:effectLst/>
                <a:ea typeface="Courier New" panose="02070309020205020404" pitchFamily="49" charset="0"/>
              </a:rPr>
              <a:t>“Art. 331. As intimações dos atos do processo serão realizadas por meio de DTE, inclusive em se tratando de intimação de procurador.</a:t>
            </a:r>
            <a:endParaRPr lang="pt-BR" sz="1700" dirty="0">
              <a:effectLst/>
              <a:ea typeface="Courier New" panose="02070309020205020404" pitchFamily="49" charset="0"/>
            </a:endParaRPr>
          </a:p>
          <a:p>
            <a:pPr marL="102235" marR="339725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t-PT" sz="1700" dirty="0">
                <a:effectLst/>
                <a:ea typeface="Courier New" panose="02070309020205020404" pitchFamily="49" charset="0"/>
              </a:rPr>
              <a:t>(...)</a:t>
            </a:r>
            <a:endParaRPr lang="pt-BR" sz="1700" dirty="0">
              <a:effectLst/>
              <a:ea typeface="Courier New" panose="02070309020205020404" pitchFamily="49" charset="0"/>
            </a:endParaRPr>
          </a:p>
          <a:p>
            <a:pPr marL="102235" marR="339725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pt-PT" sz="1700" dirty="0">
                <a:effectLst/>
                <a:ea typeface="Courier New" panose="02070309020205020404" pitchFamily="49" charset="0"/>
              </a:rPr>
              <a:t>§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2º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Na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impossibilidade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de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ser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utilizado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o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ea typeface="Courier New" panose="02070309020205020404" pitchFamily="49" charset="0"/>
              </a:rPr>
              <a:t>DTE</a:t>
            </a:r>
            <a:r>
              <a:rPr lang="pt-PT" sz="1700" spc="-8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ou</a:t>
            </a:r>
            <a:r>
              <a:rPr lang="pt-PT" sz="1700" spc="-8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na hipótese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de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o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sujeito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passivo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não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efetuar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a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consulta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no</a:t>
            </a:r>
            <a:r>
              <a:rPr lang="pt-PT" sz="1700" spc="-2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prazo de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10</a:t>
            </a:r>
            <a:r>
              <a:rPr lang="pt-PT" sz="1700" spc="-95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(dez</a:t>
            </a:r>
            <a:r>
              <a:rPr lang="pt-PT" sz="1700" spc="-95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dias)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contados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da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data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registrada</a:t>
            </a:r>
            <a:r>
              <a:rPr lang="pt-PT" sz="1700" spc="-95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no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comprovante</a:t>
            </a:r>
            <a:r>
              <a:rPr lang="pt-PT" sz="1700" spc="-9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 </a:t>
            </a:r>
            <a:r>
              <a:rPr lang="pt-PT" sz="1700" dirty="0">
                <a:effectLst/>
                <a:highlight>
                  <a:srgbClr val="D3D3D3"/>
                </a:highlight>
                <a:ea typeface="Courier New" panose="02070309020205020404" pitchFamily="49" charset="0"/>
              </a:rPr>
              <a:t>de entrega no DTE do sujeito passivo,</a:t>
            </a:r>
            <a:r>
              <a:rPr lang="pt-PT" sz="1700" dirty="0">
                <a:effectLst/>
                <a:ea typeface="Courier New" panose="02070309020205020404" pitchFamily="49" charset="0"/>
              </a:rPr>
              <a:t> a </a:t>
            </a:r>
            <a:r>
              <a:rPr lang="pt-PT" sz="1700" dirty="0">
                <a:highlight>
                  <a:srgbClr val="D3D3D3"/>
                </a:highlight>
              </a:rPr>
              <a:t>intimação</a:t>
            </a:r>
            <a:r>
              <a:rPr lang="pt-PT" sz="170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highlight>
                  <a:srgbClr val="D3D3D3"/>
                </a:highlight>
              </a:rPr>
              <a:t>será</a:t>
            </a:r>
            <a:r>
              <a:rPr lang="pt-PT" sz="170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highlight>
                  <a:srgbClr val="D3D3D3"/>
                </a:highlight>
              </a:rPr>
              <a:t>feita</a:t>
            </a:r>
            <a:r>
              <a:rPr lang="pt-PT" sz="1700" dirty="0">
                <a:effectLst/>
                <a:ea typeface="Courier New" panose="02070309020205020404" pitchFamily="49" charset="0"/>
              </a:rPr>
              <a:t>, </a:t>
            </a:r>
            <a:r>
              <a:rPr lang="pt-PT" sz="1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D3D3D3"/>
                </a:highlight>
              </a:rPr>
              <a:t>sucessivamente</a:t>
            </a:r>
            <a:r>
              <a:rPr lang="pt-PT" sz="1700" spc="-10" dirty="0">
                <a:effectLst/>
                <a:ea typeface="Courier New" panose="02070309020205020404" pitchFamily="49" charset="0"/>
              </a:rPr>
              <a:t>:</a:t>
            </a:r>
            <a:endParaRPr lang="pt-BR" sz="1700" dirty="0">
              <a:effectLst/>
              <a:ea typeface="Courier New" panose="02070309020205020404" pitchFamily="49" charset="0"/>
            </a:endParaRPr>
          </a:p>
          <a:p>
            <a:pPr marL="0" marR="339725" lvl="0" indent="0" algn="just">
              <a:lnSpc>
                <a:spcPct val="150000"/>
              </a:lnSpc>
              <a:buSzPts val="1200"/>
              <a:buNone/>
              <a:tabLst>
                <a:tab pos="1227455" algn="l"/>
              </a:tabLst>
            </a:pPr>
            <a:r>
              <a:rPr lang="pt-PT" sz="1700" spc="0" dirty="0">
                <a:effectLst/>
                <a:ea typeface="Courier New" panose="02070309020205020404" pitchFamily="49" charset="0"/>
              </a:rPr>
              <a:t>I - por </a:t>
            </a:r>
            <a:r>
              <a:rPr lang="pt-PT" sz="1700" dirty="0">
                <a:highlight>
                  <a:srgbClr val="D3D3D3"/>
                </a:highlight>
              </a:rPr>
              <a:t>via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highlight>
                  <a:srgbClr val="D3D3D3"/>
                </a:highlight>
              </a:rPr>
              <a:t>postal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, com prova de recebimento no domicílio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tributário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do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sujeito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passivo,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ainda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que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o</a:t>
            </a:r>
            <a:r>
              <a:rPr lang="pt-PT" sz="1700" spc="-11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spc="0" dirty="0">
                <a:effectLst/>
                <a:ea typeface="Courier New" panose="02070309020205020404" pitchFamily="49" charset="0"/>
              </a:rPr>
              <a:t>recebedor não seja o representante legal do destinatário;</a:t>
            </a:r>
            <a:endParaRPr lang="pt-BR" sz="1700" spc="0" dirty="0">
              <a:effectLst/>
              <a:ea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PT" sz="1700" dirty="0">
                <a:effectLst/>
                <a:ea typeface="Courier New" panose="02070309020205020404" pitchFamily="49" charset="0"/>
              </a:rPr>
              <a:t>II - por </a:t>
            </a:r>
            <a:r>
              <a:rPr lang="pt-PT" sz="1700" dirty="0">
                <a:highlight>
                  <a:srgbClr val="D3D3D3"/>
                </a:highlight>
              </a:rPr>
              <a:t>meio</a:t>
            </a:r>
            <a:r>
              <a:rPr lang="pt-PT" sz="170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highlight>
                  <a:srgbClr val="D3D3D3"/>
                </a:highlight>
              </a:rPr>
              <a:t>de</a:t>
            </a:r>
            <a:r>
              <a:rPr lang="pt-PT" sz="1700" dirty="0">
                <a:effectLst/>
                <a:ea typeface="Courier New" panose="02070309020205020404" pitchFamily="49" charset="0"/>
              </a:rPr>
              <a:t> </a:t>
            </a:r>
            <a:r>
              <a:rPr lang="pt-PT" sz="1700" dirty="0">
                <a:highlight>
                  <a:srgbClr val="D3D3D3"/>
                </a:highlight>
              </a:rPr>
              <a:t>edital</a:t>
            </a:r>
            <a:r>
              <a:rPr lang="pt-PT" sz="1700" dirty="0">
                <a:effectLst/>
                <a:ea typeface="Courier New" panose="02070309020205020404" pitchFamily="49" charset="0"/>
              </a:rPr>
              <a:t>, (...)”</a:t>
            </a:r>
            <a:endParaRPr lang="pt-BR" sz="1800" dirty="0">
              <a:effectLst/>
              <a:ea typeface="Arial" panose="020B0604020202020204" pitchFamily="34" charset="0"/>
            </a:endParaRPr>
          </a:p>
          <a:p>
            <a:pPr marL="0" lvl="3" indent="0">
              <a:spcBef>
                <a:spcPts val="1200"/>
              </a:spcBef>
              <a:buNone/>
            </a:pPr>
            <a:endParaRPr lang="pt-BR" sz="2200" dirty="0">
              <a:sym typeface="Symbol" panose="05050102010706020507" pitchFamily="18" charset="2"/>
            </a:endParaRP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200" dirty="0">
              <a:sym typeface="Symbol" panose="05050102010706020507" pitchFamily="18" charset="2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854307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Fiscalização – Preocupações 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547" y="1602962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EC90FE-5341-4D0F-0B30-C09F7B1CD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123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9792" y="0"/>
            <a:ext cx="4712208" cy="5442612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499676-9237-6324-0CED-073109B83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308" y="1646752"/>
            <a:ext cx="11781692" cy="4804586"/>
          </a:xfrm>
        </p:spPr>
        <p:txBody>
          <a:bodyPr>
            <a:normAutofit fontScale="25000" lnSpcReduction="20000"/>
          </a:bodyPr>
          <a:lstStyle/>
          <a:p>
            <a:pPr marL="914400" lvl="2" indent="0">
              <a:buNone/>
            </a:pPr>
            <a:r>
              <a:rPr lang="pt-BR" sz="9600" dirty="0"/>
              <a:t>Domicílio Tributário Eletrônico (DTE) </a:t>
            </a:r>
            <a:r>
              <a:rPr lang="pt-BR" sz="5600" dirty="0"/>
              <a:t>(arts. 331, § 2º + 333, I “a” e “b”)</a:t>
            </a: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pt-BR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anose="05050102010706020507" pitchFamily="18" charset="2"/>
              </a:rPr>
              <a:t>Intimações</a:t>
            </a:r>
            <a:endParaRPr lang="pt-BR" sz="7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 panose="05050102010706020507" pitchFamily="18" charset="2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“Art. 331. (...)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(...)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§ 2º Na impossibilidade de ser utilizado o DTE, a intimação será feita,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alternativamente</a:t>
            </a:r>
            <a:r>
              <a:rPr lang="pt-BR" sz="6400" dirty="0"/>
              <a:t>:</a:t>
            </a:r>
          </a:p>
          <a:p>
            <a:pPr marL="268288" indent="-268288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I - por via postal, com prova de recebimento no domicílio tributário do sujeito passivo, ainda que o recebedor não seja o representante legal do destinatário;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II - por meio de edital, quando infrutífera a tentativa de intimação pelos demais meios previstos neste artigo.”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(...)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“Art. 333. </a:t>
            </a:r>
            <a:r>
              <a:rPr lang="pt-BR" sz="6400" dirty="0">
                <a:highlight>
                  <a:srgbClr val="C0C0C0"/>
                </a:highlight>
              </a:rPr>
              <a:t>Considera-se feita a intimação</a:t>
            </a:r>
            <a:r>
              <a:rPr lang="pt-BR" sz="6400" dirty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I - por </a:t>
            </a:r>
            <a:r>
              <a:rPr lang="pt-BR" sz="6400" dirty="0">
                <a:highlight>
                  <a:srgbClr val="C0C0C0"/>
                </a:highlight>
              </a:rPr>
              <a:t>meio</a:t>
            </a:r>
            <a:r>
              <a:rPr lang="pt-BR" sz="6400" dirty="0"/>
              <a:t> </a:t>
            </a:r>
            <a:r>
              <a:rPr lang="pt-BR" sz="6400" dirty="0">
                <a:highlight>
                  <a:srgbClr val="C0C0C0"/>
                </a:highlight>
              </a:rPr>
              <a:t>eletrônico</a:t>
            </a:r>
            <a:r>
              <a:rPr lang="pt-BR" sz="6400" dirty="0"/>
              <a:t>: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a) na </a:t>
            </a:r>
            <a:r>
              <a:rPr lang="pt-BR" sz="6400" dirty="0">
                <a:highlight>
                  <a:srgbClr val="C0C0C0"/>
                </a:highlight>
              </a:rPr>
              <a:t>data</a:t>
            </a:r>
            <a:r>
              <a:rPr lang="pt-BR" sz="6400" dirty="0"/>
              <a:t> em que o </a:t>
            </a:r>
            <a:r>
              <a:rPr lang="pt-BR" sz="6400" dirty="0">
                <a:highlight>
                  <a:srgbClr val="C0C0C0"/>
                </a:highlight>
              </a:rPr>
              <a:t>sujeito</a:t>
            </a:r>
            <a:r>
              <a:rPr lang="pt-BR" sz="6400" dirty="0"/>
              <a:t> </a:t>
            </a:r>
            <a:r>
              <a:rPr lang="pt-BR" sz="6400" dirty="0">
                <a:highlight>
                  <a:srgbClr val="C0C0C0"/>
                </a:highlight>
              </a:rPr>
              <a:t>passivo</a:t>
            </a:r>
            <a:r>
              <a:rPr lang="pt-BR" sz="6400" dirty="0"/>
              <a:t> </a:t>
            </a:r>
            <a:r>
              <a:rPr lang="pt-BR" sz="6400" dirty="0">
                <a:highlight>
                  <a:srgbClr val="C0C0C0"/>
                </a:highlight>
              </a:rPr>
              <a:t>efetuar</a:t>
            </a:r>
            <a:r>
              <a:rPr lang="pt-BR" sz="6400" dirty="0"/>
              <a:t> </a:t>
            </a:r>
            <a:r>
              <a:rPr lang="pt-BR" sz="6400" dirty="0">
                <a:highlight>
                  <a:srgbClr val="C0C0C0"/>
                </a:highlight>
              </a:rPr>
              <a:t>consulta</a:t>
            </a:r>
            <a:r>
              <a:rPr lang="pt-BR" sz="6400" dirty="0"/>
              <a:t> no </a:t>
            </a:r>
            <a:r>
              <a:rPr lang="pt-BR" sz="6400" dirty="0">
                <a:highlight>
                  <a:srgbClr val="C0C0C0"/>
                </a:highlight>
              </a:rPr>
              <a:t>DTE</a:t>
            </a:r>
            <a:r>
              <a:rPr lang="pt-BR" sz="6400" dirty="0"/>
              <a:t>, </a:t>
            </a:r>
            <a:r>
              <a:rPr lang="pt-BR" sz="6400" dirty="0">
                <a:highlight>
                  <a:srgbClr val="C0C0C0"/>
                </a:highlight>
              </a:rPr>
              <a:t>se</a:t>
            </a:r>
            <a:r>
              <a:rPr lang="pt-BR" sz="6400" dirty="0"/>
              <a:t> ocorrida </a:t>
            </a:r>
            <a:r>
              <a:rPr lang="pt-BR" sz="6400" dirty="0">
                <a:highlight>
                  <a:srgbClr val="C0C0C0"/>
                </a:highlight>
              </a:rPr>
              <a:t>antes</a:t>
            </a:r>
            <a:r>
              <a:rPr lang="pt-BR" sz="6400" dirty="0"/>
              <a:t> do prazo previsto na alínea “b” deste inciso;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pt-BR" sz="6400" dirty="0"/>
              <a:t>b) quando </a:t>
            </a:r>
            <a:r>
              <a:rPr lang="pt-BR" sz="6400" dirty="0">
                <a:highlight>
                  <a:srgbClr val="C0C0C0"/>
                </a:highlight>
              </a:rPr>
              <a:t>completados</a:t>
            </a:r>
            <a:r>
              <a:rPr lang="pt-BR" sz="6400" dirty="0"/>
              <a:t> </a:t>
            </a:r>
            <a:r>
              <a:rPr lang="pt-BR" sz="6400" dirty="0">
                <a:highlight>
                  <a:srgbClr val="C0C0C0"/>
                </a:highlight>
              </a:rPr>
              <a:t>10</a:t>
            </a:r>
            <a:r>
              <a:rPr lang="pt-BR" sz="6400" dirty="0"/>
              <a:t> (dez) </a:t>
            </a:r>
            <a:r>
              <a:rPr lang="pt-BR" sz="6400" dirty="0">
                <a:highlight>
                  <a:srgbClr val="C0C0C0"/>
                </a:highlight>
              </a:rPr>
              <a:t>dias</a:t>
            </a:r>
            <a:r>
              <a:rPr lang="pt-BR" sz="6400" dirty="0"/>
              <a:t> corridos </a:t>
            </a:r>
            <a:r>
              <a:rPr lang="pt-BR" sz="6400" dirty="0">
                <a:highlight>
                  <a:srgbClr val="C0C0C0"/>
                </a:highlight>
              </a:rPr>
              <a:t>contados</a:t>
            </a:r>
            <a:r>
              <a:rPr lang="pt-BR" sz="6400" dirty="0"/>
              <a:t> da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data</a:t>
            </a:r>
            <a:r>
              <a:rPr lang="pt-BR" sz="6400" dirty="0"/>
              <a:t> </a:t>
            </a:r>
            <a:r>
              <a:rPr lang="pt-BR" sz="6400" dirty="0">
                <a:highlight>
                  <a:srgbClr val="C0C0C0"/>
                </a:highlight>
              </a:rPr>
              <a:t>registrada</a:t>
            </a:r>
            <a:r>
              <a:rPr lang="pt-BR" sz="6400" dirty="0"/>
              <a:t> no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comprovante</a:t>
            </a:r>
            <a:r>
              <a:rPr lang="pt-BR" sz="6400" dirty="0"/>
              <a:t> de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entrega</a:t>
            </a:r>
            <a:r>
              <a:rPr lang="pt-BR" sz="6400" dirty="0"/>
              <a:t>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no</a:t>
            </a:r>
            <a:r>
              <a:rPr lang="pt-BR" sz="6400" dirty="0"/>
              <a:t>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DTE</a:t>
            </a:r>
            <a:r>
              <a:rPr lang="pt-BR" sz="6400" dirty="0"/>
              <a:t> do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sujeito</a:t>
            </a:r>
            <a:r>
              <a:rPr lang="pt-BR" sz="6400" dirty="0"/>
              <a:t> </a:t>
            </a:r>
            <a:r>
              <a:rPr lang="pt-BR" sz="6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C0C0"/>
                </a:highlight>
              </a:rPr>
              <a:t>passivo</a:t>
            </a:r>
            <a:r>
              <a:rPr lang="pt-BR" sz="6400" dirty="0"/>
              <a:t>; (...)”</a:t>
            </a:r>
            <a:endParaRPr lang="pt-BR" sz="6800" dirty="0"/>
          </a:p>
          <a:p>
            <a:pPr marL="0" lvl="3" indent="0">
              <a:spcBef>
                <a:spcPts val="1200"/>
              </a:spcBef>
              <a:buNone/>
            </a:pPr>
            <a:endParaRPr lang="pt-BR" sz="2200" dirty="0">
              <a:sym typeface="Symbol" panose="05050102010706020507" pitchFamily="18" charset="2"/>
            </a:endParaRPr>
          </a:p>
          <a:p>
            <a:pPr marL="1712913" lvl="3" indent="-341313">
              <a:spcBef>
                <a:spcPts val="1200"/>
              </a:spcBef>
              <a:buFont typeface="Wingdings" panose="05000000000000000000" pitchFamily="2" charset="2"/>
              <a:buChar char="ü"/>
            </a:pPr>
            <a:endParaRPr lang="pt-BR" sz="2200" dirty="0">
              <a:sym typeface="Symbol" panose="05050102010706020507" pitchFamily="18" charset="2"/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pt-BR" sz="2400" dirty="0"/>
          </a:p>
          <a:p>
            <a:pPr marL="914400" lvl="2" indent="0">
              <a:buNone/>
            </a:pPr>
            <a:endParaRPr lang="pt-BR" sz="2400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1063645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0000B7"/>
                </a:solidFill>
                <a:latin typeface="+mn-lt"/>
              </a:rPr>
              <a:t>Fiscalização – Proposta de Solução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31B9F68-B707-5126-D707-5995E97C1477}"/>
              </a:ext>
            </a:extLst>
          </p:cNvPr>
          <p:cNvGrpSpPr/>
          <p:nvPr/>
        </p:nvGrpSpPr>
        <p:grpSpPr>
          <a:xfrm>
            <a:off x="574900" y="1486157"/>
            <a:ext cx="492138" cy="492138"/>
            <a:chOff x="105508" y="2930769"/>
            <a:chExt cx="890954" cy="890954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DEBAE19B-BBA5-F571-0304-D06972309E6D}"/>
                </a:ext>
              </a:extLst>
            </p:cNvPr>
            <p:cNvSpPr/>
            <p:nvPr/>
          </p:nvSpPr>
          <p:spPr>
            <a:xfrm>
              <a:off x="105508" y="2930769"/>
              <a:ext cx="890954" cy="890954"/>
            </a:xfrm>
            <a:prstGeom prst="ellipse">
              <a:avLst/>
            </a:prstGeom>
            <a:solidFill>
              <a:srgbClr val="0000B7"/>
            </a:solidFill>
            <a:ln>
              <a:noFill/>
            </a:ln>
            <a:effectLst>
              <a:outerShdw blurRad="139700" dist="88900" dir="2400000" algn="ctr" rotWithShape="0">
                <a:schemeClr val="tx1">
                  <a:alpha val="13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C5DC1784-805B-0C07-F9E5-2F3F9A1F7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05729" y="3264199"/>
              <a:ext cx="290512" cy="224094"/>
            </a:xfrm>
            <a:prstGeom prst="rect">
              <a:avLst/>
            </a:prstGeom>
          </p:spPr>
        </p:pic>
      </p:grp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627A9F5-550E-8976-D1F0-54DEDC462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852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msefaz">
      <a:majorFont>
        <a:latin typeface="Poppins Bold"/>
        <a:ea typeface=""/>
        <a:cs typeface=""/>
      </a:majorFont>
      <a:minorFont>
        <a:latin typeface="Poppins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8865</TotalTime>
  <Words>5712</Words>
  <Application>Microsoft Office PowerPoint</Application>
  <PresentationFormat>Widescreen</PresentationFormat>
  <Paragraphs>470</Paragraphs>
  <Slides>17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Courier New</vt:lpstr>
      <vt:lpstr>Poppins</vt:lpstr>
      <vt:lpstr>Poppins Bold</vt:lpstr>
      <vt:lpstr>rawline</vt:lpstr>
      <vt:lpstr>Symbol</vt:lpstr>
      <vt:lpstr>Tahoma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DESAFIOS DO ICMS PARA OS ESTADOS</dc:title>
  <dc:creator>Carolina Michelman</dc:creator>
  <cp:lastModifiedBy>Leonardo Gaffrée Dias</cp:lastModifiedBy>
  <cp:revision>103</cp:revision>
  <dcterms:created xsi:type="dcterms:W3CDTF">2022-05-18T19:28:36Z</dcterms:created>
  <dcterms:modified xsi:type="dcterms:W3CDTF">2024-10-14T11:07:09Z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ad1aa98-b4b6-4f6d-a238-eb87b534c92d_Enabled">
    <vt:lpwstr>true</vt:lpwstr>
  </property>
  <property fmtid="{D5CDD505-2E9C-101B-9397-08002B2CF9AE}" pid="3" name="MSIP_Label_aad1aa98-b4b6-4f6d-a238-eb87b534c92d_SetDate">
    <vt:lpwstr>2024-10-09T14:27:59Z</vt:lpwstr>
  </property>
  <property fmtid="{D5CDD505-2E9C-101B-9397-08002B2CF9AE}" pid="4" name="MSIP_Label_aad1aa98-b4b6-4f6d-a238-eb87b534c92d_Method">
    <vt:lpwstr>Standard</vt:lpwstr>
  </property>
  <property fmtid="{D5CDD505-2E9C-101B-9397-08002B2CF9AE}" pid="5" name="MSIP_Label_aad1aa98-b4b6-4f6d-a238-eb87b534c92d_Name">
    <vt:lpwstr>defa4170-0d19-0005-0004-bc88714345d2</vt:lpwstr>
  </property>
  <property fmtid="{D5CDD505-2E9C-101B-9397-08002B2CF9AE}" pid="6" name="MSIP_Label_aad1aa98-b4b6-4f6d-a238-eb87b534c92d_SiteId">
    <vt:lpwstr>83bd090b-756e-4a02-a512-e5ea02c03041</vt:lpwstr>
  </property>
  <property fmtid="{D5CDD505-2E9C-101B-9397-08002B2CF9AE}" pid="7" name="MSIP_Label_aad1aa98-b4b6-4f6d-a238-eb87b534c92d_ActionId">
    <vt:lpwstr>e2947d81-0cda-432d-8bf1-aa97d0aae96a</vt:lpwstr>
  </property>
  <property fmtid="{D5CDD505-2E9C-101B-9397-08002B2CF9AE}" pid="8" name="MSIP_Label_aad1aa98-b4b6-4f6d-a238-eb87b534c92d_ContentBits">
    <vt:lpwstr>0</vt:lpwstr>
  </property>
</Properties>
</file>