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3" r:id="rId2"/>
  </p:sldMasterIdLst>
  <p:notesMasterIdLst>
    <p:notesMasterId r:id="rId45"/>
  </p:notesMasterIdLst>
  <p:handoutMasterIdLst>
    <p:handoutMasterId r:id="rId46"/>
  </p:handoutMasterIdLst>
  <p:sldIdLst>
    <p:sldId id="256" r:id="rId3"/>
    <p:sldId id="416" r:id="rId4"/>
    <p:sldId id="454" r:id="rId5"/>
    <p:sldId id="502" r:id="rId6"/>
    <p:sldId id="503" r:id="rId7"/>
    <p:sldId id="504" r:id="rId8"/>
    <p:sldId id="425" r:id="rId9"/>
    <p:sldId id="477" r:id="rId10"/>
    <p:sldId id="489" r:id="rId11"/>
    <p:sldId id="494" r:id="rId12"/>
    <p:sldId id="501" r:id="rId13"/>
    <p:sldId id="495" r:id="rId14"/>
    <p:sldId id="496" r:id="rId15"/>
    <p:sldId id="499" r:id="rId16"/>
    <p:sldId id="500" r:id="rId17"/>
    <p:sldId id="498" r:id="rId18"/>
    <p:sldId id="497" r:id="rId19"/>
    <p:sldId id="417" r:id="rId20"/>
    <p:sldId id="449" r:id="rId21"/>
    <p:sldId id="450" r:id="rId22"/>
    <p:sldId id="451" r:id="rId23"/>
    <p:sldId id="470" r:id="rId24"/>
    <p:sldId id="492" r:id="rId25"/>
    <p:sldId id="458" r:id="rId26"/>
    <p:sldId id="459" r:id="rId27"/>
    <p:sldId id="460" r:id="rId28"/>
    <p:sldId id="461" r:id="rId29"/>
    <p:sldId id="463" r:id="rId30"/>
    <p:sldId id="474" r:id="rId31"/>
    <p:sldId id="464" r:id="rId32"/>
    <p:sldId id="472" r:id="rId33"/>
    <p:sldId id="465" r:id="rId34"/>
    <p:sldId id="466" r:id="rId35"/>
    <p:sldId id="475" r:id="rId36"/>
    <p:sldId id="467" r:id="rId37"/>
    <p:sldId id="468" r:id="rId38"/>
    <p:sldId id="427" r:id="rId39"/>
    <p:sldId id="452" r:id="rId40"/>
    <p:sldId id="493" r:id="rId41"/>
    <p:sldId id="455" r:id="rId42"/>
    <p:sldId id="469" r:id="rId43"/>
    <p:sldId id="490" r:id="rId44"/>
  </p:sldIdLst>
  <p:sldSz cx="9144000" cy="6858000" type="screen4x3"/>
  <p:notesSz cx="6794500" cy="9906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643" autoAdjust="0"/>
  </p:normalViewPr>
  <p:slideViewPr>
    <p:cSldViewPr>
      <p:cViewPr varScale="1">
        <p:scale>
          <a:sx n="103" d="100"/>
          <a:sy n="103" d="100"/>
        </p:scale>
        <p:origin x="3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154E3121-660B-4DA9-A738-CB9981F4FDA9}" type="datetimeFigureOut">
              <a:rPr lang="pt-BR" smtClean="0"/>
              <a:pPr/>
              <a:t>19/11/2015</a:t>
            </a:fld>
            <a:endParaRPr lang="pt-BR"/>
          </a:p>
        </p:txBody>
      </p:sp>
      <p:sp>
        <p:nvSpPr>
          <p:cNvPr id="4" name="Espaço Reservado para Rodapé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24277B08-15A3-4C0F-8F59-CAFF83403884}" type="slidenum">
              <a:rPr lang="pt-BR" smtClean="0"/>
              <a:pPr/>
              <a:t>‹nº›</a:t>
            </a:fld>
            <a:endParaRPr lang="pt-BR"/>
          </a:p>
        </p:txBody>
      </p:sp>
    </p:spTree>
    <p:extLst>
      <p:ext uri="{BB962C8B-B14F-4D97-AF65-F5344CB8AC3E}">
        <p14:creationId xmlns:p14="http://schemas.microsoft.com/office/powerpoint/2010/main" val="321153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1FA58F37-CEDE-4A6C-B1AB-A2E65AAA63CB}" type="datetimeFigureOut">
              <a:rPr lang="pt-BR" smtClean="0"/>
              <a:pPr/>
              <a:t>19/11/2015</a:t>
            </a:fld>
            <a:endParaRPr lang="pt-BR"/>
          </a:p>
        </p:txBody>
      </p:sp>
      <p:sp>
        <p:nvSpPr>
          <p:cNvPr id="4" name="Espaço Reservado para Imagem de Slide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B2C12DD8-453D-471E-88AA-E25BEA9FB843}" type="slidenum">
              <a:rPr lang="pt-BR" smtClean="0"/>
              <a:pPr/>
              <a:t>‹nº›</a:t>
            </a:fld>
            <a:endParaRPr lang="pt-BR"/>
          </a:p>
        </p:txBody>
      </p:sp>
    </p:spTree>
    <p:extLst>
      <p:ext uri="{BB962C8B-B14F-4D97-AF65-F5344CB8AC3E}">
        <p14:creationId xmlns:p14="http://schemas.microsoft.com/office/powerpoint/2010/main" val="409570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2C12DD8-453D-471E-88AA-E25BEA9FB843}" type="slidenum">
              <a:rPr lang="pt-BR" smtClean="0"/>
              <a:pPr/>
              <a:t>1</a:t>
            </a:fld>
            <a:endParaRPr lang="pt-BR"/>
          </a:p>
        </p:txBody>
      </p:sp>
    </p:spTree>
    <p:extLst>
      <p:ext uri="{BB962C8B-B14F-4D97-AF65-F5344CB8AC3E}">
        <p14:creationId xmlns:p14="http://schemas.microsoft.com/office/powerpoint/2010/main" val="407049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A2B9A8F3-349A-495D-9E04-A2D211D6B590}" type="slidenum">
              <a:rPr lang="en-US" smtClean="0"/>
              <a:pPr>
                <a:defRPr/>
              </a:pPr>
              <a:t>11</a:t>
            </a:fld>
            <a:endParaRPr lang="en-US"/>
          </a:p>
        </p:txBody>
      </p:sp>
    </p:spTree>
    <p:extLst>
      <p:ext uri="{BB962C8B-B14F-4D97-AF65-F5344CB8AC3E}">
        <p14:creationId xmlns:p14="http://schemas.microsoft.com/office/powerpoint/2010/main" val="259056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2C12DD8-453D-471E-88AA-E25BEA9FB843}" type="slidenum">
              <a:rPr lang="pt-BR" smtClean="0"/>
              <a:pPr/>
              <a:t>39</a:t>
            </a:fld>
            <a:endParaRPr lang="pt-BR"/>
          </a:p>
        </p:txBody>
      </p:sp>
    </p:spTree>
    <p:extLst>
      <p:ext uri="{BB962C8B-B14F-4D97-AF65-F5344CB8AC3E}">
        <p14:creationId xmlns:p14="http://schemas.microsoft.com/office/powerpoint/2010/main" val="169485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2C12DD8-453D-471E-88AA-E25BEA9FB843}" type="slidenum">
              <a:rPr lang="pt-BR" smtClean="0"/>
              <a:pPr/>
              <a:t>40</a:t>
            </a:fld>
            <a:endParaRPr lang="pt-BR"/>
          </a:p>
        </p:txBody>
      </p:sp>
    </p:spTree>
    <p:extLst>
      <p:ext uri="{BB962C8B-B14F-4D97-AF65-F5344CB8AC3E}">
        <p14:creationId xmlns:p14="http://schemas.microsoft.com/office/powerpoint/2010/main" val="1694850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adrão CEL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0"/>
            <a:ext cx="9163050" cy="91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p:cNvSpPr/>
          <p:nvPr userDrawn="1"/>
        </p:nvSpPr>
        <p:spPr bwMode="auto">
          <a:xfrm>
            <a:off x="-15544" y="6511665"/>
            <a:ext cx="9164157" cy="85687"/>
          </a:xfrm>
          <a:prstGeom prst="rect">
            <a:avLst/>
          </a:prstGeom>
          <a:solidFill>
            <a:srgbClr val="EE1B2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defRPr/>
            </a:pPr>
            <a:endParaRPr lang="pt-BR" kern="0" smtClean="0">
              <a:solidFill>
                <a:srgbClr val="FFFFFF"/>
              </a:solidFill>
              <a:latin typeface="Arial" charset="0"/>
              <a:ea typeface="SimSun" charset="-122"/>
            </a:endParaRPr>
          </a:p>
        </p:txBody>
      </p:sp>
      <p:sp>
        <p:nvSpPr>
          <p:cNvPr id="15" name="Espaço Reservado para Texto 4"/>
          <p:cNvSpPr>
            <a:spLocks noGrp="1"/>
          </p:cNvSpPr>
          <p:nvPr>
            <p:ph type="body" sz="quarter" idx="10" hasCustomPrompt="1"/>
          </p:nvPr>
        </p:nvSpPr>
        <p:spPr>
          <a:xfrm>
            <a:off x="1044004" y="980728"/>
            <a:ext cx="7056388" cy="1080120"/>
          </a:xfrm>
          <a:prstGeom prst="rect">
            <a:avLst/>
          </a:prstGeom>
        </p:spPr>
        <p:txBody>
          <a:bodyPr anchor="ctr"/>
          <a:lstStyle>
            <a:lvl1pPr marL="0" indent="0" algn="ctr">
              <a:buNone/>
              <a:defRPr b="1">
                <a:effectLst>
                  <a:outerShdw blurRad="38100" dist="38100" dir="2700000" algn="tl">
                    <a:srgbClr val="000000">
                      <a:alpha val="43137"/>
                    </a:srgbClr>
                  </a:outerShdw>
                </a:effectLst>
              </a:defRPr>
            </a:lvl1pPr>
          </a:lstStyle>
          <a:p>
            <a:pPr lvl="0"/>
            <a:r>
              <a:rPr lang="pt-BR" dirty="0" smtClean="0"/>
              <a:t>Clique para editar o título principal</a:t>
            </a:r>
            <a:endParaRPr lang="pt-BR" dirty="0"/>
          </a:p>
        </p:txBody>
      </p:sp>
      <p:sp>
        <p:nvSpPr>
          <p:cNvPr id="16" name="Espaço Reservado para Texto 4"/>
          <p:cNvSpPr>
            <a:spLocks noGrp="1"/>
          </p:cNvSpPr>
          <p:nvPr>
            <p:ph type="body" sz="quarter" idx="11" hasCustomPrompt="1"/>
          </p:nvPr>
        </p:nvSpPr>
        <p:spPr>
          <a:xfrm>
            <a:off x="1044004" y="4869160"/>
            <a:ext cx="7056388" cy="1152128"/>
          </a:xfrm>
          <a:prstGeom prst="rect">
            <a:avLst/>
          </a:prstGeom>
        </p:spPr>
        <p:txBody>
          <a:bodyPr anchor="ctr"/>
          <a:lstStyle>
            <a:lvl1pPr marL="0" indent="0" algn="ctr">
              <a:buNone/>
              <a:defRPr sz="2400" b="1" baseline="0">
                <a:effectLst/>
              </a:defRPr>
            </a:lvl1pPr>
          </a:lstStyle>
          <a:p>
            <a:pPr lvl="0"/>
            <a:r>
              <a:rPr lang="pt-BR" dirty="0" smtClean="0"/>
              <a:t>Clique para editar o título secundário</a:t>
            </a:r>
            <a:endParaRPr lang="pt-BR" dirty="0"/>
          </a:p>
        </p:txBody>
      </p:sp>
      <p:sp>
        <p:nvSpPr>
          <p:cNvPr id="17" name="Espaço Reservado para Texto 4"/>
          <p:cNvSpPr>
            <a:spLocks noGrp="1"/>
          </p:cNvSpPr>
          <p:nvPr>
            <p:ph type="body" sz="quarter" idx="12" hasCustomPrompt="1"/>
          </p:nvPr>
        </p:nvSpPr>
        <p:spPr>
          <a:xfrm>
            <a:off x="1044004" y="6021288"/>
            <a:ext cx="7056388" cy="478672"/>
          </a:xfrm>
          <a:prstGeom prst="rect">
            <a:avLst/>
          </a:prstGeom>
        </p:spPr>
        <p:txBody>
          <a:bodyPr anchor="ctr"/>
          <a:lstStyle>
            <a:lvl1pPr marL="0" indent="0" algn="ctr">
              <a:buNone/>
              <a:defRPr sz="2000" b="1" baseline="0">
                <a:effectLst/>
              </a:defRPr>
            </a:lvl1pPr>
          </a:lstStyle>
          <a:p>
            <a:pPr lvl="0"/>
            <a:r>
              <a:rPr lang="pt-BR" dirty="0" smtClean="0"/>
              <a:t>Cidade e Data</a:t>
            </a:r>
            <a:endParaRPr lang="pt-BR" dirty="0"/>
          </a:p>
        </p:txBody>
      </p:sp>
      <p:cxnSp>
        <p:nvCxnSpPr>
          <p:cNvPr id="19" name="Conector reto 18"/>
          <p:cNvCxnSpPr/>
          <p:nvPr userDrawn="1"/>
        </p:nvCxnSpPr>
        <p:spPr>
          <a:xfrm>
            <a:off x="2166235" y="3447400"/>
            <a:ext cx="479564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 name="Conector reto 22"/>
          <p:cNvCxnSpPr/>
          <p:nvPr userDrawn="1"/>
        </p:nvCxnSpPr>
        <p:spPr>
          <a:xfrm>
            <a:off x="2179056" y="4797152"/>
            <a:ext cx="479564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13" name="Picture 19" descr="http://www.google.com.br/url?source=imglanding&amp;ct=img&amp;q=http://www2.tjce.jus.br:8080/seplag-plano/wp-content/uploads/2012/09/Noticia_4544_Arquivos_1Planejamento.jpg&amp;sa=X&amp;ei=7XGzUI-2LYro9ASqkoH4Dw&amp;ved=0CAkQ8wc4uAE&amp;usg=AFQjCNFXBUBrGzlmRRXSRnlGCN-Om5pus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20072" y="3595588"/>
            <a:ext cx="1440160" cy="10770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5495"/>
          <a:stretch/>
        </p:blipFill>
        <p:spPr bwMode="auto">
          <a:xfrm>
            <a:off x="3548775" y="3570815"/>
            <a:ext cx="1595391" cy="1101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pic>
        <p:nvPicPr>
          <p:cNvPr id="25" name="Picture 4" descr="http://www.google.com.br/url?source=imglanding&amp;ct=img&amp;q=http://celgd.celg.com.br/imagens/paginas/institucional/gestaoQualidade1.jpg&amp;sa=X&amp;ei=7m6zUOf3KZL-8AT3soB4&amp;ved=0CAkQ8wc&amp;usg=AFQjCNEzgTp6sWeVk4D-kZY6wNGlyk61eQ"/>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51720" y="3568350"/>
            <a:ext cx="1447335" cy="10910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0" name="Espaço Reservado para Texto 4"/>
          <p:cNvSpPr>
            <a:spLocks noGrp="1"/>
          </p:cNvSpPr>
          <p:nvPr>
            <p:ph type="body" sz="quarter" idx="14" hasCustomPrompt="1"/>
          </p:nvPr>
        </p:nvSpPr>
        <p:spPr>
          <a:xfrm>
            <a:off x="1044004" y="2060848"/>
            <a:ext cx="7056388" cy="1296144"/>
          </a:xfrm>
          <a:prstGeom prst="rect">
            <a:avLst/>
          </a:prstGeom>
        </p:spPr>
        <p:txBody>
          <a:bodyPr anchor="ctr"/>
          <a:lstStyle>
            <a:lvl1pPr marL="0" indent="0" algn="ctr">
              <a:buNone/>
              <a:defRPr sz="2500" b="1">
                <a:effectLst>
                  <a:outerShdw blurRad="38100" dist="38100" dir="2700000" algn="tl">
                    <a:srgbClr val="000000">
                      <a:alpha val="43137"/>
                    </a:srgbClr>
                  </a:outerShdw>
                </a:effectLst>
              </a:defRPr>
            </a:lvl1pPr>
          </a:lstStyle>
          <a:p>
            <a:pPr lvl="0"/>
            <a:r>
              <a:rPr lang="pt-BR" dirty="0" smtClean="0"/>
              <a:t>Clique para editar o título principal</a:t>
            </a:r>
            <a:endParaRPr lang="pt-BR" dirty="0"/>
          </a:p>
        </p:txBody>
      </p:sp>
    </p:spTree>
    <p:extLst>
      <p:ext uri="{BB962C8B-B14F-4D97-AF65-F5344CB8AC3E}">
        <p14:creationId xmlns:p14="http://schemas.microsoft.com/office/powerpoint/2010/main" val="378216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249924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338116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51152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384667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3295978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239309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1164914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adrão CEL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0"/>
            <a:ext cx="9163050" cy="91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p:cNvSpPr/>
          <p:nvPr userDrawn="1"/>
        </p:nvSpPr>
        <p:spPr bwMode="auto">
          <a:xfrm>
            <a:off x="-15544" y="6511665"/>
            <a:ext cx="9164157" cy="85687"/>
          </a:xfrm>
          <a:prstGeom prst="rect">
            <a:avLst/>
          </a:prstGeom>
          <a:solidFill>
            <a:srgbClr val="EE1B2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defRPr/>
            </a:pPr>
            <a:endParaRPr lang="pt-BR" kern="0" smtClean="0">
              <a:solidFill>
                <a:srgbClr val="FFFFFF"/>
              </a:solidFill>
              <a:latin typeface="Arial" charset="0"/>
              <a:ea typeface="SimSun" charset="-122"/>
            </a:endParaRPr>
          </a:p>
        </p:txBody>
      </p:sp>
      <p:sp>
        <p:nvSpPr>
          <p:cNvPr id="15" name="Espaço Reservado para Texto 4"/>
          <p:cNvSpPr>
            <a:spLocks noGrp="1"/>
          </p:cNvSpPr>
          <p:nvPr>
            <p:ph type="body" sz="quarter" idx="10" hasCustomPrompt="1"/>
          </p:nvPr>
        </p:nvSpPr>
        <p:spPr>
          <a:xfrm>
            <a:off x="1044004" y="980728"/>
            <a:ext cx="7056388" cy="1080120"/>
          </a:xfrm>
          <a:prstGeom prst="rect">
            <a:avLst/>
          </a:prstGeom>
        </p:spPr>
        <p:txBody>
          <a:bodyPr anchor="ctr"/>
          <a:lstStyle>
            <a:lvl1pPr marL="0" indent="0" algn="ctr">
              <a:buNone/>
              <a:defRPr b="1">
                <a:effectLst>
                  <a:outerShdw blurRad="38100" dist="38100" dir="2700000" algn="tl">
                    <a:srgbClr val="000000">
                      <a:alpha val="43137"/>
                    </a:srgbClr>
                  </a:outerShdw>
                </a:effectLst>
              </a:defRPr>
            </a:lvl1pPr>
          </a:lstStyle>
          <a:p>
            <a:pPr lvl="0"/>
            <a:r>
              <a:rPr lang="pt-BR" dirty="0" smtClean="0"/>
              <a:t>Clique para editar o título principal</a:t>
            </a:r>
            <a:endParaRPr lang="pt-BR" dirty="0"/>
          </a:p>
        </p:txBody>
      </p:sp>
      <p:sp>
        <p:nvSpPr>
          <p:cNvPr id="16" name="Espaço Reservado para Texto 4"/>
          <p:cNvSpPr>
            <a:spLocks noGrp="1"/>
          </p:cNvSpPr>
          <p:nvPr>
            <p:ph type="body" sz="quarter" idx="11" hasCustomPrompt="1"/>
          </p:nvPr>
        </p:nvSpPr>
        <p:spPr>
          <a:xfrm>
            <a:off x="1044004" y="4869160"/>
            <a:ext cx="7056388" cy="1152128"/>
          </a:xfrm>
          <a:prstGeom prst="rect">
            <a:avLst/>
          </a:prstGeom>
        </p:spPr>
        <p:txBody>
          <a:bodyPr anchor="ctr"/>
          <a:lstStyle>
            <a:lvl1pPr marL="0" indent="0" algn="ctr">
              <a:buNone/>
              <a:defRPr sz="2400" b="1" baseline="0">
                <a:effectLst/>
              </a:defRPr>
            </a:lvl1pPr>
          </a:lstStyle>
          <a:p>
            <a:pPr lvl="0"/>
            <a:r>
              <a:rPr lang="pt-BR" dirty="0" smtClean="0"/>
              <a:t>Clique para editar o título secundário</a:t>
            </a:r>
            <a:endParaRPr lang="pt-BR" dirty="0"/>
          </a:p>
        </p:txBody>
      </p:sp>
      <p:sp>
        <p:nvSpPr>
          <p:cNvPr id="17" name="Espaço Reservado para Texto 4"/>
          <p:cNvSpPr>
            <a:spLocks noGrp="1"/>
          </p:cNvSpPr>
          <p:nvPr>
            <p:ph type="body" sz="quarter" idx="12" hasCustomPrompt="1"/>
          </p:nvPr>
        </p:nvSpPr>
        <p:spPr>
          <a:xfrm>
            <a:off x="1044004" y="6021288"/>
            <a:ext cx="7056388" cy="478672"/>
          </a:xfrm>
          <a:prstGeom prst="rect">
            <a:avLst/>
          </a:prstGeom>
        </p:spPr>
        <p:txBody>
          <a:bodyPr anchor="ctr"/>
          <a:lstStyle>
            <a:lvl1pPr marL="0" indent="0" algn="ctr">
              <a:buNone/>
              <a:defRPr sz="2000" b="1" baseline="0">
                <a:effectLst/>
              </a:defRPr>
            </a:lvl1pPr>
          </a:lstStyle>
          <a:p>
            <a:pPr lvl="0"/>
            <a:r>
              <a:rPr lang="pt-BR" dirty="0" smtClean="0"/>
              <a:t>Cidade e Data</a:t>
            </a:r>
            <a:endParaRPr lang="pt-BR" dirty="0"/>
          </a:p>
        </p:txBody>
      </p:sp>
      <p:cxnSp>
        <p:nvCxnSpPr>
          <p:cNvPr id="19" name="Conector reto 18"/>
          <p:cNvCxnSpPr/>
          <p:nvPr userDrawn="1"/>
        </p:nvCxnSpPr>
        <p:spPr>
          <a:xfrm>
            <a:off x="2166235" y="3447400"/>
            <a:ext cx="479564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 name="Conector reto 22"/>
          <p:cNvCxnSpPr/>
          <p:nvPr userDrawn="1"/>
        </p:nvCxnSpPr>
        <p:spPr>
          <a:xfrm>
            <a:off x="2179056" y="4797152"/>
            <a:ext cx="479564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13" name="Picture 19" descr="http://www.google.com.br/url?source=imglanding&amp;ct=img&amp;q=http://www2.tjce.jus.br:8080/seplag-plano/wp-content/uploads/2012/09/Noticia_4544_Arquivos_1Planejamento.jpg&amp;sa=X&amp;ei=7XGzUI-2LYro9ASqkoH4Dw&amp;ved=0CAkQ8wc4uAE&amp;usg=AFQjCNFXBUBrGzlmRRXSRnlGCN-Om5pus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20072" y="3595588"/>
            <a:ext cx="1440160" cy="10770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5495"/>
          <a:stretch/>
        </p:blipFill>
        <p:spPr bwMode="auto">
          <a:xfrm>
            <a:off x="3548775" y="3570815"/>
            <a:ext cx="1595391" cy="1101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pic>
        <p:nvPicPr>
          <p:cNvPr id="25" name="Picture 4" descr="http://www.google.com.br/url?source=imglanding&amp;ct=img&amp;q=http://celgd.celg.com.br/imagens/paginas/institucional/gestaoQualidade1.jpg&amp;sa=X&amp;ei=7m6zUOf3KZL-8AT3soB4&amp;ved=0CAkQ8wc&amp;usg=AFQjCNEzgTp6sWeVk4D-kZY6wNGlyk61eQ"/>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51720" y="3568350"/>
            <a:ext cx="1447335" cy="10910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0" name="Espaço Reservado para Texto 4"/>
          <p:cNvSpPr>
            <a:spLocks noGrp="1"/>
          </p:cNvSpPr>
          <p:nvPr>
            <p:ph type="body" sz="quarter" idx="14" hasCustomPrompt="1"/>
          </p:nvPr>
        </p:nvSpPr>
        <p:spPr>
          <a:xfrm>
            <a:off x="1044004" y="2060848"/>
            <a:ext cx="7056388" cy="1296144"/>
          </a:xfrm>
          <a:prstGeom prst="rect">
            <a:avLst/>
          </a:prstGeom>
        </p:spPr>
        <p:txBody>
          <a:bodyPr anchor="ctr"/>
          <a:lstStyle>
            <a:lvl1pPr marL="0" indent="0" algn="ctr">
              <a:buNone/>
              <a:defRPr sz="2500" b="1">
                <a:effectLst>
                  <a:outerShdw blurRad="38100" dist="38100" dir="2700000" algn="tl">
                    <a:srgbClr val="000000">
                      <a:alpha val="43137"/>
                    </a:srgbClr>
                  </a:outerShdw>
                </a:effectLst>
              </a:defRPr>
            </a:lvl1pPr>
          </a:lstStyle>
          <a:p>
            <a:pPr lvl="0"/>
            <a:r>
              <a:rPr lang="pt-BR" dirty="0" smtClean="0"/>
              <a:t>Clique para editar o título principal</a:t>
            </a:r>
            <a:endParaRPr lang="pt-BR" dirty="0"/>
          </a:p>
        </p:txBody>
      </p:sp>
    </p:spTree>
    <p:extLst>
      <p:ext uri="{BB962C8B-B14F-4D97-AF65-F5344CB8AC3E}">
        <p14:creationId xmlns:p14="http://schemas.microsoft.com/office/powerpoint/2010/main" val="378216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adrão CEL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0"/>
            <a:ext cx="9163050" cy="91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userDrawn="1"/>
        </p:nvSpPr>
        <p:spPr bwMode="auto">
          <a:xfrm>
            <a:off x="-15544" y="6511665"/>
            <a:ext cx="9164157" cy="85687"/>
          </a:xfrm>
          <a:prstGeom prst="rect">
            <a:avLst/>
          </a:prstGeom>
          <a:solidFill>
            <a:srgbClr val="EE1B2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defRPr/>
            </a:pPr>
            <a:endParaRPr lang="pt-BR" kern="0" smtClean="0">
              <a:solidFill>
                <a:srgbClr val="FFFFFF"/>
              </a:solidFill>
              <a:latin typeface="Arial" charset="0"/>
              <a:ea typeface="SimSun" charset="-122"/>
            </a:endParaRPr>
          </a:p>
        </p:txBody>
      </p:sp>
      <p:sp>
        <p:nvSpPr>
          <p:cNvPr id="10" name="Rectangle 10">
            <a:hlinkClick r:id="" action="ppaction://noaction"/>
          </p:cNvPr>
          <p:cNvSpPr txBox="1">
            <a:spLocks noChangeArrowheads="1"/>
          </p:cNvSpPr>
          <p:nvPr userDrawn="1"/>
        </p:nvSpPr>
        <p:spPr>
          <a:xfrm>
            <a:off x="8299249" y="521"/>
            <a:ext cx="837109" cy="457200"/>
          </a:xfrm>
          <a:prstGeom prst="rect">
            <a:avLst/>
          </a:prstGeom>
        </p:spPr>
        <p:txBody>
          <a:bodyPr/>
          <a:lstStyle>
            <a:defPPr>
              <a:defRPr lang="pt-BR"/>
            </a:defPPr>
            <a:lvl1pPr algn="l" rtl="0" fontAlgn="base">
              <a:spcBef>
                <a:spcPct val="0"/>
              </a:spcBef>
              <a:spcAft>
                <a:spcPct val="0"/>
              </a:spcAft>
              <a:defRPr kern="1200">
                <a:solidFill>
                  <a:schemeClr val="tx1"/>
                </a:solidFill>
                <a:latin typeface="+mj-lt"/>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lgn="r">
              <a:defRPr/>
            </a:pPr>
            <a:fld id="{DF2B837F-C855-4A94-93E1-C9D8C0689350}" type="slidenum">
              <a:rPr lang="pt-BR" sz="1200" b="1" smtClean="0">
                <a:solidFill>
                  <a:prstClr val="black"/>
                </a:solidFill>
                <a:latin typeface="Arial"/>
                <a:ea typeface="SimSun"/>
              </a:rPr>
              <a:pPr algn="r">
                <a:defRPr/>
              </a:pPr>
              <a:t>‹nº›</a:t>
            </a:fld>
            <a:endParaRPr lang="pt-BR" sz="1200" b="1" dirty="0">
              <a:solidFill>
                <a:prstClr val="black"/>
              </a:solidFill>
              <a:latin typeface="Arial"/>
              <a:ea typeface="SimSun"/>
            </a:endParaRPr>
          </a:p>
        </p:txBody>
      </p:sp>
      <p:sp>
        <p:nvSpPr>
          <p:cNvPr id="11" name="Espaço Reservado para Texto 13"/>
          <p:cNvSpPr>
            <a:spLocks noGrp="1"/>
          </p:cNvSpPr>
          <p:nvPr>
            <p:ph type="body" sz="quarter" idx="10" hasCustomPrompt="1"/>
          </p:nvPr>
        </p:nvSpPr>
        <p:spPr>
          <a:xfrm>
            <a:off x="251141" y="981482"/>
            <a:ext cx="8712967" cy="575310"/>
          </a:xfrm>
          <a:prstGeom prst="rect">
            <a:avLst/>
          </a:prstGeom>
          <a:effectLst/>
        </p:spPr>
        <p:txBody>
          <a:bodyPr vert="horz" lIns="91440" tIns="45720" rIns="91440" bIns="45720" rtlCol="0" anchor="ctr">
            <a:noAutofit/>
          </a:bodyPr>
          <a:lstStyle>
            <a:lvl1pPr marL="0" indent="0">
              <a:buFont typeface="Arial" pitchFamily="34" charset="0"/>
              <a:buNone/>
              <a:defRPr lang="pt-BR" sz="2600" b="1" i="0" dirty="0" smtClean="0">
                <a:effectLst>
                  <a:outerShdw blurRad="50800" dist="38100" dir="2700000" algn="tl" rotWithShape="0">
                    <a:prstClr val="black">
                      <a:alpha val="40000"/>
                    </a:prstClr>
                  </a:outerShdw>
                </a:effectLst>
                <a:latin typeface="+mj-lt"/>
                <a:ea typeface="+mj-ea"/>
                <a:cs typeface="+mj-cs"/>
              </a:defRPr>
            </a:lvl1pPr>
          </a:lstStyle>
          <a:p>
            <a:pPr marL="0" lvl="0">
              <a:spcBef>
                <a:spcPct val="0"/>
              </a:spcBef>
            </a:pPr>
            <a:r>
              <a:rPr lang="pt-BR" dirty="0" smtClean="0"/>
              <a:t>Clique para editar o título do Slide</a:t>
            </a:r>
          </a:p>
        </p:txBody>
      </p:sp>
      <p:sp>
        <p:nvSpPr>
          <p:cNvPr id="12" name="Espaço Reservado para Texto 7"/>
          <p:cNvSpPr>
            <a:spLocks noGrp="1"/>
          </p:cNvSpPr>
          <p:nvPr>
            <p:ph type="body" sz="quarter" idx="11"/>
          </p:nvPr>
        </p:nvSpPr>
        <p:spPr>
          <a:xfrm>
            <a:off x="250825" y="1628775"/>
            <a:ext cx="8713788" cy="4968875"/>
          </a:xfrm>
          <a:prstGeom prst="rect">
            <a:avLst/>
          </a:prstGeom>
        </p:spPr>
        <p:txBody>
          <a:bodyPr/>
          <a:lstStyle>
            <a:lvl1pPr marL="342900" indent="-342900">
              <a:buFont typeface="Wingdings" pitchFamily="2" charset="2"/>
              <a:buChar char="Ø"/>
              <a:defRPr sz="2400"/>
            </a:lvl1pPr>
            <a:lvl2pPr marL="625475" indent="-285750">
              <a:buFont typeface="Wingdings" pitchFamily="2" charset="2"/>
              <a:buChar char="v"/>
              <a:defRPr sz="2000"/>
            </a:lvl2pPr>
            <a:lvl3pPr marL="989013" indent="-328613">
              <a:buFont typeface="Wingdings" pitchFamily="2" charset="2"/>
              <a:buChar char="q"/>
              <a:defRPr sz="1800"/>
            </a:lvl3pPr>
            <a:lvl4pPr marL="1249363" indent="-228600">
              <a:buFont typeface="Wingdings" pitchFamily="2" charset="2"/>
              <a:buChar char="Ø"/>
              <a:defRPr sz="1600"/>
            </a:lvl4pPr>
            <a:lvl5pPr marL="1516063" indent="-228600">
              <a:defRPr sz="16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8" name="CaixaDeTexto 7"/>
          <p:cNvSpPr txBox="1"/>
          <p:nvPr userDrawn="1"/>
        </p:nvSpPr>
        <p:spPr>
          <a:xfrm>
            <a:off x="2347196" y="149812"/>
            <a:ext cx="4449608" cy="338554"/>
          </a:xfrm>
          <a:custGeom>
            <a:avLst/>
            <a:gdLst>
              <a:gd name="connsiteX0" fmla="*/ 0 w 7128792"/>
              <a:gd name="connsiteY0" fmla="*/ 0 h 338554"/>
              <a:gd name="connsiteX1" fmla="*/ 7128792 w 7128792"/>
              <a:gd name="connsiteY1" fmla="*/ 0 h 338554"/>
              <a:gd name="connsiteX2" fmla="*/ 7128792 w 7128792"/>
              <a:gd name="connsiteY2" fmla="*/ 338554 h 338554"/>
              <a:gd name="connsiteX3" fmla="*/ 0 w 7128792"/>
              <a:gd name="connsiteY3" fmla="*/ 338554 h 338554"/>
              <a:gd name="connsiteX4" fmla="*/ 0 w 7128792"/>
              <a:gd name="connsiteY4" fmla="*/ 0 h 338554"/>
              <a:gd name="connsiteX0" fmla="*/ 11430 w 7140222"/>
              <a:gd name="connsiteY0" fmla="*/ 0 h 498574"/>
              <a:gd name="connsiteX1" fmla="*/ 7140222 w 7140222"/>
              <a:gd name="connsiteY1" fmla="*/ 0 h 498574"/>
              <a:gd name="connsiteX2" fmla="*/ 7140222 w 7140222"/>
              <a:gd name="connsiteY2" fmla="*/ 338554 h 498574"/>
              <a:gd name="connsiteX3" fmla="*/ 0 w 7140222"/>
              <a:gd name="connsiteY3" fmla="*/ 498574 h 498574"/>
              <a:gd name="connsiteX4" fmla="*/ 11430 w 7140222"/>
              <a:gd name="connsiteY4" fmla="*/ 0 h 498574"/>
              <a:gd name="connsiteX0" fmla="*/ 11430 w 7140222"/>
              <a:gd name="connsiteY0" fmla="*/ 0 h 532864"/>
              <a:gd name="connsiteX1" fmla="*/ 7140222 w 7140222"/>
              <a:gd name="connsiteY1" fmla="*/ 0 h 532864"/>
              <a:gd name="connsiteX2" fmla="*/ 7094502 w 7140222"/>
              <a:gd name="connsiteY2" fmla="*/ 532864 h 532864"/>
              <a:gd name="connsiteX3" fmla="*/ 0 w 7140222"/>
              <a:gd name="connsiteY3" fmla="*/ 498574 h 532864"/>
              <a:gd name="connsiteX4" fmla="*/ 11430 w 7140222"/>
              <a:gd name="connsiteY4" fmla="*/ 0 h 532864"/>
              <a:gd name="connsiteX0" fmla="*/ 0 w 7128792"/>
              <a:gd name="connsiteY0" fmla="*/ 0 h 532864"/>
              <a:gd name="connsiteX1" fmla="*/ 7128792 w 7128792"/>
              <a:gd name="connsiteY1" fmla="*/ 0 h 532864"/>
              <a:gd name="connsiteX2" fmla="*/ 7083072 w 7128792"/>
              <a:gd name="connsiteY2" fmla="*/ 532864 h 532864"/>
              <a:gd name="connsiteX3" fmla="*/ 0 w 7128792"/>
              <a:gd name="connsiteY3" fmla="*/ 532864 h 532864"/>
              <a:gd name="connsiteX4" fmla="*/ 0 w 7128792"/>
              <a:gd name="connsiteY4" fmla="*/ 0 h 53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532864">
                <a:moveTo>
                  <a:pt x="0" y="0"/>
                </a:moveTo>
                <a:lnTo>
                  <a:pt x="7128792" y="0"/>
                </a:lnTo>
                <a:lnTo>
                  <a:pt x="7083072" y="532864"/>
                </a:lnTo>
                <a:lnTo>
                  <a:pt x="0" y="532864"/>
                </a:lnTo>
                <a:lnTo>
                  <a:pt x="0" y="0"/>
                </a:lnTo>
                <a:close/>
              </a:path>
            </a:pathLst>
          </a:custGeom>
          <a:noFill/>
        </p:spPr>
        <p:txBody>
          <a:bodyPr wrap="square" rtlCol="0" anchor="ctr">
            <a:spAutoFit/>
          </a:bodyPr>
          <a:lstStyle/>
          <a:p>
            <a:r>
              <a:rPr lang="pt-BR" sz="1600" b="1" i="1" dirty="0" smtClean="0">
                <a:solidFill>
                  <a:prstClr val="black"/>
                </a:solidFill>
              </a:rPr>
              <a:t>LT 2 x</a:t>
            </a:r>
            <a:r>
              <a:rPr lang="pt-BR" sz="1600" b="1" i="1" baseline="0" dirty="0" smtClean="0">
                <a:solidFill>
                  <a:prstClr val="black"/>
                </a:solidFill>
              </a:rPr>
              <a:t> </a:t>
            </a:r>
            <a:r>
              <a:rPr lang="pt-BR" sz="1600" b="1" i="1" dirty="0" smtClean="0">
                <a:solidFill>
                  <a:prstClr val="black"/>
                </a:solidFill>
              </a:rPr>
              <a:t>138 kV Carajás – (Atlântico</a:t>
            </a:r>
            <a:r>
              <a:rPr lang="pt-BR" sz="1600" b="1" i="1" baseline="0" dirty="0" smtClean="0">
                <a:solidFill>
                  <a:prstClr val="black"/>
                </a:solidFill>
              </a:rPr>
              <a:t> - Campinas)</a:t>
            </a:r>
            <a:endParaRPr lang="pt-BR" sz="1600" b="1" i="1" dirty="0">
              <a:solidFill>
                <a:srgbClr val="000000"/>
              </a:solidFill>
            </a:endParaRPr>
          </a:p>
        </p:txBody>
      </p:sp>
    </p:spTree>
    <p:extLst>
      <p:ext uri="{BB962C8B-B14F-4D97-AF65-F5344CB8AC3E}">
        <p14:creationId xmlns:p14="http://schemas.microsoft.com/office/powerpoint/2010/main" val="298684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adrão CEL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0"/>
            <a:ext cx="9163050" cy="91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userDrawn="1"/>
        </p:nvSpPr>
        <p:spPr bwMode="auto">
          <a:xfrm>
            <a:off x="-15544" y="6511665"/>
            <a:ext cx="9164157" cy="85687"/>
          </a:xfrm>
          <a:prstGeom prst="rect">
            <a:avLst/>
          </a:prstGeom>
          <a:solidFill>
            <a:srgbClr val="EE1B2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defRPr/>
            </a:pPr>
            <a:endParaRPr lang="pt-BR" kern="0" smtClean="0">
              <a:solidFill>
                <a:srgbClr val="FFFFFF"/>
              </a:solidFill>
              <a:latin typeface="Arial" charset="0"/>
              <a:ea typeface="SimSun" charset="-122"/>
            </a:endParaRPr>
          </a:p>
        </p:txBody>
      </p:sp>
      <p:sp>
        <p:nvSpPr>
          <p:cNvPr id="10" name="Rectangle 10">
            <a:hlinkClick r:id="" action="ppaction://noaction"/>
          </p:cNvPr>
          <p:cNvSpPr txBox="1">
            <a:spLocks noChangeArrowheads="1"/>
          </p:cNvSpPr>
          <p:nvPr userDrawn="1"/>
        </p:nvSpPr>
        <p:spPr>
          <a:xfrm>
            <a:off x="8299249" y="521"/>
            <a:ext cx="837109" cy="457200"/>
          </a:xfrm>
          <a:prstGeom prst="rect">
            <a:avLst/>
          </a:prstGeom>
        </p:spPr>
        <p:txBody>
          <a:bodyPr/>
          <a:lstStyle>
            <a:defPPr>
              <a:defRPr lang="pt-BR"/>
            </a:defPPr>
            <a:lvl1pPr algn="l" rtl="0" fontAlgn="base">
              <a:spcBef>
                <a:spcPct val="0"/>
              </a:spcBef>
              <a:spcAft>
                <a:spcPct val="0"/>
              </a:spcAft>
              <a:defRPr kern="1200">
                <a:solidFill>
                  <a:schemeClr val="tx1"/>
                </a:solidFill>
                <a:latin typeface="+mj-lt"/>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lgn="r">
              <a:defRPr/>
            </a:pPr>
            <a:fld id="{DF2B837F-C855-4A94-93E1-C9D8C0689350}" type="slidenum">
              <a:rPr lang="pt-BR" sz="1200" b="1" smtClean="0">
                <a:solidFill>
                  <a:prstClr val="black"/>
                </a:solidFill>
                <a:latin typeface="Arial"/>
                <a:ea typeface="SimSun"/>
              </a:rPr>
              <a:pPr algn="r">
                <a:defRPr/>
              </a:pPr>
              <a:t>‹nº›</a:t>
            </a:fld>
            <a:endParaRPr lang="pt-BR" sz="1200" b="1" dirty="0">
              <a:solidFill>
                <a:prstClr val="black"/>
              </a:solidFill>
              <a:latin typeface="Arial"/>
              <a:ea typeface="SimSun"/>
            </a:endParaRPr>
          </a:p>
        </p:txBody>
      </p:sp>
      <p:sp>
        <p:nvSpPr>
          <p:cNvPr id="11" name="Espaço Reservado para Texto 13"/>
          <p:cNvSpPr>
            <a:spLocks noGrp="1"/>
          </p:cNvSpPr>
          <p:nvPr>
            <p:ph type="body" sz="quarter" idx="10" hasCustomPrompt="1"/>
          </p:nvPr>
        </p:nvSpPr>
        <p:spPr>
          <a:xfrm>
            <a:off x="251141" y="981482"/>
            <a:ext cx="8712967" cy="575310"/>
          </a:xfrm>
          <a:prstGeom prst="rect">
            <a:avLst/>
          </a:prstGeom>
          <a:effectLst/>
        </p:spPr>
        <p:txBody>
          <a:bodyPr vert="horz" lIns="91440" tIns="45720" rIns="91440" bIns="45720" rtlCol="0" anchor="ctr">
            <a:noAutofit/>
          </a:bodyPr>
          <a:lstStyle>
            <a:lvl1pPr marL="0" indent="0">
              <a:buFont typeface="Arial" pitchFamily="34" charset="0"/>
              <a:buNone/>
              <a:defRPr lang="pt-BR" sz="2600" b="1" i="0" dirty="0" smtClean="0">
                <a:effectLst>
                  <a:outerShdw blurRad="50800" dist="38100" dir="2700000" algn="tl" rotWithShape="0">
                    <a:prstClr val="black">
                      <a:alpha val="40000"/>
                    </a:prstClr>
                  </a:outerShdw>
                </a:effectLst>
                <a:latin typeface="+mj-lt"/>
                <a:ea typeface="+mj-ea"/>
                <a:cs typeface="+mj-cs"/>
              </a:defRPr>
            </a:lvl1pPr>
          </a:lstStyle>
          <a:p>
            <a:pPr marL="0" lvl="0">
              <a:spcBef>
                <a:spcPct val="0"/>
              </a:spcBef>
            </a:pPr>
            <a:r>
              <a:rPr lang="pt-BR" dirty="0" smtClean="0"/>
              <a:t>Clique para editar o título do Slide</a:t>
            </a:r>
          </a:p>
        </p:txBody>
      </p:sp>
      <p:sp>
        <p:nvSpPr>
          <p:cNvPr id="12" name="Espaço Reservado para Texto 7"/>
          <p:cNvSpPr>
            <a:spLocks noGrp="1"/>
          </p:cNvSpPr>
          <p:nvPr>
            <p:ph type="body" sz="quarter" idx="11"/>
          </p:nvPr>
        </p:nvSpPr>
        <p:spPr>
          <a:xfrm>
            <a:off x="250825" y="1628775"/>
            <a:ext cx="8713788" cy="4968875"/>
          </a:xfrm>
          <a:prstGeom prst="rect">
            <a:avLst/>
          </a:prstGeom>
        </p:spPr>
        <p:txBody>
          <a:bodyPr/>
          <a:lstStyle>
            <a:lvl1pPr marL="342900" indent="-342900">
              <a:buFont typeface="Wingdings" pitchFamily="2" charset="2"/>
              <a:buChar char="Ø"/>
              <a:defRPr sz="2400"/>
            </a:lvl1pPr>
            <a:lvl2pPr marL="625475" indent="-285750">
              <a:buFont typeface="Wingdings" pitchFamily="2" charset="2"/>
              <a:buChar char="v"/>
              <a:defRPr sz="2000"/>
            </a:lvl2pPr>
            <a:lvl3pPr marL="989013" indent="-328613">
              <a:buFont typeface="Wingdings" pitchFamily="2" charset="2"/>
              <a:buChar char="q"/>
              <a:defRPr sz="1800"/>
            </a:lvl3pPr>
            <a:lvl4pPr marL="1249363" indent="-228600">
              <a:buFont typeface="Wingdings" pitchFamily="2" charset="2"/>
              <a:buChar char="Ø"/>
              <a:defRPr sz="1600"/>
            </a:lvl4pPr>
            <a:lvl5pPr marL="1516063" indent="-228600">
              <a:defRPr sz="16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8" name="CaixaDeTexto 7"/>
          <p:cNvSpPr txBox="1"/>
          <p:nvPr userDrawn="1"/>
        </p:nvSpPr>
        <p:spPr>
          <a:xfrm>
            <a:off x="2347196" y="149812"/>
            <a:ext cx="4449608" cy="338554"/>
          </a:xfrm>
          <a:custGeom>
            <a:avLst/>
            <a:gdLst>
              <a:gd name="connsiteX0" fmla="*/ 0 w 7128792"/>
              <a:gd name="connsiteY0" fmla="*/ 0 h 338554"/>
              <a:gd name="connsiteX1" fmla="*/ 7128792 w 7128792"/>
              <a:gd name="connsiteY1" fmla="*/ 0 h 338554"/>
              <a:gd name="connsiteX2" fmla="*/ 7128792 w 7128792"/>
              <a:gd name="connsiteY2" fmla="*/ 338554 h 338554"/>
              <a:gd name="connsiteX3" fmla="*/ 0 w 7128792"/>
              <a:gd name="connsiteY3" fmla="*/ 338554 h 338554"/>
              <a:gd name="connsiteX4" fmla="*/ 0 w 7128792"/>
              <a:gd name="connsiteY4" fmla="*/ 0 h 338554"/>
              <a:gd name="connsiteX0" fmla="*/ 11430 w 7140222"/>
              <a:gd name="connsiteY0" fmla="*/ 0 h 498574"/>
              <a:gd name="connsiteX1" fmla="*/ 7140222 w 7140222"/>
              <a:gd name="connsiteY1" fmla="*/ 0 h 498574"/>
              <a:gd name="connsiteX2" fmla="*/ 7140222 w 7140222"/>
              <a:gd name="connsiteY2" fmla="*/ 338554 h 498574"/>
              <a:gd name="connsiteX3" fmla="*/ 0 w 7140222"/>
              <a:gd name="connsiteY3" fmla="*/ 498574 h 498574"/>
              <a:gd name="connsiteX4" fmla="*/ 11430 w 7140222"/>
              <a:gd name="connsiteY4" fmla="*/ 0 h 498574"/>
              <a:gd name="connsiteX0" fmla="*/ 11430 w 7140222"/>
              <a:gd name="connsiteY0" fmla="*/ 0 h 532864"/>
              <a:gd name="connsiteX1" fmla="*/ 7140222 w 7140222"/>
              <a:gd name="connsiteY1" fmla="*/ 0 h 532864"/>
              <a:gd name="connsiteX2" fmla="*/ 7094502 w 7140222"/>
              <a:gd name="connsiteY2" fmla="*/ 532864 h 532864"/>
              <a:gd name="connsiteX3" fmla="*/ 0 w 7140222"/>
              <a:gd name="connsiteY3" fmla="*/ 498574 h 532864"/>
              <a:gd name="connsiteX4" fmla="*/ 11430 w 7140222"/>
              <a:gd name="connsiteY4" fmla="*/ 0 h 532864"/>
              <a:gd name="connsiteX0" fmla="*/ 0 w 7128792"/>
              <a:gd name="connsiteY0" fmla="*/ 0 h 532864"/>
              <a:gd name="connsiteX1" fmla="*/ 7128792 w 7128792"/>
              <a:gd name="connsiteY1" fmla="*/ 0 h 532864"/>
              <a:gd name="connsiteX2" fmla="*/ 7083072 w 7128792"/>
              <a:gd name="connsiteY2" fmla="*/ 532864 h 532864"/>
              <a:gd name="connsiteX3" fmla="*/ 0 w 7128792"/>
              <a:gd name="connsiteY3" fmla="*/ 532864 h 532864"/>
              <a:gd name="connsiteX4" fmla="*/ 0 w 7128792"/>
              <a:gd name="connsiteY4" fmla="*/ 0 h 53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532864">
                <a:moveTo>
                  <a:pt x="0" y="0"/>
                </a:moveTo>
                <a:lnTo>
                  <a:pt x="7128792" y="0"/>
                </a:lnTo>
                <a:lnTo>
                  <a:pt x="7083072" y="532864"/>
                </a:lnTo>
                <a:lnTo>
                  <a:pt x="0" y="532864"/>
                </a:lnTo>
                <a:lnTo>
                  <a:pt x="0" y="0"/>
                </a:lnTo>
                <a:close/>
              </a:path>
            </a:pathLst>
          </a:custGeom>
          <a:noFill/>
        </p:spPr>
        <p:txBody>
          <a:bodyPr wrap="square" rtlCol="0" anchor="ctr">
            <a:spAutoFit/>
          </a:bodyPr>
          <a:lstStyle/>
          <a:p>
            <a:r>
              <a:rPr lang="pt-BR" sz="1600" b="1" i="1" dirty="0" smtClean="0">
                <a:solidFill>
                  <a:prstClr val="black"/>
                </a:solidFill>
              </a:rPr>
              <a:t>LT 2 x</a:t>
            </a:r>
            <a:r>
              <a:rPr lang="pt-BR" sz="1600" b="1" i="1" baseline="0" dirty="0" smtClean="0">
                <a:solidFill>
                  <a:prstClr val="black"/>
                </a:solidFill>
              </a:rPr>
              <a:t> </a:t>
            </a:r>
            <a:r>
              <a:rPr lang="pt-BR" sz="1600" b="1" i="1" dirty="0" smtClean="0">
                <a:solidFill>
                  <a:prstClr val="black"/>
                </a:solidFill>
              </a:rPr>
              <a:t>138 kV Carajás – (Atlântico</a:t>
            </a:r>
            <a:r>
              <a:rPr lang="pt-BR" sz="1600" b="1" i="1" baseline="0" dirty="0" smtClean="0">
                <a:solidFill>
                  <a:prstClr val="black"/>
                </a:solidFill>
              </a:rPr>
              <a:t> - Campinas)</a:t>
            </a:r>
            <a:endParaRPr lang="pt-BR" sz="1600" b="1" i="1" dirty="0">
              <a:solidFill>
                <a:srgbClr val="000000"/>
              </a:solidFill>
            </a:endParaRPr>
          </a:p>
        </p:txBody>
      </p:sp>
    </p:spTree>
    <p:extLst>
      <p:ext uri="{BB962C8B-B14F-4D97-AF65-F5344CB8AC3E}">
        <p14:creationId xmlns:p14="http://schemas.microsoft.com/office/powerpoint/2010/main" val="298684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ternativo">
    <p:spTree>
      <p:nvGrpSpPr>
        <p:cNvPr id="1" name=""/>
        <p:cNvGrpSpPr/>
        <p:nvPr/>
      </p:nvGrpSpPr>
      <p:grpSpPr>
        <a:xfrm>
          <a:off x="0" y="0"/>
          <a:ext cx="0" cy="0"/>
          <a:chOff x="0" y="0"/>
          <a:chExt cx="0" cy="0"/>
        </a:xfrm>
      </p:grpSpPr>
      <p:sp>
        <p:nvSpPr>
          <p:cNvPr id="19" name="Retângulo 18"/>
          <p:cNvSpPr/>
          <p:nvPr userDrawn="1"/>
        </p:nvSpPr>
        <p:spPr>
          <a:xfrm>
            <a:off x="0" y="620688"/>
            <a:ext cx="9144000" cy="70731"/>
          </a:xfrm>
          <a:prstGeom prst="rect">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600" dirty="0">
              <a:solidFill>
                <a:prstClr val="white"/>
              </a:solidFill>
              <a:effectLst>
                <a:outerShdw blurRad="38100" dist="38100" dir="2700000" algn="tl">
                  <a:srgbClr val="000000">
                    <a:alpha val="43137"/>
                  </a:srgbClr>
                </a:outerShdw>
              </a:effectLst>
            </a:endParaRPr>
          </a:p>
        </p:txBody>
      </p:sp>
      <p:graphicFrame>
        <p:nvGraphicFramePr>
          <p:cNvPr id="21" name="Objeto 20"/>
          <p:cNvGraphicFramePr>
            <a:graphicFrameLocks noChangeAspect="1"/>
          </p:cNvGraphicFramePr>
          <p:nvPr userDrawn="1">
            <p:extLst/>
          </p:nvPr>
        </p:nvGraphicFramePr>
        <p:xfrm>
          <a:off x="132977" y="154982"/>
          <a:ext cx="1270671" cy="397085"/>
        </p:xfrm>
        <a:graphic>
          <a:graphicData uri="http://schemas.openxmlformats.org/presentationml/2006/ole">
            <mc:AlternateContent xmlns:mc="http://schemas.openxmlformats.org/markup-compatibility/2006">
              <mc:Choice xmlns:v="urn:schemas-microsoft-com:vml" Requires="v">
                <p:oleObj spid="_x0000_s1215" r:id="rId3" imgW="4741200" imgH="1467360" progId="">
                  <p:embed/>
                </p:oleObj>
              </mc:Choice>
              <mc:Fallback>
                <p:oleObj r:id="rId3" imgW="4741200" imgH="1467360" progId="">
                  <p:embed/>
                  <p:pic>
                    <p:nvPicPr>
                      <p:cNvPr id="0"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77" y="154982"/>
                        <a:ext cx="1270671" cy="397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aixaDeTexto 21"/>
          <p:cNvSpPr txBox="1"/>
          <p:nvPr userDrawn="1"/>
        </p:nvSpPr>
        <p:spPr>
          <a:xfrm>
            <a:off x="8542762" y="-4631"/>
            <a:ext cx="612068" cy="276999"/>
          </a:xfrm>
          <a:prstGeom prst="rect">
            <a:avLst/>
          </a:prstGeom>
          <a:noFill/>
        </p:spPr>
        <p:txBody>
          <a:bodyPr wrap="square" rtlCol="0">
            <a:spAutoFit/>
          </a:bodyPr>
          <a:lstStyle/>
          <a:p>
            <a:pPr algn="r"/>
            <a:fld id="{FC9B745A-FB4C-42E1-A01F-5DA4E66D8610}" type="slidenum">
              <a:rPr lang="pt-BR" sz="1200" b="1" smtClean="0">
                <a:solidFill>
                  <a:prstClr val="black"/>
                </a:solidFill>
              </a:rPr>
              <a:pPr algn="r"/>
              <a:t>‹nº›</a:t>
            </a:fld>
            <a:endParaRPr lang="pt-BR" sz="1200" b="1" dirty="0">
              <a:solidFill>
                <a:prstClr val="black"/>
              </a:solidFill>
            </a:endParaRPr>
          </a:p>
        </p:txBody>
      </p:sp>
      <p:sp>
        <p:nvSpPr>
          <p:cNvPr id="25" name="Espaço Reservado para Texto 13"/>
          <p:cNvSpPr>
            <a:spLocks noGrp="1"/>
          </p:cNvSpPr>
          <p:nvPr>
            <p:ph type="body" sz="quarter" idx="10" hasCustomPrompt="1"/>
          </p:nvPr>
        </p:nvSpPr>
        <p:spPr>
          <a:xfrm>
            <a:off x="251141" y="764704"/>
            <a:ext cx="8712967" cy="575310"/>
          </a:xfrm>
          <a:prstGeom prst="rect">
            <a:avLst/>
          </a:prstGeom>
          <a:effectLst/>
        </p:spPr>
        <p:txBody>
          <a:bodyPr vert="horz" lIns="91440" tIns="45720" rIns="91440" bIns="45720" rtlCol="0" anchor="ctr">
            <a:noAutofit/>
          </a:bodyPr>
          <a:lstStyle>
            <a:lvl1pPr marL="0" indent="0">
              <a:buFont typeface="Arial" pitchFamily="34" charset="0"/>
              <a:buNone/>
              <a:defRPr lang="pt-BR" sz="2600" b="1" i="0" dirty="0" smtClean="0">
                <a:effectLst>
                  <a:outerShdw blurRad="50800" dist="38100" dir="2700000" algn="tl" rotWithShape="0">
                    <a:prstClr val="black">
                      <a:alpha val="40000"/>
                    </a:prstClr>
                  </a:outerShdw>
                </a:effectLst>
                <a:latin typeface="+mj-lt"/>
                <a:ea typeface="+mj-ea"/>
                <a:cs typeface="+mj-cs"/>
              </a:defRPr>
            </a:lvl1pPr>
          </a:lstStyle>
          <a:p>
            <a:pPr marL="0" lvl="0">
              <a:spcBef>
                <a:spcPct val="0"/>
              </a:spcBef>
            </a:pPr>
            <a:r>
              <a:rPr lang="pt-BR" dirty="0" smtClean="0"/>
              <a:t>Clique para editar o título do Slide</a:t>
            </a:r>
          </a:p>
        </p:txBody>
      </p:sp>
      <p:sp>
        <p:nvSpPr>
          <p:cNvPr id="26" name="Retângulo 25"/>
          <p:cNvSpPr/>
          <p:nvPr userDrawn="1"/>
        </p:nvSpPr>
        <p:spPr>
          <a:xfrm>
            <a:off x="-10272" y="6741368"/>
            <a:ext cx="9154272" cy="116631"/>
          </a:xfrm>
          <a:prstGeom prst="rect">
            <a:avLst/>
          </a:prstGeom>
          <a:solidFill>
            <a:srgbClr val="CC0000"/>
          </a:solidFill>
          <a:ln>
            <a:noFill/>
          </a:ln>
          <a:effectLst>
            <a:innerShdw blurRad="3556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prstClr val="white"/>
              </a:solidFill>
            </a:endParaRPr>
          </a:p>
        </p:txBody>
      </p:sp>
      <p:sp>
        <p:nvSpPr>
          <p:cNvPr id="27" name="Espaço Reservado para Texto 7"/>
          <p:cNvSpPr>
            <a:spLocks noGrp="1"/>
          </p:cNvSpPr>
          <p:nvPr>
            <p:ph type="body" sz="quarter" idx="11"/>
          </p:nvPr>
        </p:nvSpPr>
        <p:spPr>
          <a:xfrm>
            <a:off x="250825" y="1412777"/>
            <a:ext cx="8713788" cy="5184874"/>
          </a:xfrm>
          <a:prstGeom prst="rect">
            <a:avLst/>
          </a:prstGeom>
        </p:spPr>
        <p:txBody>
          <a:bodyPr/>
          <a:lstStyle>
            <a:lvl1pPr marL="342900" indent="-342900">
              <a:buFont typeface="Wingdings" pitchFamily="2" charset="2"/>
              <a:buChar char="Ø"/>
              <a:defRPr sz="2400"/>
            </a:lvl1pPr>
            <a:lvl2pPr marL="625475" indent="-285750">
              <a:buFont typeface="Wingdings" pitchFamily="2" charset="2"/>
              <a:buChar char="v"/>
              <a:defRPr sz="2000"/>
            </a:lvl2pPr>
            <a:lvl3pPr marL="989013" indent="-328613">
              <a:buFont typeface="Wingdings" pitchFamily="2" charset="2"/>
              <a:buChar char="q"/>
              <a:defRPr sz="1800"/>
            </a:lvl3pPr>
            <a:lvl4pPr marL="1249363" indent="-228600">
              <a:buFont typeface="Wingdings" pitchFamily="2" charset="2"/>
              <a:buChar char="Ø"/>
              <a:defRPr sz="1600"/>
            </a:lvl4pPr>
            <a:lvl5pPr marL="1516063" indent="-228600">
              <a:defRPr sz="16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28" name="CaixaDeTexto 27"/>
          <p:cNvSpPr txBox="1"/>
          <p:nvPr userDrawn="1"/>
        </p:nvSpPr>
        <p:spPr>
          <a:xfrm>
            <a:off x="2714680" y="149812"/>
            <a:ext cx="4449608" cy="338554"/>
          </a:xfrm>
          <a:custGeom>
            <a:avLst/>
            <a:gdLst>
              <a:gd name="connsiteX0" fmla="*/ 0 w 7128792"/>
              <a:gd name="connsiteY0" fmla="*/ 0 h 338554"/>
              <a:gd name="connsiteX1" fmla="*/ 7128792 w 7128792"/>
              <a:gd name="connsiteY1" fmla="*/ 0 h 338554"/>
              <a:gd name="connsiteX2" fmla="*/ 7128792 w 7128792"/>
              <a:gd name="connsiteY2" fmla="*/ 338554 h 338554"/>
              <a:gd name="connsiteX3" fmla="*/ 0 w 7128792"/>
              <a:gd name="connsiteY3" fmla="*/ 338554 h 338554"/>
              <a:gd name="connsiteX4" fmla="*/ 0 w 7128792"/>
              <a:gd name="connsiteY4" fmla="*/ 0 h 338554"/>
              <a:gd name="connsiteX0" fmla="*/ 11430 w 7140222"/>
              <a:gd name="connsiteY0" fmla="*/ 0 h 498574"/>
              <a:gd name="connsiteX1" fmla="*/ 7140222 w 7140222"/>
              <a:gd name="connsiteY1" fmla="*/ 0 h 498574"/>
              <a:gd name="connsiteX2" fmla="*/ 7140222 w 7140222"/>
              <a:gd name="connsiteY2" fmla="*/ 338554 h 498574"/>
              <a:gd name="connsiteX3" fmla="*/ 0 w 7140222"/>
              <a:gd name="connsiteY3" fmla="*/ 498574 h 498574"/>
              <a:gd name="connsiteX4" fmla="*/ 11430 w 7140222"/>
              <a:gd name="connsiteY4" fmla="*/ 0 h 498574"/>
              <a:gd name="connsiteX0" fmla="*/ 11430 w 7140222"/>
              <a:gd name="connsiteY0" fmla="*/ 0 h 532864"/>
              <a:gd name="connsiteX1" fmla="*/ 7140222 w 7140222"/>
              <a:gd name="connsiteY1" fmla="*/ 0 h 532864"/>
              <a:gd name="connsiteX2" fmla="*/ 7094502 w 7140222"/>
              <a:gd name="connsiteY2" fmla="*/ 532864 h 532864"/>
              <a:gd name="connsiteX3" fmla="*/ 0 w 7140222"/>
              <a:gd name="connsiteY3" fmla="*/ 498574 h 532864"/>
              <a:gd name="connsiteX4" fmla="*/ 11430 w 7140222"/>
              <a:gd name="connsiteY4" fmla="*/ 0 h 532864"/>
              <a:gd name="connsiteX0" fmla="*/ 0 w 7128792"/>
              <a:gd name="connsiteY0" fmla="*/ 0 h 532864"/>
              <a:gd name="connsiteX1" fmla="*/ 7128792 w 7128792"/>
              <a:gd name="connsiteY1" fmla="*/ 0 h 532864"/>
              <a:gd name="connsiteX2" fmla="*/ 7083072 w 7128792"/>
              <a:gd name="connsiteY2" fmla="*/ 532864 h 532864"/>
              <a:gd name="connsiteX3" fmla="*/ 0 w 7128792"/>
              <a:gd name="connsiteY3" fmla="*/ 532864 h 532864"/>
              <a:gd name="connsiteX4" fmla="*/ 0 w 7128792"/>
              <a:gd name="connsiteY4" fmla="*/ 0 h 53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532864">
                <a:moveTo>
                  <a:pt x="0" y="0"/>
                </a:moveTo>
                <a:lnTo>
                  <a:pt x="7128792" y="0"/>
                </a:lnTo>
                <a:lnTo>
                  <a:pt x="7083072" y="532864"/>
                </a:lnTo>
                <a:lnTo>
                  <a:pt x="0" y="532864"/>
                </a:lnTo>
                <a:lnTo>
                  <a:pt x="0" y="0"/>
                </a:lnTo>
                <a:close/>
              </a:path>
            </a:pathLst>
          </a:custGeom>
          <a:noFill/>
        </p:spPr>
        <p:txBody>
          <a:bodyPr wrap="square" rtlCol="0" anchor="ctr">
            <a:spAutoFit/>
          </a:bodyPr>
          <a:lstStyle/>
          <a:p>
            <a:r>
              <a:rPr lang="pt-BR" sz="1600" b="1" i="1" dirty="0" smtClean="0">
                <a:solidFill>
                  <a:prstClr val="black"/>
                </a:solidFill>
                <a:effectLst>
                  <a:outerShdw blurRad="38100" dist="38100" dir="2700000" algn="tl">
                    <a:srgbClr val="000000">
                      <a:alpha val="43137"/>
                    </a:srgbClr>
                  </a:outerShdw>
                </a:effectLst>
              </a:rPr>
              <a:t>PJ20 -LT 2x138 kV Rio Vermelho - Luziânia</a:t>
            </a:r>
            <a:endParaRPr lang="pt-BR" sz="1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11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pa Goiás">
    <p:spTree>
      <p:nvGrpSpPr>
        <p:cNvPr id="1" name=""/>
        <p:cNvGrpSpPr/>
        <p:nvPr/>
      </p:nvGrpSpPr>
      <p:grpSpPr>
        <a:xfrm>
          <a:off x="0" y="0"/>
          <a:ext cx="0" cy="0"/>
          <a:chOff x="0" y="0"/>
          <a:chExt cx="0" cy="0"/>
        </a:xfrm>
      </p:grpSpPr>
      <p:pic>
        <p:nvPicPr>
          <p:cNvPr id="3993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01" y="1988840"/>
            <a:ext cx="409091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24" y="0"/>
            <a:ext cx="9163050" cy="91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userDrawn="1"/>
        </p:nvSpPr>
        <p:spPr bwMode="auto">
          <a:xfrm>
            <a:off x="-15544" y="6511665"/>
            <a:ext cx="9164157" cy="85687"/>
          </a:xfrm>
          <a:prstGeom prst="rect">
            <a:avLst/>
          </a:prstGeom>
          <a:solidFill>
            <a:srgbClr val="EE1B2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defRPr/>
            </a:pPr>
            <a:endParaRPr lang="pt-BR" kern="0" smtClean="0">
              <a:solidFill>
                <a:srgbClr val="FFFFFF"/>
              </a:solidFill>
              <a:latin typeface="Arial" charset="0"/>
              <a:ea typeface="SimSun" charset="-122"/>
            </a:endParaRPr>
          </a:p>
        </p:txBody>
      </p:sp>
      <p:sp>
        <p:nvSpPr>
          <p:cNvPr id="10" name="Rectangle 10">
            <a:hlinkClick r:id="" action="ppaction://noaction"/>
          </p:cNvPr>
          <p:cNvSpPr txBox="1">
            <a:spLocks noChangeArrowheads="1"/>
          </p:cNvSpPr>
          <p:nvPr userDrawn="1"/>
        </p:nvSpPr>
        <p:spPr>
          <a:xfrm>
            <a:off x="8299249" y="521"/>
            <a:ext cx="837109" cy="457200"/>
          </a:xfrm>
          <a:prstGeom prst="rect">
            <a:avLst/>
          </a:prstGeom>
        </p:spPr>
        <p:txBody>
          <a:bodyPr/>
          <a:lstStyle>
            <a:defPPr>
              <a:defRPr lang="pt-BR"/>
            </a:defPPr>
            <a:lvl1pPr algn="l" rtl="0" fontAlgn="base">
              <a:spcBef>
                <a:spcPct val="0"/>
              </a:spcBef>
              <a:spcAft>
                <a:spcPct val="0"/>
              </a:spcAft>
              <a:defRPr kern="1200">
                <a:solidFill>
                  <a:schemeClr val="tx1"/>
                </a:solidFill>
                <a:latin typeface="+mj-lt"/>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lgn="r">
              <a:defRPr/>
            </a:pPr>
            <a:fld id="{DF2B837F-C855-4A94-93E1-C9D8C0689350}" type="slidenum">
              <a:rPr lang="pt-BR" sz="1200" b="1" smtClean="0">
                <a:solidFill>
                  <a:prstClr val="black"/>
                </a:solidFill>
                <a:latin typeface="Arial"/>
                <a:ea typeface="SimSun"/>
              </a:rPr>
              <a:pPr algn="r">
                <a:defRPr/>
              </a:pPr>
              <a:t>‹nº›</a:t>
            </a:fld>
            <a:endParaRPr lang="pt-BR" sz="1200" b="1" dirty="0">
              <a:solidFill>
                <a:prstClr val="black"/>
              </a:solidFill>
              <a:latin typeface="Arial"/>
              <a:ea typeface="SimSun"/>
            </a:endParaRPr>
          </a:p>
        </p:txBody>
      </p:sp>
      <p:sp>
        <p:nvSpPr>
          <p:cNvPr id="11" name="Espaço Reservado para Texto 13"/>
          <p:cNvSpPr>
            <a:spLocks noGrp="1"/>
          </p:cNvSpPr>
          <p:nvPr>
            <p:ph type="body" sz="quarter" idx="10" hasCustomPrompt="1"/>
          </p:nvPr>
        </p:nvSpPr>
        <p:spPr>
          <a:xfrm>
            <a:off x="251141" y="981482"/>
            <a:ext cx="8712967" cy="575310"/>
          </a:xfrm>
          <a:prstGeom prst="rect">
            <a:avLst/>
          </a:prstGeom>
          <a:effectLst/>
        </p:spPr>
        <p:txBody>
          <a:bodyPr vert="horz" lIns="91440" tIns="45720" rIns="91440" bIns="45720" rtlCol="0" anchor="ctr">
            <a:noAutofit/>
          </a:bodyPr>
          <a:lstStyle>
            <a:lvl1pPr marL="0" indent="0">
              <a:buFont typeface="Arial" pitchFamily="34" charset="0"/>
              <a:buNone/>
              <a:defRPr lang="pt-BR" sz="2600" b="1" i="0" dirty="0" smtClean="0">
                <a:effectLst>
                  <a:outerShdw blurRad="50800" dist="38100" dir="2700000" algn="tl" rotWithShape="0">
                    <a:prstClr val="black">
                      <a:alpha val="40000"/>
                    </a:prstClr>
                  </a:outerShdw>
                </a:effectLst>
                <a:latin typeface="+mj-lt"/>
                <a:ea typeface="+mj-ea"/>
                <a:cs typeface="+mj-cs"/>
              </a:defRPr>
            </a:lvl1pPr>
          </a:lstStyle>
          <a:p>
            <a:pPr marL="0" lvl="0">
              <a:spcBef>
                <a:spcPct val="0"/>
              </a:spcBef>
            </a:pPr>
            <a:r>
              <a:rPr lang="pt-BR" dirty="0" smtClean="0"/>
              <a:t>Clique para editar o título do Slide</a:t>
            </a:r>
          </a:p>
        </p:txBody>
      </p:sp>
      <p:sp>
        <p:nvSpPr>
          <p:cNvPr id="12" name="Espaço Reservado para Texto 7"/>
          <p:cNvSpPr>
            <a:spLocks noGrp="1"/>
          </p:cNvSpPr>
          <p:nvPr>
            <p:ph type="body" sz="quarter" idx="11"/>
          </p:nvPr>
        </p:nvSpPr>
        <p:spPr>
          <a:xfrm>
            <a:off x="4139951" y="1484783"/>
            <a:ext cx="4824661" cy="5256585"/>
          </a:xfrm>
          <a:prstGeom prst="rect">
            <a:avLst/>
          </a:prstGeom>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none"/>
        </p:style>
        <p:txBody>
          <a:bodyPr/>
          <a:lstStyle>
            <a:lvl1pPr marL="0" indent="0">
              <a:spcBef>
                <a:spcPts val="1200"/>
              </a:spcBef>
              <a:buFont typeface="Wingdings" pitchFamily="2" charset="2"/>
              <a:buNone/>
              <a:defRPr sz="2200" b="1">
                <a:effectLst>
                  <a:outerShdw blurRad="38100" dist="38100" dir="2700000" algn="tl">
                    <a:srgbClr val="000000">
                      <a:alpha val="43137"/>
                    </a:srgbClr>
                  </a:outerShdw>
                </a:effectLst>
              </a:defRPr>
            </a:lvl1pPr>
            <a:lvl2pPr marL="625475" indent="-285750">
              <a:spcBef>
                <a:spcPts val="1200"/>
              </a:spcBef>
              <a:buFont typeface="Wingdings" pitchFamily="2" charset="2"/>
              <a:buChar char="v"/>
              <a:defRPr sz="2000"/>
            </a:lvl2pPr>
            <a:lvl3pPr marL="989013" indent="-328613">
              <a:buFont typeface="Wingdings" pitchFamily="2" charset="2"/>
              <a:buChar char="q"/>
              <a:defRPr sz="1800"/>
            </a:lvl3pPr>
            <a:lvl4pPr marL="1249363" indent="-228600">
              <a:buFont typeface="Wingdings" pitchFamily="2" charset="2"/>
              <a:buChar char="Ø"/>
              <a:defRPr sz="1600"/>
            </a:lvl4pPr>
            <a:lvl5pPr marL="1516063" indent="-228600">
              <a:defRPr sz="16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4" name="CaixaDeTexto 13"/>
          <p:cNvSpPr txBox="1"/>
          <p:nvPr userDrawn="1"/>
        </p:nvSpPr>
        <p:spPr>
          <a:xfrm>
            <a:off x="2347196" y="149812"/>
            <a:ext cx="4449608" cy="338554"/>
          </a:xfrm>
          <a:custGeom>
            <a:avLst/>
            <a:gdLst>
              <a:gd name="connsiteX0" fmla="*/ 0 w 7128792"/>
              <a:gd name="connsiteY0" fmla="*/ 0 h 338554"/>
              <a:gd name="connsiteX1" fmla="*/ 7128792 w 7128792"/>
              <a:gd name="connsiteY1" fmla="*/ 0 h 338554"/>
              <a:gd name="connsiteX2" fmla="*/ 7128792 w 7128792"/>
              <a:gd name="connsiteY2" fmla="*/ 338554 h 338554"/>
              <a:gd name="connsiteX3" fmla="*/ 0 w 7128792"/>
              <a:gd name="connsiteY3" fmla="*/ 338554 h 338554"/>
              <a:gd name="connsiteX4" fmla="*/ 0 w 7128792"/>
              <a:gd name="connsiteY4" fmla="*/ 0 h 338554"/>
              <a:gd name="connsiteX0" fmla="*/ 11430 w 7140222"/>
              <a:gd name="connsiteY0" fmla="*/ 0 h 498574"/>
              <a:gd name="connsiteX1" fmla="*/ 7140222 w 7140222"/>
              <a:gd name="connsiteY1" fmla="*/ 0 h 498574"/>
              <a:gd name="connsiteX2" fmla="*/ 7140222 w 7140222"/>
              <a:gd name="connsiteY2" fmla="*/ 338554 h 498574"/>
              <a:gd name="connsiteX3" fmla="*/ 0 w 7140222"/>
              <a:gd name="connsiteY3" fmla="*/ 498574 h 498574"/>
              <a:gd name="connsiteX4" fmla="*/ 11430 w 7140222"/>
              <a:gd name="connsiteY4" fmla="*/ 0 h 498574"/>
              <a:gd name="connsiteX0" fmla="*/ 11430 w 7140222"/>
              <a:gd name="connsiteY0" fmla="*/ 0 h 532864"/>
              <a:gd name="connsiteX1" fmla="*/ 7140222 w 7140222"/>
              <a:gd name="connsiteY1" fmla="*/ 0 h 532864"/>
              <a:gd name="connsiteX2" fmla="*/ 7094502 w 7140222"/>
              <a:gd name="connsiteY2" fmla="*/ 532864 h 532864"/>
              <a:gd name="connsiteX3" fmla="*/ 0 w 7140222"/>
              <a:gd name="connsiteY3" fmla="*/ 498574 h 532864"/>
              <a:gd name="connsiteX4" fmla="*/ 11430 w 7140222"/>
              <a:gd name="connsiteY4" fmla="*/ 0 h 532864"/>
              <a:gd name="connsiteX0" fmla="*/ 0 w 7128792"/>
              <a:gd name="connsiteY0" fmla="*/ 0 h 532864"/>
              <a:gd name="connsiteX1" fmla="*/ 7128792 w 7128792"/>
              <a:gd name="connsiteY1" fmla="*/ 0 h 532864"/>
              <a:gd name="connsiteX2" fmla="*/ 7083072 w 7128792"/>
              <a:gd name="connsiteY2" fmla="*/ 532864 h 532864"/>
              <a:gd name="connsiteX3" fmla="*/ 0 w 7128792"/>
              <a:gd name="connsiteY3" fmla="*/ 532864 h 532864"/>
              <a:gd name="connsiteX4" fmla="*/ 0 w 7128792"/>
              <a:gd name="connsiteY4" fmla="*/ 0 h 53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532864">
                <a:moveTo>
                  <a:pt x="0" y="0"/>
                </a:moveTo>
                <a:lnTo>
                  <a:pt x="7128792" y="0"/>
                </a:lnTo>
                <a:lnTo>
                  <a:pt x="7083072" y="532864"/>
                </a:lnTo>
                <a:lnTo>
                  <a:pt x="0" y="532864"/>
                </a:lnTo>
                <a:lnTo>
                  <a:pt x="0" y="0"/>
                </a:lnTo>
                <a:close/>
              </a:path>
            </a:pathLst>
          </a:custGeom>
          <a:noFill/>
        </p:spPr>
        <p:txBody>
          <a:bodyPr wrap="square" rtlCol="0" anchor="ctr">
            <a:spAutoFit/>
          </a:bodyPr>
          <a:lstStyle/>
          <a:p>
            <a:r>
              <a:rPr lang="pt-BR" sz="1600" b="1" i="1" dirty="0" smtClean="0">
                <a:solidFill>
                  <a:prstClr val="black"/>
                </a:solidFill>
              </a:rPr>
              <a:t>PJ20 -LT 2x138 kV Rio Vermelho - Luziânia - 20 km</a:t>
            </a:r>
            <a:endParaRPr lang="pt-BR" sz="1600" b="1" i="1" dirty="0">
              <a:solidFill>
                <a:srgbClr val="000000"/>
              </a:solidFill>
            </a:endParaRPr>
          </a:p>
        </p:txBody>
      </p:sp>
    </p:spTree>
    <p:extLst>
      <p:ext uri="{BB962C8B-B14F-4D97-AF65-F5344CB8AC3E}">
        <p14:creationId xmlns:p14="http://schemas.microsoft.com/office/powerpoint/2010/main" val="3222568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500" fill="hold"/>
                                        <p:tgtEl>
                                          <p:spTgt spid="12">
                                            <p:bg/>
                                          </p:spTgt>
                                        </p:tgtEl>
                                        <p:attrNameLst>
                                          <p:attrName>ppt_w</p:attrName>
                                        </p:attrNameLst>
                                      </p:cBhvr>
                                      <p:tavLst>
                                        <p:tav tm="0">
                                          <p:val>
                                            <p:fltVal val="0"/>
                                          </p:val>
                                        </p:tav>
                                        <p:tav tm="100000">
                                          <p:val>
                                            <p:strVal val="#ppt_w"/>
                                          </p:val>
                                        </p:tav>
                                      </p:tavLst>
                                    </p:anim>
                                    <p:anim calcmode="lin" valueType="num">
                                      <p:cBhvr>
                                        <p:cTn id="8" dur="500" fill="hold"/>
                                        <p:tgtEl>
                                          <p:spTgt spid="12">
                                            <p:bg/>
                                          </p:spTgt>
                                        </p:tgtEl>
                                        <p:attrNameLst>
                                          <p:attrName>ppt_h</p:attrName>
                                        </p:attrNameLst>
                                      </p:cBhvr>
                                      <p:tavLst>
                                        <p:tav tm="0">
                                          <p:val>
                                            <p:fltVal val="0"/>
                                          </p:val>
                                        </p:tav>
                                        <p:tav tm="100000">
                                          <p:val>
                                            <p:strVal val="#ppt_h"/>
                                          </p:val>
                                        </p:tav>
                                      </p:tavLst>
                                    </p:anim>
                                    <p:animEffect transition="in" filter="fade">
                                      <p:cBhvr>
                                        <p:cTn id="9" dur="500"/>
                                        <p:tgtEl>
                                          <p:spTgt spid="12">
                                            <p:bg/>
                                          </p:spTgt>
                                        </p:tgtEl>
                                      </p:cBhvr>
                                    </p:animEffect>
                                    <p:anim calcmode="lin" valueType="num">
                                      <p:cBhvr>
                                        <p:cTn id="10" dur="500" fill="hold"/>
                                        <p:tgtEl>
                                          <p:spTgt spid="12">
                                            <p:bg/>
                                          </p:spTgt>
                                        </p:tgtEl>
                                        <p:attrNameLst>
                                          <p:attrName>ppt_x</p:attrName>
                                        </p:attrNameLst>
                                      </p:cBhvr>
                                      <p:tavLst>
                                        <p:tav tm="0">
                                          <p:val>
                                            <p:fltVal val="0.5"/>
                                          </p:val>
                                        </p:tav>
                                        <p:tav tm="100000">
                                          <p:val>
                                            <p:strVal val="#ppt_x"/>
                                          </p:val>
                                        </p:tav>
                                      </p:tavLst>
                                    </p:anim>
                                    <p:anim calcmode="lin" valueType="num">
                                      <p:cBhvr>
                                        <p:cTn id="11" dur="500" fill="hold"/>
                                        <p:tgtEl>
                                          <p:spTgt spid="12">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anim calcmode="lin" valueType="num">
                                      <p:cBhvr>
                                        <p:cTn id="17" dur="500" fill="hold"/>
                                        <p:tgtEl>
                                          <p:spTgt spid="12">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2">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2">
                                            <p:txEl>
                                              <p:pRg st="1" end="1"/>
                                            </p:txEl>
                                          </p:spTgt>
                                        </p:tgtEl>
                                      </p:cBhvr>
                                    </p:animEffect>
                                    <p:anim calcmode="lin" valueType="num">
                                      <p:cBhvr>
                                        <p:cTn id="24" dur="500" fill="hold"/>
                                        <p:tgtEl>
                                          <p:spTgt spid="12">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12">
                                            <p:txEl>
                                              <p:pRg st="1" end="1"/>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p:cTn id="28"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2">
                                            <p:txEl>
                                              <p:pRg st="2" end="2"/>
                                            </p:txEl>
                                          </p:spTgt>
                                        </p:tgtEl>
                                      </p:cBhvr>
                                    </p:animEffect>
                                    <p:anim calcmode="lin" valueType="num">
                                      <p:cBhvr>
                                        <p:cTn id="31" dur="500" fill="hold"/>
                                        <p:tgtEl>
                                          <p:spTgt spid="12">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12">
                                            <p:txEl>
                                              <p:pRg st="2" end="2"/>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p:cTn id="35"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2">
                                            <p:txEl>
                                              <p:pRg st="3" end="3"/>
                                            </p:txEl>
                                          </p:spTgt>
                                        </p:tgtEl>
                                      </p:cBhvr>
                                    </p:animEffect>
                                    <p:anim calcmode="lin" valueType="num">
                                      <p:cBhvr>
                                        <p:cTn id="38" dur="500" fill="hold"/>
                                        <p:tgtEl>
                                          <p:spTgt spid="12">
                                            <p:txEl>
                                              <p:pRg st="3" end="3"/>
                                            </p:txEl>
                                          </p:spTgt>
                                        </p:tgtEl>
                                        <p:attrNameLst>
                                          <p:attrName>ppt_x</p:attrName>
                                        </p:attrNameLst>
                                      </p:cBhvr>
                                      <p:tavLst>
                                        <p:tav tm="0">
                                          <p:val>
                                            <p:fltVal val="0.5"/>
                                          </p:val>
                                        </p:tav>
                                        <p:tav tm="100000">
                                          <p:val>
                                            <p:strVal val="#ppt_x"/>
                                          </p:val>
                                        </p:tav>
                                      </p:tavLst>
                                    </p:anim>
                                    <p:anim calcmode="lin" valueType="num">
                                      <p:cBhvr>
                                        <p:cTn id="39" dur="500" fill="hold"/>
                                        <p:tgtEl>
                                          <p:spTgt spid="12">
                                            <p:txEl>
                                              <p:pRg st="3" end="3"/>
                                            </p:tx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 calcmode="lin" valueType="num">
                                      <p:cBhvr>
                                        <p:cTn id="42"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2">
                                            <p:txEl>
                                              <p:pRg st="4" end="4"/>
                                            </p:txEl>
                                          </p:spTgt>
                                        </p:tgtEl>
                                      </p:cBhvr>
                                    </p:animEffect>
                                    <p:anim calcmode="lin" valueType="num">
                                      <p:cBhvr>
                                        <p:cTn id="45" dur="500" fill="hold"/>
                                        <p:tgtEl>
                                          <p:spTgt spid="12">
                                            <p:txEl>
                                              <p:pRg st="4" end="4"/>
                                            </p:txEl>
                                          </p:spTgt>
                                        </p:tgtEl>
                                        <p:attrNameLst>
                                          <p:attrName>ppt_x</p:attrName>
                                        </p:attrNameLst>
                                      </p:cBhvr>
                                      <p:tavLst>
                                        <p:tav tm="0">
                                          <p:val>
                                            <p:fltVal val="0.5"/>
                                          </p:val>
                                        </p:tav>
                                        <p:tav tm="100000">
                                          <p:val>
                                            <p:strVal val="#ppt_x"/>
                                          </p:val>
                                        </p:tav>
                                      </p:tavLst>
                                    </p:anim>
                                    <p:anim calcmode="lin" valueType="num">
                                      <p:cBhvr>
                                        <p:cTn id="46" dur="500" fill="hold"/>
                                        <p:tgtEl>
                                          <p:spTgt spid="12">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tmplLst>
          <p:tmpl>
            <p:tnLst>
              <p:par>
                <p:cTn presetID="53" presetClass="entr" presetSubtype="528"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anim calcmode="lin" valueType="num">
                      <p:cBhvr>
                        <p:cTn dur="500" fill="hold"/>
                        <p:tgtEl>
                          <p:spTgt spid="12"/>
                        </p:tgtEl>
                        <p:attrNameLst>
                          <p:attrName>ppt_x</p:attrName>
                        </p:attrNameLst>
                      </p:cBhvr>
                      <p:tavLst>
                        <p:tav tm="0">
                          <p:val>
                            <p:fltVal val="0.5"/>
                          </p:val>
                        </p:tav>
                        <p:tav tm="100000">
                          <p:val>
                            <p:strVal val="#ppt_x"/>
                          </p:val>
                        </p:tav>
                      </p:tavLst>
                    </p:anim>
                    <p:anim calcmode="lin" valueType="num">
                      <p:cBhvr>
                        <p:cTn dur="500" fill="hold"/>
                        <p:tgtEl>
                          <p:spTgt spid="1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anim calcmode="lin" valueType="num">
                      <p:cBhvr>
                        <p:cTn dur="500" fill="hold"/>
                        <p:tgtEl>
                          <p:spTgt spid="12"/>
                        </p:tgtEl>
                        <p:attrNameLst>
                          <p:attrName>ppt_x</p:attrName>
                        </p:attrNameLst>
                      </p:cBhvr>
                      <p:tavLst>
                        <p:tav tm="0">
                          <p:val>
                            <p:fltVal val="0.5"/>
                          </p:val>
                        </p:tav>
                        <p:tav tm="100000">
                          <p:val>
                            <p:strVal val="#ppt_x"/>
                          </p:val>
                        </p:tav>
                      </p:tavLst>
                    </p:anim>
                    <p:anim calcmode="lin" valueType="num">
                      <p:cBhvr>
                        <p:cTn dur="500" fill="hold"/>
                        <p:tgtEl>
                          <p:spTgt spid="12"/>
                        </p:tgtEl>
                        <p:attrNameLst>
                          <p:attrName>ppt_y</p:attrName>
                        </p:attrNameLst>
                      </p:cBhvr>
                      <p:tavLst>
                        <p:tav tm="0">
                          <p:val>
                            <p:fltVal val="0.5"/>
                          </p:val>
                        </p:tav>
                        <p:tav tm="100000">
                          <p:val>
                            <p:strVal val="#ppt_y"/>
                          </p:val>
                        </p:tav>
                      </p:tavLst>
                    </p:anim>
                  </p:childTnLst>
                </p:cTn>
              </p:par>
            </p:tnLst>
          </p:tmpl>
          <p:tmpl lvl="2">
            <p:tnLst>
              <p:par>
                <p:cTn presetID="53" presetClass="entr" presetSubtype="52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anim calcmode="lin" valueType="num">
                      <p:cBhvr>
                        <p:cTn dur="500" fill="hold"/>
                        <p:tgtEl>
                          <p:spTgt spid="12"/>
                        </p:tgtEl>
                        <p:attrNameLst>
                          <p:attrName>ppt_x</p:attrName>
                        </p:attrNameLst>
                      </p:cBhvr>
                      <p:tavLst>
                        <p:tav tm="0">
                          <p:val>
                            <p:fltVal val="0.5"/>
                          </p:val>
                        </p:tav>
                        <p:tav tm="100000">
                          <p:val>
                            <p:strVal val="#ppt_x"/>
                          </p:val>
                        </p:tav>
                      </p:tavLst>
                    </p:anim>
                    <p:anim calcmode="lin" valueType="num">
                      <p:cBhvr>
                        <p:cTn dur="500" fill="hold"/>
                        <p:tgtEl>
                          <p:spTgt spid="12"/>
                        </p:tgtEl>
                        <p:attrNameLst>
                          <p:attrName>ppt_y</p:attrName>
                        </p:attrNameLst>
                      </p:cBhvr>
                      <p:tavLst>
                        <p:tav tm="0">
                          <p:val>
                            <p:fltVal val="0.5"/>
                          </p:val>
                        </p:tav>
                        <p:tav tm="100000">
                          <p:val>
                            <p:strVal val="#ppt_y"/>
                          </p:val>
                        </p:tav>
                      </p:tavLst>
                    </p:anim>
                  </p:childTnLst>
                </p:cTn>
              </p:par>
            </p:tnLst>
          </p:tmpl>
          <p:tmpl lvl="3">
            <p:tnLst>
              <p:par>
                <p:cTn presetID="53" presetClass="entr" presetSubtype="52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anim calcmode="lin" valueType="num">
                      <p:cBhvr>
                        <p:cTn dur="500" fill="hold"/>
                        <p:tgtEl>
                          <p:spTgt spid="12"/>
                        </p:tgtEl>
                        <p:attrNameLst>
                          <p:attrName>ppt_x</p:attrName>
                        </p:attrNameLst>
                      </p:cBhvr>
                      <p:tavLst>
                        <p:tav tm="0">
                          <p:val>
                            <p:fltVal val="0.5"/>
                          </p:val>
                        </p:tav>
                        <p:tav tm="100000">
                          <p:val>
                            <p:strVal val="#ppt_x"/>
                          </p:val>
                        </p:tav>
                      </p:tavLst>
                    </p:anim>
                    <p:anim calcmode="lin" valueType="num">
                      <p:cBhvr>
                        <p:cTn dur="500" fill="hold"/>
                        <p:tgtEl>
                          <p:spTgt spid="12"/>
                        </p:tgtEl>
                        <p:attrNameLst>
                          <p:attrName>ppt_y</p:attrName>
                        </p:attrNameLst>
                      </p:cBhvr>
                      <p:tavLst>
                        <p:tav tm="0">
                          <p:val>
                            <p:fltVal val="0.5"/>
                          </p:val>
                        </p:tav>
                        <p:tav tm="100000">
                          <p:val>
                            <p:strVal val="#ppt_y"/>
                          </p:val>
                        </p:tav>
                      </p:tavLst>
                    </p:anim>
                  </p:childTnLst>
                </p:cTn>
              </p:par>
            </p:tnLst>
          </p:tmpl>
          <p:tmpl lvl="4">
            <p:tnLst>
              <p:par>
                <p:cTn presetID="53" presetClass="entr" presetSubtype="52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anim calcmode="lin" valueType="num">
                      <p:cBhvr>
                        <p:cTn dur="500" fill="hold"/>
                        <p:tgtEl>
                          <p:spTgt spid="12"/>
                        </p:tgtEl>
                        <p:attrNameLst>
                          <p:attrName>ppt_x</p:attrName>
                        </p:attrNameLst>
                      </p:cBhvr>
                      <p:tavLst>
                        <p:tav tm="0">
                          <p:val>
                            <p:fltVal val="0.5"/>
                          </p:val>
                        </p:tav>
                        <p:tav tm="100000">
                          <p:val>
                            <p:strVal val="#ppt_x"/>
                          </p:val>
                        </p:tav>
                      </p:tavLst>
                    </p:anim>
                    <p:anim calcmode="lin" valueType="num">
                      <p:cBhvr>
                        <p:cTn dur="500" fill="hold"/>
                        <p:tgtEl>
                          <p:spTgt spid="12"/>
                        </p:tgtEl>
                        <p:attrNameLst>
                          <p:attrName>ppt_y</p:attrName>
                        </p:attrNameLst>
                      </p:cBhvr>
                      <p:tavLst>
                        <p:tav tm="0">
                          <p:val>
                            <p:fltVal val="0.5"/>
                          </p:val>
                        </p:tav>
                        <p:tav tm="100000">
                          <p:val>
                            <p:strVal val="#ppt_y"/>
                          </p:val>
                        </p:tav>
                      </p:tavLst>
                    </p:anim>
                  </p:childTnLst>
                </p:cTn>
              </p:par>
            </p:tnLst>
          </p:tmpl>
          <p:tmpl lvl="5">
            <p:tnLst>
              <p:par>
                <p:cTn presetID="53" presetClass="entr" presetSubtype="52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anim calcmode="lin" valueType="num">
                      <p:cBhvr>
                        <p:cTn dur="500" fill="hold"/>
                        <p:tgtEl>
                          <p:spTgt spid="12"/>
                        </p:tgtEl>
                        <p:attrNameLst>
                          <p:attrName>ppt_x</p:attrName>
                        </p:attrNameLst>
                      </p:cBhvr>
                      <p:tavLst>
                        <p:tav tm="0">
                          <p:val>
                            <p:fltVal val="0.5"/>
                          </p:val>
                        </p:tav>
                        <p:tav tm="100000">
                          <p:val>
                            <p:strVal val="#ppt_x"/>
                          </p:val>
                        </p:tav>
                      </p:tavLst>
                    </p:anim>
                    <p:anim calcmode="lin" valueType="num">
                      <p:cBhvr>
                        <p:cTn dur="500" fill="hold"/>
                        <p:tgtEl>
                          <p:spTgt spid="12"/>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m Branco">
    <p:spTree>
      <p:nvGrpSpPr>
        <p:cNvPr id="1" name=""/>
        <p:cNvGrpSpPr/>
        <p:nvPr/>
      </p:nvGrpSpPr>
      <p:grpSpPr>
        <a:xfrm>
          <a:off x="0" y="0"/>
          <a:ext cx="0" cy="0"/>
          <a:chOff x="0" y="0"/>
          <a:chExt cx="0" cy="0"/>
        </a:xfrm>
      </p:grpSpPr>
      <p:sp>
        <p:nvSpPr>
          <p:cNvPr id="4" name="Rectangle 10">
            <a:hlinkClick r:id="" action="ppaction://noaction"/>
          </p:cNvPr>
          <p:cNvSpPr txBox="1">
            <a:spLocks noChangeArrowheads="1"/>
          </p:cNvSpPr>
          <p:nvPr userDrawn="1"/>
        </p:nvSpPr>
        <p:spPr>
          <a:xfrm>
            <a:off x="8299249" y="521"/>
            <a:ext cx="837109" cy="457200"/>
          </a:xfrm>
          <a:prstGeom prst="rect">
            <a:avLst/>
          </a:prstGeom>
        </p:spPr>
        <p:txBody>
          <a:bodyPr/>
          <a:lstStyle>
            <a:defPPr>
              <a:defRPr lang="pt-BR"/>
            </a:defPPr>
            <a:lvl1pPr algn="l" rtl="0" fontAlgn="base">
              <a:spcBef>
                <a:spcPct val="0"/>
              </a:spcBef>
              <a:spcAft>
                <a:spcPct val="0"/>
              </a:spcAft>
              <a:defRPr kern="1200">
                <a:solidFill>
                  <a:schemeClr val="tx1"/>
                </a:solidFill>
                <a:latin typeface="+mj-lt"/>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lgn="r">
              <a:defRPr/>
            </a:pPr>
            <a:fld id="{DF2B837F-C855-4A94-93E1-C9D8C0689350}" type="slidenum">
              <a:rPr lang="pt-BR" sz="1200" b="1" smtClean="0">
                <a:solidFill>
                  <a:prstClr val="black"/>
                </a:solidFill>
                <a:latin typeface="Arial"/>
                <a:ea typeface="SimSun"/>
              </a:rPr>
              <a:pPr algn="r">
                <a:defRPr/>
              </a:pPr>
              <a:t>‹nº›</a:t>
            </a:fld>
            <a:endParaRPr lang="pt-BR" sz="1200" b="1" dirty="0">
              <a:solidFill>
                <a:prstClr val="black"/>
              </a:solidFill>
              <a:latin typeface="Arial"/>
              <a:ea typeface="SimSun"/>
            </a:endParaRPr>
          </a:p>
        </p:txBody>
      </p:sp>
    </p:spTree>
    <p:extLst>
      <p:ext uri="{BB962C8B-B14F-4D97-AF65-F5344CB8AC3E}">
        <p14:creationId xmlns:p14="http://schemas.microsoft.com/office/powerpoint/2010/main" val="2529314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421804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223265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345492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F0D8FAF-19A0-40CF-B17D-17F7DB2B533A}" type="datetimeFigureOut">
              <a:rPr lang="pt-BR" smtClean="0"/>
              <a:pPr/>
              <a:t>19/11/2015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67FFA-117C-47D3-9D0A-101814B562E6}" type="slidenum">
              <a:rPr lang="pt-BR" smtClean="0"/>
              <a:pPr/>
              <a:t>‹nº›</a:t>
            </a:fld>
            <a:endParaRPr lang="pt-BR"/>
          </a:p>
        </p:txBody>
      </p:sp>
    </p:spTree>
    <p:extLst>
      <p:ext uri="{BB962C8B-B14F-4D97-AF65-F5344CB8AC3E}">
        <p14:creationId xmlns:p14="http://schemas.microsoft.com/office/powerpoint/2010/main" val="1958296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98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D8FAF-19A0-40CF-B17D-17F7DB2B533A}" type="datetimeFigureOut">
              <a:rPr lang="pt-BR" smtClean="0"/>
              <a:pPr/>
              <a:t>19/11/2015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67FFA-117C-47D3-9D0A-101814B562E6}" type="slidenum">
              <a:rPr lang="pt-BR" smtClean="0"/>
              <a:pPr/>
              <a:t>‹nº›</a:t>
            </a:fld>
            <a:endParaRPr lang="pt-BR"/>
          </a:p>
        </p:txBody>
      </p:sp>
    </p:spTree>
    <p:extLst>
      <p:ext uri="{BB962C8B-B14F-4D97-AF65-F5344CB8AC3E}">
        <p14:creationId xmlns:p14="http://schemas.microsoft.com/office/powerpoint/2010/main" val="5958173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8"/>
          <p:cNvSpPr>
            <a:spLocks noGrp="1"/>
          </p:cNvSpPr>
          <p:nvPr>
            <p:ph type="body" sz="quarter" idx="10"/>
          </p:nvPr>
        </p:nvSpPr>
        <p:spPr>
          <a:xfrm>
            <a:off x="971600" y="6093296"/>
            <a:ext cx="7056388" cy="432048"/>
          </a:xfrm>
        </p:spPr>
        <p:txBody>
          <a:bodyPr/>
          <a:lstStyle/>
          <a:p>
            <a:r>
              <a:rPr lang="pt-BR" sz="1600" b="0" dirty="0" smtClean="0"/>
              <a:t>Goiânia, 26 de Junho </a:t>
            </a:r>
            <a:r>
              <a:rPr lang="pt-BR" sz="1600" b="0" dirty="0"/>
              <a:t>de </a:t>
            </a:r>
            <a:r>
              <a:rPr lang="pt-BR" sz="1600" b="0" dirty="0" smtClean="0"/>
              <a:t>2015.</a:t>
            </a:r>
            <a:endParaRPr lang="pt-BR" sz="1600" b="0" dirty="0"/>
          </a:p>
        </p:txBody>
      </p:sp>
      <p:sp>
        <p:nvSpPr>
          <p:cNvPr id="8" name="Subtítulo 7"/>
          <p:cNvSpPr>
            <a:spLocks noGrp="1"/>
          </p:cNvSpPr>
          <p:nvPr>
            <p:ph type="body" sz="quarter" idx="11"/>
          </p:nvPr>
        </p:nvSpPr>
        <p:spPr/>
        <p:txBody>
          <a:bodyPr>
            <a:normAutofit/>
          </a:bodyPr>
          <a:lstStyle/>
          <a:p>
            <a:r>
              <a:rPr lang="pt-BR" sz="2200" dirty="0" smtClean="0"/>
              <a:t>Diretoria Técnica</a:t>
            </a:r>
            <a:endParaRPr lang="pt-BR" sz="2200" dirty="0"/>
          </a:p>
          <a:p>
            <a:r>
              <a:rPr lang="pt-BR" sz="2200" dirty="0" smtClean="0"/>
              <a:t>Superintendência de Engenharia e Manutenção da AT</a:t>
            </a:r>
            <a:endParaRPr lang="pt-BR" sz="2200" dirty="0"/>
          </a:p>
        </p:txBody>
      </p:sp>
      <p:sp>
        <p:nvSpPr>
          <p:cNvPr id="7" name="Título 6"/>
          <p:cNvSpPr>
            <a:spLocks noGrp="1"/>
          </p:cNvSpPr>
          <p:nvPr>
            <p:ph type="ctrTitle" idx="4294967295"/>
          </p:nvPr>
        </p:nvSpPr>
        <p:spPr>
          <a:xfrm>
            <a:off x="287338" y="1214438"/>
            <a:ext cx="8856662" cy="2143125"/>
          </a:xfrm>
          <a:prstGeom prst="rect">
            <a:avLst/>
          </a:prstGeom>
        </p:spPr>
        <p:txBody>
          <a:bodyPr>
            <a:noAutofit/>
          </a:bodyPr>
          <a:lstStyle/>
          <a:p>
            <a:r>
              <a:rPr lang="pt-BR" sz="3200" b="1" dirty="0" smtClean="0"/>
              <a:t>LT 2 x 138 </a:t>
            </a:r>
            <a:r>
              <a:rPr lang="pt-BR" sz="3200" b="1" dirty="0"/>
              <a:t>kV </a:t>
            </a:r>
            <a:r>
              <a:rPr lang="pt-BR" sz="3200" b="1" dirty="0" smtClean="0"/>
              <a:t>Carajás – (Atlântico – Campinas)</a:t>
            </a:r>
            <a:br>
              <a:rPr lang="pt-BR" sz="3200" b="1" dirty="0" smtClean="0"/>
            </a:br>
            <a:r>
              <a:rPr lang="pt-BR" sz="3200" b="1" dirty="0" smtClean="0"/>
              <a:t/>
            </a:r>
            <a:br>
              <a:rPr lang="pt-BR" sz="3200" b="1" dirty="0" smtClean="0"/>
            </a:br>
            <a:r>
              <a:rPr lang="pt-BR" sz="2400" b="1" dirty="0" smtClean="0"/>
              <a:t>Esclarecimentos sobre a implantação da LT</a:t>
            </a:r>
            <a:endParaRPr lang="pt-BR" sz="2400" b="1" dirty="0"/>
          </a:p>
        </p:txBody>
      </p:sp>
      <p:sp>
        <p:nvSpPr>
          <p:cNvPr id="5" name="Título 6"/>
          <p:cNvSpPr txBox="1">
            <a:spLocks/>
          </p:cNvSpPr>
          <p:nvPr/>
        </p:nvSpPr>
        <p:spPr>
          <a:xfrm>
            <a:off x="2699792" y="199727"/>
            <a:ext cx="4032449"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200" b="1" dirty="0" smtClean="0"/>
              <a:t/>
            </a:r>
            <a:br>
              <a:rPr lang="pt-BR" sz="3200" b="1" dirty="0" smtClean="0"/>
            </a:br>
            <a:endParaRPr lang="pt-BR" sz="3200" b="1" dirty="0"/>
          </a:p>
        </p:txBody>
      </p:sp>
      <p:sp>
        <p:nvSpPr>
          <p:cNvPr id="2" name="CaixaDeTexto 1"/>
          <p:cNvSpPr txBox="1"/>
          <p:nvPr/>
        </p:nvSpPr>
        <p:spPr>
          <a:xfrm>
            <a:off x="8089554" y="6242500"/>
            <a:ext cx="900100" cy="507831"/>
          </a:xfrm>
          <a:prstGeom prst="rect">
            <a:avLst/>
          </a:prstGeom>
          <a:noFill/>
        </p:spPr>
        <p:txBody>
          <a:bodyPr wrap="square" rtlCol="0">
            <a:spAutoFit/>
          </a:bodyPr>
          <a:lstStyle/>
          <a:p>
            <a:r>
              <a:rPr lang="pt-BR" sz="900" dirty="0" smtClean="0"/>
              <a:t>Revisão 1</a:t>
            </a:r>
          </a:p>
          <a:p>
            <a:endParaRPr lang="pt-BR" dirty="0"/>
          </a:p>
        </p:txBody>
      </p:sp>
    </p:spTree>
    <p:extLst>
      <p:ext uri="{BB962C8B-B14F-4D97-AF65-F5344CB8AC3E}">
        <p14:creationId xmlns:p14="http://schemas.microsoft.com/office/powerpoint/2010/main" val="58890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3200" dirty="0" smtClean="0">
                <a:solidFill>
                  <a:srgbClr val="00B050"/>
                </a:solidFill>
              </a:rPr>
              <a:t>2- Importância do Empreendimento </a:t>
            </a:r>
            <a:r>
              <a:rPr lang="pt-BR" sz="3200" dirty="0" smtClean="0">
                <a:solidFill>
                  <a:srgbClr val="00B050"/>
                </a:solidFill>
              </a:rPr>
              <a:t>–</a:t>
            </a:r>
            <a:r>
              <a:rPr sz="3200" dirty="0" smtClean="0">
                <a:solidFill>
                  <a:srgbClr val="00B050"/>
                </a:solidFill>
              </a:rPr>
              <a:t> 4/11</a:t>
            </a:r>
            <a:endParaRPr sz="3200" dirty="0">
              <a:solidFill>
                <a:srgbClr val="00B050"/>
              </a:solidFill>
            </a:endParaRPr>
          </a:p>
          <a:p>
            <a:endParaRPr lang="pt-BR" dirty="0"/>
          </a:p>
        </p:txBody>
      </p:sp>
      <p:sp>
        <p:nvSpPr>
          <p:cNvPr id="3" name="Espaço Reservado para Texto 2"/>
          <p:cNvSpPr>
            <a:spLocks noGrp="1"/>
          </p:cNvSpPr>
          <p:nvPr>
            <p:ph type="body" sz="quarter" idx="11"/>
          </p:nvPr>
        </p:nvSpPr>
        <p:spPr/>
        <p:txBody>
          <a:bodyPr>
            <a:normAutofit/>
          </a:bodyPr>
          <a:lstStyle/>
          <a:p>
            <a:pPr marL="0" indent="0" algn="just">
              <a:buNone/>
            </a:pPr>
            <a:r>
              <a:rPr lang="pt-BR" sz="2800" b="1" dirty="0" smtClean="0">
                <a:effectLst>
                  <a:outerShdw blurRad="50800" dist="38100" dir="2700000" algn="tl" rotWithShape="0">
                    <a:prstClr val="black">
                      <a:alpha val="40000"/>
                    </a:prstClr>
                  </a:outerShdw>
                </a:effectLst>
                <a:latin typeface="+mj-lt"/>
                <a:ea typeface="+mj-ea"/>
                <a:cs typeface="+mj-cs"/>
              </a:rPr>
              <a:t>2.4 Cortes de Carga 2014</a:t>
            </a:r>
          </a:p>
          <a:p>
            <a:pPr marL="0" indent="0" algn="just">
              <a:buNone/>
            </a:pPr>
            <a:endParaRPr lang="pt-BR" sz="1400" b="1" dirty="0" smtClean="0">
              <a:effectLst>
                <a:outerShdw blurRad="50800" dist="38100" dir="2700000" algn="tl" rotWithShape="0">
                  <a:prstClr val="black">
                    <a:alpha val="40000"/>
                  </a:prstClr>
                </a:outerShdw>
              </a:effectLst>
              <a:latin typeface="+mj-lt"/>
              <a:ea typeface="+mj-ea"/>
              <a:cs typeface="+mj-cs"/>
            </a:endParaRPr>
          </a:p>
          <a:p>
            <a:pPr marL="0" indent="0" algn="just">
              <a:buNone/>
            </a:pPr>
            <a:r>
              <a:rPr lang="pt-BR" b="1" dirty="0" smtClean="0">
                <a:effectLst>
                  <a:outerShdw blurRad="50800" dist="38100" dir="2700000" algn="tl" rotWithShape="0">
                    <a:prstClr val="black">
                      <a:alpha val="40000"/>
                    </a:prstClr>
                  </a:outerShdw>
                </a:effectLst>
              </a:rPr>
              <a:t>Como a linha não entrou em operação no prazo previsto, foi verificado, somente no mês de outubro de 2014, cortes de carga que atingiram 295.915 unidades consumidoras, motivadas pela sobrecarga nas linhas e subestações que integram o sistema elétrico de Goiânia e Região Metropolitana.</a:t>
            </a:r>
            <a:endParaRPr lang="pt-BR" b="1" i="1" dirty="0" smtClean="0">
              <a:effectLst>
                <a:outerShdw blurRad="50800" dist="38100" dir="2700000" algn="tl" rotWithShape="0">
                  <a:prstClr val="black">
                    <a:alpha val="40000"/>
                  </a:prstClr>
                </a:outerShdw>
              </a:effectLst>
            </a:endParaRPr>
          </a:p>
          <a:p>
            <a:pPr marL="0" indent="0" algn="just">
              <a:buNone/>
            </a:pPr>
            <a:endParaRPr lang="pt-BR" b="1" dirty="0" smtClean="0">
              <a:effectLst>
                <a:outerShdw blurRad="50800" dist="38100" dir="2700000" algn="tl" rotWithShape="0">
                  <a:prstClr val="black">
                    <a:alpha val="40000"/>
                  </a:prstClr>
                </a:outerShdw>
              </a:effectLst>
            </a:endParaRPr>
          </a:p>
          <a:p>
            <a:pPr marL="0" indent="0" algn="just">
              <a:buNone/>
            </a:pPr>
            <a:endParaRPr lang="pt-BR" b="1" dirty="0">
              <a:effectLst>
                <a:outerShdw blurRad="50800" dist="38100" dir="2700000" algn="tl" rotWithShape="0">
                  <a:prstClr val="black">
                    <a:alpha val="40000"/>
                  </a:prstClr>
                </a:outerShdw>
              </a:effectLst>
            </a:endParaRPr>
          </a:p>
          <a:p>
            <a:endParaRPr lang="pt-BR" dirty="0"/>
          </a:p>
        </p:txBody>
      </p:sp>
    </p:spTree>
    <p:extLst>
      <p:ext uri="{BB962C8B-B14F-4D97-AF65-F5344CB8AC3E}">
        <p14:creationId xmlns:p14="http://schemas.microsoft.com/office/powerpoint/2010/main" val="137072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0"/>
          <p:cNvSpPr txBox="1">
            <a:spLocks noChangeArrowheads="1"/>
          </p:cNvSpPr>
          <p:nvPr/>
        </p:nvSpPr>
        <p:spPr bwMode="auto">
          <a:xfrm>
            <a:off x="304800" y="20574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pt-BR"/>
          </a:p>
          <a:p>
            <a:pPr algn="ctr" eaLnBrk="1" hangingPunct="1">
              <a:spcBef>
                <a:spcPct val="50000"/>
              </a:spcBef>
            </a:pPr>
            <a:endParaRPr lang="pt-BR" sz="2800">
              <a:latin typeface="Arial Black" pitchFamily="34" charset="0"/>
            </a:endParaRPr>
          </a:p>
        </p:txBody>
      </p:sp>
      <p:sp>
        <p:nvSpPr>
          <p:cNvPr id="14339" name="Rectangle 27"/>
          <p:cNvSpPr>
            <a:spLocks noChangeArrowheads="1"/>
          </p:cNvSpPr>
          <p:nvPr/>
        </p:nvSpPr>
        <p:spPr bwMode="auto">
          <a:xfrm>
            <a:off x="639577" y="404664"/>
            <a:ext cx="7676839" cy="812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pt-BR" dirty="0"/>
              <a:t>	</a:t>
            </a:r>
            <a:r>
              <a:rPr lang="pt-BR" sz="2000" b="1" dirty="0"/>
              <a:t>POSIÇÃO GEOGRÁFICA  DAS SUBESTAÇÕES DE </a:t>
            </a:r>
            <a:r>
              <a:rPr lang="pt-BR" sz="2000" b="1" dirty="0" smtClean="0"/>
              <a:t>GOIÂNIA -5/11</a:t>
            </a:r>
            <a:endParaRPr lang="pt-BR" sz="2000" b="1" dirty="0"/>
          </a:p>
        </p:txBody>
      </p:sp>
      <p:sp>
        <p:nvSpPr>
          <p:cNvPr id="14340" name="Line 22"/>
          <p:cNvSpPr>
            <a:spLocks noChangeShapeType="1"/>
          </p:cNvSpPr>
          <p:nvPr/>
        </p:nvSpPr>
        <p:spPr bwMode="auto">
          <a:xfrm>
            <a:off x="0" y="1458913"/>
            <a:ext cx="914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pic>
        <p:nvPicPr>
          <p:cNvPr id="1434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02" y="1557338"/>
            <a:ext cx="8735923" cy="496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8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3200" dirty="0" smtClean="0">
                <a:solidFill>
                  <a:srgbClr val="00B050"/>
                </a:solidFill>
              </a:rPr>
              <a:t>2- Importância do Empreendimento </a:t>
            </a:r>
            <a:r>
              <a:rPr lang="pt-BR" sz="3200" dirty="0" smtClean="0">
                <a:solidFill>
                  <a:srgbClr val="00B050"/>
                </a:solidFill>
              </a:rPr>
              <a:t>–</a:t>
            </a:r>
            <a:r>
              <a:rPr sz="3200" dirty="0" smtClean="0">
                <a:solidFill>
                  <a:srgbClr val="00B050"/>
                </a:solidFill>
              </a:rPr>
              <a:t> 6/11</a:t>
            </a:r>
            <a:endParaRPr sz="3200" dirty="0">
              <a:solidFill>
                <a:srgbClr val="00B050"/>
              </a:solidFill>
            </a:endParaRPr>
          </a:p>
          <a:p>
            <a:endParaRPr lang="pt-BR" dirty="0"/>
          </a:p>
        </p:txBody>
      </p:sp>
      <p:sp>
        <p:nvSpPr>
          <p:cNvPr id="3" name="Espaço Reservado para Texto 2"/>
          <p:cNvSpPr>
            <a:spLocks noGrp="1"/>
          </p:cNvSpPr>
          <p:nvPr>
            <p:ph type="body" sz="quarter" idx="11"/>
          </p:nvPr>
        </p:nvSpPr>
        <p:spPr/>
        <p:txBody>
          <a:bodyPr>
            <a:normAutofit/>
          </a:bodyPr>
          <a:lstStyle/>
          <a:p>
            <a:pPr marL="0" indent="0" algn="just">
              <a:buNone/>
            </a:pPr>
            <a:r>
              <a:rPr lang="pt-BR" sz="2800" b="1" dirty="0" smtClean="0">
                <a:effectLst>
                  <a:outerShdw blurRad="50800" dist="38100" dir="2700000" algn="tl" rotWithShape="0">
                    <a:prstClr val="black">
                      <a:alpha val="40000"/>
                    </a:prstClr>
                  </a:outerShdw>
                </a:effectLst>
                <a:latin typeface="+mj-lt"/>
                <a:ea typeface="+mj-ea"/>
                <a:cs typeface="+mj-cs"/>
              </a:rPr>
              <a:t>2.5 Cortes de Carga 2015</a:t>
            </a:r>
          </a:p>
          <a:p>
            <a:pPr marL="0" indent="0" algn="just">
              <a:buNone/>
            </a:pPr>
            <a:endParaRPr lang="pt-BR" sz="1400" b="1" dirty="0">
              <a:effectLst>
                <a:outerShdw blurRad="50800" dist="38100" dir="2700000" algn="tl" rotWithShape="0">
                  <a:prstClr val="black">
                    <a:alpha val="40000"/>
                  </a:prstClr>
                </a:outerShdw>
              </a:effectLst>
              <a:latin typeface="+mj-lt"/>
              <a:ea typeface="+mj-ea"/>
              <a:cs typeface="+mj-cs"/>
            </a:endParaRPr>
          </a:p>
          <a:p>
            <a:pPr marL="0" indent="0" algn="just">
              <a:buNone/>
            </a:pPr>
            <a:r>
              <a:rPr lang="pt-BR" b="1" dirty="0" smtClean="0">
                <a:effectLst>
                  <a:outerShdw blurRad="50800" dist="38100" dir="2700000" algn="tl" rotWithShape="0">
                    <a:prstClr val="black">
                      <a:alpha val="40000"/>
                    </a:prstClr>
                  </a:outerShdw>
                </a:effectLst>
              </a:rPr>
              <a:t>Como </a:t>
            </a:r>
            <a:r>
              <a:rPr lang="pt-BR" b="1" dirty="0" smtClean="0">
                <a:effectLst>
                  <a:outerShdw blurRad="50800" dist="38100" dir="2700000" algn="tl" rotWithShape="0">
                    <a:prstClr val="black">
                      <a:alpha val="40000"/>
                    </a:prstClr>
                  </a:outerShdw>
                </a:effectLst>
              </a:rPr>
              <a:t>a linha não </a:t>
            </a:r>
            <a:r>
              <a:rPr lang="pt-BR" b="1" dirty="0" smtClean="0">
                <a:effectLst>
                  <a:outerShdw blurRad="50800" dist="38100" dir="2700000" algn="tl" rotWithShape="0">
                    <a:prstClr val="black">
                      <a:alpha val="40000"/>
                    </a:prstClr>
                  </a:outerShdw>
                </a:effectLst>
              </a:rPr>
              <a:t>será </a:t>
            </a:r>
            <a:r>
              <a:rPr lang="pt-BR" b="1" smtClean="0">
                <a:effectLst>
                  <a:outerShdw blurRad="50800" dist="38100" dir="2700000" algn="tl" rotWithShape="0">
                    <a:prstClr val="black">
                      <a:alpha val="40000"/>
                    </a:prstClr>
                  </a:outerShdw>
                </a:effectLst>
              </a:rPr>
              <a:t>concluída </a:t>
            </a:r>
            <a:r>
              <a:rPr lang="pt-BR" b="1" smtClean="0">
                <a:effectLst>
                  <a:outerShdw blurRad="50800" dist="38100" dir="2700000" algn="tl" rotWithShape="0">
                    <a:prstClr val="black">
                      <a:alpha val="40000"/>
                    </a:prstClr>
                  </a:outerShdw>
                </a:effectLst>
              </a:rPr>
              <a:t>em </a:t>
            </a:r>
            <a:r>
              <a:rPr lang="pt-BR" b="1" dirty="0" smtClean="0">
                <a:effectLst>
                  <a:outerShdw blurRad="50800" dist="38100" dir="2700000" algn="tl" rotWithShape="0">
                    <a:prstClr val="black">
                      <a:alpha val="40000"/>
                    </a:prstClr>
                  </a:outerShdw>
                </a:effectLst>
              </a:rPr>
              <a:t>2015, estima-se um  corte de carga de maior monta do que o observado em 2014 no município de Goiânia e região metropolitana, perfazendo um quantitativo de 456.168 unidades consumidoras afetadas. A seguir são apresentados os cinco maiores bairros que sofrerão mais impactos devido as subestações com sobrecarga:</a:t>
            </a:r>
          </a:p>
          <a:p>
            <a:pPr marL="0" indent="0" algn="just">
              <a:buNone/>
            </a:pPr>
            <a:endParaRPr lang="pt-BR" b="1" i="1" dirty="0" smtClean="0">
              <a:effectLst>
                <a:outerShdw blurRad="50800" dist="38100" dir="2700000" algn="tl" rotWithShape="0">
                  <a:prstClr val="black">
                    <a:alpha val="40000"/>
                  </a:prstClr>
                </a:outerShdw>
              </a:effectLst>
            </a:endParaRPr>
          </a:p>
          <a:p>
            <a:pPr marL="0" indent="0" algn="just">
              <a:buNone/>
            </a:pPr>
            <a:endParaRPr lang="pt-BR" b="1" i="1" dirty="0" smtClean="0">
              <a:effectLst>
                <a:outerShdw blurRad="50800" dist="38100" dir="2700000" algn="tl" rotWithShape="0">
                  <a:prstClr val="black">
                    <a:alpha val="40000"/>
                  </a:prstClr>
                </a:outerShdw>
              </a:effectLst>
            </a:endParaRPr>
          </a:p>
          <a:p>
            <a:pPr marL="0" indent="0" algn="just">
              <a:buNone/>
            </a:pPr>
            <a:endParaRPr lang="pt-BR" b="1" dirty="0" smtClean="0">
              <a:effectLst>
                <a:outerShdw blurRad="50800" dist="38100" dir="2700000" algn="tl" rotWithShape="0">
                  <a:prstClr val="black">
                    <a:alpha val="40000"/>
                  </a:prstClr>
                </a:outerShdw>
              </a:effectLst>
            </a:endParaRPr>
          </a:p>
          <a:p>
            <a:pPr marL="0" indent="0" algn="just">
              <a:buNone/>
            </a:pPr>
            <a:endParaRPr lang="pt-BR" b="1" dirty="0">
              <a:effectLst>
                <a:outerShdw blurRad="50800" dist="38100" dir="2700000" algn="tl" rotWithShape="0">
                  <a:prstClr val="black">
                    <a:alpha val="40000"/>
                  </a:prstClr>
                </a:outerShdw>
              </a:effectLst>
            </a:endParaRPr>
          </a:p>
          <a:p>
            <a:endParaRPr lang="pt-BR" dirty="0"/>
          </a:p>
        </p:txBody>
      </p:sp>
    </p:spTree>
    <p:extLst>
      <p:ext uri="{BB962C8B-B14F-4D97-AF65-F5344CB8AC3E}">
        <p14:creationId xmlns:p14="http://schemas.microsoft.com/office/powerpoint/2010/main" val="137072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2800" dirty="0" smtClean="0">
                <a:solidFill>
                  <a:srgbClr val="00B050"/>
                </a:solidFill>
              </a:rPr>
              <a:t>2- </a:t>
            </a:r>
            <a:r>
              <a:rPr sz="2800" dirty="0">
                <a:solidFill>
                  <a:srgbClr val="00B050"/>
                </a:solidFill>
              </a:rPr>
              <a:t>Importância do </a:t>
            </a:r>
            <a:r>
              <a:rPr sz="2800" dirty="0" smtClean="0">
                <a:solidFill>
                  <a:srgbClr val="00B050"/>
                </a:solidFill>
              </a:rPr>
              <a:t>Empreendimento </a:t>
            </a:r>
            <a:r>
              <a:rPr lang="pt-BR" sz="2800" dirty="0" smtClean="0">
                <a:solidFill>
                  <a:srgbClr val="00B050"/>
                </a:solidFill>
              </a:rPr>
              <a:t>–</a:t>
            </a:r>
            <a:r>
              <a:rPr sz="2800" dirty="0" smtClean="0">
                <a:solidFill>
                  <a:srgbClr val="00B050"/>
                </a:solidFill>
              </a:rPr>
              <a:t> 7/11</a:t>
            </a:r>
            <a:endParaRPr sz="2800" dirty="0">
              <a:solidFill>
                <a:srgbClr val="00B050"/>
              </a:solidFill>
            </a:endParaRPr>
          </a:p>
          <a:p>
            <a:endParaRPr lang="pt-BR" dirty="0"/>
          </a:p>
        </p:txBody>
      </p:sp>
      <p:sp>
        <p:nvSpPr>
          <p:cNvPr id="6" name="Espaço Reservado para Texto 5"/>
          <p:cNvSpPr>
            <a:spLocks noGrp="1"/>
          </p:cNvSpPr>
          <p:nvPr>
            <p:ph type="body" sz="quarter" idx="11"/>
          </p:nvPr>
        </p:nvSpPr>
        <p:spPr/>
        <p:txBody>
          <a:bodyPr/>
          <a:lstStyle/>
          <a:p>
            <a:r>
              <a:rPr lang="pt-BR" b="1" dirty="0" smtClean="0"/>
              <a:t>SE ATLÂNTICO – 121.142 unidades consumidoras afetadas</a:t>
            </a:r>
          </a:p>
          <a:p>
            <a:endParaRPr lang="pt-BR" b="1" dirty="0"/>
          </a:p>
        </p:txBody>
      </p:sp>
      <p:graphicFrame>
        <p:nvGraphicFramePr>
          <p:cNvPr id="7" name="Tabela 6"/>
          <p:cNvGraphicFramePr>
            <a:graphicFrameLocks noGrp="1"/>
          </p:cNvGraphicFramePr>
          <p:nvPr>
            <p:extLst>
              <p:ext uri="{D42A27DB-BD31-4B8C-83A1-F6EECF244321}">
                <p14:modId xmlns:p14="http://schemas.microsoft.com/office/powerpoint/2010/main" val="3561259512"/>
              </p:ext>
            </p:extLst>
          </p:nvPr>
        </p:nvGraphicFramePr>
        <p:xfrm>
          <a:off x="571472" y="2571744"/>
          <a:ext cx="7715304" cy="3643339"/>
        </p:xfrm>
        <a:graphic>
          <a:graphicData uri="http://schemas.openxmlformats.org/drawingml/2006/table">
            <a:tbl>
              <a:tblPr/>
              <a:tblGrid>
                <a:gridCol w="4071966"/>
                <a:gridCol w="3643338"/>
              </a:tblGrid>
              <a:tr h="465261">
                <a:tc>
                  <a:txBody>
                    <a:bodyPr/>
                    <a:lstStyle/>
                    <a:p>
                      <a:pPr algn="ctr" fontAlgn="ctr"/>
                      <a:r>
                        <a:rPr lang="pt-BR" sz="1600" b="1" i="0" u="none" strike="noStrike" dirty="0" smtClean="0">
                          <a:solidFill>
                            <a:srgbClr val="FFFFFF"/>
                          </a:solidFill>
                          <a:effectLst/>
                          <a:latin typeface="Calibri"/>
                        </a:rPr>
                        <a:t>Bairro</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pt-BR" sz="1600" b="1" i="0" u="none" strike="noStrike" dirty="0" smtClean="0">
                          <a:solidFill>
                            <a:srgbClr val="FFFFFF"/>
                          </a:solidFill>
                          <a:effectLst/>
                          <a:latin typeface="Calibri"/>
                        </a:rPr>
                        <a:t>Unidades Consumidoras</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34788">
                <a:tc>
                  <a:txBody>
                    <a:bodyPr/>
                    <a:lstStyle/>
                    <a:p>
                      <a:pPr algn="ctr" fontAlgn="ctr"/>
                      <a:r>
                        <a:rPr lang="pt-BR" sz="1800" b="1" i="0" u="none" strike="noStrike" dirty="0" smtClean="0">
                          <a:solidFill>
                            <a:srgbClr val="000000"/>
                          </a:solidFill>
                          <a:effectLst/>
                          <a:latin typeface="Calibri"/>
                        </a:rPr>
                        <a:t>Jardim América</a:t>
                      </a:r>
                      <a:endParaRPr lang="pt-BR" sz="1800" b="1"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800" b="0" i="0" u="none" strike="noStrike" dirty="0" smtClean="0">
                          <a:solidFill>
                            <a:srgbClr val="000000"/>
                          </a:solidFill>
                          <a:effectLst/>
                          <a:latin typeface="Calibri"/>
                        </a:rPr>
                        <a:t>17.674</a:t>
                      </a:r>
                      <a:endParaRPr lang="pt-BR" sz="1800" b="0"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78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Setor Bueno</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15.766</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Parque Amazônia</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11.955</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Setor Bela Vista</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6.472</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335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Cidade Vera Cruz (Aparecida de Goiânia)</a:t>
                      </a:r>
                      <a:endParaRPr lang="pt-BR" sz="1800" b="1"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6.320</a:t>
                      </a:r>
                      <a:endParaRPr lang="pt-BR" sz="1800" b="0"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944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2800" dirty="0" smtClean="0">
                <a:solidFill>
                  <a:srgbClr val="00B050"/>
                </a:solidFill>
              </a:rPr>
              <a:t>2- </a:t>
            </a:r>
            <a:r>
              <a:rPr sz="2800" dirty="0">
                <a:solidFill>
                  <a:srgbClr val="00B050"/>
                </a:solidFill>
              </a:rPr>
              <a:t>Importância do </a:t>
            </a:r>
            <a:r>
              <a:rPr sz="2800" dirty="0" smtClean="0">
                <a:solidFill>
                  <a:srgbClr val="00B050"/>
                </a:solidFill>
              </a:rPr>
              <a:t>Empreendimento </a:t>
            </a:r>
            <a:r>
              <a:rPr lang="pt-BR" sz="2800" dirty="0" smtClean="0">
                <a:solidFill>
                  <a:srgbClr val="00B050"/>
                </a:solidFill>
              </a:rPr>
              <a:t>–</a:t>
            </a:r>
            <a:r>
              <a:rPr sz="2800" dirty="0" smtClean="0">
                <a:solidFill>
                  <a:srgbClr val="00B050"/>
                </a:solidFill>
              </a:rPr>
              <a:t> 8/11</a:t>
            </a:r>
            <a:endParaRPr sz="2800" dirty="0">
              <a:solidFill>
                <a:srgbClr val="00B050"/>
              </a:solidFill>
            </a:endParaRPr>
          </a:p>
          <a:p>
            <a:endParaRPr lang="pt-BR" dirty="0"/>
          </a:p>
        </p:txBody>
      </p:sp>
      <p:sp>
        <p:nvSpPr>
          <p:cNvPr id="6" name="Espaço Reservado para Texto 5"/>
          <p:cNvSpPr>
            <a:spLocks noGrp="1"/>
          </p:cNvSpPr>
          <p:nvPr>
            <p:ph type="body" sz="quarter" idx="11"/>
          </p:nvPr>
        </p:nvSpPr>
        <p:spPr/>
        <p:txBody>
          <a:bodyPr/>
          <a:lstStyle/>
          <a:p>
            <a:r>
              <a:rPr lang="pt-BR" b="1" dirty="0" smtClean="0"/>
              <a:t>SE AEROPORTO – 60.945 unidades consumidoras afetadas</a:t>
            </a:r>
            <a:endParaRPr lang="pt-BR" b="1" dirty="0"/>
          </a:p>
        </p:txBody>
      </p:sp>
      <p:graphicFrame>
        <p:nvGraphicFramePr>
          <p:cNvPr id="7" name="Tabela 6"/>
          <p:cNvGraphicFramePr>
            <a:graphicFrameLocks noGrp="1"/>
          </p:cNvGraphicFramePr>
          <p:nvPr>
            <p:extLst>
              <p:ext uri="{D42A27DB-BD31-4B8C-83A1-F6EECF244321}">
                <p14:modId xmlns:p14="http://schemas.microsoft.com/office/powerpoint/2010/main" val="3561259512"/>
              </p:ext>
            </p:extLst>
          </p:nvPr>
        </p:nvGraphicFramePr>
        <p:xfrm>
          <a:off x="571472" y="2571744"/>
          <a:ext cx="7715304" cy="3643339"/>
        </p:xfrm>
        <a:graphic>
          <a:graphicData uri="http://schemas.openxmlformats.org/drawingml/2006/table">
            <a:tbl>
              <a:tblPr/>
              <a:tblGrid>
                <a:gridCol w="4071966"/>
                <a:gridCol w="3643338"/>
              </a:tblGrid>
              <a:tr h="465261">
                <a:tc>
                  <a:txBody>
                    <a:bodyPr/>
                    <a:lstStyle/>
                    <a:p>
                      <a:pPr algn="ctr" fontAlgn="ctr"/>
                      <a:r>
                        <a:rPr lang="pt-BR" sz="1600" b="1" i="0" u="none" strike="noStrike" dirty="0" smtClean="0">
                          <a:solidFill>
                            <a:srgbClr val="FFFFFF"/>
                          </a:solidFill>
                          <a:effectLst/>
                          <a:latin typeface="Calibri"/>
                        </a:rPr>
                        <a:t>Bairro</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pt-BR" sz="1600" b="1" i="0" u="none" strike="noStrike" dirty="0" smtClean="0">
                          <a:solidFill>
                            <a:srgbClr val="FFFFFF"/>
                          </a:solidFill>
                          <a:effectLst/>
                          <a:latin typeface="Calibri"/>
                        </a:rPr>
                        <a:t>Unidades Consumidoras</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34788">
                <a:tc>
                  <a:txBody>
                    <a:bodyPr/>
                    <a:lstStyle/>
                    <a:p>
                      <a:pPr algn="ctr" fontAlgn="ctr"/>
                      <a:r>
                        <a:rPr lang="pt-BR" sz="1800" b="1" i="0" u="none" strike="noStrike" dirty="0" smtClean="0">
                          <a:solidFill>
                            <a:srgbClr val="000000"/>
                          </a:solidFill>
                          <a:effectLst/>
                          <a:latin typeface="Calibri"/>
                        </a:rPr>
                        <a:t>Setor Oeste</a:t>
                      </a:r>
                      <a:endParaRPr lang="pt-BR" sz="1800" b="1"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800" b="0" i="0" u="none" strike="noStrike" dirty="0" smtClean="0">
                          <a:solidFill>
                            <a:srgbClr val="000000"/>
                          </a:solidFill>
                          <a:effectLst/>
                          <a:latin typeface="Calibri"/>
                        </a:rPr>
                        <a:t>17.656</a:t>
                      </a:r>
                      <a:endParaRPr lang="pt-BR" sz="1800" b="0"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78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Setor Bueno</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10.352</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Setor Aeroporto</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5.620</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Setor Campinas</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5.462</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335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Centro</a:t>
                      </a:r>
                      <a:endParaRPr lang="pt-BR" sz="1800" b="1"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4.098</a:t>
                      </a:r>
                      <a:endParaRPr lang="pt-BR" sz="1800" b="0"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944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2800" dirty="0" smtClean="0">
                <a:solidFill>
                  <a:srgbClr val="00B050"/>
                </a:solidFill>
              </a:rPr>
              <a:t>2- </a:t>
            </a:r>
            <a:r>
              <a:rPr sz="2800" dirty="0">
                <a:solidFill>
                  <a:srgbClr val="00B050"/>
                </a:solidFill>
              </a:rPr>
              <a:t>Importância do </a:t>
            </a:r>
            <a:r>
              <a:rPr sz="2800" dirty="0" smtClean="0">
                <a:solidFill>
                  <a:srgbClr val="00B050"/>
                </a:solidFill>
              </a:rPr>
              <a:t>Empreendimento </a:t>
            </a:r>
            <a:r>
              <a:rPr lang="pt-BR" sz="2800" dirty="0" smtClean="0">
                <a:solidFill>
                  <a:srgbClr val="00B050"/>
                </a:solidFill>
              </a:rPr>
              <a:t>–</a:t>
            </a:r>
            <a:r>
              <a:rPr sz="2800" dirty="0" smtClean="0">
                <a:solidFill>
                  <a:srgbClr val="00B050"/>
                </a:solidFill>
              </a:rPr>
              <a:t> 09/11</a:t>
            </a:r>
            <a:endParaRPr sz="2800" dirty="0">
              <a:solidFill>
                <a:srgbClr val="00B050"/>
              </a:solidFill>
            </a:endParaRPr>
          </a:p>
          <a:p>
            <a:endParaRPr lang="pt-BR" dirty="0"/>
          </a:p>
        </p:txBody>
      </p:sp>
      <p:sp>
        <p:nvSpPr>
          <p:cNvPr id="6" name="Espaço Reservado para Texto 5"/>
          <p:cNvSpPr>
            <a:spLocks noGrp="1"/>
          </p:cNvSpPr>
          <p:nvPr>
            <p:ph type="body" sz="quarter" idx="11"/>
          </p:nvPr>
        </p:nvSpPr>
        <p:spPr/>
        <p:txBody>
          <a:bodyPr/>
          <a:lstStyle/>
          <a:p>
            <a:r>
              <a:rPr lang="pt-BR" b="1" dirty="0" smtClean="0"/>
              <a:t>SE FERROVIÁRIO – 70.607 unidades consumidoras afetadas</a:t>
            </a:r>
            <a:endParaRPr lang="pt-BR" b="1" dirty="0"/>
          </a:p>
        </p:txBody>
      </p:sp>
      <p:graphicFrame>
        <p:nvGraphicFramePr>
          <p:cNvPr id="7" name="Tabela 6"/>
          <p:cNvGraphicFramePr>
            <a:graphicFrameLocks noGrp="1"/>
          </p:cNvGraphicFramePr>
          <p:nvPr>
            <p:extLst>
              <p:ext uri="{D42A27DB-BD31-4B8C-83A1-F6EECF244321}">
                <p14:modId xmlns:p14="http://schemas.microsoft.com/office/powerpoint/2010/main" val="3561259512"/>
              </p:ext>
            </p:extLst>
          </p:nvPr>
        </p:nvGraphicFramePr>
        <p:xfrm>
          <a:off x="571472" y="2571744"/>
          <a:ext cx="7715304" cy="3643339"/>
        </p:xfrm>
        <a:graphic>
          <a:graphicData uri="http://schemas.openxmlformats.org/drawingml/2006/table">
            <a:tbl>
              <a:tblPr/>
              <a:tblGrid>
                <a:gridCol w="4071966"/>
                <a:gridCol w="3643338"/>
              </a:tblGrid>
              <a:tr h="465261">
                <a:tc>
                  <a:txBody>
                    <a:bodyPr/>
                    <a:lstStyle/>
                    <a:p>
                      <a:pPr algn="ctr" fontAlgn="ctr"/>
                      <a:r>
                        <a:rPr lang="pt-BR" sz="1600" b="1" i="0" u="none" strike="noStrike" dirty="0" smtClean="0">
                          <a:solidFill>
                            <a:srgbClr val="FFFFFF"/>
                          </a:solidFill>
                          <a:effectLst/>
                          <a:latin typeface="Calibri"/>
                        </a:rPr>
                        <a:t>Bairro</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pt-BR" sz="1600" b="1" i="0" u="none" strike="noStrike" dirty="0" smtClean="0">
                          <a:solidFill>
                            <a:srgbClr val="FFFFFF"/>
                          </a:solidFill>
                          <a:effectLst/>
                          <a:latin typeface="Calibri"/>
                        </a:rPr>
                        <a:t>Unidades Consumidoras</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34788">
                <a:tc>
                  <a:txBody>
                    <a:bodyPr/>
                    <a:lstStyle/>
                    <a:p>
                      <a:pPr algn="ctr" fontAlgn="ctr"/>
                      <a:r>
                        <a:rPr lang="pt-BR" sz="1800" b="1" i="0" u="none" strike="noStrike" dirty="0" smtClean="0">
                          <a:solidFill>
                            <a:srgbClr val="000000"/>
                          </a:solidFill>
                          <a:effectLst/>
                          <a:latin typeface="Calibri"/>
                        </a:rPr>
                        <a:t>Urias Magalhães</a:t>
                      </a:r>
                      <a:endParaRPr lang="pt-BR" sz="1800" b="1"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800" b="0" i="0" u="none" strike="noStrike" dirty="0" smtClean="0">
                          <a:solidFill>
                            <a:srgbClr val="000000"/>
                          </a:solidFill>
                          <a:effectLst/>
                          <a:latin typeface="Calibri"/>
                        </a:rPr>
                        <a:t>5.766</a:t>
                      </a:r>
                      <a:endParaRPr lang="pt-BR" sz="1800" b="0"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78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Jardim Guanabara</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5.673</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Negrão de Lima</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5.596</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Centro</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4.795</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335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Vila Nova</a:t>
                      </a:r>
                      <a:endParaRPr lang="pt-BR" sz="1800" b="1"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4.450</a:t>
                      </a:r>
                      <a:endParaRPr lang="pt-BR" sz="1800" b="0"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944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2800" dirty="0" smtClean="0">
                <a:solidFill>
                  <a:srgbClr val="00B050"/>
                </a:solidFill>
              </a:rPr>
              <a:t>2- </a:t>
            </a:r>
            <a:r>
              <a:rPr sz="2800" dirty="0">
                <a:solidFill>
                  <a:srgbClr val="00B050"/>
                </a:solidFill>
              </a:rPr>
              <a:t>Importância do </a:t>
            </a:r>
            <a:r>
              <a:rPr sz="2800" dirty="0" smtClean="0">
                <a:solidFill>
                  <a:srgbClr val="00B050"/>
                </a:solidFill>
              </a:rPr>
              <a:t>Empreendimento </a:t>
            </a:r>
            <a:r>
              <a:rPr lang="pt-BR" sz="2800" dirty="0" smtClean="0">
                <a:solidFill>
                  <a:srgbClr val="00B050"/>
                </a:solidFill>
              </a:rPr>
              <a:t>–</a:t>
            </a:r>
            <a:r>
              <a:rPr sz="2800" dirty="0" smtClean="0">
                <a:solidFill>
                  <a:srgbClr val="00B050"/>
                </a:solidFill>
              </a:rPr>
              <a:t> 10/11</a:t>
            </a:r>
            <a:endParaRPr sz="2800" dirty="0">
              <a:solidFill>
                <a:srgbClr val="00B050"/>
              </a:solidFill>
            </a:endParaRPr>
          </a:p>
          <a:p>
            <a:endParaRPr lang="pt-BR" dirty="0"/>
          </a:p>
        </p:txBody>
      </p:sp>
      <p:sp>
        <p:nvSpPr>
          <p:cNvPr id="6" name="Espaço Reservado para Texto 5"/>
          <p:cNvSpPr>
            <a:spLocks noGrp="1"/>
          </p:cNvSpPr>
          <p:nvPr>
            <p:ph type="body" sz="quarter" idx="11"/>
          </p:nvPr>
        </p:nvSpPr>
        <p:spPr/>
        <p:txBody>
          <a:bodyPr/>
          <a:lstStyle/>
          <a:p>
            <a:r>
              <a:rPr lang="pt-BR" b="1" dirty="0" smtClean="0"/>
              <a:t>SE CAMPINAS – 93.782 unidades consumidoras afetadas</a:t>
            </a:r>
            <a:endParaRPr lang="pt-BR" b="1" dirty="0"/>
          </a:p>
        </p:txBody>
      </p:sp>
      <p:graphicFrame>
        <p:nvGraphicFramePr>
          <p:cNvPr id="7" name="Tabela 6"/>
          <p:cNvGraphicFramePr>
            <a:graphicFrameLocks noGrp="1"/>
          </p:cNvGraphicFramePr>
          <p:nvPr>
            <p:extLst>
              <p:ext uri="{D42A27DB-BD31-4B8C-83A1-F6EECF244321}">
                <p14:modId xmlns:p14="http://schemas.microsoft.com/office/powerpoint/2010/main" val="3561259512"/>
              </p:ext>
            </p:extLst>
          </p:nvPr>
        </p:nvGraphicFramePr>
        <p:xfrm>
          <a:off x="571472" y="2571744"/>
          <a:ext cx="7715304" cy="3643339"/>
        </p:xfrm>
        <a:graphic>
          <a:graphicData uri="http://schemas.openxmlformats.org/drawingml/2006/table">
            <a:tbl>
              <a:tblPr/>
              <a:tblGrid>
                <a:gridCol w="4071966"/>
                <a:gridCol w="3643338"/>
              </a:tblGrid>
              <a:tr h="465261">
                <a:tc>
                  <a:txBody>
                    <a:bodyPr/>
                    <a:lstStyle/>
                    <a:p>
                      <a:pPr algn="ctr" fontAlgn="ctr"/>
                      <a:r>
                        <a:rPr lang="pt-BR" sz="1600" b="1" i="0" u="none" strike="noStrike" dirty="0" smtClean="0">
                          <a:solidFill>
                            <a:srgbClr val="FFFFFF"/>
                          </a:solidFill>
                          <a:effectLst/>
                          <a:latin typeface="Calibri"/>
                        </a:rPr>
                        <a:t>Bairro</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pt-BR" sz="1600" b="1" i="0" u="none" strike="noStrike" dirty="0" smtClean="0">
                          <a:solidFill>
                            <a:srgbClr val="FFFFFF"/>
                          </a:solidFill>
                          <a:effectLst/>
                          <a:latin typeface="Calibri"/>
                        </a:rPr>
                        <a:t>Unidades Consumidoras</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34788">
                <a:tc>
                  <a:txBody>
                    <a:bodyPr/>
                    <a:lstStyle/>
                    <a:p>
                      <a:pPr algn="ctr" fontAlgn="ctr"/>
                      <a:r>
                        <a:rPr lang="pt-BR" sz="1800" b="1" i="0" u="none" strike="noStrike" dirty="0" smtClean="0">
                          <a:solidFill>
                            <a:srgbClr val="000000"/>
                          </a:solidFill>
                          <a:effectLst/>
                          <a:latin typeface="Calibri"/>
                        </a:rPr>
                        <a:t>Sudoeste</a:t>
                      </a:r>
                      <a:endParaRPr lang="pt-BR" sz="1800" b="1"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800" b="0" i="0" u="none" strike="noStrike" dirty="0" smtClean="0">
                          <a:solidFill>
                            <a:srgbClr val="000000"/>
                          </a:solidFill>
                          <a:effectLst/>
                          <a:latin typeface="Calibri"/>
                        </a:rPr>
                        <a:t>7.604</a:t>
                      </a:r>
                      <a:endParaRPr lang="pt-BR" sz="1800" b="0"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78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Cidade Jardim</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7.160</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Nova</a:t>
                      </a:r>
                      <a:r>
                        <a:rPr lang="pt-BR" sz="1800" b="1" i="0" u="none" strike="noStrike" kern="1200" baseline="0" dirty="0" smtClean="0">
                          <a:solidFill>
                            <a:srgbClr val="000000"/>
                          </a:solidFill>
                          <a:effectLst/>
                          <a:latin typeface="Calibri"/>
                          <a:ea typeface="+mn-ea"/>
                          <a:cs typeface="+mn-cs"/>
                        </a:rPr>
                        <a:t> Esperança</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6.258</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Campinas</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4.953</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335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Vila São José</a:t>
                      </a:r>
                      <a:endParaRPr lang="pt-BR" sz="1800" b="1"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4.648</a:t>
                      </a:r>
                      <a:endParaRPr lang="pt-BR" sz="1800" b="0"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944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2800" dirty="0" smtClean="0">
                <a:solidFill>
                  <a:srgbClr val="00B050"/>
                </a:solidFill>
              </a:rPr>
              <a:t>2- </a:t>
            </a:r>
            <a:r>
              <a:rPr sz="2800" dirty="0">
                <a:solidFill>
                  <a:srgbClr val="00B050"/>
                </a:solidFill>
              </a:rPr>
              <a:t>Importância do </a:t>
            </a:r>
            <a:r>
              <a:rPr sz="2800" dirty="0" smtClean="0">
                <a:solidFill>
                  <a:srgbClr val="00B050"/>
                </a:solidFill>
              </a:rPr>
              <a:t>Empreendimento </a:t>
            </a:r>
            <a:r>
              <a:rPr lang="pt-BR" sz="2800" dirty="0" smtClean="0">
                <a:solidFill>
                  <a:srgbClr val="00B050"/>
                </a:solidFill>
              </a:rPr>
              <a:t>–</a:t>
            </a:r>
            <a:r>
              <a:rPr sz="2800" dirty="0" smtClean="0">
                <a:solidFill>
                  <a:srgbClr val="00B050"/>
                </a:solidFill>
              </a:rPr>
              <a:t> 11/11</a:t>
            </a:r>
            <a:endParaRPr sz="2800" dirty="0">
              <a:solidFill>
                <a:srgbClr val="00B050"/>
              </a:solidFill>
            </a:endParaRPr>
          </a:p>
          <a:p>
            <a:endParaRPr lang="pt-BR" dirty="0"/>
          </a:p>
        </p:txBody>
      </p:sp>
      <p:sp>
        <p:nvSpPr>
          <p:cNvPr id="6" name="Espaço Reservado para Texto 5"/>
          <p:cNvSpPr>
            <a:spLocks noGrp="1"/>
          </p:cNvSpPr>
          <p:nvPr>
            <p:ph type="body" sz="quarter" idx="11"/>
          </p:nvPr>
        </p:nvSpPr>
        <p:spPr/>
        <p:txBody>
          <a:bodyPr/>
          <a:lstStyle/>
          <a:p>
            <a:r>
              <a:rPr lang="pt-BR" b="1" dirty="0" smtClean="0"/>
              <a:t>SE INDEPENDÊNCIA – 109.693 unidades consumidoras afetadas</a:t>
            </a:r>
            <a:endParaRPr lang="pt-BR" b="1" dirty="0"/>
          </a:p>
        </p:txBody>
      </p:sp>
      <p:graphicFrame>
        <p:nvGraphicFramePr>
          <p:cNvPr id="7" name="Tabela 6"/>
          <p:cNvGraphicFramePr>
            <a:graphicFrameLocks noGrp="1"/>
          </p:cNvGraphicFramePr>
          <p:nvPr>
            <p:extLst>
              <p:ext uri="{D42A27DB-BD31-4B8C-83A1-F6EECF244321}">
                <p14:modId xmlns:p14="http://schemas.microsoft.com/office/powerpoint/2010/main" val="3561259512"/>
              </p:ext>
            </p:extLst>
          </p:nvPr>
        </p:nvGraphicFramePr>
        <p:xfrm>
          <a:off x="571472" y="2571744"/>
          <a:ext cx="7715304" cy="3643339"/>
        </p:xfrm>
        <a:graphic>
          <a:graphicData uri="http://schemas.openxmlformats.org/drawingml/2006/table">
            <a:tbl>
              <a:tblPr/>
              <a:tblGrid>
                <a:gridCol w="4071966"/>
                <a:gridCol w="3643338"/>
              </a:tblGrid>
              <a:tr h="465261">
                <a:tc>
                  <a:txBody>
                    <a:bodyPr/>
                    <a:lstStyle/>
                    <a:p>
                      <a:pPr algn="ctr" fontAlgn="ctr"/>
                      <a:r>
                        <a:rPr lang="pt-BR" sz="1600" b="1" i="0" u="none" strike="noStrike" dirty="0" smtClean="0">
                          <a:solidFill>
                            <a:srgbClr val="FFFFFF"/>
                          </a:solidFill>
                          <a:effectLst/>
                          <a:latin typeface="Calibri"/>
                        </a:rPr>
                        <a:t>Bairro</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pt-BR" sz="1600" b="1" i="0" u="none" strike="noStrike" dirty="0" smtClean="0">
                          <a:solidFill>
                            <a:srgbClr val="FFFFFF"/>
                          </a:solidFill>
                          <a:effectLst/>
                          <a:latin typeface="Calibri"/>
                        </a:rPr>
                        <a:t>Unidades Consumidoras</a:t>
                      </a:r>
                      <a:endParaRPr lang="pt-BR" sz="1600" b="1" i="0" u="none" strike="noStrike" dirty="0">
                        <a:solidFill>
                          <a:srgbClr val="FFFFFF"/>
                        </a:solidFill>
                        <a:effectLst/>
                        <a:latin typeface="Calibri"/>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34788">
                <a:tc>
                  <a:txBody>
                    <a:bodyPr/>
                    <a:lstStyle/>
                    <a:p>
                      <a:pPr algn="ctr" fontAlgn="ctr"/>
                      <a:r>
                        <a:rPr lang="pt-BR" sz="1800" b="1" i="0" u="none" strike="noStrike" dirty="0" smtClean="0">
                          <a:solidFill>
                            <a:srgbClr val="000000"/>
                          </a:solidFill>
                          <a:effectLst/>
                          <a:latin typeface="Calibri"/>
                        </a:rPr>
                        <a:t>Jardim Buriti Sereno</a:t>
                      </a:r>
                      <a:endParaRPr lang="pt-BR" sz="1800" b="1"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800" b="0" i="0" u="none" strike="noStrike" dirty="0" smtClean="0">
                          <a:solidFill>
                            <a:srgbClr val="000000"/>
                          </a:solidFill>
                          <a:effectLst/>
                          <a:latin typeface="Calibri"/>
                        </a:rPr>
                        <a:t>6.492</a:t>
                      </a:r>
                      <a:endParaRPr lang="pt-BR" sz="1800" b="0" i="0" u="none" strike="noStrike" dirty="0">
                        <a:solidFill>
                          <a:srgbClr val="000000"/>
                        </a:solidFill>
                        <a:effectLst/>
                        <a:latin typeface="Calibri"/>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4788">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Jardim Tiradentes</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5.080</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Independência Mansões</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4.943</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2572">
                <a:tc>
                  <a:txBody>
                    <a:bodyPr/>
                    <a:lstStyle/>
                    <a:p>
                      <a:pPr marL="0" algn="ctr" defTabSz="914400" rtl="0" eaLnBrk="1" fontAlgn="ctr" latinLnBrk="0" hangingPunct="1"/>
                      <a:r>
                        <a:rPr lang="pt-BR" sz="1800" b="1" i="0" u="none" strike="noStrike" kern="1200" dirty="0" smtClean="0">
                          <a:solidFill>
                            <a:srgbClr val="000000"/>
                          </a:solidFill>
                          <a:effectLst/>
                          <a:latin typeface="Calibri"/>
                          <a:ea typeface="+mn-ea"/>
                          <a:cs typeface="+mn-cs"/>
                        </a:rPr>
                        <a:t>Veiga</a:t>
                      </a:r>
                      <a:r>
                        <a:rPr lang="pt-BR" sz="1800" b="1" i="0" u="none" strike="noStrike" kern="1200" baseline="0" dirty="0" smtClean="0">
                          <a:solidFill>
                            <a:srgbClr val="000000"/>
                          </a:solidFill>
                          <a:effectLst/>
                          <a:latin typeface="Calibri"/>
                          <a:ea typeface="+mn-ea"/>
                          <a:cs typeface="+mn-cs"/>
                        </a:rPr>
                        <a:t> Jardim</a:t>
                      </a:r>
                      <a:endParaRPr lang="pt-BR" sz="1800" b="1"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4.302</a:t>
                      </a:r>
                      <a:endParaRPr lang="pt-BR" sz="1800" b="0" i="0" u="none" strike="noStrike" kern="1200" dirty="0">
                        <a:solidFill>
                          <a:srgbClr val="000000"/>
                        </a:solidFill>
                        <a:effectLst/>
                        <a:latin typeface="Calibri"/>
                        <a:ea typeface="+mn-ea"/>
                        <a:cs typeface="+mn-cs"/>
                      </a:endParaRPr>
                    </a:p>
                  </a:txBody>
                  <a:tcPr marL="7038" marR="7038" marT="7038"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3358">
                <a:tc>
                  <a:txBody>
                    <a:bodyPr/>
                    <a:lstStyle/>
                    <a:p>
                      <a:pPr marL="0" algn="ctr" defTabSz="914400" rtl="0" eaLnBrk="1" fontAlgn="ctr" latinLnBrk="0" hangingPunct="1"/>
                      <a:r>
                        <a:rPr lang="pt-BR" sz="1800" b="1" i="0" u="none" strike="noStrike" kern="1200" dirty="0" err="1" smtClean="0">
                          <a:solidFill>
                            <a:srgbClr val="000000"/>
                          </a:solidFill>
                          <a:effectLst/>
                          <a:latin typeface="Calibri"/>
                          <a:ea typeface="+mn-ea"/>
                          <a:cs typeface="+mn-cs"/>
                        </a:rPr>
                        <a:t>Garavelo</a:t>
                      </a:r>
                      <a:endParaRPr lang="pt-BR" sz="1800" b="1"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pt-BR" sz="1800" b="0" i="0" u="none" strike="noStrike" kern="1200" dirty="0" smtClean="0">
                          <a:solidFill>
                            <a:srgbClr val="000000"/>
                          </a:solidFill>
                          <a:effectLst/>
                          <a:latin typeface="Calibri"/>
                          <a:ea typeface="+mn-ea"/>
                          <a:cs typeface="+mn-cs"/>
                        </a:rPr>
                        <a:t>4.298</a:t>
                      </a:r>
                      <a:endParaRPr lang="pt-BR" sz="1800" b="0" i="0" u="none" strike="noStrike" kern="1200" dirty="0">
                        <a:solidFill>
                          <a:srgbClr val="000000"/>
                        </a:solidFill>
                        <a:effectLst/>
                        <a:latin typeface="Calibri"/>
                        <a:ea typeface="+mn-ea"/>
                        <a:cs typeface="+mn-cs"/>
                      </a:endParaRPr>
                    </a:p>
                  </a:txBody>
                  <a:tcPr marL="7038" marR="7038" marT="7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944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2800" dirty="0" smtClean="0">
                <a:solidFill>
                  <a:srgbClr val="00B050"/>
                </a:solidFill>
              </a:rPr>
              <a:t>3- Licenças dos Órgãos Fiscalizadores e Reguladores -1/2</a:t>
            </a:r>
            <a:endParaRPr sz="2800" dirty="0">
              <a:solidFill>
                <a:srgbClr val="00B050"/>
              </a:solidFill>
            </a:endParaRPr>
          </a:p>
          <a:p>
            <a:endParaRPr lang="pt-BR" dirty="0"/>
          </a:p>
        </p:txBody>
      </p:sp>
      <p:sp>
        <p:nvSpPr>
          <p:cNvPr id="3" name="Espaço Reservado para Texto 2"/>
          <p:cNvSpPr>
            <a:spLocks noGrp="1"/>
          </p:cNvSpPr>
          <p:nvPr>
            <p:ph type="body" sz="quarter" idx="11"/>
          </p:nvPr>
        </p:nvSpPr>
        <p:spPr>
          <a:xfrm>
            <a:off x="251520" y="1844824"/>
            <a:ext cx="8713788" cy="4968875"/>
          </a:xfrm>
        </p:spPr>
        <p:txBody>
          <a:bodyPr/>
          <a:lstStyle/>
          <a:p>
            <a:pPr marL="0" indent="0">
              <a:buNone/>
            </a:pPr>
            <a:r>
              <a:rPr lang="pt-BR" sz="2800" b="1" dirty="0">
                <a:effectLst>
                  <a:outerShdw blurRad="50800" dist="38100" dir="2700000" algn="tl" rotWithShape="0">
                    <a:prstClr val="black">
                      <a:alpha val="40000"/>
                    </a:prstClr>
                  </a:outerShdw>
                </a:effectLst>
                <a:latin typeface="+mj-lt"/>
                <a:ea typeface="+mj-ea"/>
                <a:cs typeface="+mj-cs"/>
              </a:rPr>
              <a:t>3</a:t>
            </a:r>
            <a:r>
              <a:rPr lang="pt-BR" sz="2800" b="1" dirty="0" smtClean="0">
                <a:effectLst>
                  <a:outerShdw blurRad="50800" dist="38100" dir="2700000" algn="tl" rotWithShape="0">
                    <a:prstClr val="black">
                      <a:alpha val="40000"/>
                    </a:prstClr>
                  </a:outerShdw>
                </a:effectLst>
                <a:latin typeface="+mj-lt"/>
                <a:ea typeface="+mj-ea"/>
                <a:cs typeface="+mj-cs"/>
              </a:rPr>
              <a:t>.1 </a:t>
            </a:r>
            <a:r>
              <a:rPr lang="pt-BR" sz="2800" b="1" dirty="0">
                <a:effectLst>
                  <a:outerShdw blurRad="50800" dist="38100" dir="2700000" algn="tl" rotWithShape="0">
                    <a:prstClr val="black">
                      <a:alpha val="40000"/>
                    </a:prstClr>
                  </a:outerShdw>
                </a:effectLst>
                <a:latin typeface="+mj-lt"/>
                <a:ea typeface="+mj-ea"/>
                <a:cs typeface="+mj-cs"/>
              </a:rPr>
              <a:t>- Licenciamento </a:t>
            </a:r>
            <a:r>
              <a:rPr lang="pt-BR" sz="2800" b="1" dirty="0" smtClean="0">
                <a:effectLst>
                  <a:outerShdw blurRad="50800" dist="38100" dir="2700000" algn="tl" rotWithShape="0">
                    <a:prstClr val="black">
                      <a:alpha val="40000"/>
                    </a:prstClr>
                  </a:outerShdw>
                </a:effectLst>
                <a:latin typeface="+mj-lt"/>
                <a:ea typeface="+mj-ea"/>
                <a:cs typeface="+mj-cs"/>
              </a:rPr>
              <a:t>Ambiental</a:t>
            </a:r>
          </a:p>
          <a:p>
            <a:pPr marL="0" indent="0">
              <a:buNone/>
            </a:pPr>
            <a:endParaRPr lang="pt-BR" sz="2800" b="1" dirty="0">
              <a:effectLst>
                <a:outerShdw blurRad="50800" dist="38100" dir="2700000" algn="tl" rotWithShape="0">
                  <a:prstClr val="black">
                    <a:alpha val="40000"/>
                  </a:prstClr>
                </a:outerShdw>
              </a:effectLst>
              <a:latin typeface="+mj-lt"/>
              <a:ea typeface="+mj-ea"/>
              <a:cs typeface="+mj-cs"/>
            </a:endParaRPr>
          </a:p>
          <a:p>
            <a:pPr marL="0" indent="0" algn="just">
              <a:buNone/>
            </a:pPr>
            <a:r>
              <a:rPr lang="pt-BR" dirty="0">
                <a:effectLst>
                  <a:outerShdw blurRad="50800" dist="38100" dir="2700000" algn="tl" rotWithShape="0">
                    <a:prstClr val="black">
                      <a:alpha val="40000"/>
                    </a:prstClr>
                  </a:outerShdw>
                </a:effectLst>
                <a:latin typeface="+mj-lt"/>
                <a:ea typeface="+mj-ea"/>
                <a:cs typeface="+mj-cs"/>
              </a:rPr>
              <a:t>O licenciamento ambiental foi concedido pela Agência Municipal do Meio Ambiente – AMMA, em 30/04/2009, através da Licença de nº 525/2009, sendo feitas as devidas renovações, estando vigente a de nº 033/2014, concedida em 27/01/2014 com validade até 27/01/2016.</a:t>
            </a:r>
          </a:p>
          <a:p>
            <a:endParaRPr lang="pt-B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2800" dirty="0" smtClean="0">
                <a:solidFill>
                  <a:srgbClr val="00B050"/>
                </a:solidFill>
              </a:rPr>
              <a:t>3- Licenças dos Órgãos Fiscalizadores e Reguladores -2/2</a:t>
            </a:r>
            <a:endParaRPr sz="2800" dirty="0">
              <a:solidFill>
                <a:srgbClr val="00B050"/>
              </a:solidFill>
            </a:endParaRPr>
          </a:p>
          <a:p>
            <a:endParaRPr lang="pt-BR" dirty="0"/>
          </a:p>
        </p:txBody>
      </p:sp>
      <p:sp>
        <p:nvSpPr>
          <p:cNvPr id="3" name="Espaço Reservado para Texto 2"/>
          <p:cNvSpPr>
            <a:spLocks noGrp="1"/>
          </p:cNvSpPr>
          <p:nvPr>
            <p:ph type="body" sz="quarter" idx="11"/>
          </p:nvPr>
        </p:nvSpPr>
        <p:spPr>
          <a:xfrm>
            <a:off x="251520" y="1889125"/>
            <a:ext cx="8713788" cy="3988147"/>
          </a:xfrm>
        </p:spPr>
        <p:txBody>
          <a:bodyPr/>
          <a:lstStyle/>
          <a:p>
            <a:pPr marL="0" indent="0">
              <a:buNone/>
            </a:pPr>
            <a:r>
              <a:rPr lang="pt-BR" sz="2800" b="1" dirty="0" smtClean="0">
                <a:effectLst>
                  <a:outerShdw blurRad="50800" dist="38100" dir="2700000" algn="tl" rotWithShape="0">
                    <a:prstClr val="black">
                      <a:alpha val="40000"/>
                    </a:prstClr>
                  </a:outerShdw>
                </a:effectLst>
                <a:latin typeface="+mj-lt"/>
                <a:ea typeface="+mj-ea"/>
                <a:cs typeface="+mj-cs"/>
              </a:rPr>
              <a:t>3.2 – Declaração de Utilidade Pública</a:t>
            </a:r>
          </a:p>
          <a:p>
            <a:pPr marL="0" indent="0">
              <a:buNone/>
            </a:pPr>
            <a:endParaRPr lang="pt-BR" sz="2800" b="1" dirty="0">
              <a:effectLst>
                <a:outerShdw blurRad="50800" dist="38100" dir="2700000" algn="tl" rotWithShape="0">
                  <a:prstClr val="black">
                    <a:alpha val="40000"/>
                  </a:prstClr>
                </a:outerShdw>
              </a:effectLst>
              <a:latin typeface="+mj-lt"/>
              <a:ea typeface="+mj-ea"/>
              <a:cs typeface="+mj-cs"/>
            </a:endParaRPr>
          </a:p>
          <a:p>
            <a:pPr marL="0" indent="0" algn="just">
              <a:buNone/>
            </a:pPr>
            <a:r>
              <a:rPr lang="pt-BR" dirty="0">
                <a:effectLst>
                  <a:outerShdw blurRad="50800" dist="38100" dir="2700000" algn="tl" rotWithShape="0">
                    <a:prstClr val="black">
                      <a:alpha val="40000"/>
                    </a:prstClr>
                  </a:outerShdw>
                </a:effectLst>
                <a:latin typeface="+mj-lt"/>
                <a:ea typeface="+mj-ea"/>
                <a:cs typeface="+mj-cs"/>
              </a:rPr>
              <a:t>As áreas de terras atravessadas pela LT 2 x 138 kV Carajás – (Atlântico – Campinas) foram declaradas de utilidade pública pela Agência Nacional de Energia Elétrica – ANEEL, em 04/11/2009, através da Resolução Autorizativa n° 2.155.</a:t>
            </a:r>
          </a:p>
          <a:p>
            <a:endParaRPr lang="pt-BR" dirty="0"/>
          </a:p>
        </p:txBody>
      </p:sp>
    </p:spTree>
    <p:extLst>
      <p:ext uri="{BB962C8B-B14F-4D97-AF65-F5344CB8AC3E}">
        <p14:creationId xmlns:p14="http://schemas.microsoft.com/office/powerpoint/2010/main" val="364944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179512" y="836712"/>
            <a:ext cx="8712967" cy="575310"/>
          </a:xfrm>
        </p:spPr>
        <p:txBody>
          <a:bodyPr/>
          <a:lstStyle/>
          <a:p>
            <a:pPr lvl="0"/>
            <a:r>
              <a:rPr sz="3200" dirty="0" smtClean="0">
                <a:solidFill>
                  <a:srgbClr val="00B050"/>
                </a:solidFill>
              </a:rPr>
              <a:t>Sumário</a:t>
            </a:r>
            <a:endParaRPr lang="pt-BR" dirty="0"/>
          </a:p>
        </p:txBody>
      </p:sp>
      <p:sp>
        <p:nvSpPr>
          <p:cNvPr id="4" name="Espaço Reservado para Texto 2"/>
          <p:cNvSpPr txBox="1">
            <a:spLocks/>
          </p:cNvSpPr>
          <p:nvPr/>
        </p:nvSpPr>
        <p:spPr>
          <a:xfrm>
            <a:off x="142844" y="1484784"/>
            <a:ext cx="8728523" cy="4320480"/>
          </a:xfrm>
          <a:prstGeom prst="rect">
            <a:avLst/>
          </a:prstGeom>
          <a:effectLst/>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1" i="0" u="none" strike="noStrike" kern="1200" cap="none" spc="0" normalizeH="0" baseline="0" noProof="0" dirty="0" smtClean="0">
              <a:ln>
                <a:noFill/>
              </a:ln>
              <a:solidFill>
                <a:srgbClr val="00B050"/>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1" i="0" u="none" strike="noStrike" kern="1200" cap="none" spc="0" normalizeH="0" baseline="0" noProof="0" dirty="0" smtClean="0">
              <a:ln>
                <a:noFill/>
              </a:ln>
              <a:solidFill>
                <a:srgbClr val="00B050"/>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1" i="0" u="none" strike="noStrike" kern="1200" cap="none" spc="0" normalizeH="0" baseline="0" noProof="0" dirty="0" smtClean="0">
              <a:ln>
                <a:noFill/>
              </a:ln>
              <a:solidFill>
                <a:srgbClr val="00B050"/>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pt-BR" sz="2800" b="1" dirty="0" smtClean="0">
              <a:effectLst>
                <a:outerShdw blurRad="50800" dist="38100" dir="2700000" algn="tl" rotWithShape="0">
                  <a:prstClr val="black">
                    <a:alpha val="40000"/>
                  </a:prstClr>
                </a:outerShdw>
              </a:effectLst>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pt-BR" sz="2800" b="1" dirty="0" smtClean="0">
              <a:effectLst>
                <a:outerShdw blurRad="50800" dist="38100" dir="2700000" algn="tl" rotWithShape="0">
                  <a:prstClr val="black">
                    <a:alpha val="40000"/>
                  </a:prstClr>
                </a:outerShdw>
              </a:effectLst>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rPr>
              <a:t>1- O que é o </a:t>
            </a:r>
            <a:r>
              <a:rPr kumimoji="0" lang="pt-BR" sz="2800" b="1" i="0" u="none" strike="noStrike" kern="1200" cap="none" spc="0" normalizeH="0" baseline="0" noProof="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rPr>
              <a:t>Sistema Carajás</a:t>
            </a:r>
            <a:endParaRPr kumimoji="0" lang="pt-BR" sz="2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pt-BR" sz="2800" b="1" dirty="0" smtClean="0">
                <a:effectLst>
                  <a:outerShdw blurRad="50800" dist="38100" dir="2700000" algn="tl" rotWithShape="0">
                    <a:prstClr val="black">
                      <a:alpha val="40000"/>
                    </a:prstClr>
                  </a:outerShdw>
                </a:effectLst>
                <a:latin typeface="+mj-lt"/>
                <a:ea typeface="+mj-ea"/>
                <a:cs typeface="+mj-cs"/>
              </a:rPr>
              <a:t>2 - </a:t>
            </a:r>
            <a:r>
              <a:rPr kumimoji="0" lang="pt-BR" sz="2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rPr>
              <a:t>Importância</a:t>
            </a:r>
            <a:r>
              <a:rPr kumimoji="0" lang="pt-BR" sz="2800" b="1" i="0" u="none" strike="noStrike" kern="1200" cap="none" spc="0" normalizeH="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rPr>
              <a:t> do empreendimento</a:t>
            </a:r>
          </a:p>
          <a:p>
            <a:pPr>
              <a:spcBef>
                <a:spcPct val="20000"/>
              </a:spcBef>
            </a:pPr>
            <a:r>
              <a:rPr lang="pt-BR" sz="2800" b="1" dirty="0" smtClean="0">
                <a:effectLst>
                  <a:outerShdw blurRad="50800" dist="38100" dir="2700000" algn="tl" rotWithShape="0">
                    <a:prstClr val="black">
                      <a:alpha val="40000"/>
                    </a:prstClr>
                  </a:outerShdw>
                </a:effectLst>
              </a:rPr>
              <a:t>3- Licenças dos Órgãos Fiscalizadores e Reguladores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rPr>
              <a:t>4- Avaliação do Empreendimento pelo Ministério Público do Estado</a:t>
            </a:r>
            <a:r>
              <a:rPr kumimoji="0" lang="pt-BR" sz="2800" b="1" i="0" u="none" strike="noStrike" kern="1200" cap="none" spc="0" normalizeH="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rPr>
              <a:t> de Goiás</a:t>
            </a:r>
          </a:p>
          <a:p>
            <a:pPr>
              <a:spcBef>
                <a:spcPct val="20000"/>
              </a:spcBef>
              <a:defRPr/>
            </a:pPr>
            <a:r>
              <a:rPr lang="pt-BR" sz="2800" b="1" dirty="0" smtClean="0">
                <a:effectLst>
                  <a:outerShdw blurRad="50800" dist="38100" dir="2700000" algn="tl" rotWithShape="0">
                    <a:prstClr val="black">
                      <a:alpha val="40000"/>
                    </a:prstClr>
                  </a:outerShdw>
                </a:effectLst>
              </a:rPr>
              <a:t>5- Decisões Judiciais referentes ao Empreendimento</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800" b="1" i="0" u="none" strike="noStrike" kern="1200" cap="none" spc="0" normalizeH="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pt-BR" sz="2800" b="1" dirty="0" smtClean="0">
              <a:effectLst>
                <a:outerShdw blurRad="50800" dist="38100" dir="2700000" algn="tl" rotWithShape="0">
                  <a:prstClr val="black">
                    <a:alpha val="40000"/>
                  </a:prstClr>
                </a:outerShdw>
              </a:effectLst>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800" b="1" i="0" u="none" strike="noStrike" kern="1200" cap="none" spc="0" normalizeH="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000" b="1" i="0" u="none" strike="noStrike" kern="1200" cap="none" spc="0" normalizeH="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1" i="0" u="none" strike="noStrike" kern="1200" cap="none" spc="0" normalizeH="0" baseline="0" noProof="0" dirty="0" smtClean="0">
              <a:ln>
                <a:noFill/>
              </a:ln>
              <a:solidFill>
                <a:srgbClr val="00B050"/>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600" b="1" i="0" u="none" strike="noStrike" kern="1200" cap="none" spc="0" normalizeH="0" baseline="0" noProof="0" dirty="0" smtClean="0">
              <a:ln>
                <a:noFill/>
              </a:ln>
              <a:solidFill>
                <a:srgbClr val="00B050"/>
              </a:solidFill>
              <a:effectLst>
                <a:outerShdw blurRad="50800" dist="38100" dir="2700000" algn="tl" rotWithShape="0">
                  <a:prstClr val="black">
                    <a:alpha val="40000"/>
                  </a:prstClr>
                </a:outerShdw>
              </a:effectLst>
              <a:uLnTx/>
              <a:uFillTx/>
              <a:latin typeface="+mj-lt"/>
              <a:ea typeface="+mj-ea"/>
              <a:cs typeface="+mj-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6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6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600" b="1"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r>
              <a:rPr sz="3000" dirty="0" smtClean="0">
                <a:solidFill>
                  <a:srgbClr val="00B050"/>
                </a:solidFill>
              </a:rPr>
              <a:t>4- </a:t>
            </a:r>
            <a:r>
              <a:rPr lang="pt-BR" sz="3000" dirty="0">
                <a:solidFill>
                  <a:srgbClr val="00B050"/>
                </a:solidFill>
              </a:rPr>
              <a:t>Avaliação do Empreendimento pelo Ministério Público do Estado de </a:t>
            </a:r>
            <a:r>
              <a:rPr lang="pt-BR" sz="3000" dirty="0" smtClean="0">
                <a:solidFill>
                  <a:srgbClr val="00B050"/>
                </a:solidFill>
              </a:rPr>
              <a:t>Goiás -  1/4</a:t>
            </a:r>
          </a:p>
          <a:p>
            <a:endParaRPr lang="pt-BR" dirty="0"/>
          </a:p>
        </p:txBody>
      </p:sp>
      <p:sp>
        <p:nvSpPr>
          <p:cNvPr id="3" name="Espaço Reservado para Texto 2"/>
          <p:cNvSpPr>
            <a:spLocks noGrp="1"/>
          </p:cNvSpPr>
          <p:nvPr>
            <p:ph type="body" sz="quarter" idx="11"/>
          </p:nvPr>
        </p:nvSpPr>
        <p:spPr>
          <a:xfrm>
            <a:off x="250825" y="1988840"/>
            <a:ext cx="8713788" cy="4536504"/>
          </a:xfrm>
        </p:spPr>
        <p:txBody>
          <a:bodyPr>
            <a:normAutofit/>
          </a:bodyPr>
          <a:lstStyle/>
          <a:p>
            <a:pPr algn="just">
              <a:buFont typeface="Wingdings" pitchFamily="2" charset="2"/>
              <a:buChar char="§"/>
            </a:pPr>
            <a:r>
              <a:rPr lang="pt-BR" dirty="0" smtClean="0">
                <a:effectLst>
                  <a:outerShdw blurRad="50800" dist="38100" dir="2700000" algn="tl" rotWithShape="0">
                    <a:prstClr val="black">
                      <a:alpha val="40000"/>
                    </a:prstClr>
                  </a:outerShdw>
                </a:effectLst>
                <a:latin typeface="+mj-lt"/>
                <a:ea typeface="+mj-ea"/>
                <a:cs typeface="+mj-cs"/>
              </a:rPr>
              <a:t>Na </a:t>
            </a:r>
            <a:r>
              <a:rPr lang="pt-BR" dirty="0">
                <a:effectLst>
                  <a:outerShdw blurRad="50800" dist="38100" dir="2700000" algn="tl" rotWithShape="0">
                    <a:prstClr val="black">
                      <a:alpha val="40000"/>
                    </a:prstClr>
                  </a:outerShdw>
                </a:effectLst>
                <a:latin typeface="+mj-lt"/>
                <a:ea typeface="+mj-ea"/>
                <a:cs typeface="+mj-cs"/>
              </a:rPr>
              <a:t>data de 11/04/2012, o Ministério Público do Estado de Goiás, </a:t>
            </a:r>
            <a:r>
              <a:rPr lang="pt-BR" dirty="0" smtClean="0">
                <a:effectLst>
                  <a:outerShdw blurRad="50800" dist="38100" dir="2700000" algn="tl" rotWithShape="0">
                    <a:prstClr val="black">
                      <a:alpha val="40000"/>
                    </a:prstClr>
                  </a:outerShdw>
                </a:effectLst>
                <a:latin typeface="+mj-lt"/>
                <a:ea typeface="+mj-ea"/>
                <a:cs typeface="+mj-cs"/>
              </a:rPr>
              <a:t>81ª </a:t>
            </a:r>
            <a:r>
              <a:rPr lang="pt-BR" dirty="0">
                <a:effectLst>
                  <a:outerShdw blurRad="50800" dist="38100" dir="2700000" algn="tl" rotWithShape="0">
                    <a:prstClr val="black">
                      <a:alpha val="40000"/>
                    </a:prstClr>
                  </a:outerShdw>
                </a:effectLst>
                <a:latin typeface="+mj-lt"/>
                <a:ea typeface="+mj-ea"/>
                <a:cs typeface="+mj-cs"/>
              </a:rPr>
              <a:t>Promotoria de </a:t>
            </a:r>
            <a:r>
              <a:rPr lang="pt-BR" dirty="0" smtClean="0">
                <a:effectLst>
                  <a:outerShdw blurRad="50800" dist="38100" dir="2700000" algn="tl" rotWithShape="0">
                    <a:prstClr val="black">
                      <a:alpha val="40000"/>
                    </a:prstClr>
                  </a:outerShdw>
                </a:effectLst>
                <a:latin typeface="+mj-lt"/>
                <a:ea typeface="+mj-ea"/>
                <a:cs typeface="+mj-cs"/>
              </a:rPr>
              <a:t>Justiça, representado pelo Promotor Marcelo Fernandes de Melo, instaurou um </a:t>
            </a:r>
            <a:r>
              <a:rPr lang="pt-BR" dirty="0">
                <a:effectLst>
                  <a:outerShdw blurRad="50800" dist="38100" dir="2700000" algn="tl" rotWithShape="0">
                    <a:prstClr val="black">
                      <a:alpha val="40000"/>
                    </a:prstClr>
                  </a:outerShdw>
                </a:effectLst>
                <a:latin typeface="+mj-lt"/>
                <a:ea typeface="+mj-ea"/>
                <a:cs typeface="+mj-cs"/>
              </a:rPr>
              <a:t>inquérito civil </a:t>
            </a:r>
            <a:r>
              <a:rPr lang="pt-BR" dirty="0" smtClean="0">
                <a:effectLst>
                  <a:outerShdw blurRad="50800" dist="38100" dir="2700000" algn="tl" rotWithShape="0">
                    <a:prstClr val="black">
                      <a:alpha val="40000"/>
                    </a:prstClr>
                  </a:outerShdw>
                </a:effectLst>
                <a:latin typeface="+mj-lt"/>
                <a:ea typeface="+mj-ea"/>
                <a:cs typeface="+mj-cs"/>
              </a:rPr>
              <a:t>público, </a:t>
            </a:r>
            <a:r>
              <a:rPr lang="pt-BR" dirty="0">
                <a:effectLst>
                  <a:outerShdw blurRad="50800" dist="38100" dir="2700000" algn="tl" rotWithShape="0">
                    <a:prstClr val="black">
                      <a:alpha val="40000"/>
                    </a:prstClr>
                  </a:outerShdw>
                </a:effectLst>
                <a:latin typeface="+mj-lt"/>
                <a:ea typeface="+mj-ea"/>
                <a:cs typeface="+mj-cs"/>
              </a:rPr>
              <a:t>tendo como investigado a </a:t>
            </a:r>
            <a:r>
              <a:rPr lang="pt-BR" dirty="0" smtClean="0">
                <a:effectLst>
                  <a:outerShdw blurRad="50800" dist="38100" dir="2700000" algn="tl" rotWithShape="0">
                    <a:prstClr val="black">
                      <a:alpha val="40000"/>
                    </a:prstClr>
                  </a:outerShdw>
                </a:effectLst>
                <a:latin typeface="+mj-lt"/>
                <a:ea typeface="+mj-ea"/>
                <a:cs typeface="+mj-cs"/>
              </a:rPr>
              <a:t>CELG </a:t>
            </a:r>
            <a:r>
              <a:rPr lang="pt-BR" dirty="0">
                <a:effectLst>
                  <a:outerShdw blurRad="50800" dist="38100" dir="2700000" algn="tl" rotWithShape="0">
                    <a:prstClr val="black">
                      <a:alpha val="40000"/>
                    </a:prstClr>
                  </a:outerShdw>
                </a:effectLst>
                <a:latin typeface="+mj-lt"/>
                <a:ea typeface="+mj-ea"/>
                <a:cs typeface="+mj-cs"/>
              </a:rPr>
              <a:t>D </a:t>
            </a:r>
            <a:r>
              <a:rPr lang="pt-BR" dirty="0" smtClean="0">
                <a:effectLst>
                  <a:outerShdw blurRad="50800" dist="38100" dir="2700000" algn="tl" rotWithShape="0">
                    <a:prstClr val="black">
                      <a:alpha val="40000"/>
                    </a:prstClr>
                  </a:outerShdw>
                </a:effectLst>
                <a:latin typeface="+mj-lt"/>
                <a:ea typeface="+mj-ea"/>
                <a:cs typeface="+mj-cs"/>
              </a:rPr>
              <a:t>e, </a:t>
            </a:r>
            <a:r>
              <a:rPr lang="pt-BR" dirty="0">
                <a:effectLst>
                  <a:outerShdw blurRad="50800" dist="38100" dir="2700000" algn="tl" rotWithShape="0">
                    <a:prstClr val="black">
                      <a:alpha val="40000"/>
                    </a:prstClr>
                  </a:outerShdw>
                </a:effectLst>
                <a:latin typeface="+mj-lt"/>
                <a:ea typeface="+mj-ea"/>
                <a:cs typeface="+mj-cs"/>
              </a:rPr>
              <a:t>como objeto, a degradação ambiental</a:t>
            </a:r>
            <a:r>
              <a:rPr lang="pt-BR" dirty="0" smtClean="0">
                <a:effectLst>
                  <a:outerShdw blurRad="50800" dist="38100" dir="2700000" algn="tl" rotWithShape="0">
                    <a:prstClr val="black">
                      <a:alpha val="40000"/>
                    </a:prstClr>
                  </a:outerShdw>
                </a:effectLst>
                <a:latin typeface="+mj-lt"/>
                <a:ea typeface="+mj-ea"/>
                <a:cs typeface="+mj-cs"/>
              </a:rPr>
              <a:t>.</a:t>
            </a:r>
          </a:p>
          <a:p>
            <a:pPr marL="0" indent="0" algn="just">
              <a:buNone/>
            </a:pPr>
            <a:endParaRPr lang="pt-BR" dirty="0">
              <a:effectLst>
                <a:outerShdw blurRad="50800" dist="38100" dir="2700000" algn="tl" rotWithShape="0">
                  <a:prstClr val="black">
                    <a:alpha val="40000"/>
                  </a:prstClr>
                </a:outerShdw>
              </a:effectLst>
              <a:latin typeface="+mj-lt"/>
              <a:ea typeface="+mj-ea"/>
              <a:cs typeface="+mj-cs"/>
            </a:endParaRPr>
          </a:p>
          <a:p>
            <a:pPr algn="just">
              <a:buFont typeface="Wingdings" pitchFamily="2" charset="2"/>
              <a:buChar char="§"/>
            </a:pPr>
            <a:r>
              <a:rPr lang="pt-BR" dirty="0">
                <a:effectLst>
                  <a:outerShdw blurRad="50800" dist="38100" dir="2700000" algn="tl" rotWithShape="0">
                    <a:prstClr val="black">
                      <a:alpha val="40000"/>
                    </a:prstClr>
                  </a:outerShdw>
                </a:effectLst>
                <a:latin typeface="+mj-lt"/>
                <a:ea typeface="+mj-ea"/>
                <a:cs typeface="+mj-cs"/>
              </a:rPr>
              <a:t>Na data de 26/08/2013, a 81ª Promotoria de Justiça de Goiânia, emitiu a Promoção de Arquivamento nº </a:t>
            </a:r>
            <a:r>
              <a:rPr lang="pt-BR" dirty="0" smtClean="0">
                <a:effectLst>
                  <a:outerShdw blurRad="50800" dist="38100" dir="2700000" algn="tl" rotWithShape="0">
                    <a:prstClr val="black">
                      <a:alpha val="40000"/>
                    </a:prstClr>
                  </a:outerShdw>
                </a:effectLst>
                <a:latin typeface="+mj-lt"/>
                <a:ea typeface="+mj-ea"/>
                <a:cs typeface="+mj-cs"/>
              </a:rPr>
              <a:t>044/2013</a:t>
            </a:r>
            <a:r>
              <a:rPr lang="pt-BR" dirty="0">
                <a:effectLst>
                  <a:outerShdw blurRad="50800" dist="38100" dir="2700000" algn="tl" rotWithShape="0">
                    <a:prstClr val="black">
                      <a:alpha val="40000"/>
                    </a:prstClr>
                  </a:outerShdw>
                </a:effectLst>
                <a:latin typeface="+mj-lt"/>
                <a:ea typeface="+mj-ea"/>
                <a:cs typeface="+mj-cs"/>
              </a:rPr>
              <a:t> </a:t>
            </a:r>
            <a:r>
              <a:rPr lang="pt-BR" dirty="0" smtClean="0">
                <a:effectLst>
                  <a:outerShdw blurRad="50800" dist="38100" dir="2700000" algn="tl" rotWithShape="0">
                    <a:prstClr val="black">
                      <a:alpha val="40000"/>
                    </a:prstClr>
                  </a:outerShdw>
                </a:effectLst>
                <a:latin typeface="+mj-lt"/>
                <a:ea typeface="+mj-ea"/>
                <a:cs typeface="+mj-cs"/>
              </a:rPr>
              <a:t>e, portanto, autorizou a continuidade da implantação do empreendimento.</a:t>
            </a:r>
            <a:endParaRPr lang="pt-BR" dirty="0"/>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r>
              <a:rPr sz="3000" dirty="0" smtClean="0">
                <a:solidFill>
                  <a:srgbClr val="00B050"/>
                </a:solidFill>
              </a:rPr>
              <a:t>4- </a:t>
            </a:r>
            <a:r>
              <a:rPr lang="pt-BR" sz="3000" dirty="0">
                <a:solidFill>
                  <a:srgbClr val="00B050"/>
                </a:solidFill>
              </a:rPr>
              <a:t>Avaliação do Empreendimento pelo Ministério Público do Estado de </a:t>
            </a:r>
            <a:r>
              <a:rPr lang="pt-BR" sz="3000" dirty="0" smtClean="0">
                <a:solidFill>
                  <a:srgbClr val="00B050"/>
                </a:solidFill>
              </a:rPr>
              <a:t>Goiás – 2/4</a:t>
            </a:r>
          </a:p>
          <a:p>
            <a:endParaRPr lang="pt-BR" dirty="0"/>
          </a:p>
        </p:txBody>
      </p:sp>
      <p:sp>
        <p:nvSpPr>
          <p:cNvPr id="3" name="Espaço Reservado para Texto 2"/>
          <p:cNvSpPr>
            <a:spLocks noGrp="1"/>
          </p:cNvSpPr>
          <p:nvPr>
            <p:ph type="body" sz="quarter" idx="11"/>
          </p:nvPr>
        </p:nvSpPr>
        <p:spPr>
          <a:xfrm>
            <a:off x="250825" y="1988840"/>
            <a:ext cx="8713788" cy="4536504"/>
          </a:xfrm>
        </p:spPr>
        <p:txBody>
          <a:bodyPr/>
          <a:lstStyle/>
          <a:p>
            <a:pPr lvl="0" algn="just">
              <a:buFont typeface="Wingdings" pitchFamily="2" charset="2"/>
              <a:buChar char="§"/>
            </a:pPr>
            <a:endParaRPr lang="pt-BR" sz="2800" dirty="0" smtClean="0">
              <a:latin typeface="+mj-lt"/>
            </a:endParaRPr>
          </a:p>
          <a:p>
            <a:pPr lvl="0" algn="just">
              <a:buFont typeface="Wingdings" pitchFamily="2" charset="2"/>
              <a:buChar char="§"/>
            </a:pPr>
            <a:r>
              <a:rPr lang="pt-BR" dirty="0">
                <a:effectLst>
                  <a:outerShdw blurRad="50800" dist="38100" dir="2700000" algn="tl" rotWithShape="0">
                    <a:prstClr val="black">
                      <a:alpha val="40000"/>
                    </a:prstClr>
                  </a:outerShdw>
                </a:effectLst>
                <a:latin typeface="+mj-lt"/>
                <a:ea typeface="+mj-ea"/>
                <a:cs typeface="+mj-cs"/>
              </a:rPr>
              <a:t>Em 02/09/2014 o Ministério Público do Estado de Goiás, 8ª Promotoria de Justiça de Goiânia, a partir de um abaixo-assinado dos moradores da região onde está sendo implantado o empreendimento, solicitou, através do Ofício nº 315/2014, informações acerca da instalação da linha de Alta Tensão que supostamente impactaria o Parque Macambira – Anicuns.</a:t>
            </a:r>
          </a:p>
          <a:p>
            <a:pPr algn="just">
              <a:buFont typeface="Wingdings" pitchFamily="2" charset="2"/>
              <a:buChar char="§"/>
            </a:pPr>
            <a:endParaRPr lang="pt-BR" sz="2800" dirty="0" smtClean="0">
              <a:effectLst>
                <a:outerShdw blurRad="50800" dist="38100" dir="2700000" algn="tl"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38299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r>
              <a:rPr sz="3000" dirty="0" smtClean="0">
                <a:solidFill>
                  <a:srgbClr val="00B050"/>
                </a:solidFill>
              </a:rPr>
              <a:t>4- </a:t>
            </a:r>
            <a:r>
              <a:rPr lang="pt-BR" sz="3000" dirty="0">
                <a:solidFill>
                  <a:srgbClr val="00B050"/>
                </a:solidFill>
              </a:rPr>
              <a:t>Avaliação do Empreendimento pelo Ministério Público do Estado de </a:t>
            </a:r>
            <a:r>
              <a:rPr lang="pt-BR" sz="3000" dirty="0" smtClean="0">
                <a:solidFill>
                  <a:srgbClr val="00B050"/>
                </a:solidFill>
              </a:rPr>
              <a:t>Goiás  -3/4</a:t>
            </a:r>
          </a:p>
          <a:p>
            <a:endParaRPr lang="pt-BR" dirty="0"/>
          </a:p>
        </p:txBody>
      </p:sp>
      <p:sp>
        <p:nvSpPr>
          <p:cNvPr id="3" name="Espaço Reservado para Texto 2"/>
          <p:cNvSpPr>
            <a:spLocks noGrp="1"/>
          </p:cNvSpPr>
          <p:nvPr>
            <p:ph type="body" sz="quarter" idx="11"/>
          </p:nvPr>
        </p:nvSpPr>
        <p:spPr>
          <a:xfrm>
            <a:off x="250825" y="1988840"/>
            <a:ext cx="8713788" cy="4536504"/>
          </a:xfrm>
        </p:spPr>
        <p:txBody>
          <a:bodyPr/>
          <a:lstStyle/>
          <a:p>
            <a:pPr algn="just">
              <a:buFont typeface="Wingdings" pitchFamily="2" charset="2"/>
              <a:buChar char="§"/>
            </a:pPr>
            <a:endParaRPr lang="pt-BR" sz="1400" dirty="0" smtClean="0">
              <a:effectLst>
                <a:outerShdw blurRad="50800" dist="38100" dir="2700000" algn="tl" rotWithShape="0">
                  <a:prstClr val="black">
                    <a:alpha val="40000"/>
                  </a:prstClr>
                </a:outerShdw>
              </a:effectLst>
              <a:latin typeface="+mj-lt"/>
              <a:ea typeface="+mj-ea"/>
              <a:cs typeface="+mj-cs"/>
            </a:endParaRPr>
          </a:p>
          <a:p>
            <a:pPr algn="just">
              <a:buFont typeface="Wingdings" pitchFamily="2" charset="2"/>
              <a:buChar char="§"/>
            </a:pPr>
            <a:r>
              <a:rPr lang="pt-BR" dirty="0" smtClean="0">
                <a:effectLst>
                  <a:outerShdw blurRad="50800" dist="38100" dir="2700000" algn="tl" rotWithShape="0">
                    <a:prstClr val="black">
                      <a:alpha val="40000"/>
                    </a:prstClr>
                  </a:outerShdw>
                </a:effectLst>
                <a:latin typeface="+mj-lt"/>
                <a:ea typeface="+mj-ea"/>
                <a:cs typeface="+mj-cs"/>
              </a:rPr>
              <a:t>Em 24/09/2014 </a:t>
            </a:r>
            <a:r>
              <a:rPr lang="pt-BR" dirty="0" smtClean="0">
                <a:effectLst>
                  <a:outerShdw blurRad="50800" dist="38100" dir="2700000" algn="tl" rotWithShape="0">
                    <a:prstClr val="black">
                      <a:alpha val="40000"/>
                    </a:prstClr>
                  </a:outerShdw>
                </a:effectLst>
                <a:latin typeface="+mj-lt"/>
              </a:rPr>
              <a:t>o Ministério Público do Estado de Goiás, 8ª Promotoria de Justiça - Meio Ambiente e Urbanismo</a:t>
            </a:r>
            <a:r>
              <a:rPr lang="pt-BR" dirty="0" smtClean="0">
                <a:effectLst>
                  <a:outerShdw blurRad="50800" dist="38100" dir="2700000" algn="tl" rotWithShape="0">
                    <a:prstClr val="black">
                      <a:alpha val="40000"/>
                    </a:prstClr>
                  </a:outerShdw>
                </a:effectLst>
                <a:latin typeface="+mj-lt"/>
                <a:ea typeface="+mj-ea"/>
                <a:cs typeface="+mj-cs"/>
              </a:rPr>
              <a:t>, representado pelo promotor Maurício </a:t>
            </a:r>
            <a:r>
              <a:rPr lang="pt-BR" dirty="0" err="1" smtClean="0">
                <a:effectLst>
                  <a:outerShdw blurRad="50800" dist="38100" dir="2700000" algn="tl" rotWithShape="0">
                    <a:prstClr val="black">
                      <a:alpha val="40000"/>
                    </a:prstClr>
                  </a:outerShdw>
                </a:effectLst>
                <a:latin typeface="+mj-lt"/>
                <a:ea typeface="+mj-ea"/>
                <a:cs typeface="+mj-cs"/>
              </a:rPr>
              <a:t>Nardini</a:t>
            </a:r>
            <a:r>
              <a:rPr lang="pt-BR" dirty="0" smtClean="0">
                <a:effectLst>
                  <a:outerShdw blurRad="50800" dist="38100" dir="2700000" algn="tl" rotWithShape="0">
                    <a:prstClr val="black">
                      <a:alpha val="40000"/>
                    </a:prstClr>
                  </a:outerShdw>
                </a:effectLst>
                <a:latin typeface="+mj-lt"/>
                <a:ea typeface="+mj-ea"/>
                <a:cs typeface="+mj-cs"/>
              </a:rPr>
              <a:t>, promoveu o arquivamento de nº 066/2014, fundamentado nos argumentos de que “</a:t>
            </a:r>
            <a:r>
              <a:rPr lang="pt-BR" i="1" dirty="0" smtClean="0">
                <a:effectLst>
                  <a:outerShdw blurRad="50800" dist="38100" dir="2700000" algn="tl" rotWithShape="0">
                    <a:prstClr val="black">
                      <a:alpha val="40000"/>
                    </a:prstClr>
                  </a:outerShdw>
                </a:effectLst>
                <a:latin typeface="+mj-lt"/>
                <a:ea typeface="+mj-ea"/>
                <a:cs typeface="+mj-cs"/>
              </a:rPr>
              <a:t>após vistoria in loco pelo coordenador do Programa Urbano Ambiental Macambira Anicuns (PUAMA), foi constatado que as obras da rede de alta tensão não interferem com as obras do Parque</a:t>
            </a:r>
            <a:r>
              <a:rPr lang="pt-BR" dirty="0" smtClean="0">
                <a:effectLst>
                  <a:outerShdw blurRad="50800" dist="38100" dir="2700000" algn="tl" rotWithShape="0">
                    <a:prstClr val="black">
                      <a:alpha val="40000"/>
                    </a:prstClr>
                  </a:outerShdw>
                </a:effectLst>
                <a:latin typeface="+mj-lt"/>
                <a:ea typeface="+mj-ea"/>
                <a:cs typeface="+mj-cs"/>
              </a:rPr>
              <a:t>.’’</a:t>
            </a:r>
            <a:endParaRPr lang="pt-BR" dirty="0">
              <a:effectLst>
                <a:outerShdw blurRad="50800" dist="38100" dir="2700000" algn="tl"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38299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r>
              <a:rPr sz="3000" dirty="0" smtClean="0">
                <a:solidFill>
                  <a:srgbClr val="00B050"/>
                </a:solidFill>
              </a:rPr>
              <a:t>4- </a:t>
            </a:r>
            <a:r>
              <a:rPr lang="pt-BR" sz="3000" dirty="0">
                <a:solidFill>
                  <a:srgbClr val="00B050"/>
                </a:solidFill>
              </a:rPr>
              <a:t>Avaliação do Empreendimento pelo Ministério Público do Estado de </a:t>
            </a:r>
            <a:r>
              <a:rPr lang="pt-BR" sz="3000" dirty="0" smtClean="0">
                <a:solidFill>
                  <a:srgbClr val="00B050"/>
                </a:solidFill>
              </a:rPr>
              <a:t>Goiás – 4/4</a:t>
            </a:r>
          </a:p>
          <a:p>
            <a:endParaRPr lang="pt-BR" dirty="0"/>
          </a:p>
        </p:txBody>
      </p:sp>
      <p:sp>
        <p:nvSpPr>
          <p:cNvPr id="3" name="Espaço Reservado para Texto 2"/>
          <p:cNvSpPr>
            <a:spLocks noGrp="1"/>
          </p:cNvSpPr>
          <p:nvPr>
            <p:ph type="body" sz="quarter" idx="11"/>
          </p:nvPr>
        </p:nvSpPr>
        <p:spPr>
          <a:xfrm>
            <a:off x="250825" y="1988840"/>
            <a:ext cx="8713788" cy="4536504"/>
          </a:xfrm>
        </p:spPr>
        <p:txBody>
          <a:bodyPr/>
          <a:lstStyle/>
          <a:p>
            <a:pPr algn="just">
              <a:buFont typeface="Wingdings" pitchFamily="2" charset="2"/>
              <a:buChar char="§"/>
            </a:pPr>
            <a:endParaRPr lang="pt-BR" sz="1400" dirty="0" smtClean="0">
              <a:effectLst>
                <a:outerShdw blurRad="50800" dist="38100" dir="2700000" algn="tl" rotWithShape="0">
                  <a:prstClr val="black">
                    <a:alpha val="40000"/>
                  </a:prstClr>
                </a:outerShdw>
              </a:effectLst>
              <a:latin typeface="+mj-lt"/>
              <a:ea typeface="+mj-ea"/>
              <a:cs typeface="+mj-cs"/>
            </a:endParaRPr>
          </a:p>
          <a:p>
            <a:pPr algn="just">
              <a:buFont typeface="Wingdings" pitchFamily="2" charset="2"/>
              <a:buChar char="§"/>
            </a:pPr>
            <a:r>
              <a:rPr lang="pt-BR" dirty="0" smtClean="0">
                <a:effectLst>
                  <a:outerShdw blurRad="50800" dist="38100" dir="2700000" algn="tl" rotWithShape="0">
                    <a:prstClr val="black">
                      <a:alpha val="40000"/>
                    </a:prstClr>
                  </a:outerShdw>
                </a:effectLst>
                <a:latin typeface="+mj-lt"/>
                <a:ea typeface="+mj-ea"/>
                <a:cs typeface="+mj-cs"/>
              </a:rPr>
              <a:t>Em 19/05/2015 a CELG D assinou com o Ministério Público do Estado de Goiás o Termo de Ajuste de Conduta – TAC para compensações urbanísticas nos bairros em torno da LT 2 x 138 kV Carajás – (Atlântico – Campinas)</a:t>
            </a:r>
            <a:endParaRPr lang="pt-BR" dirty="0">
              <a:effectLst>
                <a:outerShdw blurRad="50800" dist="38100" dir="2700000" algn="tl"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38299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r>
              <a:rPr sz="2800" dirty="0" smtClean="0">
                <a:solidFill>
                  <a:srgbClr val="00B050"/>
                </a:solidFill>
              </a:rPr>
              <a:t>5- </a:t>
            </a:r>
            <a:r>
              <a:rPr lang="pt-BR" sz="2800" dirty="0" smtClean="0">
                <a:solidFill>
                  <a:srgbClr val="00B050"/>
                </a:solidFill>
              </a:rPr>
              <a:t>Decisões Judiciais referente ao empreendimento – 1/2</a:t>
            </a:r>
          </a:p>
          <a:p>
            <a:endParaRPr lang="pt-BR" dirty="0"/>
          </a:p>
        </p:txBody>
      </p:sp>
      <p:sp>
        <p:nvSpPr>
          <p:cNvPr id="3" name="Espaço Reservado para Texto 2"/>
          <p:cNvSpPr>
            <a:spLocks noGrp="1"/>
          </p:cNvSpPr>
          <p:nvPr>
            <p:ph type="body" sz="quarter" idx="11"/>
          </p:nvPr>
        </p:nvSpPr>
        <p:spPr>
          <a:xfrm>
            <a:off x="250825" y="1988840"/>
            <a:ext cx="8713788" cy="4536504"/>
          </a:xfrm>
        </p:spPr>
        <p:txBody>
          <a:bodyPr/>
          <a:lstStyle/>
          <a:p>
            <a:pPr algn="just">
              <a:buFont typeface="Wingdings" pitchFamily="2" charset="2"/>
              <a:buChar char="§"/>
            </a:pPr>
            <a:r>
              <a:rPr lang="pt-BR" dirty="0" smtClean="0"/>
              <a:t>Em 09/10/2012, o Desembargador Rogério </a:t>
            </a:r>
            <a:r>
              <a:rPr lang="pt-BR" dirty="0" err="1" smtClean="0"/>
              <a:t>Arédio</a:t>
            </a:r>
            <a:r>
              <a:rPr lang="pt-BR" dirty="0" smtClean="0"/>
              <a:t> Ferreira, através do processo judicial nº 201291709630, autorizou a CELG D a dar prosseguimento ao programa de instalação da LT 2 x 138 kV Carajás – (Atlântico – Campinas) no município de Goiânia, observadas todas as normas de preservação e compensação do meio ambiente impostas pelas respectivas licenças. Frisou ainda que </a:t>
            </a:r>
            <a:r>
              <a:rPr lang="pt-BR" i="1" dirty="0" smtClean="0"/>
              <a:t>a “Grande Goiânia” encontra-se com déficit energético há muitos anos, sendo imprescindível os serviços de expansão da rede e de investimentos, sob pena de um grande colapso no sistema de energia da capital.”</a:t>
            </a:r>
            <a:r>
              <a:rPr lang="pt-BR" b="1" dirty="0" smtClean="0"/>
              <a:t> </a:t>
            </a:r>
            <a:endParaRPr lang="pt-BR" dirty="0" smtClean="0"/>
          </a:p>
          <a:p>
            <a:pPr algn="just">
              <a:buFont typeface="Wingdings" pitchFamily="2" charset="2"/>
              <a:buChar char="§"/>
            </a:pPr>
            <a:endParaRPr lang="pt-BR" dirty="0"/>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r>
              <a:rPr sz="2800" dirty="0" smtClean="0">
                <a:solidFill>
                  <a:srgbClr val="00B050"/>
                </a:solidFill>
              </a:rPr>
              <a:t>5- </a:t>
            </a:r>
            <a:r>
              <a:rPr lang="pt-BR" sz="2800" dirty="0" smtClean="0">
                <a:solidFill>
                  <a:srgbClr val="00B050"/>
                </a:solidFill>
              </a:rPr>
              <a:t>Decisões Judiciais referente ao empreendimento -2/2</a:t>
            </a:r>
          </a:p>
          <a:p>
            <a:endParaRPr lang="pt-BR" dirty="0"/>
          </a:p>
        </p:txBody>
      </p:sp>
      <p:sp>
        <p:nvSpPr>
          <p:cNvPr id="3" name="Espaço Reservado para Texto 2"/>
          <p:cNvSpPr>
            <a:spLocks noGrp="1"/>
          </p:cNvSpPr>
          <p:nvPr>
            <p:ph type="body" sz="quarter" idx="11"/>
          </p:nvPr>
        </p:nvSpPr>
        <p:spPr>
          <a:xfrm>
            <a:off x="142844" y="1714488"/>
            <a:ext cx="8713788" cy="4536504"/>
          </a:xfrm>
        </p:spPr>
        <p:txBody>
          <a:bodyPr/>
          <a:lstStyle/>
          <a:p>
            <a:pPr algn="just">
              <a:buFont typeface="Wingdings" pitchFamily="2" charset="2"/>
              <a:buChar char="§"/>
            </a:pPr>
            <a:r>
              <a:rPr lang="pt-BR" dirty="0" smtClean="0"/>
              <a:t>Em 06/11/2014, o Desembargador Zacarias Neves Coelho, através do Processo Judicial nº 201494025396, autorizou a CELG D a dar prosseguimento ao programa de instalação da LT 2 x 138 kV Carajás – (Atlântico – Campinas), no município de Goiânia. Salientou que </a:t>
            </a:r>
            <a:r>
              <a:rPr lang="pt-BR" i="1" dirty="0" smtClean="0"/>
              <a:t>“uma nova paralisação das obras, cujo projeto remonta a 2008, certamente causará grande prejuízos de ordem financeira a empresa agravante, sem falar na população </a:t>
            </a:r>
            <a:r>
              <a:rPr lang="pt-BR" i="1" dirty="0" err="1" smtClean="0"/>
              <a:t>goianiense</a:t>
            </a:r>
            <a:r>
              <a:rPr lang="pt-BR" i="1" dirty="0" smtClean="0"/>
              <a:t>, que notoriamente sofre com a crise energética enfrentada pelo Município e depende de obras com a que ora se referenda para que haja uma efetiva melhora no sistema de distribuição de energia elétrica”</a:t>
            </a:r>
            <a:r>
              <a:rPr lang="pt-BR" dirty="0" smtClean="0"/>
              <a:t>.</a:t>
            </a:r>
            <a:r>
              <a:rPr lang="pt-BR" b="1" dirty="0" smtClean="0"/>
              <a:t> </a:t>
            </a:r>
            <a:r>
              <a:rPr lang="pt-BR" sz="2600" b="1" dirty="0" smtClean="0"/>
              <a:t> </a:t>
            </a:r>
            <a:endParaRPr lang="pt-BR" sz="2600" dirty="0"/>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521" y="836712"/>
            <a:ext cx="8712967" cy="791334"/>
          </a:xfrm>
        </p:spPr>
        <p:txBody>
          <a:bodyPr/>
          <a:lstStyle/>
          <a:p>
            <a:endParaRPr dirty="0" smtClean="0">
              <a:solidFill>
                <a:srgbClr val="00B050"/>
              </a:solidFill>
            </a:endParaRPr>
          </a:p>
          <a:p>
            <a:endParaRPr sz="3000" dirty="0" smtClean="0">
              <a:solidFill>
                <a:srgbClr val="00B050"/>
              </a:solidFill>
            </a:endParaRPr>
          </a:p>
          <a:p>
            <a:r>
              <a:rPr sz="3000" dirty="0" smtClean="0">
                <a:solidFill>
                  <a:srgbClr val="00B050"/>
                </a:solidFill>
              </a:rPr>
              <a:t>6 - </a:t>
            </a:r>
            <a:r>
              <a:rPr lang="pt-BR" sz="3000" dirty="0" smtClean="0">
                <a:solidFill>
                  <a:srgbClr val="00B050"/>
                </a:solidFill>
              </a:rPr>
              <a:t>Faixa de Segurança da LT -1/9</a:t>
            </a:r>
          </a:p>
          <a:p>
            <a:endParaRPr lang="pt-BR" sz="3000" dirty="0" smtClean="0">
              <a:solidFill>
                <a:srgbClr val="00B050"/>
              </a:solidFill>
            </a:endParaRPr>
          </a:p>
          <a:p>
            <a:endParaRPr lang="pt-BR" dirty="0"/>
          </a:p>
        </p:txBody>
      </p:sp>
      <p:sp>
        <p:nvSpPr>
          <p:cNvPr id="3" name="Espaço Reservado para Texto 2"/>
          <p:cNvSpPr>
            <a:spLocks noGrp="1"/>
          </p:cNvSpPr>
          <p:nvPr>
            <p:ph type="body" sz="quarter" idx="11"/>
          </p:nvPr>
        </p:nvSpPr>
        <p:spPr>
          <a:xfrm>
            <a:off x="142844" y="1714488"/>
            <a:ext cx="8713788" cy="4536504"/>
          </a:xfrm>
        </p:spPr>
        <p:txBody>
          <a:bodyPr>
            <a:normAutofit/>
          </a:bodyPr>
          <a:lstStyle/>
          <a:p>
            <a:pPr algn="just">
              <a:buFont typeface="Wingdings" pitchFamily="2" charset="2"/>
              <a:buChar char="§"/>
            </a:pPr>
            <a:r>
              <a:rPr lang="pt-BR" b="1" dirty="0" smtClean="0"/>
              <a:t>A Faixa de Segurança da LT foi calculada conforme </a:t>
            </a:r>
            <a:r>
              <a:rPr lang="pt-BR" b="1" dirty="0"/>
              <a:t>i</a:t>
            </a:r>
            <a:r>
              <a:rPr lang="pt-BR" b="1" dirty="0" smtClean="0"/>
              <a:t>tem 12 da NBR 5422/1985 – Projeto de Linhas Aéreas de Transmissão de Energia Elétrica.</a:t>
            </a:r>
          </a:p>
          <a:p>
            <a:pPr algn="just">
              <a:buFont typeface="Wingdings" pitchFamily="2" charset="2"/>
              <a:buChar char="§"/>
            </a:pPr>
            <a:r>
              <a:rPr lang="pt-BR" b="1" dirty="0" smtClean="0"/>
              <a:t>Em todo o percurso, com exceção da Rua Francisco de Faria, a Faixa de Segurança é de 11 metros, sendo 5,5 metros para cada lado do eixo da LT.</a:t>
            </a:r>
          </a:p>
          <a:p>
            <a:pPr algn="just">
              <a:buFont typeface="Wingdings" pitchFamily="2" charset="2"/>
              <a:buChar char="§"/>
            </a:pPr>
            <a:r>
              <a:rPr lang="pt-BR" b="1" dirty="0" smtClean="0"/>
              <a:t>A linha foi concebida de forma a reduzir a largura da faixa, de modo a ter o menor impacto sobre a urbanização e a segurança das pessoas. Essa redução foi possível devido a:</a:t>
            </a:r>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963862" y="1412776"/>
            <a:ext cx="2118007" cy="4848182"/>
          </a:xfrm>
          <a:prstGeom prst="rect">
            <a:avLst/>
          </a:prstGeom>
          <a:noFill/>
          <a:ln w="9525">
            <a:noFill/>
            <a:miter lim="800000"/>
            <a:headEnd/>
            <a:tailEnd/>
          </a:ln>
          <a:effectLst/>
        </p:spPr>
      </p:pic>
      <p:sp>
        <p:nvSpPr>
          <p:cNvPr id="2" name="Espaço Reservado para Texto 1"/>
          <p:cNvSpPr>
            <a:spLocks noGrp="1"/>
          </p:cNvSpPr>
          <p:nvPr>
            <p:ph type="body" sz="quarter" idx="10"/>
          </p:nvPr>
        </p:nvSpPr>
        <p:spPr>
          <a:xfrm>
            <a:off x="160605" y="1026245"/>
            <a:ext cx="8572560" cy="505582"/>
          </a:xfrm>
        </p:spPr>
        <p:txBody>
          <a:bodyPr/>
          <a:lstStyle/>
          <a:p>
            <a:endParaRPr dirty="0" smtClean="0">
              <a:solidFill>
                <a:srgbClr val="00B050"/>
              </a:solidFill>
            </a:endParaRPr>
          </a:p>
          <a:p>
            <a:endParaRPr sz="3000" dirty="0" smtClean="0">
              <a:solidFill>
                <a:srgbClr val="00B050"/>
              </a:solidFill>
            </a:endParaRPr>
          </a:p>
          <a:p>
            <a:endParaRPr sz="3000" dirty="0" smtClean="0">
              <a:solidFill>
                <a:srgbClr val="00B050"/>
              </a:solidFill>
            </a:endParaRPr>
          </a:p>
          <a:p>
            <a:r>
              <a:rPr sz="3000" dirty="0" smtClean="0">
                <a:solidFill>
                  <a:srgbClr val="00B050"/>
                </a:solidFill>
              </a:rPr>
              <a:t>6 - </a:t>
            </a:r>
            <a:r>
              <a:rPr lang="pt-BR" sz="3000" dirty="0" smtClean="0">
                <a:solidFill>
                  <a:srgbClr val="00B050"/>
                </a:solidFill>
              </a:rPr>
              <a:t>Faixa de Segurança da LT -2/9</a:t>
            </a:r>
          </a:p>
          <a:p>
            <a:endParaRPr lang="pt-BR" sz="3000" dirty="0" smtClean="0">
              <a:solidFill>
                <a:srgbClr val="00B050"/>
              </a:solidFill>
            </a:endParaRPr>
          </a:p>
          <a:p>
            <a:endParaRPr lang="pt-BR" sz="3000" dirty="0" smtClean="0">
              <a:solidFill>
                <a:srgbClr val="00B050"/>
              </a:solidFill>
            </a:endParaRPr>
          </a:p>
          <a:p>
            <a:endParaRPr lang="pt-BR" dirty="0"/>
          </a:p>
        </p:txBody>
      </p:sp>
      <p:sp>
        <p:nvSpPr>
          <p:cNvPr id="3" name="Espaço Reservado para Texto 2"/>
          <p:cNvSpPr>
            <a:spLocks noGrp="1"/>
          </p:cNvSpPr>
          <p:nvPr>
            <p:ph type="body" sz="quarter" idx="11"/>
          </p:nvPr>
        </p:nvSpPr>
        <p:spPr>
          <a:xfrm>
            <a:off x="142844" y="1714488"/>
            <a:ext cx="6661404" cy="4536504"/>
          </a:xfrm>
        </p:spPr>
        <p:txBody>
          <a:bodyPr/>
          <a:lstStyle/>
          <a:p>
            <a:pPr marL="0" indent="0" algn="just" defTabSz="307975">
              <a:buNone/>
            </a:pPr>
            <a:r>
              <a:rPr lang="pt-BR" b="1" i="1" dirty="0" smtClean="0"/>
              <a:t>i- Utilização de isoladores Tipo </a:t>
            </a:r>
            <a:r>
              <a:rPr lang="pt-BR" b="1" i="1" dirty="0" err="1" smtClean="0"/>
              <a:t>Line</a:t>
            </a:r>
            <a:r>
              <a:rPr lang="pt-BR" b="1" i="1" dirty="0" smtClean="0"/>
              <a:t> Post - </a:t>
            </a:r>
          </a:p>
          <a:p>
            <a:pPr algn="just" defTabSz="307975">
              <a:buNone/>
            </a:pPr>
            <a:r>
              <a:rPr lang="pt-BR" dirty="0" smtClean="0"/>
              <a:t> </a:t>
            </a:r>
          </a:p>
          <a:p>
            <a:pPr algn="just" defTabSz="307975">
              <a:buNone/>
            </a:pPr>
            <a:r>
              <a:rPr lang="pt-BR" dirty="0" smtClean="0"/>
              <a:t>Este tipo de isolador possui função dupla:</a:t>
            </a:r>
          </a:p>
          <a:p>
            <a:pPr algn="just" defTabSz="307975">
              <a:buNone/>
            </a:pPr>
            <a:endParaRPr lang="pt-BR" dirty="0" smtClean="0"/>
          </a:p>
          <a:p>
            <a:pPr algn="just" defTabSz="307975">
              <a:buFont typeface="Wingdings" pitchFamily="2" charset="2"/>
              <a:buChar char="§"/>
            </a:pPr>
            <a:r>
              <a:rPr lang="pt-BR" dirty="0" smtClean="0"/>
              <a:t>sustentação dos cabos</a:t>
            </a:r>
          </a:p>
          <a:p>
            <a:pPr algn="just" defTabSz="307975">
              <a:buFont typeface="Wingdings" pitchFamily="2" charset="2"/>
              <a:buChar char="§"/>
            </a:pPr>
            <a:r>
              <a:rPr lang="pt-BR" dirty="0" smtClean="0"/>
              <a:t>isolação elétrica da linha</a:t>
            </a:r>
          </a:p>
          <a:p>
            <a:pPr marL="0" indent="0" algn="just" defTabSz="307975">
              <a:buNone/>
            </a:pPr>
            <a:endParaRPr lang="pt-BR" dirty="0"/>
          </a:p>
          <a:p>
            <a:pPr marL="0" indent="0" algn="just" defTabSz="307975">
              <a:buNone/>
            </a:pPr>
            <a:r>
              <a:rPr lang="pt-BR" dirty="0" smtClean="0"/>
              <a:t> Além disso, o isolador, que é fixado na estrutura, reduz o  balanço do cabo , que é limitado à movimentação do grampo de suspensão. </a:t>
            </a:r>
          </a:p>
          <a:p>
            <a:pPr algn="just">
              <a:buFont typeface="Wingdings" pitchFamily="2" charset="2"/>
              <a:buChar char="§"/>
            </a:pPr>
            <a:endParaRPr lang="pt-BR" sz="2800" dirty="0" smtClean="0"/>
          </a:p>
          <a:p>
            <a:pPr algn="just">
              <a:buFont typeface="Wingdings" pitchFamily="2" charset="2"/>
              <a:buChar char="§"/>
            </a:pPr>
            <a:endParaRPr lang="pt-BR" sz="2800" b="1" dirty="0" smtClean="0"/>
          </a:p>
          <a:p>
            <a:pPr algn="just">
              <a:buFont typeface="Wingdings" pitchFamily="2" charset="2"/>
              <a:buChar char="§"/>
            </a:pPr>
            <a:endParaRPr lang="pt-BR" sz="2800" b="1" dirty="0" smtClean="0"/>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14283" y="1142984"/>
            <a:ext cx="8572560" cy="505582"/>
          </a:xfrm>
        </p:spPr>
        <p:txBody>
          <a:bodyPr/>
          <a:lstStyle/>
          <a:p>
            <a:endParaRPr dirty="0" smtClean="0">
              <a:solidFill>
                <a:srgbClr val="00B050"/>
              </a:solidFill>
            </a:endParaRPr>
          </a:p>
          <a:p>
            <a:endParaRPr sz="3000" dirty="0" smtClean="0">
              <a:solidFill>
                <a:srgbClr val="00B050"/>
              </a:solidFill>
            </a:endParaRPr>
          </a:p>
          <a:p>
            <a:endParaRPr sz="3000" dirty="0" smtClean="0">
              <a:solidFill>
                <a:srgbClr val="00B050"/>
              </a:solidFill>
            </a:endParaRPr>
          </a:p>
          <a:p>
            <a:r>
              <a:rPr sz="3000" dirty="0" smtClean="0">
                <a:solidFill>
                  <a:srgbClr val="00B050"/>
                </a:solidFill>
              </a:rPr>
              <a:t>6 - </a:t>
            </a:r>
            <a:r>
              <a:rPr lang="pt-BR" sz="3000" dirty="0" smtClean="0">
                <a:solidFill>
                  <a:srgbClr val="00B050"/>
                </a:solidFill>
              </a:rPr>
              <a:t>Faixa de Segurança da LT -3/9</a:t>
            </a:r>
          </a:p>
          <a:p>
            <a:endParaRPr lang="pt-BR" sz="3000" dirty="0" smtClean="0">
              <a:solidFill>
                <a:srgbClr val="00B050"/>
              </a:solidFill>
            </a:endParaRPr>
          </a:p>
          <a:p>
            <a:endParaRPr lang="pt-BR" sz="3000" dirty="0" smtClean="0">
              <a:solidFill>
                <a:srgbClr val="00B050"/>
              </a:solidFill>
            </a:endParaRPr>
          </a:p>
          <a:p>
            <a:endParaRPr lang="pt-BR" dirty="0"/>
          </a:p>
        </p:txBody>
      </p:sp>
      <p:sp>
        <p:nvSpPr>
          <p:cNvPr id="3" name="Espaço Reservado para Texto 2"/>
          <p:cNvSpPr>
            <a:spLocks noGrp="1"/>
          </p:cNvSpPr>
          <p:nvPr>
            <p:ph type="body" sz="quarter" idx="11"/>
          </p:nvPr>
        </p:nvSpPr>
        <p:spPr>
          <a:xfrm>
            <a:off x="142844" y="1714488"/>
            <a:ext cx="8713788" cy="4536504"/>
          </a:xfrm>
        </p:spPr>
        <p:txBody>
          <a:bodyPr/>
          <a:lstStyle/>
          <a:p>
            <a:pPr algn="just" defTabSz="307975">
              <a:buFont typeface="Wingdings" pitchFamily="2" charset="2"/>
              <a:buChar char="§"/>
            </a:pPr>
            <a:endParaRPr lang="pt-BR" sz="1400" b="1" i="1" dirty="0" smtClean="0"/>
          </a:p>
          <a:p>
            <a:pPr marL="0" indent="0" algn="just" defTabSz="307975">
              <a:buNone/>
            </a:pPr>
            <a:r>
              <a:rPr lang="pt-BR" sz="2800" b="1" i="1" dirty="0" err="1" smtClean="0"/>
              <a:t>ii</a:t>
            </a:r>
            <a:r>
              <a:rPr lang="pt-BR" sz="2800" b="1" i="1" dirty="0" smtClean="0"/>
              <a:t>- Redução do Vão Médio da LT</a:t>
            </a:r>
          </a:p>
          <a:p>
            <a:pPr algn="just" defTabSz="307975">
              <a:buNone/>
            </a:pPr>
            <a:r>
              <a:rPr lang="pt-BR" sz="2800" dirty="0" smtClean="0"/>
              <a:t> 	</a:t>
            </a:r>
            <a:r>
              <a:rPr lang="pt-BR" dirty="0" smtClean="0"/>
              <a:t>A linha foi projetada para um Vão Médio de apenas 100 metros, sendo que em toda a linha, o maior vão é de 131,39 metros (transposição do Córrego Cascavel).</a:t>
            </a:r>
          </a:p>
          <a:p>
            <a:pPr algn="just" defTabSz="307975">
              <a:buNone/>
            </a:pPr>
            <a:r>
              <a:rPr lang="pt-BR" dirty="0"/>
              <a:t>	</a:t>
            </a:r>
            <a:r>
              <a:rPr lang="pt-BR" dirty="0" smtClean="0"/>
              <a:t> A redução do tamanho dos vãos possibilita um menor balanço dos cabos e, consequentemente, a redução da faixa de segurança da LT.</a:t>
            </a:r>
          </a:p>
          <a:p>
            <a:pPr algn="just" defTabSz="307975">
              <a:buNone/>
            </a:pPr>
            <a:endParaRPr lang="pt-BR" sz="2800" dirty="0" smtClean="0"/>
          </a:p>
          <a:p>
            <a:pPr algn="just">
              <a:buFont typeface="Wingdings" pitchFamily="2" charset="2"/>
              <a:buChar char="§"/>
            </a:pPr>
            <a:endParaRPr lang="pt-BR" sz="2800" dirty="0" smtClean="0"/>
          </a:p>
          <a:p>
            <a:pPr algn="just">
              <a:buFont typeface="Wingdings" pitchFamily="2" charset="2"/>
              <a:buChar char="§"/>
            </a:pPr>
            <a:endParaRPr lang="pt-BR" sz="2800" b="1" dirty="0" smtClean="0"/>
          </a:p>
          <a:p>
            <a:pPr algn="just">
              <a:buFont typeface="Wingdings" pitchFamily="2" charset="2"/>
              <a:buChar char="§"/>
            </a:pPr>
            <a:endParaRPr lang="pt-BR" sz="2800" b="1" dirty="0" smtClean="0"/>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14283" y="1142984"/>
            <a:ext cx="8572560" cy="505582"/>
          </a:xfrm>
        </p:spPr>
        <p:txBody>
          <a:bodyPr/>
          <a:lstStyle/>
          <a:p>
            <a:endParaRPr dirty="0" smtClean="0">
              <a:solidFill>
                <a:srgbClr val="00B050"/>
              </a:solidFill>
            </a:endParaRPr>
          </a:p>
          <a:p>
            <a:endParaRPr sz="3000" dirty="0" smtClean="0">
              <a:solidFill>
                <a:srgbClr val="00B050"/>
              </a:solidFill>
            </a:endParaRPr>
          </a:p>
          <a:p>
            <a:endParaRPr sz="3000" dirty="0" smtClean="0">
              <a:solidFill>
                <a:srgbClr val="00B050"/>
              </a:solidFill>
            </a:endParaRPr>
          </a:p>
          <a:p>
            <a:r>
              <a:rPr sz="3000" dirty="0" smtClean="0">
                <a:solidFill>
                  <a:srgbClr val="00B050"/>
                </a:solidFill>
              </a:rPr>
              <a:t>6 - </a:t>
            </a:r>
            <a:r>
              <a:rPr lang="pt-BR" sz="3000" dirty="0" smtClean="0">
                <a:solidFill>
                  <a:srgbClr val="00B050"/>
                </a:solidFill>
              </a:rPr>
              <a:t>Faixa de Segurança da LT – 4/9</a:t>
            </a:r>
          </a:p>
          <a:p>
            <a:endParaRPr lang="pt-BR" sz="3000" dirty="0" smtClean="0">
              <a:solidFill>
                <a:srgbClr val="00B050"/>
              </a:solidFill>
            </a:endParaRPr>
          </a:p>
          <a:p>
            <a:endParaRPr lang="pt-BR" sz="3000" dirty="0" smtClean="0">
              <a:solidFill>
                <a:srgbClr val="00B050"/>
              </a:solidFill>
            </a:endParaRPr>
          </a:p>
          <a:p>
            <a:endParaRPr lang="pt-BR" dirty="0"/>
          </a:p>
        </p:txBody>
      </p:sp>
      <p:sp>
        <p:nvSpPr>
          <p:cNvPr id="3" name="Espaço Reservado para Texto 2"/>
          <p:cNvSpPr>
            <a:spLocks noGrp="1"/>
          </p:cNvSpPr>
          <p:nvPr>
            <p:ph type="body" sz="quarter" idx="11"/>
          </p:nvPr>
        </p:nvSpPr>
        <p:spPr>
          <a:xfrm>
            <a:off x="142844" y="1714488"/>
            <a:ext cx="8713788" cy="4536504"/>
          </a:xfrm>
        </p:spPr>
        <p:txBody>
          <a:bodyPr>
            <a:normAutofit/>
          </a:bodyPr>
          <a:lstStyle/>
          <a:p>
            <a:pPr algn="just" defTabSz="307975">
              <a:buFont typeface="Wingdings" pitchFamily="2" charset="2"/>
              <a:buChar char="§"/>
            </a:pPr>
            <a:endParaRPr lang="pt-BR" sz="1400" b="1" i="1" dirty="0" smtClean="0"/>
          </a:p>
          <a:p>
            <a:pPr marL="0" indent="0" algn="just" defTabSz="307975">
              <a:buNone/>
            </a:pPr>
            <a:r>
              <a:rPr lang="pt-BR" sz="2800" b="1" i="1" dirty="0" err="1" smtClean="0"/>
              <a:t>iii</a:t>
            </a:r>
            <a:r>
              <a:rPr lang="pt-BR" sz="2800" b="1" i="1" dirty="0" smtClean="0"/>
              <a:t>- </a:t>
            </a:r>
            <a:r>
              <a:rPr lang="pt-BR" sz="2800" b="1" i="1" dirty="0"/>
              <a:t>C</a:t>
            </a:r>
            <a:r>
              <a:rPr lang="pt-BR" sz="2800" b="1" i="1" dirty="0" smtClean="0"/>
              <a:t>aminhamento da LT – Extensão total: 8,768 km</a:t>
            </a:r>
          </a:p>
          <a:p>
            <a:pPr algn="just" defTabSz="307975">
              <a:buNone/>
            </a:pPr>
            <a:r>
              <a:rPr lang="pt-BR" sz="2800" dirty="0" smtClean="0"/>
              <a:t> 	</a:t>
            </a:r>
          </a:p>
          <a:p>
            <a:pPr algn="just" defTabSz="307975">
              <a:buFont typeface="Wingdings" pitchFamily="2" charset="2"/>
              <a:buChar char="§"/>
            </a:pPr>
            <a:r>
              <a:rPr lang="pt-BR" dirty="0" smtClean="0"/>
              <a:t>82,05 % </a:t>
            </a:r>
            <a:r>
              <a:rPr lang="pt-BR" dirty="0"/>
              <a:t> </a:t>
            </a:r>
            <a:r>
              <a:rPr lang="pt-BR" dirty="0" smtClean="0"/>
              <a:t>Canteiro Central de avenidas – 7.194,85 m</a:t>
            </a:r>
          </a:p>
          <a:p>
            <a:pPr algn="just" defTabSz="307975">
              <a:buFont typeface="Wingdings" pitchFamily="2" charset="2"/>
              <a:buChar char="§"/>
            </a:pPr>
            <a:r>
              <a:rPr lang="pt-BR" dirty="0" smtClean="0"/>
              <a:t>13,86% Terrenos Particulares – 1.215,23 m</a:t>
            </a:r>
          </a:p>
          <a:p>
            <a:pPr algn="just" defTabSz="307975">
              <a:buFont typeface="Wingdings" pitchFamily="2" charset="2"/>
              <a:buChar char="§"/>
            </a:pPr>
            <a:r>
              <a:rPr lang="pt-BR" dirty="0" smtClean="0"/>
              <a:t>4,09% Calçada </a:t>
            </a:r>
            <a:r>
              <a:rPr lang="pt-BR" dirty="0"/>
              <a:t>da Rua Francisco de </a:t>
            </a:r>
            <a:r>
              <a:rPr lang="pt-BR" dirty="0" smtClean="0"/>
              <a:t>Faria – 358,38 m </a:t>
            </a:r>
          </a:p>
          <a:p>
            <a:pPr marL="0" indent="0" algn="just">
              <a:buNone/>
            </a:pPr>
            <a:endParaRPr lang="pt-BR" sz="2800" b="1" dirty="0" smtClean="0"/>
          </a:p>
          <a:p>
            <a:pPr algn="just">
              <a:buFont typeface="Wingdings" pitchFamily="2" charset="2"/>
              <a:buChar char="§"/>
            </a:pPr>
            <a:endParaRPr lang="pt-BR" sz="2800" b="1" dirty="0" smtClean="0"/>
          </a:p>
        </p:txBody>
      </p:sp>
    </p:spTree>
    <p:extLst>
      <p:ext uri="{BB962C8B-B14F-4D97-AF65-F5344CB8AC3E}">
        <p14:creationId xmlns:p14="http://schemas.microsoft.com/office/powerpoint/2010/main" val="3221842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179512" y="836712"/>
            <a:ext cx="8712967" cy="575310"/>
          </a:xfrm>
        </p:spPr>
        <p:txBody>
          <a:bodyPr/>
          <a:lstStyle/>
          <a:p>
            <a:pPr lvl="0"/>
            <a:r>
              <a:rPr sz="3200" dirty="0" smtClean="0">
                <a:solidFill>
                  <a:srgbClr val="00B050"/>
                </a:solidFill>
              </a:rPr>
              <a:t>Sumário</a:t>
            </a:r>
            <a:endParaRPr lang="pt-BR" dirty="0"/>
          </a:p>
        </p:txBody>
      </p:sp>
      <p:sp>
        <p:nvSpPr>
          <p:cNvPr id="4" name="Espaço Reservado para Texto 2"/>
          <p:cNvSpPr txBox="1">
            <a:spLocks/>
          </p:cNvSpPr>
          <p:nvPr/>
        </p:nvSpPr>
        <p:spPr>
          <a:xfrm>
            <a:off x="323528" y="1412776"/>
            <a:ext cx="8317431" cy="4968552"/>
          </a:xfrm>
          <a:prstGeom prst="rect">
            <a:avLst/>
          </a:prstGeom>
          <a:effectLst/>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1" i="0" u="none" strike="noStrike" kern="1200" cap="none" spc="0" normalizeH="0" baseline="0" noProof="0" dirty="0" smtClean="0">
              <a:ln>
                <a:noFill/>
              </a:ln>
              <a:solidFill>
                <a:srgbClr val="00B050"/>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000" b="1" i="0" u="none" strike="noStrike" kern="1200" cap="none" spc="0" normalizeH="0" noProof="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R="0" lvl="0" indent="0" fontAlgn="auto">
              <a:lnSpc>
                <a:spcPct val="100000"/>
              </a:lnSpc>
              <a:spcBef>
                <a:spcPct val="20000"/>
              </a:spcBef>
              <a:spcAft>
                <a:spcPts val="0"/>
              </a:spcAft>
              <a:buClrTx/>
              <a:buSzTx/>
              <a:buFont typeface="Arial" pitchFamily="34" charset="0"/>
              <a:buNone/>
              <a:tabLst/>
              <a:defRPr/>
            </a:pPr>
            <a:endParaRPr lang="pt-BR" sz="2800" b="1" dirty="0" smtClean="0">
              <a:effectLst>
                <a:outerShdw blurRad="50800" dist="38100" dir="2700000" algn="tl" rotWithShape="0">
                  <a:prstClr val="black">
                    <a:alpha val="40000"/>
                  </a:prstClr>
                </a:outerShdw>
              </a:effectLst>
            </a:endParaRPr>
          </a:p>
          <a:p>
            <a:pPr marR="0" lvl="0" indent="0" fontAlgn="auto">
              <a:lnSpc>
                <a:spcPct val="100000"/>
              </a:lnSpc>
              <a:spcBef>
                <a:spcPct val="20000"/>
              </a:spcBef>
              <a:spcAft>
                <a:spcPts val="0"/>
              </a:spcAft>
              <a:buClrTx/>
              <a:buSzTx/>
              <a:buFont typeface="Arial" pitchFamily="34" charset="0"/>
              <a:buNone/>
              <a:tabLst/>
              <a:defRPr/>
            </a:pPr>
            <a:r>
              <a:rPr lang="pt-BR" sz="2800" b="1" dirty="0" smtClean="0">
                <a:effectLst>
                  <a:outerShdw blurRad="50800" dist="38100" dir="2700000" algn="tl" rotWithShape="0">
                    <a:prstClr val="black">
                      <a:alpha val="40000"/>
                    </a:prstClr>
                  </a:outerShdw>
                </a:effectLst>
              </a:rPr>
              <a:t>6- Largura da Faixa de Segurança da LT</a:t>
            </a:r>
          </a:p>
          <a:p>
            <a:pPr marR="0" lvl="0" indent="0" fontAlgn="auto">
              <a:lnSpc>
                <a:spcPct val="100000"/>
              </a:lnSpc>
              <a:spcBef>
                <a:spcPct val="20000"/>
              </a:spcBef>
              <a:spcAft>
                <a:spcPts val="0"/>
              </a:spcAft>
              <a:buClrTx/>
              <a:buSzTx/>
              <a:buFont typeface="Arial" pitchFamily="34" charset="0"/>
              <a:buNone/>
              <a:tabLst/>
              <a:defRPr/>
            </a:pPr>
            <a:endParaRPr lang="pt-BR" sz="1400" b="1" dirty="0" smtClean="0">
              <a:effectLst>
                <a:outerShdw blurRad="50800" dist="38100" dir="2700000" algn="tl" rotWithShape="0">
                  <a:prstClr val="black">
                    <a:alpha val="40000"/>
                  </a:prstClr>
                </a:outerShdw>
              </a:effectLst>
            </a:endParaRPr>
          </a:p>
          <a:p>
            <a:pPr>
              <a:spcBef>
                <a:spcPct val="20000"/>
              </a:spcBef>
              <a:defRPr/>
            </a:pPr>
            <a:r>
              <a:rPr lang="pt-BR" sz="2800" b="1" dirty="0" smtClean="0">
                <a:effectLst>
                  <a:outerShdw blurRad="50800" dist="38100" dir="2700000" algn="tl" rotWithShape="0">
                    <a:prstClr val="black">
                      <a:alpha val="40000"/>
                    </a:prstClr>
                  </a:outerShdw>
                </a:effectLst>
              </a:rPr>
              <a:t>7- Cuidados Adicionais para Implantação da LT</a:t>
            </a:r>
          </a:p>
          <a:p>
            <a:pPr>
              <a:spcBef>
                <a:spcPct val="20000"/>
              </a:spcBef>
              <a:defRPr/>
            </a:pPr>
            <a:endParaRPr lang="pt-BR" sz="1400" b="1" dirty="0" smtClean="0">
              <a:effectLst>
                <a:outerShdw blurRad="50800" dist="38100" dir="2700000" algn="tl" rotWithShape="0">
                  <a:prstClr val="black">
                    <a:alpha val="40000"/>
                  </a:prstClr>
                </a:outerShdw>
              </a:effectLst>
            </a:endParaRPr>
          </a:p>
          <a:p>
            <a:pPr>
              <a:spcBef>
                <a:spcPct val="20000"/>
              </a:spcBef>
              <a:defRPr/>
            </a:pPr>
            <a:r>
              <a:rPr lang="pt-BR" sz="2800" b="1" dirty="0" smtClean="0">
                <a:effectLst>
                  <a:outerShdw blurRad="50800" dist="38100" dir="2700000" algn="tl" rotWithShape="0">
                    <a:prstClr val="black">
                      <a:alpha val="40000"/>
                    </a:prstClr>
                  </a:outerShdw>
                </a:effectLst>
              </a:rPr>
              <a:t>8- </a:t>
            </a:r>
            <a:r>
              <a:rPr lang="pt-BR" sz="2800" b="1" dirty="0">
                <a:effectLst>
                  <a:outerShdw blurRad="50800" dist="38100" dir="2700000" algn="tl" rotWithShape="0">
                    <a:prstClr val="black">
                      <a:alpha val="40000"/>
                    </a:prstClr>
                  </a:outerShdw>
                </a:effectLst>
              </a:rPr>
              <a:t>Interferência </a:t>
            </a:r>
            <a:r>
              <a:rPr lang="pt-BR" sz="2800" b="1" dirty="0" smtClean="0">
                <a:effectLst>
                  <a:outerShdw blurRad="50800" dist="38100" dir="2700000" algn="tl" rotWithShape="0">
                    <a:prstClr val="black">
                      <a:alpha val="40000"/>
                    </a:prstClr>
                  </a:outerShdw>
                </a:effectLst>
              </a:rPr>
              <a:t>dos Campos </a:t>
            </a:r>
            <a:r>
              <a:rPr lang="pt-BR" sz="2800" b="1" dirty="0">
                <a:effectLst>
                  <a:outerShdw blurRad="50800" dist="38100" dir="2700000" algn="tl" rotWithShape="0">
                    <a:prstClr val="black">
                      <a:alpha val="40000"/>
                    </a:prstClr>
                  </a:outerShdw>
                </a:effectLst>
              </a:rPr>
              <a:t>Elétrico e </a:t>
            </a:r>
            <a:r>
              <a:rPr lang="pt-BR" sz="2800" b="1" dirty="0" smtClean="0">
                <a:effectLst>
                  <a:outerShdw blurRad="50800" dist="38100" dir="2700000" algn="tl" rotWithShape="0">
                    <a:prstClr val="black">
                      <a:alpha val="40000"/>
                    </a:prstClr>
                  </a:outerShdw>
                </a:effectLst>
              </a:rPr>
              <a:t>Magnético</a:t>
            </a:r>
            <a:endParaRPr lang="pt-BR" sz="2800" b="1" dirty="0">
              <a:effectLst>
                <a:outerShdw blurRad="50800" dist="38100" dir="2700000" algn="tl" rotWithShape="0">
                  <a:prstClr val="black">
                    <a:alpha val="40000"/>
                  </a:prstClr>
                </a:outerShdw>
              </a:effectLst>
            </a:endParaRPr>
          </a:p>
          <a:p>
            <a:pPr marR="0" lvl="0" indent="0" fontAlgn="auto">
              <a:lnSpc>
                <a:spcPct val="100000"/>
              </a:lnSpc>
              <a:spcBef>
                <a:spcPct val="20000"/>
              </a:spcBef>
              <a:spcAft>
                <a:spcPts val="0"/>
              </a:spcAft>
              <a:buClrTx/>
              <a:buSzTx/>
              <a:buFont typeface="Arial" pitchFamily="34" charset="0"/>
              <a:buNone/>
              <a:tabLst/>
              <a:defRPr/>
            </a:pPr>
            <a:endParaRPr lang="pt-BR" sz="1400" b="1" dirty="0" smtClean="0">
              <a:effectLst>
                <a:outerShdw blurRad="50800" dist="38100" dir="2700000" algn="tl" rotWithShape="0">
                  <a:prstClr val="black">
                    <a:alpha val="40000"/>
                  </a:prstClr>
                </a:outerShdw>
              </a:effectLst>
            </a:endParaRPr>
          </a:p>
          <a:p>
            <a:pPr>
              <a:spcBef>
                <a:spcPct val="20000"/>
              </a:spcBef>
              <a:defRPr/>
            </a:pPr>
            <a:r>
              <a:rPr lang="pt-BR" sz="2800" b="1" dirty="0" smtClean="0">
                <a:effectLst>
                  <a:outerShdw blurRad="50800" dist="38100" dir="2700000" algn="tl" rotWithShape="0">
                    <a:prstClr val="black">
                      <a:alpha val="40000"/>
                    </a:prstClr>
                  </a:outerShdw>
                </a:effectLst>
              </a:rPr>
              <a:t>9- Audiências Públicas realizadas</a:t>
            </a:r>
          </a:p>
          <a:p>
            <a:pPr>
              <a:spcBef>
                <a:spcPct val="20000"/>
              </a:spcBef>
              <a:defRPr/>
            </a:pPr>
            <a:endParaRPr lang="pt-BR" sz="1400" b="1" dirty="0" smtClean="0">
              <a:effectLst>
                <a:outerShdw blurRad="50800" dist="38100" dir="2700000" algn="tl" rotWithShape="0">
                  <a:prstClr val="black">
                    <a:alpha val="40000"/>
                  </a:prstClr>
                </a:outerShdw>
              </a:effectLst>
            </a:endParaRPr>
          </a:p>
          <a:p>
            <a:pPr lvl="0">
              <a:spcBef>
                <a:spcPct val="20000"/>
              </a:spcBef>
              <a:defRPr/>
            </a:pPr>
            <a:r>
              <a:rPr lang="pt-BR" sz="2800" b="1" dirty="0" smtClean="0">
                <a:effectLst>
                  <a:outerShdw blurRad="50800" dist="38100" dir="2700000" algn="tl" rotWithShape="0">
                    <a:prstClr val="black">
                      <a:alpha val="40000"/>
                    </a:prstClr>
                  </a:outerShdw>
                </a:effectLst>
              </a:rPr>
              <a:t>10 </a:t>
            </a:r>
            <a:r>
              <a:rPr lang="pt-BR" sz="2800" b="1" dirty="0">
                <a:effectLst>
                  <a:outerShdw blurRad="50800" dist="38100" dir="2700000" algn="tl" rotWithShape="0">
                    <a:prstClr val="black">
                      <a:alpha val="40000"/>
                    </a:prstClr>
                  </a:outerShdw>
                </a:effectLst>
              </a:rPr>
              <a:t>– Estágio Atual da Obra</a:t>
            </a:r>
          </a:p>
          <a:p>
            <a:pPr>
              <a:spcBef>
                <a:spcPct val="20000"/>
              </a:spcBef>
              <a:defRPr/>
            </a:pPr>
            <a:endParaRPr lang="pt-BR" sz="2800" b="1" dirty="0" smtClean="0">
              <a:effectLst>
                <a:outerShdw blurRad="50800" dist="38100" dir="2700000" algn="tl" rotWithShape="0">
                  <a:prstClr val="black">
                    <a:alpha val="40000"/>
                  </a:prstClr>
                </a:outerShdw>
              </a:effectLst>
            </a:endParaRPr>
          </a:p>
          <a:p>
            <a:pPr>
              <a:spcBef>
                <a:spcPct val="20000"/>
              </a:spcBef>
              <a:defRPr/>
            </a:pPr>
            <a:endParaRPr lang="pt-BR" sz="1400" b="1" dirty="0" smtClean="0">
              <a:effectLst>
                <a:outerShdw blurRad="50800" dist="38100" dir="2700000" algn="tl" rotWithShape="0">
                  <a:prstClr val="black">
                    <a:alpha val="40000"/>
                  </a:prstClr>
                </a:outerShdw>
              </a:effectLst>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pt-BR" sz="2800" b="1" baseline="0" noProof="0" dirty="0" smtClean="0">
              <a:effectLst>
                <a:outerShdw blurRad="50800" dist="38100" dir="2700000" algn="tl" rotWithShape="0">
                  <a:prstClr val="black">
                    <a:alpha val="40000"/>
                  </a:prstClr>
                </a:outerShdw>
              </a:effectLst>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800" b="1" i="0" u="none" strike="noStrike" kern="1200" cap="none" spc="0" normalizeH="0" dirty="0" smtClean="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600" b="1"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537810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endParaRPr sz="3000" dirty="0" smtClean="0">
              <a:solidFill>
                <a:srgbClr val="00B050"/>
              </a:solidFill>
            </a:endParaRPr>
          </a:p>
          <a:p>
            <a:r>
              <a:rPr sz="2800" dirty="0" smtClean="0">
                <a:solidFill>
                  <a:srgbClr val="00B050"/>
                </a:solidFill>
              </a:rPr>
              <a:t>6 - </a:t>
            </a:r>
            <a:r>
              <a:rPr lang="pt-BR" sz="2800" dirty="0" smtClean="0">
                <a:solidFill>
                  <a:srgbClr val="00B050"/>
                </a:solidFill>
              </a:rPr>
              <a:t>Faixa de Segurança da LT na Rua Francisco de Faria-5/9</a:t>
            </a:r>
          </a:p>
          <a:p>
            <a:endParaRPr lang="pt-BR" sz="3000" dirty="0" smtClean="0">
              <a:solidFill>
                <a:srgbClr val="00B050"/>
              </a:solidFill>
            </a:endParaRPr>
          </a:p>
          <a:p>
            <a:endParaRPr lang="pt-BR" dirty="0"/>
          </a:p>
        </p:txBody>
      </p:sp>
      <p:sp>
        <p:nvSpPr>
          <p:cNvPr id="3" name="Espaço Reservado para Texto 2"/>
          <p:cNvSpPr>
            <a:spLocks noGrp="1"/>
          </p:cNvSpPr>
          <p:nvPr>
            <p:ph type="body" sz="quarter" idx="11"/>
          </p:nvPr>
        </p:nvSpPr>
        <p:spPr>
          <a:xfrm>
            <a:off x="107504" y="2060848"/>
            <a:ext cx="8136904" cy="4162784"/>
          </a:xfrm>
        </p:spPr>
        <p:txBody>
          <a:bodyPr/>
          <a:lstStyle/>
          <a:p>
            <a:pPr algn="just">
              <a:buNone/>
            </a:pPr>
            <a:endParaRPr lang="pt-BR" sz="1400" b="1" dirty="0" smtClean="0"/>
          </a:p>
          <a:p>
            <a:pPr algn="just">
              <a:buNone/>
            </a:pPr>
            <a:r>
              <a:rPr lang="pt-BR" sz="2800" b="1" dirty="0" smtClean="0"/>
              <a:t>	</a:t>
            </a:r>
            <a:r>
              <a:rPr lang="pt-BR" b="1" dirty="0" smtClean="0"/>
              <a:t>A Faixa de Segurança da LT na Rua Francisco de Faria possui 7,10 metros, sendo 4 metros, voltados para o lado da rua e, 3,10 metros voltados para a calçada. A extensão da LT no calçamento desta rua é de apenas 358,38 metros. Conforme detalhe esquemático apresentado a seguir:</a:t>
            </a:r>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179512" y="2420888"/>
            <a:ext cx="4967575" cy="1512168"/>
          </a:xfrm>
        </p:spPr>
        <p:txBody>
          <a:bodyPr/>
          <a:lstStyle/>
          <a:p>
            <a:endParaRPr dirty="0" smtClean="0">
              <a:solidFill>
                <a:srgbClr val="00B050"/>
              </a:solidFill>
            </a:endParaRPr>
          </a:p>
          <a:p>
            <a:endParaRPr sz="3000" dirty="0" smtClean="0">
              <a:solidFill>
                <a:srgbClr val="00B050"/>
              </a:solidFill>
            </a:endParaRPr>
          </a:p>
          <a:p>
            <a:pPr algn="just"/>
            <a:r>
              <a:rPr sz="2800" dirty="0" smtClean="0">
                <a:solidFill>
                  <a:srgbClr val="00B050"/>
                </a:solidFill>
              </a:rPr>
              <a:t>6 - </a:t>
            </a:r>
            <a:r>
              <a:rPr lang="pt-BR" sz="2800" dirty="0" smtClean="0">
                <a:solidFill>
                  <a:srgbClr val="00B050"/>
                </a:solidFill>
              </a:rPr>
              <a:t>Faixa de Segurança da LT</a:t>
            </a:r>
          </a:p>
          <a:p>
            <a:pPr algn="just"/>
            <a:r>
              <a:rPr lang="pt-BR" sz="2800" dirty="0" smtClean="0">
                <a:solidFill>
                  <a:srgbClr val="00B050"/>
                </a:solidFill>
              </a:rPr>
              <a:t>na Rua Francisco de Faria – 6/9</a:t>
            </a:r>
          </a:p>
          <a:p>
            <a:endParaRPr lang="pt-BR" sz="3000" dirty="0" smtClean="0">
              <a:solidFill>
                <a:srgbClr val="00B050"/>
              </a:solidFill>
            </a:endParaRPr>
          </a:p>
          <a:p>
            <a:endParaRPr lang="pt-BR" dirty="0"/>
          </a:p>
        </p:txBody>
      </p:sp>
      <p:pic>
        <p:nvPicPr>
          <p:cNvPr id="6146" name="Picture 2"/>
          <p:cNvPicPr>
            <a:picLocks noChangeAspect="1" noChangeArrowheads="1"/>
          </p:cNvPicPr>
          <p:nvPr/>
        </p:nvPicPr>
        <p:blipFill>
          <a:blip r:embed="rId2"/>
          <a:srcRect/>
          <a:stretch>
            <a:fillRect/>
          </a:stretch>
        </p:blipFill>
        <p:spPr bwMode="auto">
          <a:xfrm>
            <a:off x="4896036" y="980727"/>
            <a:ext cx="3816424" cy="5486541"/>
          </a:xfrm>
          <a:prstGeom prst="rect">
            <a:avLst/>
          </a:prstGeom>
          <a:noFill/>
          <a:ln w="9525">
            <a:noFill/>
            <a:miter lim="800000"/>
            <a:headEnd/>
            <a:tailEnd/>
          </a:ln>
          <a:effectLst/>
        </p:spPr>
      </p:pic>
    </p:spTree>
    <p:extLst>
      <p:ext uri="{BB962C8B-B14F-4D97-AF65-F5344CB8AC3E}">
        <p14:creationId xmlns:p14="http://schemas.microsoft.com/office/powerpoint/2010/main" val="268877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179512" y="2780928"/>
            <a:ext cx="3528392" cy="1440160"/>
          </a:xfrm>
        </p:spPr>
        <p:txBody>
          <a:bodyPr/>
          <a:lstStyle/>
          <a:p>
            <a:endParaRPr dirty="0" smtClean="0">
              <a:solidFill>
                <a:srgbClr val="00B050"/>
              </a:solidFill>
            </a:endParaRPr>
          </a:p>
          <a:p>
            <a:endParaRPr sz="3000" dirty="0" smtClean="0">
              <a:solidFill>
                <a:srgbClr val="00B050"/>
              </a:solidFill>
            </a:endParaRPr>
          </a:p>
          <a:p>
            <a:pPr algn="just"/>
            <a:r>
              <a:rPr sz="2400" dirty="0" smtClean="0">
                <a:solidFill>
                  <a:srgbClr val="00B050"/>
                </a:solidFill>
              </a:rPr>
              <a:t>6 </a:t>
            </a:r>
            <a:r>
              <a:rPr lang="pt-BR" sz="2400" dirty="0" smtClean="0">
                <a:solidFill>
                  <a:srgbClr val="00B050"/>
                </a:solidFill>
              </a:rPr>
              <a:t>–</a:t>
            </a:r>
            <a:r>
              <a:rPr sz="2400" dirty="0" smtClean="0">
                <a:solidFill>
                  <a:srgbClr val="00B050"/>
                </a:solidFill>
              </a:rPr>
              <a:t> </a:t>
            </a:r>
            <a:r>
              <a:rPr lang="pt-BR" sz="2400" dirty="0">
                <a:solidFill>
                  <a:srgbClr val="00B050"/>
                </a:solidFill>
              </a:rPr>
              <a:t>Faixa de Segurança da LT na Rua Francisco de </a:t>
            </a:r>
            <a:r>
              <a:rPr lang="pt-BR" sz="2400" dirty="0" smtClean="0">
                <a:solidFill>
                  <a:srgbClr val="00B050"/>
                </a:solidFill>
              </a:rPr>
              <a:t>Faria - 7/9</a:t>
            </a:r>
          </a:p>
          <a:p>
            <a:endParaRPr lang="pt-BR" sz="3000" dirty="0" smtClean="0">
              <a:solidFill>
                <a:srgbClr val="00B050"/>
              </a:solidFill>
            </a:endParaRPr>
          </a:p>
          <a:p>
            <a:endParaRPr lang="pt-BR" dirty="0"/>
          </a:p>
        </p:txBody>
      </p:sp>
      <p:pic>
        <p:nvPicPr>
          <p:cNvPr id="7171" name="Picture 3"/>
          <p:cNvPicPr>
            <a:picLocks noChangeAspect="1" noChangeArrowheads="1"/>
          </p:cNvPicPr>
          <p:nvPr/>
        </p:nvPicPr>
        <p:blipFill>
          <a:blip r:embed="rId2"/>
          <a:srcRect/>
          <a:stretch>
            <a:fillRect/>
          </a:stretch>
        </p:blipFill>
        <p:spPr bwMode="auto">
          <a:xfrm>
            <a:off x="3732857" y="990020"/>
            <a:ext cx="5393394" cy="5311144"/>
          </a:xfrm>
          <a:prstGeom prst="rect">
            <a:avLst/>
          </a:prstGeom>
          <a:noFill/>
          <a:ln w="9525">
            <a:noFill/>
            <a:miter lim="800000"/>
            <a:headEnd/>
            <a:tailEnd/>
          </a:ln>
          <a:effectLst/>
        </p:spPr>
      </p:pic>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14282" y="714356"/>
            <a:ext cx="8712967" cy="791334"/>
          </a:xfrm>
        </p:spPr>
        <p:txBody>
          <a:bodyPr/>
          <a:lstStyle/>
          <a:p>
            <a:r>
              <a:rPr lang="pt-BR" sz="2700" dirty="0" smtClean="0">
                <a:solidFill>
                  <a:srgbClr val="00B050"/>
                </a:solidFill>
              </a:rPr>
              <a:t>6 –</a:t>
            </a:r>
            <a:r>
              <a:rPr sz="2700" dirty="0" smtClean="0">
                <a:solidFill>
                  <a:srgbClr val="00B050"/>
                </a:solidFill>
              </a:rPr>
              <a:t> </a:t>
            </a:r>
            <a:r>
              <a:rPr lang="pt-BR" sz="2700" dirty="0">
                <a:solidFill>
                  <a:srgbClr val="00B050"/>
                </a:solidFill>
              </a:rPr>
              <a:t>Faixa de Segurança da LT na Rua Francisco de </a:t>
            </a:r>
            <a:r>
              <a:rPr lang="pt-BR" sz="2700" dirty="0" smtClean="0">
                <a:solidFill>
                  <a:srgbClr val="00B050"/>
                </a:solidFill>
              </a:rPr>
              <a:t>Faria-8/9</a:t>
            </a:r>
            <a:endParaRPr lang="pt-BR" sz="2700" dirty="0"/>
          </a:p>
        </p:txBody>
      </p:sp>
      <p:sp>
        <p:nvSpPr>
          <p:cNvPr id="5" name="CaixaDeTexto 4"/>
          <p:cNvSpPr txBox="1"/>
          <p:nvPr/>
        </p:nvSpPr>
        <p:spPr>
          <a:xfrm>
            <a:off x="4643438" y="3071810"/>
            <a:ext cx="3857652" cy="707886"/>
          </a:xfrm>
          <a:prstGeom prst="rect">
            <a:avLst/>
          </a:prstGeom>
          <a:noFill/>
        </p:spPr>
        <p:txBody>
          <a:bodyPr wrap="square" rtlCol="0">
            <a:spAutoFit/>
          </a:bodyPr>
          <a:lstStyle/>
          <a:p>
            <a:r>
              <a:rPr lang="pt-BR" sz="2000" dirty="0" smtClean="0"/>
              <a:t>Estrutura implantada na Rua Francisco de Faria</a:t>
            </a:r>
            <a:endParaRPr lang="pt-BR" sz="2000" dirty="0"/>
          </a:p>
        </p:txBody>
      </p:sp>
      <p:pic>
        <p:nvPicPr>
          <p:cNvPr id="7" name="Imagem 6" descr="\\gyn-arq-01\DT-DPEL\Administracao\Temporários\Fotos\DSC00356.JPG"/>
          <p:cNvPicPr/>
          <p:nvPr/>
        </p:nvPicPr>
        <p:blipFill>
          <a:blip r:embed="rId2" cstate="print"/>
          <a:srcRect/>
          <a:stretch>
            <a:fillRect/>
          </a:stretch>
        </p:blipFill>
        <p:spPr bwMode="auto">
          <a:xfrm>
            <a:off x="785786" y="1571612"/>
            <a:ext cx="3334567" cy="4448175"/>
          </a:xfrm>
          <a:prstGeom prst="rect">
            <a:avLst/>
          </a:prstGeom>
          <a:noFill/>
          <a:ln w="9525">
            <a:noFill/>
            <a:miter lim="800000"/>
            <a:headEnd/>
            <a:tailEnd/>
          </a:ln>
        </p:spPr>
      </p:pic>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14282" y="714356"/>
            <a:ext cx="8712967" cy="791334"/>
          </a:xfrm>
        </p:spPr>
        <p:txBody>
          <a:bodyPr/>
          <a:lstStyle/>
          <a:p>
            <a:r>
              <a:rPr lang="pt-BR" sz="3000" dirty="0" smtClean="0">
                <a:solidFill>
                  <a:srgbClr val="00B050"/>
                </a:solidFill>
              </a:rPr>
              <a:t>6   –</a:t>
            </a:r>
            <a:r>
              <a:rPr sz="3000" dirty="0" smtClean="0">
                <a:solidFill>
                  <a:srgbClr val="00B050"/>
                </a:solidFill>
              </a:rPr>
              <a:t> </a:t>
            </a:r>
            <a:r>
              <a:rPr lang="pt-BR" sz="3000" dirty="0">
                <a:solidFill>
                  <a:srgbClr val="00B050"/>
                </a:solidFill>
              </a:rPr>
              <a:t>Faixa de Segurança da </a:t>
            </a:r>
            <a:r>
              <a:rPr lang="pt-BR" sz="3000" dirty="0" smtClean="0">
                <a:solidFill>
                  <a:srgbClr val="00B050"/>
                </a:solidFill>
              </a:rPr>
              <a:t>LT – 9/9</a:t>
            </a:r>
            <a:endParaRPr lang="pt-BR" dirty="0"/>
          </a:p>
        </p:txBody>
      </p:sp>
      <p:sp>
        <p:nvSpPr>
          <p:cNvPr id="5" name="CaixaDeTexto 4"/>
          <p:cNvSpPr txBox="1"/>
          <p:nvPr/>
        </p:nvSpPr>
        <p:spPr>
          <a:xfrm>
            <a:off x="6143636" y="3143248"/>
            <a:ext cx="2847253" cy="1015663"/>
          </a:xfrm>
          <a:prstGeom prst="rect">
            <a:avLst/>
          </a:prstGeom>
          <a:noFill/>
        </p:spPr>
        <p:txBody>
          <a:bodyPr wrap="square" rtlCol="0">
            <a:spAutoFit/>
          </a:bodyPr>
          <a:lstStyle/>
          <a:p>
            <a:r>
              <a:rPr lang="pt-BR" sz="2000" dirty="0" smtClean="0"/>
              <a:t>Estruturas Implantadas na Avenida Madrid</a:t>
            </a:r>
          </a:p>
          <a:p>
            <a:endParaRPr lang="pt-BR" sz="2000" dirty="0"/>
          </a:p>
        </p:txBody>
      </p:sp>
      <p:pic>
        <p:nvPicPr>
          <p:cNvPr id="6" name="Picture 2"/>
          <p:cNvPicPr>
            <a:picLocks noChangeAspect="1" noChangeArrowheads="1"/>
          </p:cNvPicPr>
          <p:nvPr/>
        </p:nvPicPr>
        <p:blipFill>
          <a:blip r:embed="rId2" cstate="print"/>
          <a:srcRect l="8878" r="14180"/>
          <a:stretch>
            <a:fillRect/>
          </a:stretch>
        </p:blipFill>
        <p:spPr bwMode="auto">
          <a:xfrm>
            <a:off x="428596" y="1500174"/>
            <a:ext cx="5572164" cy="4828032"/>
          </a:xfrm>
          <a:prstGeom prst="rect">
            <a:avLst/>
          </a:prstGeom>
          <a:noFill/>
          <a:ln w="9525">
            <a:noFill/>
            <a:miter lim="800000"/>
            <a:headEnd/>
            <a:tailEnd/>
          </a:ln>
          <a:effectLst/>
        </p:spPr>
      </p:pic>
    </p:spTree>
    <p:extLst>
      <p:ext uri="{BB962C8B-B14F-4D97-AF65-F5344CB8AC3E}">
        <p14:creationId xmlns:p14="http://schemas.microsoft.com/office/powerpoint/2010/main" val="275246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521" y="883311"/>
            <a:ext cx="8712967" cy="791334"/>
          </a:xfrm>
        </p:spPr>
        <p:txBody>
          <a:bodyPr/>
          <a:lstStyle/>
          <a:p>
            <a:endParaRPr dirty="0" smtClean="0">
              <a:solidFill>
                <a:srgbClr val="00B050"/>
              </a:solidFill>
            </a:endParaRPr>
          </a:p>
          <a:p>
            <a:endParaRPr sz="3000" dirty="0" smtClean="0">
              <a:solidFill>
                <a:srgbClr val="00B050"/>
              </a:solidFill>
            </a:endParaRPr>
          </a:p>
          <a:p>
            <a:r>
              <a:rPr sz="3000" dirty="0" smtClean="0">
                <a:solidFill>
                  <a:srgbClr val="00B050"/>
                </a:solidFill>
              </a:rPr>
              <a:t>7 </a:t>
            </a:r>
            <a:r>
              <a:rPr lang="pt-BR" sz="3000" dirty="0" smtClean="0">
                <a:solidFill>
                  <a:srgbClr val="00B050"/>
                </a:solidFill>
              </a:rPr>
              <a:t>–</a:t>
            </a:r>
            <a:r>
              <a:rPr sz="3000" dirty="0" smtClean="0">
                <a:solidFill>
                  <a:srgbClr val="00B050"/>
                </a:solidFill>
              </a:rPr>
              <a:t> </a:t>
            </a:r>
            <a:r>
              <a:rPr lang="pt-BR" sz="3000" dirty="0" smtClean="0">
                <a:solidFill>
                  <a:srgbClr val="00B050"/>
                </a:solidFill>
              </a:rPr>
              <a:t>Cuidados Adicionais para Implantação da LT- 1/2</a:t>
            </a:r>
          </a:p>
          <a:p>
            <a:endParaRPr lang="pt-BR" sz="3000" dirty="0" smtClean="0">
              <a:solidFill>
                <a:srgbClr val="00B050"/>
              </a:solidFill>
            </a:endParaRPr>
          </a:p>
          <a:p>
            <a:endParaRPr lang="pt-BR" dirty="0"/>
          </a:p>
        </p:txBody>
      </p:sp>
      <p:sp>
        <p:nvSpPr>
          <p:cNvPr id="3" name="Espaço Reservado para Texto 2"/>
          <p:cNvSpPr>
            <a:spLocks noGrp="1"/>
          </p:cNvSpPr>
          <p:nvPr>
            <p:ph type="body" sz="quarter" idx="11"/>
          </p:nvPr>
        </p:nvSpPr>
        <p:spPr>
          <a:xfrm>
            <a:off x="142844" y="1714488"/>
            <a:ext cx="8713788" cy="4536504"/>
          </a:xfrm>
        </p:spPr>
        <p:txBody>
          <a:bodyPr>
            <a:normAutofit/>
          </a:bodyPr>
          <a:lstStyle/>
          <a:p>
            <a:pPr marL="0" indent="0" algn="just">
              <a:buNone/>
            </a:pPr>
            <a:r>
              <a:rPr lang="pt-BR" b="1" i="1" dirty="0" smtClean="0"/>
              <a:t>Utilização de estruturas cônicas de aço</a:t>
            </a:r>
            <a:endParaRPr lang="pt-BR" b="1" dirty="0"/>
          </a:p>
          <a:p>
            <a:pPr algn="just">
              <a:buFont typeface="Wingdings" pitchFamily="2" charset="2"/>
              <a:buChar char="§"/>
            </a:pPr>
            <a:r>
              <a:rPr lang="pt-BR" dirty="0" smtClean="0"/>
              <a:t>Este tipo de estrutura permite uma menor projeção no solo e menor impacto visual. A seção cônica da base da estrutura engastada ao solo ocupa somente um espaço 72,8 cm de diâmetro. </a:t>
            </a:r>
          </a:p>
          <a:p>
            <a:pPr algn="just">
              <a:buFont typeface="Wingdings" pitchFamily="2" charset="2"/>
              <a:buChar char="§"/>
            </a:pPr>
            <a:r>
              <a:rPr lang="pt-BR" dirty="0" smtClean="0"/>
              <a:t>O ponto crítico dos cabos (menor altura em relação ao solo), é de 10 metros, em toda a LT, enquanto a NBR 5422 exige somente 6,49 metros para locais acessíveis a pedestres e 8,49 metros para cruzamentos com ruas e avenidas. </a:t>
            </a:r>
          </a:p>
          <a:p>
            <a:pPr algn="just">
              <a:buFont typeface="Wingdings" pitchFamily="2" charset="2"/>
              <a:buChar char="§"/>
            </a:pPr>
            <a:r>
              <a:rPr lang="pt-BR" dirty="0"/>
              <a:t>a forma geométrica da estrutura elimina a possibilidade de escalada pelas crianças e adultos com problemas emocionais.</a:t>
            </a:r>
          </a:p>
          <a:p>
            <a:pPr algn="just">
              <a:buFont typeface="Wingdings" pitchFamily="2" charset="2"/>
              <a:buChar char="§"/>
            </a:pPr>
            <a:endParaRPr lang="pt-BR" dirty="0"/>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endParaRPr sz="3000" dirty="0" smtClean="0">
              <a:solidFill>
                <a:srgbClr val="00B050"/>
              </a:solidFill>
            </a:endParaRPr>
          </a:p>
          <a:p>
            <a:r>
              <a:rPr sz="3000" dirty="0" smtClean="0">
                <a:solidFill>
                  <a:srgbClr val="00B050"/>
                </a:solidFill>
              </a:rPr>
              <a:t>7 </a:t>
            </a:r>
            <a:r>
              <a:rPr lang="pt-BR" sz="3000" dirty="0" smtClean="0">
                <a:solidFill>
                  <a:srgbClr val="00B050"/>
                </a:solidFill>
              </a:rPr>
              <a:t>–</a:t>
            </a:r>
            <a:r>
              <a:rPr sz="3000" dirty="0" smtClean="0">
                <a:solidFill>
                  <a:srgbClr val="00B050"/>
                </a:solidFill>
              </a:rPr>
              <a:t> </a:t>
            </a:r>
            <a:r>
              <a:rPr lang="pt-BR" sz="3000" dirty="0" smtClean="0">
                <a:solidFill>
                  <a:srgbClr val="00B050"/>
                </a:solidFill>
              </a:rPr>
              <a:t>Cuidados Adicionais para Implantação da LT – 2/2</a:t>
            </a:r>
          </a:p>
          <a:p>
            <a:endParaRPr lang="pt-BR" sz="3000" dirty="0" smtClean="0">
              <a:solidFill>
                <a:srgbClr val="00B050"/>
              </a:solidFill>
            </a:endParaRPr>
          </a:p>
          <a:p>
            <a:endParaRPr lang="pt-BR" dirty="0"/>
          </a:p>
        </p:txBody>
      </p:sp>
      <p:sp>
        <p:nvSpPr>
          <p:cNvPr id="3" name="Espaço Reservado para Texto 2"/>
          <p:cNvSpPr>
            <a:spLocks noGrp="1"/>
          </p:cNvSpPr>
          <p:nvPr>
            <p:ph type="body" sz="quarter" idx="11"/>
          </p:nvPr>
        </p:nvSpPr>
        <p:spPr>
          <a:xfrm>
            <a:off x="142844" y="1714488"/>
            <a:ext cx="8713788" cy="4536504"/>
          </a:xfrm>
        </p:spPr>
        <p:txBody>
          <a:bodyPr/>
          <a:lstStyle/>
          <a:p>
            <a:endParaRPr lang="pt-BR" sz="1400" i="1" dirty="0" smtClean="0"/>
          </a:p>
          <a:p>
            <a:pPr marL="0" indent="0" algn="just">
              <a:buNone/>
            </a:pPr>
            <a:r>
              <a:rPr lang="pt-BR" sz="2800" b="1" i="1" dirty="0" smtClean="0"/>
              <a:t>Utilização de Sistema de Aterramento Especial</a:t>
            </a:r>
          </a:p>
          <a:p>
            <a:pPr marL="0" indent="0" algn="just">
              <a:buNone/>
            </a:pPr>
            <a:endParaRPr lang="pt-BR" sz="1400" b="1" i="1" dirty="0"/>
          </a:p>
          <a:p>
            <a:pPr marL="0" indent="0" algn="just">
              <a:buNone/>
            </a:pPr>
            <a:r>
              <a:rPr lang="pt-BR" sz="2800" dirty="0" smtClean="0"/>
              <a:t>Complementando o sistema de aterramento enterrado ao solo, será executada uma laje no entorno da estrutura, composta de uma camada asfáltica e outra de concreto, revestida de ladrilho hidráulico, de forma a manter os níveis de tensão de passo e tensão de toque nos limites aceitáveis para a segurança de seres humanos.</a:t>
            </a:r>
            <a:endParaRPr lang="pt-BR" sz="2800" dirty="0"/>
          </a:p>
        </p:txBody>
      </p:sp>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14282" y="1071546"/>
            <a:ext cx="8929718" cy="575310"/>
          </a:xfrm>
        </p:spPr>
        <p:txBody>
          <a:bodyPr/>
          <a:lstStyle/>
          <a:p>
            <a:endParaRPr dirty="0" smtClean="0">
              <a:solidFill>
                <a:srgbClr val="00B050"/>
              </a:solidFill>
            </a:endParaRPr>
          </a:p>
          <a:p>
            <a:r>
              <a:rPr lang="pt-BR" sz="3000" dirty="0" smtClean="0">
                <a:solidFill>
                  <a:srgbClr val="00B050"/>
                </a:solidFill>
              </a:rPr>
              <a:t>8- Interferências do Campo Elétrico e Magnético -1/3 </a:t>
            </a:r>
            <a:endParaRPr sz="3000" dirty="0">
              <a:solidFill>
                <a:srgbClr val="00B050"/>
              </a:solidFill>
            </a:endParaRPr>
          </a:p>
          <a:p>
            <a:endParaRPr lang="pt-BR" dirty="0"/>
          </a:p>
        </p:txBody>
      </p:sp>
      <p:pic>
        <p:nvPicPr>
          <p:cNvPr id="6" name="Imagem 5"/>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27709"/>
            <a:ext cx="4397603" cy="3333095"/>
          </a:xfrm>
          <a:prstGeom prst="rect">
            <a:avLst/>
          </a:prstGeom>
          <a:noFill/>
          <a:ln>
            <a:noFill/>
          </a:ln>
        </p:spPr>
      </p:pic>
      <p:sp>
        <p:nvSpPr>
          <p:cNvPr id="9" name="CaixaDeTexto 8"/>
          <p:cNvSpPr txBox="1"/>
          <p:nvPr/>
        </p:nvSpPr>
        <p:spPr>
          <a:xfrm>
            <a:off x="5144600" y="2283549"/>
            <a:ext cx="3600400" cy="1138773"/>
          </a:xfrm>
          <a:prstGeom prst="rect">
            <a:avLst/>
          </a:prstGeom>
          <a:noFill/>
        </p:spPr>
        <p:txBody>
          <a:bodyPr wrap="square" rtlCol="0">
            <a:spAutoFit/>
          </a:bodyPr>
          <a:lstStyle/>
          <a:p>
            <a:pPr algn="ctr"/>
            <a:r>
              <a:rPr lang="pt-BR" sz="1600" b="1" dirty="0" smtClean="0"/>
              <a:t>O</a:t>
            </a:r>
            <a:r>
              <a:rPr lang="pt-BR" sz="1600" dirty="0" smtClean="0"/>
              <a:t> </a:t>
            </a:r>
            <a:r>
              <a:rPr lang="pt-BR" sz="1600" b="1" dirty="0"/>
              <a:t>valor máximo para o campo </a:t>
            </a:r>
            <a:r>
              <a:rPr lang="pt-BR" sz="1600" b="1" dirty="0" smtClean="0"/>
              <a:t>elétrico da linha (LT) </a:t>
            </a:r>
            <a:r>
              <a:rPr lang="pt-BR" sz="1600" b="1" dirty="0"/>
              <a:t>é igual a 1,6 kV/m</a:t>
            </a:r>
            <a:r>
              <a:rPr lang="pt-BR" sz="1600" dirty="0"/>
              <a:t>. </a:t>
            </a:r>
            <a:endParaRPr lang="pt-BR" sz="1600" dirty="0" smtClean="0"/>
          </a:p>
          <a:p>
            <a:pPr algn="ctr"/>
            <a:endParaRPr lang="pt-BR" dirty="0"/>
          </a:p>
          <a:p>
            <a:endParaRPr lang="pt-B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432" y="5160804"/>
            <a:ext cx="5076056" cy="13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5933252" y="1817740"/>
            <a:ext cx="172819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dirty="0" smtClean="0"/>
              <a:t>Campo Elétrico</a:t>
            </a:r>
            <a:endParaRPr lang="pt-BR" dirty="0"/>
          </a:p>
        </p:txBody>
      </p:sp>
      <p:sp>
        <p:nvSpPr>
          <p:cNvPr id="11" name="CaixaDeTexto 10"/>
          <p:cNvSpPr txBox="1"/>
          <p:nvPr/>
        </p:nvSpPr>
        <p:spPr>
          <a:xfrm>
            <a:off x="4788024" y="2852936"/>
            <a:ext cx="4176464" cy="1877437"/>
          </a:xfrm>
          <a:prstGeom prst="rect">
            <a:avLst/>
          </a:prstGeom>
          <a:noFill/>
          <a:effectLst>
            <a:glow rad="800100">
              <a:schemeClr val="accent1">
                <a:alpha val="40000"/>
              </a:schemeClr>
            </a:glow>
            <a:softEdge rad="622300"/>
          </a:effectLst>
        </p:spPr>
        <p:txBody>
          <a:bodyPr wrap="square" rtlCol="0">
            <a:spAutoFit/>
          </a:bodyPr>
          <a:lstStyle/>
          <a:p>
            <a:pPr algn="ctr"/>
            <a:endParaRPr lang="pt-BR" dirty="0"/>
          </a:p>
          <a:p>
            <a:pPr algn="just"/>
            <a:r>
              <a:rPr lang="pt-BR" sz="1600" dirty="0" smtClean="0"/>
              <a:t>Valor 2,6 </a:t>
            </a:r>
            <a:r>
              <a:rPr lang="pt-BR" sz="1600" dirty="0"/>
              <a:t>vezes menor que o nível de referência para o Público em Geral (</a:t>
            </a:r>
            <a:r>
              <a:rPr lang="pt-BR" sz="1600" dirty="0" smtClean="0"/>
              <a:t>4,17 kV/m), conforme apresentado </a:t>
            </a:r>
            <a:r>
              <a:rPr lang="pt-BR" sz="1600" dirty="0"/>
              <a:t>no Quadro </a:t>
            </a:r>
            <a:r>
              <a:rPr lang="pt-BR" sz="1600" dirty="0" smtClean="0"/>
              <a:t>1 – RN ANEEL nº 398/2010 revisada  pela RN ANEEL nº 616 – Julho/2014.</a:t>
            </a:r>
            <a:endParaRPr lang="pt-BR" sz="1600" dirty="0"/>
          </a:p>
          <a:p>
            <a:endParaRPr lang="pt-BR" dirty="0"/>
          </a:p>
        </p:txBody>
      </p:sp>
      <p:cxnSp>
        <p:nvCxnSpPr>
          <p:cNvPr id="13" name="Conector em curva 12"/>
          <p:cNvCxnSpPr/>
          <p:nvPr/>
        </p:nvCxnSpPr>
        <p:spPr>
          <a:xfrm>
            <a:off x="2771800" y="2060848"/>
            <a:ext cx="2520280" cy="504056"/>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14282" y="1071546"/>
            <a:ext cx="8712967" cy="575310"/>
          </a:xfrm>
        </p:spPr>
        <p:txBody>
          <a:bodyPr/>
          <a:lstStyle/>
          <a:p>
            <a:endParaRPr dirty="0" smtClean="0">
              <a:solidFill>
                <a:srgbClr val="00B050"/>
              </a:solidFill>
            </a:endParaRPr>
          </a:p>
          <a:p>
            <a:r>
              <a:rPr lang="pt-BR" sz="2800" dirty="0" smtClean="0">
                <a:solidFill>
                  <a:srgbClr val="00B050"/>
                </a:solidFill>
              </a:rPr>
              <a:t>8- Interferências dos Campos Elétrico e Magnético-2/3</a:t>
            </a:r>
            <a:endParaRPr sz="2800" dirty="0">
              <a:solidFill>
                <a:srgbClr val="00B050"/>
              </a:solidFill>
            </a:endParaRPr>
          </a:p>
          <a:p>
            <a:endParaRPr lang="pt-BR" dirty="0"/>
          </a:p>
        </p:txBody>
      </p:sp>
      <p:sp>
        <p:nvSpPr>
          <p:cNvPr id="9" name="CaixaDeTexto 8"/>
          <p:cNvSpPr txBox="1"/>
          <p:nvPr/>
        </p:nvSpPr>
        <p:spPr>
          <a:xfrm>
            <a:off x="5220072" y="2175371"/>
            <a:ext cx="3600400" cy="1138773"/>
          </a:xfrm>
          <a:prstGeom prst="rect">
            <a:avLst/>
          </a:prstGeom>
          <a:noFill/>
        </p:spPr>
        <p:txBody>
          <a:bodyPr wrap="square" rtlCol="0">
            <a:spAutoFit/>
          </a:bodyPr>
          <a:lstStyle/>
          <a:p>
            <a:pPr algn="ctr"/>
            <a:r>
              <a:rPr lang="pt-BR" sz="1600" b="1" dirty="0"/>
              <a:t>o</a:t>
            </a:r>
            <a:r>
              <a:rPr lang="pt-BR" sz="1600" dirty="0"/>
              <a:t> </a:t>
            </a:r>
            <a:r>
              <a:rPr lang="pt-BR" sz="1600" b="1" dirty="0"/>
              <a:t>valor máximo para o campo </a:t>
            </a:r>
            <a:r>
              <a:rPr lang="pt-BR" sz="1600" b="1" dirty="0" smtClean="0"/>
              <a:t>magnético da linha (LT) </a:t>
            </a:r>
            <a:r>
              <a:rPr lang="pt-BR" sz="1600" b="1" dirty="0"/>
              <a:t>é igual a </a:t>
            </a:r>
            <a:r>
              <a:rPr lang="pt-BR" sz="1600" b="1" dirty="0" smtClean="0"/>
              <a:t>19µT</a:t>
            </a:r>
            <a:r>
              <a:rPr lang="pt-BR" sz="1600" dirty="0" smtClean="0"/>
              <a:t>. </a:t>
            </a:r>
          </a:p>
          <a:p>
            <a:pPr algn="ctr"/>
            <a:endParaRPr lang="pt-BR" dirty="0"/>
          </a:p>
          <a:p>
            <a:endParaRPr lang="pt-BR" dirty="0"/>
          </a:p>
        </p:txBody>
      </p:sp>
      <p:pic>
        <p:nvPicPr>
          <p:cNvPr id="7" name="Imagem 6"/>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73091"/>
            <a:ext cx="4376142" cy="3282106"/>
          </a:xfrm>
          <a:prstGeom prst="rect">
            <a:avLst/>
          </a:prstGeom>
          <a:noFill/>
          <a:ln>
            <a:noFill/>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5160804"/>
            <a:ext cx="5076056" cy="13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5687616" y="1695605"/>
            <a:ext cx="230425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t-BR" dirty="0" smtClean="0"/>
              <a:t>Campo Magnético</a:t>
            </a:r>
            <a:endParaRPr lang="pt-BR" dirty="0"/>
          </a:p>
        </p:txBody>
      </p:sp>
      <p:cxnSp>
        <p:nvCxnSpPr>
          <p:cNvPr id="12" name="Conector em curva 11"/>
          <p:cNvCxnSpPr/>
          <p:nvPr/>
        </p:nvCxnSpPr>
        <p:spPr>
          <a:xfrm>
            <a:off x="2843808" y="2060848"/>
            <a:ext cx="2520280" cy="504056"/>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4937384" y="3160256"/>
            <a:ext cx="4027104" cy="1600438"/>
          </a:xfrm>
          <a:prstGeom prst="rect">
            <a:avLst/>
          </a:prstGeom>
          <a:noFill/>
        </p:spPr>
        <p:txBody>
          <a:bodyPr wrap="square" rtlCol="0">
            <a:spAutoFit/>
          </a:bodyPr>
          <a:lstStyle/>
          <a:p>
            <a:pPr algn="just"/>
            <a:r>
              <a:rPr lang="pt-BR" sz="1600" dirty="0" smtClean="0"/>
              <a:t>Valor 10,5 </a:t>
            </a:r>
            <a:r>
              <a:rPr lang="pt-BR" sz="1600" dirty="0"/>
              <a:t>vezes menor que o nível de referência para o Público em Geral </a:t>
            </a:r>
            <a:r>
              <a:rPr lang="pt-BR" sz="1600" dirty="0" smtClean="0"/>
              <a:t>(200 </a:t>
            </a:r>
            <a:r>
              <a:rPr lang="pt-BR" sz="1600" dirty="0"/>
              <a:t>µT</a:t>
            </a:r>
            <a:r>
              <a:rPr lang="pt-BR" sz="1600" dirty="0" smtClean="0"/>
              <a:t>), conforme apresentado </a:t>
            </a:r>
            <a:r>
              <a:rPr lang="pt-BR" sz="1600" dirty="0"/>
              <a:t>no Quadro </a:t>
            </a:r>
            <a:r>
              <a:rPr lang="pt-BR" sz="1600" dirty="0" smtClean="0"/>
              <a:t>1 – RN ANEEL 398/2010 revisada  pela RN ANEEL 616 – Julho/2014.</a:t>
            </a:r>
            <a:endParaRPr lang="pt-BR" sz="1600" dirty="0"/>
          </a:p>
          <a:p>
            <a:endParaRPr lang="pt-BR" dirty="0"/>
          </a:p>
        </p:txBody>
      </p:sp>
    </p:spTree>
    <p:extLst>
      <p:ext uri="{BB962C8B-B14F-4D97-AF65-F5344CB8AC3E}">
        <p14:creationId xmlns:p14="http://schemas.microsoft.com/office/powerpoint/2010/main" val="223149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85720" y="785794"/>
            <a:ext cx="8712967" cy="791334"/>
          </a:xfrm>
        </p:spPr>
        <p:txBody>
          <a:bodyPr/>
          <a:lstStyle/>
          <a:p>
            <a:endParaRPr dirty="0" smtClean="0">
              <a:solidFill>
                <a:srgbClr val="00B050"/>
              </a:solidFill>
            </a:endParaRPr>
          </a:p>
          <a:p>
            <a:r>
              <a:rPr sz="2800" dirty="0" smtClean="0">
                <a:solidFill>
                  <a:srgbClr val="00B050"/>
                </a:solidFill>
              </a:rPr>
              <a:t>8- </a:t>
            </a:r>
            <a:r>
              <a:rPr sz="2800" dirty="0">
                <a:solidFill>
                  <a:srgbClr val="00B050"/>
                </a:solidFill>
              </a:rPr>
              <a:t>Interferências dos Campos Elétrico e </a:t>
            </a:r>
            <a:r>
              <a:rPr sz="2800" dirty="0" smtClean="0">
                <a:solidFill>
                  <a:srgbClr val="00B050"/>
                </a:solidFill>
              </a:rPr>
              <a:t>Magnético-3/3</a:t>
            </a:r>
            <a:endParaRPr sz="2800" dirty="0">
              <a:solidFill>
                <a:srgbClr val="00B050"/>
              </a:solidFill>
            </a:endParaRPr>
          </a:p>
          <a:p>
            <a:endParaRPr lang="pt-BR" dirty="0"/>
          </a:p>
        </p:txBody>
      </p:sp>
      <p:sp>
        <p:nvSpPr>
          <p:cNvPr id="3" name="Espaço Reservado para Texto 2"/>
          <p:cNvSpPr>
            <a:spLocks noGrp="1"/>
          </p:cNvSpPr>
          <p:nvPr>
            <p:ph type="body" sz="quarter" idx="11"/>
          </p:nvPr>
        </p:nvSpPr>
        <p:spPr>
          <a:xfrm>
            <a:off x="285720" y="1643050"/>
            <a:ext cx="8713788" cy="4536504"/>
          </a:xfrm>
        </p:spPr>
        <p:txBody>
          <a:bodyPr>
            <a:normAutofit/>
          </a:bodyPr>
          <a:lstStyle/>
          <a:p>
            <a:pPr algn="just">
              <a:buFont typeface="Wingdings" pitchFamily="2" charset="2"/>
              <a:buChar char="§"/>
            </a:pPr>
            <a:endParaRPr lang="pt-BR" sz="2600" dirty="0" smtClean="0"/>
          </a:p>
          <a:p>
            <a:pPr algn="just">
              <a:buFont typeface="Wingdings" pitchFamily="2" charset="2"/>
              <a:buChar char="§"/>
            </a:pPr>
            <a:r>
              <a:rPr lang="pt-BR" sz="2600" dirty="0" smtClean="0"/>
              <a:t>Os resultados dos valores de Campo Elétrico e Magnético foram criteriosamente estudados e validados pelo renomado Centro de Pesquisas em Energia Elétrica – CEPEL através do Relatório CEPEL  DLE nº 33161/14</a:t>
            </a:r>
          </a:p>
          <a:p>
            <a:pPr algn="just">
              <a:buFont typeface="Wingdings" pitchFamily="2" charset="2"/>
              <a:buChar char="§"/>
            </a:pPr>
            <a:endParaRPr lang="pt-BR" sz="2600" dirty="0" smtClean="0"/>
          </a:p>
        </p:txBody>
      </p:sp>
    </p:spTree>
    <p:extLst>
      <p:ext uri="{BB962C8B-B14F-4D97-AF65-F5344CB8AC3E}">
        <p14:creationId xmlns:p14="http://schemas.microsoft.com/office/powerpoint/2010/main" val="350221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b="0" dirty="0" smtClean="0">
              <a:solidFill>
                <a:srgbClr val="00B050"/>
              </a:solidFill>
            </a:endParaRPr>
          </a:p>
          <a:p>
            <a:r>
              <a:rPr sz="3200" b="0" dirty="0" smtClean="0">
                <a:solidFill>
                  <a:srgbClr val="00B050"/>
                </a:solidFill>
              </a:rPr>
              <a:t>1- O que é o Sistema Carajás </a:t>
            </a:r>
            <a:r>
              <a:rPr lang="pt-BR" sz="3200" b="0" dirty="0" smtClean="0">
                <a:solidFill>
                  <a:srgbClr val="00B050"/>
                </a:solidFill>
              </a:rPr>
              <a:t>–</a:t>
            </a:r>
            <a:r>
              <a:rPr sz="3200" b="0" dirty="0" smtClean="0">
                <a:solidFill>
                  <a:srgbClr val="00B050"/>
                </a:solidFill>
              </a:rPr>
              <a:t> 1/3</a:t>
            </a:r>
            <a:endParaRPr sz="3200" b="0" dirty="0">
              <a:solidFill>
                <a:srgbClr val="00B050"/>
              </a:solidFill>
            </a:endParaRPr>
          </a:p>
          <a:p>
            <a:endParaRPr lang="pt-BR" b="0" dirty="0"/>
          </a:p>
        </p:txBody>
      </p:sp>
      <p:sp>
        <p:nvSpPr>
          <p:cNvPr id="3" name="Espaço Reservado para Texto 2"/>
          <p:cNvSpPr>
            <a:spLocks noGrp="1"/>
          </p:cNvSpPr>
          <p:nvPr>
            <p:ph type="body" sz="quarter" idx="11"/>
          </p:nvPr>
        </p:nvSpPr>
        <p:spPr/>
        <p:txBody>
          <a:bodyPr>
            <a:normAutofit/>
          </a:bodyPr>
          <a:lstStyle/>
          <a:p>
            <a:pPr marL="0" indent="0" algn="just">
              <a:buNone/>
            </a:pPr>
            <a:r>
              <a:rPr lang="pt-BR" b="1" dirty="0" smtClean="0">
                <a:effectLst>
                  <a:outerShdw blurRad="50800" dist="38100" dir="2700000" algn="tl" rotWithShape="0">
                    <a:prstClr val="black">
                      <a:alpha val="40000"/>
                    </a:prstClr>
                  </a:outerShdw>
                </a:effectLst>
              </a:rPr>
              <a:t>O Sistema Elétrico Carajás foi concebido com o objetivo de reforçar o suprimento e a qualidade de energia elétrica em Goiânia e região metropolitana. Este sistema é composto pela:</a:t>
            </a:r>
          </a:p>
          <a:p>
            <a:pPr marL="0" indent="0" algn="just">
              <a:buNone/>
            </a:pPr>
            <a:endParaRPr lang="pt-BR" b="1" dirty="0" smtClean="0">
              <a:effectLst>
                <a:outerShdw blurRad="50800" dist="38100" dir="2700000" algn="tl" rotWithShape="0">
                  <a:prstClr val="black">
                    <a:alpha val="40000"/>
                  </a:prstClr>
                </a:outerShdw>
              </a:effectLst>
            </a:endParaRPr>
          </a:p>
          <a:p>
            <a:pPr marL="0" indent="0" algn="just"/>
            <a:r>
              <a:rPr lang="pt-BR" b="1" dirty="0" smtClean="0">
                <a:effectLst>
                  <a:outerShdw blurRad="50800" dist="38100" dir="2700000" algn="tl" rotWithShape="0">
                    <a:prstClr val="black">
                      <a:alpha val="40000"/>
                    </a:prstClr>
                  </a:outerShdw>
                </a:effectLst>
              </a:rPr>
              <a:t>Subestação Carajás (230/138/69 kV);</a:t>
            </a:r>
          </a:p>
          <a:p>
            <a:pPr marL="0" indent="0" algn="just"/>
            <a:r>
              <a:rPr lang="pt-BR" b="1" dirty="0" smtClean="0">
                <a:effectLst>
                  <a:outerShdw blurRad="50800" dist="38100" dir="2700000" algn="tl" rotWithShape="0">
                    <a:prstClr val="black">
                      <a:alpha val="40000"/>
                    </a:prstClr>
                  </a:outerShdw>
                </a:effectLst>
              </a:rPr>
              <a:t>LT 2 x 230 kV Anhanguera – Carajás;</a:t>
            </a:r>
          </a:p>
          <a:p>
            <a:pPr marL="0" indent="0" algn="just"/>
            <a:r>
              <a:rPr lang="pt-BR" b="1" dirty="0" smtClean="0">
                <a:effectLst>
                  <a:outerShdw blurRad="50800" dist="38100" dir="2700000" algn="tl" rotWithShape="0">
                    <a:prstClr val="black">
                      <a:alpha val="40000"/>
                    </a:prstClr>
                  </a:outerShdw>
                </a:effectLst>
              </a:rPr>
              <a:t>LT 2 x 230 kV Carajás – Palmeiras;</a:t>
            </a:r>
          </a:p>
          <a:p>
            <a:pPr marL="0" indent="0" algn="just"/>
            <a:r>
              <a:rPr lang="pt-BR" b="1" dirty="0" smtClean="0">
                <a:effectLst>
                  <a:outerShdw blurRad="50800" dist="38100" dir="2700000" algn="tl" rotWithShape="0">
                    <a:prstClr val="black">
                      <a:alpha val="40000"/>
                    </a:prstClr>
                  </a:outerShdw>
                </a:effectLst>
              </a:rPr>
              <a:t>LT 2 x 138 kV Carajás – (</a:t>
            </a:r>
            <a:r>
              <a:rPr lang="pt-BR" b="1" dirty="0" err="1" smtClean="0">
                <a:effectLst>
                  <a:outerShdw blurRad="50800" dist="38100" dir="2700000" algn="tl" rotWithShape="0">
                    <a:prstClr val="black">
                      <a:alpha val="40000"/>
                    </a:prstClr>
                  </a:outerShdw>
                </a:effectLst>
              </a:rPr>
              <a:t>Goyá</a:t>
            </a:r>
            <a:r>
              <a:rPr lang="pt-BR" b="1" dirty="0" smtClean="0">
                <a:effectLst>
                  <a:outerShdw blurRad="50800" dist="38100" dir="2700000" algn="tl" rotWithShape="0">
                    <a:prstClr val="black">
                      <a:alpha val="40000"/>
                    </a:prstClr>
                  </a:outerShdw>
                </a:effectLst>
              </a:rPr>
              <a:t> – Independência);</a:t>
            </a:r>
          </a:p>
          <a:p>
            <a:pPr marL="0" indent="0" algn="just"/>
            <a:r>
              <a:rPr lang="pt-BR" b="1" dirty="0" smtClean="0">
                <a:effectLst>
                  <a:outerShdw blurRad="50800" dist="38100" dir="2700000" algn="tl" rotWithShape="0">
                    <a:prstClr val="black">
                      <a:alpha val="40000"/>
                    </a:prstClr>
                  </a:outerShdw>
                </a:effectLst>
              </a:rPr>
              <a:t>LT 2 x 138 kV Carajás – (Atlântico – Campinas) – Em implantação;</a:t>
            </a:r>
          </a:p>
          <a:p>
            <a:pPr marL="0" indent="0" algn="just">
              <a:buNone/>
            </a:pPr>
            <a:endParaRPr lang="pt-B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85720" y="785794"/>
            <a:ext cx="8712967" cy="791334"/>
          </a:xfrm>
        </p:spPr>
        <p:txBody>
          <a:bodyPr/>
          <a:lstStyle/>
          <a:p>
            <a:endParaRPr dirty="0" smtClean="0">
              <a:solidFill>
                <a:srgbClr val="00B050"/>
              </a:solidFill>
            </a:endParaRPr>
          </a:p>
          <a:p>
            <a:pPr lvl="0">
              <a:defRPr/>
            </a:pPr>
            <a:r>
              <a:rPr lang="pt-BR" sz="3200" dirty="0" smtClean="0">
                <a:solidFill>
                  <a:srgbClr val="00B050"/>
                </a:solidFill>
              </a:rPr>
              <a:t>9 </a:t>
            </a:r>
            <a:r>
              <a:rPr lang="pt-BR" sz="3200" dirty="0">
                <a:solidFill>
                  <a:srgbClr val="00B050"/>
                </a:solidFill>
              </a:rPr>
              <a:t>– </a:t>
            </a:r>
            <a:r>
              <a:rPr lang="pt-BR" sz="3200" dirty="0" smtClean="0">
                <a:solidFill>
                  <a:srgbClr val="00B050"/>
                </a:solidFill>
              </a:rPr>
              <a:t>Audiências Públicas Realizadas</a:t>
            </a:r>
            <a:endParaRPr lang="pt-BR" sz="3200" dirty="0">
              <a:solidFill>
                <a:srgbClr val="00B050"/>
              </a:solidFill>
            </a:endParaRPr>
          </a:p>
          <a:p>
            <a:endParaRPr lang="pt-BR" dirty="0"/>
          </a:p>
        </p:txBody>
      </p:sp>
      <p:sp>
        <p:nvSpPr>
          <p:cNvPr id="3" name="Espaço Reservado para Texto 2"/>
          <p:cNvSpPr>
            <a:spLocks noGrp="1"/>
          </p:cNvSpPr>
          <p:nvPr>
            <p:ph type="body" sz="quarter" idx="11"/>
          </p:nvPr>
        </p:nvSpPr>
        <p:spPr>
          <a:xfrm>
            <a:off x="285720" y="1643050"/>
            <a:ext cx="8713788" cy="4536504"/>
          </a:xfrm>
        </p:spPr>
        <p:txBody>
          <a:bodyPr>
            <a:normAutofit fontScale="92500" lnSpcReduction="10000"/>
          </a:bodyPr>
          <a:lstStyle/>
          <a:p>
            <a:pPr algn="just">
              <a:buFont typeface="Wingdings" pitchFamily="2" charset="2"/>
              <a:buChar char="§"/>
            </a:pPr>
            <a:r>
              <a:rPr lang="pt-BR" sz="2600" dirty="0" smtClean="0"/>
              <a:t>Em 04/11/2014</a:t>
            </a:r>
            <a:r>
              <a:rPr lang="pt-BR" sz="2600" b="1" dirty="0" smtClean="0"/>
              <a:t> </a:t>
            </a:r>
            <a:r>
              <a:rPr lang="pt-BR" sz="2600" dirty="0" smtClean="0"/>
              <a:t>o vereador Elias Vaz promoveu audiência pública na Câmara Municipal de Goiânia e, a partir desta audiência, solicitou ao presidente da AMMA para que invalidasse a Licença de Instalação que autoriza as obras de implantação da linha de Alta Tensão.</a:t>
            </a:r>
          </a:p>
          <a:p>
            <a:pPr algn="just">
              <a:buFont typeface="Wingdings" pitchFamily="2" charset="2"/>
              <a:buChar char="§"/>
            </a:pPr>
            <a:endParaRPr lang="pt-BR" sz="2600" dirty="0" smtClean="0"/>
          </a:p>
          <a:p>
            <a:pPr algn="just">
              <a:buFont typeface="Wingdings" pitchFamily="2" charset="2"/>
              <a:buChar char="§"/>
            </a:pPr>
            <a:r>
              <a:rPr lang="pt-BR" sz="2600" dirty="0" smtClean="0"/>
              <a:t>Em 19/11/2014 foi realizada uma audiência pública, em Brasília, promovida pelo Deputado Federal Ronaldo Caiado,  referente a instalação da LT 2 x 138 kV Carajás – (Atlântico – Campinas), na qual o presidente da Eletrobrás definiu pela paralisação da obra visando a realização de estudos complementares.</a:t>
            </a:r>
          </a:p>
          <a:p>
            <a:pPr algn="just">
              <a:buNone/>
            </a:pPr>
            <a:r>
              <a:rPr lang="pt-BR" sz="2800" dirty="0" smtClean="0"/>
              <a:t> </a:t>
            </a:r>
            <a:endParaRPr lang="pt-BR" sz="2800" dirty="0">
              <a:effectLst>
                <a:outerShdw blurRad="50800" dist="38100" dir="2700000" algn="tl"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350221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251141" y="981482"/>
            <a:ext cx="8712967" cy="791334"/>
          </a:xfrm>
        </p:spPr>
        <p:txBody>
          <a:bodyPr/>
          <a:lstStyle/>
          <a:p>
            <a:endParaRPr dirty="0" smtClean="0">
              <a:solidFill>
                <a:srgbClr val="00B050"/>
              </a:solidFill>
            </a:endParaRPr>
          </a:p>
          <a:p>
            <a:endParaRPr sz="3000" dirty="0" smtClean="0">
              <a:solidFill>
                <a:srgbClr val="00B050"/>
              </a:solidFill>
            </a:endParaRPr>
          </a:p>
          <a:p>
            <a:r>
              <a:rPr sz="3000" dirty="0" smtClean="0">
                <a:solidFill>
                  <a:srgbClr val="00B050"/>
                </a:solidFill>
              </a:rPr>
              <a:t>10 </a:t>
            </a:r>
            <a:r>
              <a:rPr lang="pt-BR" sz="3000" dirty="0" smtClean="0">
                <a:solidFill>
                  <a:srgbClr val="00B050"/>
                </a:solidFill>
              </a:rPr>
              <a:t>–</a:t>
            </a:r>
            <a:r>
              <a:rPr sz="3000" dirty="0" smtClean="0">
                <a:solidFill>
                  <a:srgbClr val="00B050"/>
                </a:solidFill>
              </a:rPr>
              <a:t> </a:t>
            </a:r>
            <a:r>
              <a:rPr lang="pt-BR" sz="3000" dirty="0" smtClean="0">
                <a:solidFill>
                  <a:srgbClr val="00B050"/>
                </a:solidFill>
              </a:rPr>
              <a:t>Estágio Atual da Obra – 1/2</a:t>
            </a:r>
          </a:p>
          <a:p>
            <a:endParaRPr lang="pt-BR" sz="3000" dirty="0" smtClean="0">
              <a:solidFill>
                <a:srgbClr val="00B050"/>
              </a:solidFill>
            </a:endParaRPr>
          </a:p>
          <a:p>
            <a:endParaRPr lang="pt-BR" dirty="0"/>
          </a:p>
        </p:txBody>
      </p:sp>
      <p:sp>
        <p:nvSpPr>
          <p:cNvPr id="3" name="Retângulo 2"/>
          <p:cNvSpPr/>
          <p:nvPr/>
        </p:nvSpPr>
        <p:spPr>
          <a:xfrm>
            <a:off x="214282" y="2564904"/>
            <a:ext cx="3349606" cy="2585323"/>
          </a:xfrm>
          <a:prstGeom prst="rect">
            <a:avLst/>
          </a:prstGeom>
        </p:spPr>
        <p:txBody>
          <a:bodyPr wrap="square">
            <a:spAutoFit/>
          </a:bodyPr>
          <a:lstStyle/>
          <a:p>
            <a:pPr algn="just"/>
            <a:r>
              <a:rPr lang="pt-BR" b="1" dirty="0">
                <a:effectLst>
                  <a:outerShdw blurRad="50800" dist="38100" dir="2700000" algn="tl" rotWithShape="0">
                    <a:prstClr val="black">
                      <a:alpha val="40000"/>
                    </a:prstClr>
                  </a:outerShdw>
                </a:effectLst>
              </a:rPr>
              <a:t>Estruturas Içadas – </a:t>
            </a:r>
            <a:r>
              <a:rPr lang="pt-BR" b="1" dirty="0" smtClean="0">
                <a:solidFill>
                  <a:srgbClr val="FF0000"/>
                </a:solidFill>
                <a:effectLst>
                  <a:outerShdw blurRad="50800" dist="38100" dir="2700000" algn="tl" rotWithShape="0">
                    <a:prstClr val="black">
                      <a:alpha val="40000"/>
                    </a:prstClr>
                  </a:outerShdw>
                </a:effectLst>
              </a:rPr>
              <a:t>72%</a:t>
            </a:r>
            <a:endParaRPr lang="pt-BR" b="1" dirty="0">
              <a:solidFill>
                <a:srgbClr val="FF0000"/>
              </a:solidFill>
              <a:effectLst>
                <a:outerShdw blurRad="50800" dist="38100" dir="2700000" algn="tl" rotWithShape="0">
                  <a:prstClr val="black">
                    <a:alpha val="40000"/>
                  </a:prstClr>
                </a:outerShdw>
              </a:effectLst>
            </a:endParaRPr>
          </a:p>
          <a:p>
            <a:pPr algn="just"/>
            <a:endParaRPr lang="pt-BR" b="1" dirty="0">
              <a:effectLst>
                <a:outerShdw blurRad="50800" dist="38100" dir="2700000" algn="tl" rotWithShape="0">
                  <a:prstClr val="black">
                    <a:alpha val="40000"/>
                  </a:prstClr>
                </a:outerShdw>
              </a:effectLst>
            </a:endParaRPr>
          </a:p>
          <a:p>
            <a:pPr algn="just"/>
            <a:r>
              <a:rPr lang="pt-BR" b="1" dirty="0">
                <a:effectLst>
                  <a:outerShdw blurRad="50800" dist="38100" dir="2700000" algn="tl" rotWithShape="0">
                    <a:prstClr val="black">
                      <a:alpha val="40000"/>
                    </a:prstClr>
                  </a:outerShdw>
                </a:effectLst>
              </a:rPr>
              <a:t>Fundações Concluídas – </a:t>
            </a:r>
            <a:r>
              <a:rPr lang="pt-BR" b="1" dirty="0" smtClean="0">
                <a:solidFill>
                  <a:srgbClr val="FF0000"/>
                </a:solidFill>
                <a:effectLst>
                  <a:outerShdw blurRad="50800" dist="38100" dir="2700000" algn="tl" rotWithShape="0">
                    <a:prstClr val="black">
                      <a:alpha val="40000"/>
                    </a:prstClr>
                  </a:outerShdw>
                </a:effectLst>
              </a:rPr>
              <a:t>91%</a:t>
            </a:r>
          </a:p>
          <a:p>
            <a:pPr algn="just"/>
            <a:endParaRPr lang="pt-BR" b="1" dirty="0" smtClean="0">
              <a:solidFill>
                <a:srgbClr val="FF0000"/>
              </a:solidFill>
              <a:effectLst>
                <a:outerShdw blurRad="50800" dist="38100" dir="2700000" algn="tl" rotWithShape="0">
                  <a:prstClr val="black">
                    <a:alpha val="40000"/>
                  </a:prstClr>
                </a:outerShdw>
              </a:effectLst>
            </a:endParaRPr>
          </a:p>
          <a:p>
            <a:pPr algn="just"/>
            <a:r>
              <a:rPr lang="pt-BR" b="1" dirty="0" smtClean="0">
                <a:effectLst>
                  <a:outerShdw blurRad="50800" dist="38100" dir="2700000" algn="tl" rotWithShape="0">
                    <a:prstClr val="black">
                      <a:alpha val="40000"/>
                    </a:prstClr>
                  </a:outerShdw>
                </a:effectLst>
              </a:rPr>
              <a:t>Fundações não Concluídas – </a:t>
            </a:r>
            <a:r>
              <a:rPr lang="pt-BR" b="1" dirty="0" smtClean="0">
                <a:solidFill>
                  <a:srgbClr val="FF0000"/>
                </a:solidFill>
                <a:effectLst>
                  <a:outerShdw blurRad="50800" dist="38100" dir="2700000" algn="tl" rotWithShape="0">
                    <a:prstClr val="black">
                      <a:alpha val="40000"/>
                    </a:prstClr>
                  </a:outerShdw>
                </a:effectLst>
              </a:rPr>
              <a:t>5%</a:t>
            </a:r>
          </a:p>
          <a:p>
            <a:pPr algn="just"/>
            <a:endParaRPr lang="pt-BR" b="1" dirty="0">
              <a:solidFill>
                <a:srgbClr val="FF0000"/>
              </a:solidFill>
              <a:effectLst>
                <a:outerShdw blurRad="50800" dist="38100" dir="2700000" algn="tl" rotWithShape="0">
                  <a:prstClr val="black">
                    <a:alpha val="40000"/>
                  </a:prstClr>
                </a:outerShdw>
              </a:effectLst>
            </a:endParaRPr>
          </a:p>
          <a:p>
            <a:pPr algn="just"/>
            <a:r>
              <a:rPr lang="pt-BR" b="1" dirty="0" smtClean="0">
                <a:effectLst>
                  <a:outerShdw blurRad="50800" dist="38100" dir="2700000" algn="tl" rotWithShape="0">
                    <a:prstClr val="black">
                      <a:alpha val="40000"/>
                    </a:prstClr>
                  </a:outerShdw>
                </a:effectLst>
              </a:rPr>
              <a:t>Fundações </a:t>
            </a:r>
            <a:r>
              <a:rPr lang="pt-BR" b="1" dirty="0">
                <a:effectLst>
                  <a:outerShdw blurRad="50800" dist="38100" dir="2700000" algn="tl" rotWithShape="0">
                    <a:prstClr val="black">
                      <a:alpha val="40000"/>
                    </a:prstClr>
                  </a:outerShdw>
                </a:effectLst>
              </a:rPr>
              <a:t>não Iniciadas </a:t>
            </a:r>
            <a:r>
              <a:rPr lang="pt-BR" b="1" dirty="0" smtClean="0">
                <a:effectLst>
                  <a:outerShdw blurRad="50800" dist="38100" dir="2700000" algn="tl" rotWithShape="0">
                    <a:prstClr val="black">
                      <a:alpha val="40000"/>
                    </a:prstClr>
                  </a:outerShdw>
                </a:effectLst>
              </a:rPr>
              <a:t>– </a:t>
            </a:r>
            <a:r>
              <a:rPr lang="pt-BR" b="1" dirty="0" smtClean="0">
                <a:solidFill>
                  <a:srgbClr val="FF0000"/>
                </a:solidFill>
                <a:effectLst>
                  <a:outerShdw blurRad="50800" dist="38100" dir="2700000" algn="tl" rotWithShape="0">
                    <a:prstClr val="black">
                      <a:alpha val="40000"/>
                    </a:prstClr>
                  </a:outerShdw>
                </a:effectLst>
              </a:rPr>
              <a:t>4%</a:t>
            </a:r>
          </a:p>
          <a:p>
            <a:pPr algn="just"/>
            <a:endParaRPr lang="pt-BR" b="1" dirty="0" smtClean="0">
              <a:solidFill>
                <a:srgbClr val="FF0000"/>
              </a:solidFill>
              <a:effectLst>
                <a:outerShdw blurRad="50800" dist="38100" dir="2700000" algn="tl" rotWithShape="0">
                  <a:prstClr val="black">
                    <a:alpha val="40000"/>
                  </a:prstClr>
                </a:outerShdw>
              </a:effectLst>
            </a:endParaRPr>
          </a:p>
          <a:p>
            <a:pPr algn="just"/>
            <a:endParaRPr lang="pt-BR" b="1" dirty="0">
              <a:solidFill>
                <a:srgbClr val="FF0000"/>
              </a:solidFill>
              <a:effectLst>
                <a:outerShdw blurRad="50800" dist="38100" dir="2700000" algn="tl" rotWithShape="0">
                  <a:prstClr val="black">
                    <a:alpha val="40000"/>
                  </a:prstClr>
                </a:outerShdw>
              </a:effectLst>
            </a:endParaRPr>
          </a:p>
        </p:txBody>
      </p:sp>
      <p:pic>
        <p:nvPicPr>
          <p:cNvPr id="6" name="Picture 2"/>
          <p:cNvPicPr>
            <a:picLocks noChangeAspect="1" noChangeArrowheads="1"/>
          </p:cNvPicPr>
          <p:nvPr/>
        </p:nvPicPr>
        <p:blipFill rotWithShape="1">
          <a:blip r:embed="rId2" cstate="print"/>
          <a:srcRect l="9867" r="18789"/>
          <a:stretch/>
        </p:blipFill>
        <p:spPr bwMode="auto">
          <a:xfrm>
            <a:off x="3695580" y="1733641"/>
            <a:ext cx="5002089" cy="4674117"/>
          </a:xfrm>
          <a:prstGeom prst="rect">
            <a:avLst/>
          </a:prstGeom>
          <a:noFill/>
          <a:ln w="9525">
            <a:noFill/>
            <a:miter lim="800000"/>
            <a:headEnd/>
            <a:tailEnd/>
          </a:ln>
          <a:effectLst/>
        </p:spPr>
      </p:pic>
    </p:spTree>
    <p:extLst>
      <p:ext uri="{BB962C8B-B14F-4D97-AF65-F5344CB8AC3E}">
        <p14:creationId xmlns:p14="http://schemas.microsoft.com/office/powerpoint/2010/main" val="169524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sz="2800" dirty="0" smtClean="0">
              <a:solidFill>
                <a:srgbClr val="00B050"/>
              </a:solidFill>
            </a:endParaRPr>
          </a:p>
          <a:p>
            <a:r>
              <a:rPr sz="2800" dirty="0" smtClean="0">
                <a:solidFill>
                  <a:srgbClr val="00B050"/>
                </a:solidFill>
              </a:rPr>
              <a:t>10 </a:t>
            </a:r>
            <a:r>
              <a:rPr sz="2800" dirty="0">
                <a:solidFill>
                  <a:srgbClr val="00B050"/>
                </a:solidFill>
              </a:rPr>
              <a:t>– Estágio Atual da </a:t>
            </a:r>
            <a:r>
              <a:rPr sz="2800" dirty="0" smtClean="0">
                <a:solidFill>
                  <a:srgbClr val="00B050"/>
                </a:solidFill>
              </a:rPr>
              <a:t>Obra -2/2</a:t>
            </a:r>
            <a:endParaRPr sz="2800" dirty="0">
              <a:solidFill>
                <a:srgbClr val="00B050"/>
              </a:solidFill>
            </a:endParaRPr>
          </a:p>
          <a:p>
            <a:endParaRPr lang="pt-BR" dirty="0"/>
          </a:p>
        </p:txBody>
      </p:sp>
      <p:sp>
        <p:nvSpPr>
          <p:cNvPr id="3" name="Espaço Reservado para Texto 2"/>
          <p:cNvSpPr>
            <a:spLocks noGrp="1"/>
          </p:cNvSpPr>
          <p:nvPr>
            <p:ph type="body" sz="quarter" idx="11"/>
          </p:nvPr>
        </p:nvSpPr>
        <p:spPr/>
        <p:txBody>
          <a:bodyPr/>
          <a:lstStyle/>
          <a:p>
            <a:endParaRPr lang="pt-BR" dirty="0"/>
          </a:p>
        </p:txBody>
      </p:sp>
      <p:pic>
        <p:nvPicPr>
          <p:cNvPr id="6146" name="Picture 2"/>
          <p:cNvPicPr>
            <a:picLocks noChangeAspect="1" noChangeArrowheads="1"/>
          </p:cNvPicPr>
          <p:nvPr/>
        </p:nvPicPr>
        <p:blipFill>
          <a:blip r:embed="rId2" cstate="print"/>
          <a:srcRect/>
          <a:stretch>
            <a:fillRect/>
          </a:stretch>
        </p:blipFill>
        <p:spPr bwMode="auto">
          <a:xfrm>
            <a:off x="357158" y="2143116"/>
            <a:ext cx="8572560" cy="348808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b="0" dirty="0" smtClean="0">
              <a:solidFill>
                <a:srgbClr val="00B050"/>
              </a:solidFill>
            </a:endParaRPr>
          </a:p>
          <a:p>
            <a:r>
              <a:rPr sz="3200" b="0" dirty="0" smtClean="0">
                <a:solidFill>
                  <a:srgbClr val="00B050"/>
                </a:solidFill>
              </a:rPr>
              <a:t>1- O que é o Sistema Carajás 2/3</a:t>
            </a:r>
            <a:endParaRPr sz="3200" b="0" dirty="0">
              <a:solidFill>
                <a:srgbClr val="00B050"/>
              </a:solidFill>
            </a:endParaRPr>
          </a:p>
          <a:p>
            <a:endParaRPr lang="pt-BR" b="0" dirty="0"/>
          </a:p>
        </p:txBody>
      </p:sp>
      <p:sp>
        <p:nvSpPr>
          <p:cNvPr id="3" name="Espaço Reservado para Texto 2"/>
          <p:cNvSpPr>
            <a:spLocks noGrp="1"/>
          </p:cNvSpPr>
          <p:nvPr>
            <p:ph type="body" sz="quarter" idx="11"/>
          </p:nvPr>
        </p:nvSpPr>
        <p:spPr/>
        <p:txBody>
          <a:bodyPr>
            <a:normAutofit fontScale="85000" lnSpcReduction="20000"/>
          </a:bodyPr>
          <a:lstStyle/>
          <a:p>
            <a:pPr marL="0" indent="0" algn="just">
              <a:buNone/>
            </a:pPr>
            <a:r>
              <a:rPr lang="pt-BR" sz="3100" b="1" dirty="0" smtClean="0">
                <a:effectLst>
                  <a:outerShdw blurRad="50800" dist="38100" dir="2700000" algn="tl" rotWithShape="0">
                    <a:prstClr val="black">
                      <a:alpha val="40000"/>
                    </a:prstClr>
                  </a:outerShdw>
                </a:effectLst>
              </a:rPr>
              <a:t>Os empreendimentos acima citados, que já se encontram em operação, foram gradativamente implantados e energizados em Goiânia desde o ano de 2009, sem qualquer impedimento ou oposição por parte da comunidade local, órgãos reguladores e fiscalizadores ou autoridades políticas e jurídicas, conforme informações técnicas abaixo descritas:</a:t>
            </a:r>
          </a:p>
          <a:p>
            <a:pPr>
              <a:buNone/>
            </a:pPr>
            <a:endParaRPr lang="pt-BR" dirty="0" smtClean="0"/>
          </a:p>
          <a:p>
            <a:pPr algn="just"/>
            <a:r>
              <a:rPr lang="pt-BR" sz="2800" dirty="0" smtClean="0"/>
              <a:t>Subestação Carajás (230/138/69 kV) – Energizada em 26/01/2009 – </a:t>
            </a:r>
            <a:r>
              <a:rPr lang="pt-BR" sz="2800" b="1" dirty="0" err="1" smtClean="0"/>
              <a:t>Àrea</a:t>
            </a:r>
            <a:r>
              <a:rPr lang="pt-BR" sz="2800" b="1" dirty="0" smtClean="0"/>
              <a:t> de 169.135,00 </a:t>
            </a:r>
            <a:r>
              <a:rPr lang="pt-BR" sz="2800" b="1" dirty="0" err="1" smtClean="0"/>
              <a:t>m²</a:t>
            </a:r>
            <a:r>
              <a:rPr lang="pt-BR" sz="2800" b="1" dirty="0" smtClean="0"/>
              <a:t> </a:t>
            </a:r>
            <a:r>
              <a:rPr lang="pt-BR" sz="2800" dirty="0" smtClean="0"/>
              <a:t>na Fazenda Santa Rita, ao lado do Residencial Flórida;</a:t>
            </a:r>
          </a:p>
          <a:p>
            <a:pPr algn="just"/>
            <a:endParaRPr lang="pt-BR" sz="2800" dirty="0" smtClean="0"/>
          </a:p>
          <a:p>
            <a:pPr algn="just"/>
            <a:r>
              <a:rPr lang="pt-BR" sz="2800" dirty="0" smtClean="0"/>
              <a:t>LT 2 x 230 kV Anhanguera – Carajás – Energizada em 26/01/2009 – </a:t>
            </a:r>
            <a:r>
              <a:rPr lang="pt-BR" sz="2800" b="1" dirty="0" smtClean="0"/>
              <a:t>Extensão de 1,85 km </a:t>
            </a:r>
            <a:r>
              <a:rPr lang="pt-BR" sz="2800" dirty="0" smtClean="0"/>
              <a:t>– Localização: Canteiro Central do Anel Viário – Bairro Moinho dos Ventos;</a:t>
            </a:r>
          </a:p>
          <a:p>
            <a:pPr marL="0" indent="0" algn="just">
              <a:buNone/>
            </a:pPr>
            <a:endParaRPr lang="pt-B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b="0" dirty="0" smtClean="0">
              <a:solidFill>
                <a:srgbClr val="00B050"/>
              </a:solidFill>
            </a:endParaRPr>
          </a:p>
          <a:p>
            <a:r>
              <a:rPr sz="3200" b="0" dirty="0" smtClean="0">
                <a:solidFill>
                  <a:srgbClr val="00B050"/>
                </a:solidFill>
              </a:rPr>
              <a:t>1- O que é o Sistema Carajás 3/3</a:t>
            </a:r>
            <a:endParaRPr sz="3200" b="0" dirty="0">
              <a:solidFill>
                <a:srgbClr val="00B050"/>
              </a:solidFill>
            </a:endParaRPr>
          </a:p>
          <a:p>
            <a:endParaRPr lang="pt-BR" b="0" dirty="0"/>
          </a:p>
        </p:txBody>
      </p:sp>
      <p:sp>
        <p:nvSpPr>
          <p:cNvPr id="3" name="Espaço Reservado para Texto 2"/>
          <p:cNvSpPr>
            <a:spLocks noGrp="1"/>
          </p:cNvSpPr>
          <p:nvPr>
            <p:ph type="body" sz="quarter" idx="11"/>
          </p:nvPr>
        </p:nvSpPr>
        <p:spPr/>
        <p:txBody>
          <a:bodyPr>
            <a:normAutofit/>
          </a:bodyPr>
          <a:lstStyle/>
          <a:p>
            <a:pPr lvl="0" algn="just"/>
            <a:r>
              <a:rPr lang="pt-BR" dirty="0" smtClean="0"/>
              <a:t>LT 2 x 230 kV Carajás – Palmeiras – Energizada em </a:t>
            </a:r>
            <a:r>
              <a:rPr lang="pt-BR" b="1" dirty="0" smtClean="0"/>
              <a:t>26/04/2013 – </a:t>
            </a:r>
            <a:r>
              <a:rPr lang="pt-BR" dirty="0" smtClean="0"/>
              <a:t>Extensão de </a:t>
            </a:r>
            <a:r>
              <a:rPr lang="pt-BR" b="1" dirty="0" smtClean="0"/>
              <a:t>2,3 km</a:t>
            </a:r>
            <a:r>
              <a:rPr lang="pt-BR" dirty="0" smtClean="0"/>
              <a:t> – Localização: Canteiro Central da Avenida Orlando Marques de Abreu – Residencial Solar </a:t>
            </a:r>
            <a:r>
              <a:rPr lang="pt-BR" dirty="0" err="1" smtClean="0"/>
              <a:t>Bouganville</a:t>
            </a:r>
            <a:r>
              <a:rPr lang="pt-BR" dirty="0" smtClean="0"/>
              <a:t> e Calçamento da Avenida Orlando Marques de Abreu – Jardim Eli Forte;</a:t>
            </a:r>
          </a:p>
          <a:p>
            <a:pPr lvl="0" algn="just"/>
            <a:endParaRPr lang="pt-BR" dirty="0" smtClean="0"/>
          </a:p>
          <a:p>
            <a:pPr lvl="0" algn="just"/>
            <a:r>
              <a:rPr lang="pt-BR" dirty="0" smtClean="0"/>
              <a:t>LT 2 x 138 kV Carajás – (</a:t>
            </a:r>
            <a:r>
              <a:rPr lang="pt-BR" dirty="0" err="1" smtClean="0"/>
              <a:t>Goyá</a:t>
            </a:r>
            <a:r>
              <a:rPr lang="pt-BR" dirty="0" smtClean="0"/>
              <a:t> – Independência) - Energizada em </a:t>
            </a:r>
            <a:r>
              <a:rPr lang="pt-BR" b="1" dirty="0" smtClean="0"/>
              <a:t>04/11/2010 – </a:t>
            </a:r>
            <a:r>
              <a:rPr lang="pt-BR" dirty="0" smtClean="0"/>
              <a:t>Extensão de </a:t>
            </a:r>
            <a:r>
              <a:rPr lang="pt-BR" b="1" dirty="0" smtClean="0"/>
              <a:t>2,8 km</a:t>
            </a:r>
            <a:r>
              <a:rPr lang="pt-BR" dirty="0" smtClean="0"/>
              <a:t> – Localização: Canteiro Central da Rua Miguel do Carmo – Setor Rio Formoso, Canteiro Central da Avenida Diogo Naves e Avenida Jacinto Alves de Abreu – Residencial Vereda dos Buritis e Canteiro Central da Avenida Jacinto Alves de Abreu – Residencial Flórida;</a:t>
            </a:r>
          </a:p>
          <a:p>
            <a:pPr marL="0" indent="0" algn="just">
              <a:buNone/>
            </a:pPr>
            <a:endParaRPr lang="pt-B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b="0" dirty="0" smtClean="0">
              <a:solidFill>
                <a:srgbClr val="00B050"/>
              </a:solidFill>
            </a:endParaRPr>
          </a:p>
          <a:p>
            <a:r>
              <a:rPr sz="3200" b="0" dirty="0" smtClean="0">
                <a:solidFill>
                  <a:srgbClr val="00B050"/>
                </a:solidFill>
              </a:rPr>
              <a:t>2- Importância do Empreendimento </a:t>
            </a:r>
            <a:r>
              <a:rPr lang="pt-BR" sz="3200" b="0" dirty="0" smtClean="0">
                <a:solidFill>
                  <a:srgbClr val="00B050"/>
                </a:solidFill>
              </a:rPr>
              <a:t>–</a:t>
            </a:r>
            <a:r>
              <a:rPr sz="3200" b="0" dirty="0" smtClean="0">
                <a:solidFill>
                  <a:srgbClr val="00B050"/>
                </a:solidFill>
              </a:rPr>
              <a:t> 1/11</a:t>
            </a:r>
            <a:endParaRPr sz="3200" b="0" dirty="0">
              <a:solidFill>
                <a:srgbClr val="00B050"/>
              </a:solidFill>
            </a:endParaRPr>
          </a:p>
          <a:p>
            <a:endParaRPr lang="pt-BR" b="0" dirty="0"/>
          </a:p>
        </p:txBody>
      </p:sp>
      <p:sp>
        <p:nvSpPr>
          <p:cNvPr id="3" name="Espaço Reservado para Texto 2"/>
          <p:cNvSpPr>
            <a:spLocks noGrp="1"/>
          </p:cNvSpPr>
          <p:nvPr>
            <p:ph type="body" sz="quarter" idx="11"/>
          </p:nvPr>
        </p:nvSpPr>
        <p:spPr/>
        <p:txBody>
          <a:bodyPr>
            <a:normAutofit lnSpcReduction="10000"/>
          </a:bodyPr>
          <a:lstStyle/>
          <a:p>
            <a:pPr marL="0" indent="0" algn="just">
              <a:buNone/>
            </a:pPr>
            <a:r>
              <a:rPr lang="pt-BR" sz="2800" b="1" dirty="0" smtClean="0">
                <a:effectLst>
                  <a:outerShdw blurRad="50800" dist="38100" dir="2700000" algn="tl" rotWithShape="0">
                    <a:prstClr val="black">
                      <a:alpha val="40000"/>
                    </a:prstClr>
                  </a:outerShdw>
                </a:effectLst>
                <a:latin typeface="+mj-lt"/>
                <a:ea typeface="+mj-ea"/>
                <a:cs typeface="+mj-cs"/>
              </a:rPr>
              <a:t>2.1 Objetivo Principal:</a:t>
            </a:r>
          </a:p>
          <a:p>
            <a:pPr marL="0" indent="0" algn="just">
              <a:buNone/>
            </a:pPr>
            <a:endParaRPr lang="pt-BR" sz="1400" b="1" dirty="0" smtClean="0">
              <a:effectLst>
                <a:outerShdw blurRad="50800" dist="38100" dir="2700000" algn="tl" rotWithShape="0">
                  <a:prstClr val="black">
                    <a:alpha val="40000"/>
                  </a:prstClr>
                </a:outerShdw>
              </a:effectLst>
              <a:latin typeface="+mj-lt"/>
              <a:ea typeface="+mj-ea"/>
              <a:cs typeface="+mj-cs"/>
            </a:endParaRPr>
          </a:p>
          <a:p>
            <a:pPr marL="0" indent="0" algn="just">
              <a:buNone/>
            </a:pPr>
            <a:r>
              <a:rPr lang="pt-BR" b="1" dirty="0">
                <a:effectLst>
                  <a:outerShdw blurRad="50800" dist="38100" dir="2700000" algn="tl" rotWithShape="0">
                    <a:prstClr val="black">
                      <a:alpha val="40000"/>
                    </a:prstClr>
                  </a:outerShdw>
                </a:effectLst>
              </a:rPr>
              <a:t>A LT 2 x 138 kV Carajás - (Atlântico – Campinas) é parte integrante do complexo CARAJÁS de atendimento à região Metropolitana de Goiânia. Concebido para garantir a expansão do mercado de energia elétrica de Goiânia, esta linha de transmissão deverá ser integrada às linhas de  138 kV existentes, adicionando 300 MVA de capacidade de atendimento de carga em Goiânia. </a:t>
            </a:r>
            <a:endParaRPr lang="pt-BR" b="1" dirty="0" smtClean="0">
              <a:effectLst>
                <a:outerShdw blurRad="50800" dist="38100" dir="2700000" algn="tl" rotWithShape="0">
                  <a:prstClr val="black">
                    <a:alpha val="40000"/>
                  </a:prstClr>
                </a:outerShdw>
              </a:effectLst>
            </a:endParaRPr>
          </a:p>
          <a:p>
            <a:pPr marL="0" indent="0" algn="just">
              <a:buNone/>
            </a:pPr>
            <a:endParaRPr lang="pt-BR" b="1" dirty="0" smtClean="0">
              <a:effectLst>
                <a:outerShdw blurRad="50800" dist="38100" dir="2700000" algn="tl" rotWithShape="0">
                  <a:prstClr val="black">
                    <a:alpha val="40000"/>
                  </a:prstClr>
                </a:outerShdw>
              </a:effectLst>
            </a:endParaRPr>
          </a:p>
          <a:p>
            <a:pPr marL="0" indent="0" algn="just">
              <a:buNone/>
            </a:pPr>
            <a:r>
              <a:rPr lang="pt-BR" sz="2800" b="1" dirty="0" smtClean="0">
                <a:effectLst>
                  <a:outerShdw blurRad="50800" dist="38100" dir="2700000" algn="tl" rotWithShape="0">
                    <a:prstClr val="black">
                      <a:alpha val="40000"/>
                    </a:prstClr>
                  </a:outerShdw>
                </a:effectLst>
              </a:rPr>
              <a:t>2.2 Objetivo Adicional</a:t>
            </a:r>
          </a:p>
          <a:p>
            <a:pPr marL="0" indent="0" algn="just">
              <a:buNone/>
            </a:pPr>
            <a:endParaRPr lang="pt-BR" sz="1400" b="1" dirty="0" smtClean="0">
              <a:effectLst>
                <a:outerShdw blurRad="50800" dist="38100" dir="2700000" algn="tl" rotWithShape="0">
                  <a:prstClr val="black">
                    <a:alpha val="40000"/>
                  </a:prstClr>
                </a:outerShdw>
              </a:effectLst>
            </a:endParaRPr>
          </a:p>
          <a:p>
            <a:pPr marL="0" indent="0" algn="just">
              <a:buNone/>
            </a:pPr>
            <a:r>
              <a:rPr lang="pt-BR" b="1" dirty="0" smtClean="0">
                <a:effectLst>
                  <a:outerShdw blurRad="50800" dist="38100" dir="2700000" algn="tl" rotWithShape="0">
                    <a:prstClr val="black">
                      <a:alpha val="40000"/>
                    </a:prstClr>
                  </a:outerShdw>
                </a:effectLst>
              </a:rPr>
              <a:t>Melhoria da confiabilidade no suprimento de energia para o principal mercado consumidor da CELG D, reduzindo os indicadores de continuidade (DEC E FEC) da região. </a:t>
            </a:r>
          </a:p>
          <a:p>
            <a:pPr marL="0" indent="0" algn="just">
              <a:buNone/>
            </a:pPr>
            <a:endParaRPr lang="pt-B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3200" dirty="0" smtClean="0">
                <a:solidFill>
                  <a:srgbClr val="00B050"/>
                </a:solidFill>
              </a:rPr>
              <a:t>2- Importância do Empreendimento </a:t>
            </a:r>
            <a:r>
              <a:rPr lang="pt-BR" sz="3200" dirty="0" smtClean="0">
                <a:solidFill>
                  <a:srgbClr val="00B050"/>
                </a:solidFill>
              </a:rPr>
              <a:t>–</a:t>
            </a:r>
            <a:r>
              <a:rPr sz="3200" dirty="0" smtClean="0">
                <a:solidFill>
                  <a:srgbClr val="00B050"/>
                </a:solidFill>
              </a:rPr>
              <a:t> 2/11</a:t>
            </a:r>
            <a:endParaRPr sz="3200" dirty="0">
              <a:solidFill>
                <a:srgbClr val="00B050"/>
              </a:solidFill>
            </a:endParaRPr>
          </a:p>
          <a:p>
            <a:endParaRPr lang="pt-BR" dirty="0"/>
          </a:p>
        </p:txBody>
      </p:sp>
      <p:sp>
        <p:nvSpPr>
          <p:cNvPr id="3" name="Espaço Reservado para Texto 2"/>
          <p:cNvSpPr>
            <a:spLocks noGrp="1"/>
          </p:cNvSpPr>
          <p:nvPr>
            <p:ph type="body" sz="quarter" idx="11"/>
          </p:nvPr>
        </p:nvSpPr>
        <p:spPr/>
        <p:txBody>
          <a:bodyPr>
            <a:normAutofit/>
          </a:bodyPr>
          <a:lstStyle/>
          <a:p>
            <a:pPr marL="0" indent="0" algn="just">
              <a:buNone/>
            </a:pPr>
            <a:r>
              <a:rPr lang="pt-BR" sz="2800" b="1" dirty="0" smtClean="0">
                <a:effectLst>
                  <a:outerShdw blurRad="50800" dist="38100" dir="2700000" algn="tl" rotWithShape="0">
                    <a:prstClr val="black">
                      <a:alpha val="40000"/>
                    </a:prstClr>
                  </a:outerShdw>
                </a:effectLst>
                <a:latin typeface="+mj-lt"/>
                <a:ea typeface="+mj-ea"/>
                <a:cs typeface="+mj-cs"/>
              </a:rPr>
              <a:t>2.3 Acompanhamento do MME</a:t>
            </a:r>
          </a:p>
          <a:p>
            <a:pPr marL="0" indent="0" algn="just">
              <a:buNone/>
            </a:pPr>
            <a:endParaRPr lang="pt-BR" sz="1400" b="1" dirty="0" smtClean="0">
              <a:effectLst>
                <a:outerShdw blurRad="50800" dist="38100" dir="2700000" algn="tl" rotWithShape="0">
                  <a:prstClr val="black">
                    <a:alpha val="40000"/>
                  </a:prstClr>
                </a:outerShdw>
              </a:effectLst>
              <a:latin typeface="+mj-lt"/>
              <a:ea typeface="+mj-ea"/>
              <a:cs typeface="+mj-cs"/>
            </a:endParaRPr>
          </a:p>
          <a:p>
            <a:pPr marL="0" indent="0" algn="just">
              <a:buNone/>
            </a:pPr>
            <a:r>
              <a:rPr lang="pt-BR" b="1" dirty="0">
                <a:effectLst>
                  <a:outerShdw blurRad="50800" dist="38100" dir="2700000" algn="tl" rotWithShape="0">
                    <a:prstClr val="black">
                      <a:alpha val="40000"/>
                    </a:prstClr>
                  </a:outerShdw>
                </a:effectLst>
              </a:rPr>
              <a:t>Esta obra se revestiu de tamanha importância que passou a ser acompanhada pelo Comitê de Monitoramento do Setor Elétrico, órgão que, sob  a coordenação do Ministério de Minas e Energia, é responsável por monitorar a implantação das obras de maior importância para a sociedade </a:t>
            </a:r>
            <a:r>
              <a:rPr lang="pt-BR" b="1" dirty="0" smtClean="0">
                <a:effectLst>
                  <a:outerShdw blurRad="50800" dist="38100" dir="2700000" algn="tl" rotWithShape="0">
                    <a:prstClr val="black">
                      <a:alpha val="40000"/>
                    </a:prstClr>
                  </a:outerShdw>
                </a:effectLst>
              </a:rPr>
              <a:t>brasileira. </a:t>
            </a:r>
          </a:p>
          <a:p>
            <a:pPr marL="0" indent="0" algn="just">
              <a:buNone/>
            </a:pPr>
            <a:endParaRPr lang="pt-BR" b="1" dirty="0" smtClean="0">
              <a:effectLst>
                <a:outerShdw blurRad="50800" dist="38100" dir="2700000" algn="tl" rotWithShape="0">
                  <a:prstClr val="black">
                    <a:alpha val="40000"/>
                  </a:prstClr>
                </a:outerShdw>
              </a:effectLst>
            </a:endParaRPr>
          </a:p>
          <a:p>
            <a:pPr marL="0" indent="0" algn="just">
              <a:buNone/>
            </a:pPr>
            <a:endParaRPr lang="pt-BR" b="1" dirty="0" smtClean="0">
              <a:effectLst>
                <a:outerShdw blurRad="50800" dist="38100" dir="2700000" algn="tl" rotWithShape="0">
                  <a:prstClr val="black">
                    <a:alpha val="40000"/>
                  </a:prstClr>
                </a:outerShdw>
              </a:effectLst>
            </a:endParaRPr>
          </a:p>
          <a:p>
            <a:pPr marL="0" indent="0" algn="just">
              <a:buNone/>
            </a:pPr>
            <a:endParaRPr lang="pt-BR" b="1" dirty="0">
              <a:effectLst>
                <a:outerShdw blurRad="50800" dist="38100" dir="2700000" algn="tl" rotWithShape="0">
                  <a:prstClr val="black">
                    <a:alpha val="40000"/>
                  </a:prstClr>
                </a:outerShdw>
              </a:effectLst>
            </a:endParaRPr>
          </a:p>
          <a:p>
            <a:endParaRPr lang="pt-BR" dirty="0"/>
          </a:p>
        </p:txBody>
      </p:sp>
    </p:spTree>
    <p:extLst>
      <p:ext uri="{BB962C8B-B14F-4D97-AF65-F5344CB8AC3E}">
        <p14:creationId xmlns:p14="http://schemas.microsoft.com/office/powerpoint/2010/main" val="137072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endParaRPr dirty="0" smtClean="0">
              <a:solidFill>
                <a:srgbClr val="00B050"/>
              </a:solidFill>
            </a:endParaRPr>
          </a:p>
          <a:p>
            <a:r>
              <a:rPr sz="3200" dirty="0" smtClean="0">
                <a:solidFill>
                  <a:srgbClr val="00B050"/>
                </a:solidFill>
              </a:rPr>
              <a:t>2- Importância do Empreendimento </a:t>
            </a:r>
            <a:r>
              <a:rPr lang="pt-BR" sz="3200" dirty="0" smtClean="0">
                <a:solidFill>
                  <a:srgbClr val="00B050"/>
                </a:solidFill>
              </a:rPr>
              <a:t>–</a:t>
            </a:r>
            <a:r>
              <a:rPr sz="3200" dirty="0" smtClean="0">
                <a:solidFill>
                  <a:srgbClr val="00B050"/>
                </a:solidFill>
              </a:rPr>
              <a:t> 3/11</a:t>
            </a:r>
            <a:endParaRPr sz="3200" dirty="0">
              <a:solidFill>
                <a:srgbClr val="00B050"/>
              </a:solidFill>
            </a:endParaRPr>
          </a:p>
          <a:p>
            <a:endParaRPr lang="pt-BR" dirty="0"/>
          </a:p>
        </p:txBody>
      </p:sp>
      <p:sp>
        <p:nvSpPr>
          <p:cNvPr id="3" name="Espaço Reservado para Texto 2"/>
          <p:cNvSpPr>
            <a:spLocks noGrp="1"/>
          </p:cNvSpPr>
          <p:nvPr>
            <p:ph type="body" sz="quarter" idx="11"/>
          </p:nvPr>
        </p:nvSpPr>
        <p:spPr/>
        <p:txBody>
          <a:bodyPr>
            <a:normAutofit fontScale="92500" lnSpcReduction="10000"/>
          </a:bodyPr>
          <a:lstStyle/>
          <a:p>
            <a:pPr marL="0" indent="0" algn="just">
              <a:buNone/>
            </a:pPr>
            <a:r>
              <a:rPr lang="pt-BR" sz="2800" b="1" dirty="0" smtClean="0">
                <a:effectLst>
                  <a:outerShdw blurRad="50800" dist="38100" dir="2700000" algn="tl" rotWithShape="0">
                    <a:prstClr val="black">
                      <a:alpha val="40000"/>
                    </a:prstClr>
                  </a:outerShdw>
                </a:effectLst>
                <a:latin typeface="+mj-lt"/>
                <a:ea typeface="+mj-ea"/>
                <a:cs typeface="+mj-cs"/>
              </a:rPr>
              <a:t>2.3 Acompanhamento do MME</a:t>
            </a:r>
          </a:p>
          <a:p>
            <a:pPr marL="0" indent="0" algn="just">
              <a:buNone/>
            </a:pPr>
            <a:endParaRPr lang="pt-BR" sz="1400" b="1" dirty="0" smtClean="0">
              <a:effectLst>
                <a:outerShdw blurRad="50800" dist="38100" dir="2700000" algn="tl" rotWithShape="0">
                  <a:prstClr val="black">
                    <a:alpha val="40000"/>
                  </a:prstClr>
                </a:outerShdw>
              </a:effectLst>
              <a:latin typeface="+mj-lt"/>
              <a:ea typeface="+mj-ea"/>
              <a:cs typeface="+mj-cs"/>
            </a:endParaRPr>
          </a:p>
          <a:p>
            <a:pPr marL="0" indent="0" algn="just">
              <a:buNone/>
            </a:pPr>
            <a:r>
              <a:rPr lang="pt-BR" b="1" dirty="0" smtClean="0">
                <a:effectLst>
                  <a:outerShdw blurRad="50800" dist="38100" dir="2700000" algn="tl" rotWithShape="0">
                    <a:prstClr val="black">
                      <a:alpha val="40000"/>
                    </a:prstClr>
                  </a:outerShdw>
                </a:effectLst>
              </a:rPr>
              <a:t>A importância da obra é destacada através do Ofício nº 007/2015 – DMSE/SEE-MME, conforme transcrições abaixo:</a:t>
            </a:r>
          </a:p>
          <a:p>
            <a:pPr marL="0" indent="0" algn="just">
              <a:buNone/>
            </a:pPr>
            <a:endParaRPr lang="pt-BR" b="1" dirty="0" smtClean="0">
              <a:effectLst>
                <a:outerShdw blurRad="50800" dist="38100" dir="2700000" algn="tl" rotWithShape="0">
                  <a:prstClr val="black">
                    <a:alpha val="40000"/>
                  </a:prstClr>
                </a:outerShdw>
              </a:effectLst>
            </a:endParaRPr>
          </a:p>
          <a:p>
            <a:pPr marL="0" indent="0" algn="just">
              <a:buNone/>
            </a:pPr>
            <a:r>
              <a:rPr lang="pt-BR" b="1" i="1" dirty="0" smtClean="0">
                <a:effectLst>
                  <a:outerShdw blurRad="50800" dist="38100" dir="2700000" algn="tl" rotWithShape="0">
                    <a:prstClr val="black">
                      <a:alpha val="40000"/>
                    </a:prstClr>
                  </a:outerShdw>
                </a:effectLst>
              </a:rPr>
              <a:t>“(...) A entrada em operação da referida obra é imprescindível para </a:t>
            </a:r>
            <a:r>
              <a:rPr lang="pt-BR" b="1" i="1" dirty="0" smtClean="0">
                <a:solidFill>
                  <a:srgbClr val="FF0000"/>
                </a:solidFill>
                <a:effectLst>
                  <a:outerShdw blurRad="50800" dist="38100" dir="2700000" algn="tl" rotWithShape="0">
                    <a:prstClr val="black">
                      <a:alpha val="40000"/>
                    </a:prstClr>
                  </a:outerShdw>
                </a:effectLst>
              </a:rPr>
              <a:t>evitar cortes de carga </a:t>
            </a:r>
            <a:r>
              <a:rPr lang="pt-BR" b="1" i="1" dirty="0" smtClean="0">
                <a:effectLst>
                  <a:outerShdw blurRad="50800" dist="38100" dir="2700000" algn="tl" rotWithShape="0">
                    <a:prstClr val="black">
                      <a:alpha val="40000"/>
                    </a:prstClr>
                  </a:outerShdw>
                </a:effectLst>
              </a:rPr>
              <a:t>em regime normal de operação ainda no ano de 2015, na região de Goiânia (...)”</a:t>
            </a:r>
          </a:p>
          <a:p>
            <a:pPr marL="0" indent="0" algn="just">
              <a:buNone/>
            </a:pPr>
            <a:endParaRPr lang="pt-BR" b="1" i="1" dirty="0" smtClean="0">
              <a:effectLst>
                <a:outerShdw blurRad="50800" dist="38100" dir="2700000" algn="tl" rotWithShape="0">
                  <a:prstClr val="black">
                    <a:alpha val="40000"/>
                  </a:prstClr>
                </a:outerShdw>
              </a:effectLst>
            </a:endParaRPr>
          </a:p>
          <a:p>
            <a:pPr marL="0" indent="0" algn="just">
              <a:buNone/>
            </a:pPr>
            <a:r>
              <a:rPr lang="pt-BR" b="1" i="1" dirty="0" smtClean="0">
                <a:effectLst>
                  <a:outerShdw blurRad="50800" dist="38100" dir="2700000" algn="tl" rotWithShape="0">
                    <a:prstClr val="black">
                      <a:alpha val="40000"/>
                    </a:prstClr>
                  </a:outerShdw>
                </a:effectLst>
              </a:rPr>
              <a:t>“(...) Como a ponta de carga do sistema Goiânia deverá ocorrer no início do segundo semestre de 2015, solicitamos dessa Distribuidora maiores esforços no sentido de retomar a execução das obras, </a:t>
            </a:r>
            <a:r>
              <a:rPr lang="pt-BR" b="1" i="1" dirty="0" smtClean="0">
                <a:solidFill>
                  <a:srgbClr val="FF0000"/>
                </a:solidFill>
                <a:effectLst>
                  <a:outerShdw blurRad="50800" dist="38100" dir="2700000" algn="tl" rotWithShape="0">
                    <a:prstClr val="black">
                      <a:alpha val="40000"/>
                    </a:prstClr>
                  </a:outerShdw>
                </a:effectLst>
              </a:rPr>
              <a:t>de forma que seja garantida a continuidade do fornecimento e a segurança da oferta de energia elétrica</a:t>
            </a:r>
            <a:r>
              <a:rPr lang="pt-BR" b="1" i="1" dirty="0" smtClean="0">
                <a:effectLst>
                  <a:outerShdw blurRad="50800" dist="38100" dir="2700000" algn="tl" rotWithShape="0">
                    <a:prstClr val="black">
                      <a:alpha val="40000"/>
                    </a:prstClr>
                  </a:outerShdw>
                </a:effectLst>
              </a:rPr>
              <a:t> em todo o Estado de Goiás.”</a:t>
            </a:r>
          </a:p>
          <a:p>
            <a:pPr marL="0" indent="0" algn="just">
              <a:buNone/>
            </a:pPr>
            <a:endParaRPr lang="pt-BR" b="1" dirty="0" smtClean="0">
              <a:effectLst>
                <a:outerShdw blurRad="50800" dist="38100" dir="2700000" algn="tl" rotWithShape="0">
                  <a:prstClr val="black">
                    <a:alpha val="40000"/>
                  </a:prstClr>
                </a:outerShdw>
              </a:effectLst>
            </a:endParaRPr>
          </a:p>
          <a:p>
            <a:pPr marL="0" indent="0" algn="just">
              <a:buNone/>
            </a:pPr>
            <a:endParaRPr lang="pt-BR" b="1" dirty="0">
              <a:effectLst>
                <a:outerShdw blurRad="50800" dist="38100" dir="2700000" algn="tl" rotWithShape="0">
                  <a:prstClr val="black">
                    <a:alpha val="40000"/>
                  </a:prstClr>
                </a:outerShdw>
              </a:effectLst>
            </a:endParaRPr>
          </a:p>
          <a:p>
            <a:endParaRPr lang="pt-BR" dirty="0"/>
          </a:p>
        </p:txBody>
      </p:sp>
    </p:spTree>
    <p:extLst>
      <p:ext uri="{BB962C8B-B14F-4D97-AF65-F5344CB8AC3E}">
        <p14:creationId xmlns:p14="http://schemas.microsoft.com/office/powerpoint/2010/main" val="137072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nteúdo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2974</TotalTime>
  <Words>2386</Words>
  <Application>Microsoft Office PowerPoint</Application>
  <PresentationFormat>Apresentação na tela (4:3)</PresentationFormat>
  <Paragraphs>321</Paragraphs>
  <Slides>42</Slides>
  <Notes>4</Notes>
  <HiddenSlides>0</HiddenSlides>
  <MMClips>0</MMClips>
  <ScaleCrop>false</ScaleCrop>
  <HeadingPairs>
    <vt:vector size="8" baseType="variant">
      <vt:variant>
        <vt:lpstr>Fontes usadas</vt:lpstr>
      </vt:variant>
      <vt:variant>
        <vt:i4>6</vt:i4>
      </vt:variant>
      <vt:variant>
        <vt:lpstr>Tema</vt:lpstr>
      </vt:variant>
      <vt:variant>
        <vt:i4>2</vt:i4>
      </vt:variant>
      <vt:variant>
        <vt:lpstr>Servidores OLE inseridos</vt:lpstr>
      </vt:variant>
      <vt:variant>
        <vt:i4>0</vt:i4>
      </vt:variant>
      <vt:variant>
        <vt:lpstr>Títulos de slides</vt:lpstr>
      </vt:variant>
      <vt:variant>
        <vt:i4>42</vt:i4>
      </vt:variant>
    </vt:vector>
  </HeadingPairs>
  <TitlesOfParts>
    <vt:vector size="50" baseType="lpstr">
      <vt:lpstr>SimSun</vt:lpstr>
      <vt:lpstr>Arial</vt:lpstr>
      <vt:lpstr>Arial Black</vt:lpstr>
      <vt:lpstr>Calibri</vt:lpstr>
      <vt:lpstr>Times New Roman</vt:lpstr>
      <vt:lpstr>Wingdings</vt:lpstr>
      <vt:lpstr>Conteúdos</vt:lpstr>
      <vt:lpstr>Tema do Office</vt:lpstr>
      <vt:lpstr>LT 2 x 138 kV Carajás – (Atlântico – Campinas)  Esclarecimentos sobre a implantação da LT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Milton</dc:creator>
  <cp:lastModifiedBy>Selma Maria Alves Magalhães</cp:lastModifiedBy>
  <cp:revision>554</cp:revision>
  <cp:lastPrinted>2014-12-06T19:05:08Z</cp:lastPrinted>
  <dcterms:created xsi:type="dcterms:W3CDTF">2014-11-18T20:50:40Z</dcterms:created>
  <dcterms:modified xsi:type="dcterms:W3CDTF">2015-11-19T11:30:26Z</dcterms:modified>
</cp:coreProperties>
</file>