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6" r:id="rId3"/>
    <p:sldMasterId id="2147483672" r:id="rId4"/>
  </p:sldMasterIdLst>
  <p:notesMasterIdLst>
    <p:notesMasterId r:id="rId11"/>
  </p:notesMasterIdLst>
  <p:handoutMasterIdLst>
    <p:handoutMasterId r:id="rId12"/>
  </p:handoutMasterIdLst>
  <p:sldIdLst>
    <p:sldId id="397" r:id="rId5"/>
    <p:sldId id="403" r:id="rId6"/>
    <p:sldId id="406" r:id="rId7"/>
    <p:sldId id="407" r:id="rId8"/>
    <p:sldId id="408" r:id="rId9"/>
    <p:sldId id="398" r:id="rId10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85291" autoAdjust="0"/>
  </p:normalViewPr>
  <p:slideViewPr>
    <p:cSldViewPr>
      <p:cViewPr varScale="1">
        <p:scale>
          <a:sx n="96" d="100"/>
          <a:sy n="96" d="100"/>
        </p:scale>
        <p:origin x="14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908FE-15DA-43AE-A942-FC8E0130A36D}" type="datetimeFigureOut">
              <a:rPr lang="pt-BR" smtClean="0"/>
              <a:t>14/05/2018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DA5F5-9C93-495D-8866-C102BB1C19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7923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C5A3A-AF2B-48F0-B0DB-5DD2390316DE}" type="datetimeFigureOut">
              <a:rPr lang="pt-BR" smtClean="0"/>
              <a:t>14/05/2018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83D03-EB9A-451D-9B0D-533E3533EC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35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32855"/>
            <a:ext cx="6059016" cy="2664297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3"/>
            <a:endParaRPr lang="pt-BR" dirty="0" smtClean="0"/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F60DF-4E43-462F-A761-CAFAA80071C7}" type="datetimeFigureOut">
              <a:rPr lang="pt-BR"/>
              <a:pPr>
                <a:defRPr/>
              </a:pPr>
              <a:t>14/05/2018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13B92-0B74-4594-8F43-31B20138EF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EC5C10-A449-41C0-81AB-75352C9D213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5579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EC5C10-A449-41C0-81AB-75352C9D213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5579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132857"/>
            <a:ext cx="5904656" cy="25922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Segundo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0BB-5720-490F-986A-D4054339DA7F}" type="datetimeFigureOut">
              <a:rPr lang="pt-BR"/>
              <a:pPr>
                <a:defRPr/>
              </a:pPr>
              <a:t>14/05/2018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FC15A-78D8-4EC8-B47B-DD097B4331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7B427-ACB4-4278-947D-ACE5A39278FA}" type="datetimeFigureOut">
              <a:rPr lang="pt-BR"/>
              <a:pPr>
                <a:defRPr/>
              </a:pPr>
              <a:t>14/05/2018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860E9-470F-4DE4-A647-D93AFAF0CD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CE239-BC84-49AB-843E-8A4249B48EB7}" type="datetimeFigureOut">
              <a:rPr lang="pt-BR"/>
              <a:pPr>
                <a:defRPr/>
              </a:pPr>
              <a:t>14/05/2018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99D8F-A4EC-4D80-9CBE-0AF8041BD5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2F7B4-6237-450F-8390-D0D27BE4B1F5}" type="datetimeFigureOut">
              <a:rPr lang="pt-BR"/>
              <a:pPr>
                <a:defRPr/>
              </a:pPr>
              <a:t>14/05/2018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6F4BA-1F62-419A-8F6D-CD92EB1E74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1D0E0-E1DA-406C-AAD0-5A19D47ABDE5}" type="datetimeFigureOut">
              <a:rPr lang="pt-BR"/>
              <a:pPr>
                <a:defRPr/>
              </a:pPr>
              <a:t>14/05/2018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34E0B-C745-4057-A1FA-1AB1726EEB1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33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3316D-63CB-4940-9E7C-A47595BF912D}" type="datetimeFigureOut">
              <a:rPr lang="pt-BR"/>
              <a:pPr>
                <a:defRPr/>
              </a:pPr>
              <a:t>14/05/2018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1F80F-3B70-4F63-BC6B-6345106FFE8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49078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2DB9B-8E2D-45C5-9164-9C78BDBD51A2}" type="datetimeFigureOut">
              <a:rPr lang="pt-BR"/>
              <a:pPr>
                <a:defRPr/>
              </a:pPr>
              <a:t>14/05/2018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FE61E-E4E1-4DFF-89A6-2BF9737586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2060575"/>
            <a:ext cx="60594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D6E4E5-E542-4DF8-9FE0-44CA8E504F46}" type="datetimeFigureOut">
              <a:rPr lang="pt-BR"/>
              <a:pPr>
                <a:defRPr/>
              </a:pPr>
              <a:t>14/05/2018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0745F8-D78D-403B-965A-58929C05B0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0" name="Imagem 6" descr="fundo1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0AC7D6-87A7-407A-9F52-7CE1AB90E725}" type="datetimeFigureOut">
              <a:rPr lang="pt-BR"/>
              <a:pPr>
                <a:defRPr/>
              </a:pPr>
              <a:t>14/05/2018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6AD06F-E77D-4BB6-9AEF-4132EEC4C8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2055" name="Imagem 7" descr="fundo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7264C3-2FC9-4822-8785-D2814632A932}" type="datetimeFigureOut">
              <a:rPr lang="pt-BR"/>
              <a:pPr>
                <a:defRPr/>
              </a:pPr>
              <a:t>14/05/2018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B2F4E9-59A9-447A-8BBD-90D049F2339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3079" name="Imagem 6" descr="fundo3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4099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F92BFA-80ED-486D-9FAF-E8B7AC68EE9B}" type="datetimeFigureOut">
              <a:rPr lang="pt-BR"/>
              <a:pPr>
                <a:defRPr/>
              </a:pPr>
              <a:t>14/05/2018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444BA4-9541-47FE-9637-0BD6CA8455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4103" name="Imagem 6" descr="fundo4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adosabertos.bcb.gov.br/" TargetMode="External"/><Relationship Id="rId2" Type="http://schemas.openxmlformats.org/officeDocument/2006/relationships/hyperlink" Target="http://www.bcb.gov.br/?RELRURA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bcb.gov.br/pt-br/#!/t/boletimderop" TargetMode="External"/><Relationship Id="rId4" Type="http://schemas.openxmlformats.org/officeDocument/2006/relationships/hyperlink" Target="http://www.bcb.gov.br/pt-br/#!/c/MICRRURAL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banco_aber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643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66295" y="2937138"/>
            <a:ext cx="8238153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1" dirty="0" smtClean="0">
                <a:solidFill>
                  <a:schemeClr val="bg1"/>
                </a:solidFill>
                <a:latin typeface="Arial" pitchFamily="34" charset="0"/>
              </a:rPr>
              <a:t>Crédito Rural – Divulgação de dados</a:t>
            </a: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V="1">
            <a:off x="467544" y="3583467"/>
            <a:ext cx="7992888" cy="1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u="sng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66295" y="3645024"/>
            <a:ext cx="8888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DEPARTAMENTO DE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REGULAÇÃO,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SUPERVISÃO E CONTROLE DAS OPERAÇÕES DO CRÉDITO RURAL E DO PROAGRO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72258" y="5949280"/>
            <a:ext cx="6626225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altLang="pt-BR" sz="3200" b="1" dirty="0" smtClean="0">
                <a:solidFill>
                  <a:schemeClr val="bg1"/>
                </a:solidFill>
                <a:latin typeface="Arial" pitchFamily="34" charset="0"/>
              </a:rPr>
              <a:t>Brasília, maio de 2018</a:t>
            </a:r>
          </a:p>
        </p:txBody>
      </p:sp>
    </p:spTree>
    <p:extLst>
      <p:ext uri="{BB962C8B-B14F-4D97-AF65-F5344CB8AC3E}">
        <p14:creationId xmlns:p14="http://schemas.microsoft.com/office/powerpoint/2010/main" val="286397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6352" y="476672"/>
            <a:ext cx="8199888" cy="6206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de Dados Abertos do Poder Executivo Federal</a:t>
            </a:r>
            <a:endParaRPr lang="pt-BR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11560" y="1700808"/>
            <a:ext cx="7992888" cy="4320480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sz="2400" kern="1800" dirty="0" smtClean="0"/>
              <a:t>Instituída </a:t>
            </a:r>
            <a:r>
              <a:rPr lang="pt-BR" sz="2400" kern="1800" dirty="0"/>
              <a:t>pelo Decreto nº 8.777, de 11 de maio de </a:t>
            </a:r>
            <a:r>
              <a:rPr lang="pt-BR" sz="2400" kern="1800" dirty="0" smtClean="0"/>
              <a:t>2016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sz="2400" kern="1800" dirty="0" smtClean="0"/>
              <a:t>Objetivo: disponibilizar </a:t>
            </a:r>
            <a:r>
              <a:rPr lang="pt-BR" sz="2400" kern="1800" dirty="0"/>
              <a:t>na </a:t>
            </a:r>
            <a:r>
              <a:rPr lang="pt-BR" sz="2400" kern="1800" dirty="0" smtClean="0"/>
              <a:t>internet, por </a:t>
            </a:r>
            <a:r>
              <a:rPr lang="pt-BR" sz="2400" kern="1800" dirty="0"/>
              <a:t>parte de órgãos e entidades da administração pública </a:t>
            </a:r>
            <a:r>
              <a:rPr lang="pt-BR" sz="2400" kern="1800" dirty="0" smtClean="0"/>
              <a:t>federal, dados </a:t>
            </a:r>
            <a:r>
              <a:rPr lang="pt-BR" sz="2400" kern="1800" dirty="0"/>
              <a:t>e </a:t>
            </a:r>
            <a:r>
              <a:rPr lang="pt-BR" sz="2400" kern="1800" dirty="0" smtClean="0"/>
              <a:t>informações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sz="2400" kern="1800" dirty="0" smtClean="0"/>
              <a:t>Fomentar o </a:t>
            </a:r>
            <a:r>
              <a:rPr lang="pt-BR" sz="2400" kern="1800" dirty="0"/>
              <a:t>controle </a:t>
            </a:r>
            <a:r>
              <a:rPr lang="pt-BR" sz="2400" kern="1800" dirty="0" smtClean="0"/>
              <a:t>social e promover o desenvolvimento, além </a:t>
            </a:r>
            <a:r>
              <a:rPr lang="pt-BR" sz="2400" kern="1800" dirty="0"/>
              <a:t>de </a:t>
            </a:r>
            <a:r>
              <a:rPr lang="pt-BR" sz="2400" kern="1800" dirty="0" smtClean="0"/>
              <a:t>aprimorar a </a:t>
            </a:r>
            <a:r>
              <a:rPr lang="pt-BR" sz="2400" kern="1800" dirty="0"/>
              <a:t>cultura de transparência </a:t>
            </a:r>
            <a:r>
              <a:rPr lang="pt-BR" sz="2400" kern="1800" dirty="0" smtClean="0"/>
              <a:t>pública</a:t>
            </a:r>
            <a:endParaRPr lang="pt-BR" sz="2400" kern="1800" dirty="0"/>
          </a:p>
        </p:txBody>
      </p:sp>
    </p:spTree>
    <p:extLst>
      <p:ext uri="{BB962C8B-B14F-4D97-AF65-F5344CB8AC3E}">
        <p14:creationId xmlns:p14="http://schemas.microsoft.com/office/powerpoint/2010/main" val="208440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6352" y="476672"/>
            <a:ext cx="8199888" cy="6206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de Dados Abertos do Banco Central do Brasil</a:t>
            </a:r>
            <a:endParaRPr lang="pt-BR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11560" y="1700808"/>
            <a:ext cx="7992888" cy="460851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/>
              <a:t>Modelo </a:t>
            </a:r>
            <a:r>
              <a:rPr lang="pt-BR" sz="2400" dirty="0"/>
              <a:t>de governança, diretrizes e orientações estratégicas e operacionais para ações de </a:t>
            </a:r>
            <a:r>
              <a:rPr lang="pt-BR" sz="2400" dirty="0" smtClean="0"/>
              <a:t>ampliação </a:t>
            </a:r>
            <a:r>
              <a:rPr lang="pt-BR" sz="2400" dirty="0"/>
              <a:t>e aprimoramento da transparência das </a:t>
            </a:r>
            <a:r>
              <a:rPr lang="pt-BR" sz="2400" dirty="0" smtClean="0"/>
              <a:t>informações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/>
              <a:t>Publicação </a:t>
            </a:r>
            <a:r>
              <a:rPr lang="pt-BR" sz="2400" dirty="0"/>
              <a:t>de bases de dados em formatos abertos, nos casos em que não haja vedação expressa de acesso</a:t>
            </a:r>
            <a:r>
              <a:rPr lang="pt-BR" sz="2400" dirty="0" smtClean="0"/>
              <a:t>, </a:t>
            </a:r>
            <a:r>
              <a:rPr lang="pt-BR" sz="2400" dirty="0"/>
              <a:t>de modo a </a:t>
            </a:r>
            <a:r>
              <a:rPr lang="pt-BR" sz="2400" dirty="0" smtClean="0"/>
              <a:t>permitir utilização </a:t>
            </a:r>
            <a:r>
              <a:rPr lang="pt-BR" sz="2400" dirty="0"/>
              <a:t>dos dados </a:t>
            </a:r>
            <a:r>
              <a:rPr lang="pt-BR" sz="2400" dirty="0" smtClean="0"/>
              <a:t>pela </a:t>
            </a:r>
            <a:r>
              <a:rPr lang="pt-BR" sz="2400" dirty="0"/>
              <a:t>sociedade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940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6352" y="476672"/>
            <a:ext cx="8199888" cy="6206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de Dados Abertos do Banco Central do Brasil</a:t>
            </a:r>
            <a:endParaRPr lang="pt-BR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99592" y="1700808"/>
            <a:ext cx="7272808" cy="46085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/>
              <a:t>Os </a:t>
            </a:r>
            <a:r>
              <a:rPr lang="pt-BR" sz="2400" dirty="0"/>
              <a:t>dados, acessíveis ao público, devem ser:</a:t>
            </a:r>
          </a:p>
          <a:p>
            <a:pPr lvl="1" algn="just"/>
            <a:r>
              <a:rPr lang="pt-BR" sz="2400" dirty="0"/>
              <a:t>livres de </a:t>
            </a:r>
            <a:r>
              <a:rPr lang="pt-BR" sz="2400" dirty="0" smtClean="0"/>
              <a:t>sigilo</a:t>
            </a:r>
            <a:endParaRPr lang="pt-BR" sz="2400" dirty="0"/>
          </a:p>
          <a:p>
            <a:pPr lvl="1" algn="just"/>
            <a:r>
              <a:rPr lang="pt-BR" sz="2400" dirty="0"/>
              <a:t>representados em meio </a:t>
            </a:r>
            <a:r>
              <a:rPr lang="pt-BR" sz="2400" dirty="0" smtClean="0"/>
              <a:t>digital</a:t>
            </a:r>
            <a:endParaRPr lang="pt-BR" sz="2400" dirty="0"/>
          </a:p>
          <a:p>
            <a:pPr lvl="1" algn="just"/>
            <a:r>
              <a:rPr lang="pt-BR" sz="2400" dirty="0"/>
              <a:t>estruturados em formato </a:t>
            </a:r>
            <a:r>
              <a:rPr lang="pt-BR" sz="2400" dirty="0" smtClean="0"/>
              <a:t>aberto</a:t>
            </a:r>
            <a:endParaRPr lang="pt-BR" sz="2400" dirty="0"/>
          </a:p>
          <a:p>
            <a:pPr lvl="1" algn="just"/>
            <a:r>
              <a:rPr lang="pt-BR" sz="2400" dirty="0"/>
              <a:t>processáveis por </a:t>
            </a:r>
            <a:r>
              <a:rPr lang="pt-BR" sz="2400" dirty="0" smtClean="0"/>
              <a:t>máquina</a:t>
            </a:r>
            <a:endParaRPr lang="pt-BR" sz="2400" dirty="0"/>
          </a:p>
          <a:p>
            <a:pPr lvl="1" algn="just"/>
            <a:r>
              <a:rPr lang="pt-BR" sz="2400" dirty="0"/>
              <a:t>referenciados na </a:t>
            </a:r>
            <a:r>
              <a:rPr lang="pt-BR" sz="2400" dirty="0" smtClean="0"/>
              <a:t>internet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2981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5696" y="116632"/>
            <a:ext cx="8199888" cy="6206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Divulgação de dados e informações sobre crédito rural pelo Banco Central do Brasil</a:t>
            </a:r>
            <a:endParaRPr lang="pt-BR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5696" y="980728"/>
            <a:ext cx="8199888" cy="597666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/>
              <a:t>Anuário Estatístico do Crédito Rural (até 2012)</a:t>
            </a:r>
          </a:p>
          <a:p>
            <a:pPr marL="0" indent="0">
              <a:buNone/>
            </a:pPr>
            <a:r>
              <a:rPr lang="pt-BR" sz="2400" dirty="0">
                <a:hlinkClick r:id="rId2"/>
              </a:rPr>
              <a:t>http://www.bcb.gov.br/?</a:t>
            </a:r>
            <a:r>
              <a:rPr lang="pt-BR" sz="2400" dirty="0" smtClean="0">
                <a:hlinkClick r:id="rId2"/>
              </a:rPr>
              <a:t>RELRURAL</a:t>
            </a:r>
            <a:endParaRPr lang="pt-BR" sz="2400" dirty="0" smtClean="0"/>
          </a:p>
          <a:p>
            <a:pPr marL="0" indent="0">
              <a:buNone/>
            </a:pPr>
            <a:endParaRPr lang="pt-BR" sz="13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/>
              <a:t>Portal </a:t>
            </a:r>
            <a:r>
              <a:rPr lang="pt-BR" sz="2400" dirty="0" smtClean="0"/>
              <a:t>de dados Abertos do Banco Central</a:t>
            </a:r>
          </a:p>
          <a:p>
            <a:pPr marL="0" indent="0">
              <a:buNone/>
            </a:pPr>
            <a:r>
              <a:rPr lang="pt-BR" sz="2400" dirty="0" smtClean="0">
                <a:hlinkClick r:id="rId3"/>
              </a:rPr>
              <a:t>http</a:t>
            </a:r>
            <a:r>
              <a:rPr lang="pt-BR" sz="2400" dirty="0">
                <a:hlinkClick r:id="rId3"/>
              </a:rPr>
              <a:t>://dadosabertos.bcb.gov.br</a:t>
            </a:r>
            <a:r>
              <a:rPr lang="pt-BR" sz="2400" dirty="0" smtClean="0">
                <a:hlinkClick r:id="rId3"/>
              </a:rPr>
              <a:t>/</a:t>
            </a:r>
            <a:endParaRPr lang="pt-BR" sz="2400" dirty="0" smtClean="0"/>
          </a:p>
          <a:p>
            <a:pPr marL="0" indent="0">
              <a:buNone/>
            </a:pPr>
            <a:endParaRPr lang="pt-BR" sz="1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/>
              <a:t>Matriz de Dados do Crédito Rural – relatórios pré-formatados</a:t>
            </a:r>
          </a:p>
          <a:p>
            <a:pPr marL="0" indent="0">
              <a:buNone/>
            </a:pPr>
            <a:r>
              <a:rPr lang="pt-BR" sz="2400" dirty="0" smtClean="0">
                <a:hlinkClick r:id="rId4"/>
              </a:rPr>
              <a:t>http</a:t>
            </a:r>
            <a:r>
              <a:rPr lang="pt-BR" sz="2400" dirty="0">
                <a:hlinkClick r:id="rId4"/>
              </a:rPr>
              <a:t>://www.bcb.gov.br/pt-br/#!/c/MICRRURAL</a:t>
            </a:r>
            <a:r>
              <a:rPr lang="pt-BR" sz="2400" dirty="0" smtClean="0">
                <a:hlinkClick r:id="rId4"/>
              </a:rPr>
              <a:t>/</a:t>
            </a:r>
            <a:endParaRPr lang="pt-BR" sz="2400" dirty="0" smtClean="0"/>
          </a:p>
          <a:p>
            <a:pPr marL="0" indent="0">
              <a:buNone/>
            </a:pPr>
            <a:endParaRPr lang="pt-BR" sz="1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Boletim Mensal do </a:t>
            </a:r>
            <a:r>
              <a:rPr lang="pt-BR" sz="2400" dirty="0" smtClean="0"/>
              <a:t>Derop</a:t>
            </a:r>
          </a:p>
          <a:p>
            <a:pPr marL="0" indent="0">
              <a:buNone/>
            </a:pPr>
            <a:r>
              <a:rPr lang="pt-BR" sz="2400" dirty="0">
                <a:hlinkClick r:id="rId5"/>
              </a:rPr>
              <a:t>http://www.bcb.gov.br/pt-br/#!/</a:t>
            </a:r>
            <a:r>
              <a:rPr lang="pt-BR" sz="2400" dirty="0" smtClean="0">
                <a:hlinkClick r:id="rId5"/>
              </a:rPr>
              <a:t>t/boletimderop</a:t>
            </a:r>
            <a:endParaRPr lang="pt-BR" sz="2400" dirty="0" smtClean="0"/>
          </a:p>
          <a:p>
            <a:pPr marL="0" indent="0">
              <a:buNone/>
            </a:pPr>
            <a:endParaRPr lang="pt-BR" sz="12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/>
              <a:t>Acesso à base de dados do Sicor por Órgãos Federais que atuem com crédito rural, submetidos ao </a:t>
            </a:r>
            <a:r>
              <a:rPr lang="pt-BR" sz="2400" dirty="0"/>
              <a:t>Ministério do Planejamento, Desenvolvimento e Gestão (MPDG</a:t>
            </a:r>
            <a:r>
              <a:rPr lang="pt-BR" sz="2400" dirty="0" smtClean="0"/>
              <a:t>): Decreto </a:t>
            </a:r>
            <a:r>
              <a:rPr lang="pt-BR" sz="2400" dirty="0"/>
              <a:t>nº 8.789, de </a:t>
            </a:r>
            <a:r>
              <a:rPr lang="pt-BR" sz="2400" dirty="0" smtClean="0"/>
              <a:t>29.6.2016.</a:t>
            </a:r>
          </a:p>
          <a:p>
            <a:pPr marL="0" indent="0">
              <a:buNone/>
            </a:pPr>
            <a:r>
              <a:rPr lang="pt-BR" sz="2400" dirty="0"/>
              <a:t> </a:t>
            </a:r>
            <a:r>
              <a:rPr lang="pt-BR" sz="2400" dirty="0" smtClean="0"/>
              <a:t>    </a:t>
            </a:r>
            <a:r>
              <a:rPr lang="pt-BR" sz="2400" b="1" u="sng" dirty="0" smtClean="0"/>
              <a:t>Atualmente</a:t>
            </a:r>
            <a:r>
              <a:rPr lang="pt-BR" sz="2400" dirty="0" smtClean="0"/>
              <a:t>: SPE/MF, STN/MF, Sead/Casa </a:t>
            </a:r>
            <a:r>
              <a:rPr lang="pt-BR" sz="2400" dirty="0" smtClean="0"/>
              <a:t>Civil e </a:t>
            </a:r>
            <a:r>
              <a:rPr lang="pt-BR" sz="2400" dirty="0" smtClean="0"/>
              <a:t>Ipea.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5398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banco_aber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258889" y="3136485"/>
            <a:ext cx="6626224" cy="5850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altLang="pt-BR" sz="4000" b="1" dirty="0" smtClean="0">
                <a:solidFill>
                  <a:schemeClr val="bg1"/>
                </a:solidFill>
                <a:latin typeface="Arial" pitchFamily="34" charset="0"/>
              </a:rPr>
              <a:t>Obrigado</a:t>
            </a: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258888" y="3967024"/>
            <a:ext cx="66262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u="sng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236853" y="4149080"/>
            <a:ext cx="6626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DEPARTAMENTO DE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REGULAÇÃO,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SUPERVISÃO E CONTROLE DAS OPERAÇÕES DO CRÉDITO RURAL E DO PROAGRO</a:t>
            </a:r>
            <a:endPara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258888" y="5301208"/>
            <a:ext cx="6626225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altLang="pt-BR" sz="3200" b="1" dirty="0" smtClean="0">
                <a:solidFill>
                  <a:schemeClr val="bg1"/>
                </a:solidFill>
                <a:latin typeface="Arial" pitchFamily="34" charset="0"/>
              </a:rPr>
              <a:t>Derop</a:t>
            </a:r>
          </a:p>
        </p:txBody>
      </p:sp>
    </p:spTree>
    <p:extLst>
      <p:ext uri="{BB962C8B-B14F-4D97-AF65-F5344CB8AC3E}">
        <p14:creationId xmlns:p14="http://schemas.microsoft.com/office/powerpoint/2010/main" val="286397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5765</TotalTime>
  <Words>304</Words>
  <Application>Microsoft Office PowerPoint</Application>
  <PresentationFormat>Apresentação na tela (4:3)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6</vt:i4>
      </vt:variant>
    </vt:vector>
  </HeadingPairs>
  <TitlesOfParts>
    <vt:vector size="13" baseType="lpstr">
      <vt:lpstr>Arial</vt:lpstr>
      <vt:lpstr>Calibri</vt:lpstr>
      <vt:lpstr>Wingdings</vt:lpstr>
      <vt:lpstr>Personalizar design</vt:lpstr>
      <vt:lpstr>1_Personalizar design</vt:lpstr>
      <vt:lpstr>2_Personalizar design</vt:lpstr>
      <vt:lpstr>3_Personalizar design</vt:lpstr>
      <vt:lpstr>Apresentação do PowerPoint</vt:lpstr>
      <vt:lpstr>Política de Dados Abertos do Poder Executivo Federal</vt:lpstr>
      <vt:lpstr>Plano de Dados Abertos do Banco Central do Brasil</vt:lpstr>
      <vt:lpstr>Plano de Dados Abertos do Banco Central do Brasil</vt:lpstr>
      <vt:lpstr>Divulgação de dados e informações sobre crédito rural pelo Banco Central do Brasil</vt:lpstr>
      <vt:lpstr>Apresentação do PowerPoint</vt:lpstr>
    </vt:vector>
  </TitlesOfParts>
  <Company>Banco Central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Diogenes Manoel Leiva Martin</dc:creator>
  <cp:lastModifiedBy>Joao Ferrari Neto</cp:lastModifiedBy>
  <cp:revision>304</cp:revision>
  <cp:lastPrinted>2016-08-09T14:09:09Z</cp:lastPrinted>
  <dcterms:created xsi:type="dcterms:W3CDTF">2012-01-09T13:16:56Z</dcterms:created>
  <dcterms:modified xsi:type="dcterms:W3CDTF">2018-05-14T18:39:03Z</dcterms:modified>
</cp:coreProperties>
</file>