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sldIdLst>
    <p:sldId id="256" r:id="rId2"/>
    <p:sldId id="287" r:id="rId3"/>
    <p:sldId id="262" r:id="rId4"/>
    <p:sldId id="260" r:id="rId5"/>
    <p:sldId id="259" r:id="rId6"/>
    <p:sldId id="258" r:id="rId7"/>
    <p:sldId id="294" r:id="rId8"/>
    <p:sldId id="295" r:id="rId9"/>
    <p:sldId id="290" r:id="rId10"/>
    <p:sldId id="29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ra. Raquel Elita Alves Preto - Preto Advogados" initials="DREAP-PA" lastIdx="2" clrIdx="0">
    <p:extLst>
      <p:ext uri="{19B8F6BF-5375-455C-9EA6-DF929625EA0E}">
        <p15:presenceInfo xmlns:p15="http://schemas.microsoft.com/office/powerpoint/2012/main" userId="S::raquel@pretoadvogados.com.br::f2d4bb80-830b-4922-b9ea-414f2dfc1e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34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ra. Raquel Elita Alves Preto - Preto Advogados" userId="f2d4bb80-830b-4922-b9ea-414f2dfc1eaa" providerId="ADAL" clId="{146E9369-654C-4F6A-98C4-05A3062E7D79}"/>
    <pc:docChg chg="modSld sldOrd">
      <pc:chgData name="Dra. Raquel Elita Alves Preto - Preto Advogados" userId="f2d4bb80-830b-4922-b9ea-414f2dfc1eaa" providerId="ADAL" clId="{146E9369-654C-4F6A-98C4-05A3062E7D79}" dt="2023-10-04T18:12:15.563" v="53" actId="255"/>
      <pc:docMkLst>
        <pc:docMk/>
      </pc:docMkLst>
      <pc:sldChg chg="ord">
        <pc:chgData name="Dra. Raquel Elita Alves Preto - Preto Advogados" userId="f2d4bb80-830b-4922-b9ea-414f2dfc1eaa" providerId="ADAL" clId="{146E9369-654C-4F6A-98C4-05A3062E7D79}" dt="2023-10-04T17:48:16.810" v="3"/>
        <pc:sldMkLst>
          <pc:docMk/>
          <pc:sldMk cId="2893957039" sldId="258"/>
        </pc:sldMkLst>
      </pc:sldChg>
      <pc:sldChg chg="ord">
        <pc:chgData name="Dra. Raquel Elita Alves Preto - Preto Advogados" userId="f2d4bb80-830b-4922-b9ea-414f2dfc1eaa" providerId="ADAL" clId="{146E9369-654C-4F6A-98C4-05A3062E7D79}" dt="2023-10-04T17:48:14.112" v="1"/>
        <pc:sldMkLst>
          <pc:docMk/>
          <pc:sldMk cId="2134696006" sldId="259"/>
        </pc:sldMkLst>
      </pc:sldChg>
      <pc:sldChg chg="addSp modSp mod">
        <pc:chgData name="Dra. Raquel Elita Alves Preto - Preto Advogados" userId="f2d4bb80-830b-4922-b9ea-414f2dfc1eaa" providerId="ADAL" clId="{146E9369-654C-4F6A-98C4-05A3062E7D79}" dt="2023-10-04T18:12:15.563" v="53" actId="255"/>
        <pc:sldMkLst>
          <pc:docMk/>
          <pc:sldMk cId="2332485364" sldId="262"/>
        </pc:sldMkLst>
        <pc:spChg chg="add mod">
          <ac:chgData name="Dra. Raquel Elita Alves Preto - Preto Advogados" userId="f2d4bb80-830b-4922-b9ea-414f2dfc1eaa" providerId="ADAL" clId="{146E9369-654C-4F6A-98C4-05A3062E7D79}" dt="2023-10-04T18:12:15.563" v="53" actId="255"/>
          <ac:spMkLst>
            <pc:docMk/>
            <pc:sldMk cId="2332485364" sldId="262"/>
            <ac:spMk id="4" creationId="{D3E848A7-41F8-574B-FD5A-4C7587497F5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5AFDCD-B0A8-43D7-B3BF-16FC1ABAB816}" type="datetimeFigureOut">
              <a:rPr lang="pt-BR" smtClean="0"/>
              <a:t>04/10/2023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6F3EB1-A71C-4507-8260-CDE458B695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6644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B7C66A5E-3731-4AE6-BCB7-38E1E7109060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EE58-1AC2-44AE-A6E2-4928E337E584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A7E01-FD4C-4B54-ACF9-8AFD31A42B62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D7678-23EA-4C18-A006-FCCAFE4DFDD2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34935-CD5C-4980-8DD3-3FE6177C4AAE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87920-617A-41A9-A9C8-43AC6075945F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E9E95-9C99-44D8-97A7-BE2E1C406528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A9403-D59F-4638-A60B-69E1F3187927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8EEA2-5511-493E-95A3-732207B7E74B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271-2A21-4F9B-9B0D-E8314F601A6F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C3D7-82D5-49D6-85B1-D5DB67DBD403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0F18-AD42-4EDE-A00E-5F000824E071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42D92-82C6-4C76-BA32-F3B49FD91661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6CBB3-EB5A-4B5B-A167-DAEF23F4111E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793B5-4B13-442F-9A5A-BFB5B0DCF5B0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468BC248-5250-45EA-BDE7-6E904F58E6E9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60B1AF9C-1081-458D-A52F-C6DA0F167C2E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76D7382-AAA6-4CB1-B393-6D4CD4898DB2}" type="datetime1">
              <a:rPr lang="en-US" smtClean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C28B94-E7A1-43D9-AE48-63DE22FCFB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8232" y="897621"/>
            <a:ext cx="9345336" cy="3498210"/>
          </a:xfrm>
        </p:spPr>
        <p:txBody>
          <a:bodyPr/>
          <a:lstStyle/>
          <a:p>
            <a:r>
              <a:rPr lang="pt-BR" sz="3400" b="1" dirty="0"/>
              <a:t>Audiência Pública CAE – Senado Federal – 04/10/2023</a:t>
            </a:r>
            <a:br>
              <a:rPr lang="pt-BR" sz="3400" b="1" dirty="0"/>
            </a:br>
            <a:br>
              <a:rPr lang="pt-BR" sz="3400" b="1" dirty="0"/>
            </a:br>
            <a:r>
              <a:rPr lang="pt-BR" sz="3400" b="1" dirty="0"/>
              <a:t>TRIBUTAÇÃO DO CONSUMO: RACIONALIZAÇÃO, SIMPLIFICAÇÃO, DESILGUALDADES E CORREÇÕES</a:t>
            </a:r>
            <a:br>
              <a:rPr lang="pt-BR" sz="3400" b="1" dirty="0"/>
            </a:br>
            <a:endParaRPr lang="pt-BR" sz="3400" b="1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DEC1F4E-F7E1-4E37-8D65-A4B6DFC219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21573" y="4169328"/>
            <a:ext cx="9169166" cy="1921078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pt-BR" sz="2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Raquel Preto</a:t>
            </a:r>
          </a:p>
          <a:p>
            <a:pPr algn="r"/>
            <a:r>
              <a:rPr lang="pt-BR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DOUTORA EM DIREITO TRIBUTÁRIO (</a:t>
            </a:r>
            <a:r>
              <a:rPr lang="pt-BR" b="1" dirty="0" err="1">
                <a:solidFill>
                  <a:schemeClr val="accent1">
                    <a:lumMod val="40000"/>
                    <a:lumOff val="60000"/>
                  </a:schemeClr>
                </a:solidFill>
              </a:rPr>
              <a:t>usp</a:t>
            </a:r>
            <a:r>
              <a:rPr lang="pt-BR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),  </a:t>
            </a:r>
          </a:p>
          <a:p>
            <a:pPr algn="r"/>
            <a:r>
              <a:rPr lang="pt-BR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ADVOGADA TRIBUTARISTA. Professora</a:t>
            </a:r>
          </a:p>
          <a:p>
            <a:pPr algn="r"/>
            <a:r>
              <a:rPr lang="pt-BR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Integrante do Grupo de pesquisas de Tributação e Gênero da FGV~SP</a:t>
            </a:r>
          </a:p>
          <a:p>
            <a:pPr algn="r"/>
            <a:r>
              <a:rPr lang="pt-BR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INTEGRANTE DA COMISSÃO NACIONAL DE DIREITO TRIBUTÁRIO DO </a:t>
            </a:r>
            <a:r>
              <a:rPr lang="pt-BR" b="1" dirty="0" err="1">
                <a:solidFill>
                  <a:schemeClr val="accent1">
                    <a:lumMod val="40000"/>
                    <a:lumOff val="60000"/>
                  </a:schemeClr>
                </a:solidFill>
              </a:rPr>
              <a:t>Cfoab</a:t>
            </a:r>
            <a:endParaRPr lang="pt-BR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algn="r"/>
            <a:r>
              <a:rPr lang="pt-BR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Fundadora do WIT / </a:t>
            </a:r>
            <a:r>
              <a:rPr lang="pt-BR" b="1" dirty="0" err="1">
                <a:solidFill>
                  <a:schemeClr val="accent1">
                    <a:lumMod val="40000"/>
                    <a:lumOff val="60000"/>
                  </a:schemeClr>
                </a:solidFill>
              </a:rPr>
              <a:t>Women</a:t>
            </a:r>
            <a:r>
              <a:rPr lang="pt-BR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 in </a:t>
            </a:r>
            <a:r>
              <a:rPr lang="pt-BR" b="1" dirty="0" err="1">
                <a:solidFill>
                  <a:schemeClr val="accent1">
                    <a:lumMod val="40000"/>
                    <a:lumOff val="60000"/>
                  </a:schemeClr>
                </a:solidFill>
              </a:rPr>
              <a:t>tax</a:t>
            </a:r>
            <a:r>
              <a:rPr lang="pt-BR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, </a:t>
            </a:r>
            <a:r>
              <a:rPr lang="pt-BR" b="1" dirty="0" err="1">
                <a:solidFill>
                  <a:schemeClr val="accent1">
                    <a:lumMod val="40000"/>
                    <a:lumOff val="60000"/>
                  </a:schemeClr>
                </a:solidFill>
              </a:rPr>
              <a:t>Brazil</a:t>
            </a:r>
            <a:r>
              <a:rPr lang="pt-BR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</a:p>
          <a:p>
            <a:pPr algn="r"/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CC4844A-8E74-7D1F-7090-CCDA572D0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0594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BD777550-AA6C-40EB-ADA0-81998F326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7071" y="378689"/>
            <a:ext cx="1545729" cy="458109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governo do povo, pelo povo e para o povo?</a:t>
            </a:r>
            <a:b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b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quem é o povo brasileiro?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BB1025C-E348-4805-8654-3A4CD1AF4A5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7D18491C-8856-4B62-BC8A-5975EA0F1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05" y="2034966"/>
            <a:ext cx="6393112" cy="3130012"/>
          </a:xfrm>
          <a:prstGeom prst="rect">
            <a:avLst/>
          </a:prstGeom>
        </p:spPr>
      </p:pic>
      <p:pic>
        <p:nvPicPr>
          <p:cNvPr id="16" name="Espaço Reservado para Imagem 15">
            <a:extLst>
              <a:ext uri="{FF2B5EF4-FFF2-40B4-BE49-F238E27FC236}">
                <a16:creationId xmlns:a16="http://schemas.microsoft.com/office/drawing/2014/main" id="{0C2790B5-8A33-4193-ADF0-57A62C862E8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78" r="20478"/>
          <a:stretch>
            <a:fillRect/>
          </a:stretch>
        </p:blipFill>
        <p:spPr>
          <a:xfrm>
            <a:off x="15436" y="218407"/>
            <a:ext cx="6773289" cy="6193406"/>
          </a:xfr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E41298D0-DBDD-4CCA-B00C-02EB7B2327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493" y="4946642"/>
            <a:ext cx="1545730" cy="1477524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62070694-673B-4C84-A29B-77088A88AA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7" y="4728760"/>
            <a:ext cx="2821130" cy="1489160"/>
          </a:xfrm>
          <a:prstGeom prst="rect">
            <a:avLst/>
          </a:prstGeom>
        </p:spPr>
      </p:pic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1FE4F03C-766D-4E9D-B699-647EA9ABCDF8}"/>
              </a:ext>
            </a:extLst>
          </p:cNvPr>
          <p:cNvSpPr/>
          <p:nvPr/>
        </p:nvSpPr>
        <p:spPr>
          <a:xfrm>
            <a:off x="8432801" y="2655849"/>
            <a:ext cx="60036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DB137292-941A-4E82-8B8D-33468B7F6A0D}"/>
              </a:ext>
            </a:extLst>
          </p:cNvPr>
          <p:cNvSpPr txBox="1"/>
          <p:nvPr/>
        </p:nvSpPr>
        <p:spPr>
          <a:xfrm>
            <a:off x="8959272" y="1219200"/>
            <a:ext cx="321729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pt-BR" sz="1200" b="1" dirty="0"/>
              <a:t>56,4% da população brasileira é negra</a:t>
            </a:r>
          </a:p>
          <a:p>
            <a:pPr marL="285750" indent="-285750">
              <a:buFontTx/>
              <a:buChar char="-"/>
            </a:pPr>
            <a:endParaRPr lang="pt-BR" sz="1200" dirty="0"/>
          </a:p>
          <a:p>
            <a:pPr marL="285750" indent="-285750">
              <a:buFontTx/>
              <a:buChar char="-"/>
            </a:pPr>
            <a:r>
              <a:rPr lang="pt-BR" sz="1200" b="1" dirty="0"/>
              <a:t>Mulheres negras são 27,8% da população</a:t>
            </a:r>
          </a:p>
          <a:p>
            <a:pPr marL="285750" indent="-285750">
              <a:buFontTx/>
              <a:buChar char="-"/>
            </a:pPr>
            <a:endParaRPr lang="pt-BR" sz="1200" dirty="0"/>
          </a:p>
          <a:p>
            <a:pPr marL="285750" indent="-285750">
              <a:buFontTx/>
              <a:buChar char="-"/>
            </a:pPr>
            <a:r>
              <a:rPr lang="pt-BR" sz="1200" b="1" dirty="0"/>
              <a:t>No mínimo, 57 milhões de lares são chefiados por mulheres (40% famílias)</a:t>
            </a:r>
          </a:p>
          <a:p>
            <a:pPr marL="285750" indent="-285750">
              <a:buFontTx/>
              <a:buChar char="-"/>
            </a:pPr>
            <a:endParaRPr lang="pt-BR" sz="1200" dirty="0"/>
          </a:p>
          <a:p>
            <a:pPr marL="285750" indent="-285750">
              <a:buFontTx/>
              <a:buChar char="-"/>
            </a:pPr>
            <a:r>
              <a:rPr lang="pt-BR" sz="1200" b="1" dirty="0"/>
              <a:t>57% abaixo da linha da pobreza. Entre mulheres negras: 64,4%</a:t>
            </a:r>
          </a:p>
          <a:p>
            <a:pPr marL="285750" indent="-285750">
              <a:buFontTx/>
              <a:buChar char="-"/>
            </a:pPr>
            <a:endParaRPr lang="pt-BR" sz="1200" b="1" dirty="0"/>
          </a:p>
          <a:p>
            <a:pPr marL="285750" indent="-285750">
              <a:buFontTx/>
              <a:buChar char="-"/>
            </a:pPr>
            <a:r>
              <a:rPr lang="pt-BR" sz="1200" b="1" dirty="0"/>
              <a:t>Mulheres ganham 22% menos que os homens</a:t>
            </a:r>
            <a:r>
              <a:rPr lang="pt-BR" sz="1200" dirty="0"/>
              <a:t>. </a:t>
            </a:r>
          </a:p>
          <a:p>
            <a:pPr marL="285750" indent="-285750">
              <a:buFontTx/>
              <a:buChar char="-"/>
            </a:pPr>
            <a:endParaRPr lang="pt-BR" sz="1200" dirty="0"/>
          </a:p>
          <a:p>
            <a:pPr marL="285750" indent="-285750">
              <a:buFontTx/>
              <a:buChar char="-"/>
            </a:pPr>
            <a:r>
              <a:rPr lang="pt-BR" sz="1200" b="1" dirty="0"/>
              <a:t>Entre aquelas que tem ensino superior, a diferença é de 40%.</a:t>
            </a:r>
          </a:p>
          <a:p>
            <a:pPr marL="285750" indent="-285750">
              <a:buFontTx/>
              <a:buChar char="-"/>
            </a:pPr>
            <a:endParaRPr lang="pt-BR" sz="1200" dirty="0"/>
          </a:p>
          <a:p>
            <a:pPr marL="285750" indent="-285750">
              <a:buFontTx/>
              <a:buChar char="-"/>
            </a:pPr>
            <a:r>
              <a:rPr lang="pt-BR" sz="1200" b="1" dirty="0"/>
              <a:t>Entre homens brancos e mulheres negras, o gap salarial é de 44,4%.</a:t>
            </a:r>
          </a:p>
          <a:p>
            <a:pPr marL="285750" indent="-285750">
              <a:buFontTx/>
              <a:buChar char="-"/>
            </a:pPr>
            <a:endParaRPr lang="pt-BR" sz="1200" b="1" dirty="0"/>
          </a:p>
          <a:p>
            <a:pPr marL="285750" indent="-285750">
              <a:buFontTx/>
              <a:buChar char="-"/>
            </a:pPr>
            <a:r>
              <a:rPr lang="pt-BR" sz="1200" b="1" dirty="0"/>
              <a:t>Mulheres se dedicam o dobro de horas aos afazeres domésticos/cuidados de pessoas. (Mulheres: 21,3 horas x Homens: 10,9 horas semanais)</a:t>
            </a:r>
            <a:endParaRPr lang="pt-BR" b="1" dirty="0"/>
          </a:p>
          <a:p>
            <a:pPr marL="285750" indent="-285750">
              <a:buFontTx/>
              <a:buChar char="-"/>
            </a:pPr>
            <a:endParaRPr lang="pt-BR" dirty="0"/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E2D8782B-DB6D-4154-F094-88F3B2B80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74E10BF-AC2C-9755-CAE2-F299F5E26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8238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eta: para a Direita 8">
            <a:extLst>
              <a:ext uri="{FF2B5EF4-FFF2-40B4-BE49-F238E27FC236}">
                <a16:creationId xmlns:a16="http://schemas.microsoft.com/office/drawing/2014/main" id="{75A55590-D1F9-49E4-8544-A92169525524}"/>
              </a:ext>
            </a:extLst>
          </p:cNvPr>
          <p:cNvSpPr/>
          <p:nvPr/>
        </p:nvSpPr>
        <p:spPr>
          <a:xfrm rot="10800000">
            <a:off x="10301340" y="2596757"/>
            <a:ext cx="1615647" cy="619953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2A668330-73F4-0AD3-6CBA-913318D454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012" y="582868"/>
            <a:ext cx="9846591" cy="3775361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017C95D0-F5B7-1F83-B1D5-CEFA9CAFA6B9}"/>
              </a:ext>
            </a:extLst>
          </p:cNvPr>
          <p:cNvSpPr/>
          <p:nvPr/>
        </p:nvSpPr>
        <p:spPr>
          <a:xfrm>
            <a:off x="6958465" y="2786176"/>
            <a:ext cx="729842" cy="378835"/>
          </a:xfrm>
          <a:prstGeom prst="ellipse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196B00C2-8F85-937F-83F4-1979BCB08EE6}"/>
              </a:ext>
            </a:extLst>
          </p:cNvPr>
          <p:cNvSpPr/>
          <p:nvPr/>
        </p:nvSpPr>
        <p:spPr>
          <a:xfrm>
            <a:off x="6958465" y="2407341"/>
            <a:ext cx="729842" cy="37883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372178B9-1404-73FA-6E2A-7D4FDFE52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F54470E-0D12-96D9-7916-CCBCD9016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9C38822-E97F-C0C8-C676-D9419C35CC2F}"/>
              </a:ext>
            </a:extLst>
          </p:cNvPr>
          <p:cNvSpPr/>
          <p:nvPr/>
        </p:nvSpPr>
        <p:spPr>
          <a:xfrm>
            <a:off x="5113538" y="4500979"/>
            <a:ext cx="5187803" cy="57148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55DB2C90-4568-FAAB-401B-1CC3147C04DC}"/>
              </a:ext>
            </a:extLst>
          </p:cNvPr>
          <p:cNvSpPr txBox="1"/>
          <p:nvPr/>
        </p:nvSpPr>
        <p:spPr>
          <a:xfrm>
            <a:off x="5202315" y="4613139"/>
            <a:ext cx="655837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É PRECISO ARRECADAR DIFERENTEMENTE: </a:t>
            </a:r>
          </a:p>
          <a:p>
            <a:endParaRPr lang="pt-BR" dirty="0"/>
          </a:p>
          <a:p>
            <a:r>
              <a:rPr lang="pt-BR" dirty="0"/>
              <a:t>. </a:t>
            </a:r>
            <a:r>
              <a:rPr lang="pt-BR" sz="1600" b="1" dirty="0"/>
              <a:t>Países Desenvolvidos: 1/3 de arrecadação total é sobre consumo...</a:t>
            </a:r>
          </a:p>
          <a:p>
            <a:r>
              <a:rPr lang="pt-BR" sz="1600" dirty="0"/>
              <a:t>. </a:t>
            </a:r>
            <a:r>
              <a:rPr lang="pt-BR" sz="1600" b="1" dirty="0"/>
              <a:t>Países em Desenvolvimento: 2/3 de arrecadação total sobre consumo... </a:t>
            </a:r>
          </a:p>
        </p:txBody>
      </p:sp>
      <p:sp>
        <p:nvSpPr>
          <p:cNvPr id="8" name="Seta: Curva para a Direita 7">
            <a:extLst>
              <a:ext uri="{FF2B5EF4-FFF2-40B4-BE49-F238E27FC236}">
                <a16:creationId xmlns:a16="http://schemas.microsoft.com/office/drawing/2014/main" id="{027D7BDB-18AF-F3D4-AFA4-775C06341723}"/>
              </a:ext>
            </a:extLst>
          </p:cNvPr>
          <p:cNvSpPr/>
          <p:nvPr/>
        </p:nvSpPr>
        <p:spPr>
          <a:xfrm rot="18943458">
            <a:off x="3263518" y="4536056"/>
            <a:ext cx="1059615" cy="157608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D3E848A7-41F8-574B-FD5A-4C7587497F59}"/>
              </a:ext>
            </a:extLst>
          </p:cNvPr>
          <p:cNvSpPr txBox="1"/>
          <p:nvPr/>
        </p:nvSpPr>
        <p:spPr>
          <a:xfrm>
            <a:off x="275011" y="100668"/>
            <a:ext cx="5035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highlight>
                  <a:srgbClr val="00FF00"/>
                </a:highlight>
              </a:rPr>
              <a:t>REGRESSIVIDADE E SEUS PROBLEMAS</a:t>
            </a:r>
          </a:p>
        </p:txBody>
      </p:sp>
    </p:spTree>
    <p:extLst>
      <p:ext uri="{BB962C8B-B14F-4D97-AF65-F5344CB8AC3E}">
        <p14:creationId xmlns:p14="http://schemas.microsoft.com/office/powerpoint/2010/main" val="2332485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08F21C-F0AB-4480-8892-1E0BC475A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>
                <a:solidFill>
                  <a:srgbClr val="EBEBEB"/>
                </a:solidFill>
                <a:latin typeface="Century Gothic" panose="020B0502020202020204"/>
              </a:rPr>
              <a:t>Problemas Preliminares diante da Reforma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87459AE-AFB1-4AA7-8728-D91835E5A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898" y="2399251"/>
            <a:ext cx="10502842" cy="4060272"/>
          </a:xfrm>
        </p:spPr>
        <p:txBody>
          <a:bodyPr>
            <a:normAutofit fontScale="77500" lnSpcReduction="20000"/>
          </a:bodyPr>
          <a:lstStyle/>
          <a:p>
            <a:r>
              <a:rPr lang="pt-BR" dirty="0"/>
              <a:t>A </a:t>
            </a:r>
            <a:r>
              <a:rPr lang="pt-BR" b="1" dirty="0"/>
              <a:t>preservação das competências constitucionais </a:t>
            </a:r>
            <a:r>
              <a:rPr lang="pt-BR" dirty="0"/>
              <a:t>entre os entes federados</a:t>
            </a:r>
          </a:p>
          <a:p>
            <a:r>
              <a:rPr lang="pt-BR" dirty="0"/>
              <a:t>A </a:t>
            </a:r>
            <a:r>
              <a:rPr lang="pt-BR" b="1" dirty="0"/>
              <a:t>Autonomia de Estados e Municípios</a:t>
            </a:r>
          </a:p>
          <a:p>
            <a:r>
              <a:rPr lang="pt-BR" dirty="0"/>
              <a:t>A instituição de </a:t>
            </a:r>
            <a:r>
              <a:rPr lang="pt-BR" b="1" dirty="0"/>
              <a:t>Imposto Seletivo também precisa ser melhor compreendida e delimitada; da forma como está ele poderia incidir sobre tudo. </a:t>
            </a:r>
          </a:p>
          <a:p>
            <a:r>
              <a:rPr lang="pt-BR" b="1" dirty="0"/>
              <a:t>É preciso combater e evitarmos a continuação do perfil regressivo da tributação brasileiro, que prejudica tanto os hipossuficientes, quanto a formação de um mercado mais robusto e essencial  para a reindustrialização do país.</a:t>
            </a:r>
          </a:p>
          <a:p>
            <a:r>
              <a:rPr lang="pt-BR" dirty="0"/>
              <a:t>Qualquer </a:t>
            </a:r>
            <a:r>
              <a:rPr lang="pt-BR" b="1" dirty="0"/>
              <a:t>Reforma do Sistema Tributário deveria e precisaria vir acompanhada do conjunto completo de atos normativos, especialmente as Leis Complementares</a:t>
            </a:r>
            <a:r>
              <a:rPr lang="pt-BR" dirty="0"/>
              <a:t> necessárias à instituição </a:t>
            </a:r>
            <a:r>
              <a:rPr lang="pt-BR" dirty="0" err="1"/>
              <a:t>pq</a:t>
            </a:r>
            <a:r>
              <a:rPr lang="pt-BR" dirty="0"/>
              <a:t> de fato os contribuintes não sabem exatamente o que os espera e nesse relacionamento Fisco /Contribuintes brasileiro ninguém confia em ninguém</a:t>
            </a:r>
          </a:p>
          <a:p>
            <a:r>
              <a:rPr lang="pt-BR" dirty="0"/>
              <a:t>As </a:t>
            </a:r>
            <a:r>
              <a:rPr lang="pt-BR" b="1" dirty="0"/>
              <a:t>Desigualdades são reais, mensuradas e causam danos nefastos, precisam ser consideradas em toda a estrutura. Contra fatos e números não há o que argumentar. Temos todas e todos que colaborar para as correções de rumos brasileiros a fim de que o nosso país seja melhor para todas as cidadãs e cidadãos. E ele pode ser muito melhor</a:t>
            </a:r>
          </a:p>
          <a:p>
            <a:r>
              <a:rPr lang="pt-BR" b="1" dirty="0"/>
              <a:t>Sem o deslocamento do eixo da Tributação brasileira não haverá real redistribuição de renda E </a:t>
            </a:r>
            <a:r>
              <a:rPr lang="pt-BR" b="1" u="sng" dirty="0"/>
              <a:t>haverá oneração excessiva no consumo por conta de alíquotas altas que serão necessária</a:t>
            </a:r>
          </a:p>
          <a:p>
            <a:r>
              <a:rPr lang="pt-BR" b="1" u="sng" dirty="0"/>
              <a:t>O excesso de exceções e regimes especiais levará ao aumento da alíquota o que será desafiador para a economia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750996E1-9C2D-D45D-1613-7F54828AC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5FDA23B-40AC-7B03-FFA4-E8EE1CF56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4462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08F21C-F0AB-4480-8892-1E0BC475A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FATOS, CONTEXTOS E </a:t>
            </a:r>
            <a:r>
              <a:rPr lang="pt-BR" b="1" dirty="0">
                <a:solidFill>
                  <a:srgbClr val="EBEBEB"/>
                </a:solidFill>
                <a:latin typeface="Century Gothic" panose="020B0502020202020204"/>
              </a:rPr>
              <a:t>PARA A TRIBUTAÇÃO BRASILEIRA </a:t>
            </a: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(1)</a:t>
            </a:r>
            <a:r>
              <a: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: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87459AE-AFB1-4AA7-8728-D91835E5A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17364"/>
            <a:ext cx="10061127" cy="3665990"/>
          </a:xfrm>
        </p:spPr>
        <p:txBody>
          <a:bodyPr>
            <a:normAutofit/>
          </a:bodyPr>
          <a:lstStyle/>
          <a:p>
            <a:r>
              <a:rPr lang="pt-BR" dirty="0"/>
              <a:t>A questão prejudicial e primordial da transversalidade de raça e gênero no Brasil contemporâneo</a:t>
            </a:r>
          </a:p>
          <a:p>
            <a:r>
              <a:rPr lang="pt-BR" dirty="0" err="1"/>
              <a:t>Piketty</a:t>
            </a:r>
            <a:r>
              <a:rPr lang="pt-BR" dirty="0"/>
              <a:t>  (O Capital no Século XXI): pesquisa amplas em todo o planeta, revelando que </a:t>
            </a:r>
            <a:r>
              <a:rPr lang="pt-BR" b="1" dirty="0"/>
              <a:t>somente 1% das propriedades imobiliárias do planeta terra são de Mulheres</a:t>
            </a:r>
          </a:p>
          <a:p>
            <a:r>
              <a:rPr lang="pt-BR" dirty="0"/>
              <a:t>A </a:t>
            </a:r>
            <a:r>
              <a:rPr lang="pt-BR" b="1" dirty="0"/>
              <a:t>altíssima concentração de renda no Brasil (2º colocado no Ranking Mundial – ONU</a:t>
            </a:r>
            <a:r>
              <a:rPr lang="pt-BR" dirty="0"/>
              <a:t>)</a:t>
            </a:r>
          </a:p>
          <a:p>
            <a:r>
              <a:rPr lang="pt-BR" dirty="0"/>
              <a:t>A falta de pesquisas e estudos acadêmicos sobre o tema e a iniciativa corajosa de formação do Grupo de Estudos de Tributação (FGV + Tributos a Elas + WIT), congregando mulheres tributaristas, pesquisadoras e feministas)</a:t>
            </a:r>
          </a:p>
          <a:p>
            <a:r>
              <a:rPr lang="pt-BR" dirty="0"/>
              <a:t>A </a:t>
            </a:r>
            <a:r>
              <a:rPr lang="pt-BR" b="1" dirty="0"/>
              <a:t>falta de debates frontais sobre o tema em todos e quaisquer momentos da questão tributária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5AEBC27E-F335-C255-5F66-B520B94F6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959B3DF-ADEC-C65D-1A80-1BEB6ED63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4696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08F21C-F0AB-4480-8892-1E0BC475A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FATOS E CONTEXTOS IMPORTANTES (2)</a:t>
            </a:r>
            <a:r>
              <a: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: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87459AE-AFB1-4AA7-8728-D91835E5A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848" y="2450237"/>
            <a:ext cx="10795246" cy="3833117"/>
          </a:xfrm>
        </p:spPr>
        <p:txBody>
          <a:bodyPr>
            <a:normAutofit fontScale="92500" lnSpcReduction="20000"/>
          </a:bodyPr>
          <a:lstStyle/>
          <a:p>
            <a:r>
              <a:rPr lang="pt-BR" b="1" dirty="0"/>
              <a:t>É preciso </a:t>
            </a:r>
            <a:r>
              <a:rPr lang="pt-BR" b="1" u="sng" dirty="0"/>
              <a:t>arrecadar e gastar diferente</a:t>
            </a:r>
            <a:r>
              <a:rPr lang="pt-BR" b="1" dirty="0"/>
              <a:t> do que tem sido feito na história do país</a:t>
            </a:r>
          </a:p>
          <a:p>
            <a:r>
              <a:rPr lang="pt-BR" b="1" dirty="0"/>
              <a:t>A propósito de uma suposta simplificação é importante não piora</a:t>
            </a:r>
          </a:p>
          <a:p>
            <a:r>
              <a:rPr lang="pt-BR" b="1" dirty="0"/>
              <a:t>Os Preconceitos e/ou Vieses por trás da construção e gestão de Orçamentos Públicos: entendendo as escolhas da sociedade patriarcal</a:t>
            </a:r>
          </a:p>
          <a:p>
            <a:pPr lvl="1"/>
            <a:r>
              <a:rPr lang="pt-BR" dirty="0"/>
              <a:t>Os cortes sucessivos de gastos públicos para o combate à violência contra a mulher</a:t>
            </a:r>
          </a:p>
          <a:p>
            <a:pPr lvl="1"/>
            <a:r>
              <a:rPr lang="pt-BR" dirty="0"/>
              <a:t>A falta de linhas de financiamento público para quaisquer atividades e iniciativas protagonizadas por mulheres ou endereçadas a Mulheres (o exemplo BNDES e outros cases)</a:t>
            </a:r>
          </a:p>
          <a:p>
            <a:pPr lvl="1"/>
            <a:r>
              <a:rPr lang="pt-BR" dirty="0"/>
              <a:t> A falta de linhas de créditos para empoderamento feminino e as dificuldades de obtenção de empréstimos (os problemas do empreendedorismo feminino)</a:t>
            </a:r>
          </a:p>
          <a:p>
            <a:r>
              <a:rPr lang="pt-BR" b="1" dirty="0"/>
              <a:t>Os Preconceitos e/ou Vieses por trás da Administração Tributária: </a:t>
            </a:r>
            <a:r>
              <a:rPr lang="pt-BR" dirty="0"/>
              <a:t>o exemplo das bombas de amamentação e outros itens masculinos</a:t>
            </a:r>
          </a:p>
          <a:p>
            <a:r>
              <a:rPr lang="pt-BR" b="1" dirty="0"/>
              <a:t>A falta de sensibilidade governamental, legislativa e judicial para tratar de todas as temáticos relativas  os preconceitos por trás das questões tributárias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604819A-A80E-DBE7-54C7-4DBD30EB2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C14921B-6648-8A6D-CB61-64EFB912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9570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0C3AB2-23DB-4FDF-8D22-A4E416EEB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847" y="687897"/>
            <a:ext cx="9883615" cy="1115736"/>
          </a:xfrm>
        </p:spPr>
        <p:txBody>
          <a:bodyPr/>
          <a:lstStyle/>
          <a:p>
            <a:br>
              <a:rPr lang="pt-BR" sz="3200" b="1" dirty="0"/>
            </a:br>
            <a:r>
              <a:rPr lang="pt-BR" sz="3200" b="1" dirty="0"/>
              <a:t>MICRO/PEQUENAS E MEDIAS EMPRESAS: </a:t>
            </a:r>
            <a:br>
              <a:rPr lang="pt-BR" sz="3200" b="1" dirty="0"/>
            </a:br>
            <a:r>
              <a:rPr lang="pt-BR" sz="3200" b="1" dirty="0"/>
              <a:t>A CORRELAÇÃO ENTRRE GÊNERO E RAÇA </a:t>
            </a:r>
            <a:br>
              <a:rPr lang="pt-BR" b="1" dirty="0"/>
            </a:br>
            <a:endParaRPr lang="pt-BR" b="1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6ACF28A-EB61-694F-F8EA-5E5D0F6C23E9}"/>
              </a:ext>
            </a:extLst>
          </p:cNvPr>
          <p:cNvSpPr txBox="1"/>
          <p:nvPr/>
        </p:nvSpPr>
        <p:spPr>
          <a:xfrm>
            <a:off x="561110" y="2642530"/>
            <a:ext cx="1108639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pt-BR" b="1" dirty="0"/>
              <a:t>É preciso resgatar e revalorizar o Estatuto da Microempresa, dar-lhe contemporaneidade e força. Importante:  não tributar as pequenas empresas do mesmo jeito que as demais(as diferenças de capacidade contributiva precisam ser reconhecidas e tratadas adequadamente)</a:t>
            </a:r>
          </a:p>
          <a:p>
            <a:pPr marL="342900" indent="-342900" algn="just">
              <a:buAutoNum type="arabicPeriod"/>
            </a:pPr>
            <a:r>
              <a:rPr lang="pt-BR" b="1" dirty="0"/>
              <a:t>Há uma enorme e e crescente concentração de mulheres à frente a de de Micro e Pequenas Empresas</a:t>
            </a:r>
          </a:p>
          <a:p>
            <a:pPr marL="342900" indent="-342900" algn="just">
              <a:buAutoNum type="arabicPeriod"/>
            </a:pPr>
            <a:r>
              <a:rPr lang="pt-BR" b="1" dirty="0"/>
              <a:t>Estimativas nos levantamentos feitos pelo IBGE, Instituto RME e a pesquisa GEM do SEBRAE indicam que:</a:t>
            </a:r>
          </a:p>
          <a:p>
            <a:pPr marL="800100" lvl="1" indent="-342900" algn="just">
              <a:buFont typeface="Wingdings" panose="05000000000000000000" pitchFamily="2" charset="2"/>
              <a:buChar char="v"/>
            </a:pPr>
            <a:r>
              <a:rPr lang="pt-BR" b="1" dirty="0"/>
              <a:t>20 Milhões de Empreendedores dos quais, metade, </a:t>
            </a:r>
            <a:r>
              <a:rPr lang="pt-BR" b="1" u="sng" dirty="0"/>
              <a:t>10 Milhões são Empreendedoras com e sem CNPJ</a:t>
            </a:r>
          </a:p>
          <a:p>
            <a:pPr marL="800100" lvl="1" indent="-342900" algn="just">
              <a:buFont typeface="Wingdings" panose="05000000000000000000" pitchFamily="2" charset="2"/>
              <a:buChar char="v"/>
            </a:pPr>
            <a:r>
              <a:rPr lang="pt-BR" b="1" u="sng" dirty="0"/>
              <a:t>6 Milhões de </a:t>
            </a:r>
            <a:r>
              <a:rPr lang="pt-BR" b="1" u="sng" dirty="0" err="1"/>
              <a:t>MEIs</a:t>
            </a:r>
            <a:r>
              <a:rPr lang="pt-BR" b="1" u="sng" dirty="0"/>
              <a:t> e 70% delas são Mulheres</a:t>
            </a:r>
          </a:p>
          <a:p>
            <a:r>
              <a:rPr lang="pt-BR" b="1" dirty="0"/>
              <a:t>4. Cruzamentos dos dados nos indicam que uma grande maioria é de Mulheres Negras</a:t>
            </a:r>
          </a:p>
          <a:p>
            <a:pPr marL="342900" indent="-342900">
              <a:buAutoNum type="arabicPeriod"/>
            </a:pPr>
            <a:endParaRPr lang="pt-BR" b="1" dirty="0"/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CD9B4409-1CBB-5148-ADAB-4B37710A5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2F2138C-5765-7923-2055-5E83C4775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/>
              <a:t>Raquel Preto, PhD, Audiência Pub, Câmara dos Deputados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717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0C3AB2-23DB-4FDF-8D22-A4E416EEB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2514" y="687897"/>
            <a:ext cx="9487948" cy="1115736"/>
          </a:xfrm>
        </p:spPr>
        <p:txBody>
          <a:bodyPr/>
          <a:lstStyle/>
          <a:p>
            <a:r>
              <a:rPr lang="pt-BR" sz="3200" b="1" dirty="0"/>
              <a:t> </a:t>
            </a:r>
            <a:br>
              <a:rPr lang="pt-BR" sz="3200" b="1" dirty="0"/>
            </a:br>
            <a:r>
              <a:rPr lang="pt-BR" sz="3200" b="1" dirty="0"/>
              <a:t>REFORMATAÇÃO DO TRABALHO: </a:t>
            </a:r>
            <a:br>
              <a:rPr lang="pt-BR" sz="3200" b="1" dirty="0"/>
            </a:br>
            <a:r>
              <a:rPr lang="pt-BR" sz="3200" b="1" dirty="0"/>
              <a:t>DIARISTAS, PEJOTIZAÇÃO E UBERIZAÇÃO</a:t>
            </a:r>
            <a:br>
              <a:rPr lang="pt-BR" b="1" dirty="0"/>
            </a:br>
            <a:r>
              <a:rPr lang="pt-BR" b="1" dirty="0"/>
              <a:t> 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6ACF28A-EB61-694F-F8EA-5E5D0F6C23E9}"/>
              </a:ext>
            </a:extLst>
          </p:cNvPr>
          <p:cNvSpPr txBox="1"/>
          <p:nvPr/>
        </p:nvSpPr>
        <p:spPr>
          <a:xfrm>
            <a:off x="561110" y="2642530"/>
            <a:ext cx="1108639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endParaRPr lang="pt-BR" b="1" dirty="0"/>
          </a:p>
          <a:p>
            <a:pPr marL="342900" indent="-342900" algn="just">
              <a:buAutoNum type="arabicPeriod"/>
            </a:pPr>
            <a:r>
              <a:rPr lang="pt-BR" b="1" dirty="0"/>
              <a:t>Problemas dos trabalhadores Diaristas, sem fonte de renda formal, e, sabidamente a imensa maioria deste grupo é formado por Mulheres, Negras e Negros</a:t>
            </a:r>
          </a:p>
          <a:p>
            <a:pPr marL="342900" indent="-342900" algn="just">
              <a:buAutoNum type="arabicPeriod"/>
            </a:pPr>
            <a:endParaRPr lang="pt-BR" b="1" dirty="0"/>
          </a:p>
          <a:p>
            <a:pPr marL="342900" indent="-342900" algn="just">
              <a:buAutoNum type="arabicPeriod"/>
            </a:pPr>
            <a:r>
              <a:rPr lang="pt-BR" b="1" dirty="0"/>
              <a:t>A crescente tendencia de “</a:t>
            </a:r>
            <a:r>
              <a:rPr lang="pt-BR" b="1" dirty="0" err="1"/>
              <a:t>Pejotização</a:t>
            </a:r>
            <a:r>
              <a:rPr lang="pt-BR" b="1" dirty="0"/>
              <a:t>” e a sensibilidade para a compreensão da capacidade contributiva desse grupo</a:t>
            </a:r>
          </a:p>
          <a:p>
            <a:pPr marL="342900" indent="-342900" algn="just">
              <a:buAutoNum type="arabicPeriod"/>
            </a:pPr>
            <a:endParaRPr lang="pt-BR" b="1" dirty="0"/>
          </a:p>
          <a:p>
            <a:pPr marL="342900" indent="-342900" algn="just">
              <a:buAutoNum type="arabicPeriod"/>
            </a:pPr>
            <a:r>
              <a:rPr lang="pt-BR" b="1" dirty="0"/>
              <a:t>O fenômeno da Uberização  e a </a:t>
            </a:r>
            <a:r>
              <a:rPr lang="pt-BR" b="1" dirty="0" err="1"/>
              <a:t>a</a:t>
            </a:r>
            <a:r>
              <a:rPr lang="pt-BR" b="1" dirty="0"/>
              <a:t> sensibilidade para a compreensão da capacidade contributiva desse grupo, especialmente sem contribuição previdenciária</a:t>
            </a:r>
          </a:p>
          <a:p>
            <a:pPr marL="342900" indent="-342900" algn="just">
              <a:buAutoNum type="arabicPeriod"/>
            </a:pPr>
            <a:endParaRPr lang="pt-BR" b="1" dirty="0"/>
          </a:p>
          <a:p>
            <a:pPr marL="342900" indent="-342900" algn="just">
              <a:buAutoNum type="arabicPeriod"/>
            </a:pPr>
            <a:endParaRPr lang="pt-BR" b="1" dirty="0"/>
          </a:p>
          <a:p>
            <a:pPr marL="342900" indent="-342900">
              <a:buAutoNum type="arabicPeriod"/>
            </a:pPr>
            <a:endParaRPr lang="pt-BR" b="1" dirty="0"/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CD9B4409-1CBB-5148-ADAB-4B37710A5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2F2138C-5765-7923-2055-5E83C4775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198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0C3AB2-23DB-4FDF-8D22-A4E416EEB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396" y="478172"/>
            <a:ext cx="10310072" cy="1367405"/>
          </a:xfrm>
        </p:spPr>
        <p:txBody>
          <a:bodyPr/>
          <a:lstStyle/>
          <a:p>
            <a:br>
              <a:rPr lang="pt-BR" b="1" dirty="0"/>
            </a:br>
            <a:r>
              <a:rPr lang="pt-BR" b="1" dirty="0"/>
              <a:t>DEVOLUÇÃO/“CASHBACK” DA TRIBUTAÇÃO SOBRE CONSUMO </a:t>
            </a:r>
            <a:br>
              <a:rPr lang="pt-BR" b="1" dirty="0"/>
            </a:br>
            <a:endParaRPr lang="pt-BR" b="1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6ACF28A-EB61-694F-F8EA-5E5D0F6C23E9}"/>
              </a:ext>
            </a:extLst>
          </p:cNvPr>
          <p:cNvSpPr txBox="1"/>
          <p:nvPr/>
        </p:nvSpPr>
        <p:spPr>
          <a:xfrm>
            <a:off x="738231" y="2642530"/>
            <a:ext cx="1063724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pt-BR" b="1" dirty="0"/>
              <a:t>O “</a:t>
            </a:r>
            <a:r>
              <a:rPr lang="pt-BR" b="1" dirty="0" err="1"/>
              <a:t>Cashback</a:t>
            </a:r>
            <a:r>
              <a:rPr lang="pt-BR" b="1" dirty="0"/>
              <a:t>” precisa ser EFETIVO E INTEGRAL e o melhor mesmo seria Renda Complementar</a:t>
            </a:r>
          </a:p>
          <a:p>
            <a:pPr marL="342900" indent="-342900">
              <a:buAutoNum type="arabicPeriod"/>
            </a:pPr>
            <a:r>
              <a:rPr lang="pt-BR" b="1" dirty="0"/>
              <a:t>Ou seja,</a:t>
            </a:r>
            <a:r>
              <a:rPr lang="pt-BR" dirty="0"/>
              <a:t> </a:t>
            </a:r>
            <a:r>
              <a:rPr lang="pt-BR" b="1" dirty="0"/>
              <a:t>precisa atingir todas as cidadãs e cidadãos em zona de exclusão socioeconômica e não pode ser parcial, especialmente para as pessoas mais hipossuficientes</a:t>
            </a:r>
          </a:p>
          <a:p>
            <a:pPr marL="342900" indent="-342900">
              <a:buAutoNum type="arabicPeriod"/>
            </a:pPr>
            <a:r>
              <a:rPr lang="pt-BR" b="1" dirty="0"/>
              <a:t>Precisa efetivamente possibilitar uma redução do caráter regressivo da tributação sobre o consumo, </a:t>
            </a:r>
            <a:r>
              <a:rPr lang="pt-BR" dirty="0"/>
              <a:t>ou seja, precisa ser capaz de neutralizar o fato de proporcionalmente os pobres pagarem mais tributos do que os ricos no Brasil. </a:t>
            </a:r>
          </a:p>
          <a:p>
            <a:pPr marL="342900" indent="-342900">
              <a:buAutoNum type="arabicPeriod"/>
            </a:pPr>
            <a:r>
              <a:rPr lang="pt-BR" b="1" dirty="0"/>
              <a:t>Não pode ser apenas por “família”, </a:t>
            </a:r>
            <a:r>
              <a:rPr lang="pt-BR" dirty="0"/>
              <a:t>pois isso assim </a:t>
            </a:r>
            <a:r>
              <a:rPr lang="pt-BR" b="1" dirty="0"/>
              <a:t>excluiria pessoas sem núcleo familiar</a:t>
            </a:r>
          </a:p>
          <a:p>
            <a:pPr marL="342900" indent="-342900">
              <a:buAutoNum type="arabicPeriod"/>
            </a:pPr>
            <a:r>
              <a:rPr lang="pt-BR" b="1" dirty="0"/>
              <a:t>Mas, qual será a forma para sua implantação? </a:t>
            </a:r>
            <a:r>
              <a:rPr lang="pt-BR" dirty="0"/>
              <a:t>Porque isso poderá aniquilar na pratica a previsão...</a:t>
            </a:r>
          </a:p>
          <a:p>
            <a:pPr marL="342900" indent="-342900">
              <a:buAutoNum type="arabicPeriod"/>
            </a:pPr>
            <a:r>
              <a:rPr lang="pt-BR" b="1" dirty="0"/>
              <a:t>Como serão selecionadas as “famílias beneficiadas”? E pessoas sem família?</a:t>
            </a:r>
          </a:p>
          <a:p>
            <a:pPr marL="342900" indent="-342900">
              <a:buAutoNum type="arabicPeriod"/>
            </a:pPr>
            <a:r>
              <a:rPr lang="pt-BR" b="1" dirty="0"/>
              <a:t>E como será feita de </a:t>
            </a:r>
            <a:r>
              <a:rPr lang="pt-BR" b="1" u="sng" dirty="0"/>
              <a:t>forma simples a devolução</a:t>
            </a:r>
            <a:r>
              <a:rPr lang="pt-BR" b="1" dirty="0"/>
              <a:t>? </a:t>
            </a:r>
            <a:r>
              <a:rPr lang="pt-BR" dirty="0"/>
              <a:t>Porque do contrário, será mais um problema e não um auxilio.</a:t>
            </a: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780DF87A-F8AA-E574-E38F-2BA80BC79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F97C5E7B-0277-A96A-6D72-2E230714E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5244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B411DD66-A137-4BD9-81C4-3BA027902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576" y="961018"/>
            <a:ext cx="414552" cy="451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8">
            <a:extLst>
              <a:ext uri="{FF2B5EF4-FFF2-40B4-BE49-F238E27FC236}">
                <a16:creationId xmlns:a16="http://schemas.microsoft.com/office/drawing/2014/main" id="{BF391CCE-AF2A-418C-A942-01193A539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6462" y="2656812"/>
            <a:ext cx="414552" cy="436682"/>
          </a:xfrm>
          <a:prstGeom prst="rect">
            <a:avLst/>
          </a:prstGeom>
        </p:spPr>
      </p:pic>
      <p:pic>
        <p:nvPicPr>
          <p:cNvPr id="4" name="Picture 13" descr="Captura de Tela 2019-10-17 às 16.50.10.png">
            <a:extLst>
              <a:ext uri="{FF2B5EF4-FFF2-40B4-BE49-F238E27FC236}">
                <a16:creationId xmlns:a16="http://schemas.microsoft.com/office/drawing/2014/main" id="{EEBACCB3-0304-48B9-96CC-27259E2CE1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577" y="1552586"/>
            <a:ext cx="435355" cy="397363"/>
          </a:xfrm>
          <a:prstGeom prst="rect">
            <a:avLst/>
          </a:prstGeom>
        </p:spPr>
      </p:pic>
      <p:pic>
        <p:nvPicPr>
          <p:cNvPr id="5" name="Imagem 9">
            <a:extLst>
              <a:ext uri="{FF2B5EF4-FFF2-40B4-BE49-F238E27FC236}">
                <a16:creationId xmlns:a16="http://schemas.microsoft.com/office/drawing/2014/main" id="{45D5BBED-1A08-4E7E-AA06-6533376AE5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6462" y="2090409"/>
            <a:ext cx="387470" cy="436682"/>
          </a:xfrm>
          <a:prstGeom prst="rect">
            <a:avLst/>
          </a:prstGeom>
        </p:spPr>
      </p:pic>
      <p:pic>
        <p:nvPicPr>
          <p:cNvPr id="6" name="Picture 5" descr="C:\Users\vinicius.hirata\Desktop\email.tif">
            <a:extLst>
              <a:ext uri="{FF2B5EF4-FFF2-40B4-BE49-F238E27FC236}">
                <a16:creationId xmlns:a16="http://schemas.microsoft.com/office/drawing/2014/main" id="{78568683-E8ED-48B2-BE4D-0F33C96153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854" y="3261575"/>
            <a:ext cx="429078" cy="440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F0FF05D-6754-44D3-B274-5DC2255B87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40231" y="3220775"/>
            <a:ext cx="3462828" cy="493819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0E3C6852-9736-4B36-B2F6-F78719CFC997}"/>
              </a:ext>
            </a:extLst>
          </p:cNvPr>
          <p:cNvSpPr txBox="1"/>
          <p:nvPr/>
        </p:nvSpPr>
        <p:spPr>
          <a:xfrm>
            <a:off x="1863932" y="1566055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r>
              <a:rPr lang="pt-BR" altLang="pt-BR" b="1" dirty="0">
                <a:solidFill>
                  <a:srgbClr val="9634E0"/>
                </a:solidFill>
                <a:ea typeface="ＭＳ Ｐゴシック" panose="020B0600070205080204" pitchFamily="34" charset="-128"/>
                <a:cs typeface="Times" panose="02020603050405020304" pitchFamily="18" charset="0"/>
              </a:rPr>
              <a:t>@</a:t>
            </a:r>
            <a:r>
              <a:rPr lang="pt-BR" altLang="pt-BR" b="1" dirty="0">
                <a:solidFill>
                  <a:srgbClr val="9634E0"/>
                </a:solidFill>
                <a:latin typeface="+mn-lt"/>
                <a:ea typeface="ＭＳ Ｐゴシック" panose="020B0600070205080204" pitchFamily="34" charset="-128"/>
                <a:cs typeface="Times" panose="02020603050405020304" pitchFamily="18" charset="0"/>
              </a:rPr>
              <a:t>raquelpreto</a:t>
            </a:r>
            <a:endParaRPr lang="pt-BR" altLang="pt-BR" sz="1400" dirty="0">
              <a:solidFill>
                <a:srgbClr val="9634E0"/>
              </a:solidFill>
              <a:latin typeface="+mn-lt"/>
              <a:ea typeface="ＭＳ Ｐゴシック" panose="020B0600070205080204" pitchFamily="34" charset="-128"/>
              <a:cs typeface="Times" panose="02020603050405020304" pitchFamily="18" charset="0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9C32E92-7C6C-4FF4-B5B1-C6FAE79B9AED}"/>
              </a:ext>
            </a:extLst>
          </p:cNvPr>
          <p:cNvSpPr txBox="1">
            <a:spLocks/>
          </p:cNvSpPr>
          <p:nvPr/>
        </p:nvSpPr>
        <p:spPr bwMode="auto">
          <a:xfrm>
            <a:off x="1840231" y="1010121"/>
            <a:ext cx="2976273" cy="385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3813" tIns="41906" rIns="83813" bIns="41906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r>
              <a:rPr lang="pt-BR" altLang="pt-BR" dirty="0">
                <a:solidFill>
                  <a:srgbClr val="9634E0"/>
                </a:solidFill>
              </a:rPr>
              <a:t>Raquel Preto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7F5237CC-40A8-4E43-9CC4-18AD8AE7F3BD}"/>
              </a:ext>
            </a:extLst>
          </p:cNvPr>
          <p:cNvSpPr txBox="1"/>
          <p:nvPr/>
        </p:nvSpPr>
        <p:spPr>
          <a:xfrm>
            <a:off x="1843128" y="209218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r>
              <a:rPr lang="pt-BR" altLang="pt-BR" b="1" dirty="0">
                <a:solidFill>
                  <a:srgbClr val="9634E0"/>
                </a:solidFill>
                <a:ea typeface="ＭＳ Ｐゴシック" panose="020B0600070205080204" pitchFamily="34" charset="-128"/>
                <a:cs typeface="Times" panose="02020603050405020304" pitchFamily="18" charset="0"/>
              </a:rPr>
              <a:t>@R</a:t>
            </a:r>
            <a:r>
              <a:rPr lang="pt-BR" altLang="pt-BR" b="1" dirty="0">
                <a:solidFill>
                  <a:srgbClr val="9634E0"/>
                </a:solidFill>
                <a:latin typeface="+mn-lt"/>
                <a:ea typeface="ＭＳ Ｐゴシック" panose="020B0600070205080204" pitchFamily="34" charset="-128"/>
                <a:cs typeface="Times" panose="02020603050405020304" pitchFamily="18" charset="0"/>
              </a:rPr>
              <a:t>aquelPreto</a:t>
            </a:r>
            <a:endParaRPr lang="pt-BR" altLang="pt-BR" sz="1400" dirty="0">
              <a:solidFill>
                <a:srgbClr val="9634E0"/>
              </a:solidFill>
              <a:latin typeface="+mn-lt"/>
              <a:ea typeface="ＭＳ Ｐゴシック" panose="020B0600070205080204" pitchFamily="34" charset="-128"/>
              <a:cs typeface="Times" panose="02020603050405020304" pitchFamily="18" charset="0"/>
            </a:endParaRP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E57C4A2-B0E3-4411-92B4-657E913C5C52}"/>
              </a:ext>
            </a:extLst>
          </p:cNvPr>
          <p:cNvSpPr txBox="1">
            <a:spLocks/>
          </p:cNvSpPr>
          <p:nvPr/>
        </p:nvSpPr>
        <p:spPr bwMode="auto">
          <a:xfrm>
            <a:off x="1914156" y="2716480"/>
            <a:ext cx="2976273" cy="385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3813" tIns="41906" rIns="83813" bIns="41906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r>
              <a:rPr lang="pt-BR" altLang="pt-BR" b="1" dirty="0">
                <a:solidFill>
                  <a:srgbClr val="9634E0"/>
                </a:solidFill>
                <a:latin typeface="+mn-lt"/>
                <a:ea typeface="ＭＳ Ｐゴシック" panose="020B0600070205080204" pitchFamily="34" charset="-128"/>
                <a:cs typeface="Times" panose="02020603050405020304" pitchFamily="18" charset="0"/>
              </a:rPr>
              <a:t>Raquel Elita Alves Preto</a:t>
            </a:r>
            <a:endParaRPr lang="pt-BR" altLang="pt-BR" sz="1400" dirty="0">
              <a:solidFill>
                <a:srgbClr val="9634E0"/>
              </a:solidFill>
              <a:latin typeface="+mn-lt"/>
              <a:ea typeface="ＭＳ Ｐゴシック" panose="020B0600070205080204" pitchFamily="34" charset="-128"/>
              <a:cs typeface="Times" panose="02020603050405020304" pitchFamily="18" charset="0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80E532C8-2CA3-4601-A8C8-42A3A63FEE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738" y="4177688"/>
            <a:ext cx="3177907" cy="23317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E0A5F6B4-7E16-4191-9B56-21CFA88D55E8}"/>
              </a:ext>
            </a:extLst>
          </p:cNvPr>
          <p:cNvSpPr txBox="1"/>
          <p:nvPr/>
        </p:nvSpPr>
        <p:spPr>
          <a:xfrm>
            <a:off x="4570481" y="4344623"/>
            <a:ext cx="6560190" cy="2118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pt-BR" i="0" u="none" strike="noStrike" kern="1200" cap="all" spc="0" normalizeH="0" baseline="0" noProof="0" dirty="0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Raquel Elita Alves Preto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pt-BR" sz="1200" i="0" u="none" strike="noStrike" kern="1200" cap="all" spc="0" normalizeH="0" baseline="0" noProof="0" dirty="0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DOUTORA EM DIREITO TRIBUTÁRIO (</a:t>
            </a:r>
            <a:r>
              <a:rPr kumimoji="0" lang="pt-BR" sz="1200" i="0" u="none" strike="noStrike" kern="1200" cap="all" spc="0" normalizeH="0" baseline="0" noProof="0" dirty="0" err="1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usp</a:t>
            </a:r>
            <a:r>
              <a:rPr kumimoji="0" lang="pt-BR" sz="1200" i="0" u="none" strike="noStrike" kern="1200" cap="all" spc="0" normalizeH="0" baseline="0" noProof="0" dirty="0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pt-BR" sz="1200" i="0" u="none" strike="noStrike" kern="1200" cap="all" spc="0" normalizeH="0" baseline="0" noProof="0" dirty="0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ADVOGADA TRIBUTARISTA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pt-BR" sz="1200" i="0" u="none" strike="noStrike" kern="1200" cap="all" spc="0" normalizeH="0" baseline="0" noProof="0" dirty="0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 INTEGRANTE DA COMISSÃO NACIONAL DE DIREITO TRIBUTÁRIO DO </a:t>
            </a:r>
            <a:r>
              <a:rPr kumimoji="0" lang="pt-BR" sz="1200" i="0" u="none" strike="noStrike" kern="1200" cap="all" spc="0" normalizeH="0" baseline="0" noProof="0" dirty="0" err="1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Cfoab</a:t>
            </a:r>
            <a:r>
              <a:rPr kumimoji="0" lang="pt-BR" sz="1200" i="0" u="none" strike="noStrike" kern="1200" cap="all" spc="0" normalizeH="0" baseline="0" noProof="0" dirty="0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 – Conselho federal da </a:t>
            </a:r>
            <a:r>
              <a:rPr kumimoji="0" lang="pt-BR" sz="1200" i="0" u="none" strike="noStrike" kern="1200" cap="all" spc="0" normalizeH="0" baseline="0" noProof="0" dirty="0" err="1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oab</a:t>
            </a:r>
            <a:endParaRPr kumimoji="0" lang="pt-BR" sz="1200" i="0" u="none" strike="noStrike" kern="1200" cap="all" spc="0" normalizeH="0" baseline="0" noProof="0" dirty="0">
              <a:ln>
                <a:noFill/>
              </a:ln>
              <a:solidFill>
                <a:srgbClr val="9634E0"/>
              </a:solidFill>
              <a:effectLst/>
              <a:uLnTx/>
              <a:uFillTx/>
              <a:latin typeface="Humnst777 Blk BT" panose="020B08030305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None/>
              <a:tabLst/>
              <a:defRPr/>
            </a:pPr>
            <a:r>
              <a:rPr lang="pt-BR" sz="1200" cap="all" dirty="0">
                <a:solidFill>
                  <a:srgbClr val="9634E0"/>
                </a:solidFill>
                <a:latin typeface="Humnst777 Blk BT" panose="020B0803030504030204" pitchFamily="34" charset="0"/>
              </a:rPr>
              <a:t>Professora de cursos de pós-graduação</a:t>
            </a:r>
            <a:endParaRPr kumimoji="0" lang="pt-BR" sz="1200" i="0" u="none" strike="noStrike" kern="1200" cap="all" spc="0" normalizeH="0" baseline="0" noProof="0" dirty="0">
              <a:ln>
                <a:noFill/>
              </a:ln>
              <a:solidFill>
                <a:srgbClr val="9634E0"/>
              </a:solidFill>
              <a:effectLst/>
              <a:uLnTx/>
              <a:uFillTx/>
              <a:latin typeface="Humnst777 Blk BT" panose="020B08030305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pt-BR" sz="1200" i="0" u="none" strike="noStrike" kern="1200" cap="all" spc="0" normalizeH="0" baseline="0" noProof="0" dirty="0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Fundadora do WIT / </a:t>
            </a:r>
            <a:r>
              <a:rPr kumimoji="0" lang="pt-BR" sz="1200" i="0" u="none" strike="noStrike" kern="1200" cap="all" spc="0" normalizeH="0" baseline="0" noProof="0" dirty="0" err="1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Women</a:t>
            </a:r>
            <a:r>
              <a:rPr kumimoji="0" lang="pt-BR" sz="1200" i="0" u="none" strike="noStrike" kern="1200" cap="all" spc="0" normalizeH="0" baseline="0" noProof="0" dirty="0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 in </a:t>
            </a:r>
            <a:r>
              <a:rPr kumimoji="0" lang="pt-BR" sz="1200" i="0" u="none" strike="noStrike" kern="1200" cap="all" spc="0" normalizeH="0" baseline="0" noProof="0" dirty="0" err="1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tax</a:t>
            </a:r>
            <a:r>
              <a:rPr kumimoji="0" lang="pt-BR" sz="1200" i="0" u="none" strike="noStrike" kern="1200" cap="all" spc="0" normalizeH="0" baseline="0" noProof="0" dirty="0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, </a:t>
            </a:r>
            <a:r>
              <a:rPr kumimoji="0" lang="pt-BR" sz="1200" i="0" u="none" strike="noStrike" kern="1200" cap="all" spc="0" normalizeH="0" baseline="0" noProof="0" dirty="0" err="1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Brazil</a:t>
            </a:r>
            <a:r>
              <a:rPr kumimoji="0" lang="pt-BR" sz="1200" i="0" u="none" strike="noStrike" kern="1200" cap="all" spc="0" normalizeH="0" baseline="0" noProof="0" dirty="0">
                <a:ln>
                  <a:noFill/>
                </a:ln>
                <a:solidFill>
                  <a:srgbClr val="9634E0"/>
                </a:solidFill>
                <a:effectLst/>
                <a:uLnTx/>
                <a:uFillTx/>
                <a:latin typeface="Humnst777 Blk BT" panose="020B0803030504030204" pitchFamily="34" charset="0"/>
              </a:rPr>
              <a:t> </a:t>
            </a:r>
          </a:p>
        </p:txBody>
      </p:sp>
      <p:sp>
        <p:nvSpPr>
          <p:cNvPr id="8" name="Espaço Reservado para Número de Slide 7">
            <a:extLst>
              <a:ext uri="{FF2B5EF4-FFF2-40B4-BE49-F238E27FC236}">
                <a16:creationId xmlns:a16="http://schemas.microsoft.com/office/drawing/2014/main" id="{E75C474B-9215-03F0-48D3-586166E0C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1" name="Espaço Reservado para Rodapé 10">
            <a:extLst>
              <a:ext uri="{FF2B5EF4-FFF2-40B4-BE49-F238E27FC236}">
                <a16:creationId xmlns:a16="http://schemas.microsoft.com/office/drawing/2014/main" id="{00A76244-8BA7-83B0-7257-3EF4B7691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Raquel Preto, PhD, Audiência Pub, Câmara dos Deputados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2971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Íon - Sala da Diretoria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{868759DF-5469-49D2-80F1-418D1FA89B1E}tf02900722</Template>
  <TotalTime>13433</TotalTime>
  <Words>1291</Words>
  <Application>Microsoft Office PowerPoint</Application>
  <PresentationFormat>Widescreen</PresentationFormat>
  <Paragraphs>104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Century Gothic</vt:lpstr>
      <vt:lpstr>Humnst777 Blk BT</vt:lpstr>
      <vt:lpstr>Wingdings</vt:lpstr>
      <vt:lpstr>Wingdings 3</vt:lpstr>
      <vt:lpstr>Íon - Sala da Diretoria</vt:lpstr>
      <vt:lpstr>Audiência Pública CAE – Senado Federal – 04/10/2023  TRIBUTAÇÃO DO CONSUMO: RACIONALIZAÇÃO, SIMPLIFICAÇÃO, DESILGUALDADES E CORREÇÕES </vt:lpstr>
      <vt:lpstr>O governo do povo, pelo povo e para o povo?    E quem é o povo brasileiro?</vt:lpstr>
      <vt:lpstr>Apresentação do PowerPoint</vt:lpstr>
      <vt:lpstr>Problemas Preliminares diante da Reforma</vt:lpstr>
      <vt:lpstr>FATOS, CONTEXTOS E PARA A TRIBUTAÇÃO BRASILEIRA (1):</vt:lpstr>
      <vt:lpstr>FATOS E CONTEXTOS IMPORTANTES (2):</vt:lpstr>
      <vt:lpstr> MICRO/PEQUENAS E MEDIAS EMPRESAS:  A CORRELAÇÃO ENTRRE GÊNERO E RAÇA  </vt:lpstr>
      <vt:lpstr>  REFORMATAÇÃO DO TRABALHO:  DIARISTAS, PEJOTIZAÇÃO E UBERIZAÇÃO  </vt:lpstr>
      <vt:lpstr> DEVOLUÇÃO/“CASHBACK” DA TRIBUTAÇÃO SOBRE CONSUMO  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DIREITO TRIBUTÁRIO E</dc:title>
  <dc:creator>Dra. Raquel Elita Alves Preto - Preto Advogados</dc:creator>
  <cp:lastModifiedBy>Dra. Raquel Elita Alves Preto - Preto Advogados</cp:lastModifiedBy>
  <cp:revision>38</cp:revision>
  <dcterms:created xsi:type="dcterms:W3CDTF">2021-03-11T18:50:02Z</dcterms:created>
  <dcterms:modified xsi:type="dcterms:W3CDTF">2023-10-04T18:12:23Z</dcterms:modified>
</cp:coreProperties>
</file>