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13"/>
  </p:notesMasterIdLst>
  <p:handoutMasterIdLst>
    <p:handoutMasterId r:id="rId14"/>
  </p:handoutMasterIdLst>
  <p:sldIdLst>
    <p:sldId id="307" r:id="rId3"/>
    <p:sldId id="287" r:id="rId4"/>
    <p:sldId id="400" r:id="rId5"/>
    <p:sldId id="434" r:id="rId6"/>
    <p:sldId id="433" r:id="rId7"/>
    <p:sldId id="435" r:id="rId8"/>
    <p:sldId id="431" r:id="rId9"/>
    <p:sldId id="432" r:id="rId10"/>
    <p:sldId id="403" r:id="rId11"/>
    <p:sldId id="279" r:id="rId12"/>
  </p:sldIdLst>
  <p:sldSz cx="12192000" cy="6858000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FF00"/>
    <a:srgbClr val="FF6600"/>
    <a:srgbClr val="0000CC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4" autoAdjust="0"/>
    <p:restoredTop sz="95755"/>
  </p:normalViewPr>
  <p:slideViewPr>
    <p:cSldViewPr snapToGrid="0">
      <p:cViewPr varScale="1">
        <p:scale>
          <a:sx n="105" d="100"/>
          <a:sy n="105" d="100"/>
        </p:scale>
        <p:origin x="888" y="1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47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3854" y="0"/>
            <a:ext cx="2972547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C7585646-419E-4CD6-9C15-185F2ECF0B05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428167"/>
            <a:ext cx="2972547" cy="4968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3854" y="9428167"/>
            <a:ext cx="2972547" cy="4968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05B86E87-1363-4BD0-92EE-D12E1DD4CA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83607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1E991BDD-2B3B-4F50-9034-1911542BE837}" type="datetimeFigureOut">
              <a:rPr lang="pt-BR" smtClean="0"/>
              <a:t>20/05/2025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1" y="4776791"/>
            <a:ext cx="5486400" cy="3908425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4" y="9429751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B13673B9-4F50-43F0-9C9E-AACD1A1825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673943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7599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667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9148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929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400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9106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099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929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0345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50850" y="1241425"/>
            <a:ext cx="595630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73B9-4F50-43F0-9C9E-AACD1A182545}" type="slidenum">
              <a:rPr lang="pt-BR" smtClean="0"/>
              <a:t>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326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12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0E90C-163D-474D-A707-5BAA2624CA08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746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EC27-EB1E-478B-BE57-D68B85FFAB94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0624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89270-8CD7-47E7-B5C0-4DE6A79538D9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0781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4B23A-7A54-4C28-9DE0-68B67D3D69AE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6521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8DDD-C63A-4429-9726-A268FF741DB6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9426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A11D-BAC4-4DD5-A4B3-1D9D071B6021}" type="datetime1">
              <a:rPr lang="pt-BR" smtClean="0"/>
              <a:t>20/05/2025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6545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E2C39-B564-4208-8DD9-C18F83E997EC}" type="datetime1">
              <a:rPr lang="pt-BR" smtClean="0"/>
              <a:t>20/05/2025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7424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55ED6-60FF-408F-852E-609404DD1371}" type="datetime1">
              <a:rPr lang="pt-BR" smtClean="0"/>
              <a:t>20/05/2025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342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7F35B-25E6-4FCC-BF3C-1002037A7083}" type="datetime1">
              <a:rPr lang="pt-BR" smtClean="0"/>
              <a:t>20/05/2025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933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FF310-011E-4A32-9DEC-93D8BCCA3C3B}" type="datetime1">
              <a:rPr lang="pt-BR" smtClean="0"/>
              <a:t>20/05/2025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711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53842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7825-7A93-4F84-B6B5-4956A19F55F4}" type="datetime1">
              <a:rPr lang="pt-BR" smtClean="0"/>
              <a:t>20/05/2025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68849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5EA9-C073-470F-A94F-CB614EEC616A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044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8E63-F2B4-4B00-8E8B-5CFE8C6837D5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33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2DCB0-17F2-4021-BDDB-831E04A1232C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777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B725-3896-4B11-A84E-A48A579CD6B4}" type="datetime1">
              <a:rPr lang="pt-BR" smtClean="0"/>
              <a:t>20/05/2025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851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0D9E-153A-4F2A-B13D-FDAD696078C6}" type="datetime1">
              <a:rPr lang="pt-BR" smtClean="0"/>
              <a:t>20/05/2025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70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D73A-C29F-40E7-B864-378E20ED40F1}" type="datetime1">
              <a:rPr lang="pt-BR" smtClean="0"/>
              <a:t>20/05/2025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Fabrício Dameda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094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AF5B-34BE-4B46-8903-806FAAE2E305}" type="datetime1">
              <a:rPr lang="pt-BR" smtClean="0"/>
              <a:t>20/05/2025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061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587-61DF-4E61-BBC3-0B389A5C9E16}" type="datetime1">
              <a:rPr lang="pt-BR" smtClean="0"/>
              <a:t>20/05/2025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303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8A7D1-9A33-498A-A2BC-CF2C942CFF3B}" type="datetime1">
              <a:rPr lang="pt-BR" smtClean="0"/>
              <a:t>20/05/2025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Fabrício Dameda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795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6D44E-4133-4073-9590-0E028839B672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Fabrício Dameda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7FF4-C6F6-48D7-B4D9-90A9D19251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6963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7535-BD93-48B8-9AF5-3AC1F23FBCDA}" type="datetime1">
              <a:rPr lang="pt-BR" smtClean="0"/>
              <a:t>20/05/2025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Fabrício Dameda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89845-37A5-44B8-BADF-C31322D3DD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100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8726" y="295422"/>
            <a:ext cx="11474547" cy="3677039"/>
          </a:xfrm>
        </p:spPr>
        <p:txBody>
          <a:bodyPr>
            <a:normAutofit/>
          </a:bodyPr>
          <a:lstStyle/>
          <a:p>
            <a:pPr algn="ctr"/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Reforma Tributária – Consumo – IBS/CBS</a:t>
            </a:r>
            <a:br>
              <a:rPr lang="pt-BR" sz="35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br>
              <a:rPr lang="pt-BR" sz="35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Audiência Pública – CCJ – Senado Federal</a:t>
            </a:r>
            <a:b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b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pt-BR" sz="3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Comitê de Harmonização das Administrações Tributárias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727" y="4290690"/>
            <a:ext cx="3202012" cy="18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 descr="Logotipo&#10;&#10;Descrição gerada automaticamente">
            <a:extLst>
              <a:ext uri="{FF2B5EF4-FFF2-40B4-BE49-F238E27FC236}">
                <a16:creationId xmlns:a16="http://schemas.microsoft.com/office/drawing/2014/main" id="{A5B9A01B-13E3-9B39-049E-9DD761BC09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61" y="4290690"/>
            <a:ext cx="4340427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132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69" y="3691106"/>
            <a:ext cx="4343821" cy="2441864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2978725" y="1444337"/>
            <a:ext cx="653889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500" b="1" dirty="0">
                <a:solidFill>
                  <a:srgbClr val="002060"/>
                </a:solidFill>
              </a:rPr>
              <a:t>Muito Obrigado!</a:t>
            </a:r>
          </a:p>
          <a:p>
            <a:pPr algn="ctr"/>
            <a:endParaRPr lang="pt-BR" sz="2500" b="1" dirty="0">
              <a:solidFill>
                <a:srgbClr val="002060"/>
              </a:solidFill>
            </a:endParaRPr>
          </a:p>
          <a:p>
            <a:pPr algn="ctr"/>
            <a:r>
              <a:rPr lang="pt-BR" sz="2500" b="1" dirty="0">
                <a:solidFill>
                  <a:srgbClr val="002060"/>
                </a:solidFill>
              </a:rPr>
              <a:t>Fabrício Dameda</a:t>
            </a:r>
          </a:p>
          <a:p>
            <a:pPr algn="ctr"/>
            <a:r>
              <a:rPr lang="pt-BR" sz="2000" dirty="0">
                <a:solidFill>
                  <a:srgbClr val="002060"/>
                </a:solidFill>
              </a:rPr>
              <a:t>Auditor Fiscal da Receita Municipal</a:t>
            </a:r>
          </a:p>
          <a:p>
            <a:pPr algn="ctr"/>
            <a:endParaRPr lang="pt-BR" sz="2000" dirty="0">
              <a:solidFill>
                <a:srgbClr val="002060"/>
              </a:solidFill>
            </a:endParaRPr>
          </a:p>
          <a:p>
            <a:pPr algn="ctr"/>
            <a:r>
              <a:rPr lang="pt-BR" sz="2500" b="1" dirty="0">
                <a:solidFill>
                  <a:srgbClr val="002060"/>
                </a:solidFill>
              </a:rPr>
              <a:t>fabricio.dameda@portoalegre.rs.gov.br</a:t>
            </a:r>
          </a:p>
        </p:txBody>
      </p:sp>
      <p:pic>
        <p:nvPicPr>
          <p:cNvPr id="2" name="Imagem 1" descr="Logotipo&#10;&#10;Descrição gerada automaticamente">
            <a:extLst>
              <a:ext uri="{FF2B5EF4-FFF2-40B4-BE49-F238E27FC236}">
                <a16:creationId xmlns:a16="http://schemas.microsoft.com/office/drawing/2014/main" id="{1C2260C3-8158-D74C-D502-66AF8DC4DE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5777" y="3691106"/>
            <a:ext cx="5963754" cy="247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160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06757" y="96339"/>
            <a:ext cx="68863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Audiência Pública – CCJ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000" y="183601"/>
            <a:ext cx="1166384" cy="655679"/>
          </a:xfrm>
          <a:prstGeom prst="rect">
            <a:avLst/>
          </a:prstGeom>
        </p:spPr>
      </p:pic>
      <p:cxnSp>
        <p:nvCxnSpPr>
          <p:cNvPr id="5" name="Conector reto 4"/>
          <p:cNvCxnSpPr/>
          <p:nvPr/>
        </p:nvCxnSpPr>
        <p:spPr>
          <a:xfrm>
            <a:off x="3505199" y="781169"/>
            <a:ext cx="533861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/>
          <p:cNvSpPr txBox="1"/>
          <p:nvPr/>
        </p:nvSpPr>
        <p:spPr>
          <a:xfrm>
            <a:off x="1033671" y="1945178"/>
            <a:ext cx="10638844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pt-BR" sz="25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500" b="1" dirty="0">
                <a:solidFill>
                  <a:srgbClr val="002060"/>
                </a:solidFill>
              </a:rPr>
              <a:t>Comitê de Harmonização das Administrações Tributárias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500" b="1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500" b="1" dirty="0">
                <a:solidFill>
                  <a:srgbClr val="002060"/>
                </a:solidFill>
              </a:rPr>
              <a:t>Competências e composição (o que é e </a:t>
            </a:r>
            <a:r>
              <a:rPr lang="pt-BR" sz="2500" b="1" u="sng" dirty="0">
                <a:solidFill>
                  <a:srgbClr val="002060"/>
                </a:solidFill>
              </a:rPr>
              <a:t>o que não é</a:t>
            </a:r>
            <a:r>
              <a:rPr lang="pt-BR" sz="2500" b="1" dirty="0">
                <a:solidFill>
                  <a:srgbClr val="002060"/>
                </a:solidFill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t-BR" sz="2500" b="1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9444000" y="6480000"/>
            <a:ext cx="1059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accent1">
                    <a:lumMod val="75000"/>
                  </a:schemeClr>
                </a:solidFill>
              </a:rPr>
              <a:t>Fabrício Dameda</a:t>
            </a:r>
          </a:p>
        </p:txBody>
      </p:sp>
      <p:pic>
        <p:nvPicPr>
          <p:cNvPr id="8" name="Imagem 7" descr="Logotipo&#10;&#10;Descrição gerada automaticamente">
            <a:extLst>
              <a:ext uri="{FF2B5EF4-FFF2-40B4-BE49-F238E27FC236}">
                <a16:creationId xmlns:a16="http://schemas.microsoft.com/office/drawing/2014/main" id="{46ECEAAF-1AC4-E5EC-238C-2A9FC8F3B6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400" y="5570808"/>
            <a:ext cx="2170216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046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000" y="172031"/>
            <a:ext cx="1166384" cy="655679"/>
          </a:xfrm>
          <a:prstGeom prst="rect">
            <a:avLst/>
          </a:prstGeom>
        </p:spPr>
      </p:pic>
      <p:sp>
        <p:nvSpPr>
          <p:cNvPr id="37" name="CaixaDeTexto 36"/>
          <p:cNvSpPr txBox="1"/>
          <p:nvPr/>
        </p:nvSpPr>
        <p:spPr>
          <a:xfrm>
            <a:off x="841195" y="1077033"/>
            <a:ext cx="966384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PLP 108 – </a:t>
            </a:r>
            <a:r>
              <a:rPr lang="pt-BR" sz="2000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Arts</a:t>
            </a:r>
            <a:r>
              <a:rPr lang="pt-BR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. 111 a 113 – </a:t>
            </a:r>
            <a:r>
              <a:rPr lang="pt-BR" sz="25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Uniformização da </a:t>
            </a:r>
            <a:r>
              <a:rPr lang="pt-BR" sz="2500" strike="sngStrike" dirty="0">
                <a:solidFill>
                  <a:srgbClr val="002060"/>
                </a:solidFill>
                <a:latin typeface="Arial Rounded MT Bold" panose="020F0704030504030204" pitchFamily="34" charset="0"/>
              </a:rPr>
              <a:t>Jurisprudência</a:t>
            </a:r>
          </a:p>
          <a:p>
            <a:endParaRPr lang="pt-BR" sz="2500" b="1" dirty="0">
              <a:solidFill>
                <a:srgbClr val="002060"/>
              </a:solidFill>
            </a:endParaRPr>
          </a:p>
          <a:p>
            <a:r>
              <a:rPr lang="pt-BR" sz="2500" b="1" dirty="0">
                <a:solidFill>
                  <a:srgbClr val="002060"/>
                </a:solidFill>
              </a:rPr>
              <a:t>Confusão entre decisão no caso concreto e a uniformização da interpretação.</a:t>
            </a: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r>
              <a:rPr lang="pt-BR" sz="2500" b="1" dirty="0">
                <a:solidFill>
                  <a:srgbClr val="002060"/>
                </a:solidFill>
              </a:rPr>
              <a:t>Objetivo é o de buscar harmonizar eventuais interpretações divergentes. </a:t>
            </a:r>
            <a:r>
              <a:rPr lang="pt-BR" sz="2500" b="1" u="sng" dirty="0">
                <a:solidFill>
                  <a:srgbClr val="002060"/>
                </a:solidFill>
              </a:rPr>
              <a:t>Isso não significa decidir no caso concreto.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596400" y="6632400"/>
            <a:ext cx="1059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accent1">
                    <a:lumMod val="75000"/>
                  </a:schemeClr>
                </a:solidFill>
              </a:rPr>
              <a:t>Fabrício Dameda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7910" y="2369131"/>
            <a:ext cx="6744641" cy="2038635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924384" y="116723"/>
            <a:ext cx="8686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Comitê de Harmonização das Administrações Tributárias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3550614" y="739979"/>
            <a:ext cx="710569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2924384" y="116723"/>
            <a:ext cx="8686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Comitê de Harmonização das Administrações Tributárias</a:t>
            </a:r>
          </a:p>
        </p:txBody>
      </p:sp>
      <p:cxnSp>
        <p:nvCxnSpPr>
          <p:cNvPr id="5" name="Conector reto 8"/>
          <p:cNvCxnSpPr/>
          <p:nvPr/>
        </p:nvCxnSpPr>
        <p:spPr>
          <a:xfrm>
            <a:off x="3550614" y="739979"/>
            <a:ext cx="710569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5CAF45CF-3AF1-8C41-4142-035E7BAE72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400" y="5570808"/>
            <a:ext cx="2170216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401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000" y="183601"/>
            <a:ext cx="1166384" cy="655679"/>
          </a:xfrm>
          <a:prstGeom prst="rect">
            <a:avLst/>
          </a:prstGeom>
        </p:spPr>
      </p:pic>
      <p:sp>
        <p:nvSpPr>
          <p:cNvPr id="37" name="CaixaDeTexto 36"/>
          <p:cNvSpPr txBox="1"/>
          <p:nvPr/>
        </p:nvSpPr>
        <p:spPr>
          <a:xfrm>
            <a:off x="904424" y="1716833"/>
            <a:ext cx="9663841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PLP 108 – </a:t>
            </a:r>
            <a:r>
              <a:rPr lang="pt-BR" sz="2000" dirty="0" err="1">
                <a:solidFill>
                  <a:srgbClr val="002060"/>
                </a:solidFill>
                <a:latin typeface="Arial Rounded MT Bold" panose="020F0704030504030204" pitchFamily="34" charset="0"/>
              </a:rPr>
              <a:t>Arts</a:t>
            </a:r>
            <a:r>
              <a:rPr lang="pt-BR" sz="2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. 111 a 113 – </a:t>
            </a:r>
            <a:r>
              <a:rPr lang="pt-BR" sz="25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Uniformização da </a:t>
            </a:r>
            <a:r>
              <a:rPr lang="pt-BR" sz="2500" strike="sngStrike" dirty="0">
                <a:solidFill>
                  <a:srgbClr val="002060"/>
                </a:solidFill>
                <a:latin typeface="Arial Rounded MT Bold" panose="020F0704030504030204" pitchFamily="34" charset="0"/>
              </a:rPr>
              <a:t>Jurisprudência</a:t>
            </a: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r>
              <a:rPr lang="pt-BR" sz="2000" dirty="0"/>
              <a:t>(PLP 108) Art. 113. As decisões tomadas pelo Comitê de Harmonização das Administrações Tributárias </a:t>
            </a:r>
            <a:r>
              <a:rPr lang="pt-BR" sz="2000" u="sng" dirty="0"/>
              <a:t>deverão ser fundamentadas </a:t>
            </a:r>
            <a:r>
              <a:rPr lang="pt-BR" sz="2000" dirty="0"/>
              <a:t>e terão caráter de provimento vinculante </a:t>
            </a:r>
            <a:r>
              <a:rPr lang="pt-BR" sz="2000" u="sng" dirty="0"/>
              <a:t>a partir de sua publicação no Diário Oficial da União.</a:t>
            </a:r>
          </a:p>
          <a:p>
            <a:endParaRPr lang="pt-BR" sz="2000" b="1" u="sng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596400" y="6632400"/>
            <a:ext cx="1059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accent1">
                    <a:lumMod val="75000"/>
                  </a:schemeClr>
                </a:solidFill>
              </a:rPr>
              <a:t>Fabrício Dameda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2549" y="2437872"/>
            <a:ext cx="7087589" cy="9907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924384" y="116723"/>
            <a:ext cx="8686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Comitê de Harmonização das Administrações Tributárias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3550614" y="739979"/>
            <a:ext cx="710569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2924384" y="116723"/>
            <a:ext cx="8686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Comitê de Harmonização das Administrações Tributárias</a:t>
            </a:r>
          </a:p>
        </p:txBody>
      </p:sp>
      <p:cxnSp>
        <p:nvCxnSpPr>
          <p:cNvPr id="5" name="Conector reto 8"/>
          <p:cNvCxnSpPr/>
          <p:nvPr/>
        </p:nvCxnSpPr>
        <p:spPr>
          <a:xfrm>
            <a:off x="3550614" y="739979"/>
            <a:ext cx="710569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 descr="Logotipo&#10;&#10;Descrição gerada automaticamente">
            <a:extLst>
              <a:ext uri="{FF2B5EF4-FFF2-40B4-BE49-F238E27FC236}">
                <a16:creationId xmlns:a16="http://schemas.microsoft.com/office/drawing/2014/main" id="{62A8CE92-4686-C802-2A82-0F6732B1906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400" y="5570808"/>
            <a:ext cx="2170216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125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924384" y="116723"/>
            <a:ext cx="8686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Comitê de Harmonização das Administrações Tributárias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000" y="183601"/>
            <a:ext cx="1166384" cy="655679"/>
          </a:xfrm>
          <a:prstGeom prst="rect">
            <a:avLst/>
          </a:prstGeom>
        </p:spPr>
      </p:pic>
      <p:cxnSp>
        <p:nvCxnSpPr>
          <p:cNvPr id="5" name="Conector reto 4"/>
          <p:cNvCxnSpPr/>
          <p:nvPr/>
        </p:nvCxnSpPr>
        <p:spPr>
          <a:xfrm>
            <a:off x="3505199" y="739979"/>
            <a:ext cx="533861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/>
          <p:cNvSpPr txBox="1"/>
          <p:nvPr/>
        </p:nvSpPr>
        <p:spPr>
          <a:xfrm>
            <a:off x="992465" y="1154972"/>
            <a:ext cx="9663841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>
                <a:solidFill>
                  <a:srgbClr val="002060"/>
                </a:solidFill>
              </a:rPr>
              <a:t>LC 214/2025 – Comitê de Harmonização das </a:t>
            </a:r>
            <a:r>
              <a:rPr lang="pt-BR" sz="2500" b="1" u="sng" dirty="0">
                <a:solidFill>
                  <a:srgbClr val="002060"/>
                </a:solidFill>
              </a:rPr>
              <a:t>Administrações Tributárias</a:t>
            </a: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sz="2500" b="1" u="sng" dirty="0">
              <a:solidFill>
                <a:srgbClr val="002060"/>
              </a:solidFill>
            </a:endParaRPr>
          </a:p>
          <a:p>
            <a:r>
              <a:rPr lang="pt-BR" sz="2000" dirty="0"/>
              <a:t>CF/1988 - Art. 37 ...</a:t>
            </a:r>
          </a:p>
          <a:p>
            <a:r>
              <a:rPr lang="pt-BR" sz="2000" dirty="0">
                <a:solidFill>
                  <a:srgbClr val="002060"/>
                </a:solidFill>
              </a:rPr>
              <a:t>...</a:t>
            </a:r>
          </a:p>
          <a:p>
            <a:r>
              <a:rPr lang="pt-BR" sz="2000" dirty="0"/>
              <a:t>XXII - as administrações tributárias da União, dos Estados, do Distrito Federal e dos Municípios, atividades essenciais ao funcionamento do Estado, exercidas por servidores de carreiras específicas, terão recursos prioritários para a realização de suas atividades e </a:t>
            </a:r>
            <a:r>
              <a:rPr lang="pt-BR" sz="2000" b="1" u="sng" dirty="0"/>
              <a:t>atuarão de forma integrada, inclusive com o compartilhamento de cadastros e de informações fiscais</a:t>
            </a:r>
            <a:r>
              <a:rPr lang="pt-BR" sz="2000" dirty="0"/>
              <a:t>, na forma da lei ou convênio.</a:t>
            </a:r>
            <a:endParaRPr lang="pt-BR" sz="2000" u="sng" dirty="0"/>
          </a:p>
          <a:p>
            <a:endParaRPr lang="pt-BR" sz="2000" b="1" u="sng" dirty="0">
              <a:solidFill>
                <a:srgbClr val="002060"/>
              </a:solidFill>
            </a:endParaRPr>
          </a:p>
          <a:p>
            <a:endParaRPr lang="pt-BR" sz="2000" b="1" u="sng" dirty="0">
              <a:solidFill>
                <a:srgbClr val="002060"/>
              </a:solidFill>
            </a:endParaRPr>
          </a:p>
          <a:p>
            <a:endParaRPr lang="pt-BR" sz="2000" b="1" u="sng" dirty="0">
              <a:solidFill>
                <a:srgbClr val="00206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596400" y="6632400"/>
            <a:ext cx="1059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accent1">
                    <a:lumMod val="75000"/>
                  </a:schemeClr>
                </a:solidFill>
              </a:rPr>
              <a:t>Fabrício Dameda</a:t>
            </a: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4202761C-1FB2-3D7E-9FF0-5AEC5B29C5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400" y="5570808"/>
            <a:ext cx="2170216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177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000" y="183601"/>
            <a:ext cx="1166384" cy="655679"/>
          </a:xfrm>
          <a:prstGeom prst="rect">
            <a:avLst/>
          </a:prstGeom>
        </p:spPr>
      </p:pic>
      <p:sp>
        <p:nvSpPr>
          <p:cNvPr id="37" name="CaixaDeTexto 36"/>
          <p:cNvSpPr txBox="1"/>
          <p:nvPr/>
        </p:nvSpPr>
        <p:spPr>
          <a:xfrm>
            <a:off x="893407" y="1154972"/>
            <a:ext cx="9663841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>
                <a:solidFill>
                  <a:srgbClr val="002060"/>
                </a:solidFill>
              </a:rPr>
              <a:t>LC 214/2025 – Comitê de Harmonização das Administrações Tributárias</a:t>
            </a:r>
            <a:endParaRPr lang="pt-BR" sz="2000" u="sng" dirty="0"/>
          </a:p>
          <a:p>
            <a:endParaRPr lang="pt-BR" sz="2000" b="1" u="sng" dirty="0">
              <a:solidFill>
                <a:srgbClr val="002060"/>
              </a:solidFill>
            </a:endParaRPr>
          </a:p>
          <a:p>
            <a:pPr fontAlgn="base"/>
            <a:r>
              <a:rPr lang="pt-BR" b="1" dirty="0">
                <a:solidFill>
                  <a:srgbClr val="002060"/>
                </a:solidFill>
              </a:rPr>
              <a:t>Art. 320. Os órgãos colegiados de que trata o art. 319:</a:t>
            </a:r>
          </a:p>
          <a:p>
            <a:pPr fontAlgn="base"/>
            <a:r>
              <a:rPr lang="pt-BR" b="1" dirty="0">
                <a:solidFill>
                  <a:srgbClr val="002060"/>
                </a:solidFill>
              </a:rPr>
              <a:t>...</a:t>
            </a:r>
          </a:p>
          <a:p>
            <a:pPr fontAlgn="base"/>
            <a:r>
              <a:rPr lang="pt-BR" b="1" dirty="0">
                <a:solidFill>
                  <a:srgbClr val="002060"/>
                </a:solidFill>
              </a:rPr>
              <a:t>II - decidirão, na forma de seu regimento, </a:t>
            </a:r>
            <a:r>
              <a:rPr lang="pt-BR" b="1" u="sng" dirty="0">
                <a:solidFill>
                  <a:srgbClr val="002060"/>
                </a:solidFill>
              </a:rPr>
              <a:t>por unanimidade dos presentes</a:t>
            </a:r>
            <a:r>
              <a:rPr lang="pt-BR" b="1" dirty="0">
                <a:solidFill>
                  <a:srgbClr val="002060"/>
                </a:solidFill>
              </a:rPr>
              <a:t>;</a:t>
            </a:r>
          </a:p>
          <a:p>
            <a:pPr fontAlgn="base"/>
            <a:endParaRPr lang="pt-BR" sz="2000" b="1" dirty="0">
              <a:solidFill>
                <a:srgbClr val="002060"/>
              </a:solidFill>
            </a:endParaRPr>
          </a:p>
          <a:p>
            <a:pPr fontAlgn="base"/>
            <a:r>
              <a:rPr lang="pt-BR" b="1" dirty="0">
                <a:solidFill>
                  <a:srgbClr val="002060"/>
                </a:solidFill>
              </a:rPr>
              <a:t>Art. 321. Compete ao Comitê de Harmonização das Administrações Tributárias:</a:t>
            </a:r>
          </a:p>
          <a:p>
            <a:pPr fontAlgn="base"/>
            <a:r>
              <a:rPr lang="pt-BR" b="1" dirty="0">
                <a:solidFill>
                  <a:srgbClr val="002060"/>
                </a:solidFill>
              </a:rPr>
              <a:t>I - </a:t>
            </a:r>
            <a:r>
              <a:rPr lang="pt-BR" b="1" u="sng" dirty="0">
                <a:solidFill>
                  <a:srgbClr val="002060"/>
                </a:solidFill>
              </a:rPr>
              <a:t>uniformizar</a:t>
            </a:r>
            <a:r>
              <a:rPr lang="pt-BR" b="1" dirty="0">
                <a:solidFill>
                  <a:srgbClr val="002060"/>
                </a:solidFill>
              </a:rPr>
              <a:t> a regulamentação e a </a:t>
            </a:r>
            <a:r>
              <a:rPr lang="pt-BR" b="1" u="sng" dirty="0">
                <a:solidFill>
                  <a:srgbClr val="002060"/>
                </a:solidFill>
              </a:rPr>
              <a:t>interpretação</a:t>
            </a:r>
            <a:r>
              <a:rPr lang="pt-BR" b="1" dirty="0">
                <a:solidFill>
                  <a:srgbClr val="002060"/>
                </a:solidFill>
              </a:rPr>
              <a:t> da legislação relativa ao IBS e à CBS em relação às matérias comuns;</a:t>
            </a:r>
          </a:p>
          <a:p>
            <a:pPr fontAlgn="base"/>
            <a:r>
              <a:rPr lang="pt-BR" b="1" dirty="0">
                <a:solidFill>
                  <a:srgbClr val="002060"/>
                </a:solidFill>
              </a:rPr>
              <a:t>II - </a:t>
            </a:r>
            <a:r>
              <a:rPr lang="pt-BR" b="1" u="sng" dirty="0">
                <a:solidFill>
                  <a:srgbClr val="002060"/>
                </a:solidFill>
              </a:rPr>
              <a:t>prevenir</a:t>
            </a:r>
            <a:r>
              <a:rPr lang="pt-BR" b="1" dirty="0">
                <a:solidFill>
                  <a:srgbClr val="002060"/>
                </a:solidFill>
              </a:rPr>
              <a:t> litígios relativos às normas comuns aplicáveis ao IBS e à CBS; e</a:t>
            </a:r>
          </a:p>
          <a:p>
            <a:pPr fontAlgn="base"/>
            <a:r>
              <a:rPr lang="pt-BR" b="1" dirty="0">
                <a:solidFill>
                  <a:srgbClr val="002060"/>
                </a:solidFill>
              </a:rPr>
              <a:t>III - deliberar sobre obrigações acessórias e procedimentos comuns relativos ao IBS e à CBS.</a:t>
            </a:r>
          </a:p>
          <a:p>
            <a:pPr fontAlgn="base"/>
            <a:endParaRPr lang="pt-BR" sz="2000" b="1" dirty="0">
              <a:solidFill>
                <a:srgbClr val="002060"/>
              </a:solidFill>
            </a:endParaRPr>
          </a:p>
          <a:p>
            <a:pPr fontAlgn="base"/>
            <a:r>
              <a:rPr lang="pt-BR" sz="2000" i="1" dirty="0">
                <a:solidFill>
                  <a:srgbClr val="002060"/>
                </a:solidFill>
              </a:rPr>
              <a:t>As decisões definitivas no âmbito do processo administrativo tributário são interpretações das legislação dos respectivos tributos</a:t>
            </a:r>
          </a:p>
          <a:p>
            <a:endParaRPr lang="pt-BR" sz="2500" i="1" dirty="0">
              <a:solidFill>
                <a:srgbClr val="002060"/>
              </a:solidFill>
            </a:endParaRP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596400" y="6632400"/>
            <a:ext cx="1059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accent1">
                    <a:lumMod val="75000"/>
                  </a:schemeClr>
                </a:solidFill>
              </a:rPr>
              <a:t>Fabrício Dameda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2924384" y="116723"/>
            <a:ext cx="8686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Comitê de Harmonização das Administrações Tributárias</a:t>
            </a:r>
          </a:p>
        </p:txBody>
      </p:sp>
      <p:cxnSp>
        <p:nvCxnSpPr>
          <p:cNvPr id="9" name="Conector reto 8"/>
          <p:cNvCxnSpPr/>
          <p:nvPr/>
        </p:nvCxnSpPr>
        <p:spPr>
          <a:xfrm>
            <a:off x="3505199" y="739979"/>
            <a:ext cx="533861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924384" y="116723"/>
            <a:ext cx="8686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Comitê de Harmonização das Administrações Tributárias</a:t>
            </a:r>
          </a:p>
        </p:txBody>
      </p:sp>
      <p:cxnSp>
        <p:nvCxnSpPr>
          <p:cNvPr id="4" name="Conector reto 8"/>
          <p:cNvCxnSpPr/>
          <p:nvPr/>
        </p:nvCxnSpPr>
        <p:spPr>
          <a:xfrm>
            <a:off x="3505199" y="739979"/>
            <a:ext cx="533861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 descr="Logotipo&#10;&#10;Descrição gerada automaticamente">
            <a:extLst>
              <a:ext uri="{FF2B5EF4-FFF2-40B4-BE49-F238E27FC236}">
                <a16:creationId xmlns:a16="http://schemas.microsoft.com/office/drawing/2014/main" id="{73996F10-2A67-070F-D041-9AB3F87702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400" y="5570808"/>
            <a:ext cx="2170216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570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314856" y="128206"/>
            <a:ext cx="37192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Uniformidade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000" y="183601"/>
            <a:ext cx="1166384" cy="655679"/>
          </a:xfrm>
          <a:prstGeom prst="rect">
            <a:avLst/>
          </a:prstGeom>
        </p:spPr>
      </p:pic>
      <p:cxnSp>
        <p:nvCxnSpPr>
          <p:cNvPr id="5" name="Conector reto 4"/>
          <p:cNvCxnSpPr/>
          <p:nvPr/>
        </p:nvCxnSpPr>
        <p:spPr>
          <a:xfrm>
            <a:off x="3505199" y="781169"/>
            <a:ext cx="533861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/>
          <p:cNvSpPr txBox="1"/>
          <p:nvPr/>
        </p:nvSpPr>
        <p:spPr>
          <a:xfrm>
            <a:off x="882390" y="1533099"/>
            <a:ext cx="966384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b="1" dirty="0">
                <a:solidFill>
                  <a:srgbClr val="002060"/>
                </a:solidFill>
              </a:rPr>
              <a:t>O que uniformiza o entendimento é a uniformização da regra, não as pessoas ou estruturas que a interpretam.</a:t>
            </a:r>
          </a:p>
          <a:p>
            <a:endParaRPr lang="pt-BR" sz="2500" b="1" dirty="0">
              <a:solidFill>
                <a:srgbClr val="002060"/>
              </a:solidFill>
            </a:endParaRPr>
          </a:p>
          <a:p>
            <a:r>
              <a:rPr lang="pt-BR" sz="2500" b="1" dirty="0">
                <a:solidFill>
                  <a:srgbClr val="002060"/>
                </a:solidFill>
              </a:rPr>
              <a:t>Justiça Estadual x Justiça Federal (poder jurisdicional típico)</a:t>
            </a:r>
          </a:p>
          <a:p>
            <a:r>
              <a:rPr lang="pt-BR" sz="2500" b="1" dirty="0">
                <a:solidFill>
                  <a:srgbClr val="002060"/>
                </a:solidFill>
              </a:rPr>
              <a:t>Furto nos Correios X Furto na DHL/FEDX</a:t>
            </a:r>
          </a:p>
          <a:p>
            <a:r>
              <a:rPr lang="pt-BR" sz="2500" b="1" dirty="0">
                <a:solidFill>
                  <a:srgbClr val="002060"/>
                </a:solidFill>
              </a:rPr>
              <a:t>Código Penal – Tipo penal</a:t>
            </a:r>
          </a:p>
          <a:p>
            <a:endParaRPr lang="pt-BR" sz="2500" b="1" dirty="0">
              <a:solidFill>
                <a:srgbClr val="002060"/>
              </a:solidFill>
            </a:endParaRPr>
          </a:p>
          <a:p>
            <a:r>
              <a:rPr lang="pt-BR" sz="2500" b="1" dirty="0">
                <a:solidFill>
                  <a:srgbClr val="002060"/>
                </a:solidFill>
              </a:rPr>
              <a:t>Temos 27 </a:t>
            </a:r>
            <a:r>
              <a:rPr lang="pt-BR" sz="2500" b="1" dirty="0" err="1">
                <a:solidFill>
                  <a:srgbClr val="002060"/>
                </a:solidFill>
              </a:rPr>
              <a:t>TJs</a:t>
            </a:r>
            <a:r>
              <a:rPr lang="pt-BR" sz="2500" b="1" dirty="0">
                <a:solidFill>
                  <a:srgbClr val="002060"/>
                </a:solidFill>
              </a:rPr>
              <a:t> – 6 </a:t>
            </a:r>
            <a:r>
              <a:rPr lang="pt-BR" sz="2500" b="1" dirty="0" err="1">
                <a:solidFill>
                  <a:srgbClr val="002060"/>
                </a:solidFill>
              </a:rPr>
              <a:t>TRFs</a:t>
            </a:r>
            <a:r>
              <a:rPr lang="pt-BR" sz="2500" b="1" dirty="0">
                <a:solidFill>
                  <a:srgbClr val="002060"/>
                </a:solidFill>
              </a:rPr>
              <a:t> – Material Penal, Cível, Tributária, etc.</a:t>
            </a:r>
          </a:p>
          <a:p>
            <a:r>
              <a:rPr lang="pt-BR" sz="2500" b="1" dirty="0">
                <a:solidFill>
                  <a:srgbClr val="002060"/>
                </a:solidFill>
              </a:rPr>
              <a:t>22.770 cargos de magistrados no Brasil </a:t>
            </a:r>
            <a:r>
              <a:rPr lang="pt-BR" sz="2000" b="1" dirty="0">
                <a:solidFill>
                  <a:srgbClr val="002060"/>
                </a:solidFill>
              </a:rPr>
              <a:t>(Rel. Justiça em números 2024)</a:t>
            </a:r>
          </a:p>
          <a:p>
            <a:endParaRPr lang="pt-BR" sz="2500" b="1" dirty="0">
              <a:solidFill>
                <a:srgbClr val="002060"/>
              </a:solidFill>
            </a:endParaRPr>
          </a:p>
          <a:p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9596400" y="6632400"/>
            <a:ext cx="1059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accent1">
                    <a:lumMod val="75000"/>
                  </a:schemeClr>
                </a:solidFill>
              </a:rPr>
              <a:t>Fabrício Dameda</a:t>
            </a: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4A2AC82E-0A2E-46B1-18B5-25AC6EE719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400" y="5570808"/>
            <a:ext cx="2170216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378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439384" y="96339"/>
            <a:ext cx="65536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Contencioso Eficiente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000" y="183601"/>
            <a:ext cx="1166384" cy="655679"/>
          </a:xfrm>
          <a:prstGeom prst="rect">
            <a:avLst/>
          </a:prstGeom>
        </p:spPr>
      </p:pic>
      <p:cxnSp>
        <p:nvCxnSpPr>
          <p:cNvPr id="5" name="Conector reto 4"/>
          <p:cNvCxnSpPr/>
          <p:nvPr/>
        </p:nvCxnSpPr>
        <p:spPr>
          <a:xfrm>
            <a:off x="3505199" y="781169"/>
            <a:ext cx="533861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/>
          <p:cNvSpPr txBox="1"/>
          <p:nvPr/>
        </p:nvSpPr>
        <p:spPr>
          <a:xfrm>
            <a:off x="915347" y="1603222"/>
            <a:ext cx="9663841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500" b="1" dirty="0">
              <a:solidFill>
                <a:srgbClr val="002060"/>
              </a:solidFill>
            </a:endParaRPr>
          </a:p>
          <a:p>
            <a:pPr marL="342900" indent="-342900">
              <a:buFontTx/>
              <a:buChar char="-"/>
            </a:pPr>
            <a:r>
              <a:rPr lang="pt-BR" sz="2500" b="1" dirty="0">
                <a:solidFill>
                  <a:srgbClr val="002060"/>
                </a:solidFill>
              </a:rPr>
              <a:t>Queremos um contencioso administrativo mais célere?</a:t>
            </a:r>
          </a:p>
          <a:p>
            <a:pPr marL="342900" indent="-342900">
              <a:buFontTx/>
              <a:buChar char="-"/>
            </a:pPr>
            <a:endParaRPr lang="pt-BR" sz="2500" b="1" dirty="0">
              <a:solidFill>
                <a:srgbClr val="002060"/>
              </a:solidFill>
            </a:endParaRPr>
          </a:p>
          <a:p>
            <a:pPr marL="342900" indent="-342900">
              <a:buFontTx/>
              <a:buChar char="-"/>
            </a:pPr>
            <a:r>
              <a:rPr lang="pt-BR" sz="2500" b="1" dirty="0">
                <a:solidFill>
                  <a:srgbClr val="002060"/>
                </a:solidFill>
              </a:rPr>
              <a:t>- Criação de mais instâncias – aumenta a morosidade</a:t>
            </a:r>
          </a:p>
          <a:p>
            <a:pPr marL="342900" indent="-342900">
              <a:buFontTx/>
              <a:buChar char="-"/>
            </a:pPr>
            <a:endParaRPr lang="pt-BR" sz="2500" b="1" dirty="0">
              <a:solidFill>
                <a:srgbClr val="002060"/>
              </a:solidFill>
            </a:endParaRPr>
          </a:p>
          <a:p>
            <a:pPr marL="342900" indent="-342900">
              <a:buFontTx/>
              <a:buChar char="-"/>
            </a:pPr>
            <a:r>
              <a:rPr lang="pt-BR" sz="2500" b="1" dirty="0">
                <a:solidFill>
                  <a:srgbClr val="002060"/>
                </a:solidFill>
              </a:rPr>
              <a:t>- Concentração - aumenta a morosidade</a:t>
            </a:r>
          </a:p>
          <a:p>
            <a:pPr marL="800100" lvl="1" indent="-342900">
              <a:buFontTx/>
              <a:buChar char="-"/>
            </a:pPr>
            <a:r>
              <a:rPr lang="pt-BR" sz="2500" b="1" dirty="0">
                <a:solidFill>
                  <a:srgbClr val="002060"/>
                </a:solidFill>
              </a:rPr>
              <a:t>(Ex. local da operação)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596400" y="6632400"/>
            <a:ext cx="1059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accent1">
                    <a:lumMod val="75000"/>
                  </a:schemeClr>
                </a:solidFill>
              </a:rPr>
              <a:t>Fabrício Dameda</a:t>
            </a: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2772E9E0-7DA4-A096-E740-9BFFF65AF7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400" y="5570808"/>
            <a:ext cx="2170216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092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439384" y="96339"/>
            <a:ext cx="65536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rgbClr val="002060"/>
                </a:solidFill>
                <a:latin typeface="Arial Rounded MT Bold" panose="020F0704030504030204" pitchFamily="34" charset="0"/>
              </a:rPr>
              <a:t>Conclusão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000" y="183601"/>
            <a:ext cx="1166384" cy="655679"/>
          </a:xfrm>
          <a:prstGeom prst="rect">
            <a:avLst/>
          </a:prstGeom>
        </p:spPr>
      </p:pic>
      <p:cxnSp>
        <p:nvCxnSpPr>
          <p:cNvPr id="5" name="Conector reto 4"/>
          <p:cNvCxnSpPr/>
          <p:nvPr/>
        </p:nvCxnSpPr>
        <p:spPr>
          <a:xfrm>
            <a:off x="3505199" y="781169"/>
            <a:ext cx="5338612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/>
          <p:cNvSpPr txBox="1"/>
          <p:nvPr/>
        </p:nvSpPr>
        <p:spPr>
          <a:xfrm>
            <a:off x="992465" y="1377380"/>
            <a:ext cx="9663841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pt-BR" sz="2500" b="1" dirty="0">
                <a:solidFill>
                  <a:srgbClr val="002060"/>
                </a:solidFill>
              </a:rPr>
              <a:t>Principal passo para a Uniformidade já foi dado, regra uniforme</a:t>
            </a:r>
          </a:p>
          <a:p>
            <a:pPr marL="342900" indent="-342900">
              <a:buFontTx/>
              <a:buChar char="-"/>
            </a:pPr>
            <a:endParaRPr lang="pt-BR" sz="2500" b="1" dirty="0">
              <a:solidFill>
                <a:srgbClr val="002060"/>
              </a:solidFill>
            </a:endParaRPr>
          </a:p>
          <a:p>
            <a:pPr marL="342900" indent="-342900">
              <a:buFontTx/>
              <a:buChar char="-"/>
            </a:pPr>
            <a:r>
              <a:rPr lang="pt-BR" sz="2500" b="1" dirty="0">
                <a:solidFill>
                  <a:srgbClr val="002060"/>
                </a:solidFill>
              </a:rPr>
              <a:t>Número adequado de instâncias (já temos 3 instâncias)</a:t>
            </a:r>
          </a:p>
          <a:p>
            <a:pPr marL="342900" indent="-342900">
              <a:buFontTx/>
              <a:buChar char="-"/>
            </a:pPr>
            <a:endParaRPr lang="pt-BR" sz="2500" b="1" dirty="0">
              <a:solidFill>
                <a:srgbClr val="002060"/>
              </a:solidFill>
            </a:endParaRPr>
          </a:p>
          <a:p>
            <a:pPr marL="342900" indent="-342900">
              <a:buFontTx/>
              <a:buChar char="-"/>
            </a:pPr>
            <a:r>
              <a:rPr lang="pt-BR" sz="2500" b="1" dirty="0">
                <a:solidFill>
                  <a:srgbClr val="002060"/>
                </a:solidFill>
              </a:rPr>
              <a:t>Menor concentração gera celeridade.</a:t>
            </a:r>
          </a:p>
          <a:p>
            <a:pPr marL="342900" indent="-342900">
              <a:buFontTx/>
              <a:buChar char="-"/>
            </a:pPr>
            <a:endParaRPr lang="pt-BR" sz="2500" b="1" dirty="0">
              <a:solidFill>
                <a:srgbClr val="002060"/>
              </a:solidFill>
            </a:endParaRPr>
          </a:p>
          <a:p>
            <a:pPr marL="342900" indent="-342900">
              <a:buFontTx/>
              <a:buChar char="-"/>
            </a:pPr>
            <a:r>
              <a:rPr lang="pt-BR" sz="2500" b="1" dirty="0">
                <a:solidFill>
                  <a:srgbClr val="002060"/>
                </a:solidFill>
              </a:rPr>
              <a:t>Comitê de Harmonização das </a:t>
            </a:r>
            <a:r>
              <a:rPr lang="pt-BR" sz="2500" b="1" u="sng" dirty="0">
                <a:solidFill>
                  <a:srgbClr val="002060"/>
                </a:solidFill>
              </a:rPr>
              <a:t>administrações tributárias </a:t>
            </a:r>
            <a:r>
              <a:rPr lang="pt-BR" sz="2500" b="1" dirty="0">
                <a:solidFill>
                  <a:srgbClr val="002060"/>
                </a:solidFill>
              </a:rPr>
              <a:t>é órgão técnico, de interesse público, com competências específicas e com atividade constitucionalmente prevista.</a:t>
            </a:r>
          </a:p>
          <a:p>
            <a:pPr marL="342900" indent="-342900">
              <a:buFontTx/>
              <a:buChar char="-"/>
            </a:pPr>
            <a:endParaRPr lang="pt-BR" sz="2500" b="1" dirty="0">
              <a:solidFill>
                <a:srgbClr val="002060"/>
              </a:solidFill>
            </a:endParaRPr>
          </a:p>
          <a:p>
            <a:pPr marL="342900" indent="-342900">
              <a:buFontTx/>
              <a:buChar char="-"/>
            </a:pPr>
            <a:r>
              <a:rPr lang="pt-BR" sz="2500" b="1" dirty="0">
                <a:solidFill>
                  <a:srgbClr val="002060"/>
                </a:solidFill>
              </a:rPr>
              <a:t> – Não é órgão de julgamento.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596400" y="6632400"/>
            <a:ext cx="10599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chemeClr val="accent1">
                    <a:lumMod val="75000"/>
                  </a:schemeClr>
                </a:solidFill>
              </a:rPr>
              <a:t>Fabrício Dameda</a:t>
            </a: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6ADDE041-5B58-9DC2-EFD7-0A47C21559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6400" y="5570808"/>
            <a:ext cx="2170216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320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Relationship Id="rId4" Type="http://schemas.microsoft.com/office/2011/relationships/webextension" Target="webextension4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  <wetp:taskpane dockstate="right" visibility="0" width="525" row="3">
    <wetp:webextensionref xmlns:r="http://schemas.openxmlformats.org/officeDocument/2006/relationships" r:id="rId2"/>
  </wetp:taskpane>
  <wetp:taskpane dockstate="right" visibility="0" width="525" row="4">
    <wetp:webextensionref xmlns:r="http://schemas.openxmlformats.org/officeDocument/2006/relationships" r:id="rId3"/>
  </wetp:taskpane>
  <wetp:taskpane dockstate="right" visibility="0" width="525" row="5">
    <wetp:webextensionref xmlns:r="http://schemas.openxmlformats.org/officeDocument/2006/relationships" r:id="rId4"/>
  </wetp:taskpane>
</wetp:taskpanes>
</file>

<file path=ppt/webextensions/webextension1.xml><?xml version="1.0" encoding="utf-8"?>
<we:webextension xmlns:we="http://schemas.microsoft.com/office/webextensions/webextension/2010/11" id="{FDDC4166-7B05-4997-BECD-45FD442B3FA8}">
  <we:reference id="wa104381063" version="1.0.0.1" store="pt-BR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95CCF395-F7C6-498B-BFDB-36C8EC99416D}">
  <we:reference id="wa104381411" version="2.4.1.0" store="pt-BR" storeType="OMEX"/>
  <we:alternateReferences>
    <we:reference id="WA104381411" version="2.4.1.0" store="WA104381411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C8205658-43AC-429F-9020-B754BCD9EFBC}">
  <we:reference id="wa104178141" version="4.3.3.0" store="pt-BR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5385FCCE-A4E2-449D-ACA8-633A478B558B}">
  <we:reference id="wa104381555" version="1.0.0.0" store="pt-BR" storeType="OMEX"/>
  <we:alternateReferences>
    <we:reference id="WA104381555" version="1.0.0.0" store="WA104381555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10598</TotalTime>
  <Words>599</Words>
  <Application>Microsoft Macintosh PowerPoint</Application>
  <PresentationFormat>Widescreen</PresentationFormat>
  <Paragraphs>103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Arial</vt:lpstr>
      <vt:lpstr>Arial Rounded MT Bold</vt:lpstr>
      <vt:lpstr>Calibri</vt:lpstr>
      <vt:lpstr>Calibri Light</vt:lpstr>
      <vt:lpstr>Century Gothic</vt:lpstr>
      <vt:lpstr>Tema do Office</vt:lpstr>
      <vt:lpstr>Personalizar design</vt:lpstr>
      <vt:lpstr>Reforma Tributária – Consumo – IBS/CBS  Audiência Pública – CCJ – Senado Federal  Comitê de Harmonização das Administrações Tributárias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PMPA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fabricio.dameda@smf.prefpoa.com.br</dc:creator>
  <cp:lastModifiedBy>Fabrício Dameda</cp:lastModifiedBy>
  <cp:revision>345</cp:revision>
  <cp:lastPrinted>2024-09-11T11:34:53Z</cp:lastPrinted>
  <dcterms:created xsi:type="dcterms:W3CDTF">2015-07-15T11:41:35Z</dcterms:created>
  <dcterms:modified xsi:type="dcterms:W3CDTF">2025-05-20T16:06:51Z</dcterms:modified>
</cp:coreProperties>
</file>