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75" r:id="rId4"/>
    <p:sldId id="257" r:id="rId5"/>
    <p:sldId id="323" r:id="rId6"/>
    <p:sldId id="351" r:id="rId7"/>
    <p:sldId id="263" r:id="rId8"/>
    <p:sldId id="258" r:id="rId9"/>
    <p:sldId id="324" r:id="rId10"/>
    <p:sldId id="336" r:id="rId11"/>
    <p:sldId id="345" r:id="rId12"/>
    <p:sldId id="309" r:id="rId13"/>
    <p:sldId id="331" r:id="rId14"/>
    <p:sldId id="314" r:id="rId15"/>
    <p:sldId id="316" r:id="rId16"/>
    <p:sldId id="338" r:id="rId17"/>
    <p:sldId id="319" r:id="rId18"/>
    <p:sldId id="320" r:id="rId19"/>
    <p:sldId id="260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01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/>
    <p:restoredTop sz="94529"/>
  </p:normalViewPr>
  <p:slideViewPr>
    <p:cSldViewPr snapToGrid="0" snapToObjects="1">
      <p:cViewPr varScale="1">
        <p:scale>
          <a:sx n="87" d="100"/>
          <a:sy n="8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áudia Costin" userId="e3f091cfa9e99d67" providerId="LiveId" clId="{16A9A794-F9A2-4900-BCD5-18109160132A}"/>
    <pc:docChg chg="delSld modSld">
      <pc:chgData name="Cláudia Costin" userId="e3f091cfa9e99d67" providerId="LiveId" clId="{16A9A794-F9A2-4900-BCD5-18109160132A}" dt="2021-11-04T18:43:06.820" v="241" actId="6549"/>
      <pc:docMkLst>
        <pc:docMk/>
      </pc:docMkLst>
      <pc:sldChg chg="modSp mod">
        <pc:chgData name="Cláudia Costin" userId="e3f091cfa9e99d67" providerId="LiveId" clId="{16A9A794-F9A2-4900-BCD5-18109160132A}" dt="2021-11-04T18:38:02.807" v="3" actId="20577"/>
        <pc:sldMkLst>
          <pc:docMk/>
          <pc:sldMk cId="3789909000" sldId="256"/>
        </pc:sldMkLst>
        <pc:spChg chg="mod">
          <ac:chgData name="Cláudia Costin" userId="e3f091cfa9e99d67" providerId="LiveId" clId="{16A9A794-F9A2-4900-BCD5-18109160132A}" dt="2021-11-04T18:38:02.807" v="3" actId="20577"/>
          <ac:spMkLst>
            <pc:docMk/>
            <pc:sldMk cId="3789909000" sldId="256"/>
            <ac:spMk id="2" creationId="{00000000-0000-0000-0000-000000000000}"/>
          </ac:spMkLst>
        </pc:spChg>
      </pc:sldChg>
      <pc:sldChg chg="modSp mod">
        <pc:chgData name="Cláudia Costin" userId="e3f091cfa9e99d67" providerId="LiveId" clId="{16A9A794-F9A2-4900-BCD5-18109160132A}" dt="2021-11-04T18:39:06.766" v="6" actId="6549"/>
        <pc:sldMkLst>
          <pc:docMk/>
          <pc:sldMk cId="277325962" sldId="263"/>
        </pc:sldMkLst>
        <pc:spChg chg="mod">
          <ac:chgData name="Cláudia Costin" userId="e3f091cfa9e99d67" providerId="LiveId" clId="{16A9A794-F9A2-4900-BCD5-18109160132A}" dt="2021-11-04T18:39:06.766" v="6" actId="6549"/>
          <ac:spMkLst>
            <pc:docMk/>
            <pc:sldMk cId="277325962" sldId="263"/>
            <ac:spMk id="9" creationId="{00000000-0000-0000-0000-000000000000}"/>
          </ac:spMkLst>
        </pc:spChg>
      </pc:sldChg>
      <pc:sldChg chg="modSp mod">
        <pc:chgData name="Cláudia Costin" userId="e3f091cfa9e99d67" providerId="LiveId" clId="{16A9A794-F9A2-4900-BCD5-18109160132A}" dt="2021-11-04T18:43:06.820" v="241" actId="6549"/>
        <pc:sldMkLst>
          <pc:docMk/>
          <pc:sldMk cId="1238719540" sldId="314"/>
        </pc:sldMkLst>
        <pc:spChg chg="mod">
          <ac:chgData name="Cláudia Costin" userId="e3f091cfa9e99d67" providerId="LiveId" clId="{16A9A794-F9A2-4900-BCD5-18109160132A}" dt="2021-11-04T18:43:06.820" v="241" actId="6549"/>
          <ac:spMkLst>
            <pc:docMk/>
            <pc:sldMk cId="1238719540" sldId="314"/>
            <ac:spMk id="7" creationId="{00000000-0000-0000-0000-000000000000}"/>
          </ac:spMkLst>
        </pc:spChg>
      </pc:sldChg>
      <pc:sldChg chg="del">
        <pc:chgData name="Cláudia Costin" userId="e3f091cfa9e99d67" providerId="LiveId" clId="{16A9A794-F9A2-4900-BCD5-18109160132A}" dt="2021-11-04T18:39:39.337" v="7" actId="47"/>
        <pc:sldMkLst>
          <pc:docMk/>
          <pc:sldMk cId="3658470724" sldId="349"/>
        </pc:sldMkLst>
      </pc:sldChg>
      <pc:sldChg chg="del">
        <pc:chgData name="Cláudia Costin" userId="e3f091cfa9e99d67" providerId="LiveId" clId="{16A9A794-F9A2-4900-BCD5-18109160132A}" dt="2021-11-04T18:38:24.288" v="5" actId="47"/>
        <pc:sldMkLst>
          <pc:docMk/>
          <pc:sldMk cId="1509128483" sldId="352"/>
        </pc:sldMkLst>
      </pc:sldChg>
      <pc:sldChg chg="del">
        <pc:chgData name="Cláudia Costin" userId="e3f091cfa9e99d67" providerId="LiveId" clId="{16A9A794-F9A2-4900-BCD5-18109160132A}" dt="2021-11-04T18:38:15.720" v="4" actId="47"/>
        <pc:sldMkLst>
          <pc:docMk/>
          <pc:sldMk cId="2541508855" sldId="3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1617B-7022-854A-9E9E-737FEE6D743F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FD1A-5139-1848-8591-080979576F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9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59390-4F17-C144-98A5-6EBEBCF9AFF9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8A1F-1AFC-DE48-8A95-CC4732F82A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6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26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36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2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duas colunas 1 1 1 2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 l="14754" r="37249"/>
          <a:stretch/>
        </p:blipFill>
        <p:spPr>
          <a:xfrm>
            <a:off x="6340433" y="333"/>
            <a:ext cx="5851567" cy="685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90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44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3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6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85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9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1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4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17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9A71-A9B2-4C66-9DF1-5E1AAD3F26C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E51-2AF0-4AE9-BE60-631F29145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13860" y="4501657"/>
            <a:ext cx="8387481" cy="1039368"/>
          </a:xfrm>
        </p:spPr>
        <p:txBody>
          <a:bodyPr>
            <a:noAutofit/>
          </a:bodyPr>
          <a:lstStyle/>
          <a:p>
            <a:pPr lvl="0"/>
            <a:r>
              <a:rPr lang="pt-BR" sz="4200" b="1" dirty="0">
                <a:solidFill>
                  <a:schemeClr val="lt1"/>
                </a:solidFill>
                <a:ea typeface="Avenir Black" charset="0"/>
                <a:cs typeface="Avenir Black" charset="0"/>
                <a:sym typeface="Avenir"/>
              </a:rPr>
              <a:t>A EDUCAÇÃO E A COVID-19: </a:t>
            </a:r>
            <a:br>
              <a:rPr lang="pt-BR" sz="4200" b="1" dirty="0">
                <a:solidFill>
                  <a:schemeClr val="lt1"/>
                </a:solidFill>
                <a:ea typeface="Avenir Black" charset="0"/>
                <a:cs typeface="Avenir Black" charset="0"/>
                <a:sym typeface="Avenir"/>
              </a:rPr>
            </a:br>
            <a:r>
              <a:rPr lang="pt-BR" sz="4200" b="1" i="1" dirty="0">
                <a:solidFill>
                  <a:schemeClr val="lt1"/>
                </a:solidFill>
                <a:ea typeface="Avenir Black" charset="0"/>
                <a:cs typeface="Avenir Black" charset="0"/>
                <a:sym typeface="Avenir"/>
              </a:rPr>
              <a:t>o desafio da superação das deficiências acumuladas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026764" y="5818632"/>
            <a:ext cx="6768935" cy="10393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Claudia Costin</a:t>
            </a:r>
          </a:p>
          <a:p>
            <a:pPr lvl="0">
              <a:lnSpc>
                <a:spcPct val="115000"/>
              </a:lnSpc>
            </a:pPr>
            <a:r>
              <a:rPr lang="pt-BR" sz="2000" dirty="0">
                <a:solidFill>
                  <a:schemeClr val="lt1"/>
                </a:solidFill>
                <a:latin typeface="+mj-lt"/>
                <a:ea typeface="Avenir"/>
                <a:cs typeface="Avenir"/>
                <a:sym typeface="Avenir"/>
              </a:rPr>
              <a:t>Diretora do CEIPE FGV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90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197586" y="394983"/>
            <a:ext cx="10515600" cy="557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3200" dirty="0">
                <a:solidFill>
                  <a:sysClr val="window" lastClr="FFFFFF"/>
                </a:solidFill>
              </a:rPr>
              <a:t>SER PROFESSOR EM TEMPOS DE MUDANÇA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97586" y="1302495"/>
            <a:ext cx="11535235" cy="3374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500"/>
              </a:spcBef>
            </a:pPr>
            <a:r>
              <a:rPr lang="pt-BR" sz="2200" dirty="0"/>
              <a:t>Deixar de ser percebido – e se perceber –como “mero fornecedor de aulas expositivas”,  para ser “assegurador de aprendizagem”.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Desenvolver um sentido de urgência no resgate de aprendizagens perdidas.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Ter orgulho profissional e espírito de time.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Compensar a formação inicial hoje ainda divorciada da realidade do chão da escola, com aprendizagem colaborativa.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Trabalhar </a:t>
            </a:r>
            <a:r>
              <a:rPr lang="pt-BR" sz="2200" dirty="0" err="1"/>
              <a:t>colaborativamente</a:t>
            </a:r>
            <a:r>
              <a:rPr lang="pt-BR" sz="2200" dirty="0"/>
              <a:t> com colegas no planejamento de aulas.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Criar uma mentalidade  de crescimento na </a:t>
            </a:r>
            <a:r>
              <a:rPr lang="pt-BR" sz="2200" b="1" dirty="0">
                <a:solidFill>
                  <a:schemeClr val="accent2"/>
                </a:solidFill>
              </a:rPr>
              <a:t>sala de aula </a:t>
            </a:r>
            <a:r>
              <a:rPr lang="pt-BR" sz="2200" dirty="0"/>
              <a:t>(Carol </a:t>
            </a:r>
            <a:r>
              <a:rPr lang="pt-BR" sz="2200" dirty="0" err="1"/>
              <a:t>Dweck</a:t>
            </a:r>
            <a:r>
              <a:rPr lang="pt-BR" sz="2200" dirty="0"/>
              <a:t>) e mudar a relação com o erro.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Ensinar a aprender a aprender...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3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197586" y="394983"/>
            <a:ext cx="10515600" cy="557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3200" dirty="0"/>
              <a:t>E O AMBIENTE EDUCACIONAL?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97586" y="1266868"/>
            <a:ext cx="11535235" cy="3374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500"/>
              </a:spcBef>
            </a:pPr>
            <a:r>
              <a:rPr lang="pt-BR" sz="2200" dirty="0"/>
              <a:t>Uma escola não excludente e que não torne alunos invisíveis.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Escolas em turno único e professores com dedicação exclusiva a uma única escola.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Gestor escolar como responsável por uma cultura de colaboração tanto no planejamento e aprendizagem profissional em toda unidade.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Salas de leitura como áreas multimídia, espaços para prototipação de soluções (cultura </a:t>
            </a:r>
            <a:r>
              <a:rPr lang="pt-BR" sz="2200" i="1" dirty="0" err="1"/>
              <a:t>maker</a:t>
            </a:r>
            <a:r>
              <a:rPr lang="pt-BR" sz="2200" dirty="0"/>
              <a:t>) e laboratórios equipados.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Projeto de vida e construção de autonomia.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Ensino híbrido com sala de aula invertida.</a:t>
            </a:r>
          </a:p>
          <a:p>
            <a:pPr>
              <a:spcBef>
                <a:spcPts val="2500"/>
              </a:spcBef>
            </a:pPr>
            <a:r>
              <a:rPr lang="pt-BR" sz="2200" dirty="0"/>
              <a:t>Professor como pesquisador (sobre suas práticas e seus alunos) e aluno                                            como pesquisador da vida.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23160" y="1828636"/>
            <a:ext cx="8039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2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E A COVID-19?</a:t>
            </a:r>
          </a:p>
          <a:p>
            <a:pPr>
              <a:defRPr/>
            </a:pPr>
            <a:r>
              <a:rPr lang="en-US" sz="4200" b="1" kern="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   O QUE PERDEMOS EM   	   		   CONSTRUÇÃO                                	   	     DE </a:t>
            </a:r>
            <a:r>
              <a:rPr lang="en-US" sz="4200" b="1" kern="0" dirty="0">
                <a:solidFill>
                  <a:schemeClr val="accent2"/>
                </a:solidFill>
                <a:latin typeface="Calibri Light" panose="020F0302020204030204"/>
                <a:ea typeface="+mj-ea"/>
                <a:cs typeface="+mj-cs"/>
              </a:rPr>
              <a:t>FUTUROS</a:t>
            </a:r>
            <a:endParaRPr lang="pt-BR" sz="42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5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216045" y="423715"/>
            <a:ext cx="8929173" cy="557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dirty="0"/>
              <a:t>RESULTADOS INICIAIS DE AVALIAÇÕES E PERDAS</a:t>
            </a:r>
            <a:endParaRPr lang="pt-BR" sz="3400" dirty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633663" y="2049531"/>
            <a:ext cx="9893969" cy="495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216045" y="1729919"/>
            <a:ext cx="11753217" cy="4704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0"/>
              </a:spcBef>
            </a:pPr>
            <a:r>
              <a:rPr lang="pt-BR" sz="2200" dirty="0">
                <a:ea typeface="Avenir Next" charset="0"/>
                <a:cs typeface="Avenir Next" charset="0"/>
              </a:rPr>
              <a:t>Perdas profundas de aprendizagem (CAED-SEDUC-SP) – 5º ano Matemática-                               retrocesso a patamares de quase 11 anos atrás.</a:t>
            </a:r>
          </a:p>
          <a:p>
            <a:pPr>
              <a:spcBef>
                <a:spcPts val="4000"/>
              </a:spcBef>
            </a:pPr>
            <a:r>
              <a:rPr lang="pt-BR" sz="2200" dirty="0">
                <a:ea typeface="Avenir Next" charset="0"/>
                <a:cs typeface="Avenir Next" charset="0"/>
              </a:rPr>
              <a:t>Piora no processo de alfabetização.</a:t>
            </a:r>
          </a:p>
          <a:p>
            <a:pPr>
              <a:spcBef>
                <a:spcPts val="4000"/>
              </a:spcBef>
            </a:pPr>
            <a:r>
              <a:rPr lang="pt-BR" sz="2200" dirty="0">
                <a:ea typeface="Avenir Next" charset="0"/>
                <a:cs typeface="Avenir Next" charset="0"/>
              </a:rPr>
              <a:t>Agravamento da desigualdade educacional.</a:t>
            </a:r>
          </a:p>
          <a:p>
            <a:pPr>
              <a:spcBef>
                <a:spcPts val="4000"/>
              </a:spcBef>
            </a:pPr>
            <a:r>
              <a:rPr lang="pt-BR" sz="2200" dirty="0">
                <a:ea typeface="Avenir Next" charset="0"/>
                <a:cs typeface="Avenir Next" charset="0"/>
              </a:rPr>
              <a:t>Abandono escolar e trabalho infantil.</a:t>
            </a:r>
          </a:p>
          <a:p>
            <a:pPr>
              <a:spcBef>
                <a:spcPts val="4000"/>
              </a:spcBef>
            </a:pPr>
            <a:endParaRPr lang="pt-BR" sz="2200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400" dirty="0">
              <a:ea typeface="Avenir Next" charset="0"/>
              <a:cs typeface="Avenir Next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sz="2400" dirty="0">
              <a:ea typeface="Avenir Next" charset="0"/>
              <a:cs typeface="Avenir Next" charset="0"/>
            </a:endParaRPr>
          </a:p>
          <a:p>
            <a:pPr marL="0" indent="0">
              <a:spcBef>
                <a:spcPts val="4000"/>
              </a:spcBef>
              <a:buNone/>
            </a:pPr>
            <a:endParaRPr lang="pt-BR" sz="2400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219391" y="406618"/>
            <a:ext cx="8929173" cy="557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b="0" dirty="0">
                <a:latin typeface="+mn-lt"/>
              </a:rPr>
              <a:t>ASSEGURANDO UM RESGATE DAS APRENDIZAGENS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633663" y="2049531"/>
            <a:ext cx="9893969" cy="495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219391" y="1444912"/>
            <a:ext cx="11338946" cy="495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pt-BR" sz="2200" dirty="0"/>
              <a:t>Priorização curricular.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Ensino Híbrido como oportunidade para um aprendizado mais profundo.                   Metodologias ativas e engajamento.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Criar um sistema sólido de recuperação escolar- contraturno, </a:t>
            </a:r>
            <a:r>
              <a:rPr lang="pt-BR" sz="2200" dirty="0" err="1"/>
              <a:t>realfabetização</a:t>
            </a:r>
            <a:r>
              <a:rPr lang="pt-BR" sz="2200" dirty="0"/>
              <a:t>, aceleração, curso de férias.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Expandir a jornada escolar- 7/8 horas de aula- PE, PB, CE, SP, ES, TO.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Escrever e trabalhar habilidades socioemocionais em todas as disciplinas.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Aprendizagem baseada em projetos/problemas, integrando disciplinas. Tematizar a pandemia.</a:t>
            </a:r>
          </a:p>
          <a:p>
            <a:pPr>
              <a:spcBef>
                <a:spcPts val="4000"/>
              </a:spcBef>
            </a:pPr>
            <a:endParaRPr lang="pt-BR" sz="2400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60566" y="3264495"/>
            <a:ext cx="8870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  </a:t>
            </a:r>
            <a:r>
              <a:rPr lang="pt-BR" sz="40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O </a:t>
            </a:r>
            <a:r>
              <a:rPr lang="pt-BR" sz="4000" b="1" dirty="0">
                <a:solidFill>
                  <a:schemeClr val="accent2"/>
                </a:solidFill>
                <a:latin typeface="Calibri Light" panose="020F0302020204030204"/>
                <a:ea typeface="+mj-ea"/>
                <a:cs typeface="+mj-cs"/>
              </a:rPr>
              <a:t>LEGADO</a:t>
            </a:r>
            <a:r>
              <a:rPr lang="pt-BR" sz="40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DA PANDEMIA </a:t>
            </a:r>
            <a:endParaRPr lang="pt-BR" sz="4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451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216045" y="423715"/>
            <a:ext cx="8929173" cy="557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dirty="0"/>
              <a:t>O PÓS PANDEMIA</a:t>
            </a:r>
            <a:endParaRPr lang="pt-BR" sz="3600" dirty="0">
              <a:latin typeface="+mn-lt"/>
            </a:endParaRP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633663" y="2049531"/>
            <a:ext cx="9893969" cy="495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219391" y="1326158"/>
            <a:ext cx="11338946" cy="495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0"/>
              </a:spcBef>
            </a:pPr>
            <a:r>
              <a:rPr lang="pt-BR" sz="2200" dirty="0"/>
              <a:t>Crises e quebras de paradigmas.</a:t>
            </a:r>
          </a:p>
          <a:p>
            <a:pPr>
              <a:spcBef>
                <a:spcPts val="4000"/>
              </a:spcBef>
            </a:pPr>
            <a:r>
              <a:rPr lang="pt-BR" sz="2200" dirty="0"/>
              <a:t>Aceleração da inclusão digital de professores e estudantes. Competências digitais acabarão entrando na Formação de professores – urgência de formar para uso de metodologias ativas e prototipação de soluções.</a:t>
            </a:r>
          </a:p>
          <a:p>
            <a:pPr>
              <a:spcBef>
                <a:spcPts val="4000"/>
              </a:spcBef>
            </a:pPr>
            <a:r>
              <a:rPr lang="pt-BR" sz="2200" dirty="0"/>
              <a:t>Conectividade de escolas e residências entrou para a agenda.</a:t>
            </a:r>
          </a:p>
          <a:p>
            <a:pPr>
              <a:spcBef>
                <a:spcPts val="4000"/>
              </a:spcBef>
            </a:pPr>
            <a:r>
              <a:rPr lang="pt-BR" sz="2200" dirty="0"/>
              <a:t>Algumas competências do século 21 foram desenvolvidas entre os alunos na pandemia que serão úteis depois, como adaptabilidade, abertura ao novo, resolução colaborativa de problemas e autonomia para aprender.</a:t>
            </a:r>
          </a:p>
          <a:p>
            <a:pPr>
              <a:spcBef>
                <a:spcPts val="4000"/>
              </a:spcBef>
            </a:pPr>
            <a:r>
              <a:rPr lang="pt-BR" sz="2200" dirty="0"/>
              <a:t>Possibilidade de volta a uma Educação transformada.</a:t>
            </a:r>
          </a:p>
          <a:p>
            <a:pPr marL="0" indent="0">
              <a:spcBef>
                <a:spcPts val="4000"/>
              </a:spcBef>
              <a:buNone/>
            </a:pPr>
            <a:endParaRPr lang="pt-BR" sz="2400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8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5879" y="2091369"/>
            <a:ext cx="65405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NESTE CONTEXTO, </a:t>
            </a:r>
          </a:p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   QUAL A ESCOLA A SE 	CONSTRUIR PARA O 	  	   FUTURO?</a:t>
            </a:r>
            <a:br>
              <a:rPr lang="pt-BR" sz="40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pt-BR" sz="44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                            </a:t>
            </a:r>
            <a:r>
              <a:rPr lang="pt-BR" sz="3400" b="1" i="1" dirty="0">
                <a:solidFill>
                  <a:schemeClr val="accent2"/>
                </a:solidFill>
                <a:latin typeface="Calibri Light" panose="020F0302020204030204"/>
                <a:ea typeface="+mj-ea"/>
                <a:cs typeface="+mj-cs"/>
              </a:rPr>
              <a:t>(minha utopia)</a:t>
            </a:r>
            <a:br>
              <a:rPr lang="pt-BR" sz="3400" b="1" i="1" dirty="0">
                <a:solidFill>
                  <a:schemeClr val="accent2"/>
                </a:solidFill>
                <a:latin typeface="Calibri Light" panose="020F0302020204030204"/>
                <a:ea typeface="+mj-ea"/>
                <a:cs typeface="+mj-cs"/>
              </a:rPr>
            </a:br>
            <a:endParaRPr lang="pt-BR" sz="3400" b="1" i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277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509DCAC-3C67-6D42-9C14-CE5783670BFF}"/>
              </a:ext>
            </a:extLst>
          </p:cNvPr>
          <p:cNvSpPr/>
          <p:nvPr/>
        </p:nvSpPr>
        <p:spPr>
          <a:xfrm>
            <a:off x="140524" y="1119132"/>
            <a:ext cx="11910952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500" dirty="0"/>
              <a:t>Uma escola em que todos aprendam –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excelência com equidade</a:t>
            </a:r>
            <a:r>
              <a:rPr lang="pt-BR" sz="2500" dirty="0"/>
              <a:t>;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500" dirty="0"/>
              <a:t>Uma escola em que tanto alunos como professores trabalhem </a:t>
            </a:r>
            <a:r>
              <a:rPr lang="pt-BR" sz="2500" b="1" dirty="0" err="1">
                <a:solidFill>
                  <a:schemeClr val="accent1">
                    <a:lumMod val="50000"/>
                  </a:schemeClr>
                </a:solidFill>
              </a:rPr>
              <a:t>colaborativamente</a:t>
            </a:r>
            <a:r>
              <a:rPr lang="pt-BR" sz="2500" dirty="0"/>
              <a:t>;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500" dirty="0"/>
              <a:t>Uma escola em que o aluno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aprenda</a:t>
            </a:r>
            <a:r>
              <a:rPr lang="pt-BR" sz="2500" dirty="0"/>
              <a:t> a se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reinventar</a:t>
            </a:r>
            <a:r>
              <a:rPr lang="pt-BR" sz="2500" dirty="0"/>
              <a:t>;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500" dirty="0"/>
              <a:t>Uma escola em que os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saberes não </a:t>
            </a:r>
            <a:r>
              <a:rPr lang="pt-BR" sz="2500" dirty="0"/>
              <a:t>estejam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fragmentados </a:t>
            </a:r>
            <a:r>
              <a:rPr lang="pt-BR" sz="2500" dirty="0"/>
              <a:t>(Edgar </a:t>
            </a:r>
            <a:r>
              <a:rPr lang="pt-BR" sz="2500" dirty="0" err="1"/>
              <a:t>Morin</a:t>
            </a:r>
            <a:r>
              <a:rPr lang="pt-BR" sz="2500" dirty="0"/>
              <a:t>);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500" dirty="0"/>
              <a:t>Uma escola que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ensine a pensar e a aprender</a:t>
            </a:r>
            <a:r>
              <a:rPr lang="pt-BR" sz="2500" dirty="0"/>
              <a:t>;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2500" dirty="0"/>
              <a:t>Uma escola que reserve tempo e espaço para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formar para a autonomia</a:t>
            </a:r>
            <a:r>
              <a:rPr lang="pt-BR" sz="2500" dirty="0"/>
              <a:t>.</a:t>
            </a:r>
          </a:p>
          <a:p>
            <a:pPr marL="457200" indent="-457200">
              <a:spcBef>
                <a:spcPts val="4000"/>
              </a:spcBef>
              <a:buFont typeface="Arial" panose="020B0604020202020204" pitchFamily="34" charset="0"/>
              <a:buChar char="•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52478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03"/>
            <a:ext cx="12192000" cy="6904206"/>
          </a:xfrm>
          <a:prstGeom prst="rect">
            <a:avLst/>
          </a:prstGeom>
        </p:spPr>
      </p:pic>
      <p:pic>
        <p:nvPicPr>
          <p:cNvPr id="4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70" y="3281392"/>
            <a:ext cx="428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45" y="2733984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190114" y="3187822"/>
            <a:ext cx="2825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bg1"/>
                </a:solidFill>
                <a:latin typeface="+mn-lt"/>
              </a:rPr>
              <a:t>@</a:t>
            </a:r>
            <a:r>
              <a:rPr lang="pt-BR" sz="3200" dirty="0" err="1">
                <a:solidFill>
                  <a:schemeClr val="bg1"/>
                </a:solidFill>
                <a:latin typeface="+mn-lt"/>
              </a:rPr>
              <a:t>claudiacostin</a:t>
            </a:r>
            <a:r>
              <a:rPr lang="pt-BR" sz="3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62306" y="2672071"/>
            <a:ext cx="3758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bg1"/>
                </a:solidFill>
              </a:rPr>
              <a:t>c</a:t>
            </a:r>
            <a:r>
              <a:rPr lang="pt-BR" sz="3200" dirty="0">
                <a:solidFill>
                  <a:schemeClr val="bg1"/>
                </a:solidFill>
                <a:latin typeface="+mn-lt"/>
              </a:rPr>
              <a:t>laudia.costin@fgv.br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41645" y="1715162"/>
            <a:ext cx="2249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bg1"/>
                </a:solidFill>
                <a:latin typeface="+mn-lt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9708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18752"/>
            <a:ext cx="6353323" cy="6858000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2928" y="889122"/>
            <a:ext cx="5569072" cy="19386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ea typeface="Avenir Next" charset="0"/>
                <a:cs typeface="Avenir Next" charset="0"/>
              </a:rPr>
              <a:t>NOVOS OBJETIVOS GLOBAIS PARA 2030 – ODS 4 – </a:t>
            </a:r>
            <a:br>
              <a:rPr lang="pt-BR" sz="3600" b="1" dirty="0">
                <a:solidFill>
                  <a:schemeClr val="bg1"/>
                </a:solidFill>
                <a:ea typeface="Avenir Next" charset="0"/>
                <a:cs typeface="Avenir Next" charset="0"/>
              </a:rPr>
            </a:br>
            <a:r>
              <a:rPr lang="pt-BR" sz="3600" b="1" dirty="0">
                <a:solidFill>
                  <a:schemeClr val="bg1"/>
                </a:solidFill>
                <a:ea typeface="Avenir Next" charset="0"/>
                <a:cs typeface="Avenir Next" charset="0"/>
              </a:rPr>
              <a:t>PARA A EDUCAÇÃO</a:t>
            </a:r>
            <a:endParaRPr lang="en-US" sz="3600" b="1" dirty="0">
              <a:solidFill>
                <a:schemeClr val="bg1"/>
              </a:solidFill>
              <a:ea typeface="Avenir Next" charset="0"/>
              <a:cs typeface="Avenir Next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47"/>
            <a:ext cx="6353323" cy="4093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2928" y="3192247"/>
            <a:ext cx="45293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ea typeface="Avenir Next" charset="0"/>
                <a:cs typeface="Avenir Next" charset="0"/>
              </a:rPr>
              <a:t>Assegurar uma educação inclusiva, equitativa e de qualidade, e promover oportunidades de aprendizagem ao longo da vida para todos.</a:t>
            </a:r>
            <a:endParaRPr lang="en-US" sz="3000" dirty="0">
              <a:solidFill>
                <a:schemeClr val="bg1"/>
              </a:solidFill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2768" y="284948"/>
            <a:ext cx="9934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ALGUMAS METAS ESPECÍFICAS</a:t>
            </a:r>
            <a:endParaRPr kumimoji="0" lang="pt-BR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739496" y="2754102"/>
            <a:ext cx="9601439" cy="2368917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/>
              <a:t>Até 2030, assegurar que todas as meninas e meninos completem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Educação Primária e Secundária</a:t>
            </a:r>
            <a:r>
              <a:rPr lang="pt-BR" sz="3200" dirty="0"/>
              <a:t> de qualidade e equitativa, que conduza a resultados de aprendizagem relevantes e efetivos.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Gráfico de explosão solar&#10;&#10;Descrição gerada automaticamente com confiança média">
            <a:extLst>
              <a:ext uri="{FF2B5EF4-FFF2-40B4-BE49-F238E27FC236}">
                <a16:creationId xmlns="" xmlns:a16="http://schemas.microsoft.com/office/drawing/2014/main" id="{BD9113B0-7466-1148-BA65-A3B08124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082" y="2348316"/>
            <a:ext cx="2679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3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05165" y="1728534"/>
            <a:ext cx="863947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dirty="0">
                <a:solidFill>
                  <a:schemeClr val="bg1"/>
                </a:solidFill>
              </a:rPr>
              <a:t> COMO ESTÁVAMOS </a:t>
            </a:r>
          </a:p>
          <a:p>
            <a:pPr>
              <a:defRPr/>
            </a:pPr>
            <a:r>
              <a:rPr lang="en-US" sz="3500" dirty="0">
                <a:solidFill>
                  <a:schemeClr val="bg1"/>
                </a:solidFill>
              </a:rPr>
              <a:t>    EM APRENDIZAGEM E EM </a:t>
            </a:r>
          </a:p>
          <a:p>
            <a:pPr>
              <a:defRPr/>
            </a:pPr>
            <a:r>
              <a:rPr lang="en-US" sz="3500" dirty="0">
                <a:solidFill>
                  <a:schemeClr val="bg1"/>
                </a:solidFill>
              </a:rPr>
              <a:t>        DESIGUALDADE </a:t>
            </a:r>
          </a:p>
          <a:p>
            <a:pPr>
              <a:defRPr/>
            </a:pPr>
            <a:r>
              <a:rPr lang="en-US" sz="3500" dirty="0">
                <a:solidFill>
                  <a:schemeClr val="bg1"/>
                </a:solidFill>
              </a:rPr>
              <a:t>             EDUCACIONAL </a:t>
            </a:r>
          </a:p>
          <a:p>
            <a:pPr>
              <a:defRPr/>
            </a:pPr>
            <a:r>
              <a:rPr lang="en-US" sz="3500" dirty="0">
                <a:solidFill>
                  <a:schemeClr val="bg1"/>
                </a:solidFill>
              </a:rPr>
              <a:t>                ANTES DA PANDEMIA?</a:t>
            </a:r>
            <a:endParaRPr lang="en-US" sz="35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4000" b="1" kern="0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       </a:t>
            </a:r>
            <a:endParaRPr lang="pt-BR" sz="40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455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191488" y="137645"/>
            <a:ext cx="10515600" cy="557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3200" dirty="0"/>
              <a:t>CRISE DE APRENDIZAGEM, EXCLUSÃO E  </a:t>
            </a:r>
          </a:p>
          <a:p>
            <a:pPr lvl="0">
              <a:defRPr/>
            </a:pPr>
            <a:r>
              <a:rPr lang="pt-BR" sz="3200" dirty="0"/>
              <a:t>DESIGUALDADES EDUCACIONAIS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633663" y="2049531"/>
            <a:ext cx="9893969" cy="495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91488" y="1343964"/>
            <a:ext cx="11571515" cy="495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pt-BR" sz="2200" dirty="0"/>
              <a:t>Problema começa cedo: 54,73% dos estudantes acima dos 8 anos, estão em níveis insuficientes de leitura (ANA-2016).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Só 10,8% dos jovens  de 3º ano do EM aprenderam o suficiente em Matemática e 37,1% em Português (SAEB 2019). Metade dos jovens brasileiros de 15 anos não tem nível básico de proficiência em leitura (PISA 2018).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PISA resultados estagnados e 2º território mais desigual entre os 79 participantes.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Profissão de professor pouco atrativa e formação desconectada do preparo para a profissão.</a:t>
            </a:r>
          </a:p>
          <a:p>
            <a:pPr>
              <a:spcBef>
                <a:spcPts val="3000"/>
              </a:spcBef>
            </a:pPr>
            <a:r>
              <a:rPr lang="pt-BR" sz="2200" dirty="0"/>
              <a:t>Mas, avanços no IDEB no Fund 1 desde 2005 e no 2 nas últimas edições. Na edição de 2019, houve um salto no Ensino Médio. Além disso, 69% dos jovens de 19 anos tinham concluído o Ensino Médio em 2020 (contra 52% em 2012). </a:t>
            </a:r>
          </a:p>
          <a:p>
            <a:pPr>
              <a:spcBef>
                <a:spcPts val="3000"/>
              </a:spcBef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42411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00172" y="2266260"/>
            <a:ext cx="65734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600" dirty="0">
                <a:solidFill>
                  <a:schemeClr val="bg1"/>
                </a:solidFill>
              </a:rPr>
              <a:t>  </a:t>
            </a:r>
            <a:r>
              <a:rPr lang="en-US" sz="3900" dirty="0">
                <a:solidFill>
                  <a:schemeClr val="bg1"/>
                </a:solidFill>
              </a:rPr>
              <a:t>A REVOLUÇÃO 4.0</a:t>
            </a:r>
          </a:p>
          <a:p>
            <a:pPr>
              <a:defRPr/>
            </a:pPr>
            <a:r>
              <a:rPr lang="en-US" sz="3900" dirty="0">
                <a:solidFill>
                  <a:schemeClr val="bg1"/>
                </a:solidFill>
              </a:rPr>
              <a:t>    OU </a:t>
            </a:r>
          </a:p>
          <a:p>
            <a:pPr>
              <a:defRPr/>
            </a:pPr>
            <a:r>
              <a:rPr lang="en-US" sz="3900" dirty="0">
                <a:solidFill>
                  <a:schemeClr val="bg1"/>
                </a:solidFill>
              </a:rPr>
              <a:t>       O </a:t>
            </a:r>
            <a:r>
              <a:rPr lang="en-US" sz="39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FUTURO</a:t>
            </a:r>
            <a:r>
              <a:rPr lang="en-US" sz="39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DO TRABALHO </a:t>
            </a:r>
            <a:endParaRPr lang="en-US" sz="39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4600" b="1" kern="0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       </a:t>
            </a:r>
            <a:endParaRPr lang="pt-BR" sz="46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02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197586" y="394983"/>
            <a:ext cx="10515600" cy="557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DESAFIOS QUE O FUTURO TRAZ PARA O BRASIL</a:t>
            </a:r>
            <a:b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97586" y="1741881"/>
            <a:ext cx="8186393" cy="3374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0"/>
              </a:spcBef>
            </a:pPr>
            <a:r>
              <a:rPr lang="pt-BR" sz="2400" dirty="0"/>
              <a:t>Automação e robotização, extinção de postos de trabalho:                                                        o Futuro do Trabalho ou 4ª Revolução Industrial.</a:t>
            </a:r>
          </a:p>
          <a:p>
            <a:pPr>
              <a:spcBef>
                <a:spcPts val="7000"/>
              </a:spcBef>
            </a:pPr>
            <a:r>
              <a:rPr lang="pt-BR" sz="2400" dirty="0"/>
              <a:t>Demanda por competências mais sofisticadas.</a:t>
            </a:r>
          </a:p>
          <a:p>
            <a:pPr>
              <a:spcBef>
                <a:spcPts val="7000"/>
              </a:spcBef>
            </a:pPr>
            <a:r>
              <a:rPr lang="pt-BR" sz="2400" dirty="0"/>
              <a:t>Crescimento da desigualdade social.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2168" y="2274837"/>
            <a:ext cx="4052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TENDÊNCIAS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EDUCAÇÃO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MUNDO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228402" y="731246"/>
            <a:ext cx="63144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Foco em resolução colaborativa de problemas com criatividade e em pensamento sistêmico e crítico.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Flexibilização dos currículos e interdisciplinaridade.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A revolução da escrita e o aprendizado profundo.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Cultura digital e ensino híbrido.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Competências para o século 21 e educação para valores e atitudes.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Protagonismo do aluno (formar para a autonomia  e para a cidadania global).</a:t>
            </a:r>
          </a:p>
        </p:txBody>
      </p:sp>
      <p:pic>
        <p:nvPicPr>
          <p:cNvPr id="5" name="Imagem 4" descr="Forma&#10;&#10;Descrição gerada automaticamente com confiança baixa">
            <a:extLst>
              <a:ext uri="{FF2B5EF4-FFF2-40B4-BE49-F238E27FC236}">
                <a16:creationId xmlns="" xmlns:a16="http://schemas.microsoft.com/office/drawing/2014/main" id="{A026345E-E244-1C4D-9CB3-5286F30D2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78"/>
          <a:stretch/>
        </p:blipFill>
        <p:spPr>
          <a:xfrm>
            <a:off x="-586344" y="0"/>
            <a:ext cx="2237014" cy="18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90174" y="2321004"/>
            <a:ext cx="65734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600" dirty="0">
                <a:solidFill>
                  <a:schemeClr val="bg1"/>
                </a:solidFill>
              </a:rPr>
              <a:t> SER PROFESSOR</a:t>
            </a:r>
          </a:p>
          <a:p>
            <a:pPr>
              <a:defRPr/>
            </a:pPr>
            <a:r>
              <a:rPr lang="en-US" sz="46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4600" b="1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SER </a:t>
            </a:r>
            <a:r>
              <a:rPr lang="en-US" sz="4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GESTOR</a:t>
            </a:r>
          </a:p>
          <a:p>
            <a:pPr>
              <a:defRPr/>
            </a:pPr>
            <a:r>
              <a:rPr lang="en-US" sz="4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NUM MUNDO </a:t>
            </a:r>
          </a:p>
          <a:p>
            <a:pPr>
              <a:defRPr/>
            </a:pPr>
            <a:r>
              <a:rPr lang="en-US" sz="4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EM MUDANÇA</a:t>
            </a:r>
            <a:endParaRPr lang="pt-BR" sz="4600" b="1" kern="0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017801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10244</TotalTime>
  <Words>896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Avenir</vt:lpstr>
      <vt:lpstr>Avenir Black</vt:lpstr>
      <vt:lpstr>Avenir Next</vt:lpstr>
      <vt:lpstr>Calibri</vt:lpstr>
      <vt:lpstr>Calibri Light</vt:lpstr>
      <vt:lpstr>Wingdings</vt:lpstr>
      <vt:lpstr>Personalizar design</vt:lpstr>
      <vt:lpstr>A EDUCAÇÃO E A COVID-19:  o desafio da superação das deficiências acumuladas</vt:lpstr>
      <vt:lpstr>NOVOS OBJETIVOS GLOBAIS PARA 2030 – ODS 4 –  PARA A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Maria Hollanda</cp:lastModifiedBy>
  <cp:revision>116</cp:revision>
  <cp:lastPrinted>2021-11-05T12:21:50Z</cp:lastPrinted>
  <dcterms:created xsi:type="dcterms:W3CDTF">2017-10-30T13:14:25Z</dcterms:created>
  <dcterms:modified xsi:type="dcterms:W3CDTF">2021-11-05T12:40:56Z</dcterms:modified>
</cp:coreProperties>
</file>