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9" r:id="rId2"/>
    <p:sldId id="272" r:id="rId3"/>
    <p:sldId id="273" r:id="rId4"/>
    <p:sldId id="271" r:id="rId5"/>
    <p:sldId id="274" r:id="rId6"/>
    <p:sldId id="270" r:id="rId7"/>
    <p:sldId id="275" r:id="rId8"/>
    <p:sldId id="278" r:id="rId9"/>
    <p:sldId id="276" r:id="rId10"/>
    <p:sldId id="27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02336C-685A-48FD-A38D-E40979F69879}" v="14" dt="2025-11-10T03:57:45.5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6DFE2-AF66-4840-A691-BD6D991F1AA9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7FF3-2381-4BF8-A903-0AC0F9C00B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312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7FF3-2381-4BF8-A903-0AC0F9C00B7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39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F7F8-DF5B-4B74-A1BB-792EBF7E3338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BBF6-9E04-4B6A-84FF-5CA8E6C97A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39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F7F8-DF5B-4B74-A1BB-792EBF7E3338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BBF6-9E04-4B6A-84FF-5CA8E6C97A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08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F7F8-DF5B-4B74-A1BB-792EBF7E3338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BBF6-9E04-4B6A-84FF-5CA8E6C97A2C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2769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F7F8-DF5B-4B74-A1BB-792EBF7E3338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BBF6-9E04-4B6A-84FF-5CA8E6C97A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1211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F7F8-DF5B-4B74-A1BB-792EBF7E3338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BBF6-9E04-4B6A-84FF-5CA8E6C97A2C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7153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F7F8-DF5B-4B74-A1BB-792EBF7E3338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BBF6-9E04-4B6A-84FF-5CA8E6C97A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739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F7F8-DF5B-4B74-A1BB-792EBF7E3338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BBF6-9E04-4B6A-84FF-5CA8E6C97A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669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F7F8-DF5B-4B74-A1BB-792EBF7E3338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BBF6-9E04-4B6A-84FF-5CA8E6C97A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918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F7F8-DF5B-4B74-A1BB-792EBF7E3338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BBF6-9E04-4B6A-84FF-5CA8E6C97A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6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F7F8-DF5B-4B74-A1BB-792EBF7E3338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BBF6-9E04-4B6A-84FF-5CA8E6C97A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326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F7F8-DF5B-4B74-A1BB-792EBF7E3338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BBF6-9E04-4B6A-84FF-5CA8E6C97A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109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F7F8-DF5B-4B74-A1BB-792EBF7E3338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BBF6-9E04-4B6A-84FF-5CA8E6C97A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1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F7F8-DF5B-4B74-A1BB-792EBF7E3338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BBF6-9E04-4B6A-84FF-5CA8E6C97A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63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F7F8-DF5B-4B74-A1BB-792EBF7E3338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BBF6-9E04-4B6A-84FF-5CA8E6C97A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00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F7F8-DF5B-4B74-A1BB-792EBF7E3338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BBF6-9E04-4B6A-84FF-5CA8E6C97A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69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F7F8-DF5B-4B74-A1BB-792EBF7E3338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ABBF6-9E04-4B6A-84FF-5CA8E6C97A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92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AF7F8-DF5B-4B74-A1BB-792EBF7E3338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8ABBF6-9E04-4B6A-84FF-5CA8E6C97A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20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E5B8D5-6FEE-01AE-056B-E32644C1C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0832"/>
            <a:ext cx="10515600" cy="56161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sz="2000" b="1" dirty="0"/>
              <a:t>RISCOS E SOLUÇOES PARA A SAUDE DO TRABALHADOR NO SETOR PETROQUIMICO.</a:t>
            </a: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AD3486C-4089-E0B9-42EF-BF0A105F975B}"/>
              </a:ext>
            </a:extLst>
          </p:cNvPr>
          <p:cNvSpPr txBox="1"/>
          <p:nvPr/>
        </p:nvSpPr>
        <p:spPr>
          <a:xfrm>
            <a:off x="667512" y="4945076"/>
            <a:ext cx="92689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  <a:p>
            <a:r>
              <a:rPr lang="pt-BR" dirty="0"/>
              <a:t>Saúde no Setor de Petróleo e Gás!</a:t>
            </a:r>
          </a:p>
          <a:p>
            <a:r>
              <a:rPr lang="pt-BR" dirty="0"/>
              <a:t>Entendendo a exposição e protegendo seu organismo.</a:t>
            </a:r>
          </a:p>
          <a:p>
            <a:r>
              <a:rPr lang="pt-BR" dirty="0"/>
              <a:t>Como o ambiente de trabalho no petróleo pode impactar seu corpo? </a:t>
            </a:r>
          </a:p>
        </p:txBody>
      </p:sp>
      <p:sp>
        <p:nvSpPr>
          <p:cNvPr id="5" name="AutoShape 2" descr="Indústria do petróleo e do gás">
            <a:extLst>
              <a:ext uri="{FF2B5EF4-FFF2-40B4-BE49-F238E27FC236}">
                <a16:creationId xmlns:a16="http://schemas.microsoft.com/office/drawing/2014/main" id="{DE6B82AD-1E05-A680-BD14-A94103BBB1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789F07F-F5BF-E321-9CB3-279AE9BE5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371600"/>
            <a:ext cx="671779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40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2DBA26-49B7-0DD8-0250-F71230FBA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19201"/>
            <a:ext cx="8596668" cy="4822162"/>
          </a:xfrm>
        </p:spPr>
        <p:txBody>
          <a:bodyPr>
            <a:normAutofit/>
          </a:bodyPr>
          <a:lstStyle/>
          <a:p>
            <a:r>
              <a:rPr lang="pt-BR" dirty="0"/>
              <a:t>: Caso CENP: Desequilíbrios de Minerais Essenciais e Implicações</a:t>
            </a:r>
          </a:p>
          <a:p>
            <a:endParaRPr lang="pt-BR" dirty="0"/>
          </a:p>
          <a:p>
            <a:r>
              <a:rPr lang="pt-BR" dirty="0"/>
              <a:t>o	Selênio (Se): Baixo (0.40 µg/g, </a:t>
            </a:r>
            <a:r>
              <a:rPr lang="pt-BR" dirty="0" err="1"/>
              <a:t>Ref</a:t>
            </a:r>
            <a:r>
              <a:rPr lang="pt-BR" dirty="0"/>
              <a:t>: 0.70-1.2). Preocupante! Antioxidante crucial para desintoxicação. Níveis baixos aumentam a vulnerabilidade aos tóxicos.</a:t>
            </a:r>
          </a:p>
          <a:p>
            <a:r>
              <a:rPr lang="pt-BR" dirty="0"/>
              <a:t>o	Fósforo (P): Baixo (131 µg/g, </a:t>
            </a:r>
            <a:r>
              <a:rPr lang="pt-BR" dirty="0" err="1"/>
              <a:t>Ref</a:t>
            </a:r>
            <a:r>
              <a:rPr lang="pt-BR" dirty="0"/>
              <a:t>: 150-220). Essencial para energia e ossos.</a:t>
            </a:r>
          </a:p>
          <a:p>
            <a:r>
              <a:rPr lang="pt-BR" dirty="0"/>
              <a:t>o	Manganês (Mn): Elevado (0.67 µg/g, </a:t>
            </a:r>
            <a:r>
              <a:rPr lang="pt-BR" dirty="0" err="1"/>
              <a:t>Ref</a:t>
            </a:r>
            <a:r>
              <a:rPr lang="pt-BR" dirty="0"/>
              <a:t>: 0.08-0.50). Neurotóxico em excesso.</a:t>
            </a:r>
          </a:p>
          <a:p>
            <a:r>
              <a:rPr lang="pt-BR" dirty="0"/>
              <a:t>o	Iodo (I): Extremamente elevado (8.9 µg/g, </a:t>
            </a:r>
            <a:r>
              <a:rPr lang="pt-BR" dirty="0" err="1"/>
              <a:t>Ref</a:t>
            </a:r>
            <a:r>
              <a:rPr lang="pt-BR" dirty="0"/>
              <a:t>: 0.25-1.8). Excesso pode afetar a tireoide.</a:t>
            </a:r>
          </a:p>
          <a:p>
            <a:r>
              <a:rPr lang="pt-BR" dirty="0"/>
              <a:t>o	Cálcio (Ca) e Magnésio (Mg): Elevados. Desequilíbrios podem indicar estresse metabólico, afetado por metais pesados.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6644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B2EBA6-A598-2FDE-78A6-9317AA6E7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82753"/>
            <a:ext cx="8596668" cy="5358610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☣️ Benzeno: Impactos na Saúde Humana</a:t>
            </a:r>
          </a:p>
          <a:p>
            <a:r>
              <a:rPr lang="pt-BR" dirty="0"/>
              <a:t>1. O que é o Benzeno?</a:t>
            </a:r>
          </a:p>
          <a:p>
            <a:r>
              <a:rPr lang="pt-BR" dirty="0"/>
              <a:t>•	Hidrocarboneto aromático: líquido, incolor, volátil, inflamável, odor adocicado.</a:t>
            </a:r>
          </a:p>
          <a:p>
            <a:r>
              <a:rPr lang="pt-BR" dirty="0"/>
              <a:t>•	Uso Industrial: Fabricação de plásticos, corantes, fibras sintéticas, agrotóxicos, medicamentos, colas, tintas, vernizes, borracha, sabões e detergentes. </a:t>
            </a:r>
          </a:p>
          <a:p>
            <a:r>
              <a:rPr lang="pt-BR" dirty="0"/>
              <a:t>o	(Fonte: cevs.rs.gov.br)</a:t>
            </a:r>
          </a:p>
          <a:p>
            <a:r>
              <a:rPr lang="pt-BR" dirty="0"/>
              <a:t>2. Vias de Exposição Humana</a:t>
            </a:r>
          </a:p>
          <a:p>
            <a:r>
              <a:rPr lang="pt-BR" dirty="0"/>
              <a:t>•	Inalação: Ar contaminado (emissões industriais, fumaça de cigarro, vapores de gasolina, queima de combustíveis fósseis).</a:t>
            </a:r>
          </a:p>
          <a:p>
            <a:r>
              <a:rPr lang="pt-BR" dirty="0"/>
              <a:t>•	Ingestão: Alimentos ou água contaminados (derramamentos, descarte inadequado).</a:t>
            </a:r>
          </a:p>
          <a:p>
            <a:r>
              <a:rPr lang="pt-BR" dirty="0"/>
              <a:t>•	Contato Dérmico: Contato direto da pele com produtos contendo benzeno (gasolina, solventes). </a:t>
            </a:r>
          </a:p>
          <a:p>
            <a:r>
              <a:rPr lang="pt-BR" dirty="0"/>
              <a:t>o	(Fonte: cevs.rs.gov.br)</a:t>
            </a:r>
          </a:p>
          <a:p>
            <a:r>
              <a:rPr lang="pt-BR" dirty="0"/>
              <a:t>3. Efeitos na Saúde</a:t>
            </a:r>
          </a:p>
          <a:p>
            <a:r>
              <a:rPr lang="pt-BR" dirty="0"/>
              <a:t>3.1. Exposição Aguda (Curto Prazo, Altas Concentrações)</a:t>
            </a:r>
          </a:p>
          <a:p>
            <a:r>
              <a:rPr lang="pt-BR" dirty="0"/>
              <a:t>•	Inalação: Sonolência, tontura, taquicardia, dor de cabeça, tremores, confusão mental, perda de consciência. Pode ser fatal.</a:t>
            </a:r>
          </a:p>
          <a:p>
            <a:r>
              <a:rPr lang="pt-BR" dirty="0"/>
              <a:t>•	Ingestão: Vômitos, irritação gástrica, tontura, convulsões, taquicardia, coma. Pode ser fatal.</a:t>
            </a:r>
          </a:p>
          <a:p>
            <a:r>
              <a:rPr lang="pt-BR" dirty="0"/>
              <a:t>•	Pele/Olhos: Vermelhidão, coceira, irritação, lesão da córnea. </a:t>
            </a:r>
          </a:p>
          <a:p>
            <a:r>
              <a:rPr lang="pt-BR" dirty="0"/>
              <a:t>o	(Fonte: cevs.rs.gov.br)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9759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41D9B8-C116-3A80-29A0-813384DDE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75489"/>
            <a:ext cx="8596668" cy="5565874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3.2. Exposição Crônica (Longo Prazo, Baixas/Médias Concentrações)</a:t>
            </a:r>
          </a:p>
          <a:p>
            <a:r>
              <a:rPr lang="pt-BR" dirty="0"/>
              <a:t>•	Sistema Hematopoiético (Medula Óssea): </a:t>
            </a:r>
          </a:p>
          <a:p>
            <a:r>
              <a:rPr lang="pt-BR" dirty="0"/>
              <a:t>o	Anemia: Redução de glóbulos vermelhos.</a:t>
            </a:r>
          </a:p>
          <a:p>
            <a:r>
              <a:rPr lang="pt-BR" dirty="0"/>
              <a:t>o	Leucopenia: Diminuição de glóbulos brancos (vulnerabilidade a infecções).</a:t>
            </a:r>
          </a:p>
          <a:p>
            <a:r>
              <a:rPr lang="pt-BR" dirty="0"/>
              <a:t>o	Trombocitopenia: Redução de plaquetas (risco de hemorragias).</a:t>
            </a:r>
          </a:p>
          <a:p>
            <a:r>
              <a:rPr lang="pt-BR" dirty="0"/>
              <a:t>•	Sistema Imunológico: Comprometimento das defesas naturais.</a:t>
            </a:r>
          </a:p>
          <a:p>
            <a:r>
              <a:rPr lang="pt-BR" dirty="0"/>
              <a:t>•	Carcinogenicidade: Classificado como cancerígeno para humanos (IARC). Fortemente associado a Leucemia Mieloide Aguda e Linfomas. </a:t>
            </a:r>
          </a:p>
          <a:p>
            <a:r>
              <a:rPr lang="pt-BR" dirty="0"/>
              <a:t>o	(Fonte: cevs.rs.gov.br)</a:t>
            </a:r>
          </a:p>
          <a:p>
            <a:r>
              <a:rPr lang="pt-BR" dirty="0"/>
              <a:t>4. Medidas de Prevenção</a:t>
            </a:r>
          </a:p>
          <a:p>
            <a:r>
              <a:rPr lang="pt-BR" dirty="0"/>
              <a:t>•	Controle Ambiental: Redução de emissões e monitoramento da qualidade do ar em ambientes de trabalho.</a:t>
            </a:r>
          </a:p>
          <a:p>
            <a:r>
              <a:rPr lang="pt-BR" dirty="0"/>
              <a:t>•	Equipamentos de Proteção Individual (EPIs): Uso adequado para inalação, ingestão e contato dérmico.</a:t>
            </a:r>
          </a:p>
          <a:p>
            <a:r>
              <a:rPr lang="pt-BR" dirty="0"/>
              <a:t>•	Monitoramento da Saúde: Exames periódicos para detecção precoce.</a:t>
            </a:r>
          </a:p>
          <a:p>
            <a:r>
              <a:rPr lang="pt-BR" dirty="0"/>
              <a:t>•	Educação e Treinamento: Informação sobre riscos e manuseio seguro. </a:t>
            </a:r>
          </a:p>
          <a:p>
            <a:r>
              <a:rPr lang="pt-BR" dirty="0"/>
              <a:t>o	(Fonte: cevs.rs.gov.br)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3476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C614B5-9297-0540-E920-E7F63C372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149903"/>
            <a:ext cx="4064439" cy="67080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600" dirty="0"/>
              <a:t>A Justiça do Trabalho determinou que a Petrobras subsidie exames médicos para trabalhadores expostos ao benzeno, após denúncia de contaminação, trabalhadores apresentaram ácido trans, </a:t>
            </a:r>
            <a:r>
              <a:rPr lang="pt-BR" sz="1600" dirty="0" err="1"/>
              <a:t>trans-mucônico</a:t>
            </a:r>
            <a:r>
              <a:rPr lang="pt-BR" sz="1600" dirty="0"/>
              <a:t> urinário (ATTM).</a:t>
            </a:r>
          </a:p>
          <a:p>
            <a:pPr>
              <a:lnSpc>
                <a:spcPct val="90000"/>
              </a:lnSpc>
            </a:pPr>
            <a:r>
              <a:rPr lang="pt-BR" sz="1600" dirty="0"/>
              <a:t>O Tribunal Regional do Trabalho da 1ª Região (TRT/RJ) decidiu que a Petrobras deve custear exames médicos para todos os trabalhadores que lidam direta, indireta ou remotamente com o benzeno. </a:t>
            </a:r>
          </a:p>
          <a:p>
            <a:pPr>
              <a:lnSpc>
                <a:spcPct val="90000"/>
              </a:lnSpc>
            </a:pPr>
            <a:r>
              <a:rPr lang="pt-BR" sz="1600" dirty="0"/>
              <a:t>	O benzeno é classificado como agente </a:t>
            </a:r>
            <a:r>
              <a:rPr lang="pt-BR" sz="1600" dirty="0" err="1"/>
              <a:t>mielotóxico</a:t>
            </a:r>
            <a:r>
              <a:rPr lang="pt-BR" sz="1600" dirty="0"/>
              <a:t>, </a:t>
            </a:r>
            <a:r>
              <a:rPr lang="pt-BR" sz="1600" dirty="0" err="1"/>
              <a:t>leucemogênico</a:t>
            </a:r>
            <a:r>
              <a:rPr lang="pt-BR" sz="1600" dirty="0"/>
              <a:t> e cancerígeno, mesmo em baixas concentrações, segundo a Portaria Interministerial nº 776/2004.</a:t>
            </a:r>
          </a:p>
          <a:p>
            <a:pPr>
              <a:lnSpc>
                <a:spcPct val="90000"/>
              </a:lnSpc>
            </a:pPr>
            <a:r>
              <a:rPr lang="pt-BR" sz="1600" dirty="0"/>
              <a:t>A decisão, proferida em 2021, exige o custeio de exames de sangue, urina e genotoxicidade para funcionários do Centro de Pesquisas (CENPES) da empresa que lidam com a substância, considerada cancerígena. </a:t>
            </a:r>
          </a:p>
        </p:txBody>
      </p:sp>
      <p:pic>
        <p:nvPicPr>
          <p:cNvPr id="28" name="Picture 4" descr="Analisando os resultados de raio-x médico">
            <a:extLst>
              <a:ext uri="{FF2B5EF4-FFF2-40B4-BE49-F238E27FC236}">
                <a16:creationId xmlns:a16="http://schemas.microsoft.com/office/drawing/2014/main" id="{4559C016-C39F-5D73-385B-AFE4EE7162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005" r="11484" b="-2"/>
          <a:stretch>
            <a:fillRect/>
          </a:stretch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6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1F627C-2FFD-6F45-F068-783A1398C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0"/>
            <a:ext cx="4064439" cy="67455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600" dirty="0"/>
              <a:t>O Ambiente do Petróleo: Riscos Potenciais de Intoxicação</a:t>
            </a:r>
          </a:p>
          <a:p>
            <a:pPr>
              <a:lnSpc>
                <a:spcPct val="90000"/>
              </a:lnSpc>
            </a:pPr>
            <a:r>
              <a:rPr lang="pt-BR" sz="1600" dirty="0"/>
              <a:t>• Exposição a Metais Pesados e Intoxicações</a:t>
            </a:r>
          </a:p>
          <a:p>
            <a:pPr>
              <a:lnSpc>
                <a:spcPct val="90000"/>
              </a:lnSpc>
            </a:pPr>
            <a:r>
              <a:rPr lang="pt-BR" sz="1600" dirty="0"/>
              <a:t>o	Natureza do Trabalho: Ambientes complexos, contato com diversas substâncias.</a:t>
            </a:r>
          </a:p>
          <a:p>
            <a:pPr>
              <a:lnSpc>
                <a:spcPct val="90000"/>
              </a:lnSpc>
            </a:pPr>
            <a:r>
              <a:rPr lang="pt-BR" sz="1600" dirty="0"/>
              <a:t>o	Fontes de Exposição: </a:t>
            </a:r>
          </a:p>
          <a:p>
            <a:pPr>
              <a:lnSpc>
                <a:spcPct val="90000"/>
              </a:lnSpc>
            </a:pPr>
            <a:r>
              <a:rPr lang="pt-BR" sz="1600" dirty="0"/>
              <a:t>	Petróleo Bruto e Derivados: Contêm Níquel, Vanádio, Chumbo, Mercúrio.</a:t>
            </a:r>
          </a:p>
          <a:p>
            <a:pPr>
              <a:lnSpc>
                <a:spcPct val="90000"/>
              </a:lnSpc>
            </a:pPr>
            <a:r>
              <a:rPr lang="pt-BR" sz="1600" dirty="0"/>
              <a:t>	Fluidos de Perfuração e Completação: Bário, Cromo, Alumínio.</a:t>
            </a:r>
          </a:p>
          <a:p>
            <a:pPr>
              <a:lnSpc>
                <a:spcPct val="90000"/>
              </a:lnSpc>
            </a:pPr>
            <a:r>
              <a:rPr lang="pt-BR" sz="1600" dirty="0"/>
              <a:t>	Limpeza e Manutenção de Equipamentos: Óxido de Bário, Níquel em ligas, etc.</a:t>
            </a:r>
          </a:p>
          <a:p>
            <a:pPr>
              <a:lnSpc>
                <a:spcPct val="90000"/>
              </a:lnSpc>
            </a:pPr>
            <a:r>
              <a:rPr lang="pt-BR" sz="1600" dirty="0"/>
              <a:t>	Emissões de Combustão: Alumínio, Chumbo, Níquel.</a:t>
            </a:r>
          </a:p>
          <a:p>
            <a:pPr>
              <a:lnSpc>
                <a:spcPct val="90000"/>
              </a:lnSpc>
            </a:pPr>
            <a:r>
              <a:rPr lang="pt-BR" sz="1600" dirty="0"/>
              <a:t>o	Consequências Comuns: Problemas neurológicos, renais, respiratórios, dermatológicos, disfunções hormonais, risco de câncer.</a:t>
            </a:r>
          </a:p>
          <a:p>
            <a:pPr>
              <a:lnSpc>
                <a:spcPct val="90000"/>
              </a:lnSpc>
            </a:pPr>
            <a:endParaRPr lang="pt-BR" sz="11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7BEBFA0-501D-ACF0-1EFA-1C6735C957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346" r="8987"/>
          <a:stretch>
            <a:fillRect/>
          </a:stretch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5807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8A4FD3-68FC-C58F-CEDE-E43C652BF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126" y="584617"/>
            <a:ext cx="3567658" cy="58911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400" dirty="0"/>
              <a:t>: </a:t>
            </a:r>
            <a:r>
              <a:rPr lang="pt-BR" sz="1600" dirty="0"/>
              <a:t>O Que é o </a:t>
            </a:r>
            <a:r>
              <a:rPr lang="pt-BR" sz="1600" dirty="0" err="1"/>
              <a:t>Mineralograma</a:t>
            </a:r>
            <a:r>
              <a:rPr lang="pt-BR" sz="1600" dirty="0"/>
              <a:t> Capilar?</a:t>
            </a:r>
          </a:p>
          <a:p>
            <a:pPr>
              <a:lnSpc>
                <a:spcPct val="90000"/>
              </a:lnSpc>
            </a:pPr>
            <a:r>
              <a:rPr lang="pt-BR" sz="1600" dirty="0"/>
              <a:t>• Um Raio-X Nutricional e Toxicológico</a:t>
            </a:r>
          </a:p>
          <a:p>
            <a:pPr>
              <a:lnSpc>
                <a:spcPct val="90000"/>
              </a:lnSpc>
            </a:pPr>
            <a:r>
              <a:rPr lang="pt-BR" sz="1600" dirty="0"/>
              <a:t>o	Definição: Análise laboratorial não invasiva de uma amostra de cabelo.</a:t>
            </a:r>
          </a:p>
          <a:p>
            <a:pPr>
              <a:lnSpc>
                <a:spcPct val="90000"/>
              </a:lnSpc>
            </a:pPr>
            <a:r>
              <a:rPr lang="pt-BR" sz="1600" dirty="0"/>
              <a:t>o	O que ele revela: Níveis de metais tóxicos (pesados) e minerais essenciais.</a:t>
            </a:r>
          </a:p>
          <a:p>
            <a:pPr>
              <a:lnSpc>
                <a:spcPct val="90000"/>
              </a:lnSpc>
            </a:pPr>
            <a:r>
              <a:rPr lang="pt-BR" sz="1600" dirty="0"/>
              <a:t>o	Por que o cabelo? Armazena um histórico de exposição de meses (diferente de exames de sangue, que mostram o momento atual).</a:t>
            </a:r>
          </a:p>
          <a:p>
            <a:pPr>
              <a:lnSpc>
                <a:spcPct val="90000"/>
              </a:lnSpc>
            </a:pPr>
            <a:r>
              <a:rPr lang="pt-BR" sz="1600" dirty="0"/>
              <a:t>o	Objetivo: Identificar desequilíbrios minerais e acúmulo de substâncias nocivas antes do surgimento de sintomas.</a:t>
            </a:r>
          </a:p>
          <a:p>
            <a:pPr>
              <a:lnSpc>
                <a:spcPct val="90000"/>
              </a:lnSpc>
            </a:pPr>
            <a:endParaRPr lang="pt-BR" sz="11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038F93E-215E-4122-981F-220FEB750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62" y="1342218"/>
            <a:ext cx="5062993" cy="34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22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FCED43-352E-0D8E-5EB8-E09271AEF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48641"/>
            <a:ext cx="8596668" cy="5492722"/>
          </a:xfrm>
        </p:spPr>
        <p:txBody>
          <a:bodyPr>
            <a:normAutofit/>
          </a:bodyPr>
          <a:lstStyle/>
          <a:p>
            <a:r>
              <a:rPr lang="pt-BR" dirty="0"/>
              <a:t>Como o </a:t>
            </a:r>
            <a:r>
              <a:rPr lang="pt-BR" dirty="0" err="1"/>
              <a:t>Mineralograma</a:t>
            </a:r>
            <a:r>
              <a:rPr lang="pt-BR" dirty="0"/>
              <a:t> Protege o Trabalhador do Petróleo?</a:t>
            </a:r>
          </a:p>
          <a:p>
            <a:r>
              <a:rPr lang="pt-BR" dirty="0"/>
              <a:t>•	Título: Prevenção e Monitoramento: O Papel do </a:t>
            </a:r>
            <a:r>
              <a:rPr lang="pt-BR" dirty="0" err="1"/>
              <a:t>Mineralograma</a:t>
            </a:r>
            <a:endParaRPr lang="pt-BR" dirty="0"/>
          </a:p>
          <a:p>
            <a:r>
              <a:rPr lang="pt-BR" dirty="0"/>
              <a:t>•	Imagem: Um escudo, uma lupa de detetive, ou um gráfico de acompanhamento de saúde.</a:t>
            </a:r>
          </a:p>
          <a:p>
            <a:r>
              <a:rPr lang="pt-BR" dirty="0"/>
              <a:t>•	</a:t>
            </a:r>
            <a:r>
              <a:rPr lang="pt-BR" dirty="0" err="1"/>
              <a:t>Pontos-chave</a:t>
            </a:r>
            <a:r>
              <a:rPr lang="pt-BR" dirty="0"/>
              <a:t>: </a:t>
            </a:r>
          </a:p>
          <a:p>
            <a:r>
              <a:rPr lang="pt-BR" dirty="0"/>
              <a:t>o	Detecção Precoce: Identifica acúmulos tóxicos antes de causar doenças graves.</a:t>
            </a:r>
          </a:p>
          <a:p>
            <a:r>
              <a:rPr lang="pt-BR" dirty="0"/>
              <a:t>o	Monitoramento da Exposição: Permite acompanhar a eficácia de EPIs e medidas de segurança.</a:t>
            </a:r>
          </a:p>
          <a:p>
            <a:r>
              <a:rPr lang="pt-BR" dirty="0"/>
              <a:t>o	Avaliação de Nutrientes Essenciais: Revela se tóxicos estão drenando minerais importantes ou causando desequilíbrios.</a:t>
            </a:r>
          </a:p>
          <a:p>
            <a:r>
              <a:rPr lang="pt-BR" dirty="0"/>
              <a:t>o	Guia para Intervenções: Orienta estratégias de desintoxicação, suplementação nutricional e ajustes.</a:t>
            </a:r>
          </a:p>
          <a:p>
            <a:r>
              <a:rPr lang="pt-BR" dirty="0"/>
              <a:t>o	Saúde Personalizada: Entende a resposta individual do corpo às exposições.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9891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02D5E6D-7994-94F0-AD66-937136A4D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2446"/>
            <a:ext cx="4966819" cy="6775554"/>
          </a:xfrm>
          <a:prstGeom prst="rect">
            <a:avLst/>
          </a:prstGeom>
        </p:spPr>
      </p:pic>
      <p:pic>
        <p:nvPicPr>
          <p:cNvPr id="6" name="Imagem 5" descr="Texto, Carta&#10;&#10;O conteúdo gerado por IA pode estar incorreto.">
            <a:extLst>
              <a:ext uri="{FF2B5EF4-FFF2-40B4-BE49-F238E27FC236}">
                <a16:creationId xmlns:a16="http://schemas.microsoft.com/office/drawing/2014/main" id="{ADE99BC1-BA8C-0D01-9BA4-BEF176970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20" y="82446"/>
            <a:ext cx="4342072" cy="669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3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0AB9A671-F4AE-AA08-FA51-BB76047D06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018682"/>
              </p:ext>
            </p:extLst>
          </p:nvPr>
        </p:nvGraphicFramePr>
        <p:xfrm>
          <a:off x="592519" y="953580"/>
          <a:ext cx="85963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6312">
                  <a:extLst>
                    <a:ext uri="{9D8B030D-6E8A-4147-A177-3AD203B41FA5}">
                      <a16:colId xmlns:a16="http://schemas.microsoft.com/office/drawing/2014/main" val="3144940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 dirty="0"/>
                        <a:t>Estudo de Caso: Análise do </a:t>
                      </a:r>
                      <a:r>
                        <a:rPr lang="pt-BR" dirty="0" err="1"/>
                        <a:t>Mineralograma</a:t>
                      </a:r>
                      <a:r>
                        <a:rPr lang="pt-BR" dirty="0"/>
                        <a:t> de "CENP" - Metais Tóxicos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048453"/>
                  </a:ext>
                </a:extLst>
              </a:tr>
            </a:tbl>
          </a:graphicData>
        </a:graphic>
      </p:graphicFrame>
      <p:pic>
        <p:nvPicPr>
          <p:cNvPr id="15" name="Imagem 14">
            <a:extLst>
              <a:ext uri="{FF2B5EF4-FFF2-40B4-BE49-F238E27FC236}">
                <a16:creationId xmlns:a16="http://schemas.microsoft.com/office/drawing/2014/main" id="{401210E3-DFF5-AE99-E098-57A210529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04" y="1719834"/>
            <a:ext cx="8344662" cy="466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862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222</TotalTime>
  <Words>1073</Words>
  <Application>Microsoft Office PowerPoint</Application>
  <PresentationFormat>Widescreen</PresentationFormat>
  <Paragraphs>73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Aptos</vt:lpstr>
      <vt:lpstr>Arial</vt:lpstr>
      <vt:lpstr>Trebuchet MS</vt:lpstr>
      <vt:lpstr>Wingdings 3</vt:lpstr>
      <vt:lpstr>Facetado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PACHECO TERRA</dc:creator>
  <cp:lastModifiedBy>Ivan Cerqueira Filho</cp:lastModifiedBy>
  <cp:revision>2</cp:revision>
  <dcterms:created xsi:type="dcterms:W3CDTF">2025-09-11T03:55:17Z</dcterms:created>
  <dcterms:modified xsi:type="dcterms:W3CDTF">2025-11-10T11:44:37Z</dcterms:modified>
</cp:coreProperties>
</file>