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04" r:id="rId3"/>
    <p:sldId id="309" r:id="rId4"/>
    <p:sldId id="310" r:id="rId5"/>
    <p:sldId id="308" r:id="rId6"/>
    <p:sldId id="306" r:id="rId7"/>
    <p:sldId id="311" r:id="rId8"/>
    <p:sldId id="313" r:id="rId9"/>
    <p:sldId id="312" r:id="rId10"/>
    <p:sldId id="305" r:id="rId11"/>
    <p:sldId id="314" r:id="rId12"/>
    <p:sldId id="315" r:id="rId13"/>
    <p:sldId id="316" r:id="rId14"/>
    <p:sldId id="317" r:id="rId15"/>
    <p:sldId id="318" r:id="rId16"/>
    <p:sldId id="319" r:id="rId17"/>
    <p:sldId id="320" r:id="rId18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23" autoAdjust="0"/>
  </p:normalViewPr>
  <p:slideViewPr>
    <p:cSldViewPr>
      <p:cViewPr varScale="1">
        <p:scale>
          <a:sx n="67" d="100"/>
          <a:sy n="67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CNC\deputado\audiencia-senado-pr-05-12-13\planilha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tx>
            <c:strRef>
              <c:f>'resumo-custos'!$Q$3</c:f>
              <c:strCache>
                <c:ptCount val="1"/>
                <c:pt idx="0">
                  <c:v>C/PS (R$/ha)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3.2407407407407413E-2"/>
                </c:manualLayout>
              </c:layout>
              <c:showVal val="1"/>
            </c:dLbl>
            <c:dLbl>
              <c:idx val="1"/>
              <c:layout>
                <c:manualLayout>
                  <c:x val="-5.5555555555555558E-3"/>
                  <c:y val="4.1666666666666664E-2"/>
                </c:manualLayout>
              </c:layout>
              <c:showVal val="1"/>
            </c:dLbl>
            <c:dLbl>
              <c:idx val="2"/>
              <c:layout>
                <c:manualLayout>
                  <c:x val="-2.7777777777777809E-3"/>
                  <c:y val="3.2407407407407419E-2"/>
                </c:manualLayout>
              </c:layout>
              <c:showVal val="1"/>
            </c:dLbl>
            <c:dLbl>
              <c:idx val="3"/>
              <c:layout>
                <c:manualLayout>
                  <c:x val="-8.3333333333333367E-3"/>
                  <c:y val="2.3148148148148147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solidFill>
                      <a:srgbClr val="0070C0"/>
                    </a:solidFill>
                  </a:defRPr>
                </a:pPr>
                <a:endParaRPr lang="pt-BR"/>
              </a:p>
            </c:txPr>
            <c:showVal val="1"/>
          </c:dLbls>
          <c:cat>
            <c:strRef>
              <c:f>'resumo-custos'!$P$4:$P$7</c:f>
              <c:strCache>
                <c:ptCount val="4"/>
                <c:pt idx="0">
                  <c:v>4,0 x 1,0 (2.500 Pl/ha)</c:v>
                </c:pt>
                <c:pt idx="1">
                  <c:v>3,8 x 0,7 (3.760 Pl/ha)</c:v>
                </c:pt>
                <c:pt idx="2">
                  <c:v>4,0 x 0,5 (5.000 Pl/ha)</c:v>
                </c:pt>
                <c:pt idx="3">
                  <c:v>2,0 x 0,5 (10.000 Pl/ha)</c:v>
                </c:pt>
              </c:strCache>
            </c:strRef>
          </c:cat>
          <c:val>
            <c:numRef>
              <c:f>'resumo-custos'!$Q$4:$Q$7</c:f>
              <c:numCache>
                <c:formatCode>_-* #,##0_-;\-* #,##0_-;_-* "-"??_-;_-@_-</c:formatCode>
                <c:ptCount val="4"/>
                <c:pt idx="0">
                  <c:v>5245.1900000000014</c:v>
                </c:pt>
                <c:pt idx="1">
                  <c:v>5886.1900000000014</c:v>
                </c:pt>
                <c:pt idx="2">
                  <c:v>6661.54</c:v>
                </c:pt>
                <c:pt idx="3">
                  <c:v>11951.740000000003</c:v>
                </c:pt>
              </c:numCache>
            </c:numRef>
          </c:val>
        </c:ser>
        <c:ser>
          <c:idx val="1"/>
          <c:order val="1"/>
          <c:tx>
            <c:strRef>
              <c:f>'resumo-custos'!$R$3</c:f>
              <c:strCache>
                <c:ptCount val="1"/>
                <c:pt idx="0">
                  <c:v>S/PS (R$/ha)</c:v>
                </c:pt>
              </c:strCache>
            </c:strRef>
          </c:tx>
          <c:dLbls>
            <c:txPr>
              <a:bodyPr/>
              <a:lstStyle/>
              <a:p>
                <a:pPr>
                  <a:defRPr sz="1800" b="1">
                    <a:solidFill>
                      <a:srgbClr val="C00000"/>
                    </a:solidFill>
                  </a:defRPr>
                </a:pPr>
                <a:endParaRPr lang="pt-BR"/>
              </a:p>
            </c:txPr>
            <c:showVal val="1"/>
          </c:dLbls>
          <c:cat>
            <c:strRef>
              <c:f>'resumo-custos'!$P$4:$P$7</c:f>
              <c:strCache>
                <c:ptCount val="4"/>
                <c:pt idx="0">
                  <c:v>4,0 x 1,0 (2.500 Pl/ha)</c:v>
                </c:pt>
                <c:pt idx="1">
                  <c:v>3,8 x 0,7 (3.760 Pl/ha)</c:v>
                </c:pt>
                <c:pt idx="2">
                  <c:v>4,0 x 0,5 (5.000 Pl/ha)</c:v>
                </c:pt>
                <c:pt idx="3">
                  <c:v>2,0 x 0,5 (10.000 Pl/ha)</c:v>
                </c:pt>
              </c:strCache>
            </c:strRef>
          </c:cat>
          <c:val>
            <c:numRef>
              <c:f>'resumo-custos'!$R$4:$R$7</c:f>
              <c:numCache>
                <c:formatCode>_-* #,##0_-;\-* #,##0_-;_-* "-"??_-;_-@_-</c:formatCode>
                <c:ptCount val="4"/>
                <c:pt idx="0">
                  <c:v>4770.1900000000014</c:v>
                </c:pt>
                <c:pt idx="1">
                  <c:v>5411.1900000000014</c:v>
                </c:pt>
                <c:pt idx="2">
                  <c:v>6186.54</c:v>
                </c:pt>
                <c:pt idx="3">
                  <c:v>11476.740000000003</c:v>
                </c:pt>
              </c:numCache>
            </c:numRef>
          </c:val>
        </c:ser>
        <c:axId val="11604736"/>
        <c:axId val="11606272"/>
      </c:barChart>
      <c:catAx>
        <c:axId val="11604736"/>
        <c:scaling>
          <c:orientation val="maxMin"/>
        </c:scaling>
        <c:axPos val="l"/>
        <c:tickLblPos val="nextTo"/>
        <c:txPr>
          <a:bodyPr/>
          <a:lstStyle/>
          <a:p>
            <a:pPr>
              <a:defRPr sz="1800" b="1"/>
            </a:pPr>
            <a:endParaRPr lang="pt-BR"/>
          </a:p>
        </c:txPr>
        <c:crossAx val="11606272"/>
        <c:crosses val="autoZero"/>
        <c:auto val="1"/>
        <c:lblAlgn val="ctr"/>
        <c:lblOffset val="100"/>
      </c:catAx>
      <c:valAx>
        <c:axId val="11606272"/>
        <c:scaling>
          <c:orientation val="minMax"/>
        </c:scaling>
        <c:delete val="1"/>
        <c:axPos val="t"/>
        <c:numFmt formatCode="_-* #,##0_-;\-* #,##0_-;_-* &quot;-&quot;??_-;_-@_-" sourceLinked="1"/>
        <c:tickLblPos val="none"/>
        <c:crossAx val="11604736"/>
        <c:crosses val="autoZero"/>
        <c:crossBetween val="between"/>
      </c:valAx>
    </c:plotArea>
    <c:legend>
      <c:legendPos val="b"/>
      <c:txPr>
        <a:bodyPr/>
        <a:lstStyle/>
        <a:p>
          <a:pPr>
            <a:defRPr sz="1800" b="1"/>
          </a:pPr>
          <a:endParaRPr lang="pt-BR"/>
        </a:p>
      </c:txPr>
    </c:legend>
    <c:plotVisOnly val="1"/>
    <c:dispBlanksAs val="gap"/>
  </c:chart>
  <c:spPr>
    <a:ln>
      <a:noFill/>
    </a:ln>
  </c:sp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4B034F-FE5E-42B8-96DA-C519701B44B5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514A6E-92AD-41B9-BC8F-B3E344D3EC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2650BF-F76E-46CB-B5FC-A771CBB0573A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BB2432-187D-431B-83C5-95E2538C2032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46C431-29C8-4547-8229-8C6AF5F37AF4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72E5-45EA-4753-94B2-978D9CE1571E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F4B0B-5BB3-40E3-90DC-0A390DD90A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1DA9E-7DAE-4ABA-ADA7-A3E8AC697888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D747D-8DC5-4C3F-BBBD-F1C88A90FFF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D4B1E-216D-4299-9AF0-84606D88E5F5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E4BBC-8BEF-47A1-8830-121E32058E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0710-C722-4CE5-ABE7-9B642480A784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B3D5-8834-4A93-A25C-ED9A6CCCAD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0B864-C6EF-4FCE-BFDF-1EBC000777C2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6F7C4-B76A-400B-912B-8DBF7E6E6A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5D640-A440-4400-99A8-9C899D48CBDE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EE5E9-C58E-4D42-814E-49E5209D67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2E952-5E37-4360-B7DF-7BF1D8346DA7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CDDF3-34E9-431F-BE63-029F7206F8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7E9D5-7B02-4E63-B58D-7A1D3D02F04C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14C76-4094-4D98-A5BC-1EF24D95B3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6BD55-7B17-403B-95A9-304AA37B6C50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465E-711B-421F-8B31-0DB800B400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7C939-88A5-4724-A52E-F579FEF133AD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6E4C0-A831-46A6-98D2-36254A7699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DAFBB-624E-4A34-B214-065674EAC2E8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2A9B8-7647-491E-99B2-A92BC3C5E6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1E1A2C-8685-4FC6-ACBD-498978417CB7}" type="datetimeFigureOut">
              <a:rPr lang="pt-BR"/>
              <a:pPr>
                <a:defRPr/>
              </a:pPr>
              <a:t>05/12/2013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958F8B-BB53-4F23-A8A8-7E7EA03D43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cafe.com.br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residente@cncafe.com.br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ctrTitle"/>
          </p:nvPr>
        </p:nvSpPr>
        <p:spPr>
          <a:xfrm>
            <a:off x="323850" y="2205038"/>
            <a:ext cx="8569325" cy="1470025"/>
          </a:xfrm>
        </p:spPr>
        <p:txBody>
          <a:bodyPr/>
          <a:lstStyle/>
          <a:p>
            <a:pPr eaLnBrk="1" hangingPunct="1"/>
            <a:r>
              <a:rPr lang="pt-BR" sz="3800" b="1" smtClean="0"/>
              <a:t>Audiência Pública - CRA</a:t>
            </a:r>
            <a:br>
              <a:rPr lang="pt-BR" sz="3800" b="1" smtClean="0"/>
            </a:br>
            <a:r>
              <a:rPr lang="pt-BR" sz="2600" i="1" smtClean="0"/>
              <a:t>Política para Recuperação da Lavoura do Café – Região Sul</a:t>
            </a:r>
          </a:p>
        </p:txBody>
      </p:sp>
      <p:sp>
        <p:nvSpPr>
          <p:cNvPr id="14338" name="CaixaDeTexto 7"/>
          <p:cNvSpPr txBox="1">
            <a:spLocks noChangeArrowheads="1"/>
          </p:cNvSpPr>
          <p:nvPr/>
        </p:nvSpPr>
        <p:spPr bwMode="auto">
          <a:xfrm>
            <a:off x="5973763" y="5373688"/>
            <a:ext cx="29194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latin typeface="Calibri" pitchFamily="34" charset="0"/>
              </a:rPr>
              <a:t>Silas Brasileiro</a:t>
            </a:r>
          </a:p>
          <a:p>
            <a:r>
              <a:rPr lang="pt-BR" b="1">
                <a:latin typeface="Calibri" pitchFamily="34" charset="0"/>
              </a:rPr>
              <a:t>Presidente Executivo do CNC</a:t>
            </a:r>
          </a:p>
        </p:txBody>
      </p:sp>
      <p:pic>
        <p:nvPicPr>
          <p:cNvPr id="14339" name="Picture 2" descr="C:\CNC\deputado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88913"/>
            <a:ext cx="37211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26627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026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4 X 1,0 - 2.500 Plantas/ha (Parte 1)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360363" y="1319213"/>
          <a:ext cx="8639175" cy="54022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3608"/>
                <a:gridCol w="820424"/>
                <a:gridCol w="820424"/>
                <a:gridCol w="1217817"/>
                <a:gridCol w="1217817"/>
              </a:tblGrid>
              <a:tr h="536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 smtClean="0">
                          <a:effectLst/>
                        </a:rPr>
                        <a:t>1. OPERAÇÕES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QUANT.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VALOR UNIT.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PREPARO DO SOLO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475,00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SULCAMENTO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DIST. ESTERCO E ADUBO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2,5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125,00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MIST. ENCHIMENTO DE SULCO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DISTRIBUIÇÃO DE MUDAS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250,00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REPLANTIO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TRANSPORTE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80,00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480,00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ADUBAÇÃO PÓS PLANTIO (3)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75,00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MECÂNICAS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150,00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MANUAL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250,00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507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PULVERIZAÇÃO (4)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200,00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3692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</a:t>
                      </a:r>
                      <a:r>
                        <a:rPr lang="pt-BR" sz="1800" b="1" u="none" strike="noStrike" dirty="0" smtClean="0">
                          <a:effectLst/>
                        </a:rPr>
                        <a:t>2.230,00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27651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026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4 X 1,0 - 2.500 Plantas/ha (Parte 2)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4925" y="1412875"/>
          <a:ext cx="8713788" cy="4157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2101"/>
                <a:gridCol w="827345"/>
                <a:gridCol w="827345"/>
                <a:gridCol w="1228089"/>
                <a:gridCol w="1228089"/>
              </a:tblGrid>
              <a:tr h="3042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2 - INSUMOS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CALCÁRIO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225,00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ESTERCO DE GALINHA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190,00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950,00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SUPER SIMPLES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0,75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710,00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532,50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MUDAS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UNID.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2500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0,35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875,00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SULFATO DE AMONIO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TON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0,225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946,00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212,85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CLORETO DE POTÁSSIO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0,075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1.380,00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103,50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MICRONUTRIENTES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6,4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5,90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37,76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DEFENSIVOS (COBRE)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16,70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40,08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FORMICIDAS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11,00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38,50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</a:t>
                      </a:r>
                      <a:r>
                        <a:rPr lang="pt-BR" sz="1800" b="1" u="none" strike="noStrike" dirty="0" smtClean="0">
                          <a:effectLst/>
                        </a:rPr>
                        <a:t>3.015,19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TOTAL GERAL DO ORÇADO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pt-BR" sz="1800" b="1" u="none" strike="noStrike" dirty="0" smtClean="0">
                          <a:effectLst/>
                        </a:rPr>
                        <a:t> </a:t>
                      </a:r>
                      <a:r>
                        <a:rPr lang="pt-BR" sz="1800" b="1" u="none" strike="noStrike" dirty="0">
                          <a:effectLst/>
                        </a:rPr>
                        <a:t>R</a:t>
                      </a:r>
                      <a:r>
                        <a:rPr lang="pt-BR" sz="1800" b="1" u="none" strike="noStrike" dirty="0" smtClean="0">
                          <a:effectLst/>
                        </a:rPr>
                        <a:t>$ </a:t>
                      </a:r>
                      <a:r>
                        <a:rPr lang="pt-BR" sz="1800" b="1" u="none" strike="noStrike" dirty="0">
                          <a:effectLst/>
                        </a:rPr>
                        <a:t>5.245,19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28675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2625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3,8 X 0,7 - 3.760 Plantas/ha (Parte 1)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44463" y="1268413"/>
          <a:ext cx="8820150" cy="475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17208"/>
                <a:gridCol w="618360"/>
                <a:gridCol w="812702"/>
                <a:gridCol w="1258806"/>
                <a:gridCol w="1413396"/>
              </a:tblGrid>
              <a:tr h="3394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1 - OPERAÇÃO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PREPARO DO SOLO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475,00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SULCAMENTO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75,00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DIST. ESTERCO E ADUBO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125,00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MIST. ENCHIMENTO DE SULCO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DISTRIBUIÇÃO DE MUDAS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400,00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REPLANTIO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TRANSPORTE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480,00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ADUBAÇÃO PÓS PLANTIO (3)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75,00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MECANICAS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150,00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MANUAL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300,00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PULVERIZAÇÃO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200,00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2.430,00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29699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2625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3,8 X 0,7 - 3.760 Plantas/ha (Parte 2)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79388" y="1628775"/>
          <a:ext cx="8713787" cy="459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59716"/>
                <a:gridCol w="610824"/>
                <a:gridCol w="802796"/>
                <a:gridCol w="1243463"/>
                <a:gridCol w="1396169"/>
              </a:tblGrid>
              <a:tr h="3480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2 - INSUMOS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CALCÁRIO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225,00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ESTERCO DE GALINHA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190,00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950,00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SUPER SIMPLES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0,75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710,00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532,50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MUDAS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UNID.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3760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0,35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1.316,00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SULFATO DE AMONIO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0,225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946,00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212,85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CLORETO DE POTÁSSIO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0,075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1.380,00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103,50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MICRONUTRIENTES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5,90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37,76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DEFENSIVOS (COBRE)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16,70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40,08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FORMICIDAS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11,00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38,50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3.456,19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l" fontAlgn="b"/>
                      <a:endParaRPr lang="pt-BR" sz="1800" b="1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pt-BR" sz="1800" b="1" u="none" strike="noStrike" dirty="0" smtClean="0">
                          <a:effectLst/>
                        </a:rPr>
                        <a:t>TOTAL </a:t>
                      </a:r>
                      <a:r>
                        <a:rPr lang="pt-BR" sz="1800" b="1" u="none" strike="noStrike" dirty="0">
                          <a:effectLst/>
                        </a:rPr>
                        <a:t>GERAL DO ORÇADO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5.886,19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30723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3244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4,0 X 0,5 – 5.000 Plantas/ha (Parte 1)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388" y="1268413"/>
          <a:ext cx="8569325" cy="475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3521"/>
                <a:gridCol w="879347"/>
                <a:gridCol w="1122570"/>
                <a:gridCol w="1777403"/>
                <a:gridCol w="1796112"/>
              </a:tblGrid>
              <a:tr h="3394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1 - OPERAÇÃO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PREPARO DO SOLO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475,00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SULCAMENTO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DIST. ESTERCO E ADUBO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HM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125,00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MIST. ENCHIMENTO DE SULCO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DISTRIBUIÇÃO DE MUDAS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8,0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400,00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REPLANTIO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TRANSPORTE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  80,00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480,00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ADUBAÇÃO PÓS PLANTIO (3)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  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150,00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MECÂNICAS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150,00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MANUAL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250,00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PULVERIZAÇÃO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R$             200,00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     2.455,00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31747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3244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4,0 X 0,5 – 5.000 Plantas/ha (Parte 2)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539750" y="1268413"/>
          <a:ext cx="8208963" cy="4981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7742"/>
                <a:gridCol w="842399"/>
                <a:gridCol w="1075403"/>
                <a:gridCol w="1702722"/>
                <a:gridCol w="1720645"/>
              </a:tblGrid>
              <a:tr h="4020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2 - INSUMOS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CALCÁRIO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225,00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ESTERCO DE GALINHA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190,00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950,00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SUPER SIMPLES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0,75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710,00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532,50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MUDAS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UNID.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5000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  0,35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1.750,00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SULFATO DE AMONIO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0,45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946,00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425,70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CLORETO DE POTÁSSIO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1.380,00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207,00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MICRONUTRIENTES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  5,90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37,76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DEFENSIVOS (COBRE)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16,70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40,08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FORMICIDAS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11,00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      38,50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     4.206,54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045">
                <a:tc>
                  <a:txBody>
                    <a:bodyPr/>
                    <a:lstStyle/>
                    <a:p>
                      <a:pPr algn="l" fontAlgn="b"/>
                      <a:endParaRPr lang="pt-BR" sz="1800" b="1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pt-BR" sz="1800" b="1" u="none" strike="noStrike" dirty="0" smtClean="0">
                          <a:effectLst/>
                        </a:rPr>
                        <a:t>TOTAL </a:t>
                      </a:r>
                      <a:r>
                        <a:rPr lang="pt-BR" sz="1800" b="1" u="none" strike="noStrike" dirty="0">
                          <a:effectLst/>
                        </a:rPr>
                        <a:t>GERAL DO ORÇADO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      6.661,54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32771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4816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2,0 X 0,5 – 10.000 Plantas/ha (Parte 1)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50825" y="1341438"/>
          <a:ext cx="8497888" cy="4895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0401"/>
                <a:gridCol w="763524"/>
                <a:gridCol w="1003490"/>
                <a:gridCol w="1554319"/>
                <a:gridCol w="1685209"/>
              </a:tblGrid>
              <a:tr h="3497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1 - OPERAÇÃO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PREPARO DO SOLO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475,00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SULCAMENTO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DIST. ESTERCO E ADUBO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250,00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MIST. ENCHIMENTO DE SULCO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DISTRIBUIÇÃO DE MUDAS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REPLANTIO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TRANSPORTE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480,00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ADUBAÇÃO PÓS PLANTIO (3)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300,00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MECANICAS (2)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300,00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CAPINAS MANUAL (3)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15,0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750,00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PULVERIZAÇÃO (6)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HM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450,00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97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3.880,00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CaixaDeTexto 11"/>
          <p:cNvSpPr txBox="1">
            <a:spLocks noChangeArrowheads="1"/>
          </p:cNvSpPr>
          <p:nvPr/>
        </p:nvSpPr>
        <p:spPr bwMode="auto">
          <a:xfrm>
            <a:off x="34925" y="188913"/>
            <a:ext cx="8050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  <p:sp>
        <p:nvSpPr>
          <p:cNvPr id="33795" name="CaixaDeTexto 4"/>
          <p:cNvSpPr txBox="1">
            <a:spLocks noChangeArrowheads="1"/>
          </p:cNvSpPr>
          <p:nvPr/>
        </p:nvSpPr>
        <p:spPr bwMode="auto">
          <a:xfrm>
            <a:off x="360363" y="476250"/>
            <a:ext cx="54816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 b="1">
                <a:solidFill>
                  <a:srgbClr val="0070C0"/>
                </a:solidFill>
              </a:rPr>
              <a:t>2,0 X 0,5 – 10.000 Plantas/ha (Parte 2)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79388" y="1412875"/>
          <a:ext cx="8640762" cy="4649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9561"/>
                <a:gridCol w="776466"/>
                <a:gridCol w="1020498"/>
                <a:gridCol w="1580663"/>
                <a:gridCol w="1713773"/>
              </a:tblGrid>
              <a:tr h="3720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2 - INSUMOS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UNID.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QUANT.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VALOR UNIT.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CALCÁRIO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75,00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225,00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ESTERCO DE GALINHA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190,00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1.900,00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SUPER SIMPLES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710,00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1.065,00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MUDAS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UNID.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10000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0,35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3.500,00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SULFATO DE AMONIO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946,00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851,40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CLORETO DE POTÁSSIO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1.380,00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414,00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MICRONUTRIENTES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5,90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37,76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DEFENSIVOS (COBRE) (4)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16,70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40,08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FORMICIDAS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KG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11,00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R$         38,50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SUBTOTAL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  8.071,74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041">
                <a:tc>
                  <a:txBody>
                    <a:bodyPr/>
                    <a:lstStyle/>
                    <a:p>
                      <a:pPr algn="l" fontAlgn="b"/>
                      <a:endParaRPr lang="pt-BR" sz="1800" b="1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pt-BR" sz="1800" b="1" u="none" strike="noStrike" dirty="0" smtClean="0">
                          <a:effectLst/>
                        </a:rPr>
                        <a:t>TOTAL </a:t>
                      </a:r>
                      <a:r>
                        <a:rPr lang="pt-BR" sz="1800" b="1" u="none" strike="noStrike" dirty="0">
                          <a:effectLst/>
                        </a:rPr>
                        <a:t>GERAL DO ORÇADO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R$  11.951,74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34925" y="334963"/>
            <a:ext cx="8050213" cy="862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pt-BR" sz="2200" b="1" dirty="0">
                <a:sym typeface="Wingdings" pitchFamily="2" charset="2"/>
              </a:rPr>
              <a:t>Evolução Área Colhida com Café no Paraná e sua Participação no Total do Brasil – 1970 a 2013 (Mil ha)</a:t>
            </a:r>
          </a:p>
          <a:p>
            <a:pPr algn="just">
              <a:defRPr/>
            </a:pPr>
            <a:endParaRPr lang="pt-BR" sz="600" b="1" dirty="0">
              <a:sym typeface="Wingdings" pitchFamily="2" charset="2"/>
            </a:endParaRPr>
          </a:p>
        </p:txBody>
      </p:sp>
      <p:sp>
        <p:nvSpPr>
          <p:cNvPr id="15363" name="CaixaDeTexto 17"/>
          <p:cNvSpPr txBox="1">
            <a:spLocks noChangeArrowheads="1"/>
          </p:cNvSpPr>
          <p:nvPr/>
        </p:nvSpPr>
        <p:spPr bwMode="auto">
          <a:xfrm>
            <a:off x="7654925" y="6443663"/>
            <a:ext cx="1504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IBGE</a:t>
            </a:r>
          </a:p>
        </p:txBody>
      </p:sp>
      <p:graphicFrame>
        <p:nvGraphicFramePr>
          <p:cNvPr id="15364" name="Gráfico 7"/>
          <p:cNvGraphicFramePr>
            <a:graphicFrameLocks/>
          </p:cNvGraphicFramePr>
          <p:nvPr/>
        </p:nvGraphicFramePr>
        <p:xfrm>
          <a:off x="344488" y="1506538"/>
          <a:ext cx="8526462" cy="4987925"/>
        </p:xfrm>
        <a:graphic>
          <a:graphicData uri="http://schemas.openxmlformats.org/presentationml/2006/ole">
            <p:oleObj spid="_x0000_s15364" r:id="rId5" imgW="8522947" imgH="4986960" progId="Excel.Chart.8">
              <p:embed/>
            </p:oleObj>
          </a:graphicData>
        </a:graphic>
      </p:graphicFrame>
      <p:sp>
        <p:nvSpPr>
          <p:cNvPr id="15365" name="CaixaDeTexto 1"/>
          <p:cNvSpPr txBox="1">
            <a:spLocks noChangeArrowheads="1"/>
          </p:cNvSpPr>
          <p:nvPr/>
        </p:nvSpPr>
        <p:spPr bwMode="auto">
          <a:xfrm>
            <a:off x="2992438" y="2135188"/>
            <a:ext cx="58515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i="1"/>
              <a:t>Eventos Climáticos (Geadas) e Substituição por outras </a:t>
            </a:r>
          </a:p>
          <a:p>
            <a:pPr algn="ctr"/>
            <a:r>
              <a:rPr lang="pt-BR" i="1"/>
              <a:t>culturas levam ao declínio da cafeicultura paranaense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CaixaDeTexto 11"/>
          <p:cNvSpPr txBox="1">
            <a:spLocks noChangeArrowheads="1"/>
          </p:cNvSpPr>
          <p:nvPr/>
        </p:nvSpPr>
        <p:spPr bwMode="auto">
          <a:xfrm>
            <a:off x="34925" y="334963"/>
            <a:ext cx="805021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pt-BR" sz="2200" b="1">
                <a:sym typeface="Wingdings" pitchFamily="2" charset="2"/>
              </a:rPr>
              <a:t>Cenário atual da Produção</a:t>
            </a:r>
            <a:endParaRPr lang="pt-BR" sz="600" b="1">
              <a:sym typeface="Wingdings" pitchFamily="2" charset="2"/>
            </a:endParaRPr>
          </a:p>
        </p:txBody>
      </p:sp>
      <p:sp>
        <p:nvSpPr>
          <p:cNvPr id="17411" name="CaixaDeTexto 17"/>
          <p:cNvSpPr txBox="1">
            <a:spLocks noChangeArrowheads="1"/>
          </p:cNvSpPr>
          <p:nvPr/>
        </p:nvSpPr>
        <p:spPr bwMode="auto">
          <a:xfrm>
            <a:off x="7164388" y="5084763"/>
            <a:ext cx="16335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Conab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27088" y="2205038"/>
          <a:ext cx="7129462" cy="2663825"/>
        </p:xfrm>
        <a:graphic>
          <a:graphicData uri="http://schemas.openxmlformats.org/drawingml/2006/table">
            <a:tbl>
              <a:tblPr/>
              <a:tblGrid>
                <a:gridCol w="2714543"/>
                <a:gridCol w="1550279"/>
                <a:gridCol w="1668573"/>
                <a:gridCol w="1195397"/>
              </a:tblGrid>
              <a:tr h="5328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Safra 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Safra 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Produção (Mil sacas)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1.580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1.640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Área Total (ha)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84.050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82.300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 formação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16.873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16.670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 produção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67.177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65.630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439" name="CaixaDeTexto 4"/>
          <p:cNvSpPr txBox="1">
            <a:spLocks noChangeArrowheads="1"/>
          </p:cNvSpPr>
          <p:nvPr/>
        </p:nvSpPr>
        <p:spPr bwMode="auto">
          <a:xfrm>
            <a:off x="250825" y="1116013"/>
            <a:ext cx="81661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200"/>
              <a:t>Estatísticas da Conab para as Safras 2012 e 2013 do Paraná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68313" y="5622925"/>
            <a:ext cx="8531225" cy="1046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ü"/>
              <a:defRPr/>
            </a:pPr>
            <a:r>
              <a:rPr lang="pt-BR" dirty="0"/>
              <a:t>Para 2014, ainda não há levantamento final das perdas resultantes das geadas;</a:t>
            </a:r>
          </a:p>
          <a:p>
            <a:pPr algn="just">
              <a:defRPr/>
            </a:pPr>
            <a:endParaRPr lang="pt-BR" sz="800" dirty="0"/>
          </a:p>
          <a:p>
            <a:pPr marL="285750" indent="-285750" algn="just">
              <a:buFont typeface="Wingdings" pitchFamily="2" charset="2"/>
              <a:buChar char="ü"/>
              <a:defRPr/>
            </a:pPr>
            <a:r>
              <a:rPr lang="pt-BR" dirty="0"/>
              <a:t>Estima-se que a área atingida pelo sinistro esteja em torno de 10 mil ha.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CaixaDeTexto 11"/>
          <p:cNvSpPr txBox="1">
            <a:spLocks noChangeArrowheads="1"/>
          </p:cNvSpPr>
          <p:nvPr/>
        </p:nvSpPr>
        <p:spPr bwMode="auto">
          <a:xfrm>
            <a:off x="34925" y="334963"/>
            <a:ext cx="805021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pt-BR" sz="2200" b="1">
                <a:sym typeface="Wingdings" pitchFamily="2" charset="2"/>
              </a:rPr>
              <a:t>Custos de Produção x Preços Recebidos</a:t>
            </a:r>
            <a:endParaRPr lang="pt-BR" sz="600" b="1">
              <a:sym typeface="Wingdings" pitchFamily="2" charset="2"/>
            </a:endParaRPr>
          </a:p>
        </p:txBody>
      </p:sp>
      <p:sp>
        <p:nvSpPr>
          <p:cNvPr id="19459" name="CaixaDeTexto 17"/>
          <p:cNvSpPr txBox="1">
            <a:spLocks noChangeArrowheads="1"/>
          </p:cNvSpPr>
          <p:nvPr/>
        </p:nvSpPr>
        <p:spPr bwMode="auto">
          <a:xfrm>
            <a:off x="7164388" y="6443663"/>
            <a:ext cx="1890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Deral/PR</a:t>
            </a:r>
          </a:p>
        </p:txBody>
      </p:sp>
      <p:sp>
        <p:nvSpPr>
          <p:cNvPr id="19460" name="CaixaDeTexto 4"/>
          <p:cNvSpPr txBox="1">
            <a:spLocks noChangeArrowheads="1"/>
          </p:cNvSpPr>
          <p:nvPr/>
        </p:nvSpPr>
        <p:spPr bwMode="auto">
          <a:xfrm>
            <a:off x="927100" y="1557338"/>
            <a:ext cx="27813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pt-BR" sz="2200"/>
              <a:t>Cultivo Tradicional</a:t>
            </a:r>
          </a:p>
        </p:txBody>
      </p:sp>
      <p:sp>
        <p:nvSpPr>
          <p:cNvPr id="19461" name="CaixaDeTexto 7"/>
          <p:cNvSpPr txBox="1">
            <a:spLocks noChangeArrowheads="1"/>
          </p:cNvSpPr>
          <p:nvPr/>
        </p:nvSpPr>
        <p:spPr bwMode="auto">
          <a:xfrm>
            <a:off x="5680075" y="1557338"/>
            <a:ext cx="26701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pt-BR" sz="2200"/>
              <a:t>Cultivo Adensado</a:t>
            </a:r>
          </a:p>
        </p:txBody>
      </p:sp>
      <p:graphicFrame>
        <p:nvGraphicFramePr>
          <p:cNvPr id="19462" name="Gráfico 27"/>
          <p:cNvGraphicFramePr>
            <a:graphicFrameLocks/>
          </p:cNvGraphicFramePr>
          <p:nvPr/>
        </p:nvGraphicFramePr>
        <p:xfrm>
          <a:off x="-7938" y="2154238"/>
          <a:ext cx="4673601" cy="3624262"/>
        </p:xfrm>
        <a:graphic>
          <a:graphicData uri="http://schemas.openxmlformats.org/presentationml/2006/ole">
            <p:oleObj spid="_x0000_s19462" r:id="rId5" imgW="4669941" imgH="3627434" progId="Excel.Chart.8">
              <p:embed/>
            </p:oleObj>
          </a:graphicData>
        </a:graphic>
      </p:graphicFrame>
      <p:graphicFrame>
        <p:nvGraphicFramePr>
          <p:cNvPr id="19463" name="Gráfico 29"/>
          <p:cNvGraphicFramePr>
            <a:graphicFrameLocks/>
          </p:cNvGraphicFramePr>
          <p:nvPr/>
        </p:nvGraphicFramePr>
        <p:xfrm>
          <a:off x="4521200" y="2873375"/>
          <a:ext cx="4673600" cy="2838450"/>
        </p:xfrm>
        <a:graphic>
          <a:graphicData uri="http://schemas.openxmlformats.org/presentationml/2006/ole">
            <p:oleObj spid="_x0000_s19463" r:id="rId6" imgW="4669941" imgH="2840982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34925" y="188913"/>
            <a:ext cx="8050213" cy="150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pt-BR" sz="2200" b="1" dirty="0">
                <a:sym typeface="Wingdings" pitchFamily="2" charset="2"/>
              </a:rPr>
              <a:t>Custos para Formação de Café, em Diferentes Espaçamentos – R$/há*</a:t>
            </a:r>
          </a:p>
          <a:p>
            <a:pPr algn="just">
              <a:defRPr/>
            </a:pPr>
            <a:endParaRPr lang="pt-BR" sz="600" b="1" dirty="0">
              <a:sym typeface="Wingdings" pitchFamily="2" charset="2"/>
            </a:endParaRPr>
          </a:p>
          <a:p>
            <a:pPr algn="just">
              <a:defRPr/>
            </a:pPr>
            <a:r>
              <a:rPr lang="pt-BR" sz="2000" dirty="0">
                <a:sym typeface="Wingdings" pitchFamily="2" charset="2"/>
              </a:rPr>
              <a:t>* Inclui Plantio e Adubação Pós-Plantio até 6 meses de idade</a:t>
            </a:r>
          </a:p>
          <a:p>
            <a:pPr algn="just">
              <a:defRPr/>
            </a:pPr>
            <a:r>
              <a:rPr lang="pt-BR" sz="2200" i="1" dirty="0">
                <a:sym typeface="Wingdings" pitchFamily="2" charset="2"/>
              </a:rPr>
              <a:t> </a:t>
            </a:r>
            <a:endParaRPr lang="pt-BR" sz="2200" i="1" dirty="0"/>
          </a:p>
        </p:txBody>
      </p:sp>
      <p:sp>
        <p:nvSpPr>
          <p:cNvPr id="21507" name="CaixaDeTexto 6"/>
          <p:cNvSpPr txBox="1">
            <a:spLocks noChangeArrowheads="1"/>
          </p:cNvSpPr>
          <p:nvPr/>
        </p:nvSpPr>
        <p:spPr bwMode="auto">
          <a:xfrm>
            <a:off x="2084388" y="6083300"/>
            <a:ext cx="6994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Nota:</a:t>
            </a:r>
            <a:r>
              <a:rPr lang="pt-BR"/>
              <a:t> C/PS = Com Preparo de Solo; S/PS = Sem Preparo de Solo</a:t>
            </a:r>
          </a:p>
        </p:txBody>
      </p:sp>
      <p:sp>
        <p:nvSpPr>
          <p:cNvPr id="21508" name="CaixaDeTexto 17"/>
          <p:cNvSpPr txBox="1">
            <a:spLocks noChangeArrowheads="1"/>
          </p:cNvSpPr>
          <p:nvPr/>
        </p:nvSpPr>
        <p:spPr bwMode="auto">
          <a:xfrm>
            <a:off x="7654925" y="6443663"/>
            <a:ext cx="145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CNC</a:t>
            </a:r>
          </a:p>
        </p:txBody>
      </p:sp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409249" y="1219765"/>
          <a:ext cx="8604224" cy="4923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34925" y="458788"/>
            <a:ext cx="805021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pt-BR" sz="2400" b="1" dirty="0">
                <a:sym typeface="Wingdings" pitchFamily="2" charset="2"/>
              </a:rPr>
              <a:t>Custo </a:t>
            </a:r>
            <a:r>
              <a:rPr lang="pt-BR" sz="2400" b="1" dirty="0" err="1">
                <a:sym typeface="Wingdings" pitchFamily="2" charset="2"/>
              </a:rPr>
              <a:t>Esqueletamento</a:t>
            </a:r>
            <a:r>
              <a:rPr lang="pt-BR" sz="2400" b="1" dirty="0">
                <a:sym typeface="Wingdings" pitchFamily="2" charset="2"/>
              </a:rPr>
              <a:t> – 1 ano</a:t>
            </a:r>
            <a:endParaRPr lang="pt-BR" sz="2400" b="1" dirty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defRPr/>
            </a:pPr>
            <a:r>
              <a:rPr lang="pt-BR" i="1" dirty="0">
                <a:sym typeface="Wingdings" pitchFamily="2" charset="2"/>
              </a:rPr>
              <a:t> </a:t>
            </a:r>
            <a:endParaRPr lang="pt-BR" i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116013" y="1341438"/>
          <a:ext cx="7272337" cy="4751387"/>
        </p:xfrm>
        <a:graphic>
          <a:graphicData uri="http://schemas.openxmlformats.org/drawingml/2006/table">
            <a:tbl>
              <a:tblPr/>
              <a:tblGrid>
                <a:gridCol w="5726791"/>
                <a:gridCol w="1546017"/>
              </a:tblGrid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 Operacional Efetivo - C.O.E.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R$/ha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Adubação via Solo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923,00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Adubação via Folha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154,82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Controle de Pragas e Doenças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Controle de Plantas Daninhas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595,75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Tratos Culturais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1.471,87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do C.O.E.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3.575,42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  <p:sp>
        <p:nvSpPr>
          <p:cNvPr id="22550" name="CaixaDeTexto 7"/>
          <p:cNvSpPr txBox="1">
            <a:spLocks noChangeArrowheads="1"/>
          </p:cNvSpPr>
          <p:nvPr/>
        </p:nvSpPr>
        <p:spPr bwMode="auto">
          <a:xfrm>
            <a:off x="6227763" y="6443663"/>
            <a:ext cx="286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Educampo/Sebrae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34925" y="188913"/>
            <a:ext cx="805021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pt-BR" sz="2400" b="1" dirty="0">
                <a:sym typeface="Wingdings" pitchFamily="2" charset="2"/>
              </a:rPr>
              <a:t>Considerações Finais</a:t>
            </a:r>
            <a:endParaRPr lang="pt-BR" sz="2400" b="1" dirty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defRPr/>
            </a:pPr>
            <a:r>
              <a:rPr lang="pt-BR" i="1" dirty="0">
                <a:sym typeface="Wingdings" pitchFamily="2" charset="2"/>
              </a:rPr>
              <a:t> </a:t>
            </a:r>
            <a:endParaRPr lang="pt-BR" i="1" dirty="0"/>
          </a:p>
        </p:txBody>
      </p:sp>
      <p:sp>
        <p:nvSpPr>
          <p:cNvPr id="23555" name="CaixaDeTexto 1"/>
          <p:cNvSpPr txBox="1">
            <a:spLocks noChangeArrowheads="1"/>
          </p:cNvSpPr>
          <p:nvPr/>
        </p:nvSpPr>
        <p:spPr bwMode="auto">
          <a:xfrm>
            <a:off x="107950" y="981075"/>
            <a:ext cx="8891588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/>
              <a:t>A cafeicultura enfrenta uma crise internacional de preços baixos, derivada do excesso de produção. Esse excesso é resultante da incorporação de tecnologias que permitiram saltos significativos de produtividade, principalmente no Brasil;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pt-BR"/>
          </a:p>
          <a:p>
            <a:pPr marL="285750" indent="-285750" algn="just">
              <a:buFont typeface="Wingdings" pitchFamily="2" charset="2"/>
              <a:buChar char="Ø"/>
            </a:pPr>
            <a:r>
              <a:rPr lang="pt-BR"/>
              <a:t>O foco das políticas públicas deve ser a garantia de renda ao produtor rural, considerando os cenários de oferta e demanda mundial. Nesse sentido, deve-se atentar para a elevada disparidade entre os níveis de produtividade dos principais produtores de café – pequenos saltos tecnológicos movimentarão a curva de oferta mundial:</a:t>
            </a:r>
          </a:p>
        </p:txBody>
      </p:sp>
      <p:graphicFrame>
        <p:nvGraphicFramePr>
          <p:cNvPr id="23556" name="Gráfico 5"/>
          <p:cNvGraphicFramePr>
            <a:graphicFrameLocks/>
          </p:cNvGraphicFramePr>
          <p:nvPr/>
        </p:nvGraphicFramePr>
        <p:xfrm>
          <a:off x="1147763" y="3389313"/>
          <a:ext cx="5826125" cy="3492500"/>
        </p:xfrm>
        <a:graphic>
          <a:graphicData uri="http://schemas.openxmlformats.org/presentationml/2006/ole">
            <p:oleObj spid="_x0000_s23556" r:id="rId4" imgW="5828281" imgH="3493311" progId="Excel.Chart.8">
              <p:embed/>
            </p:oleObj>
          </a:graphicData>
        </a:graphic>
      </p:graphicFrame>
      <p:sp>
        <p:nvSpPr>
          <p:cNvPr id="23557" name="CaixaDeTexto 6"/>
          <p:cNvSpPr txBox="1">
            <a:spLocks noChangeArrowheads="1"/>
          </p:cNvSpPr>
          <p:nvPr/>
        </p:nvSpPr>
        <p:spPr bwMode="auto">
          <a:xfrm>
            <a:off x="5940425" y="6443663"/>
            <a:ext cx="3159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Fonte:</a:t>
            </a:r>
            <a:r>
              <a:rPr lang="pt-BR"/>
              <a:t> FAOSTAT/OIC (2011)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34925" y="188913"/>
            <a:ext cx="805021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pt-BR" sz="2400" b="1" dirty="0">
                <a:sym typeface="Wingdings" pitchFamily="2" charset="2"/>
              </a:rPr>
              <a:t>Considerações Finais</a:t>
            </a:r>
            <a:endParaRPr lang="pt-BR" sz="2400" b="1" dirty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defRPr/>
            </a:pPr>
            <a:r>
              <a:rPr lang="pt-BR" i="1" dirty="0">
                <a:sym typeface="Wingdings" pitchFamily="2" charset="2"/>
              </a:rPr>
              <a:t> </a:t>
            </a:r>
            <a:endParaRPr lang="pt-BR" i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7625" y="1196975"/>
            <a:ext cx="8891588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Ø"/>
              <a:defRPr/>
            </a:pPr>
            <a:r>
              <a:rPr lang="pt-BR" dirty="0"/>
              <a:t>Políticas de incentivo ao aumento da oferta de café devem ser analisadas sob a ótica da rentabilidade local da cafeicultura, frente às características climáticas,  produtivas e de oferta dos insumos e fatores de produção.</a:t>
            </a:r>
          </a:p>
          <a:p>
            <a:pPr marL="285750" indent="-285750" algn="just">
              <a:buFont typeface="Wingdings" pitchFamily="2" charset="2"/>
              <a:buChar char="Ø"/>
              <a:defRPr/>
            </a:pPr>
            <a:endParaRPr lang="pt-BR" dirty="0"/>
          </a:p>
          <a:p>
            <a:pPr marL="285750" indent="-285750" algn="just">
              <a:buFont typeface="Wingdings" pitchFamily="2" charset="2"/>
              <a:buChar char="Ø"/>
              <a:defRPr/>
            </a:pPr>
            <a:r>
              <a:rPr lang="pt-BR" dirty="0"/>
              <a:t>Na concessão do crédito para a recuperação de lavouras cafeeiras, os custos reais de implantação devem ser base para a definição do montante de recursos públicos a serem liberados.</a:t>
            </a:r>
          </a:p>
          <a:p>
            <a:pPr algn="just">
              <a:defRPr/>
            </a:pPr>
            <a:endParaRPr lang="pt-BR" dirty="0"/>
          </a:p>
          <a:p>
            <a:pPr marL="285750" indent="-285750" algn="just">
              <a:buFont typeface="Wingdings" pitchFamily="2" charset="2"/>
              <a:buChar char="Ø"/>
              <a:defRPr/>
            </a:pPr>
            <a:r>
              <a:rPr lang="pt-BR" dirty="0"/>
              <a:t> Dependendo </a:t>
            </a:r>
            <a:r>
              <a:rPr lang="pt-BR" dirty="0"/>
              <a:t>da conjuntura de mercado, </a:t>
            </a:r>
            <a:r>
              <a:rPr lang="pt-BR" dirty="0"/>
              <a:t>e visando à garantia de renda e qualidade de vida do produtor rural, alternativas para diversificação devem ser avaliadas e consideradas na formulação da política pública.</a:t>
            </a:r>
          </a:p>
          <a:p>
            <a:pPr marL="285750" indent="-285750" algn="just">
              <a:buFont typeface="Wingdings" pitchFamily="2" charset="2"/>
              <a:buChar char="Ø"/>
              <a:defRPr/>
            </a:pPr>
            <a:endParaRPr lang="pt-BR" dirty="0"/>
          </a:p>
          <a:p>
            <a:pPr marL="285750" indent="-285750" algn="just">
              <a:buFont typeface="Wingdings" pitchFamily="2" charset="2"/>
              <a:buChar char="Ø"/>
              <a:defRPr/>
            </a:pPr>
            <a:endParaRPr lang="pt-BR" dirty="0"/>
          </a:p>
          <a:p>
            <a:pPr algn="just">
              <a:defRPr/>
            </a:pPr>
            <a:endParaRPr lang="pt-BR" dirty="0"/>
          </a:p>
        </p:txBody>
      </p:sp>
      <p:sp>
        <p:nvSpPr>
          <p:cNvPr id="24580" name="Retângulo 2"/>
          <p:cNvSpPr>
            <a:spLocks noChangeArrowheads="1"/>
          </p:cNvSpPr>
          <p:nvPr/>
        </p:nvSpPr>
        <p:spPr bwMode="auto">
          <a:xfrm>
            <a:off x="2195513" y="4652963"/>
            <a:ext cx="4572000" cy="19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b="1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CONTEM CONOSCO.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b="1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MUITO OBRIGADO!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pt-BR" b="1">
              <a:solidFill>
                <a:srgbClr val="898989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b="1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Conselho Nacional do Café – CNC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600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Website:</a:t>
            </a:r>
            <a:r>
              <a:rPr lang="pt-BR" sz="1600" b="1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 </a:t>
            </a:r>
            <a:r>
              <a:rPr lang="pt-BR" sz="1600" b="1">
                <a:solidFill>
                  <a:schemeClr val="bg1"/>
                </a:solidFill>
                <a:latin typeface="Times New Roman" pitchFamily="18" charset="0"/>
                <a:ea typeface="MS PGothic"/>
                <a:cs typeface="Times New Roman" pitchFamily="18" charset="0"/>
                <a:hlinkClick r:id="rId3"/>
              </a:rPr>
              <a:t>www.cncafe.com.br</a:t>
            </a:r>
            <a:endParaRPr lang="pt-BR" sz="1600" b="1">
              <a:solidFill>
                <a:schemeClr val="bg1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600">
                <a:solidFill>
                  <a:srgbClr val="898989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   E-mail:</a:t>
            </a:r>
            <a:r>
              <a:rPr lang="pt-BR" sz="1600">
                <a:solidFill>
                  <a:schemeClr val="bg1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 </a:t>
            </a:r>
            <a:r>
              <a:rPr lang="pt-BR" sz="1600" b="1">
                <a:solidFill>
                  <a:schemeClr val="tx2"/>
                </a:solidFill>
                <a:latin typeface="Times New Roman" pitchFamily="18" charset="0"/>
                <a:ea typeface="MS PGothic"/>
                <a:cs typeface="Times New Roman" pitchFamily="18" charset="0"/>
                <a:hlinkClick r:id="rId4"/>
              </a:rPr>
              <a:t>presidente</a:t>
            </a:r>
            <a:r>
              <a:rPr lang="pt-BR" sz="1600" b="1">
                <a:solidFill>
                  <a:schemeClr val="bg1"/>
                </a:solidFill>
                <a:latin typeface="Times New Roman" pitchFamily="18" charset="0"/>
                <a:ea typeface="MS PGothic"/>
                <a:cs typeface="Times New Roman" pitchFamily="18" charset="0"/>
                <a:hlinkClick r:id="rId4"/>
              </a:rPr>
              <a:t>@cncafe.com.br</a:t>
            </a:r>
            <a:endParaRPr lang="pt-BR" sz="1600" b="1">
              <a:solidFill>
                <a:schemeClr val="bg1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6" descr="C:\Users\Silvia\AppData\Local\Microsoft\Windows\Temporary Internet Files\Content.Outlook\XBFGQTUF\logo_gra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5138" y="98425"/>
            <a:ext cx="914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CaixaDeTexto 11"/>
          <p:cNvSpPr txBox="1">
            <a:spLocks noChangeArrowheads="1"/>
          </p:cNvSpPr>
          <p:nvPr/>
        </p:nvSpPr>
        <p:spPr bwMode="auto">
          <a:xfrm>
            <a:off x="338138" y="2565400"/>
            <a:ext cx="8050212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sym typeface="Wingdings" pitchFamily="2" charset="2"/>
              </a:rPr>
              <a:t>ANEXO: DETALHAMENTO CUSTOS PRODUÇÃO</a:t>
            </a:r>
            <a:endParaRPr lang="pt-BR" sz="2400" b="1">
              <a:solidFill>
                <a:srgbClr val="FF0000"/>
              </a:solidFill>
              <a:sym typeface="Wingdings" pitchFamily="2" charset="2"/>
            </a:endParaRPr>
          </a:p>
          <a:p>
            <a:pPr algn="ctr"/>
            <a:r>
              <a:rPr lang="pt-BR" i="1">
                <a:sym typeface="Wingdings" pitchFamily="2" charset="2"/>
              </a:rPr>
              <a:t> </a:t>
            </a:r>
            <a:endParaRPr lang="pt-BR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5439</TotalTime>
  <Words>1274</Words>
  <Application>Microsoft Office PowerPoint</Application>
  <PresentationFormat>Apresentação na tela (4:3)</PresentationFormat>
  <Paragraphs>625</Paragraphs>
  <Slides>17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4" baseType="lpstr">
      <vt:lpstr>Arial</vt:lpstr>
      <vt:lpstr>Calibri</vt:lpstr>
      <vt:lpstr>Wingdings</vt:lpstr>
      <vt:lpstr>Times New Roman</vt:lpstr>
      <vt:lpstr>MS PGothic</vt:lpstr>
      <vt:lpstr>Tema do Office</vt:lpstr>
      <vt:lpstr>Gráfico do Microsoft Excel</vt:lpstr>
      <vt:lpstr>Audiência Pública - CRA Política para Recuperação da Lavoura do Café – Região Sul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Crise na Cafeicultura</dc:title>
  <dc:creator>Silvia</dc:creator>
  <cp:lastModifiedBy>guizule</cp:lastModifiedBy>
  <cp:revision>679</cp:revision>
  <cp:lastPrinted>2013-12-04T10:39:18Z</cp:lastPrinted>
  <dcterms:created xsi:type="dcterms:W3CDTF">2013-03-01T11:00:11Z</dcterms:created>
  <dcterms:modified xsi:type="dcterms:W3CDTF">2013-12-05T09:45:48Z</dcterms:modified>
</cp:coreProperties>
</file>