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6" r:id="rId2"/>
    <p:sldMasterId id="2147483701" r:id="rId3"/>
    <p:sldMasterId id="2147483706" r:id="rId4"/>
    <p:sldMasterId id="2147483711" r:id="rId5"/>
    <p:sldMasterId id="2147483716" r:id="rId6"/>
    <p:sldMasterId id="2147483721" r:id="rId7"/>
  </p:sldMasterIdLst>
  <p:notesMasterIdLst>
    <p:notesMasterId r:id="rId46"/>
  </p:notesMasterIdLst>
  <p:handoutMasterIdLst>
    <p:handoutMasterId r:id="rId47"/>
  </p:handoutMasterIdLst>
  <p:sldIdLst>
    <p:sldId id="412" r:id="rId8"/>
    <p:sldId id="406" r:id="rId9"/>
    <p:sldId id="407" r:id="rId10"/>
    <p:sldId id="408" r:id="rId11"/>
    <p:sldId id="409" r:id="rId12"/>
    <p:sldId id="410" r:id="rId13"/>
    <p:sldId id="411" r:id="rId14"/>
    <p:sldId id="385" r:id="rId15"/>
    <p:sldId id="424" r:id="rId16"/>
    <p:sldId id="426" r:id="rId17"/>
    <p:sldId id="427" r:id="rId18"/>
    <p:sldId id="428" r:id="rId19"/>
    <p:sldId id="401" r:id="rId20"/>
    <p:sldId id="402" r:id="rId21"/>
    <p:sldId id="413" r:id="rId22"/>
    <p:sldId id="439" r:id="rId23"/>
    <p:sldId id="399" r:id="rId24"/>
    <p:sldId id="420" r:id="rId25"/>
    <p:sldId id="430" r:id="rId26"/>
    <p:sldId id="431" r:id="rId27"/>
    <p:sldId id="404" r:id="rId28"/>
    <p:sldId id="432" r:id="rId29"/>
    <p:sldId id="434" r:id="rId30"/>
    <p:sldId id="433" r:id="rId31"/>
    <p:sldId id="419" r:id="rId32"/>
    <p:sldId id="414" r:id="rId33"/>
    <p:sldId id="415" r:id="rId34"/>
    <p:sldId id="416" r:id="rId35"/>
    <p:sldId id="417" r:id="rId36"/>
    <p:sldId id="351" r:id="rId37"/>
    <p:sldId id="440" r:id="rId38"/>
    <p:sldId id="397" r:id="rId39"/>
    <p:sldId id="421" r:id="rId40"/>
    <p:sldId id="442" r:id="rId41"/>
    <p:sldId id="441" r:id="rId42"/>
    <p:sldId id="423" r:id="rId43"/>
    <p:sldId id="425" r:id="rId44"/>
    <p:sldId id="418" r:id="rId45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AC9DE"/>
    <a:srgbClr val="49A427"/>
    <a:srgbClr val="ABCADE"/>
    <a:srgbClr val="E6ECB0"/>
    <a:srgbClr val="FFCCFF"/>
    <a:srgbClr val="B8FEEF"/>
    <a:srgbClr val="003300"/>
    <a:srgbClr val="5A2300"/>
    <a:srgbClr val="2A4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9" autoAdjust="0"/>
    <p:restoredTop sz="96433" autoAdjust="0"/>
  </p:normalViewPr>
  <p:slideViewPr>
    <p:cSldViewPr snapToGrid="0" snapToObjects="1">
      <p:cViewPr varScale="1">
        <p:scale>
          <a:sx n="90" d="100"/>
          <a:sy n="90" d="100"/>
        </p:scale>
        <p:origin x="1008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3667387172\Documents\Trabalhos\Apresenta&#231;&#245;es\Dyogo%20B&#225;sica\base%20de%20dados_Dyogo%20basic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3667387172\Documents\Trabalhos\Apresenta&#231;&#245;es\Dyogo%20B&#225;sica\base%20de%20dados_Dyogo%20basic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3667387172\Documents\Trabalhos\Apresenta&#231;&#245;es\Dyogo%20B&#225;sica\base%20de%20dados_Dyogo%20basic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3667387172\Documents\Trabalhos\Apresenta&#231;&#245;es\Dyogo%20B&#225;sica\base%20de%20dados_Dyogo%20basic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3667387172\Documents\Trabalhos\Apresenta&#231;&#245;es\Dyogo%20B&#225;sica\base%20de%20dados_Dyogo%20basic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3667387172\Documents\Trabalhos\Apresenta&#231;&#245;es\Dyogo%20B&#225;sica\base%20de%20dados_Dyogo%20basic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3667387172\Documents\Trabalhos\Apresenta&#231;&#245;es\Dyogo%20B&#225;sica\base%20de%20dados_Dyogo%20basic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Planilha_do_Microsoft_Excel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Produto Interno Bruto</a:t>
            </a:r>
            <a:endParaRPr lang="pt-BR" sz="1800">
              <a:effectLst/>
            </a:endParaRPr>
          </a:p>
          <a:p>
            <a:pPr>
              <a:defRPr/>
            </a:pPr>
            <a:r>
              <a:rPr lang="en-US" sz="1400" b="1" i="0" baseline="0">
                <a:effectLst/>
              </a:rPr>
              <a:t>(variação % </a:t>
            </a:r>
            <a:r>
              <a: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contra</a:t>
            </a:r>
            <a:r>
              <a:rPr lang="en-US" sz="1400" b="1" i="0" u="none" strike="noStrike" baseline="0">
                <a:effectLst/>
              </a:rPr>
              <a:t> </a:t>
            </a:r>
            <a:r>
              <a:rPr lang="en-US" sz="1400" b="1" i="0" baseline="0">
                <a:effectLst/>
              </a:rPr>
              <a:t>mesmo trimestre do ano anterior)</a:t>
            </a:r>
            <a:endParaRPr lang="pt-BR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5"/>
          <c:order val="0"/>
          <c:spPr>
            <a:gradFill>
              <a:gsLst>
                <a:gs pos="0">
                  <a:schemeClr val="accent1">
                    <a:lumMod val="50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c:spPr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tri'!$B$76:$B$92</c:f>
              <c:strCache>
                <c:ptCount val="17"/>
                <c:pt idx="0">
                  <c:v>I - 2015</c:v>
                </c:pt>
                <c:pt idx="1">
                  <c:v>II - 2015</c:v>
                </c:pt>
                <c:pt idx="2">
                  <c:v>III - 2015</c:v>
                </c:pt>
                <c:pt idx="3">
                  <c:v>IV - 2015</c:v>
                </c:pt>
                <c:pt idx="4">
                  <c:v>I - 2016</c:v>
                </c:pt>
                <c:pt idx="5">
                  <c:v>II - 2016</c:v>
                </c:pt>
                <c:pt idx="6">
                  <c:v>III - 2016</c:v>
                </c:pt>
                <c:pt idx="7">
                  <c:v>IV - 2016</c:v>
                </c:pt>
                <c:pt idx="8">
                  <c:v>I - 2017</c:v>
                </c:pt>
                <c:pt idx="9">
                  <c:v>II - 2017</c:v>
                </c:pt>
                <c:pt idx="10">
                  <c:v>III - 2017</c:v>
                </c:pt>
                <c:pt idx="11">
                  <c:v>IV - 2017</c:v>
                </c:pt>
                <c:pt idx="12">
                  <c:v>I - 2018</c:v>
                </c:pt>
                <c:pt idx="13">
                  <c:v>II - 2018</c:v>
                </c:pt>
                <c:pt idx="14">
                  <c:v>III - 2018</c:v>
                </c:pt>
                <c:pt idx="15">
                  <c:v>IV - 2018</c:v>
                </c:pt>
                <c:pt idx="16">
                  <c:v>I - 2019</c:v>
                </c:pt>
              </c:strCache>
            </c:strRef>
          </c:cat>
          <c:val>
            <c:numRef>
              <c:f>'PIB tri'!$I$76:$I$92</c:f>
              <c:numCache>
                <c:formatCode>0.0%</c:formatCode>
                <c:ptCount val="17"/>
                <c:pt idx="0">
                  <c:v>-1.59132841328413E-2</c:v>
                </c:pt>
                <c:pt idx="1">
                  <c:v>-2.7076746191434201E-2</c:v>
                </c:pt>
                <c:pt idx="2">
                  <c:v>-4.2590398826648702E-2</c:v>
                </c:pt>
                <c:pt idx="3">
                  <c:v>-5.5833522856492998E-2</c:v>
                </c:pt>
                <c:pt idx="4">
                  <c:v>-5.2495898757909602E-2</c:v>
                </c:pt>
                <c:pt idx="5">
                  <c:v>-3.3975419522571597E-2</c:v>
                </c:pt>
                <c:pt idx="6">
                  <c:v>-2.6808861654489799E-2</c:v>
                </c:pt>
                <c:pt idx="7">
                  <c:v>-2.4930747922437799E-2</c:v>
                </c:pt>
                <c:pt idx="8">
                  <c:v>-6.1835270838472899E-5</c:v>
                </c:pt>
                <c:pt idx="9">
                  <c:v>4.1592757966846302E-3</c:v>
                </c:pt>
                <c:pt idx="10">
                  <c:v>1.4167221650420701E-2</c:v>
                </c:pt>
                <c:pt idx="11">
                  <c:v>2.2999999999999899E-2</c:v>
                </c:pt>
                <c:pt idx="12">
                  <c:v>2.0999999999999901E-2</c:v>
                </c:pt>
                <c:pt idx="13">
                  <c:v>2.5500000000000099E-2</c:v>
                </c:pt>
                <c:pt idx="14">
                  <c:v>3.0999999999999899E-2</c:v>
                </c:pt>
                <c:pt idx="15">
                  <c:v>3.2999999999999897E-2</c:v>
                </c:pt>
                <c:pt idx="16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129102192"/>
        <c:axId val="129097096"/>
      </c:barChart>
      <c:catAx>
        <c:axId val="12910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097096"/>
        <c:crosses val="autoZero"/>
        <c:auto val="1"/>
        <c:lblAlgn val="ctr"/>
        <c:lblOffset val="100"/>
        <c:noMultiLvlLbl val="0"/>
      </c:catAx>
      <c:valAx>
        <c:axId val="12909709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10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68520288566003E-2"/>
          <c:y val="0.118572315393594"/>
          <c:w val="0.89203006401193696"/>
          <c:h val="0.71336400844423498"/>
        </c:manualLayout>
      </c:layout>
      <c:lineChart>
        <c:grouping val="standard"/>
        <c:varyColors val="0"/>
        <c:ser>
          <c:idx val="0"/>
          <c:order val="0"/>
          <c:tx>
            <c:strRef>
              <c:f>emprego!$B$1</c:f>
              <c:strCache>
                <c:ptCount val="1"/>
                <c:pt idx="0">
                  <c:v>PNADC - População Ocupada (PO)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4.4294555340663899E-2"/>
                  <c:y val="-4.2522786853975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layout>
                <c:manualLayout>
                  <c:x val="-2.9834195276095099E-2"/>
                  <c:y val="-3.551110326937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emprego!$A$4:$A$52</c:f>
              <c:numCache>
                <c:formatCode>m/d/yyyy</c:formatCode>
                <c:ptCount val="49"/>
                <c:pt idx="0">
                  <c:v>43070</c:v>
                </c:pt>
                <c:pt idx="1">
                  <c:v>43040</c:v>
                </c:pt>
                <c:pt idx="2">
                  <c:v>43009</c:v>
                </c:pt>
                <c:pt idx="3">
                  <c:v>42979</c:v>
                </c:pt>
                <c:pt idx="4">
                  <c:v>42948</c:v>
                </c:pt>
                <c:pt idx="5">
                  <c:v>42917</c:v>
                </c:pt>
                <c:pt idx="6">
                  <c:v>42887</c:v>
                </c:pt>
                <c:pt idx="7">
                  <c:v>42856</c:v>
                </c:pt>
                <c:pt idx="8">
                  <c:v>42826</c:v>
                </c:pt>
                <c:pt idx="9">
                  <c:v>42795</c:v>
                </c:pt>
                <c:pt idx="10">
                  <c:v>42767</c:v>
                </c:pt>
                <c:pt idx="11">
                  <c:v>42736</c:v>
                </c:pt>
                <c:pt idx="12">
                  <c:v>42705</c:v>
                </c:pt>
                <c:pt idx="13">
                  <c:v>42675</c:v>
                </c:pt>
                <c:pt idx="14">
                  <c:v>42644</c:v>
                </c:pt>
                <c:pt idx="15">
                  <c:v>42614</c:v>
                </c:pt>
                <c:pt idx="16">
                  <c:v>42583</c:v>
                </c:pt>
                <c:pt idx="17">
                  <c:v>42552</c:v>
                </c:pt>
                <c:pt idx="18">
                  <c:v>42522</c:v>
                </c:pt>
                <c:pt idx="19">
                  <c:v>42491</c:v>
                </c:pt>
                <c:pt idx="20">
                  <c:v>42461</c:v>
                </c:pt>
                <c:pt idx="21">
                  <c:v>42430</c:v>
                </c:pt>
                <c:pt idx="22">
                  <c:v>42401</c:v>
                </c:pt>
                <c:pt idx="23">
                  <c:v>42370</c:v>
                </c:pt>
                <c:pt idx="24">
                  <c:v>42339</c:v>
                </c:pt>
                <c:pt idx="25">
                  <c:v>42309</c:v>
                </c:pt>
                <c:pt idx="26">
                  <c:v>42278</c:v>
                </c:pt>
                <c:pt idx="27">
                  <c:v>42248</c:v>
                </c:pt>
                <c:pt idx="28">
                  <c:v>42217</c:v>
                </c:pt>
                <c:pt idx="29">
                  <c:v>42186</c:v>
                </c:pt>
                <c:pt idx="30">
                  <c:v>42156</c:v>
                </c:pt>
                <c:pt idx="31">
                  <c:v>42125</c:v>
                </c:pt>
                <c:pt idx="32">
                  <c:v>42095</c:v>
                </c:pt>
                <c:pt idx="33">
                  <c:v>42064</c:v>
                </c:pt>
                <c:pt idx="34">
                  <c:v>42036</c:v>
                </c:pt>
                <c:pt idx="35">
                  <c:v>42005</c:v>
                </c:pt>
                <c:pt idx="36">
                  <c:v>41974</c:v>
                </c:pt>
                <c:pt idx="37">
                  <c:v>41944</c:v>
                </c:pt>
                <c:pt idx="38">
                  <c:v>41913</c:v>
                </c:pt>
                <c:pt idx="39">
                  <c:v>41883</c:v>
                </c:pt>
                <c:pt idx="40">
                  <c:v>41852</c:v>
                </c:pt>
                <c:pt idx="41">
                  <c:v>41821</c:v>
                </c:pt>
                <c:pt idx="42">
                  <c:v>41791</c:v>
                </c:pt>
                <c:pt idx="43">
                  <c:v>41760</c:v>
                </c:pt>
                <c:pt idx="44">
                  <c:v>41730</c:v>
                </c:pt>
                <c:pt idx="45">
                  <c:v>41699</c:v>
                </c:pt>
                <c:pt idx="46">
                  <c:v>41671</c:v>
                </c:pt>
                <c:pt idx="47">
                  <c:v>41640</c:v>
                </c:pt>
                <c:pt idx="48">
                  <c:v>41609</c:v>
                </c:pt>
              </c:numCache>
            </c:numRef>
          </c:cat>
          <c:val>
            <c:numRef>
              <c:f>emprego!$B$4:$B$52</c:f>
              <c:numCache>
                <c:formatCode>General</c:formatCode>
                <c:ptCount val="49"/>
                <c:pt idx="0">
                  <c:v>92108</c:v>
                </c:pt>
                <c:pt idx="1">
                  <c:v>91949</c:v>
                </c:pt>
                <c:pt idx="2">
                  <c:v>91545</c:v>
                </c:pt>
                <c:pt idx="3">
                  <c:v>91297</c:v>
                </c:pt>
                <c:pt idx="4">
                  <c:v>91061</c:v>
                </c:pt>
                <c:pt idx="5">
                  <c:v>90677</c:v>
                </c:pt>
                <c:pt idx="6">
                  <c:v>90236</c:v>
                </c:pt>
                <c:pt idx="7">
                  <c:v>89687</c:v>
                </c:pt>
                <c:pt idx="8">
                  <c:v>89238</c:v>
                </c:pt>
                <c:pt idx="9">
                  <c:v>88947</c:v>
                </c:pt>
                <c:pt idx="10">
                  <c:v>89346</c:v>
                </c:pt>
                <c:pt idx="11">
                  <c:v>89854</c:v>
                </c:pt>
                <c:pt idx="12">
                  <c:v>90262</c:v>
                </c:pt>
                <c:pt idx="13">
                  <c:v>90210</c:v>
                </c:pt>
                <c:pt idx="14">
                  <c:v>89883</c:v>
                </c:pt>
                <c:pt idx="15">
                  <c:v>89835</c:v>
                </c:pt>
                <c:pt idx="16">
                  <c:v>90137</c:v>
                </c:pt>
                <c:pt idx="17">
                  <c:v>90487</c:v>
                </c:pt>
                <c:pt idx="18">
                  <c:v>90798</c:v>
                </c:pt>
                <c:pt idx="19">
                  <c:v>90849</c:v>
                </c:pt>
                <c:pt idx="20">
                  <c:v>90633</c:v>
                </c:pt>
                <c:pt idx="21">
                  <c:v>90639</c:v>
                </c:pt>
                <c:pt idx="22">
                  <c:v>91134</c:v>
                </c:pt>
                <c:pt idx="23">
                  <c:v>91601</c:v>
                </c:pt>
                <c:pt idx="24">
                  <c:v>92245</c:v>
                </c:pt>
                <c:pt idx="25">
                  <c:v>92151</c:v>
                </c:pt>
                <c:pt idx="26">
                  <c:v>92285</c:v>
                </c:pt>
                <c:pt idx="27">
                  <c:v>92090</c:v>
                </c:pt>
                <c:pt idx="28">
                  <c:v>92128</c:v>
                </c:pt>
                <c:pt idx="29">
                  <c:v>92185</c:v>
                </c:pt>
                <c:pt idx="30">
                  <c:v>92211</c:v>
                </c:pt>
                <c:pt idx="31">
                  <c:v>92104</c:v>
                </c:pt>
                <c:pt idx="32">
                  <c:v>92179</c:v>
                </c:pt>
                <c:pt idx="33">
                  <c:v>92023</c:v>
                </c:pt>
                <c:pt idx="34">
                  <c:v>92305</c:v>
                </c:pt>
                <c:pt idx="35">
                  <c:v>92690</c:v>
                </c:pt>
                <c:pt idx="36">
                  <c:v>92875</c:v>
                </c:pt>
                <c:pt idx="37">
                  <c:v>92706</c:v>
                </c:pt>
                <c:pt idx="38">
                  <c:v>92592</c:v>
                </c:pt>
                <c:pt idx="39">
                  <c:v>92269</c:v>
                </c:pt>
                <c:pt idx="40">
                  <c:v>91939</c:v>
                </c:pt>
                <c:pt idx="41">
                  <c:v>91930</c:v>
                </c:pt>
                <c:pt idx="42">
                  <c:v>92052</c:v>
                </c:pt>
                <c:pt idx="43">
                  <c:v>91807</c:v>
                </c:pt>
                <c:pt idx="44">
                  <c:v>91550</c:v>
                </c:pt>
                <c:pt idx="45">
                  <c:v>91252</c:v>
                </c:pt>
                <c:pt idx="46">
                  <c:v>91487</c:v>
                </c:pt>
                <c:pt idx="47">
                  <c:v>91588</c:v>
                </c:pt>
                <c:pt idx="48">
                  <c:v>91881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096704"/>
        <c:axId val="129100232"/>
      </c:lineChart>
      <c:lineChart>
        <c:grouping val="standard"/>
        <c:varyColors val="0"/>
        <c:ser>
          <c:idx val="1"/>
          <c:order val="1"/>
          <c:tx>
            <c:strRef>
              <c:f>emprego!$C$1</c:f>
              <c:strCache>
                <c:ptCount val="1"/>
                <c:pt idx="0">
                  <c:v>PNADC - Taxa de Desemprego (PD/PEA)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layout>
                <c:manualLayout>
                  <c:x val="-3.2329107079892498E-2"/>
                  <c:y val="3.309145063691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emprego!$A$4:$A$52</c:f>
              <c:numCache>
                <c:formatCode>m/d/yyyy</c:formatCode>
                <c:ptCount val="49"/>
                <c:pt idx="0">
                  <c:v>43070</c:v>
                </c:pt>
                <c:pt idx="1">
                  <c:v>43040</c:v>
                </c:pt>
                <c:pt idx="2">
                  <c:v>43009</c:v>
                </c:pt>
                <c:pt idx="3">
                  <c:v>42979</c:v>
                </c:pt>
                <c:pt idx="4">
                  <c:v>42948</c:v>
                </c:pt>
                <c:pt idx="5">
                  <c:v>42917</c:v>
                </c:pt>
                <c:pt idx="6">
                  <c:v>42887</c:v>
                </c:pt>
                <c:pt idx="7">
                  <c:v>42856</c:v>
                </c:pt>
                <c:pt idx="8">
                  <c:v>42826</c:v>
                </c:pt>
                <c:pt idx="9">
                  <c:v>42795</c:v>
                </c:pt>
                <c:pt idx="10">
                  <c:v>42767</c:v>
                </c:pt>
                <c:pt idx="11">
                  <c:v>42736</c:v>
                </c:pt>
                <c:pt idx="12">
                  <c:v>42705</c:v>
                </c:pt>
                <c:pt idx="13">
                  <c:v>42675</c:v>
                </c:pt>
                <c:pt idx="14">
                  <c:v>42644</c:v>
                </c:pt>
                <c:pt idx="15">
                  <c:v>42614</c:v>
                </c:pt>
                <c:pt idx="16">
                  <c:v>42583</c:v>
                </c:pt>
                <c:pt idx="17">
                  <c:v>42552</c:v>
                </c:pt>
                <c:pt idx="18">
                  <c:v>42522</c:v>
                </c:pt>
                <c:pt idx="19">
                  <c:v>42491</c:v>
                </c:pt>
                <c:pt idx="20">
                  <c:v>42461</c:v>
                </c:pt>
                <c:pt idx="21">
                  <c:v>42430</c:v>
                </c:pt>
                <c:pt idx="22">
                  <c:v>42401</c:v>
                </c:pt>
                <c:pt idx="23">
                  <c:v>42370</c:v>
                </c:pt>
                <c:pt idx="24">
                  <c:v>42339</c:v>
                </c:pt>
                <c:pt idx="25">
                  <c:v>42309</c:v>
                </c:pt>
                <c:pt idx="26">
                  <c:v>42278</c:v>
                </c:pt>
                <c:pt idx="27">
                  <c:v>42248</c:v>
                </c:pt>
                <c:pt idx="28">
                  <c:v>42217</c:v>
                </c:pt>
                <c:pt idx="29">
                  <c:v>42186</c:v>
                </c:pt>
                <c:pt idx="30">
                  <c:v>42156</c:v>
                </c:pt>
                <c:pt idx="31">
                  <c:v>42125</c:v>
                </c:pt>
                <c:pt idx="32">
                  <c:v>42095</c:v>
                </c:pt>
                <c:pt idx="33">
                  <c:v>42064</c:v>
                </c:pt>
                <c:pt idx="34">
                  <c:v>42036</c:v>
                </c:pt>
                <c:pt idx="35">
                  <c:v>42005</c:v>
                </c:pt>
                <c:pt idx="36">
                  <c:v>41974</c:v>
                </c:pt>
                <c:pt idx="37">
                  <c:v>41944</c:v>
                </c:pt>
                <c:pt idx="38">
                  <c:v>41913</c:v>
                </c:pt>
                <c:pt idx="39">
                  <c:v>41883</c:v>
                </c:pt>
                <c:pt idx="40">
                  <c:v>41852</c:v>
                </c:pt>
                <c:pt idx="41">
                  <c:v>41821</c:v>
                </c:pt>
                <c:pt idx="42">
                  <c:v>41791</c:v>
                </c:pt>
                <c:pt idx="43">
                  <c:v>41760</c:v>
                </c:pt>
                <c:pt idx="44">
                  <c:v>41730</c:v>
                </c:pt>
                <c:pt idx="45">
                  <c:v>41699</c:v>
                </c:pt>
                <c:pt idx="46">
                  <c:v>41671</c:v>
                </c:pt>
                <c:pt idx="47">
                  <c:v>41640</c:v>
                </c:pt>
                <c:pt idx="48">
                  <c:v>41609</c:v>
                </c:pt>
              </c:numCache>
            </c:numRef>
          </c:cat>
          <c:val>
            <c:numRef>
              <c:f>emprego!$C$4:$C$52</c:f>
              <c:numCache>
                <c:formatCode>General</c:formatCode>
                <c:ptCount val="49"/>
                <c:pt idx="0">
                  <c:v>11.8</c:v>
                </c:pt>
                <c:pt idx="1">
                  <c:v>12</c:v>
                </c:pt>
                <c:pt idx="2">
                  <c:v>12.2</c:v>
                </c:pt>
                <c:pt idx="3">
                  <c:v>12.4</c:v>
                </c:pt>
                <c:pt idx="4">
                  <c:v>12.6</c:v>
                </c:pt>
                <c:pt idx="5">
                  <c:v>12.8</c:v>
                </c:pt>
                <c:pt idx="6">
                  <c:v>13</c:v>
                </c:pt>
                <c:pt idx="7">
                  <c:v>13.3</c:v>
                </c:pt>
                <c:pt idx="8">
                  <c:v>13.6</c:v>
                </c:pt>
                <c:pt idx="9">
                  <c:v>13.7</c:v>
                </c:pt>
                <c:pt idx="10">
                  <c:v>13.2</c:v>
                </c:pt>
                <c:pt idx="11">
                  <c:v>12.6</c:v>
                </c:pt>
                <c:pt idx="12">
                  <c:v>12</c:v>
                </c:pt>
                <c:pt idx="13">
                  <c:v>11.9</c:v>
                </c:pt>
                <c:pt idx="14">
                  <c:v>11.8</c:v>
                </c:pt>
                <c:pt idx="15">
                  <c:v>11.8</c:v>
                </c:pt>
                <c:pt idx="16">
                  <c:v>11.8</c:v>
                </c:pt>
                <c:pt idx="17">
                  <c:v>11.6</c:v>
                </c:pt>
                <c:pt idx="18">
                  <c:v>11.3</c:v>
                </c:pt>
                <c:pt idx="19">
                  <c:v>11.2</c:v>
                </c:pt>
                <c:pt idx="20">
                  <c:v>11.2</c:v>
                </c:pt>
                <c:pt idx="21">
                  <c:v>10.9</c:v>
                </c:pt>
                <c:pt idx="22">
                  <c:v>10.199999999999999</c:v>
                </c:pt>
                <c:pt idx="23">
                  <c:v>9.5</c:v>
                </c:pt>
                <c:pt idx="24">
                  <c:v>9</c:v>
                </c:pt>
                <c:pt idx="25">
                  <c:v>9</c:v>
                </c:pt>
                <c:pt idx="26">
                  <c:v>8.9</c:v>
                </c:pt>
                <c:pt idx="27">
                  <c:v>8.9</c:v>
                </c:pt>
                <c:pt idx="28">
                  <c:v>8.7000000000000011</c:v>
                </c:pt>
                <c:pt idx="29">
                  <c:v>8.6</c:v>
                </c:pt>
                <c:pt idx="30">
                  <c:v>8.3000000000000007</c:v>
                </c:pt>
                <c:pt idx="31">
                  <c:v>8.1</c:v>
                </c:pt>
                <c:pt idx="32">
                  <c:v>8</c:v>
                </c:pt>
                <c:pt idx="33">
                  <c:v>7.9</c:v>
                </c:pt>
                <c:pt idx="34">
                  <c:v>7.4</c:v>
                </c:pt>
                <c:pt idx="35">
                  <c:v>6.8</c:v>
                </c:pt>
                <c:pt idx="36">
                  <c:v>6.5</c:v>
                </c:pt>
                <c:pt idx="37">
                  <c:v>6.5</c:v>
                </c:pt>
                <c:pt idx="38">
                  <c:v>6.6</c:v>
                </c:pt>
                <c:pt idx="39">
                  <c:v>6.8</c:v>
                </c:pt>
                <c:pt idx="40">
                  <c:v>6.9</c:v>
                </c:pt>
                <c:pt idx="41">
                  <c:v>6.9</c:v>
                </c:pt>
                <c:pt idx="42">
                  <c:v>6.8</c:v>
                </c:pt>
                <c:pt idx="43">
                  <c:v>7</c:v>
                </c:pt>
                <c:pt idx="44">
                  <c:v>7.1</c:v>
                </c:pt>
                <c:pt idx="45">
                  <c:v>7.2</c:v>
                </c:pt>
                <c:pt idx="46">
                  <c:v>6.8</c:v>
                </c:pt>
                <c:pt idx="47">
                  <c:v>6.4</c:v>
                </c:pt>
                <c:pt idx="48">
                  <c:v>6.2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100624"/>
        <c:axId val="129102584"/>
      </c:lineChart>
      <c:dateAx>
        <c:axId val="129096704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100232"/>
        <c:crosses val="autoZero"/>
        <c:auto val="1"/>
        <c:lblOffset val="100"/>
        <c:baseTimeUnit val="months"/>
      </c:dateAx>
      <c:valAx>
        <c:axId val="129100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096704"/>
        <c:crosses val="autoZero"/>
        <c:crossBetween val="between"/>
      </c:valAx>
      <c:valAx>
        <c:axId val="129102584"/>
        <c:scaling>
          <c:orientation val="minMax"/>
          <c:min val="5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100624"/>
        <c:crosses val="max"/>
        <c:crossBetween val="between"/>
      </c:valAx>
      <c:dateAx>
        <c:axId val="12910062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910258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90320671584499E-2"/>
          <c:y val="0.13866930213970199"/>
          <c:w val="0.92217454216193595"/>
          <c:h val="0.68962443535967899"/>
        </c:manualLayout>
      </c:layout>
      <c:barChart>
        <c:barDir val="col"/>
        <c:grouping val="clustered"/>
        <c:varyColors val="0"/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3"/>
              </a:solidFill>
              <a:ln w="44450" cmpd="sng">
                <a:solidFill>
                  <a:schemeClr val="accent6"/>
                </a:solidFill>
                <a:prstDash val="sysDot"/>
              </a:ln>
              <a:effectLst/>
            </c:spPr>
          </c:dPt>
          <c:dPt>
            <c:idx val="110"/>
            <c:invertIfNegative val="0"/>
            <c:bubble3D val="0"/>
            <c:spPr>
              <a:solidFill>
                <a:schemeClr val="accent3"/>
              </a:solidFill>
              <a:ln w="38100">
                <a:solidFill>
                  <a:schemeClr val="accent6"/>
                </a:solidFill>
                <a:prstDash val="sysDot"/>
              </a:ln>
              <a:effectLst/>
            </c:spPr>
          </c:dPt>
          <c:cat>
            <c:numRef>
              <c:f>'EMBI+ e CDS_m (2)'!$A$20:$A$159</c:f>
              <c:numCache>
                <c:formatCode>mmm\-yy</c:formatCode>
                <c:ptCount val="140"/>
                <c:pt idx="0">
                  <c:v>38929</c:v>
                </c:pt>
                <c:pt idx="1">
                  <c:v>38960</c:v>
                </c:pt>
                <c:pt idx="2">
                  <c:v>38989</c:v>
                </c:pt>
                <c:pt idx="3">
                  <c:v>39021</c:v>
                </c:pt>
                <c:pt idx="4">
                  <c:v>39051</c:v>
                </c:pt>
                <c:pt idx="5">
                  <c:v>39080</c:v>
                </c:pt>
                <c:pt idx="6">
                  <c:v>39113</c:v>
                </c:pt>
                <c:pt idx="7">
                  <c:v>39141</c:v>
                </c:pt>
                <c:pt idx="8">
                  <c:v>39171</c:v>
                </c:pt>
                <c:pt idx="9">
                  <c:v>39202</c:v>
                </c:pt>
                <c:pt idx="10">
                  <c:v>39233</c:v>
                </c:pt>
                <c:pt idx="11">
                  <c:v>39262</c:v>
                </c:pt>
                <c:pt idx="12">
                  <c:v>39294</c:v>
                </c:pt>
                <c:pt idx="13">
                  <c:v>39325</c:v>
                </c:pt>
                <c:pt idx="14">
                  <c:v>39353</c:v>
                </c:pt>
                <c:pt idx="15">
                  <c:v>39386</c:v>
                </c:pt>
                <c:pt idx="16">
                  <c:v>39416</c:v>
                </c:pt>
                <c:pt idx="17">
                  <c:v>39447</c:v>
                </c:pt>
                <c:pt idx="18">
                  <c:v>39478</c:v>
                </c:pt>
                <c:pt idx="19">
                  <c:v>39507</c:v>
                </c:pt>
                <c:pt idx="20">
                  <c:v>39538</c:v>
                </c:pt>
                <c:pt idx="21">
                  <c:v>39568</c:v>
                </c:pt>
                <c:pt idx="22">
                  <c:v>39598</c:v>
                </c:pt>
                <c:pt idx="23">
                  <c:v>39629</c:v>
                </c:pt>
                <c:pt idx="24">
                  <c:v>39660</c:v>
                </c:pt>
                <c:pt idx="25">
                  <c:v>39689</c:v>
                </c:pt>
                <c:pt idx="26">
                  <c:v>39721</c:v>
                </c:pt>
                <c:pt idx="27">
                  <c:v>39752</c:v>
                </c:pt>
                <c:pt idx="28">
                  <c:v>39780</c:v>
                </c:pt>
                <c:pt idx="29">
                  <c:v>39813</c:v>
                </c:pt>
                <c:pt idx="30">
                  <c:v>39843</c:v>
                </c:pt>
                <c:pt idx="31">
                  <c:v>39871</c:v>
                </c:pt>
                <c:pt idx="32">
                  <c:v>39903</c:v>
                </c:pt>
                <c:pt idx="33">
                  <c:v>39933</c:v>
                </c:pt>
                <c:pt idx="34">
                  <c:v>39962</c:v>
                </c:pt>
                <c:pt idx="35">
                  <c:v>39994</c:v>
                </c:pt>
                <c:pt idx="36">
                  <c:v>40025</c:v>
                </c:pt>
                <c:pt idx="37">
                  <c:v>40056</c:v>
                </c:pt>
                <c:pt idx="38">
                  <c:v>40086</c:v>
                </c:pt>
                <c:pt idx="39">
                  <c:v>40116</c:v>
                </c:pt>
                <c:pt idx="40">
                  <c:v>40147</c:v>
                </c:pt>
                <c:pt idx="41">
                  <c:v>40178</c:v>
                </c:pt>
                <c:pt idx="42">
                  <c:v>40207</c:v>
                </c:pt>
                <c:pt idx="43">
                  <c:v>40235</c:v>
                </c:pt>
                <c:pt idx="44">
                  <c:v>40268</c:v>
                </c:pt>
                <c:pt idx="45">
                  <c:v>40298</c:v>
                </c:pt>
                <c:pt idx="46">
                  <c:v>40329</c:v>
                </c:pt>
                <c:pt idx="47">
                  <c:v>40359</c:v>
                </c:pt>
                <c:pt idx="48">
                  <c:v>40389</c:v>
                </c:pt>
                <c:pt idx="49">
                  <c:v>40421</c:v>
                </c:pt>
                <c:pt idx="50">
                  <c:v>40451</c:v>
                </c:pt>
                <c:pt idx="51">
                  <c:v>40480</c:v>
                </c:pt>
                <c:pt idx="52">
                  <c:v>40512</c:v>
                </c:pt>
                <c:pt idx="53">
                  <c:v>40543</c:v>
                </c:pt>
                <c:pt idx="54">
                  <c:v>40574</c:v>
                </c:pt>
                <c:pt idx="55">
                  <c:v>40602</c:v>
                </c:pt>
                <c:pt idx="56">
                  <c:v>40633</c:v>
                </c:pt>
                <c:pt idx="57">
                  <c:v>40662</c:v>
                </c:pt>
                <c:pt idx="58">
                  <c:v>40694</c:v>
                </c:pt>
                <c:pt idx="59">
                  <c:v>40724</c:v>
                </c:pt>
                <c:pt idx="60">
                  <c:v>40753</c:v>
                </c:pt>
                <c:pt idx="61">
                  <c:v>40786</c:v>
                </c:pt>
                <c:pt idx="62">
                  <c:v>40816</c:v>
                </c:pt>
                <c:pt idx="63">
                  <c:v>40847</c:v>
                </c:pt>
                <c:pt idx="64">
                  <c:v>40877</c:v>
                </c:pt>
                <c:pt idx="65">
                  <c:v>40907</c:v>
                </c:pt>
                <c:pt idx="66">
                  <c:v>40939</c:v>
                </c:pt>
                <c:pt idx="67">
                  <c:v>40968</c:v>
                </c:pt>
                <c:pt idx="68">
                  <c:v>40998</c:v>
                </c:pt>
                <c:pt idx="69">
                  <c:v>41029</c:v>
                </c:pt>
                <c:pt idx="70">
                  <c:v>41060</c:v>
                </c:pt>
                <c:pt idx="71">
                  <c:v>41089</c:v>
                </c:pt>
                <c:pt idx="72">
                  <c:v>41121</c:v>
                </c:pt>
                <c:pt idx="73">
                  <c:v>41152</c:v>
                </c:pt>
                <c:pt idx="74">
                  <c:v>41180</c:v>
                </c:pt>
                <c:pt idx="75">
                  <c:v>41213</c:v>
                </c:pt>
                <c:pt idx="76">
                  <c:v>41243</c:v>
                </c:pt>
                <c:pt idx="77">
                  <c:v>41274</c:v>
                </c:pt>
                <c:pt idx="78">
                  <c:v>41305</c:v>
                </c:pt>
                <c:pt idx="79">
                  <c:v>41333</c:v>
                </c:pt>
                <c:pt idx="80">
                  <c:v>41362</c:v>
                </c:pt>
                <c:pt idx="81">
                  <c:v>41394</c:v>
                </c:pt>
                <c:pt idx="82">
                  <c:v>41425</c:v>
                </c:pt>
                <c:pt idx="83">
                  <c:v>41453</c:v>
                </c:pt>
                <c:pt idx="84">
                  <c:v>41486</c:v>
                </c:pt>
                <c:pt idx="85">
                  <c:v>41516</c:v>
                </c:pt>
                <c:pt idx="86">
                  <c:v>41547</c:v>
                </c:pt>
                <c:pt idx="87">
                  <c:v>41578</c:v>
                </c:pt>
                <c:pt idx="88">
                  <c:v>41607</c:v>
                </c:pt>
                <c:pt idx="89">
                  <c:v>41639</c:v>
                </c:pt>
                <c:pt idx="90">
                  <c:v>41670</c:v>
                </c:pt>
                <c:pt idx="91">
                  <c:v>41698</c:v>
                </c:pt>
                <c:pt idx="92">
                  <c:v>41729</c:v>
                </c:pt>
                <c:pt idx="93">
                  <c:v>41759</c:v>
                </c:pt>
                <c:pt idx="94">
                  <c:v>41789</c:v>
                </c:pt>
                <c:pt idx="95">
                  <c:v>41820</c:v>
                </c:pt>
                <c:pt idx="96">
                  <c:v>41851</c:v>
                </c:pt>
                <c:pt idx="97">
                  <c:v>41880</c:v>
                </c:pt>
                <c:pt idx="98">
                  <c:v>41912</c:v>
                </c:pt>
                <c:pt idx="99">
                  <c:v>41943</c:v>
                </c:pt>
                <c:pt idx="100">
                  <c:v>41971</c:v>
                </c:pt>
                <c:pt idx="101">
                  <c:v>42004</c:v>
                </c:pt>
                <c:pt idx="102">
                  <c:v>42034</c:v>
                </c:pt>
                <c:pt idx="103">
                  <c:v>42062</c:v>
                </c:pt>
                <c:pt idx="104">
                  <c:v>42094</c:v>
                </c:pt>
                <c:pt idx="105">
                  <c:v>42124</c:v>
                </c:pt>
                <c:pt idx="106">
                  <c:v>42153</c:v>
                </c:pt>
                <c:pt idx="107">
                  <c:v>42185</c:v>
                </c:pt>
                <c:pt idx="108">
                  <c:v>42216</c:v>
                </c:pt>
                <c:pt idx="109">
                  <c:v>42247</c:v>
                </c:pt>
                <c:pt idx="110">
                  <c:v>42277</c:v>
                </c:pt>
                <c:pt idx="111">
                  <c:v>42307</c:v>
                </c:pt>
                <c:pt idx="112">
                  <c:v>42338</c:v>
                </c:pt>
                <c:pt idx="113">
                  <c:v>42369</c:v>
                </c:pt>
                <c:pt idx="114">
                  <c:v>42398</c:v>
                </c:pt>
                <c:pt idx="115">
                  <c:v>42429</c:v>
                </c:pt>
                <c:pt idx="116">
                  <c:v>42460</c:v>
                </c:pt>
                <c:pt idx="117">
                  <c:v>42489</c:v>
                </c:pt>
                <c:pt idx="118">
                  <c:v>42521</c:v>
                </c:pt>
                <c:pt idx="119">
                  <c:v>42551</c:v>
                </c:pt>
                <c:pt idx="120">
                  <c:v>42580</c:v>
                </c:pt>
                <c:pt idx="121">
                  <c:v>42613</c:v>
                </c:pt>
                <c:pt idx="122">
                  <c:v>42643</c:v>
                </c:pt>
                <c:pt idx="123">
                  <c:v>42674</c:v>
                </c:pt>
                <c:pt idx="124">
                  <c:v>42704</c:v>
                </c:pt>
                <c:pt idx="125">
                  <c:v>42734</c:v>
                </c:pt>
                <c:pt idx="126">
                  <c:v>42766</c:v>
                </c:pt>
                <c:pt idx="127">
                  <c:v>42794</c:v>
                </c:pt>
                <c:pt idx="128">
                  <c:v>42825</c:v>
                </c:pt>
                <c:pt idx="129">
                  <c:v>42853</c:v>
                </c:pt>
                <c:pt idx="130">
                  <c:v>42886</c:v>
                </c:pt>
                <c:pt idx="131">
                  <c:v>42916</c:v>
                </c:pt>
                <c:pt idx="132">
                  <c:v>42947</c:v>
                </c:pt>
                <c:pt idx="133">
                  <c:v>42978</c:v>
                </c:pt>
                <c:pt idx="134">
                  <c:v>43007</c:v>
                </c:pt>
                <c:pt idx="135">
                  <c:v>43039</c:v>
                </c:pt>
                <c:pt idx="136">
                  <c:v>43069</c:v>
                </c:pt>
                <c:pt idx="137">
                  <c:v>43084</c:v>
                </c:pt>
                <c:pt idx="138">
                  <c:v>43131</c:v>
                </c:pt>
              </c:numCache>
            </c:numRef>
          </c:cat>
          <c:val>
            <c:numRef>
              <c:f>'EMBI+ e CDS_m (2)'!$F$20:$F$159</c:f>
              <c:numCache>
                <c:formatCode>General</c:formatCode>
                <c:ptCount val="140"/>
                <c:pt idx="21" formatCode="0">
                  <c:v>600</c:v>
                </c:pt>
                <c:pt idx="110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809832"/>
        <c:axId val="279815712"/>
      </c:barChart>
      <c:lineChart>
        <c:grouping val="standard"/>
        <c:varyColors val="0"/>
        <c:ser>
          <c:idx val="0"/>
          <c:order val="0"/>
          <c:tx>
            <c:strRef>
              <c:f>'EMBI+ e CDS_m (2)'!$C$1</c:f>
              <c:strCache>
                <c:ptCount val="1"/>
                <c:pt idx="0">
                  <c:v>CDS 5 anos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3"/>
              <c:layout>
                <c:manualLayout>
                  <c:x val="-1.41061018775999E-2"/>
                  <c:y val="-3.6702126122376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8"/>
              <c:layout>
                <c:manualLayout>
                  <c:x val="0"/>
                  <c:y val="3.05851051019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'EMBI+ e CDS_m (2)'!$A$20:$A$159</c:f>
              <c:numCache>
                <c:formatCode>mmm\-yy</c:formatCode>
                <c:ptCount val="140"/>
                <c:pt idx="0">
                  <c:v>38929</c:v>
                </c:pt>
                <c:pt idx="1">
                  <c:v>38960</c:v>
                </c:pt>
                <c:pt idx="2">
                  <c:v>38989</c:v>
                </c:pt>
                <c:pt idx="3">
                  <c:v>39021</c:v>
                </c:pt>
                <c:pt idx="4">
                  <c:v>39051</c:v>
                </c:pt>
                <c:pt idx="5">
                  <c:v>39080</c:v>
                </c:pt>
                <c:pt idx="6">
                  <c:v>39113</c:v>
                </c:pt>
                <c:pt idx="7">
                  <c:v>39141</c:v>
                </c:pt>
                <c:pt idx="8">
                  <c:v>39171</c:v>
                </c:pt>
                <c:pt idx="9">
                  <c:v>39202</c:v>
                </c:pt>
                <c:pt idx="10">
                  <c:v>39233</c:v>
                </c:pt>
                <c:pt idx="11">
                  <c:v>39262</c:v>
                </c:pt>
                <c:pt idx="12">
                  <c:v>39294</c:v>
                </c:pt>
                <c:pt idx="13">
                  <c:v>39325</c:v>
                </c:pt>
                <c:pt idx="14">
                  <c:v>39353</c:v>
                </c:pt>
                <c:pt idx="15">
                  <c:v>39386</c:v>
                </c:pt>
                <c:pt idx="16">
                  <c:v>39416</c:v>
                </c:pt>
                <c:pt idx="17">
                  <c:v>39447</c:v>
                </c:pt>
                <c:pt idx="18">
                  <c:v>39478</c:v>
                </c:pt>
                <c:pt idx="19">
                  <c:v>39507</c:v>
                </c:pt>
                <c:pt idx="20">
                  <c:v>39538</c:v>
                </c:pt>
                <c:pt idx="21">
                  <c:v>39568</c:v>
                </c:pt>
                <c:pt idx="22">
                  <c:v>39598</c:v>
                </c:pt>
                <c:pt idx="23">
                  <c:v>39629</c:v>
                </c:pt>
                <c:pt idx="24">
                  <c:v>39660</c:v>
                </c:pt>
                <c:pt idx="25">
                  <c:v>39689</c:v>
                </c:pt>
                <c:pt idx="26">
                  <c:v>39721</c:v>
                </c:pt>
                <c:pt idx="27">
                  <c:v>39752</c:v>
                </c:pt>
                <c:pt idx="28">
                  <c:v>39780</c:v>
                </c:pt>
                <c:pt idx="29">
                  <c:v>39813</c:v>
                </c:pt>
                <c:pt idx="30">
                  <c:v>39843</c:v>
                </c:pt>
                <c:pt idx="31">
                  <c:v>39871</c:v>
                </c:pt>
                <c:pt idx="32">
                  <c:v>39903</c:v>
                </c:pt>
                <c:pt idx="33">
                  <c:v>39933</c:v>
                </c:pt>
                <c:pt idx="34">
                  <c:v>39962</c:v>
                </c:pt>
                <c:pt idx="35">
                  <c:v>39994</c:v>
                </c:pt>
                <c:pt idx="36">
                  <c:v>40025</c:v>
                </c:pt>
                <c:pt idx="37">
                  <c:v>40056</c:v>
                </c:pt>
                <c:pt idx="38">
                  <c:v>40086</c:v>
                </c:pt>
                <c:pt idx="39">
                  <c:v>40116</c:v>
                </c:pt>
                <c:pt idx="40">
                  <c:v>40147</c:v>
                </c:pt>
                <c:pt idx="41">
                  <c:v>40178</c:v>
                </c:pt>
                <c:pt idx="42">
                  <c:v>40207</c:v>
                </c:pt>
                <c:pt idx="43">
                  <c:v>40235</c:v>
                </c:pt>
                <c:pt idx="44">
                  <c:v>40268</c:v>
                </c:pt>
                <c:pt idx="45">
                  <c:v>40298</c:v>
                </c:pt>
                <c:pt idx="46">
                  <c:v>40329</c:v>
                </c:pt>
                <c:pt idx="47">
                  <c:v>40359</c:v>
                </c:pt>
                <c:pt idx="48">
                  <c:v>40389</c:v>
                </c:pt>
                <c:pt idx="49">
                  <c:v>40421</c:v>
                </c:pt>
                <c:pt idx="50">
                  <c:v>40451</c:v>
                </c:pt>
                <c:pt idx="51">
                  <c:v>40480</c:v>
                </c:pt>
                <c:pt idx="52">
                  <c:v>40512</c:v>
                </c:pt>
                <c:pt idx="53">
                  <c:v>40543</c:v>
                </c:pt>
                <c:pt idx="54">
                  <c:v>40574</c:v>
                </c:pt>
                <c:pt idx="55">
                  <c:v>40602</c:v>
                </c:pt>
                <c:pt idx="56">
                  <c:v>40633</c:v>
                </c:pt>
                <c:pt idx="57">
                  <c:v>40662</c:v>
                </c:pt>
                <c:pt idx="58">
                  <c:v>40694</c:v>
                </c:pt>
                <c:pt idx="59">
                  <c:v>40724</c:v>
                </c:pt>
                <c:pt idx="60">
                  <c:v>40753</c:v>
                </c:pt>
                <c:pt idx="61">
                  <c:v>40786</c:v>
                </c:pt>
                <c:pt idx="62">
                  <c:v>40816</c:v>
                </c:pt>
                <c:pt idx="63">
                  <c:v>40847</c:v>
                </c:pt>
                <c:pt idx="64">
                  <c:v>40877</c:v>
                </c:pt>
                <c:pt idx="65">
                  <c:v>40907</c:v>
                </c:pt>
                <c:pt idx="66">
                  <c:v>40939</c:v>
                </c:pt>
                <c:pt idx="67">
                  <c:v>40968</c:v>
                </c:pt>
                <c:pt idx="68">
                  <c:v>40998</c:v>
                </c:pt>
                <c:pt idx="69">
                  <c:v>41029</c:v>
                </c:pt>
                <c:pt idx="70">
                  <c:v>41060</c:v>
                </c:pt>
                <c:pt idx="71">
                  <c:v>41089</c:v>
                </c:pt>
                <c:pt idx="72">
                  <c:v>41121</c:v>
                </c:pt>
                <c:pt idx="73">
                  <c:v>41152</c:v>
                </c:pt>
                <c:pt idx="74">
                  <c:v>41180</c:v>
                </c:pt>
                <c:pt idx="75">
                  <c:v>41213</c:v>
                </c:pt>
                <c:pt idx="76">
                  <c:v>41243</c:v>
                </c:pt>
                <c:pt idx="77">
                  <c:v>41274</c:v>
                </c:pt>
                <c:pt idx="78">
                  <c:v>41305</c:v>
                </c:pt>
                <c:pt idx="79">
                  <c:v>41333</c:v>
                </c:pt>
                <c:pt idx="80">
                  <c:v>41362</c:v>
                </c:pt>
                <c:pt idx="81">
                  <c:v>41394</c:v>
                </c:pt>
                <c:pt idx="82">
                  <c:v>41425</c:v>
                </c:pt>
                <c:pt idx="83">
                  <c:v>41453</c:v>
                </c:pt>
                <c:pt idx="84">
                  <c:v>41486</c:v>
                </c:pt>
                <c:pt idx="85">
                  <c:v>41516</c:v>
                </c:pt>
                <c:pt idx="86">
                  <c:v>41547</c:v>
                </c:pt>
                <c:pt idx="87">
                  <c:v>41578</c:v>
                </c:pt>
                <c:pt idx="88">
                  <c:v>41607</c:v>
                </c:pt>
                <c:pt idx="89">
                  <c:v>41639</c:v>
                </c:pt>
                <c:pt idx="90">
                  <c:v>41670</c:v>
                </c:pt>
                <c:pt idx="91">
                  <c:v>41698</c:v>
                </c:pt>
                <c:pt idx="92">
                  <c:v>41729</c:v>
                </c:pt>
                <c:pt idx="93">
                  <c:v>41759</c:v>
                </c:pt>
                <c:pt idx="94">
                  <c:v>41789</c:v>
                </c:pt>
                <c:pt idx="95">
                  <c:v>41820</c:v>
                </c:pt>
                <c:pt idx="96">
                  <c:v>41851</c:v>
                </c:pt>
                <c:pt idx="97">
                  <c:v>41880</c:v>
                </c:pt>
                <c:pt idx="98">
                  <c:v>41912</c:v>
                </c:pt>
                <c:pt idx="99">
                  <c:v>41943</c:v>
                </c:pt>
                <c:pt idx="100">
                  <c:v>41971</c:v>
                </c:pt>
                <c:pt idx="101">
                  <c:v>42004</c:v>
                </c:pt>
                <c:pt idx="102">
                  <c:v>42034</c:v>
                </c:pt>
                <c:pt idx="103">
                  <c:v>42062</c:v>
                </c:pt>
                <c:pt idx="104">
                  <c:v>42094</c:v>
                </c:pt>
                <c:pt idx="105">
                  <c:v>42124</c:v>
                </c:pt>
                <c:pt idx="106">
                  <c:v>42153</c:v>
                </c:pt>
                <c:pt idx="107">
                  <c:v>42185</c:v>
                </c:pt>
                <c:pt idx="108">
                  <c:v>42216</c:v>
                </c:pt>
                <c:pt idx="109">
                  <c:v>42247</c:v>
                </c:pt>
                <c:pt idx="110">
                  <c:v>42277</c:v>
                </c:pt>
                <c:pt idx="111">
                  <c:v>42307</c:v>
                </c:pt>
                <c:pt idx="112">
                  <c:v>42338</c:v>
                </c:pt>
                <c:pt idx="113">
                  <c:v>42369</c:v>
                </c:pt>
                <c:pt idx="114">
                  <c:v>42398</c:v>
                </c:pt>
                <c:pt idx="115">
                  <c:v>42429</c:v>
                </c:pt>
                <c:pt idx="116">
                  <c:v>42460</c:v>
                </c:pt>
                <c:pt idx="117">
                  <c:v>42489</c:v>
                </c:pt>
                <c:pt idx="118">
                  <c:v>42521</c:v>
                </c:pt>
                <c:pt idx="119">
                  <c:v>42551</c:v>
                </c:pt>
                <c:pt idx="120">
                  <c:v>42580</c:v>
                </c:pt>
                <c:pt idx="121">
                  <c:v>42613</c:v>
                </c:pt>
                <c:pt idx="122">
                  <c:v>42643</c:v>
                </c:pt>
                <c:pt idx="123">
                  <c:v>42674</c:v>
                </c:pt>
                <c:pt idx="124">
                  <c:v>42704</c:v>
                </c:pt>
                <c:pt idx="125">
                  <c:v>42734</c:v>
                </c:pt>
                <c:pt idx="126">
                  <c:v>42766</c:v>
                </c:pt>
                <c:pt idx="127">
                  <c:v>42794</c:v>
                </c:pt>
                <c:pt idx="128">
                  <c:v>42825</c:v>
                </c:pt>
                <c:pt idx="129">
                  <c:v>42853</c:v>
                </c:pt>
                <c:pt idx="130">
                  <c:v>42886</c:v>
                </c:pt>
                <c:pt idx="131">
                  <c:v>42916</c:v>
                </c:pt>
                <c:pt idx="132">
                  <c:v>42947</c:v>
                </c:pt>
                <c:pt idx="133">
                  <c:v>42978</c:v>
                </c:pt>
                <c:pt idx="134">
                  <c:v>43007</c:v>
                </c:pt>
                <c:pt idx="135">
                  <c:v>43039</c:v>
                </c:pt>
                <c:pt idx="136">
                  <c:v>43069</c:v>
                </c:pt>
                <c:pt idx="137">
                  <c:v>43084</c:v>
                </c:pt>
                <c:pt idx="138">
                  <c:v>43131</c:v>
                </c:pt>
              </c:numCache>
            </c:numRef>
          </c:cat>
          <c:val>
            <c:numRef>
              <c:f>'EMBI+ e CDS_m (2)'!$C$20:$C$159</c:f>
              <c:numCache>
                <c:formatCode>0</c:formatCode>
                <c:ptCount val="140"/>
                <c:pt idx="0">
                  <c:v>138.06100000000001</c:v>
                </c:pt>
                <c:pt idx="1">
                  <c:v>123</c:v>
                </c:pt>
                <c:pt idx="2">
                  <c:v>134.43799999999999</c:v>
                </c:pt>
                <c:pt idx="3">
                  <c:v>113.47799999999999</c:v>
                </c:pt>
                <c:pt idx="4">
                  <c:v>110.133</c:v>
                </c:pt>
                <c:pt idx="5">
                  <c:v>99.582999999999998</c:v>
                </c:pt>
                <c:pt idx="6">
                  <c:v>98.213999999999999</c:v>
                </c:pt>
                <c:pt idx="7">
                  <c:v>94.978999999999999</c:v>
                </c:pt>
                <c:pt idx="8">
                  <c:v>83.299000000000007</c:v>
                </c:pt>
                <c:pt idx="9">
                  <c:v>71.286000000000001</c:v>
                </c:pt>
                <c:pt idx="10">
                  <c:v>62.156999999999996</c:v>
                </c:pt>
                <c:pt idx="11">
                  <c:v>75.832999999999998</c:v>
                </c:pt>
                <c:pt idx="12">
                  <c:v>130.94200000000001</c:v>
                </c:pt>
                <c:pt idx="13">
                  <c:v>103.566</c:v>
                </c:pt>
                <c:pt idx="14">
                  <c:v>85.099000000000004</c:v>
                </c:pt>
                <c:pt idx="15">
                  <c:v>81.33</c:v>
                </c:pt>
                <c:pt idx="16">
                  <c:v>98.406000000000006</c:v>
                </c:pt>
                <c:pt idx="17">
                  <c:v>103</c:v>
                </c:pt>
                <c:pt idx="18">
                  <c:v>135.68700000000001</c:v>
                </c:pt>
                <c:pt idx="19">
                  <c:v>152.375</c:v>
                </c:pt>
                <c:pt idx="20">
                  <c:v>177.667</c:v>
                </c:pt>
                <c:pt idx="21">
                  <c:v>108.5</c:v>
                </c:pt>
                <c:pt idx="22">
                  <c:v>85.165000000000006</c:v>
                </c:pt>
                <c:pt idx="23">
                  <c:v>120.571</c:v>
                </c:pt>
                <c:pt idx="24">
                  <c:v>117.715</c:v>
                </c:pt>
                <c:pt idx="25">
                  <c:v>130.30199999999999</c:v>
                </c:pt>
                <c:pt idx="26">
                  <c:v>173.333</c:v>
                </c:pt>
                <c:pt idx="27">
                  <c:v>316.32</c:v>
                </c:pt>
                <c:pt idx="28">
                  <c:v>324.82</c:v>
                </c:pt>
                <c:pt idx="29">
                  <c:v>300.51</c:v>
                </c:pt>
                <c:pt idx="30">
                  <c:v>344.95</c:v>
                </c:pt>
                <c:pt idx="31">
                  <c:v>400.577</c:v>
                </c:pt>
                <c:pt idx="32">
                  <c:v>325.25700000000001</c:v>
                </c:pt>
                <c:pt idx="33">
                  <c:v>274.06900000000002</c:v>
                </c:pt>
                <c:pt idx="34">
                  <c:v>191.023</c:v>
                </c:pt>
                <c:pt idx="35">
                  <c:v>176.48099999999999</c:v>
                </c:pt>
                <c:pt idx="36">
                  <c:v>133.75700000000001</c:v>
                </c:pt>
                <c:pt idx="37">
                  <c:v>137.755</c:v>
                </c:pt>
                <c:pt idx="38">
                  <c:v>126.631</c:v>
                </c:pt>
                <c:pt idx="39">
                  <c:v>137.51300000000001</c:v>
                </c:pt>
                <c:pt idx="40">
                  <c:v>129.149</c:v>
                </c:pt>
                <c:pt idx="41">
                  <c:v>122.52</c:v>
                </c:pt>
                <c:pt idx="42">
                  <c:v>144.02000000000001</c:v>
                </c:pt>
                <c:pt idx="43">
                  <c:v>130.15700000000001</c:v>
                </c:pt>
                <c:pt idx="44">
                  <c:v>130.536</c:v>
                </c:pt>
                <c:pt idx="45">
                  <c:v>123.68300000000001</c:v>
                </c:pt>
                <c:pt idx="46">
                  <c:v>135.833</c:v>
                </c:pt>
                <c:pt idx="47">
                  <c:v>140.29400000000001</c:v>
                </c:pt>
                <c:pt idx="48">
                  <c:v>116.90900000000001</c:v>
                </c:pt>
                <c:pt idx="49">
                  <c:v>131.46199999999999</c:v>
                </c:pt>
                <c:pt idx="50">
                  <c:v>115.902</c:v>
                </c:pt>
                <c:pt idx="51">
                  <c:v>100.61199999999999</c:v>
                </c:pt>
                <c:pt idx="52">
                  <c:v>123.526</c:v>
                </c:pt>
                <c:pt idx="53">
                  <c:v>111.277</c:v>
                </c:pt>
                <c:pt idx="54">
                  <c:v>118.919</c:v>
                </c:pt>
                <c:pt idx="55">
                  <c:v>118</c:v>
                </c:pt>
                <c:pt idx="56">
                  <c:v>111.71899999999999</c:v>
                </c:pt>
                <c:pt idx="57">
                  <c:v>105.34699999999999</c:v>
                </c:pt>
                <c:pt idx="58">
                  <c:v>104.068</c:v>
                </c:pt>
                <c:pt idx="59">
                  <c:v>110.005</c:v>
                </c:pt>
                <c:pt idx="60">
                  <c:v>113.553</c:v>
                </c:pt>
                <c:pt idx="61">
                  <c:v>141.63300000000001</c:v>
                </c:pt>
                <c:pt idx="62">
                  <c:v>201.755</c:v>
                </c:pt>
                <c:pt idx="63">
                  <c:v>139.25</c:v>
                </c:pt>
                <c:pt idx="64">
                  <c:v>161.84399999999999</c:v>
                </c:pt>
                <c:pt idx="65">
                  <c:v>161.58799999999999</c:v>
                </c:pt>
                <c:pt idx="66">
                  <c:v>144.833</c:v>
                </c:pt>
                <c:pt idx="67">
                  <c:v>141.006</c:v>
                </c:pt>
                <c:pt idx="68">
                  <c:v>122.17</c:v>
                </c:pt>
                <c:pt idx="69">
                  <c:v>122.916</c:v>
                </c:pt>
                <c:pt idx="70">
                  <c:v>171.13300000000001</c:v>
                </c:pt>
                <c:pt idx="71">
                  <c:v>157.245</c:v>
                </c:pt>
                <c:pt idx="72">
                  <c:v>132.66999999999999</c:v>
                </c:pt>
                <c:pt idx="73">
                  <c:v>131.01900000000001</c:v>
                </c:pt>
                <c:pt idx="74">
                  <c:v>112.825</c:v>
                </c:pt>
                <c:pt idx="75">
                  <c:v>112.32299999999999</c:v>
                </c:pt>
                <c:pt idx="76">
                  <c:v>110.815</c:v>
                </c:pt>
                <c:pt idx="77">
                  <c:v>108.449</c:v>
                </c:pt>
                <c:pt idx="78">
                  <c:v>116.33799999999999</c:v>
                </c:pt>
                <c:pt idx="79">
                  <c:v>131.16300000000001</c:v>
                </c:pt>
                <c:pt idx="80">
                  <c:v>137.22</c:v>
                </c:pt>
                <c:pt idx="81">
                  <c:v>109.01</c:v>
                </c:pt>
                <c:pt idx="82">
                  <c:v>146.98500000000001</c:v>
                </c:pt>
                <c:pt idx="83">
                  <c:v>184.995</c:v>
                </c:pt>
                <c:pt idx="84">
                  <c:v>188.167</c:v>
                </c:pt>
                <c:pt idx="85">
                  <c:v>206.85499999999999</c:v>
                </c:pt>
                <c:pt idx="86">
                  <c:v>176</c:v>
                </c:pt>
                <c:pt idx="87">
                  <c:v>167.15</c:v>
                </c:pt>
                <c:pt idx="88">
                  <c:v>205</c:v>
                </c:pt>
                <c:pt idx="89">
                  <c:v>193.77099999999999</c:v>
                </c:pt>
                <c:pt idx="90">
                  <c:v>205.68100000000001</c:v>
                </c:pt>
                <c:pt idx="91">
                  <c:v>171.33500000000001</c:v>
                </c:pt>
                <c:pt idx="92">
                  <c:v>169.66</c:v>
                </c:pt>
                <c:pt idx="93">
                  <c:v>146.67500000000001</c:v>
                </c:pt>
                <c:pt idx="94">
                  <c:v>142.32499999999999</c:v>
                </c:pt>
                <c:pt idx="95">
                  <c:v>144.15</c:v>
                </c:pt>
                <c:pt idx="96">
                  <c:v>155.97999999999999</c:v>
                </c:pt>
                <c:pt idx="97">
                  <c:v>127</c:v>
                </c:pt>
                <c:pt idx="98">
                  <c:v>175.625</c:v>
                </c:pt>
                <c:pt idx="99">
                  <c:v>151.75</c:v>
                </c:pt>
                <c:pt idx="100">
                  <c:v>153.517</c:v>
                </c:pt>
                <c:pt idx="101">
                  <c:v>200.755</c:v>
                </c:pt>
                <c:pt idx="102">
                  <c:v>226.62899999999999</c:v>
                </c:pt>
                <c:pt idx="103">
                  <c:v>242.90600000000001</c:v>
                </c:pt>
                <c:pt idx="104">
                  <c:v>282.70499999999993</c:v>
                </c:pt>
                <c:pt idx="105">
                  <c:v>234.34100000000001</c:v>
                </c:pt>
                <c:pt idx="106">
                  <c:v>235.49600000000001</c:v>
                </c:pt>
                <c:pt idx="107">
                  <c:v>259.89</c:v>
                </c:pt>
                <c:pt idx="108">
                  <c:v>292.66500000000002</c:v>
                </c:pt>
                <c:pt idx="109">
                  <c:v>350.77199999999959</c:v>
                </c:pt>
                <c:pt idx="110">
                  <c:v>480.02699999999959</c:v>
                </c:pt>
                <c:pt idx="111">
                  <c:v>440.51400000000001</c:v>
                </c:pt>
                <c:pt idx="112">
                  <c:v>444.13299999999992</c:v>
                </c:pt>
                <c:pt idx="113">
                  <c:v>494.93900000000002</c:v>
                </c:pt>
                <c:pt idx="114">
                  <c:v>473.447</c:v>
                </c:pt>
                <c:pt idx="115">
                  <c:v>459.649</c:v>
                </c:pt>
                <c:pt idx="116">
                  <c:v>365.74299999999999</c:v>
                </c:pt>
                <c:pt idx="117">
                  <c:v>339.755</c:v>
                </c:pt>
                <c:pt idx="118">
                  <c:v>362.95299999999992</c:v>
                </c:pt>
                <c:pt idx="119">
                  <c:v>316.97199999999958</c:v>
                </c:pt>
                <c:pt idx="120">
                  <c:v>291.178</c:v>
                </c:pt>
                <c:pt idx="121">
                  <c:v>259.59899999999959</c:v>
                </c:pt>
                <c:pt idx="122">
                  <c:v>273.00400000000002</c:v>
                </c:pt>
                <c:pt idx="123">
                  <c:v>273.95999999999992</c:v>
                </c:pt>
                <c:pt idx="124">
                  <c:v>297.31200000000001</c:v>
                </c:pt>
                <c:pt idx="125">
                  <c:v>280.75799999999992</c:v>
                </c:pt>
                <c:pt idx="126">
                  <c:v>250.93799999999999</c:v>
                </c:pt>
                <c:pt idx="127">
                  <c:v>223.73699999999999</c:v>
                </c:pt>
                <c:pt idx="128">
                  <c:v>226.435</c:v>
                </c:pt>
                <c:pt idx="129">
                  <c:v>217.696</c:v>
                </c:pt>
                <c:pt idx="130">
                  <c:v>235.89500000000001</c:v>
                </c:pt>
                <c:pt idx="131">
                  <c:v>242.381</c:v>
                </c:pt>
                <c:pt idx="132">
                  <c:v>209.899</c:v>
                </c:pt>
                <c:pt idx="133">
                  <c:v>195.80099999999999</c:v>
                </c:pt>
                <c:pt idx="134">
                  <c:v>195.953</c:v>
                </c:pt>
                <c:pt idx="135">
                  <c:v>171.76900000000001</c:v>
                </c:pt>
                <c:pt idx="136">
                  <c:v>170.78800000000001</c:v>
                </c:pt>
                <c:pt idx="137">
                  <c:v>161.96600000000001</c:v>
                </c:pt>
                <c:pt idx="138">
                  <c:v>144.488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'EMBI+ e CDS_m (2)'!$E$1</c:f>
              <c:strCache>
                <c:ptCount val="1"/>
                <c:pt idx="0">
                  <c:v>171 (average Apr/2008 to Sep/2015)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'EMBI+ e CDS_m (2)'!$A$20:$A$159</c:f>
              <c:numCache>
                <c:formatCode>mmm\-yy</c:formatCode>
                <c:ptCount val="140"/>
                <c:pt idx="0">
                  <c:v>38929</c:v>
                </c:pt>
                <c:pt idx="1">
                  <c:v>38960</c:v>
                </c:pt>
                <c:pt idx="2">
                  <c:v>38989</c:v>
                </c:pt>
                <c:pt idx="3">
                  <c:v>39021</c:v>
                </c:pt>
                <c:pt idx="4">
                  <c:v>39051</c:v>
                </c:pt>
                <c:pt idx="5">
                  <c:v>39080</c:v>
                </c:pt>
                <c:pt idx="6">
                  <c:v>39113</c:v>
                </c:pt>
                <c:pt idx="7">
                  <c:v>39141</c:v>
                </c:pt>
                <c:pt idx="8">
                  <c:v>39171</c:v>
                </c:pt>
                <c:pt idx="9">
                  <c:v>39202</c:v>
                </c:pt>
                <c:pt idx="10">
                  <c:v>39233</c:v>
                </c:pt>
                <c:pt idx="11">
                  <c:v>39262</c:v>
                </c:pt>
                <c:pt idx="12">
                  <c:v>39294</c:v>
                </c:pt>
                <c:pt idx="13">
                  <c:v>39325</c:v>
                </c:pt>
                <c:pt idx="14">
                  <c:v>39353</c:v>
                </c:pt>
                <c:pt idx="15">
                  <c:v>39386</c:v>
                </c:pt>
                <c:pt idx="16">
                  <c:v>39416</c:v>
                </c:pt>
                <c:pt idx="17">
                  <c:v>39447</c:v>
                </c:pt>
                <c:pt idx="18">
                  <c:v>39478</c:v>
                </c:pt>
                <c:pt idx="19">
                  <c:v>39507</c:v>
                </c:pt>
                <c:pt idx="20">
                  <c:v>39538</c:v>
                </c:pt>
                <c:pt idx="21">
                  <c:v>39568</c:v>
                </c:pt>
                <c:pt idx="22">
                  <c:v>39598</c:v>
                </c:pt>
                <c:pt idx="23">
                  <c:v>39629</c:v>
                </c:pt>
                <c:pt idx="24">
                  <c:v>39660</c:v>
                </c:pt>
                <c:pt idx="25">
                  <c:v>39689</c:v>
                </c:pt>
                <c:pt idx="26">
                  <c:v>39721</c:v>
                </c:pt>
                <c:pt idx="27">
                  <c:v>39752</c:v>
                </c:pt>
                <c:pt idx="28">
                  <c:v>39780</c:v>
                </c:pt>
                <c:pt idx="29">
                  <c:v>39813</c:v>
                </c:pt>
                <c:pt idx="30">
                  <c:v>39843</c:v>
                </c:pt>
                <c:pt idx="31">
                  <c:v>39871</c:v>
                </c:pt>
                <c:pt idx="32">
                  <c:v>39903</c:v>
                </c:pt>
                <c:pt idx="33">
                  <c:v>39933</c:v>
                </c:pt>
                <c:pt idx="34">
                  <c:v>39962</c:v>
                </c:pt>
                <c:pt idx="35">
                  <c:v>39994</c:v>
                </c:pt>
                <c:pt idx="36">
                  <c:v>40025</c:v>
                </c:pt>
                <c:pt idx="37">
                  <c:v>40056</c:v>
                </c:pt>
                <c:pt idx="38">
                  <c:v>40086</c:v>
                </c:pt>
                <c:pt idx="39">
                  <c:v>40116</c:v>
                </c:pt>
                <c:pt idx="40">
                  <c:v>40147</c:v>
                </c:pt>
                <c:pt idx="41">
                  <c:v>40178</c:v>
                </c:pt>
                <c:pt idx="42">
                  <c:v>40207</c:v>
                </c:pt>
                <c:pt idx="43">
                  <c:v>40235</c:v>
                </c:pt>
                <c:pt idx="44">
                  <c:v>40268</c:v>
                </c:pt>
                <c:pt idx="45">
                  <c:v>40298</c:v>
                </c:pt>
                <c:pt idx="46">
                  <c:v>40329</c:v>
                </c:pt>
                <c:pt idx="47">
                  <c:v>40359</c:v>
                </c:pt>
                <c:pt idx="48">
                  <c:v>40389</c:v>
                </c:pt>
                <c:pt idx="49">
                  <c:v>40421</c:v>
                </c:pt>
                <c:pt idx="50">
                  <c:v>40451</c:v>
                </c:pt>
                <c:pt idx="51">
                  <c:v>40480</c:v>
                </c:pt>
                <c:pt idx="52">
                  <c:v>40512</c:v>
                </c:pt>
                <c:pt idx="53">
                  <c:v>40543</c:v>
                </c:pt>
                <c:pt idx="54">
                  <c:v>40574</c:v>
                </c:pt>
                <c:pt idx="55">
                  <c:v>40602</c:v>
                </c:pt>
                <c:pt idx="56">
                  <c:v>40633</c:v>
                </c:pt>
                <c:pt idx="57">
                  <c:v>40662</c:v>
                </c:pt>
                <c:pt idx="58">
                  <c:v>40694</c:v>
                </c:pt>
                <c:pt idx="59">
                  <c:v>40724</c:v>
                </c:pt>
                <c:pt idx="60">
                  <c:v>40753</c:v>
                </c:pt>
                <c:pt idx="61">
                  <c:v>40786</c:v>
                </c:pt>
                <c:pt idx="62">
                  <c:v>40816</c:v>
                </c:pt>
                <c:pt idx="63">
                  <c:v>40847</c:v>
                </c:pt>
                <c:pt idx="64">
                  <c:v>40877</c:v>
                </c:pt>
                <c:pt idx="65">
                  <c:v>40907</c:v>
                </c:pt>
                <c:pt idx="66">
                  <c:v>40939</c:v>
                </c:pt>
                <c:pt idx="67">
                  <c:v>40968</c:v>
                </c:pt>
                <c:pt idx="68">
                  <c:v>40998</c:v>
                </c:pt>
                <c:pt idx="69">
                  <c:v>41029</c:v>
                </c:pt>
                <c:pt idx="70">
                  <c:v>41060</c:v>
                </c:pt>
                <c:pt idx="71">
                  <c:v>41089</c:v>
                </c:pt>
                <c:pt idx="72">
                  <c:v>41121</c:v>
                </c:pt>
                <c:pt idx="73">
                  <c:v>41152</c:v>
                </c:pt>
                <c:pt idx="74">
                  <c:v>41180</c:v>
                </c:pt>
                <c:pt idx="75">
                  <c:v>41213</c:v>
                </c:pt>
                <c:pt idx="76">
                  <c:v>41243</c:v>
                </c:pt>
                <c:pt idx="77">
                  <c:v>41274</c:v>
                </c:pt>
                <c:pt idx="78">
                  <c:v>41305</c:v>
                </c:pt>
                <c:pt idx="79">
                  <c:v>41333</c:v>
                </c:pt>
                <c:pt idx="80">
                  <c:v>41362</c:v>
                </c:pt>
                <c:pt idx="81">
                  <c:v>41394</c:v>
                </c:pt>
                <c:pt idx="82">
                  <c:v>41425</c:v>
                </c:pt>
                <c:pt idx="83">
                  <c:v>41453</c:v>
                </c:pt>
                <c:pt idx="84">
                  <c:v>41486</c:v>
                </c:pt>
                <c:pt idx="85">
                  <c:v>41516</c:v>
                </c:pt>
                <c:pt idx="86">
                  <c:v>41547</c:v>
                </c:pt>
                <c:pt idx="87">
                  <c:v>41578</c:v>
                </c:pt>
                <c:pt idx="88">
                  <c:v>41607</c:v>
                </c:pt>
                <c:pt idx="89">
                  <c:v>41639</c:v>
                </c:pt>
                <c:pt idx="90">
                  <c:v>41670</c:v>
                </c:pt>
                <c:pt idx="91">
                  <c:v>41698</c:v>
                </c:pt>
                <c:pt idx="92">
                  <c:v>41729</c:v>
                </c:pt>
                <c:pt idx="93">
                  <c:v>41759</c:v>
                </c:pt>
                <c:pt idx="94">
                  <c:v>41789</c:v>
                </c:pt>
                <c:pt idx="95">
                  <c:v>41820</c:v>
                </c:pt>
                <c:pt idx="96">
                  <c:v>41851</c:v>
                </c:pt>
                <c:pt idx="97">
                  <c:v>41880</c:v>
                </c:pt>
                <c:pt idx="98">
                  <c:v>41912</c:v>
                </c:pt>
                <c:pt idx="99">
                  <c:v>41943</c:v>
                </c:pt>
                <c:pt idx="100">
                  <c:v>41971</c:v>
                </c:pt>
                <c:pt idx="101">
                  <c:v>42004</c:v>
                </c:pt>
                <c:pt idx="102">
                  <c:v>42034</c:v>
                </c:pt>
                <c:pt idx="103">
                  <c:v>42062</c:v>
                </c:pt>
                <c:pt idx="104">
                  <c:v>42094</c:v>
                </c:pt>
                <c:pt idx="105">
                  <c:v>42124</c:v>
                </c:pt>
                <c:pt idx="106">
                  <c:v>42153</c:v>
                </c:pt>
                <c:pt idx="107">
                  <c:v>42185</c:v>
                </c:pt>
                <c:pt idx="108">
                  <c:v>42216</c:v>
                </c:pt>
                <c:pt idx="109">
                  <c:v>42247</c:v>
                </c:pt>
                <c:pt idx="110">
                  <c:v>42277</c:v>
                </c:pt>
                <c:pt idx="111">
                  <c:v>42307</c:v>
                </c:pt>
                <c:pt idx="112">
                  <c:v>42338</c:v>
                </c:pt>
                <c:pt idx="113">
                  <c:v>42369</c:v>
                </c:pt>
                <c:pt idx="114">
                  <c:v>42398</c:v>
                </c:pt>
                <c:pt idx="115">
                  <c:v>42429</c:v>
                </c:pt>
                <c:pt idx="116">
                  <c:v>42460</c:v>
                </c:pt>
                <c:pt idx="117">
                  <c:v>42489</c:v>
                </c:pt>
                <c:pt idx="118">
                  <c:v>42521</c:v>
                </c:pt>
                <c:pt idx="119">
                  <c:v>42551</c:v>
                </c:pt>
                <c:pt idx="120">
                  <c:v>42580</c:v>
                </c:pt>
                <c:pt idx="121">
                  <c:v>42613</c:v>
                </c:pt>
                <c:pt idx="122">
                  <c:v>42643</c:v>
                </c:pt>
                <c:pt idx="123">
                  <c:v>42674</c:v>
                </c:pt>
                <c:pt idx="124">
                  <c:v>42704</c:v>
                </c:pt>
                <c:pt idx="125">
                  <c:v>42734</c:v>
                </c:pt>
                <c:pt idx="126">
                  <c:v>42766</c:v>
                </c:pt>
                <c:pt idx="127">
                  <c:v>42794</c:v>
                </c:pt>
                <c:pt idx="128">
                  <c:v>42825</c:v>
                </c:pt>
                <c:pt idx="129">
                  <c:v>42853</c:v>
                </c:pt>
                <c:pt idx="130">
                  <c:v>42886</c:v>
                </c:pt>
                <c:pt idx="131">
                  <c:v>42916</c:v>
                </c:pt>
                <c:pt idx="132">
                  <c:v>42947</c:v>
                </c:pt>
                <c:pt idx="133">
                  <c:v>42978</c:v>
                </c:pt>
                <c:pt idx="134">
                  <c:v>43007</c:v>
                </c:pt>
                <c:pt idx="135">
                  <c:v>43039</c:v>
                </c:pt>
                <c:pt idx="136">
                  <c:v>43069</c:v>
                </c:pt>
                <c:pt idx="137">
                  <c:v>43084</c:v>
                </c:pt>
                <c:pt idx="138">
                  <c:v>43131</c:v>
                </c:pt>
              </c:numCache>
            </c:numRef>
          </c:cat>
          <c:val>
            <c:numRef>
              <c:f>'EMBI+ e CDS_m (2)'!$E$20:$E$153</c:f>
              <c:numCache>
                <c:formatCode>General</c:formatCode>
                <c:ptCount val="134"/>
                <c:pt idx="21">
                  <c:v>171</c:v>
                </c:pt>
                <c:pt idx="22">
                  <c:v>171</c:v>
                </c:pt>
                <c:pt idx="23">
                  <c:v>171</c:v>
                </c:pt>
                <c:pt idx="24">
                  <c:v>171</c:v>
                </c:pt>
                <c:pt idx="25">
                  <c:v>171</c:v>
                </c:pt>
                <c:pt idx="26">
                  <c:v>171</c:v>
                </c:pt>
                <c:pt idx="27">
                  <c:v>171</c:v>
                </c:pt>
                <c:pt idx="28">
                  <c:v>171</c:v>
                </c:pt>
                <c:pt idx="29">
                  <c:v>171</c:v>
                </c:pt>
                <c:pt idx="30">
                  <c:v>171</c:v>
                </c:pt>
                <c:pt idx="31">
                  <c:v>171</c:v>
                </c:pt>
                <c:pt idx="32">
                  <c:v>171</c:v>
                </c:pt>
                <c:pt idx="33">
                  <c:v>171</c:v>
                </c:pt>
                <c:pt idx="34">
                  <c:v>171</c:v>
                </c:pt>
                <c:pt idx="35">
                  <c:v>171</c:v>
                </c:pt>
                <c:pt idx="36">
                  <c:v>171</c:v>
                </c:pt>
                <c:pt idx="37">
                  <c:v>171</c:v>
                </c:pt>
                <c:pt idx="38">
                  <c:v>171</c:v>
                </c:pt>
                <c:pt idx="39">
                  <c:v>171</c:v>
                </c:pt>
                <c:pt idx="40">
                  <c:v>171</c:v>
                </c:pt>
                <c:pt idx="41">
                  <c:v>171</c:v>
                </c:pt>
                <c:pt idx="42">
                  <c:v>171</c:v>
                </c:pt>
                <c:pt idx="43">
                  <c:v>171</c:v>
                </c:pt>
                <c:pt idx="44">
                  <c:v>171</c:v>
                </c:pt>
                <c:pt idx="45">
                  <c:v>171</c:v>
                </c:pt>
                <c:pt idx="46">
                  <c:v>171</c:v>
                </c:pt>
                <c:pt idx="47">
                  <c:v>171</c:v>
                </c:pt>
                <c:pt idx="48">
                  <c:v>171</c:v>
                </c:pt>
                <c:pt idx="49">
                  <c:v>171</c:v>
                </c:pt>
                <c:pt idx="50">
                  <c:v>171</c:v>
                </c:pt>
                <c:pt idx="51">
                  <c:v>171</c:v>
                </c:pt>
                <c:pt idx="52">
                  <c:v>171</c:v>
                </c:pt>
                <c:pt idx="53">
                  <c:v>171</c:v>
                </c:pt>
                <c:pt idx="54">
                  <c:v>171</c:v>
                </c:pt>
                <c:pt idx="55">
                  <c:v>171</c:v>
                </c:pt>
                <c:pt idx="56">
                  <c:v>171</c:v>
                </c:pt>
                <c:pt idx="57">
                  <c:v>171</c:v>
                </c:pt>
                <c:pt idx="58">
                  <c:v>171</c:v>
                </c:pt>
                <c:pt idx="59">
                  <c:v>171</c:v>
                </c:pt>
                <c:pt idx="60">
                  <c:v>171</c:v>
                </c:pt>
                <c:pt idx="61">
                  <c:v>171</c:v>
                </c:pt>
                <c:pt idx="62">
                  <c:v>171</c:v>
                </c:pt>
                <c:pt idx="63">
                  <c:v>171</c:v>
                </c:pt>
                <c:pt idx="64">
                  <c:v>171</c:v>
                </c:pt>
                <c:pt idx="65">
                  <c:v>171</c:v>
                </c:pt>
                <c:pt idx="66">
                  <c:v>171</c:v>
                </c:pt>
                <c:pt idx="67">
                  <c:v>171</c:v>
                </c:pt>
                <c:pt idx="68">
                  <c:v>171</c:v>
                </c:pt>
                <c:pt idx="69">
                  <c:v>171</c:v>
                </c:pt>
                <c:pt idx="70">
                  <c:v>171</c:v>
                </c:pt>
                <c:pt idx="71">
                  <c:v>171</c:v>
                </c:pt>
                <c:pt idx="72">
                  <c:v>171</c:v>
                </c:pt>
                <c:pt idx="73">
                  <c:v>171</c:v>
                </c:pt>
                <c:pt idx="74">
                  <c:v>171</c:v>
                </c:pt>
                <c:pt idx="75">
                  <c:v>171</c:v>
                </c:pt>
                <c:pt idx="76">
                  <c:v>171</c:v>
                </c:pt>
                <c:pt idx="77">
                  <c:v>171</c:v>
                </c:pt>
                <c:pt idx="78">
                  <c:v>171</c:v>
                </c:pt>
                <c:pt idx="79">
                  <c:v>171</c:v>
                </c:pt>
                <c:pt idx="80">
                  <c:v>171</c:v>
                </c:pt>
                <c:pt idx="81">
                  <c:v>171</c:v>
                </c:pt>
                <c:pt idx="82">
                  <c:v>171</c:v>
                </c:pt>
                <c:pt idx="83">
                  <c:v>171</c:v>
                </c:pt>
                <c:pt idx="84">
                  <c:v>171</c:v>
                </c:pt>
                <c:pt idx="85">
                  <c:v>171</c:v>
                </c:pt>
                <c:pt idx="86">
                  <c:v>171</c:v>
                </c:pt>
                <c:pt idx="87">
                  <c:v>171</c:v>
                </c:pt>
                <c:pt idx="88">
                  <c:v>171</c:v>
                </c:pt>
                <c:pt idx="89">
                  <c:v>171</c:v>
                </c:pt>
                <c:pt idx="90">
                  <c:v>171</c:v>
                </c:pt>
                <c:pt idx="91">
                  <c:v>171</c:v>
                </c:pt>
                <c:pt idx="92">
                  <c:v>171</c:v>
                </c:pt>
                <c:pt idx="93">
                  <c:v>171</c:v>
                </c:pt>
                <c:pt idx="94">
                  <c:v>171</c:v>
                </c:pt>
                <c:pt idx="95">
                  <c:v>171</c:v>
                </c:pt>
                <c:pt idx="96">
                  <c:v>171</c:v>
                </c:pt>
                <c:pt idx="97">
                  <c:v>171</c:v>
                </c:pt>
                <c:pt idx="98">
                  <c:v>171</c:v>
                </c:pt>
                <c:pt idx="99">
                  <c:v>171</c:v>
                </c:pt>
                <c:pt idx="100">
                  <c:v>171</c:v>
                </c:pt>
                <c:pt idx="101">
                  <c:v>171</c:v>
                </c:pt>
                <c:pt idx="102">
                  <c:v>171</c:v>
                </c:pt>
                <c:pt idx="103">
                  <c:v>171</c:v>
                </c:pt>
                <c:pt idx="104">
                  <c:v>171</c:v>
                </c:pt>
                <c:pt idx="105">
                  <c:v>171</c:v>
                </c:pt>
                <c:pt idx="106">
                  <c:v>171</c:v>
                </c:pt>
                <c:pt idx="107">
                  <c:v>171</c:v>
                </c:pt>
                <c:pt idx="108">
                  <c:v>171</c:v>
                </c:pt>
                <c:pt idx="109">
                  <c:v>171</c:v>
                </c:pt>
                <c:pt idx="110">
                  <c:v>171</c:v>
                </c:pt>
                <c:pt idx="111">
                  <c:v>171</c:v>
                </c:pt>
                <c:pt idx="112">
                  <c:v>171</c:v>
                </c:pt>
                <c:pt idx="113">
                  <c:v>171</c:v>
                </c:pt>
                <c:pt idx="114">
                  <c:v>171</c:v>
                </c:pt>
                <c:pt idx="115">
                  <c:v>171</c:v>
                </c:pt>
                <c:pt idx="116">
                  <c:v>171</c:v>
                </c:pt>
                <c:pt idx="117">
                  <c:v>171</c:v>
                </c:pt>
                <c:pt idx="118">
                  <c:v>171</c:v>
                </c:pt>
                <c:pt idx="119">
                  <c:v>171</c:v>
                </c:pt>
                <c:pt idx="120">
                  <c:v>171</c:v>
                </c:pt>
                <c:pt idx="121">
                  <c:v>171</c:v>
                </c:pt>
                <c:pt idx="122">
                  <c:v>171</c:v>
                </c:pt>
                <c:pt idx="123">
                  <c:v>171</c:v>
                </c:pt>
                <c:pt idx="124">
                  <c:v>171</c:v>
                </c:pt>
                <c:pt idx="125">
                  <c:v>171</c:v>
                </c:pt>
                <c:pt idx="126">
                  <c:v>171</c:v>
                </c:pt>
                <c:pt idx="127">
                  <c:v>171</c:v>
                </c:pt>
                <c:pt idx="128">
                  <c:v>171</c:v>
                </c:pt>
                <c:pt idx="129">
                  <c:v>171</c:v>
                </c:pt>
                <c:pt idx="130">
                  <c:v>171</c:v>
                </c:pt>
                <c:pt idx="131">
                  <c:v>171</c:v>
                </c:pt>
                <c:pt idx="132">
                  <c:v>171</c:v>
                </c:pt>
                <c:pt idx="133">
                  <c:v>171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809832"/>
        <c:axId val="279815712"/>
      </c:lineChart>
      <c:dateAx>
        <c:axId val="279809832"/>
        <c:scaling>
          <c:orientation val="minMax"/>
          <c:min val="38912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9815712"/>
        <c:crosses val="autoZero"/>
        <c:auto val="1"/>
        <c:lblOffset val="100"/>
        <c:baseTimeUnit val="days"/>
        <c:majorUnit val="6"/>
        <c:majorTimeUnit val="months"/>
      </c:dateAx>
      <c:valAx>
        <c:axId val="279815712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9809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Inflação!$C$2</c:f>
              <c:strCache>
                <c:ptCount val="1"/>
                <c:pt idx="0">
                  <c:v>IPCA (acum. 12m)</c:v>
                </c:pt>
              </c:strCache>
            </c:strRef>
          </c:tx>
          <c:spPr>
            <a:gradFill flip="none" rotWithShape="1">
              <a:gsLst>
                <a:gs pos="0">
                  <a:schemeClr val="bg1"/>
                </a:gs>
                <a:gs pos="48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bg1"/>
                  </a:gs>
                  <a:gs pos="48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8575" cap="rnd">
                <a:noFill/>
                <a:prstDash val="dash"/>
                <a:round/>
              </a:ln>
              <a:effectLst/>
            </c:spPr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chemeClr val="bg1">
                      <a:lumMod val="99000"/>
                    </a:schemeClr>
                  </a:gs>
                  <a:gs pos="48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8575" cap="rnd">
                <a:noFill/>
                <a:prstDash val="dash"/>
                <a:round/>
              </a:ln>
              <a:effectLst/>
            </c:spPr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chemeClr val="bg1"/>
                  </a:gs>
                  <a:gs pos="48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</c:dPt>
          <c:dPt>
            <c:idx val="11"/>
            <c:invertIfNegative val="0"/>
            <c:bubble3D val="0"/>
            <c:spPr>
              <a:gradFill flip="none" rotWithShape="1">
                <a:gsLst>
                  <a:gs pos="0">
                    <a:schemeClr val="bg1"/>
                  </a:gs>
                  <a:gs pos="48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</c:dPt>
          <c:dPt>
            <c:idx val="12"/>
            <c:invertIfNegative val="0"/>
            <c:bubble3D val="0"/>
            <c:spPr>
              <a:gradFill flip="none" rotWithShape="1">
                <a:gsLst>
                  <a:gs pos="0">
                    <a:schemeClr val="bg1"/>
                  </a:gs>
                  <a:gs pos="48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</c:dPt>
          <c:dLbls>
            <c:dLbl>
              <c:idx val="4"/>
              <c:layout>
                <c:manualLayout>
                  <c:x val="0"/>
                  <c:y val="3.256718183289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1617901020925301E-3"/>
                  <c:y val="-1.0248338209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3443552113658E-16"/>
                  <c:y val="0.12437942741472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4018355259621099E-3"/>
                  <c:y val="0.19161688760190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41061018775989E-3"/>
                  <c:y val="0.197829918558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4106101877599899E-3"/>
                  <c:y val="0.19578737941360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Inflação!$B$3:$B$15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Inflação!$C$3:$C$15</c:f>
              <c:numCache>
                <c:formatCode>_(* #,##0.00_);_(* \(#,##0.00\);_(* "-"??_);_(@_)</c:formatCode>
                <c:ptCount val="13"/>
                <c:pt idx="0">
                  <c:v>5.9023134175254706</c:v>
                </c:pt>
                <c:pt idx="1">
                  <c:v>4.3120283296899951</c:v>
                </c:pt>
                <c:pt idx="2">
                  <c:v>5.9090683472662331</c:v>
                </c:pt>
                <c:pt idx="3">
                  <c:v>6.5031090406288516</c:v>
                </c:pt>
                <c:pt idx="4">
                  <c:v>5.8385689976391051</c:v>
                </c:pt>
                <c:pt idx="5">
                  <c:v>5.9108180800137911</c:v>
                </c:pt>
                <c:pt idx="6">
                  <c:v>6.4076165963919482</c:v>
                </c:pt>
                <c:pt idx="7">
                  <c:v>10.67349799562176</c:v>
                </c:pt>
                <c:pt idx="8">
                  <c:v>6.2880550542244951</c:v>
                </c:pt>
                <c:pt idx="9">
                  <c:v>2.9473499083458639</c:v>
                </c:pt>
                <c:pt idx="10">
                  <c:v>3.81</c:v>
                </c:pt>
                <c:pt idx="11">
                  <c:v>4.25</c:v>
                </c:pt>
                <c:pt idx="1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279814536"/>
        <c:axId val="279812184"/>
      </c:barChart>
      <c:lineChart>
        <c:grouping val="standard"/>
        <c:varyColors val="0"/>
        <c:ser>
          <c:idx val="1"/>
          <c:order val="1"/>
          <c:tx>
            <c:strRef>
              <c:f>Inflação!$D$2</c:f>
              <c:strCache>
                <c:ptCount val="1"/>
                <c:pt idx="0">
                  <c:v>Meta de Inflação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Inflação!$D$3:$D$15</c:f>
              <c:numCache>
                <c:formatCode>General</c:formatCode>
                <c:ptCount val="13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4.25</c:v>
                </c:pt>
                <c:pt idx="12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Inflação!$E$2</c:f>
              <c:strCache>
                <c:ptCount val="1"/>
                <c:pt idx="0">
                  <c:v>Limite para efeito de cumprimento da meta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Inflação!$B$3:$B$15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Inflação!$E$3:$E$15</c:f>
              <c:numCache>
                <c:formatCode>General</c:formatCode>
                <c:ptCount val="13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3</c:v>
                </c:pt>
                <c:pt idx="10">
                  <c:v>3</c:v>
                </c:pt>
                <c:pt idx="11">
                  <c:v>2.75</c:v>
                </c:pt>
                <c:pt idx="12">
                  <c:v>2.5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Inflação!$F$2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Inflação!$B$3:$B$15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Inflação!$F$3:$F$15</c:f>
              <c:numCache>
                <c:formatCode>General</c:formatCode>
                <c:ptCount val="13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  <c:pt idx="3">
                  <c:v>6.5</c:v>
                </c:pt>
                <c:pt idx="4">
                  <c:v>6.5</c:v>
                </c:pt>
                <c:pt idx="5">
                  <c:v>6.5</c:v>
                </c:pt>
                <c:pt idx="6">
                  <c:v>6.5</c:v>
                </c:pt>
                <c:pt idx="7">
                  <c:v>6.5</c:v>
                </c:pt>
                <c:pt idx="8">
                  <c:v>6.5</c:v>
                </c:pt>
                <c:pt idx="9">
                  <c:v>6</c:v>
                </c:pt>
                <c:pt idx="10">
                  <c:v>6</c:v>
                </c:pt>
                <c:pt idx="11">
                  <c:v>5.75</c:v>
                </c:pt>
                <c:pt idx="12">
                  <c:v>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814536"/>
        <c:axId val="279812184"/>
      </c:lineChart>
      <c:catAx>
        <c:axId val="27981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9812184"/>
        <c:crosses val="autoZero"/>
        <c:auto val="1"/>
        <c:lblAlgn val="ctr"/>
        <c:lblOffset val="100"/>
        <c:noMultiLvlLbl val="0"/>
      </c:catAx>
      <c:valAx>
        <c:axId val="27981218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9814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Taxa de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juros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real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ex-ante</a:t>
            </a:r>
          </a:p>
          <a:p>
            <a:pPr algn="l">
              <a:defRPr sz="14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(%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a.a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  <a:endParaRPr lang="pt-BR" sz="14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1.76621191581822E-2"/>
          <c:y val="3.5146797361204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3358923884514"/>
          <c:y val="0.17171296296296301"/>
          <c:w val="0.83552996500437404"/>
          <c:h val="0.64898950131233601"/>
        </c:manualLayout>
      </c:layout>
      <c:lineChart>
        <c:grouping val="standard"/>
        <c:varyColors val="0"/>
        <c:ser>
          <c:idx val="0"/>
          <c:order val="0"/>
          <c:tx>
            <c:strRef>
              <c:f>'juros reais'!$B$2</c:f>
              <c:strCache>
                <c:ptCount val="1"/>
                <c:pt idx="0">
                  <c:v>Taxa de Juros real ex-ante*  (a.a.)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'juros reais'!$A$3:$A$117</c:f>
              <c:numCache>
                <c:formatCode>[$-416]mmm\-yy;@</c:formatCode>
                <c:ptCount val="115"/>
                <c:pt idx="0">
                  <c:v>43101</c:v>
                </c:pt>
                <c:pt idx="1">
                  <c:v>43070</c:v>
                </c:pt>
                <c:pt idx="2">
                  <c:v>43040</c:v>
                </c:pt>
                <c:pt idx="3">
                  <c:v>43009</c:v>
                </c:pt>
                <c:pt idx="4">
                  <c:v>42979</c:v>
                </c:pt>
                <c:pt idx="5">
                  <c:v>42948</c:v>
                </c:pt>
                <c:pt idx="6">
                  <c:v>42917</c:v>
                </c:pt>
                <c:pt idx="7">
                  <c:v>42887</c:v>
                </c:pt>
                <c:pt idx="8">
                  <c:v>42856</c:v>
                </c:pt>
                <c:pt idx="9">
                  <c:v>42826</c:v>
                </c:pt>
                <c:pt idx="10">
                  <c:v>42795</c:v>
                </c:pt>
                <c:pt idx="11">
                  <c:v>42767</c:v>
                </c:pt>
                <c:pt idx="12">
                  <c:v>42736</c:v>
                </c:pt>
                <c:pt idx="13">
                  <c:v>42705</c:v>
                </c:pt>
                <c:pt idx="14">
                  <c:v>42675</c:v>
                </c:pt>
                <c:pt idx="15">
                  <c:v>42644</c:v>
                </c:pt>
                <c:pt idx="16">
                  <c:v>42614</c:v>
                </c:pt>
                <c:pt idx="17">
                  <c:v>42583</c:v>
                </c:pt>
                <c:pt idx="18">
                  <c:v>42552</c:v>
                </c:pt>
                <c:pt idx="19">
                  <c:v>42522</c:v>
                </c:pt>
                <c:pt idx="20">
                  <c:v>42491</c:v>
                </c:pt>
                <c:pt idx="21">
                  <c:v>42461</c:v>
                </c:pt>
                <c:pt idx="22">
                  <c:v>42430</c:v>
                </c:pt>
                <c:pt idx="23">
                  <c:v>42401</c:v>
                </c:pt>
                <c:pt idx="24">
                  <c:v>42370</c:v>
                </c:pt>
                <c:pt idx="25">
                  <c:v>42339</c:v>
                </c:pt>
                <c:pt idx="26">
                  <c:v>42309</c:v>
                </c:pt>
                <c:pt idx="27">
                  <c:v>42278</c:v>
                </c:pt>
                <c:pt idx="28">
                  <c:v>42248</c:v>
                </c:pt>
                <c:pt idx="29">
                  <c:v>42217</c:v>
                </c:pt>
                <c:pt idx="30">
                  <c:v>42186</c:v>
                </c:pt>
                <c:pt idx="31">
                  <c:v>42156</c:v>
                </c:pt>
                <c:pt idx="32">
                  <c:v>42125</c:v>
                </c:pt>
                <c:pt idx="33">
                  <c:v>42095</c:v>
                </c:pt>
                <c:pt idx="34">
                  <c:v>42064</c:v>
                </c:pt>
                <c:pt idx="35">
                  <c:v>42036</c:v>
                </c:pt>
                <c:pt idx="36">
                  <c:v>42005</c:v>
                </c:pt>
                <c:pt idx="37">
                  <c:v>41974</c:v>
                </c:pt>
                <c:pt idx="38">
                  <c:v>41944</c:v>
                </c:pt>
                <c:pt idx="39">
                  <c:v>41913</c:v>
                </c:pt>
                <c:pt idx="40">
                  <c:v>41883</c:v>
                </c:pt>
                <c:pt idx="41">
                  <c:v>41852</c:v>
                </c:pt>
                <c:pt idx="42">
                  <c:v>41821</c:v>
                </c:pt>
                <c:pt idx="43">
                  <c:v>41791</c:v>
                </c:pt>
                <c:pt idx="44">
                  <c:v>41760</c:v>
                </c:pt>
                <c:pt idx="45">
                  <c:v>41730</c:v>
                </c:pt>
                <c:pt idx="46">
                  <c:v>41699</c:v>
                </c:pt>
                <c:pt idx="47">
                  <c:v>41671</c:v>
                </c:pt>
                <c:pt idx="48">
                  <c:v>41640</c:v>
                </c:pt>
                <c:pt idx="49">
                  <c:v>41609</c:v>
                </c:pt>
                <c:pt idx="50">
                  <c:v>41579</c:v>
                </c:pt>
                <c:pt idx="51">
                  <c:v>41548</c:v>
                </c:pt>
                <c:pt idx="52">
                  <c:v>41518</c:v>
                </c:pt>
                <c:pt idx="53">
                  <c:v>41487</c:v>
                </c:pt>
                <c:pt idx="54">
                  <c:v>41456</c:v>
                </c:pt>
                <c:pt idx="55">
                  <c:v>41426</c:v>
                </c:pt>
                <c:pt idx="56">
                  <c:v>41395</c:v>
                </c:pt>
                <c:pt idx="57">
                  <c:v>41365</c:v>
                </c:pt>
                <c:pt idx="58">
                  <c:v>41334</c:v>
                </c:pt>
                <c:pt idx="59">
                  <c:v>41306</c:v>
                </c:pt>
                <c:pt idx="60">
                  <c:v>41275</c:v>
                </c:pt>
                <c:pt idx="61">
                  <c:v>41244</c:v>
                </c:pt>
                <c:pt idx="62">
                  <c:v>41214</c:v>
                </c:pt>
                <c:pt idx="63">
                  <c:v>41183</c:v>
                </c:pt>
                <c:pt idx="64">
                  <c:v>41153</c:v>
                </c:pt>
                <c:pt idx="65">
                  <c:v>41122</c:v>
                </c:pt>
                <c:pt idx="66">
                  <c:v>41091</c:v>
                </c:pt>
                <c:pt idx="67">
                  <c:v>41061</c:v>
                </c:pt>
                <c:pt idx="68">
                  <c:v>41030</c:v>
                </c:pt>
                <c:pt idx="69">
                  <c:v>41000</c:v>
                </c:pt>
                <c:pt idx="70">
                  <c:v>40969</c:v>
                </c:pt>
                <c:pt idx="71">
                  <c:v>40940</c:v>
                </c:pt>
                <c:pt idx="72">
                  <c:v>40909</c:v>
                </c:pt>
                <c:pt idx="73">
                  <c:v>40878</c:v>
                </c:pt>
                <c:pt idx="74">
                  <c:v>40848</c:v>
                </c:pt>
                <c:pt idx="75">
                  <c:v>40817</c:v>
                </c:pt>
                <c:pt idx="76">
                  <c:v>40787</c:v>
                </c:pt>
                <c:pt idx="77">
                  <c:v>40756</c:v>
                </c:pt>
                <c:pt idx="78">
                  <c:v>40725</c:v>
                </c:pt>
                <c:pt idx="79">
                  <c:v>40695</c:v>
                </c:pt>
                <c:pt idx="80">
                  <c:v>40664</c:v>
                </c:pt>
                <c:pt idx="81">
                  <c:v>40634</c:v>
                </c:pt>
                <c:pt idx="82">
                  <c:v>40603</c:v>
                </c:pt>
                <c:pt idx="83">
                  <c:v>40575</c:v>
                </c:pt>
                <c:pt idx="84">
                  <c:v>40544</c:v>
                </c:pt>
                <c:pt idx="85">
                  <c:v>40513</c:v>
                </c:pt>
                <c:pt idx="86">
                  <c:v>40483</c:v>
                </c:pt>
                <c:pt idx="87">
                  <c:v>40452</c:v>
                </c:pt>
                <c:pt idx="88">
                  <c:v>40422</c:v>
                </c:pt>
                <c:pt idx="89">
                  <c:v>40391</c:v>
                </c:pt>
                <c:pt idx="90">
                  <c:v>40360</c:v>
                </c:pt>
                <c:pt idx="91">
                  <c:v>40330</c:v>
                </c:pt>
                <c:pt idx="92">
                  <c:v>40299</c:v>
                </c:pt>
                <c:pt idx="93">
                  <c:v>40269</c:v>
                </c:pt>
                <c:pt idx="94">
                  <c:v>40238</c:v>
                </c:pt>
                <c:pt idx="95">
                  <c:v>40210</c:v>
                </c:pt>
                <c:pt idx="96">
                  <c:v>40179</c:v>
                </c:pt>
                <c:pt idx="97">
                  <c:v>40148</c:v>
                </c:pt>
                <c:pt idx="98">
                  <c:v>40118</c:v>
                </c:pt>
                <c:pt idx="99">
                  <c:v>40087</c:v>
                </c:pt>
                <c:pt idx="100">
                  <c:v>40057</c:v>
                </c:pt>
                <c:pt idx="101">
                  <c:v>40026</c:v>
                </c:pt>
                <c:pt idx="102">
                  <c:v>39995</c:v>
                </c:pt>
                <c:pt idx="103">
                  <c:v>39965</c:v>
                </c:pt>
                <c:pt idx="104">
                  <c:v>39934</c:v>
                </c:pt>
                <c:pt idx="105">
                  <c:v>39904</c:v>
                </c:pt>
                <c:pt idx="106">
                  <c:v>39873</c:v>
                </c:pt>
                <c:pt idx="107">
                  <c:v>39845</c:v>
                </c:pt>
                <c:pt idx="108">
                  <c:v>39814</c:v>
                </c:pt>
                <c:pt idx="109">
                  <c:v>39783</c:v>
                </c:pt>
                <c:pt idx="110">
                  <c:v>39753</c:v>
                </c:pt>
                <c:pt idx="111">
                  <c:v>39722</c:v>
                </c:pt>
                <c:pt idx="112">
                  <c:v>39692</c:v>
                </c:pt>
                <c:pt idx="113">
                  <c:v>39661</c:v>
                </c:pt>
                <c:pt idx="114">
                  <c:v>39630</c:v>
                </c:pt>
              </c:numCache>
            </c:numRef>
          </c:cat>
          <c:val>
            <c:numRef>
              <c:f>'juros reais'!$B$3:$B$117</c:f>
              <c:numCache>
                <c:formatCode>0.0%</c:formatCode>
                <c:ptCount val="115"/>
                <c:pt idx="0">
                  <c:v>2.87776708373437E-2</c:v>
                </c:pt>
                <c:pt idx="1">
                  <c:v>2.93367224131789E-2</c:v>
                </c:pt>
                <c:pt idx="2">
                  <c:v>2.90782595325953E-2</c:v>
                </c:pt>
                <c:pt idx="3">
                  <c:v>2.9947082196546401E-2</c:v>
                </c:pt>
                <c:pt idx="4">
                  <c:v>3.1852460671078803E-2</c:v>
                </c:pt>
                <c:pt idx="5">
                  <c:v>3.1593092287275103E-2</c:v>
                </c:pt>
                <c:pt idx="6">
                  <c:v>3.8515767235361098E-2</c:v>
                </c:pt>
                <c:pt idx="7">
                  <c:v>4.42047165077772E-2</c:v>
                </c:pt>
                <c:pt idx="8">
                  <c:v>4.38060822960189E-2</c:v>
                </c:pt>
                <c:pt idx="9">
                  <c:v>4.7023309701214898E-2</c:v>
                </c:pt>
                <c:pt idx="10">
                  <c:v>5.1130572254696E-2</c:v>
                </c:pt>
                <c:pt idx="11">
                  <c:v>5.6394790079274497E-2</c:v>
                </c:pt>
                <c:pt idx="12">
                  <c:v>6.0992230565562799E-2</c:v>
                </c:pt>
                <c:pt idx="13">
                  <c:v>6.7379270853216197E-2</c:v>
                </c:pt>
                <c:pt idx="14">
                  <c:v>7.2335146483442997E-2</c:v>
                </c:pt>
                <c:pt idx="15">
                  <c:v>7.1728347958794195E-2</c:v>
                </c:pt>
                <c:pt idx="16">
                  <c:v>7.3584007615421096E-2</c:v>
                </c:pt>
                <c:pt idx="17">
                  <c:v>7.3325744640485593E-2</c:v>
                </c:pt>
                <c:pt idx="18">
                  <c:v>7.1442089326268193E-2</c:v>
                </c:pt>
                <c:pt idx="19">
                  <c:v>6.7667044167610393E-2</c:v>
                </c:pt>
                <c:pt idx="20">
                  <c:v>6.6390432244090705E-2</c:v>
                </c:pt>
                <c:pt idx="21">
                  <c:v>6.8186099077038903E-2</c:v>
                </c:pt>
                <c:pt idx="22">
                  <c:v>6.8544600938967207E-2</c:v>
                </c:pt>
                <c:pt idx="23">
                  <c:v>6.8659504904250407E-2</c:v>
                </c:pt>
                <c:pt idx="24">
                  <c:v>7.4864814469513402E-2</c:v>
                </c:pt>
                <c:pt idx="25">
                  <c:v>8.0518753498786996E-2</c:v>
                </c:pt>
                <c:pt idx="26">
                  <c:v>7.5610665672198402E-2</c:v>
                </c:pt>
                <c:pt idx="27">
                  <c:v>8.0772113943028606E-2</c:v>
                </c:pt>
                <c:pt idx="28">
                  <c:v>8.6128910667169406E-2</c:v>
                </c:pt>
                <c:pt idx="29">
                  <c:v>8.1132254094480494E-2</c:v>
                </c:pt>
                <c:pt idx="30">
                  <c:v>7.5964895725205303E-2</c:v>
                </c:pt>
                <c:pt idx="31">
                  <c:v>7.3429860849943504E-2</c:v>
                </c:pt>
                <c:pt idx="32">
                  <c:v>7.1711270260083101E-2</c:v>
                </c:pt>
                <c:pt idx="33">
                  <c:v>6.8406671063789795E-2</c:v>
                </c:pt>
                <c:pt idx="34">
                  <c:v>6.1974200785193299E-2</c:v>
                </c:pt>
                <c:pt idx="35">
                  <c:v>5.7717492984097403E-2</c:v>
                </c:pt>
                <c:pt idx="36">
                  <c:v>5.3172600691524102E-2</c:v>
                </c:pt>
                <c:pt idx="37">
                  <c:v>5.6341989312834101E-2</c:v>
                </c:pt>
                <c:pt idx="38">
                  <c:v>5.4236651965843902E-2</c:v>
                </c:pt>
                <c:pt idx="39">
                  <c:v>5.1325437112239101E-2</c:v>
                </c:pt>
                <c:pt idx="40">
                  <c:v>4.7677261613691999E-2</c:v>
                </c:pt>
                <c:pt idx="41">
                  <c:v>4.6713128649463101E-2</c:v>
                </c:pt>
                <c:pt idx="42">
                  <c:v>4.7520075578649103E-2</c:v>
                </c:pt>
                <c:pt idx="43">
                  <c:v>4.7281993204982803E-2</c:v>
                </c:pt>
                <c:pt idx="44">
                  <c:v>4.96226415094339E-2</c:v>
                </c:pt>
                <c:pt idx="45">
                  <c:v>4.8601299802203901E-2</c:v>
                </c:pt>
                <c:pt idx="46">
                  <c:v>4.7310007524454599E-2</c:v>
                </c:pt>
                <c:pt idx="47">
                  <c:v>4.90768651092688E-2</c:v>
                </c:pt>
                <c:pt idx="48">
                  <c:v>4.6886792452829999E-2</c:v>
                </c:pt>
                <c:pt idx="49">
                  <c:v>4.1843370087644799E-2</c:v>
                </c:pt>
                <c:pt idx="50">
                  <c:v>4.2949985871715099E-2</c:v>
                </c:pt>
                <c:pt idx="51">
                  <c:v>3.7636432066240101E-2</c:v>
                </c:pt>
                <c:pt idx="52">
                  <c:v>3.6444109614841402E-2</c:v>
                </c:pt>
                <c:pt idx="53">
                  <c:v>3.4785067873303099E-2</c:v>
                </c:pt>
                <c:pt idx="54">
                  <c:v>3.3607876550222598E-2</c:v>
                </c:pt>
                <c:pt idx="55">
                  <c:v>3.3383771515036902E-2</c:v>
                </c:pt>
                <c:pt idx="56">
                  <c:v>2.4623543896202402E-2</c:v>
                </c:pt>
                <c:pt idx="57">
                  <c:v>2.4265402843601999E-2</c:v>
                </c:pt>
                <c:pt idx="58">
                  <c:v>2.3617566157640098E-2</c:v>
                </c:pt>
                <c:pt idx="59">
                  <c:v>2.07701062215477E-2</c:v>
                </c:pt>
                <c:pt idx="60">
                  <c:v>1.4099167297501901E-2</c:v>
                </c:pt>
                <c:pt idx="61">
                  <c:v>1.36312003029155E-2</c:v>
                </c:pt>
                <c:pt idx="62">
                  <c:v>1.8130042714760201E-2</c:v>
                </c:pt>
                <c:pt idx="63">
                  <c:v>1.7256091779652899E-2</c:v>
                </c:pt>
                <c:pt idx="64">
                  <c:v>1.7797974060399499E-2</c:v>
                </c:pt>
                <c:pt idx="65">
                  <c:v>1.6748675246025701E-2</c:v>
                </c:pt>
                <c:pt idx="66">
                  <c:v>1.7907902217168901E-2</c:v>
                </c:pt>
                <c:pt idx="67">
                  <c:v>2.1914429371027399E-2</c:v>
                </c:pt>
                <c:pt idx="68">
                  <c:v>2.3218347232752099E-2</c:v>
                </c:pt>
                <c:pt idx="69">
                  <c:v>2.87933320704679E-2</c:v>
                </c:pt>
                <c:pt idx="70">
                  <c:v>3.3877396090339601E-2</c:v>
                </c:pt>
                <c:pt idx="71">
                  <c:v>3.9053591790193701E-2</c:v>
                </c:pt>
                <c:pt idx="72">
                  <c:v>4.4068762465571301E-2</c:v>
                </c:pt>
                <c:pt idx="73">
                  <c:v>4.3379212149976101E-2</c:v>
                </c:pt>
                <c:pt idx="74">
                  <c:v>4.1871921182266E-2</c:v>
                </c:pt>
                <c:pt idx="75">
                  <c:v>4.55406173073283E-2</c:v>
                </c:pt>
                <c:pt idx="76">
                  <c:v>4.5540438397581297E-2</c:v>
                </c:pt>
                <c:pt idx="77">
                  <c:v>6.1083183154699898E-2</c:v>
                </c:pt>
                <c:pt idx="78">
                  <c:v>6.9312571211545701E-2</c:v>
                </c:pt>
                <c:pt idx="79">
                  <c:v>7.1312958202418397E-2</c:v>
                </c:pt>
                <c:pt idx="80">
                  <c:v>6.9621457104812795E-2</c:v>
                </c:pt>
                <c:pt idx="81">
                  <c:v>6.4571103957583795E-2</c:v>
                </c:pt>
                <c:pt idx="82">
                  <c:v>6.5365668813944594E-2</c:v>
                </c:pt>
                <c:pt idx="83">
                  <c:v>6.5656087162482099E-2</c:v>
                </c:pt>
                <c:pt idx="84">
                  <c:v>6.2931768713920797E-2</c:v>
                </c:pt>
                <c:pt idx="85">
                  <c:v>6.1321201781821703E-2</c:v>
                </c:pt>
                <c:pt idx="86">
                  <c:v>5.6049990532096097E-2</c:v>
                </c:pt>
                <c:pt idx="87">
                  <c:v>5.5139033880610998E-2</c:v>
                </c:pt>
                <c:pt idx="88">
                  <c:v>5.66378409198895E-2</c:v>
                </c:pt>
                <c:pt idx="89">
                  <c:v>5.9866539561486999E-2</c:v>
                </c:pt>
                <c:pt idx="90">
                  <c:v>6.4026717557251797E-2</c:v>
                </c:pt>
                <c:pt idx="91">
                  <c:v>6.7144221585482305E-2</c:v>
                </c:pt>
                <c:pt idx="92">
                  <c:v>6.4663805436337804E-2</c:v>
                </c:pt>
                <c:pt idx="93">
                  <c:v>6.03777184280807E-2</c:v>
                </c:pt>
                <c:pt idx="94">
                  <c:v>5.7868601986249102E-2</c:v>
                </c:pt>
                <c:pt idx="95">
                  <c:v>5.6091734352603999E-2</c:v>
                </c:pt>
                <c:pt idx="96">
                  <c:v>5.5040611562350697E-2</c:v>
                </c:pt>
                <c:pt idx="97">
                  <c:v>5.6524238359839003E-2</c:v>
                </c:pt>
                <c:pt idx="98">
                  <c:v>5.3569717297556198E-2</c:v>
                </c:pt>
                <c:pt idx="99">
                  <c:v>5.3706722930852602E-2</c:v>
                </c:pt>
                <c:pt idx="100">
                  <c:v>4.9721635630639097E-2</c:v>
                </c:pt>
                <c:pt idx="101">
                  <c:v>4.9721100211578897E-2</c:v>
                </c:pt>
                <c:pt idx="102">
                  <c:v>4.8035354020559098E-2</c:v>
                </c:pt>
                <c:pt idx="103">
                  <c:v>5.0456511292647797E-2</c:v>
                </c:pt>
                <c:pt idx="104">
                  <c:v>5.1969260326609097E-2</c:v>
                </c:pt>
                <c:pt idx="105">
                  <c:v>5.4798464491362602E-2</c:v>
                </c:pt>
                <c:pt idx="106">
                  <c:v>5.6435358479700597E-2</c:v>
                </c:pt>
                <c:pt idx="107">
                  <c:v>6.1286929916818202E-2</c:v>
                </c:pt>
                <c:pt idx="108">
                  <c:v>6.6067501673199996E-2</c:v>
                </c:pt>
                <c:pt idx="109">
                  <c:v>7.6563691838291495E-2</c:v>
                </c:pt>
                <c:pt idx="110">
                  <c:v>8.9504124395562795E-2</c:v>
                </c:pt>
                <c:pt idx="111">
                  <c:v>9.1047185037501199E-2</c:v>
                </c:pt>
                <c:pt idx="112">
                  <c:v>9.1177310364518996E-2</c:v>
                </c:pt>
                <c:pt idx="113">
                  <c:v>8.9482693039178302E-2</c:v>
                </c:pt>
                <c:pt idx="114">
                  <c:v>8.5457129322595901E-2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9809440"/>
        <c:axId val="279815320"/>
      </c:lineChart>
      <c:dateAx>
        <c:axId val="279809440"/>
        <c:scaling>
          <c:orientation val="minMax"/>
          <c:min val="39539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9815320"/>
        <c:crosses val="autoZero"/>
        <c:auto val="1"/>
        <c:lblOffset val="100"/>
        <c:baseTimeUnit val="months"/>
        <c:majorUnit val="3"/>
        <c:majorTimeUnit val="months"/>
      </c:dateAx>
      <c:valAx>
        <c:axId val="27981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9809440"/>
        <c:crosses val="autoZero"/>
        <c:crossBetween val="between"/>
        <c:majorUnit val="0.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68278870563603E-2"/>
          <c:y val="0.102706807771339"/>
          <c:w val="0.873006920793161"/>
          <c:h val="0.72670578036093703"/>
        </c:manualLayout>
      </c:layout>
      <c:lineChart>
        <c:grouping val="standard"/>
        <c:varyColors val="0"/>
        <c:ser>
          <c:idx val="1"/>
          <c:order val="0"/>
          <c:tx>
            <c:strRef>
              <c:f>'PIM BK e FBCF'!$C$1</c:f>
              <c:strCache>
                <c:ptCount val="1"/>
                <c:pt idx="0">
                  <c:v>PIM_PF_Br_Categorias_1 Bens de capital, com ajuste sazonal, mm3m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'PIM BK e FBCF'!$A$2:$A$217</c:f>
              <c:numCache>
                <c:formatCode>m/d/yyyy</c:formatCode>
                <c:ptCount val="21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</c:numCache>
            </c:numRef>
          </c:cat>
          <c:val>
            <c:numRef>
              <c:f>'PIM BK e FBCF'!$C$2:$C$217</c:f>
              <c:numCache>
                <c:formatCode>General</c:formatCode>
                <c:ptCount val="216"/>
                <c:pt idx="2" formatCode="0.0">
                  <c:v>48.399627039626999</c:v>
                </c:pt>
                <c:pt idx="3" formatCode="0.0">
                  <c:v>49.561998001997999</c:v>
                </c:pt>
                <c:pt idx="4" formatCode="0.0">
                  <c:v>50.46377289377287</c:v>
                </c:pt>
                <c:pt idx="5" formatCode="0.0">
                  <c:v>51.448038628038603</c:v>
                </c:pt>
                <c:pt idx="6" formatCode="0.0">
                  <c:v>52.332940392940372</c:v>
                </c:pt>
                <c:pt idx="7" formatCode="0.0">
                  <c:v>53.860895770895773</c:v>
                </c:pt>
                <c:pt idx="8" formatCode="0.0">
                  <c:v>54.860159840159881</c:v>
                </c:pt>
                <c:pt idx="9" formatCode="0.0">
                  <c:v>55.308235098235102</c:v>
                </c:pt>
                <c:pt idx="10" formatCode="0.0">
                  <c:v>55.055138195138198</c:v>
                </c:pt>
                <c:pt idx="11" formatCode="0.0">
                  <c:v>55.310109890109899</c:v>
                </c:pt>
                <c:pt idx="12" formatCode="0.0">
                  <c:v>56.922430902430911</c:v>
                </c:pt>
                <c:pt idx="13" formatCode="0.0">
                  <c:v>58.889087579087487</c:v>
                </c:pt>
                <c:pt idx="14" formatCode="0.0">
                  <c:v>59.500269730269743</c:v>
                </c:pt>
                <c:pt idx="15" formatCode="0.0">
                  <c:v>60.212690642690653</c:v>
                </c:pt>
                <c:pt idx="16" formatCode="0.0">
                  <c:v>60.325178155178172</c:v>
                </c:pt>
                <c:pt idx="17" formatCode="0.0">
                  <c:v>61.045098235098237</c:v>
                </c:pt>
                <c:pt idx="18" formatCode="0.0">
                  <c:v>61.339440559440462</c:v>
                </c:pt>
                <c:pt idx="19" formatCode="0.0">
                  <c:v>62.415571095571067</c:v>
                </c:pt>
                <c:pt idx="20" formatCode="0.0">
                  <c:v>61.984368964368933</c:v>
                </c:pt>
                <c:pt idx="21" formatCode="0.0">
                  <c:v>60.544528804528802</c:v>
                </c:pt>
                <c:pt idx="22" formatCode="0.0">
                  <c:v>57.430499500499486</c:v>
                </c:pt>
                <c:pt idx="23" formatCode="0.0">
                  <c:v>55.790056610056602</c:v>
                </c:pt>
                <c:pt idx="24" formatCode="0.0">
                  <c:v>55.471341991341937</c:v>
                </c:pt>
                <c:pt idx="25" formatCode="0.0">
                  <c:v>56.286719946719963</c:v>
                </c:pt>
                <c:pt idx="26" formatCode="0.0">
                  <c:v>57.6</c:v>
                </c:pt>
                <c:pt idx="27" formatCode="0.0">
                  <c:v>58.333333333333343</c:v>
                </c:pt>
                <c:pt idx="28" formatCode="0.0">
                  <c:v>57.96666666666659</c:v>
                </c:pt>
                <c:pt idx="29" formatCode="0.0">
                  <c:v>57.6</c:v>
                </c:pt>
                <c:pt idx="30" formatCode="0.0">
                  <c:v>57.333333333333343</c:v>
                </c:pt>
                <c:pt idx="31" formatCode="0.0">
                  <c:v>56.8</c:v>
                </c:pt>
                <c:pt idx="32" formatCode="0.0">
                  <c:v>56.3</c:v>
                </c:pt>
                <c:pt idx="33" formatCode="0.0">
                  <c:v>55.9</c:v>
                </c:pt>
                <c:pt idx="34" formatCode="0.0">
                  <c:v>56.666666666666607</c:v>
                </c:pt>
                <c:pt idx="35" formatCode="0.0">
                  <c:v>56.366666666666589</c:v>
                </c:pt>
                <c:pt idx="36" formatCode="0.0">
                  <c:v>56.20000000000001</c:v>
                </c:pt>
                <c:pt idx="37" formatCode="0.0">
                  <c:v>55.666666666666607</c:v>
                </c:pt>
                <c:pt idx="38" formatCode="0.0">
                  <c:v>55.566666666666592</c:v>
                </c:pt>
                <c:pt idx="39" formatCode="0.0">
                  <c:v>55.4</c:v>
                </c:pt>
                <c:pt idx="40" formatCode="0.0">
                  <c:v>54.933333333333337</c:v>
                </c:pt>
                <c:pt idx="41" formatCode="0.0">
                  <c:v>54.666666666666607</c:v>
                </c:pt>
                <c:pt idx="42" formatCode="0.0">
                  <c:v>54.70000000000001</c:v>
                </c:pt>
                <c:pt idx="43" formatCode="0.0">
                  <c:v>55.8</c:v>
                </c:pt>
                <c:pt idx="44" formatCode="0.0">
                  <c:v>57.766666666666623</c:v>
                </c:pt>
                <c:pt idx="45" formatCode="0.0">
                  <c:v>60.533333333333331</c:v>
                </c:pt>
                <c:pt idx="46" formatCode="0.0">
                  <c:v>64.633333333333283</c:v>
                </c:pt>
                <c:pt idx="47" formatCode="0.0">
                  <c:v>65.2</c:v>
                </c:pt>
                <c:pt idx="48" formatCode="0.0">
                  <c:v>65.633333333333255</c:v>
                </c:pt>
                <c:pt idx="49" formatCode="0.0">
                  <c:v>64.233333333333306</c:v>
                </c:pt>
                <c:pt idx="50" formatCode="0.0">
                  <c:v>66.066666666666663</c:v>
                </c:pt>
                <c:pt idx="51" formatCode="0.0">
                  <c:v>67.5</c:v>
                </c:pt>
                <c:pt idx="52" formatCode="0.0">
                  <c:v>69.5</c:v>
                </c:pt>
                <c:pt idx="53" formatCode="0.0">
                  <c:v>71.133333333333255</c:v>
                </c:pt>
                <c:pt idx="54" formatCode="0.0">
                  <c:v>72.133333333333283</c:v>
                </c:pt>
                <c:pt idx="55" formatCode="0.0">
                  <c:v>72.400000000000006</c:v>
                </c:pt>
                <c:pt idx="56" formatCode="0.0">
                  <c:v>71.733333333333306</c:v>
                </c:pt>
                <c:pt idx="57" formatCode="0.0">
                  <c:v>71.566666666666663</c:v>
                </c:pt>
                <c:pt idx="58" formatCode="0.0">
                  <c:v>70.933333333333309</c:v>
                </c:pt>
                <c:pt idx="59" formatCode="0.0">
                  <c:v>71.233333333333306</c:v>
                </c:pt>
                <c:pt idx="60" formatCode="0.0">
                  <c:v>71.2</c:v>
                </c:pt>
                <c:pt idx="61" formatCode="0.0">
                  <c:v>70.466666666666697</c:v>
                </c:pt>
                <c:pt idx="62" formatCode="0.0">
                  <c:v>70.933333333333309</c:v>
                </c:pt>
                <c:pt idx="63" formatCode="0.0">
                  <c:v>70.633333333333283</c:v>
                </c:pt>
                <c:pt idx="64" formatCode="0.0">
                  <c:v>72.133333333333283</c:v>
                </c:pt>
                <c:pt idx="65" formatCode="0.0">
                  <c:v>73.866666666666674</c:v>
                </c:pt>
                <c:pt idx="66" formatCode="0.0">
                  <c:v>74.233333333333306</c:v>
                </c:pt>
                <c:pt idx="67" formatCode="0.0">
                  <c:v>74.066666666666677</c:v>
                </c:pt>
                <c:pt idx="68" formatCode="0.0">
                  <c:v>72.900000000000006</c:v>
                </c:pt>
                <c:pt idx="69" formatCode="0.0">
                  <c:v>72.766666666666666</c:v>
                </c:pt>
                <c:pt idx="70" formatCode="0.0">
                  <c:v>73.266666666666666</c:v>
                </c:pt>
                <c:pt idx="71" formatCode="0.0">
                  <c:v>73.7</c:v>
                </c:pt>
                <c:pt idx="72" formatCode="0.0">
                  <c:v>74.2</c:v>
                </c:pt>
                <c:pt idx="73" formatCode="0.0">
                  <c:v>74.400000000000006</c:v>
                </c:pt>
                <c:pt idx="74" formatCode="0.0">
                  <c:v>74</c:v>
                </c:pt>
                <c:pt idx="75" formatCode="0.0">
                  <c:v>74.966666666666697</c:v>
                </c:pt>
                <c:pt idx="76" formatCode="0.0">
                  <c:v>75.2</c:v>
                </c:pt>
                <c:pt idx="77" formatCode="0.0">
                  <c:v>75.5</c:v>
                </c:pt>
                <c:pt idx="78" formatCode="0.0">
                  <c:v>76.033333333333289</c:v>
                </c:pt>
                <c:pt idx="79" formatCode="0.0">
                  <c:v>76.666666666666671</c:v>
                </c:pt>
                <c:pt idx="80" formatCode="0.0">
                  <c:v>77.066666666666677</c:v>
                </c:pt>
                <c:pt idx="81" formatCode="0.0">
                  <c:v>76.533333333333275</c:v>
                </c:pt>
                <c:pt idx="82" formatCode="0.0">
                  <c:v>77.233333333333306</c:v>
                </c:pt>
                <c:pt idx="83" formatCode="0.0">
                  <c:v>79.666666666666671</c:v>
                </c:pt>
                <c:pt idx="84" formatCode="0.0">
                  <c:v>82.433333333333309</c:v>
                </c:pt>
                <c:pt idx="85" formatCode="0.0">
                  <c:v>84.233333333333306</c:v>
                </c:pt>
                <c:pt idx="86" formatCode="0.0">
                  <c:v>84.766666666666666</c:v>
                </c:pt>
                <c:pt idx="87" formatCode="0.0">
                  <c:v>85.566666666666663</c:v>
                </c:pt>
                <c:pt idx="88" formatCode="0.0">
                  <c:v>87.066666666666663</c:v>
                </c:pt>
                <c:pt idx="89" formatCode="0.0">
                  <c:v>88.9</c:v>
                </c:pt>
                <c:pt idx="90" formatCode="0.0">
                  <c:v>90.2</c:v>
                </c:pt>
                <c:pt idx="91" formatCode="0.0">
                  <c:v>91.9</c:v>
                </c:pt>
                <c:pt idx="92" formatCode="0.0">
                  <c:v>93.333333333333272</c:v>
                </c:pt>
                <c:pt idx="93" formatCode="0.0">
                  <c:v>94.7</c:v>
                </c:pt>
                <c:pt idx="94" formatCode="0.0">
                  <c:v>95.8</c:v>
                </c:pt>
                <c:pt idx="95" formatCode="0.0">
                  <c:v>96.5</c:v>
                </c:pt>
                <c:pt idx="96" formatCode="0.0">
                  <c:v>97.7</c:v>
                </c:pt>
                <c:pt idx="97" formatCode="0.0">
                  <c:v>99.4</c:v>
                </c:pt>
                <c:pt idx="98" formatCode="0.0">
                  <c:v>101.9</c:v>
                </c:pt>
                <c:pt idx="99" formatCode="0.0">
                  <c:v>104.26666666666669</c:v>
                </c:pt>
                <c:pt idx="100" formatCode="0.0">
                  <c:v>103</c:v>
                </c:pt>
                <c:pt idx="101" formatCode="0.0">
                  <c:v>105.3666666666667</c:v>
                </c:pt>
                <c:pt idx="102" formatCode="0.0">
                  <c:v>107.06666666666671</c:v>
                </c:pt>
                <c:pt idx="103" formatCode="0.0">
                  <c:v>111.3666666666667</c:v>
                </c:pt>
                <c:pt idx="104" formatCode="0.0">
                  <c:v>112.23333333333331</c:v>
                </c:pt>
                <c:pt idx="105" formatCode="0.0">
                  <c:v>113.3333333333333</c:v>
                </c:pt>
                <c:pt idx="106" formatCode="0.0">
                  <c:v>112.76666666666669</c:v>
                </c:pt>
                <c:pt idx="107" formatCode="0.0">
                  <c:v>102</c:v>
                </c:pt>
                <c:pt idx="108" formatCode="0.0">
                  <c:v>93.600000000000009</c:v>
                </c:pt>
                <c:pt idx="109" formatCode="0.0">
                  <c:v>84.5</c:v>
                </c:pt>
                <c:pt idx="110" formatCode="0.0">
                  <c:v>82.9</c:v>
                </c:pt>
                <c:pt idx="111" formatCode="0.0">
                  <c:v>80.133333333333283</c:v>
                </c:pt>
                <c:pt idx="112" formatCode="0.0">
                  <c:v>79.8</c:v>
                </c:pt>
                <c:pt idx="113" formatCode="0.0">
                  <c:v>81.866666666666674</c:v>
                </c:pt>
                <c:pt idx="114" formatCode="0.0">
                  <c:v>83.6</c:v>
                </c:pt>
                <c:pt idx="115" formatCode="0.0">
                  <c:v>84.766666666666666</c:v>
                </c:pt>
                <c:pt idx="116" formatCode="0.0">
                  <c:v>87.633333333333255</c:v>
                </c:pt>
                <c:pt idx="117" formatCode="0.0">
                  <c:v>91.433333333333309</c:v>
                </c:pt>
                <c:pt idx="118" formatCode="0.0">
                  <c:v>97.633333333333255</c:v>
                </c:pt>
                <c:pt idx="119" formatCode="0.0">
                  <c:v>100.8</c:v>
                </c:pt>
                <c:pt idx="120" formatCode="0.0">
                  <c:v>102.93333333333329</c:v>
                </c:pt>
                <c:pt idx="121" formatCode="0.0">
                  <c:v>102.56666666666671</c:v>
                </c:pt>
                <c:pt idx="122" formatCode="0.0">
                  <c:v>103.4</c:v>
                </c:pt>
                <c:pt idx="123" formatCode="0.0">
                  <c:v>105.3</c:v>
                </c:pt>
                <c:pt idx="124" formatCode="0.0">
                  <c:v>107.4666666666667</c:v>
                </c:pt>
                <c:pt idx="125" formatCode="0.0">
                  <c:v>108.4</c:v>
                </c:pt>
                <c:pt idx="126" formatCode="0.0">
                  <c:v>107.76666666666669</c:v>
                </c:pt>
                <c:pt idx="127" formatCode="0.0">
                  <c:v>106.8666666666667</c:v>
                </c:pt>
                <c:pt idx="128" formatCode="0.0">
                  <c:v>107.2</c:v>
                </c:pt>
                <c:pt idx="129" formatCode="0.0">
                  <c:v>107.6</c:v>
                </c:pt>
                <c:pt idx="130" formatCode="0.0">
                  <c:v>109.4</c:v>
                </c:pt>
                <c:pt idx="131" formatCode="0.0">
                  <c:v>109.8666666666667</c:v>
                </c:pt>
                <c:pt idx="132" formatCode="0.0">
                  <c:v>110.1333333333333</c:v>
                </c:pt>
                <c:pt idx="133" formatCode="0.0">
                  <c:v>110</c:v>
                </c:pt>
                <c:pt idx="134" formatCode="0.0">
                  <c:v>112</c:v>
                </c:pt>
                <c:pt idx="135" formatCode="0.0">
                  <c:v>112.93333333333329</c:v>
                </c:pt>
                <c:pt idx="136" formatCode="0.0">
                  <c:v>113.9</c:v>
                </c:pt>
                <c:pt idx="137" formatCode="0.0">
                  <c:v>113.4</c:v>
                </c:pt>
                <c:pt idx="138" formatCode="0.0">
                  <c:v>114.93333333333329</c:v>
                </c:pt>
                <c:pt idx="139" formatCode="0.0">
                  <c:v>115.26666666666669</c:v>
                </c:pt>
                <c:pt idx="140" formatCode="0.0">
                  <c:v>114.23333333333331</c:v>
                </c:pt>
                <c:pt idx="141" formatCode="0.0">
                  <c:v>111.73333333333331</c:v>
                </c:pt>
                <c:pt idx="142" formatCode="0.0">
                  <c:v>110.4</c:v>
                </c:pt>
                <c:pt idx="143" formatCode="0.0">
                  <c:v>111.8666666666667</c:v>
                </c:pt>
                <c:pt idx="144" formatCode="0.0">
                  <c:v>105</c:v>
                </c:pt>
                <c:pt idx="145" formatCode="0.0">
                  <c:v>103.23333333333331</c:v>
                </c:pt>
                <c:pt idx="146" formatCode="0.0">
                  <c:v>99.366666666666674</c:v>
                </c:pt>
                <c:pt idx="147" formatCode="0.0">
                  <c:v>104.2</c:v>
                </c:pt>
                <c:pt idx="148" formatCode="0.0">
                  <c:v>102.4</c:v>
                </c:pt>
                <c:pt idx="149" formatCode="0.0">
                  <c:v>101.06666666666671</c:v>
                </c:pt>
                <c:pt idx="150" formatCode="0.0">
                  <c:v>100.56666666666671</c:v>
                </c:pt>
                <c:pt idx="151" formatCode="0.0">
                  <c:v>100.9</c:v>
                </c:pt>
                <c:pt idx="152" formatCode="0.0">
                  <c:v>100.7</c:v>
                </c:pt>
                <c:pt idx="153" formatCode="0.0">
                  <c:v>100.23333333333331</c:v>
                </c:pt>
                <c:pt idx="154" formatCode="0.0">
                  <c:v>98.3</c:v>
                </c:pt>
                <c:pt idx="155" formatCode="0.0">
                  <c:v>97.7</c:v>
                </c:pt>
                <c:pt idx="156" formatCode="0.0">
                  <c:v>99.833333333333272</c:v>
                </c:pt>
                <c:pt idx="157" formatCode="0.0">
                  <c:v>106.06666666666671</c:v>
                </c:pt>
                <c:pt idx="158" formatCode="0.0">
                  <c:v>111.6666666666667</c:v>
                </c:pt>
                <c:pt idx="159" formatCode="0.0">
                  <c:v>114.56666666666671</c:v>
                </c:pt>
                <c:pt idx="160" formatCode="0.0">
                  <c:v>113.26666666666669</c:v>
                </c:pt>
                <c:pt idx="161" formatCode="0.0">
                  <c:v>114.5</c:v>
                </c:pt>
                <c:pt idx="162" formatCode="0.0">
                  <c:v>113.6666666666667</c:v>
                </c:pt>
                <c:pt idx="163" formatCode="0.0">
                  <c:v>114.9666666666667</c:v>
                </c:pt>
                <c:pt idx="164" formatCode="0.0">
                  <c:v>115.23333333333331</c:v>
                </c:pt>
                <c:pt idx="165" formatCode="0.0">
                  <c:v>116.43333333333329</c:v>
                </c:pt>
                <c:pt idx="166" formatCode="0.0">
                  <c:v>115.73333333333331</c:v>
                </c:pt>
                <c:pt idx="167" formatCode="0.0">
                  <c:v>106.7</c:v>
                </c:pt>
                <c:pt idx="168" formatCode="0.0">
                  <c:v>103.93333333333329</c:v>
                </c:pt>
                <c:pt idx="169" formatCode="0.0">
                  <c:v>102.7</c:v>
                </c:pt>
                <c:pt idx="170" formatCode="0.0">
                  <c:v>107.6333333333333</c:v>
                </c:pt>
                <c:pt idx="171" formatCode="0.0">
                  <c:v>106.8333333333333</c:v>
                </c:pt>
                <c:pt idx="172" formatCode="0.0">
                  <c:v>105.2</c:v>
                </c:pt>
                <c:pt idx="173" formatCode="0.0">
                  <c:v>100.93333333333329</c:v>
                </c:pt>
                <c:pt idx="174" formatCode="0.0">
                  <c:v>99.633333333333255</c:v>
                </c:pt>
                <c:pt idx="175" formatCode="0.0">
                  <c:v>99.233333333333306</c:v>
                </c:pt>
                <c:pt idx="176" formatCode="0.0">
                  <c:v>102.2</c:v>
                </c:pt>
                <c:pt idx="177" formatCode="0.0">
                  <c:v>101.7</c:v>
                </c:pt>
                <c:pt idx="178" formatCode="0.0">
                  <c:v>100.3</c:v>
                </c:pt>
                <c:pt idx="179" formatCode="0.0">
                  <c:v>95.866666666666674</c:v>
                </c:pt>
                <c:pt idx="180" formatCode="0.0">
                  <c:v>93.633333333333255</c:v>
                </c:pt>
                <c:pt idx="181" formatCode="0.0">
                  <c:v>90.166666666666671</c:v>
                </c:pt>
                <c:pt idx="182" formatCode="0.0">
                  <c:v>88.4</c:v>
                </c:pt>
                <c:pt idx="183" formatCode="0.0">
                  <c:v>84.033333333333275</c:v>
                </c:pt>
                <c:pt idx="184" formatCode="0.0">
                  <c:v>80.866666666666646</c:v>
                </c:pt>
                <c:pt idx="185" formatCode="0.0">
                  <c:v>77.8</c:v>
                </c:pt>
                <c:pt idx="186" formatCode="0.0">
                  <c:v>75.833333333333272</c:v>
                </c:pt>
                <c:pt idx="187" formatCode="0.0">
                  <c:v>72.633333333333283</c:v>
                </c:pt>
                <c:pt idx="188" formatCode="0.0">
                  <c:v>71.866666666666646</c:v>
                </c:pt>
                <c:pt idx="189" formatCode="0.0">
                  <c:v>71</c:v>
                </c:pt>
                <c:pt idx="190" formatCode="0.0">
                  <c:v>71.366666666666646</c:v>
                </c:pt>
                <c:pt idx="191" formatCode="0.0">
                  <c:v>65.8</c:v>
                </c:pt>
                <c:pt idx="192" formatCode="0.0">
                  <c:v>62.96666666666659</c:v>
                </c:pt>
                <c:pt idx="193" formatCode="0.0">
                  <c:v>60.96666666666659</c:v>
                </c:pt>
                <c:pt idx="194" formatCode="0.0">
                  <c:v>64.866666666666646</c:v>
                </c:pt>
                <c:pt idx="195" formatCode="0.0">
                  <c:v>66.400000000000006</c:v>
                </c:pt>
                <c:pt idx="196" formatCode="0.0">
                  <c:v>67.933333333333309</c:v>
                </c:pt>
                <c:pt idx="197" formatCode="0.0">
                  <c:v>69.7</c:v>
                </c:pt>
                <c:pt idx="198" formatCode="0.0">
                  <c:v>70.233333333333306</c:v>
                </c:pt>
                <c:pt idx="199" formatCode="0.0">
                  <c:v>70.400000000000006</c:v>
                </c:pt>
                <c:pt idx="200" formatCode="0.0">
                  <c:v>69.166666666666671</c:v>
                </c:pt>
                <c:pt idx="201" formatCode="0.0">
                  <c:v>68.333333333333272</c:v>
                </c:pt>
                <c:pt idx="202" formatCode="0.0">
                  <c:v>68.766666666666666</c:v>
                </c:pt>
                <c:pt idx="203" formatCode="0.0">
                  <c:v>68.366666666666646</c:v>
                </c:pt>
                <c:pt idx="204" formatCode="0.0">
                  <c:v>67.866666666666646</c:v>
                </c:pt>
                <c:pt idx="205" formatCode="0.0">
                  <c:v>67.5</c:v>
                </c:pt>
                <c:pt idx="206" formatCode="0.0">
                  <c:v>67.533333333333275</c:v>
                </c:pt>
                <c:pt idx="207" formatCode="0.0">
                  <c:v>68.666666666666671</c:v>
                </c:pt>
                <c:pt idx="208" formatCode="0.0">
                  <c:v>69.533333333333275</c:v>
                </c:pt>
                <c:pt idx="209" formatCode="0.0">
                  <c:v>71.366666666666646</c:v>
                </c:pt>
                <c:pt idx="210" formatCode="0.0">
                  <c:v>73.033333333333275</c:v>
                </c:pt>
                <c:pt idx="211" formatCode="0.0">
                  <c:v>73.966666666666654</c:v>
                </c:pt>
                <c:pt idx="212" formatCode="0.0">
                  <c:v>74.566666666666677</c:v>
                </c:pt>
                <c:pt idx="213" formatCode="0.0">
                  <c:v>75.066666666666663</c:v>
                </c:pt>
                <c:pt idx="214" formatCode="0.0">
                  <c:v>75.466666666666697</c:v>
                </c:pt>
                <c:pt idx="215" formatCode="0.0">
                  <c:v>75.833333333333272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9813752"/>
        <c:axId val="279810616"/>
      </c:lineChart>
      <c:dateAx>
        <c:axId val="279813752"/>
        <c:scaling>
          <c:orientation val="minMax"/>
          <c:min val="42217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9810616"/>
        <c:crosses val="autoZero"/>
        <c:auto val="1"/>
        <c:lblOffset val="100"/>
        <c:baseTimeUnit val="months"/>
      </c:dateAx>
      <c:valAx>
        <c:axId val="279810616"/>
        <c:scaling>
          <c:orientation val="minMax"/>
          <c:max val="77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981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>
                <a:solidFill>
                  <a:schemeClr val="tx2"/>
                </a:solidFill>
              </a:rPr>
              <a:t>Formação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Bruta</a:t>
            </a:r>
            <a:r>
              <a:rPr lang="en-US" b="1" dirty="0" smtClean="0">
                <a:solidFill>
                  <a:schemeClr val="tx2"/>
                </a:solidFill>
              </a:rPr>
              <a:t> de Capital </a:t>
            </a:r>
            <a:r>
              <a:rPr lang="en-US" b="1" dirty="0" err="1" smtClean="0">
                <a:solidFill>
                  <a:schemeClr val="tx2"/>
                </a:solidFill>
              </a:rPr>
              <a:t>Fixo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100" b="1" dirty="0" smtClean="0">
                <a:solidFill>
                  <a:schemeClr val="tx2"/>
                </a:solidFill>
              </a:rPr>
              <a:t>Var. % contra o </a:t>
            </a:r>
            <a:r>
              <a:rPr lang="en-US" sz="1100" b="1" dirty="0" err="1" smtClean="0">
                <a:solidFill>
                  <a:schemeClr val="tx2"/>
                </a:solidFill>
              </a:rPr>
              <a:t>trimestre</a:t>
            </a:r>
            <a:r>
              <a:rPr lang="en-US" sz="1100" b="1" dirty="0" smtClean="0">
                <a:solidFill>
                  <a:schemeClr val="tx2"/>
                </a:solidFill>
              </a:rPr>
              <a:t> </a:t>
            </a:r>
            <a:r>
              <a:rPr lang="en-US" sz="1100" b="1" dirty="0" err="1" smtClean="0">
                <a:solidFill>
                  <a:schemeClr val="tx2"/>
                </a:solidFill>
              </a:rPr>
              <a:t>imediatamente</a:t>
            </a:r>
            <a:r>
              <a:rPr lang="en-US" sz="1100" b="1" dirty="0" smtClean="0">
                <a:solidFill>
                  <a:schemeClr val="tx2"/>
                </a:solidFill>
              </a:rPr>
              <a:t> anterior, com </a:t>
            </a:r>
            <a:r>
              <a:rPr lang="en-US" sz="1100" b="1" dirty="0" err="1" smtClean="0">
                <a:solidFill>
                  <a:schemeClr val="tx2"/>
                </a:solidFill>
              </a:rPr>
              <a:t>ajuste</a:t>
            </a:r>
            <a:r>
              <a:rPr lang="en-US" sz="1100" b="1" dirty="0" smtClean="0">
                <a:solidFill>
                  <a:schemeClr val="tx2"/>
                </a:solidFill>
              </a:rPr>
              <a:t> </a:t>
            </a:r>
            <a:r>
              <a:rPr lang="en-US" sz="1100" b="1" dirty="0" err="1" smtClean="0">
                <a:solidFill>
                  <a:schemeClr val="tx2"/>
                </a:solidFill>
              </a:rPr>
              <a:t>sazonal</a:t>
            </a:r>
            <a:endParaRPr lang="en-US" b="1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'PIM BK e FBCF'!$V$1</c:f>
              <c:strCache>
                <c:ptCount val="1"/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48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'PIM BK e FBCF'!$S$3:$S$19</c:f>
              <c:strCache>
                <c:ptCount val="17"/>
                <c:pt idx="0">
                  <c:v>III - 2017</c:v>
                </c:pt>
                <c:pt idx="1">
                  <c:v>II - 2017</c:v>
                </c:pt>
                <c:pt idx="2">
                  <c:v>I - 2017</c:v>
                </c:pt>
                <c:pt idx="3">
                  <c:v>IV - 2016</c:v>
                </c:pt>
                <c:pt idx="4">
                  <c:v>III - 2016</c:v>
                </c:pt>
                <c:pt idx="5">
                  <c:v>II - 2016</c:v>
                </c:pt>
                <c:pt idx="6">
                  <c:v>I - 2016</c:v>
                </c:pt>
                <c:pt idx="7">
                  <c:v>IV - 2015</c:v>
                </c:pt>
                <c:pt idx="8">
                  <c:v>III - 2015</c:v>
                </c:pt>
                <c:pt idx="9">
                  <c:v>II - 2015</c:v>
                </c:pt>
                <c:pt idx="10">
                  <c:v>I - 2015</c:v>
                </c:pt>
                <c:pt idx="11">
                  <c:v>IV - 2014</c:v>
                </c:pt>
                <c:pt idx="12">
                  <c:v>III - 2014</c:v>
                </c:pt>
                <c:pt idx="13">
                  <c:v>II - 2014</c:v>
                </c:pt>
                <c:pt idx="14">
                  <c:v>I - 2014</c:v>
                </c:pt>
                <c:pt idx="15">
                  <c:v>IV - 2013</c:v>
                </c:pt>
                <c:pt idx="16">
                  <c:v>III - 2013</c:v>
                </c:pt>
              </c:strCache>
            </c:strRef>
          </c:cat>
          <c:val>
            <c:numRef>
              <c:f>'PIM BK e FBCF'!$T$3:$T$19</c:f>
              <c:numCache>
                <c:formatCode>0.0%</c:formatCode>
                <c:ptCount val="17"/>
                <c:pt idx="0">
                  <c:v>1.63899227025479E-2</c:v>
                </c:pt>
                <c:pt idx="1">
                  <c:v>-7.1566592714456006E-5</c:v>
                </c:pt>
                <c:pt idx="2">
                  <c:v>-6.1170780283094101E-3</c:v>
                </c:pt>
                <c:pt idx="3">
                  <c:v>-1.68531468531469E-2</c:v>
                </c:pt>
                <c:pt idx="4">
                  <c:v>-2.8664583616356501E-2</c:v>
                </c:pt>
                <c:pt idx="5">
                  <c:v>-1.3566680233345601E-3</c:v>
                </c:pt>
                <c:pt idx="6">
                  <c:v>-1.2128928499631399E-2</c:v>
                </c:pt>
                <c:pt idx="7">
                  <c:v>-4.5965989003963703E-2</c:v>
                </c:pt>
                <c:pt idx="8">
                  <c:v>-3.44444444444445E-2</c:v>
                </c:pt>
                <c:pt idx="9">
                  <c:v>-8.7375359134696698E-2</c:v>
                </c:pt>
                <c:pt idx="10">
                  <c:v>-3.0794430794430901E-2</c:v>
                </c:pt>
                <c:pt idx="11">
                  <c:v>-3.8074517269512899E-3</c:v>
                </c:pt>
                <c:pt idx="12">
                  <c:v>-2.0407075873827799E-2</c:v>
                </c:pt>
                <c:pt idx="13">
                  <c:v>-3.6203974734247302E-2</c:v>
                </c:pt>
                <c:pt idx="14">
                  <c:v>-6.8849449204407796E-3</c:v>
                </c:pt>
                <c:pt idx="15">
                  <c:v>-1.02967898243488E-2</c:v>
                </c:pt>
                <c:pt idx="16">
                  <c:v>5.7363317934919804E-3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-27"/>
        <c:axId val="279816496"/>
        <c:axId val="279812576"/>
      </c:barChart>
      <c:catAx>
        <c:axId val="279816496"/>
        <c:scaling>
          <c:orientation val="maxMin"/>
        </c:scaling>
        <c:delete val="0"/>
        <c:axPos val="b"/>
        <c:numFmt formatCode="m/d/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9812576"/>
        <c:crosses val="autoZero"/>
        <c:auto val="1"/>
        <c:lblAlgn val="ctr"/>
        <c:lblOffset val="100"/>
        <c:noMultiLvlLbl val="0"/>
      </c:catAx>
      <c:valAx>
        <c:axId val="279812576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27981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Orçamento Ministério dos Transportos, Portos e Aviação Civil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Plan1!$B$2:$H$2</c:f>
              <c:numCache>
                <c:formatCode>_-* #,##0.0_-;\-* #,##0.0_-;_-* "-"??_-;_-@_-</c:formatCode>
                <c:ptCount val="7"/>
                <c:pt idx="0">
                  <c:v>11.6</c:v>
                </c:pt>
                <c:pt idx="1">
                  <c:v>14</c:v>
                </c:pt>
                <c:pt idx="2">
                  <c:v>15.3</c:v>
                </c:pt>
                <c:pt idx="3">
                  <c:v>11.3</c:v>
                </c:pt>
                <c:pt idx="4">
                  <c:v>16.600000000000001</c:v>
                </c:pt>
                <c:pt idx="5">
                  <c:v>12.9</c:v>
                </c:pt>
                <c:pt idx="6">
                  <c:v>10.5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Plan1!$B$3:$H$3</c:f>
              <c:numCache>
                <c:formatCode>_-* #,##0.0_-;\-* #,##0.0_-;_-* "-"??_-;_-@_-</c:formatCode>
                <c:ptCount val="7"/>
                <c:pt idx="0">
                  <c:v>39.200000000000003</c:v>
                </c:pt>
                <c:pt idx="1">
                  <c:v>44.7</c:v>
                </c:pt>
                <c:pt idx="2">
                  <c:v>57.7</c:v>
                </c:pt>
                <c:pt idx="3">
                  <c:v>47.3</c:v>
                </c:pt>
                <c:pt idx="4">
                  <c:v>42</c:v>
                </c:pt>
                <c:pt idx="5">
                  <c:v>29.3</c:v>
                </c:pt>
                <c:pt idx="6">
                  <c:v>25.6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420128"/>
        <c:axId val="273419736"/>
      </c:barChart>
      <c:catAx>
        <c:axId val="27342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3419736"/>
        <c:crosses val="autoZero"/>
        <c:auto val="1"/>
        <c:lblAlgn val="ctr"/>
        <c:lblOffset val="100"/>
        <c:noMultiLvlLbl val="0"/>
      </c:catAx>
      <c:valAx>
        <c:axId val="27341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342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2.8007643219674864E-3"/>
                  <c:y val="1.38252158874591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Plan2!$F$2:$F$8</c:f>
              <c:strCache>
                <c:ptCount val="7"/>
                <c:pt idx="0">
                  <c:v>Aeroportos</c:v>
                </c:pt>
                <c:pt idx="1">
                  <c:v>Estudos e Projetos</c:v>
                </c:pt>
                <c:pt idx="2">
                  <c:v>Ferrovias</c:v>
                </c:pt>
                <c:pt idx="3">
                  <c:v>Hidrovias</c:v>
                </c:pt>
                <c:pt idx="4">
                  <c:v>Outros</c:v>
                </c:pt>
                <c:pt idx="5">
                  <c:v>Portos</c:v>
                </c:pt>
                <c:pt idx="6">
                  <c:v>Rodovias - Manutenção, Adequação, Construção e Controle Peso e Velocidade</c:v>
                </c:pt>
              </c:strCache>
            </c:strRef>
          </c:cat>
          <c:val>
            <c:numRef>
              <c:f>Plan2!$G$2:$G$8</c:f>
              <c:numCache>
                <c:formatCode>_(* #,##0.00_);_(* \(#,##0.00\);_(* "-"??_);_(@_)</c:formatCode>
                <c:ptCount val="7"/>
                <c:pt idx="0">
                  <c:v>1504.0756329999999</c:v>
                </c:pt>
                <c:pt idx="1">
                  <c:v>314.18428399999999</c:v>
                </c:pt>
                <c:pt idx="2">
                  <c:v>734.81</c:v>
                </c:pt>
                <c:pt idx="3">
                  <c:v>126.74173399999999</c:v>
                </c:pt>
                <c:pt idx="4">
                  <c:v>259.63</c:v>
                </c:pt>
                <c:pt idx="5">
                  <c:v>595.35983799999997</c:v>
                </c:pt>
                <c:pt idx="6">
                  <c:v>6957.74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0.2892</cdr:x>
      <cdr:y>0.00786</cdr:y>
    </cdr:from>
    <cdr:to>
      <cdr:x>1</cdr:x>
      <cdr:y>0.1291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404755" y="41275"/>
          <a:ext cx="5910569" cy="636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BR" sz="1200" b="1">
              <a:solidFill>
                <a:schemeClr val="accent2"/>
              </a:solidFill>
            </a:rPr>
            <a:t>Taxa de</a:t>
          </a:r>
          <a:r>
            <a:rPr lang="pt-BR" sz="1200" b="1" baseline="0">
              <a:solidFill>
                <a:schemeClr val="accent2"/>
              </a:solidFill>
            </a:rPr>
            <a:t> Desemprego</a:t>
          </a:r>
        </a:p>
        <a:p xmlns:a="http://schemas.openxmlformats.org/drawingml/2006/main">
          <a:pPr algn="r"/>
          <a:r>
            <a:rPr lang="pt-BR" sz="1200" b="1">
              <a:solidFill>
                <a:schemeClr val="accent2"/>
              </a:solidFill>
            </a:rPr>
            <a:t>% da População Economicamente Ativa (PEA)</a:t>
          </a:r>
        </a:p>
        <a:p xmlns:a="http://schemas.openxmlformats.org/drawingml/2006/main">
          <a:pPr algn="r"/>
          <a:endParaRPr lang="pt-BR" sz="1200" b="1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0.00267</cdr:x>
      <cdr:y>0.00605</cdr:y>
    </cdr:from>
    <cdr:to>
      <cdr:x>0.63413</cdr:x>
      <cdr:y>0.12728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2225" y="31750"/>
          <a:ext cx="5250754" cy="636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 b="1">
              <a:solidFill>
                <a:schemeClr val="accent1"/>
              </a:solidFill>
            </a:rPr>
            <a:t>População Ocupada</a:t>
          </a:r>
        </a:p>
        <a:p xmlns:a="http://schemas.openxmlformats.org/drawingml/2006/main">
          <a:r>
            <a:rPr lang="pt-BR" sz="1200" b="1">
              <a:solidFill>
                <a:schemeClr val="accent1"/>
              </a:solidFill>
            </a:rPr>
            <a:t>Em 1.000</a:t>
          </a:r>
          <a:r>
            <a:rPr lang="pt-BR" sz="1200" b="1" baseline="0">
              <a:solidFill>
                <a:schemeClr val="accent1"/>
              </a:solidFill>
            </a:rPr>
            <a:t> pessoas</a:t>
          </a:r>
          <a:endParaRPr lang="pt-BR" sz="1200" b="1">
            <a:solidFill>
              <a:schemeClr val="accent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0.01212</cdr:y>
    </cdr:from>
    <cdr:to>
      <cdr:x>0.20341</cdr:x>
      <cdr:y>0.06217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0" y="75436"/>
          <a:ext cx="1832255" cy="3114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t-BR" sz="1400" b="1" dirty="0" smtClean="0">
              <a:solidFill>
                <a:sysClr val="windowText" lastClr="000000"/>
              </a:solidFill>
              <a:latin typeface="Calibri" panose="020F0502020204030204" pitchFamily="34" charset="0"/>
            </a:rPr>
            <a:t>CDS 5 anos (p.p.)</a:t>
          </a:r>
          <a:endParaRPr lang="pt-BR" sz="1400" b="1" dirty="0">
            <a:solidFill>
              <a:sysClr val="windowText" lastClr="0000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0.19602</cdr:x>
      <cdr:y>0.10102</cdr:y>
    </cdr:from>
    <cdr:to>
      <cdr:x>0.81049</cdr:x>
      <cdr:y>0.1479</cdr:y>
    </cdr:to>
    <cdr:sp macro="" textlink="">
      <cdr:nvSpPr>
        <cdr:cNvPr id="3" name="Chave esquerda 2"/>
        <cdr:cNvSpPr/>
      </cdr:nvSpPr>
      <cdr:spPr>
        <a:xfrm xmlns:a="http://schemas.openxmlformats.org/drawingml/2006/main" rot="5400000">
          <a:off x="4384908" y="-1990894"/>
          <a:ext cx="291993" cy="5532194"/>
        </a:xfrm>
        <a:prstGeom xmlns:a="http://schemas.openxmlformats.org/drawingml/2006/main" prst="leftBrac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0.27762</cdr:x>
      <cdr:y>0.00762</cdr:y>
    </cdr:from>
    <cdr:to>
      <cdr:x>0.83504</cdr:x>
      <cdr:y>0.06933</cdr:y>
    </cdr:to>
    <cdr:sp macro="" textlink="">
      <cdr:nvSpPr>
        <cdr:cNvPr id="4" name="CaixaDeTexto 6"/>
        <cdr:cNvSpPr txBox="1"/>
      </cdr:nvSpPr>
      <cdr:spPr>
        <a:xfrm xmlns:a="http://schemas.openxmlformats.org/drawingml/2006/main">
          <a:off x="1910816" y="41803"/>
          <a:ext cx="383663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err="1" smtClean="0">
              <a:solidFill>
                <a:sysClr val="windowText" lastClr="000000"/>
              </a:solidFill>
              <a:latin typeface="Calibri" panose="020F0502020204030204" pitchFamily="34" charset="0"/>
            </a:rPr>
            <a:t>Período de Investment Grade S&amp;P e Fitch</a:t>
          </a:r>
          <a:endParaRPr lang="pt-BR" sz="1600" b="1" dirty="0">
            <a:solidFill>
              <a:sysClr val="windowText" lastClr="0000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0.31967</cdr:x>
      <cdr:y>0.49874</cdr:y>
    </cdr:from>
    <cdr:to>
      <cdr:x>0.82286</cdr:x>
      <cdr:y>0.5642</cdr:y>
    </cdr:to>
    <cdr:sp macro="" textlink="">
      <cdr:nvSpPr>
        <cdr:cNvPr id="7" name="CaixaDeTexto 24"/>
        <cdr:cNvSpPr txBox="1"/>
      </cdr:nvSpPr>
      <cdr:spPr>
        <a:xfrm xmlns:a="http://schemas.openxmlformats.org/drawingml/2006/main">
          <a:off x="2200231" y="2579508"/>
          <a:ext cx="346341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 smtClean="0">
              <a:solidFill>
                <a:srgbClr val="FF8409"/>
              </a:solidFill>
              <a:latin typeface="Calibri" panose="020F0502020204030204" pitchFamily="34" charset="0"/>
            </a:rPr>
            <a:t>171 </a:t>
          </a:r>
          <a:r>
            <a:rPr lang="pt-BR" sz="1400" b="1" dirty="0" smtClean="0">
              <a:solidFill>
                <a:srgbClr val="FF8409"/>
              </a:solidFill>
              <a:latin typeface="Calibri" panose="020F0502020204030204" pitchFamily="34" charset="0"/>
            </a:rPr>
            <a:t>(média </a:t>
          </a:r>
          <a:r>
            <a:rPr lang="pt-BR" sz="1400" b="1" dirty="0" err="1" smtClean="0">
              <a:solidFill>
                <a:srgbClr val="FF8409"/>
              </a:solidFill>
              <a:latin typeface="Calibri" panose="020F0502020204030204" pitchFamily="34" charset="0"/>
            </a:rPr>
            <a:t>abr</a:t>
          </a:r>
          <a:r>
            <a:rPr lang="pt-BR" sz="1400" b="1" dirty="0" smtClean="0">
              <a:solidFill>
                <a:srgbClr val="FF8409"/>
              </a:solidFill>
              <a:latin typeface="Calibri" panose="020F0502020204030204" pitchFamily="34" charset="0"/>
            </a:rPr>
            <a:t>/2008 a set/2015)</a:t>
          </a:r>
          <a:endParaRPr lang="pt-BR" sz="1400" b="1" dirty="0">
            <a:solidFill>
              <a:srgbClr val="FF8409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0.00113</cdr:x>
      <cdr:y>0.94474</cdr:y>
    </cdr:from>
    <cdr:to>
      <cdr:x>0.44584</cdr:x>
      <cdr:y>0.98976</cdr:y>
    </cdr:to>
    <cdr:sp macro="" textlink="">
      <cdr:nvSpPr>
        <cdr:cNvPr id="11" name="CaixaDeTexto 1"/>
        <cdr:cNvSpPr txBox="1"/>
      </cdr:nvSpPr>
      <cdr:spPr>
        <a:xfrm xmlns:a="http://schemas.openxmlformats.org/drawingml/2006/main">
          <a:off x="10179" y="5880152"/>
          <a:ext cx="4005811" cy="2802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000" b="1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t-BR" sz="1200" dirty="0" smtClean="0">
              <a:solidFill>
                <a:sysClr val="windowText" lastClr="000000"/>
              </a:solidFill>
              <a:latin typeface="+mn-lt"/>
            </a:rPr>
            <a:t>Fonte: </a:t>
          </a:r>
          <a:r>
            <a:rPr lang="pt-BR" sz="1200" dirty="0" err="1" smtClean="0">
              <a:solidFill>
                <a:sysClr val="windowText" lastClr="000000"/>
              </a:solidFill>
              <a:latin typeface="+mn-lt"/>
            </a:rPr>
            <a:t>Bloomberg</a:t>
          </a:r>
          <a:endParaRPr lang="pt-BR" sz="1200" dirty="0">
            <a:solidFill>
              <a:sysClr val="windowText" lastClr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0.84361</cdr:x>
      <cdr:y>0.27261</cdr:y>
    </cdr:from>
    <cdr:to>
      <cdr:x>0.98252</cdr:x>
      <cdr:y>0.59043</cdr:y>
    </cdr:to>
    <cdr:cxnSp macro="">
      <cdr:nvCxnSpPr>
        <cdr:cNvPr id="14" name="Conector de seta reta 13"/>
        <cdr:cNvCxnSpPr/>
      </cdr:nvCxnSpPr>
      <cdr:spPr>
        <a:xfrm xmlns:a="http://schemas.openxmlformats.org/drawingml/2006/main">
          <a:off x="7595152" y="1697934"/>
          <a:ext cx="1250674" cy="1979544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chemeClr val="tx1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854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39BF3-B92B-4F33-A251-22432A0AC1D6}" type="datetimeFigureOut">
              <a:rPr lang="pt-BR" smtClean="0"/>
              <a:t>03/04/2018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3" y="9378478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854" y="9378478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3A2F5-2034-4831-822C-4EC2BDD2AE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70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2CCBB-F806-9244-A67E-8BF50E758119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1" y="4751220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22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377322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69951-9310-C54B-B72D-D377A22C35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>
                <a:solidFill>
                  <a:prstClr val="black"/>
                </a:solidFill>
              </a:rPr>
              <a:pPr/>
              <a:t>34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39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>
                <a:solidFill>
                  <a:prstClr val="black"/>
                </a:solidFill>
              </a:rPr>
              <a:pPr/>
              <a:t>35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11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>
                <a:solidFill>
                  <a:prstClr val="black"/>
                </a:solidFill>
              </a:rPr>
              <a:pPr/>
              <a:t>36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2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7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- THE REDUCTION</a:t>
            </a:r>
            <a:r>
              <a:rPr lang="pt-BR" b="1" baseline="0" dirty="0"/>
              <a:t> OF BRAZILIAN SOVEREING RISK SHOWS THAT THE FORIGN INVESTORS ARE CONFIDENT WITH THE SOUNDNESS OF THE CURRENT ECONOMIC POLICY AND ITS COMMITMENT WITH FISCAL SUSTENTABILITY AND ECONOMIC SOLVENCY.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TO</a:t>
            </a:r>
            <a:r>
              <a:rPr lang="pt-BR" b="1" baseline="0" dirty="0">
                <a:solidFill>
                  <a:schemeClr val="tx1"/>
                </a:solidFill>
              </a:rPr>
              <a:t> PUT INFLATION UNDER CONTROL WAS A MAJOR ACHIEVEMENT OF THE NEW ECONOMIC POLICY</a:t>
            </a:r>
          </a:p>
          <a:p>
            <a:pPr marL="171450" indent="-171450">
              <a:buFontTx/>
              <a:buChar char="-"/>
            </a:pPr>
            <a:r>
              <a:rPr lang="pt-BR" b="1" baseline="0" dirty="0">
                <a:solidFill>
                  <a:schemeClr val="tx1"/>
                </a:solidFill>
              </a:rPr>
              <a:t>IT WILL ALLOW THE BRAZILIAN INTEREST RATE SELIC TO REDUCE IN SHORT TERM, FOSTERING ECONOMIC ACTIVITY, INVESTMENT AND CONSUMPTION</a:t>
            </a:r>
          </a:p>
          <a:p>
            <a:pPr marL="171450" indent="-171450">
              <a:buFontTx/>
              <a:buChar char="-"/>
            </a:pPr>
            <a:r>
              <a:rPr lang="pt-BR" b="1" baseline="0" dirty="0">
                <a:solidFill>
                  <a:schemeClr val="tx1"/>
                </a:solidFill>
              </a:rPr>
              <a:t>TO RETAKE ECONOMIC GROWTH WITHOU INFLATION AND WITH FISCAL RESPONSABILITY IS AN IMPORTANT MARK OF THE NEW ECONOMIC POLICY THAT IS COMMITED TO GROWTH WITH IMPROVEMENT IN TUE LIFE-QUALITY OF FAMILIES AND A BETTER BUSINESS ENVIRONMENT TO THE COMPANIES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4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2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03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69951-9310-C54B-B72D-D377A22C35BC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28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>
                <a:solidFill>
                  <a:prstClr val="black"/>
                </a:solidFill>
              </a:rPr>
              <a:pPr/>
              <a:t>32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CC59-C241-4ADF-9452-683787D41028}" type="slidenum">
              <a:rPr lang="pt-BR" smtClean="0">
                <a:solidFill>
                  <a:prstClr val="black"/>
                </a:solidFill>
              </a:rPr>
              <a:pPr/>
              <a:t>33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5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8301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530823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48AC-B921-4473-8E18-15ACC9208725}" type="datetime1">
              <a:rPr lang="pt-BR" smtClean="0"/>
              <a:t>03/04/2018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3293917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9667" y="609611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2E9475-49EE-684C-88BC-DE303A142D2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062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DD0E-C055-4B32-902E-3F671D6125C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t>03/04/2018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86011" y="6178440"/>
            <a:ext cx="1312025" cy="365125"/>
          </a:xfrm>
          <a:prstGeom prst="rect">
            <a:avLst/>
          </a:prstGeom>
        </p:spPr>
        <p:txBody>
          <a:bodyPr/>
          <a:lstStyle/>
          <a:p>
            <a:fld id="{B2B00CB2-141A-4D80-986E-B6C6E0E769BF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tângulo 4"/>
          <p:cNvSpPr/>
          <p:nvPr userDrawn="1"/>
        </p:nvSpPr>
        <p:spPr>
          <a:xfrm rot="10800000">
            <a:off x="0" y="2"/>
            <a:ext cx="12192000" cy="8572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>
              <a:solidFill>
                <a:prstClr val="white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3"/>
          <a:stretch/>
        </p:blipFill>
        <p:spPr>
          <a:xfrm>
            <a:off x="7406673" y="94231"/>
            <a:ext cx="4353531" cy="6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5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64534"/>
            <a:ext cx="9144000" cy="823913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80523"/>
            <a:ext cx="9144000" cy="1655762"/>
          </a:xfrm>
        </p:spPr>
        <p:txBody>
          <a:bodyPr/>
          <a:lstStyle>
            <a:lvl1pPr marL="0" indent="0" algn="ctr">
              <a:buNone/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821267"/>
            <a:ext cx="121920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821267"/>
            <a:ext cx="121920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64534"/>
            <a:ext cx="9144000" cy="823913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80523"/>
            <a:ext cx="9144000" cy="1655762"/>
          </a:xfrm>
        </p:spPr>
        <p:txBody>
          <a:bodyPr/>
          <a:lstStyle>
            <a:lvl1pPr marL="0" indent="0" algn="ctr">
              <a:buNone/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821267"/>
            <a:ext cx="121920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821267"/>
            <a:ext cx="121920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64534"/>
            <a:ext cx="9144000" cy="823913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80523"/>
            <a:ext cx="9144000" cy="1655762"/>
          </a:xfrm>
        </p:spPr>
        <p:txBody>
          <a:bodyPr/>
          <a:lstStyle>
            <a:lvl1pPr marL="0" indent="0" algn="ctr">
              <a:buNone/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9667" y="609611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2E9475-49EE-684C-88BC-DE303A142D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1156997"/>
            <a:ext cx="10058400" cy="4712098"/>
          </a:xfrm>
        </p:spPr>
        <p:txBody>
          <a:bodyPr/>
          <a:lstStyle>
            <a:lvl2pPr marL="384048" indent="-182880">
              <a:buSzPct val="200000"/>
              <a:buFont typeface="Arial" panose="020B0604020202020204" pitchFamily="34" charset="0"/>
              <a:buChar char="•"/>
              <a:defRPr/>
            </a:lvl2pPr>
            <a:lvl3pPr marL="566928" indent="-182880">
              <a:buSzPct val="200000"/>
              <a:buFont typeface="Arial" panose="020B0604020202020204" pitchFamily="34" charset="0"/>
              <a:buChar char="•"/>
              <a:defRPr/>
            </a:lvl3pPr>
            <a:lvl4pPr marL="749808" indent="-182880">
              <a:buSzPct val="200000"/>
              <a:buFont typeface="Arial" panose="020B0604020202020204" pitchFamily="34" charset="0"/>
              <a:buChar char="•"/>
              <a:defRPr/>
            </a:lvl4pPr>
            <a:lvl5pPr marL="932688" indent="-182880">
              <a:buSzPct val="2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   Segundo nível</a:t>
            </a:r>
          </a:p>
          <a:p>
            <a:pPr lvl="2"/>
            <a:r>
              <a:rPr lang="pt-BR" dirty="0"/>
              <a:t>  Terceiro nível</a:t>
            </a:r>
          </a:p>
          <a:p>
            <a:pPr lvl="3"/>
            <a:r>
              <a:rPr lang="pt-BR" dirty="0"/>
              <a:t>  Quarto nível</a:t>
            </a:r>
          </a:p>
          <a:p>
            <a:pPr lvl="4"/>
            <a:r>
              <a:rPr lang="pt-BR" dirty="0"/>
              <a:t>  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9948"/>
            <a:ext cx="10058400" cy="822960"/>
          </a:xfrm>
        </p:spPr>
        <p:txBody>
          <a:bodyPr/>
          <a:lstStyle>
            <a:lvl1pPr marL="0">
              <a:defRPr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C77F-C6C0-4EA0-AD47-6CB2972AFA40}" type="datetime1">
              <a:rPr lang="pt-BR" smtClean="0"/>
              <a:t>03/04/2018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cxnSp>
        <p:nvCxnSpPr>
          <p:cNvPr id="10" name="Conector reto 9"/>
          <p:cNvCxnSpPr>
            <a:cxnSpLocks/>
          </p:cNvCxnSpPr>
          <p:nvPr userDrawn="1"/>
        </p:nvCxnSpPr>
        <p:spPr>
          <a:xfrm>
            <a:off x="1097280" y="1744825"/>
            <a:ext cx="10115203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75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821267"/>
            <a:ext cx="121920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821267"/>
            <a:ext cx="121920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64534"/>
            <a:ext cx="9144000" cy="823913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80523"/>
            <a:ext cx="9144000" cy="1655762"/>
          </a:xfrm>
        </p:spPr>
        <p:txBody>
          <a:bodyPr/>
          <a:lstStyle>
            <a:lvl1pPr marL="0" indent="0" algn="ctr">
              <a:buNone/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821267"/>
            <a:ext cx="121920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821267"/>
            <a:ext cx="121920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64534"/>
            <a:ext cx="9144000" cy="823913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80523"/>
            <a:ext cx="9144000" cy="1655762"/>
          </a:xfrm>
        </p:spPr>
        <p:txBody>
          <a:bodyPr/>
          <a:lstStyle>
            <a:lvl1pPr marL="0" indent="0" algn="ctr">
              <a:buNone/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821267"/>
            <a:ext cx="121920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64FA-38CE-40FE-80BF-B2583BF83584}" type="datetime1">
              <a:rPr lang="pt-BR" smtClean="0"/>
              <a:t>03/04/2018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6011" y="6178440"/>
            <a:ext cx="1312025" cy="365125"/>
          </a:xfrm>
          <a:prstGeom prst="rect">
            <a:avLst/>
          </a:prstGeom>
        </p:spPr>
        <p:txBody>
          <a:bodyPr/>
          <a:lstStyle/>
          <a:p>
            <a:fld id="{882E9475-49EE-684C-88BC-DE303A142D23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cxnSpLocks/>
          </p:cNvCxnSpPr>
          <p:nvPr userDrawn="1"/>
        </p:nvCxnSpPr>
        <p:spPr>
          <a:xfrm>
            <a:off x="0" y="6293531"/>
            <a:ext cx="12192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Conector reto 10"/>
          <p:cNvCxnSpPr>
            <a:cxnSpLocks/>
          </p:cNvCxnSpPr>
          <p:nvPr userDrawn="1"/>
        </p:nvCxnSpPr>
        <p:spPr>
          <a:xfrm>
            <a:off x="0" y="635449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15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821267"/>
            <a:ext cx="121920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64534"/>
            <a:ext cx="9144000" cy="823913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80523"/>
            <a:ext cx="9144000" cy="1655762"/>
          </a:xfrm>
        </p:spPr>
        <p:txBody>
          <a:bodyPr/>
          <a:lstStyle>
            <a:lvl1pPr marL="0" indent="0" algn="ctr">
              <a:buNone/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40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821267"/>
            <a:ext cx="121920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6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62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821267"/>
            <a:ext cx="121920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06" y="6009419"/>
            <a:ext cx="3749094" cy="7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9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1975-6B8C-4C97-87A1-9F6934A18A0D}" type="datetime1">
              <a:rPr lang="pt-BR" smtClean="0"/>
              <a:t>03/04/2018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4858" y="5853264"/>
            <a:ext cx="1312025" cy="365125"/>
          </a:xfrm>
          <a:prstGeom prst="rect">
            <a:avLst/>
          </a:prstGeom>
        </p:spPr>
        <p:txBody>
          <a:bodyPr/>
          <a:lstStyle/>
          <a:p>
            <a:fld id="{882E9475-49EE-684C-88BC-DE303A142D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38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4165-3DAE-46E5-BD26-5D4E1E399B12}" type="datetime1">
              <a:rPr lang="pt-BR" smtClean="0"/>
              <a:t>03/04/2018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56470" y="6170276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2E9475-49EE-684C-88BC-DE303A142D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82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FD67-6632-46CE-AAB9-25FE986C1524}" type="datetime1">
              <a:rPr lang="pt-BR" smtClean="0"/>
              <a:t>03/04/2018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86011" y="6178440"/>
            <a:ext cx="1312025" cy="365125"/>
          </a:xfrm>
          <a:prstGeom prst="rect">
            <a:avLst/>
          </a:prstGeom>
        </p:spPr>
        <p:txBody>
          <a:bodyPr/>
          <a:lstStyle/>
          <a:p>
            <a:fld id="{882E9475-49EE-684C-88BC-DE303A142D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50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6627-24C9-4530-99C6-13CDE60E5D39}" type="datetime1">
              <a:rPr lang="pt-BR" smtClean="0"/>
              <a:t>03/04/2018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86011" y="6178440"/>
            <a:ext cx="1312025" cy="365125"/>
          </a:xfrm>
          <a:prstGeom prst="rect">
            <a:avLst/>
          </a:prstGeom>
        </p:spPr>
        <p:txBody>
          <a:bodyPr/>
          <a:lstStyle/>
          <a:p>
            <a:fld id="{882E9475-49EE-684C-88BC-DE303A142D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49680" y="4390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9680" y="1998134"/>
            <a:ext cx="10058400" cy="402336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249680" y="66121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D242DC-59D8-47E9-9324-BC7F22628C5A}" type="datetime1">
              <a:rPr lang="pt-BR" smtClean="0"/>
              <a:pPr/>
              <a:t>03/04/2018</a:t>
            </a:fld>
            <a:endParaRPr lang="pt-BR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838411" y="633084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E9475-49EE-684C-88BC-DE303A142D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96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1CFE-2376-4FCB-AF1C-46A82D75ADB9}" type="datetime1">
              <a:rPr lang="pt-BR" smtClean="0"/>
              <a:t>03/04/2018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6011" y="6178440"/>
            <a:ext cx="1312025" cy="365125"/>
          </a:xfrm>
          <a:prstGeom prst="rect">
            <a:avLst/>
          </a:prstGeom>
        </p:spPr>
        <p:txBody>
          <a:bodyPr/>
          <a:lstStyle/>
          <a:p>
            <a:fld id="{882E9475-49EE-684C-88BC-DE303A142D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07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-Genér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45" y="24492"/>
            <a:ext cx="10047515" cy="579664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722" y="563337"/>
            <a:ext cx="10068711" cy="293914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450E-3DE9-4840-A5F5-DF1B811E16E0}" type="datetime1">
              <a:rPr lang="pt-BR" smtClean="0"/>
              <a:t>03/04/2018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6011" y="6178440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273052" y="1151164"/>
            <a:ext cx="11461749" cy="474322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 rot="10800000">
            <a:off x="0" y="1"/>
            <a:ext cx="12192000" cy="8572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3"/>
          <a:stretch/>
        </p:blipFill>
        <p:spPr>
          <a:xfrm>
            <a:off x="7406671" y="94231"/>
            <a:ext cx="4353531" cy="6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3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6020135"/>
            <a:ext cx="12192000" cy="8471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18C1F3-C32C-475A-89FE-43A92FF42A37}" type="datetime1">
              <a:rPr lang="pt-BR" smtClean="0"/>
              <a:t>03/04/2018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54298"/>
            <a:ext cx="3048000" cy="6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3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2" r:id="rId8"/>
    <p:sldLayoutId id="2147483693" r:id="rId9"/>
    <p:sldLayoutId id="214748369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76656"/>
            <a:ext cx="105156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20044"/>
            <a:ext cx="10515600" cy="34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3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76656"/>
            <a:ext cx="105156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20044"/>
            <a:ext cx="10515600" cy="34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4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76656"/>
            <a:ext cx="105156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20044"/>
            <a:ext cx="10515600" cy="34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4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76656"/>
            <a:ext cx="105156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20044"/>
            <a:ext cx="10515600" cy="34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76656"/>
            <a:ext cx="105156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20044"/>
            <a:ext cx="10515600" cy="34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4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76656"/>
            <a:ext cx="105156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20044"/>
            <a:ext cx="10515600" cy="34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64.png"/><Relationship Id="rId50" Type="http://schemas.openxmlformats.org/officeDocument/2006/relationships/image" Target="../media/image67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6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52" Type="http://schemas.openxmlformats.org/officeDocument/2006/relationships/image" Target="../media/image69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image" Target="../media/image65.png"/><Relationship Id="rId8" Type="http://schemas.openxmlformats.org/officeDocument/2006/relationships/image" Target="../media/image25.png"/><Relationship Id="rId51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1.png"/><Relationship Id="rId20" Type="http://schemas.openxmlformats.org/officeDocument/2006/relationships/hyperlink" Target="https://pixabay.com/ko/%ED%8C%90-%EC%9E%A3-%EC%A7%91-%EB%AA%A9%EC%A1%B0-%EC%A3%BC%ED%83%9D-%EC%B0%BD-%EA%B3%A0-%EC%B0%BD%EA%B3%A0-%EC%8A%A4%ED%86%A0%EC%96%B4-145644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33500"/>
            <a:ext cx="12191999" cy="4673600"/>
          </a:xfrm>
          <a:prstGeom prst="rect">
            <a:avLst/>
          </a:prstGeom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-2194560" y="5908083"/>
            <a:ext cx="12192000" cy="102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buFont typeface="Arial" panose="020B0604020202020204" pitchFamily="34" charset="0"/>
              <a:buNone/>
            </a:pPr>
            <a:r>
              <a:rPr lang="pt-BR" sz="3000" b="1" cap="small" dirty="0" smtClean="0">
                <a:solidFill>
                  <a:srgbClr val="5B9BD5">
                    <a:lumMod val="50000"/>
                  </a:srgbClr>
                </a:solidFill>
              </a:rPr>
              <a:t>Otto Luiz Burlier</a:t>
            </a:r>
            <a:endParaRPr lang="pt-BR" sz="3000" dirty="0">
              <a:solidFill>
                <a:srgbClr val="5B9BD5">
                  <a:lumMod val="50000"/>
                </a:srgbClr>
              </a:solidFill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sz="2400" b="1" dirty="0" smtClean="0">
                <a:solidFill>
                  <a:srgbClr val="5B9BD5">
                    <a:lumMod val="50000"/>
                  </a:srgbClr>
                </a:solidFill>
              </a:rPr>
              <a:t>Diretor da Secretaria de Desenvolvimento da Infraestrutura</a:t>
            </a:r>
            <a:endParaRPr lang="pt-BR" sz="2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-1" y="105103"/>
            <a:ext cx="12192000" cy="1366509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>
                <a:srgbClr val="008000"/>
              </a:buClr>
            </a:pPr>
            <a:r>
              <a:rPr lang="pt-BR" sz="3200" b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RECUPERAÇÃO ECONÔMICA E O INVESTIMENTO EM INFRAESTRUTURA</a:t>
            </a:r>
            <a:endParaRPr lang="pt-BR" sz="3200" dirty="0">
              <a:solidFill>
                <a:srgbClr val="FFCC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849085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200">
              <a:lnSpc>
                <a:spcPct val="90000"/>
              </a:lnSpc>
              <a:spcBef>
                <a:spcPct val="0"/>
              </a:spcBef>
            </a:pPr>
            <a:r>
              <a:rPr lang="en-US" altLang="pt-BR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AGENDA DE REFORMAS ESTRUTURANTES AVANÇA</a:t>
            </a:r>
            <a:endParaRPr lang="pt-BR" alt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783770"/>
            <a:ext cx="11938000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1" indent="-363538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Regime Fiscal</a:t>
            </a: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EC 95/2016 estabeleceu teto para a despesa primária.</a:t>
            </a:r>
          </a:p>
          <a:p>
            <a:pPr marL="719138" lvl="1" indent="-363538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Prorrogação da Desvinculação de Receitas da União </a:t>
            </a: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(DRU) até 2023.</a:t>
            </a:r>
          </a:p>
          <a:p>
            <a:pPr marL="719138" lvl="1" indent="-363538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Trabalhista</a:t>
            </a: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sz="200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6338" lvl="2" indent="-363538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pt-BR" sz="17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Reforço </a:t>
            </a:r>
            <a:r>
              <a:rPr lang="pt-BR" sz="17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acordos coletivos de trabalho, que podem prevalecer sobre a lei em assuntos como horário de trabalho, planos de carreira e remuneração por produtividade. Esses acordos não podem ser revertidos por uma decisão judicial e aumentarão a segurança </a:t>
            </a:r>
            <a:r>
              <a:rPr lang="pt-BR" sz="17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jurídica.</a:t>
            </a:r>
          </a:p>
          <a:p>
            <a:pPr marL="1176338" lvl="2" indent="-363538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nível de flexibilidade ao mercado de trabalho, eliminando a rigidez na definição de férias, horas extras e banco de horas, além do fim da contribuição sindical </a:t>
            </a:r>
            <a:r>
              <a:rPr lang="pt-BR" sz="17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obrigatória.</a:t>
            </a:r>
          </a:p>
          <a:p>
            <a:pPr marL="1176338" lvl="2" indent="-363538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pt-BR" sz="17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</a:t>
            </a:r>
            <a:r>
              <a:rPr lang="pt-BR" sz="17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regulamentação da </a:t>
            </a:r>
            <a:r>
              <a:rPr lang="pt-BR" sz="17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Terceirização</a:t>
            </a:r>
            <a:r>
              <a:rPr lang="pt-BR" sz="17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preencheu uma lacuna legal e fornece segurança jurídica às empresas na contratação de serviços de terceiros. </a:t>
            </a:r>
            <a:endParaRPr lang="pt-BR" sz="170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6338" lvl="2" indent="-363538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pt-BR" sz="17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Formalizados </a:t>
            </a:r>
            <a:r>
              <a:rPr lang="pt-BR" sz="17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 por hora, com pagamento proporcional das obrigações trabalhistas. </a:t>
            </a:r>
          </a:p>
          <a:p>
            <a:pPr marL="719138" lvl="1" indent="-363538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 </a:t>
            </a:r>
            <a:r>
              <a:rPr lang="pt-BR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Longo Prazo </a:t>
            </a: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TLP): </a:t>
            </a:r>
            <a:endParaRPr lang="pt-BR" sz="20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6338" lvl="2" indent="-363538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transparência nas contas públicas</a:t>
            </a:r>
          </a:p>
          <a:p>
            <a:pPr marL="1176338" lvl="2" indent="-363538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pt-BR" sz="17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potência da política monetária, permitindo redução estrutural dos juros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035419" y="240161"/>
            <a:ext cx="197514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pt-BR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Slide Oculto</a:t>
            </a:r>
            <a:endParaRPr lang="pt-BR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9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1136468"/>
            <a:ext cx="12192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marL="1028700" lvl="1" indent="-571500">
              <a:lnSpc>
                <a:spcPct val="150000"/>
              </a:lnSpc>
              <a:buFont typeface="Wingdings" pitchFamily="2" charset="2"/>
              <a:buChar char="Ø"/>
              <a:defRPr sz="2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 defTabSz="914400"/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</a:rPr>
              <a:t>Reformas </a:t>
            </a:r>
            <a:r>
              <a:rPr lang="pt-BR" sz="2000" dirty="0">
                <a:solidFill>
                  <a:srgbClr val="5B9BD5">
                    <a:lumMod val="50000"/>
                  </a:srgbClr>
                </a:solidFill>
              </a:rPr>
              <a:t>que </a:t>
            </a:r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</a:rPr>
              <a:t>promovam um Estado mais eficiente, garantindo efeitos positivos sobre a formação da poupança interna e o crescimento do investimento produtivo são necessárias ao crescimento sustentado.</a:t>
            </a:r>
          </a:p>
          <a:p>
            <a:pPr lvl="1" defTabSz="914400"/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</a:rPr>
              <a:t>É neste contexto que se inserem as 15 medidas elencadas na pauta prioritária para a economia brasileira.</a:t>
            </a:r>
          </a:p>
          <a:p>
            <a:pPr lvl="1" defTabSz="914400"/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</a:rPr>
              <a:t>Quatro destas medidas são novas inclusões na agenda de reformas:</a:t>
            </a:r>
          </a:p>
          <a:p>
            <a:pPr lvl="1" defTabSz="914400"/>
            <a:endParaRPr lang="pt-BR" sz="20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Simplificação </a:t>
            </a: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tributária: Reforma do </a:t>
            </a:r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PIS/Confins</a:t>
            </a: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Autonomia </a:t>
            </a: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Banco </a:t>
            </a:r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Atualização </a:t>
            </a: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Lei Geral de Telecomunicações</a:t>
            </a: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Extinção </a:t>
            </a: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Fundo Soberano</a:t>
            </a:r>
          </a:p>
          <a:p>
            <a:pPr defTabSz="914400" fontAlgn="base"/>
            <a:endParaRPr lang="pt-BR" sz="20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defTabSz="914400">
              <a:buFont typeface="Wingdings" pitchFamily="2" charset="2"/>
              <a:buNone/>
            </a:pPr>
            <a:endParaRPr lang="pt-BR" sz="20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457200" lvl="1" indent="0" defTabSz="914400">
              <a:buFont typeface="Wingdings" pitchFamily="2" charset="2"/>
              <a:buNone/>
            </a:pPr>
            <a:endParaRPr lang="pt-BR" sz="2000" dirty="0" smtClean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36469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indent="711200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PAUTA PRIORITÁRIA</a:t>
            </a:r>
            <a:endParaRPr lang="pt-BR" altLang="pt-BR" sz="2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035419" y="240161"/>
            <a:ext cx="197514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pt-BR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Slide Oculto</a:t>
            </a:r>
            <a:endParaRPr lang="pt-BR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7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1136468"/>
            <a:ext cx="1219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marL="1028700" lvl="1" indent="-571500">
              <a:lnSpc>
                <a:spcPct val="150000"/>
              </a:lnSpc>
              <a:buFont typeface="Wingdings" pitchFamily="2" charset="2"/>
              <a:buChar char="Ø"/>
              <a:defRPr sz="2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 defTabSz="914400" fontAlgn="base"/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</a:rPr>
              <a:t>Onze medidas já se encontram em tramitação no Congresso Nacional</a:t>
            </a:r>
          </a:p>
          <a:p>
            <a:pPr defTabSz="914400" fontAlgn="base"/>
            <a:endParaRPr lang="pt-BR" sz="200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</a:t>
            </a: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de licitações e contratos (PL 6814)</a:t>
            </a: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lei de finanças públicas (PL 295)</a:t>
            </a: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Regulamentação do teto remuneratório (PL 6726)</a:t>
            </a: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Desestatização da </a:t>
            </a:r>
            <a:r>
              <a:rPr lang="pt-BR" sz="20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Eletrobras</a:t>
            </a: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(PL 9463)</a:t>
            </a: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Reforço das Agências Reguladoras (PL 6621)</a:t>
            </a: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Depósitos voluntários do Banco Central (PL 9248)</a:t>
            </a: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da desoneração da folha (PL 8456)</a:t>
            </a: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recuperação e melhoria empresarial das estatais (PL 9215)</a:t>
            </a: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positivo (PLP 441)</a:t>
            </a: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Duplicata eletrônica (PL 9327)</a:t>
            </a:r>
          </a:p>
          <a:p>
            <a:pPr marL="1257300" lvl="2" indent="-342900" defTabSz="914400" fontAlgn="base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Distrato (PLS 774)</a:t>
            </a:r>
          </a:p>
          <a:p>
            <a:pPr marL="457200" lvl="1" indent="0" defTabSz="914400">
              <a:buFont typeface="Wingdings" pitchFamily="2" charset="2"/>
              <a:buNone/>
            </a:pPr>
            <a:endParaRPr lang="pt-BR" sz="20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457200" lvl="1" indent="0" defTabSz="914400">
              <a:buFont typeface="Wingdings" pitchFamily="2" charset="2"/>
              <a:buNone/>
            </a:pPr>
            <a:endParaRPr lang="pt-BR" sz="2000" dirty="0" smtClean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36469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indent="711200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PAUTA PRIORITÁRIA</a:t>
            </a:r>
            <a:endParaRPr lang="pt-BR" altLang="pt-BR" sz="2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035419" y="240161"/>
            <a:ext cx="197514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pt-BR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Slide Oculto</a:t>
            </a:r>
            <a:endParaRPr lang="pt-BR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Restrição Fiscal 2016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9895" t="17500" r="10834" b="11834"/>
          <a:stretch/>
        </p:blipFill>
        <p:spPr>
          <a:xfrm>
            <a:off x="1115121" y="927232"/>
            <a:ext cx="9043463" cy="503867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2345267" y="3462868"/>
            <a:ext cx="863600" cy="35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Restrição Fiscal 2017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9946" t="22693" r="10957" b="6085"/>
          <a:stretch/>
        </p:blipFill>
        <p:spPr>
          <a:xfrm>
            <a:off x="1103970" y="938383"/>
            <a:ext cx="9010187" cy="5070789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691466" y="2082803"/>
            <a:ext cx="575733" cy="355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38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Histórico do Orçamento Público em Infraestrutura x Logística em R$ bi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531474"/>
              </p:ext>
            </p:extLst>
          </p:nvPr>
        </p:nvGraphicFramePr>
        <p:xfrm>
          <a:off x="1806499" y="1360449"/>
          <a:ext cx="8898672" cy="460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172459" y="4255966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29,6%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8980" y="4076948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31%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14062" y="3654834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26%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717515" y="4050371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24%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911176" y="4002050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39,5%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052097" y="4433767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44%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246444" y="4634187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41%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3" name="Chave direita 2"/>
          <p:cNvSpPr/>
          <p:nvPr/>
        </p:nvSpPr>
        <p:spPr>
          <a:xfrm>
            <a:off x="3149600" y="3386667"/>
            <a:ext cx="45719" cy="1992515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have direita 13"/>
          <p:cNvSpPr/>
          <p:nvPr/>
        </p:nvSpPr>
        <p:spPr>
          <a:xfrm>
            <a:off x="4343261" y="3031067"/>
            <a:ext cx="45719" cy="2345679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/>
          <p:cNvSpPr/>
          <p:nvPr/>
        </p:nvSpPr>
        <p:spPr>
          <a:xfrm>
            <a:off x="5514062" y="2184401"/>
            <a:ext cx="78371" cy="3194782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have direita 15"/>
          <p:cNvSpPr/>
          <p:nvPr/>
        </p:nvSpPr>
        <p:spPr>
          <a:xfrm>
            <a:off x="6707723" y="2887133"/>
            <a:ext cx="78371" cy="2580392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have direita 16"/>
          <p:cNvSpPr/>
          <p:nvPr/>
        </p:nvSpPr>
        <p:spPr>
          <a:xfrm>
            <a:off x="7891618" y="2887132"/>
            <a:ext cx="78371" cy="2489613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have direita 17"/>
          <p:cNvSpPr/>
          <p:nvPr/>
        </p:nvSpPr>
        <p:spPr>
          <a:xfrm>
            <a:off x="9052097" y="3742267"/>
            <a:ext cx="78371" cy="1636916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direita 18"/>
          <p:cNvSpPr/>
          <p:nvPr/>
        </p:nvSpPr>
        <p:spPr>
          <a:xfrm>
            <a:off x="10259312" y="4076947"/>
            <a:ext cx="78371" cy="1385331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060267" y="1676401"/>
            <a:ext cx="245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Proporção Orçamento MTPA x Total PAC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/>
          <a:srcRect l="81913" t="25858" r="10934" b="63336"/>
          <a:stretch/>
        </p:blipFill>
        <p:spPr>
          <a:xfrm>
            <a:off x="2276006" y="1513904"/>
            <a:ext cx="728134" cy="4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  <p:bldP spid="12" grpId="0"/>
      <p:bldP spid="13" grpId="0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Orçamento 2018 dos Ministério dos Transportes, Portos e Aviação Civil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172459" y="4255966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29,6%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88980" y="4076948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31%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14062" y="3654834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26%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717515" y="4050371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24%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911176" y="4002050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39,5%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052097" y="4433767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44%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246444" y="4634187"/>
            <a:ext cx="535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chemeClr val="bg1"/>
                </a:solidFill>
              </a:rPr>
              <a:t>41%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3" name="Chave direita 2"/>
          <p:cNvSpPr/>
          <p:nvPr/>
        </p:nvSpPr>
        <p:spPr>
          <a:xfrm>
            <a:off x="3149600" y="3386667"/>
            <a:ext cx="45719" cy="1992515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have direita 13"/>
          <p:cNvSpPr/>
          <p:nvPr/>
        </p:nvSpPr>
        <p:spPr>
          <a:xfrm>
            <a:off x="4343261" y="3031067"/>
            <a:ext cx="45719" cy="2345679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/>
          <p:cNvSpPr/>
          <p:nvPr/>
        </p:nvSpPr>
        <p:spPr>
          <a:xfrm>
            <a:off x="5514062" y="2184401"/>
            <a:ext cx="78371" cy="3194782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have direita 15"/>
          <p:cNvSpPr/>
          <p:nvPr/>
        </p:nvSpPr>
        <p:spPr>
          <a:xfrm>
            <a:off x="6707723" y="2887133"/>
            <a:ext cx="78371" cy="2580392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have direita 16"/>
          <p:cNvSpPr/>
          <p:nvPr/>
        </p:nvSpPr>
        <p:spPr>
          <a:xfrm>
            <a:off x="7891618" y="2887132"/>
            <a:ext cx="78371" cy="2489613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have direita 17"/>
          <p:cNvSpPr/>
          <p:nvPr/>
        </p:nvSpPr>
        <p:spPr>
          <a:xfrm>
            <a:off x="9052097" y="3742267"/>
            <a:ext cx="78371" cy="1636916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direita 18"/>
          <p:cNvSpPr/>
          <p:nvPr/>
        </p:nvSpPr>
        <p:spPr>
          <a:xfrm>
            <a:off x="10259312" y="4076947"/>
            <a:ext cx="78371" cy="1385331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060267" y="1676401"/>
            <a:ext cx="245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Proporção Orçamento MTPA x Total PAC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0" name="Gráfic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047751"/>
              </p:ext>
            </p:extLst>
          </p:nvPr>
        </p:nvGraphicFramePr>
        <p:xfrm>
          <a:off x="1268730" y="927232"/>
          <a:ext cx="9068953" cy="551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6703" y="1203867"/>
            <a:ext cx="29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LOA 2018 – R$ 10,4 bilhões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363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  <p:bldP spid="12" grpId="0"/>
      <p:bldP spid="13" grpId="0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41" y="2955214"/>
            <a:ext cx="5775600" cy="272168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GAP DE INFRAESTRUTURA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984" y="2716729"/>
            <a:ext cx="5636722" cy="315067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04800" y="2239453"/>
            <a:ext cx="638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Investimentos em infraestrutura em países emergentes (% PIB)</a:t>
            </a:r>
          </a:p>
          <a:p>
            <a:r>
              <a:rPr lang="pt-BR" sz="1600" dirty="0" smtClean="0"/>
              <a:t>Fonte: ABDI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519484" y="2239453"/>
            <a:ext cx="5446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Estoque de capital público </a:t>
            </a:r>
            <a:r>
              <a:rPr lang="pt-BR" sz="1600" i="1" dirty="0" smtClean="0"/>
              <a:t>per capita. </a:t>
            </a:r>
            <a:r>
              <a:rPr lang="pt-BR" sz="1600" dirty="0" smtClean="0"/>
              <a:t>Fonte: FMI</a:t>
            </a:r>
            <a:endParaRPr lang="pt-BR" sz="1600" dirty="0"/>
          </a:p>
        </p:txBody>
      </p:sp>
      <p:sp>
        <p:nvSpPr>
          <p:cNvPr id="9" name="Espaço Reservado para Conteúdo 1"/>
          <p:cNvSpPr txBox="1">
            <a:spLocks/>
          </p:cNvSpPr>
          <p:nvPr/>
        </p:nvSpPr>
        <p:spPr>
          <a:xfrm>
            <a:off x="351341" y="1173703"/>
            <a:ext cx="11326309" cy="46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pt-BR" sz="2600" dirty="0" smtClean="0"/>
              <a:t>O Brasil investe pouco em infraestrutura, e tem como desafio superar os entraves que permitam a elevação dos investimentos.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296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 da Situação Atual da Infraestrutura Brasileira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13678" y="1303967"/>
            <a:ext cx="10058400" cy="4377339"/>
            <a:chOff x="713678" y="1303967"/>
            <a:chExt cx="10058400" cy="4377339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78" y="1303967"/>
              <a:ext cx="10058400" cy="4377339"/>
            </a:xfrm>
            <a:prstGeom prst="rect">
              <a:avLst/>
            </a:prstGeom>
          </p:spPr>
        </p:pic>
        <p:sp>
          <p:nvSpPr>
            <p:cNvPr id="2" name="CaixaDeTexto 1"/>
            <p:cNvSpPr txBox="1"/>
            <p:nvPr/>
          </p:nvSpPr>
          <p:spPr>
            <a:xfrm>
              <a:off x="812800" y="1320901"/>
              <a:ext cx="91948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Transporte inter-regional de carga no Brasil – Panorama atual</a:t>
              </a:r>
              <a:endParaRPr lang="pt-B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362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Plano Nacional de Logística </a:t>
            </a:r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lançado em </a:t>
            </a:r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21/03/18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625667" y="5054600"/>
            <a:ext cx="965200" cy="846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1136468"/>
            <a:ext cx="12192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marL="1028700" lvl="1" indent="-571500">
              <a:lnSpc>
                <a:spcPct val="150000"/>
              </a:lnSpc>
              <a:buFont typeface="Wingdings" pitchFamily="2" charset="2"/>
              <a:buChar char="Ø"/>
              <a:defRPr sz="2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457200" lvl="1" indent="0" defTabSz="914400" fontAlgn="base">
              <a:buNone/>
            </a:pP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</a:rPr>
              <a:t>CONCEITO</a:t>
            </a:r>
          </a:p>
          <a:p>
            <a:pPr lvl="2" defTabSz="914400" fontAlgn="base"/>
            <a:endParaRPr lang="pt-BR" sz="1000" dirty="0">
              <a:solidFill>
                <a:srgbClr val="5B9BD5">
                  <a:lumMod val="50000"/>
                </a:srgbClr>
              </a:solidFill>
            </a:endParaRPr>
          </a:p>
          <a:p>
            <a:pPr lvl="2" algn="just" defTabSz="914400" fontAlgn="base"/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O Plano Nacional de Logística – PNL é um 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plano dinâmico e abrangente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, que contempla a 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movimentação das cargas que circulam por todo o país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, considerando os modos 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rodoviário, ferroviário, </a:t>
            </a:r>
            <a:r>
              <a:rPr lang="pt-BR" sz="2400" u="sng" dirty="0" err="1">
                <a:solidFill>
                  <a:srgbClr val="5B9BD5">
                    <a:lumMod val="50000"/>
                  </a:srgbClr>
                </a:solidFill>
              </a:rPr>
              <a:t>dutoviário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, hidroviário e cabotagem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, permitindo analisar as 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projeções de demanda 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e sua 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distribuição na rede de infraestrutura disponível e </a:t>
            </a:r>
            <a:r>
              <a:rPr lang="pt-BR" sz="2400" u="sng" dirty="0" smtClean="0">
                <a:solidFill>
                  <a:srgbClr val="5B9BD5">
                    <a:lumMod val="50000"/>
                  </a:srgbClr>
                </a:solidFill>
              </a:rPr>
              <a:t>futura</a:t>
            </a:r>
          </a:p>
          <a:p>
            <a:pPr marL="449263" lvl="2" algn="just" defTabSz="914400" fontAlgn="base"/>
            <a:endParaRPr lang="pt-BR" sz="2400" b="1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449263" lvl="2" algn="just" defTabSz="914400" fontAlgn="base"/>
            <a:r>
              <a:rPr lang="pt-BR" sz="2400" b="1" dirty="0" smtClean="0">
                <a:solidFill>
                  <a:srgbClr val="5B9BD5">
                    <a:lumMod val="50000"/>
                  </a:srgbClr>
                </a:solidFill>
              </a:rPr>
              <a:t>OBJETIVO</a:t>
            </a:r>
          </a:p>
          <a:p>
            <a:pPr lvl="2" algn="just" defTabSz="914400" fontAlgn="base"/>
            <a:endParaRPr lang="pt-BR" sz="1000" dirty="0">
              <a:solidFill>
                <a:srgbClr val="5B9BD5">
                  <a:lumMod val="50000"/>
                </a:srgbClr>
              </a:solidFill>
            </a:endParaRPr>
          </a:p>
          <a:p>
            <a:pPr lvl="2" algn="just" defTabSz="914400" fontAlgn="base"/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O Plano Nacional de Logística – PNL tem como principal objetivo 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identificar e propor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, com base no 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diagnóstico de infraestrutura de transportes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, 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soluções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 que propiciem condições capazes de incentivar a 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redução dos custos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, 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melhorar o nível de serviço para os usuários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, buscar o 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equilíbrio da matriz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, 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aumentar a eficiência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 dos modos utilizados para a </a:t>
            </a:r>
            <a:r>
              <a:rPr lang="pt-BR" sz="2400" u="sng" dirty="0">
                <a:solidFill>
                  <a:srgbClr val="5B9BD5">
                    <a:lumMod val="50000"/>
                  </a:srgbClr>
                </a:solidFill>
              </a:rPr>
              <a:t>movimentação das cargas</a:t>
            </a:r>
            <a:r>
              <a:rPr lang="pt-BR" sz="2400" dirty="0">
                <a:solidFill>
                  <a:srgbClr val="5B9BD5">
                    <a:lumMod val="50000"/>
                  </a:srgbClr>
                </a:solidFill>
              </a:rPr>
              <a:t> e diminuir a emissão de poluentes.</a:t>
            </a:r>
            <a:endParaRPr lang="pt-BR" sz="2400" dirty="0" smtClean="0">
              <a:solidFill>
                <a:srgbClr val="5B9BD5">
                  <a:lumMod val="50000"/>
                </a:srgbClr>
              </a:solidFill>
            </a:endParaRPr>
          </a:p>
          <a:p>
            <a:pPr defTabSz="914400" fontAlgn="base"/>
            <a:endParaRPr lang="pt-BR" sz="200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defTabSz="914400">
              <a:buFont typeface="Wingdings" pitchFamily="2" charset="2"/>
              <a:buNone/>
            </a:pPr>
            <a:endParaRPr lang="pt-BR" sz="20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457200" lvl="1" indent="0" defTabSz="914400">
              <a:buFont typeface="Wingdings" pitchFamily="2" charset="2"/>
              <a:buNone/>
            </a:pPr>
            <a:endParaRPr lang="pt-BR" sz="2000" dirty="0" smtClean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8029576" y="1800224"/>
            <a:ext cx="3695700" cy="3463437"/>
          </a:xfrm>
          <a:prstGeom prst="roundRect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0" y="106301"/>
            <a:ext cx="12192000" cy="771154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/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ECONOMIA BRASILEIRA CONSOLIDA SUA RECUPERAÇÃO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781318" y="3251689"/>
            <a:ext cx="2192216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2400" b="1" u="sng" dirty="0" smtClean="0">
                <a:solidFill>
                  <a:prstClr val="white"/>
                </a:solidFill>
              </a:rPr>
              <a:t>PROJEÇÃO DE MERCADO</a:t>
            </a:r>
          </a:p>
          <a:p>
            <a:pPr algn="ctr" defTabSz="914400"/>
            <a:r>
              <a:rPr lang="pt-BR" sz="2400" dirty="0" smtClean="0">
                <a:solidFill>
                  <a:prstClr val="white"/>
                </a:solidFill>
              </a:rPr>
              <a:t>Trajetória implícita nas projeções Focus</a:t>
            </a:r>
            <a:endParaRPr lang="pt-BR" sz="2400" dirty="0">
              <a:solidFill>
                <a:prstClr val="white"/>
              </a:solidFill>
            </a:endParaRPr>
          </a:p>
        </p:txBody>
      </p:sp>
      <p:sp>
        <p:nvSpPr>
          <p:cNvPr id="10" name="CaixaDeTexto 1"/>
          <p:cNvSpPr txBox="1"/>
          <p:nvPr/>
        </p:nvSpPr>
        <p:spPr>
          <a:xfrm>
            <a:off x="289616" y="6094326"/>
            <a:ext cx="4842454" cy="2721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pt-BR" b="1" dirty="0">
                <a:solidFill>
                  <a:prstClr val="black"/>
                </a:solidFill>
              </a:rPr>
              <a:t>Fonte: </a:t>
            </a:r>
            <a:r>
              <a:rPr lang="pt-BR" b="1" dirty="0" smtClean="0">
                <a:solidFill>
                  <a:prstClr val="black"/>
                </a:solidFill>
              </a:rPr>
              <a:t>IBGE e BCB/FOCUS de 23/</a:t>
            </a:r>
            <a:r>
              <a:rPr lang="pt-BR" b="1" dirty="0" err="1" smtClean="0">
                <a:solidFill>
                  <a:prstClr val="black"/>
                </a:solidFill>
              </a:rPr>
              <a:t>jan</a:t>
            </a:r>
            <a:r>
              <a:rPr lang="pt-BR" b="1" dirty="0" smtClean="0">
                <a:solidFill>
                  <a:prstClr val="black"/>
                </a:solidFill>
              </a:rPr>
              <a:t>/18. Elaboração: SEPLAN/MPDG</a:t>
            </a:r>
            <a:endParaRPr lang="pt-BR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691978" y="1152006"/>
          <a:ext cx="11214272" cy="494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85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IMPORTÂNCIA DO PNL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625667" y="5054600"/>
            <a:ext cx="965200" cy="846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1136468"/>
            <a:ext cx="12192000" cy="495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marL="1028700" lvl="1" indent="-571500">
              <a:lnSpc>
                <a:spcPct val="150000"/>
              </a:lnSpc>
              <a:buFont typeface="Wingdings" pitchFamily="2" charset="2"/>
              <a:buChar char="Ø"/>
              <a:defRPr sz="2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355600" defTabSz="914400" fontAlgn="base"/>
            <a:endParaRPr lang="pt-BR" sz="2000" b="1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indent="-342900" defTabSz="9144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Previsibilidade </a:t>
            </a:r>
            <a:r>
              <a:rPr lang="pt-BR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</a:p>
          <a:p>
            <a:pPr marL="698500" indent="-342900" defTabSz="9144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Inovações metodológicas</a:t>
            </a:r>
          </a:p>
          <a:p>
            <a:pPr marL="698500" indent="-342900" defTabSz="9144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Inovações tecnológicas</a:t>
            </a:r>
          </a:p>
          <a:p>
            <a:pPr marL="698500" indent="-342900" defTabSz="9144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</a:t>
            </a:r>
            <a:r>
              <a:rPr lang="pt-BR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“internalizado no </a:t>
            </a: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governo”</a:t>
            </a:r>
          </a:p>
          <a:p>
            <a:pPr marL="698500" indent="-342900" defTabSz="9144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</a:t>
            </a:r>
            <a:r>
              <a:rPr lang="pt-BR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transportes mais </a:t>
            </a: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eficiente</a:t>
            </a:r>
          </a:p>
          <a:p>
            <a:pPr marL="698500" indent="-342900" defTabSz="9144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</a:t>
            </a:r>
            <a:r>
              <a:rPr lang="pt-BR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custos </a:t>
            </a: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logísticos</a:t>
            </a:r>
          </a:p>
          <a:p>
            <a:pPr marL="698500" indent="-342900" defTabSz="9144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Racionalização </a:t>
            </a:r>
            <a:r>
              <a:rPr lang="pt-BR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</a:t>
            </a:r>
          </a:p>
          <a:p>
            <a:pPr marL="698500" indent="-342900" defTabSz="9144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 </a:t>
            </a:r>
            <a:r>
              <a:rPr lang="pt-BR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(Consulta Pública)</a:t>
            </a:r>
            <a:endParaRPr lang="pt-BR" sz="2000" b="1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defTabSz="914400">
              <a:buFont typeface="Wingdings" pitchFamily="2" charset="2"/>
              <a:buNone/>
            </a:pPr>
            <a:endParaRPr lang="pt-BR" sz="20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457200" lvl="1" indent="0" defTabSz="914400">
              <a:buFont typeface="Wingdings" pitchFamily="2" charset="2"/>
              <a:buNone/>
            </a:pPr>
            <a:endParaRPr lang="pt-BR" sz="2000" dirty="0" smtClean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Plano Nacional de Logística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3" y="1256059"/>
            <a:ext cx="10058400" cy="43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Plano Nacional de Logística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517" t="24650" r="17413" b="5991"/>
          <a:stretch/>
        </p:blipFill>
        <p:spPr>
          <a:xfrm>
            <a:off x="567266" y="978033"/>
            <a:ext cx="10430934" cy="501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6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Plano Nacional de Logística – Metodologia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845" t="23860" r="21096" b="4725"/>
          <a:stretch/>
        </p:blipFill>
        <p:spPr>
          <a:xfrm>
            <a:off x="1210734" y="982194"/>
            <a:ext cx="9474200" cy="500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Plano Nacional de Logística – Rede Básica Multimodal Atual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6246" t="25307" r="36173" b="6443"/>
          <a:stretch/>
        </p:blipFill>
        <p:spPr>
          <a:xfrm>
            <a:off x="2370665" y="927232"/>
            <a:ext cx="6248402" cy="504144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812866" y="5513252"/>
            <a:ext cx="2302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Apresentação PNL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4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Principais Corredores Logísticos Brasileiro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68" y="945541"/>
            <a:ext cx="9000273" cy="591245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024533" y="5681140"/>
            <a:ext cx="2159000" cy="694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9812866" y="5797440"/>
            <a:ext cx="230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Apresentação MTPA Corredores Logísticos Estratégicos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872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tângulo 107">
            <a:extLst>
              <a:ext uri="{FF2B5EF4-FFF2-40B4-BE49-F238E27FC236}">
                <a16:creationId xmlns:a16="http://schemas.microsoft.com/office/drawing/2014/main" xmlns="" id="{3E89C914-A069-4236-889D-B746239EBA68}"/>
              </a:ext>
            </a:extLst>
          </p:cNvPr>
          <p:cNvSpPr/>
          <p:nvPr/>
        </p:nvSpPr>
        <p:spPr>
          <a:xfrm>
            <a:off x="6313377" y="903426"/>
            <a:ext cx="1817394" cy="16245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1" name="Retângulo 107">
            <a:extLst>
              <a:ext uri="{FF2B5EF4-FFF2-40B4-BE49-F238E27FC236}">
                <a16:creationId xmlns:a16="http://schemas.microsoft.com/office/drawing/2014/main" xmlns="" id="{3E89C914-A069-4236-889D-B746239EBA68}"/>
              </a:ext>
            </a:extLst>
          </p:cNvPr>
          <p:cNvSpPr/>
          <p:nvPr/>
        </p:nvSpPr>
        <p:spPr>
          <a:xfrm>
            <a:off x="8236522" y="903426"/>
            <a:ext cx="1817394" cy="16245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2" name="Retângulo 107">
            <a:extLst>
              <a:ext uri="{FF2B5EF4-FFF2-40B4-BE49-F238E27FC236}">
                <a16:creationId xmlns:a16="http://schemas.microsoft.com/office/drawing/2014/main" xmlns="" id="{3E89C914-A069-4236-889D-B746239EBA68}"/>
              </a:ext>
            </a:extLst>
          </p:cNvPr>
          <p:cNvSpPr/>
          <p:nvPr/>
        </p:nvSpPr>
        <p:spPr>
          <a:xfrm>
            <a:off x="10162739" y="893604"/>
            <a:ext cx="1817394" cy="16245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5" name="Retângulo 107">
            <a:extLst>
              <a:ext uri="{FF2B5EF4-FFF2-40B4-BE49-F238E27FC236}">
                <a16:creationId xmlns:a16="http://schemas.microsoft.com/office/drawing/2014/main" xmlns="" id="{3E89C914-A069-4236-889D-B746239EBA68}"/>
              </a:ext>
            </a:extLst>
          </p:cNvPr>
          <p:cNvSpPr/>
          <p:nvPr/>
        </p:nvSpPr>
        <p:spPr>
          <a:xfrm>
            <a:off x="4383381" y="4303910"/>
            <a:ext cx="3209680" cy="16245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8" name="Retângulo 107">
            <a:extLst>
              <a:ext uri="{FF2B5EF4-FFF2-40B4-BE49-F238E27FC236}">
                <a16:creationId xmlns:a16="http://schemas.microsoft.com/office/drawing/2014/main" xmlns="" id="{3E89C914-A069-4236-889D-B746239EBA68}"/>
              </a:ext>
            </a:extLst>
          </p:cNvPr>
          <p:cNvSpPr/>
          <p:nvPr/>
        </p:nvSpPr>
        <p:spPr>
          <a:xfrm>
            <a:off x="10168335" y="2598754"/>
            <a:ext cx="1817394" cy="16245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7" name="Retângulo 107">
            <a:extLst>
              <a:ext uri="{FF2B5EF4-FFF2-40B4-BE49-F238E27FC236}">
                <a16:creationId xmlns:a16="http://schemas.microsoft.com/office/drawing/2014/main" xmlns="" id="{3E89C914-A069-4236-889D-B746239EBA68}"/>
              </a:ext>
            </a:extLst>
          </p:cNvPr>
          <p:cNvSpPr/>
          <p:nvPr/>
        </p:nvSpPr>
        <p:spPr>
          <a:xfrm>
            <a:off x="8236522" y="2598754"/>
            <a:ext cx="1817394" cy="16245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sz="900" dirty="0">
              <a:solidFill>
                <a:srgbClr val="ED7D31"/>
              </a:solidFill>
            </a:endParaRPr>
          </a:p>
        </p:txBody>
      </p:sp>
      <p:sp>
        <p:nvSpPr>
          <p:cNvPr id="126" name="Retângulo 107">
            <a:extLst>
              <a:ext uri="{FF2B5EF4-FFF2-40B4-BE49-F238E27FC236}">
                <a16:creationId xmlns:a16="http://schemas.microsoft.com/office/drawing/2014/main" xmlns="" id="{3E89C914-A069-4236-889D-B746239EBA68}"/>
              </a:ext>
            </a:extLst>
          </p:cNvPr>
          <p:cNvSpPr/>
          <p:nvPr/>
        </p:nvSpPr>
        <p:spPr>
          <a:xfrm>
            <a:off x="6304709" y="2598755"/>
            <a:ext cx="1817394" cy="16245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4" name="Retângulo 107">
            <a:extLst>
              <a:ext uri="{FF2B5EF4-FFF2-40B4-BE49-F238E27FC236}">
                <a16:creationId xmlns:a16="http://schemas.microsoft.com/office/drawing/2014/main" xmlns="" id="{3E89C914-A069-4236-889D-B746239EBA68}"/>
              </a:ext>
            </a:extLst>
          </p:cNvPr>
          <p:cNvSpPr/>
          <p:nvPr/>
        </p:nvSpPr>
        <p:spPr>
          <a:xfrm>
            <a:off x="4383381" y="2598755"/>
            <a:ext cx="1817394" cy="16245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9" name="Retângulo 107">
            <a:extLst>
              <a:ext uri="{FF2B5EF4-FFF2-40B4-BE49-F238E27FC236}">
                <a16:creationId xmlns:a16="http://schemas.microsoft.com/office/drawing/2014/main" xmlns="" id="{3E89C914-A069-4236-889D-B746239EBA68}"/>
              </a:ext>
            </a:extLst>
          </p:cNvPr>
          <p:cNvSpPr/>
          <p:nvPr/>
        </p:nvSpPr>
        <p:spPr>
          <a:xfrm>
            <a:off x="4373324" y="896194"/>
            <a:ext cx="1817394" cy="16245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71823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indent="711200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AVANÇAR</a:t>
            </a:r>
            <a:endParaRPr lang="pt-BR" alt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1"/>
          <p:cNvSpPr/>
          <p:nvPr/>
        </p:nvSpPr>
        <p:spPr>
          <a:xfrm>
            <a:off x="89432" y="903426"/>
            <a:ext cx="4168593" cy="113084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 defTabSz="914400"/>
            <a:r>
              <a:rPr lang="pt-BR" sz="2800" b="1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INVESTIMENTO ATÉ 2018</a:t>
            </a:r>
            <a:endParaRPr lang="pt-BR" sz="2800" b="1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914400"/>
            <a:r>
              <a:rPr lang="pt-BR" sz="32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z="3200" b="1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131,0 bi</a:t>
            </a:r>
            <a:endParaRPr lang="pt-BR" sz="3200" b="1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1"/>
          <p:cNvSpPr/>
          <p:nvPr/>
        </p:nvSpPr>
        <p:spPr>
          <a:xfrm>
            <a:off x="89432" y="2151932"/>
            <a:ext cx="4168593" cy="377655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/>
          <a:lstStyle/>
          <a:p>
            <a:pPr algn="ctr" defTabSz="9144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7.439 PROJETOS</a:t>
            </a:r>
            <a:endParaRPr lang="pt-BR" sz="2000" b="1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914400"/>
            <a:endParaRPr lang="pt-BR" sz="2000" b="1" dirty="0" smtClean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914400"/>
            <a:endParaRPr lang="pt-BR" sz="2000" b="1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914400"/>
            <a:endParaRPr lang="pt-BR" sz="2000" b="1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94597" y="2778096"/>
          <a:ext cx="3724275" cy="2852420"/>
        </p:xfrm>
        <a:graphic>
          <a:graphicData uri="http://schemas.openxmlformats.org/drawingml/2006/table">
            <a:tbl>
              <a:tblPr firstRow="1" bandRow="1">
                <a:effectLst/>
                <a:tableStyleId>{69CF1AB2-1976-4502-BF36-3FF5EA218861}</a:tableStyleId>
              </a:tblPr>
              <a:tblGrid>
                <a:gridCol w="1691708"/>
                <a:gridCol w="20325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0" cap="none" spc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 Black" panose="020B0A04020102020204" pitchFamily="34" charset="0"/>
                          <a:cs typeface="Calibri Light" panose="020F0302020204030204" pitchFamily="34" charset="0"/>
                        </a:rPr>
                        <a:t>AVANÇAR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cap="none" spc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6.223 projetos</a:t>
                      </a:r>
                      <a:endParaRPr lang="pt-BR" b="0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cap="none" spc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Calibri Light" panose="020F0302020204030204" pitchFamily="34" charset="0"/>
                        </a:rPr>
                        <a:t>R$ 42,2 bi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935">
                <a:tc>
                  <a:txBody>
                    <a:bodyPr/>
                    <a:lstStyle/>
                    <a:p>
                      <a:pPr algn="ctr"/>
                      <a:endParaRPr lang="pt-BR" sz="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cap="none" spc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Calibri Light" panose="020F0302020204030204" pitchFamily="34" charset="0"/>
                        </a:rPr>
                        <a:t>AVANÇAR CIDADES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cap="none" spc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1.109 projetos</a:t>
                      </a:r>
                      <a:endParaRPr lang="pt-BR" sz="2000" b="0" kern="1200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Black" panose="020B0A0402010202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800" b="0" kern="1200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6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cap="none" spc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Calibri Light" panose="020F0302020204030204" pitchFamily="34" charset="0"/>
                        </a:rPr>
                        <a:t>R$ 29,9 bi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kern="1200" cap="none" spc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Calibri Light" panose="020F0302020204030204" pitchFamily="34" charset="0"/>
                        </a:rPr>
                        <a:t>AVANÇAR ENERGIA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cap="none" spc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 projetos </a:t>
                      </a:r>
                      <a:endParaRPr lang="pt-BR" sz="2000" b="0" kern="1200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Black" panose="020B0A0402010202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cap="none" spc="0" dirty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Calibri Light" panose="020F0302020204030204" pitchFamily="34" charset="0"/>
                        </a:rPr>
                        <a:t>R$ 58,9 bi</a:t>
                      </a:r>
                      <a:endParaRPr lang="pt-BR" sz="2400" b="1" kern="1200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Black" panose="020B0A0402010202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0" name="Grupo 89"/>
          <p:cNvGrpSpPr/>
          <p:nvPr/>
        </p:nvGrpSpPr>
        <p:grpSpPr>
          <a:xfrm>
            <a:off x="4978562" y="948181"/>
            <a:ext cx="683220" cy="468000"/>
            <a:chOff x="4584191" y="2312161"/>
            <a:chExt cx="1709927" cy="1211325"/>
          </a:xfrm>
        </p:grpSpPr>
        <p:sp>
          <p:nvSpPr>
            <p:cNvPr id="91" name="object 196"/>
            <p:cNvSpPr/>
            <p:nvPr/>
          </p:nvSpPr>
          <p:spPr>
            <a:xfrm>
              <a:off x="4584191" y="2526029"/>
              <a:ext cx="1709927" cy="4991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srgbClr val="ED7D31"/>
                </a:solidFill>
              </a:endParaRPr>
            </a:p>
          </p:txBody>
        </p:sp>
        <p:sp>
          <p:nvSpPr>
            <p:cNvPr id="92" name="object 197"/>
            <p:cNvSpPr/>
            <p:nvPr/>
          </p:nvSpPr>
          <p:spPr>
            <a:xfrm>
              <a:off x="5010911" y="2896107"/>
              <a:ext cx="704088" cy="627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srgbClr val="ED7D31"/>
                </a:solidFill>
              </a:endParaRPr>
            </a:p>
          </p:txBody>
        </p:sp>
        <p:sp>
          <p:nvSpPr>
            <p:cNvPr id="93" name="object 198"/>
            <p:cNvSpPr/>
            <p:nvPr/>
          </p:nvSpPr>
          <p:spPr>
            <a:xfrm>
              <a:off x="5010911" y="2312161"/>
              <a:ext cx="487679" cy="3822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srgbClr val="ED7D31"/>
                </a:solidFill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4508437" y="1370242"/>
            <a:ext cx="15792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900" b="1" dirty="0" smtClean="0">
                <a:solidFill>
                  <a:srgbClr val="ED7D31"/>
                </a:solidFill>
              </a:rPr>
              <a:t>AEROPORTOS</a:t>
            </a:r>
          </a:p>
          <a:p>
            <a:pPr algn="ctr" defTabSz="914400"/>
            <a:r>
              <a:rPr lang="pt-BR" sz="900" dirty="0" smtClean="0">
                <a:solidFill>
                  <a:srgbClr val="ED7D31"/>
                </a:solidFill>
              </a:rPr>
              <a:t> </a:t>
            </a:r>
          </a:p>
          <a:p>
            <a:pPr algn="ctr" defTabSz="914400"/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>9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CAPITAIS</a:t>
            </a:r>
          </a:p>
          <a:p>
            <a:pPr algn="ctr" defTabSz="914400"/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>27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REGIONAIS</a:t>
            </a:r>
          </a:p>
          <a:p>
            <a:pPr algn="ctr" defTabSz="914400"/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16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RECUPERAÇÕES DE PISTAS</a:t>
            </a:r>
            <a:br>
              <a:rPr lang="pt-BR" sz="900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>22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CONSTRUÇÕES</a:t>
            </a:r>
            <a:br>
              <a:rPr lang="pt-BR" sz="900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>5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COMPRAS DE EQUIPAMENTOS</a:t>
            </a:r>
            <a:r>
              <a:rPr lang="pt-BR" sz="900" dirty="0">
                <a:solidFill>
                  <a:prstClr val="black"/>
                </a:solidFill>
              </a:rPr>
              <a:t/>
            </a:r>
            <a:br>
              <a:rPr lang="pt-BR" sz="900" dirty="0">
                <a:solidFill>
                  <a:prstClr val="black"/>
                </a:solidFill>
              </a:rPr>
            </a:br>
            <a:endParaRPr lang="pt-BR" sz="900" dirty="0">
              <a:solidFill>
                <a:prstClr val="black"/>
              </a:solidFill>
            </a:endParaRPr>
          </a:p>
        </p:txBody>
      </p:sp>
      <p:cxnSp>
        <p:nvCxnSpPr>
          <p:cNvPr id="99" name="Conector reto 98"/>
          <p:cNvCxnSpPr/>
          <p:nvPr/>
        </p:nvCxnSpPr>
        <p:spPr>
          <a:xfrm>
            <a:off x="514350" y="3467924"/>
            <a:ext cx="32670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>
            <a:off x="514349" y="4588811"/>
            <a:ext cx="32670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upo 107"/>
          <p:cNvGrpSpPr/>
          <p:nvPr/>
        </p:nvGrpSpPr>
        <p:grpSpPr>
          <a:xfrm>
            <a:off x="6876248" y="990924"/>
            <a:ext cx="684000" cy="468000"/>
            <a:chOff x="4770120" y="6414515"/>
            <a:chExt cx="1357883" cy="1359407"/>
          </a:xfrm>
        </p:grpSpPr>
        <p:sp>
          <p:nvSpPr>
            <p:cNvPr id="109" name="object 190"/>
            <p:cNvSpPr/>
            <p:nvPr/>
          </p:nvSpPr>
          <p:spPr>
            <a:xfrm>
              <a:off x="5231891" y="7377683"/>
              <a:ext cx="434339" cy="563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object 191"/>
            <p:cNvSpPr/>
            <p:nvPr/>
          </p:nvSpPr>
          <p:spPr>
            <a:xfrm>
              <a:off x="5231891" y="7264907"/>
              <a:ext cx="434339" cy="563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object 192"/>
            <p:cNvSpPr/>
            <p:nvPr/>
          </p:nvSpPr>
          <p:spPr>
            <a:xfrm>
              <a:off x="4770120" y="6414515"/>
              <a:ext cx="1357883" cy="9067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object 193"/>
            <p:cNvSpPr/>
            <p:nvPr/>
          </p:nvSpPr>
          <p:spPr>
            <a:xfrm>
              <a:off x="4881371" y="6698233"/>
              <a:ext cx="1132331" cy="10756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object 194"/>
            <p:cNvSpPr/>
            <p:nvPr/>
          </p:nvSpPr>
          <p:spPr>
            <a:xfrm>
              <a:off x="4969764" y="7249668"/>
              <a:ext cx="219456" cy="2194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object 195"/>
            <p:cNvSpPr/>
            <p:nvPr/>
          </p:nvSpPr>
          <p:spPr>
            <a:xfrm>
              <a:off x="5708903" y="7249668"/>
              <a:ext cx="220979" cy="2194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5" name="Retângulo 114"/>
          <p:cNvSpPr/>
          <p:nvPr/>
        </p:nvSpPr>
        <p:spPr>
          <a:xfrm>
            <a:off x="6440281" y="1480429"/>
            <a:ext cx="1555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900" b="1" dirty="0" smtClean="0">
                <a:solidFill>
                  <a:srgbClr val="ED7D31"/>
                </a:solidFill>
              </a:rPr>
              <a:t>RODOVIAS</a:t>
            </a:r>
          </a:p>
          <a:p>
            <a:pPr algn="ctr" defTabSz="914400"/>
            <a:endParaRPr lang="pt-BR" sz="900" b="1" dirty="0" smtClean="0">
              <a:solidFill>
                <a:srgbClr val="E7E6E6">
                  <a:lumMod val="50000"/>
                </a:srgbClr>
              </a:solidFill>
            </a:endParaRPr>
          </a:p>
          <a:p>
            <a:pPr algn="ctr" defTabSz="914400"/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970KM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CONSTRUÇÃO</a:t>
            </a: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/>
            </a:r>
            <a:br>
              <a:rPr lang="pt-BR" sz="900" b="1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>52.200KM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RECUPERAÇÃO</a:t>
            </a: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/>
            </a:r>
            <a:br>
              <a:rPr lang="pt-BR" sz="900" b="1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E MANUTENÇÃO</a:t>
            </a:r>
            <a:br>
              <a:rPr lang="pt-BR" sz="900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>511KM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DUPLICAÇÃO</a:t>
            </a: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> </a:t>
            </a:r>
            <a:endParaRPr lang="pt-BR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16" name="Retângulo 115"/>
          <p:cNvSpPr/>
          <p:nvPr/>
        </p:nvSpPr>
        <p:spPr>
          <a:xfrm>
            <a:off x="8405749" y="1293740"/>
            <a:ext cx="1441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endParaRPr lang="pt-BR" sz="9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pt-BR" sz="900" b="1" dirty="0" smtClean="0">
                <a:solidFill>
                  <a:srgbClr val="ED7D31"/>
                </a:solidFill>
              </a:rPr>
              <a:t>HIDROVIAS</a:t>
            </a:r>
          </a:p>
          <a:p>
            <a:pPr algn="ctr" defTabSz="914400"/>
            <a:endParaRPr lang="pt-BR" sz="900" b="1" dirty="0" smtClean="0">
              <a:solidFill>
                <a:srgbClr val="ED7D31"/>
              </a:solidFill>
            </a:endParaRPr>
          </a:p>
          <a:p>
            <a:pPr algn="ctr" defTabSz="914400"/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2.190 KM 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SINALIZAÇÃO</a:t>
            </a: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/>
            </a:r>
            <a:br>
              <a:rPr lang="pt-BR" sz="900" b="1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1.086 KM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RECUPERAÇÃO</a:t>
            </a: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/>
            </a:r>
            <a:br>
              <a:rPr lang="pt-BR" sz="900" b="1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E</a:t>
            </a: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MANUTENÇÃO</a:t>
            </a: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/>
            </a:r>
            <a:br>
              <a:rPr lang="pt-BR" sz="900" b="1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>2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CORREÇÕES DE LEITO</a:t>
            </a:r>
            <a:br>
              <a:rPr lang="pt-BR" sz="900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>6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CONSTRUÇÕES</a:t>
            </a: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> </a:t>
            </a:r>
            <a:endParaRPr lang="pt-BR" dirty="0">
              <a:solidFill>
                <a:srgbClr val="E7E6E6">
                  <a:lumMod val="50000"/>
                </a:srgbClr>
              </a:solidFill>
            </a:endParaRPr>
          </a:p>
        </p:txBody>
      </p:sp>
      <p:grpSp>
        <p:nvGrpSpPr>
          <p:cNvPr id="117" name="Grupo 116"/>
          <p:cNvGrpSpPr/>
          <p:nvPr/>
        </p:nvGrpSpPr>
        <p:grpSpPr>
          <a:xfrm>
            <a:off x="8761546" y="969800"/>
            <a:ext cx="684000" cy="468000"/>
            <a:chOff x="1629155" y="2026411"/>
            <a:chExt cx="1394459" cy="1495552"/>
          </a:xfrm>
        </p:grpSpPr>
        <p:sp>
          <p:nvSpPr>
            <p:cNvPr id="118" name="object 172"/>
            <p:cNvSpPr/>
            <p:nvPr/>
          </p:nvSpPr>
          <p:spPr>
            <a:xfrm>
              <a:off x="2257044" y="2336292"/>
              <a:ext cx="307847" cy="807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object 173"/>
            <p:cNvSpPr/>
            <p:nvPr/>
          </p:nvSpPr>
          <p:spPr>
            <a:xfrm>
              <a:off x="2087879" y="2337816"/>
              <a:ext cx="138683" cy="792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object 174"/>
            <p:cNvSpPr/>
            <p:nvPr/>
          </p:nvSpPr>
          <p:spPr>
            <a:xfrm>
              <a:off x="2182367" y="2705100"/>
              <a:ext cx="97536" cy="868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object 175"/>
            <p:cNvSpPr/>
            <p:nvPr/>
          </p:nvSpPr>
          <p:spPr>
            <a:xfrm>
              <a:off x="2372867" y="2705100"/>
              <a:ext cx="97536" cy="868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object 176"/>
            <p:cNvSpPr/>
            <p:nvPr/>
          </p:nvSpPr>
          <p:spPr>
            <a:xfrm>
              <a:off x="1629155" y="2026411"/>
              <a:ext cx="1394459" cy="149555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23" name="object 182"/>
          <p:cNvSpPr/>
          <p:nvPr/>
        </p:nvSpPr>
        <p:spPr>
          <a:xfrm>
            <a:off x="10696197" y="973054"/>
            <a:ext cx="684000" cy="468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24" name="Retângulo 123"/>
          <p:cNvSpPr/>
          <p:nvPr/>
        </p:nvSpPr>
        <p:spPr>
          <a:xfrm>
            <a:off x="10184315" y="1480429"/>
            <a:ext cx="17077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900" b="1" dirty="0" smtClean="0">
                <a:solidFill>
                  <a:srgbClr val="ED7D31"/>
                </a:solidFill>
              </a:rPr>
              <a:t>PORTOS</a:t>
            </a:r>
          </a:p>
          <a:p>
            <a:pPr algn="ctr" defTabSz="914400"/>
            <a:endParaRPr lang="pt-BR" sz="900" b="1" dirty="0" smtClean="0">
              <a:solidFill>
                <a:srgbClr val="ED7D31"/>
              </a:solidFill>
            </a:endParaRPr>
          </a:p>
          <a:p>
            <a:pPr algn="ctr" defTabSz="914400"/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8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 CONSTRUÇÕES</a:t>
            </a:r>
          </a:p>
          <a:p>
            <a:pPr algn="ctr" defTabSz="914400"/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E REFORÇOS</a:t>
            </a:r>
            <a:br>
              <a:rPr lang="pt-BR" sz="900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>3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 AUMENTOS E MANUTENÇÕES</a:t>
            </a:r>
            <a:br>
              <a:rPr lang="pt-BR" sz="900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DE PROFUNDIDADE</a:t>
            </a:r>
            <a:br>
              <a:rPr lang="pt-BR" sz="900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11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TERMINAIS PORTUÁRIOS </a:t>
            </a:r>
            <a:r>
              <a:rPr lang="pt-BR" dirty="0">
                <a:solidFill>
                  <a:prstClr val="black"/>
                </a:solidFill>
              </a:rPr>
              <a:t/>
            </a:r>
            <a:br>
              <a:rPr lang="pt-BR" dirty="0">
                <a:solidFill>
                  <a:prstClr val="black"/>
                </a:solidFill>
              </a:rPr>
            </a:b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33" name="Retângulo 107">
            <a:extLst>
              <a:ext uri="{FF2B5EF4-FFF2-40B4-BE49-F238E27FC236}">
                <a16:creationId xmlns:a16="http://schemas.microsoft.com/office/drawing/2014/main" xmlns="" id="{3E89C914-A069-4236-889D-B746239EBA68}"/>
              </a:ext>
            </a:extLst>
          </p:cNvPr>
          <p:cNvSpPr/>
          <p:nvPr/>
        </p:nvSpPr>
        <p:spPr>
          <a:xfrm>
            <a:off x="7685260" y="4303910"/>
            <a:ext cx="4289984" cy="16245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4" name="Retângulo 133"/>
          <p:cNvSpPr/>
          <p:nvPr/>
        </p:nvSpPr>
        <p:spPr>
          <a:xfrm>
            <a:off x="4147720" y="3100619"/>
            <a:ext cx="2268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900" b="1" dirty="0" smtClean="0">
                <a:solidFill>
                  <a:srgbClr val="ED7D31"/>
                </a:solidFill>
              </a:rPr>
              <a:t>MOBILIDADE URBANA</a:t>
            </a:r>
          </a:p>
          <a:p>
            <a:pPr algn="ctr" defTabSz="914400"/>
            <a:endParaRPr lang="pt-BR" sz="9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26,7 KM 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DE </a:t>
            </a:r>
            <a:r>
              <a:rPr lang="pt-BR" sz="900" dirty="0" err="1" smtClean="0">
                <a:solidFill>
                  <a:srgbClr val="E7E6E6">
                    <a:lumMod val="50000"/>
                  </a:srgbClr>
                </a:solidFill>
              </a:rPr>
              <a:t>BRTs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/>
            </a:r>
            <a:b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162,8 KM 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DE CORREDORES DE ÔNIBUS</a:t>
            </a:r>
            <a:b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22 KM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 DE METRÔ</a:t>
            </a:r>
            <a:b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1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 TERMINAL URBANO</a:t>
            </a:r>
            <a:b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4,4 KM 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DE LINHAS DE TRENS URBANOS</a:t>
            </a:r>
            <a:b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</a:br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23 KM 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DE LINHAS DE VLT </a:t>
            </a:r>
            <a:r>
              <a:rPr lang="pt-BR" dirty="0" smtClean="0">
                <a:solidFill>
                  <a:srgbClr val="E7E6E6">
                    <a:lumMod val="50000"/>
                  </a:srgbClr>
                </a:solidFill>
              </a:rPr>
              <a:t/>
            </a:r>
            <a:br>
              <a:rPr lang="pt-BR" dirty="0" smtClean="0">
                <a:solidFill>
                  <a:srgbClr val="E7E6E6">
                    <a:lumMod val="50000"/>
                  </a:srgbClr>
                </a:solidFill>
              </a:rPr>
            </a:br>
            <a:endParaRPr lang="pt-BR" dirty="0">
              <a:solidFill>
                <a:srgbClr val="E7E6E6">
                  <a:lumMod val="50000"/>
                </a:srgbClr>
              </a:solidFill>
            </a:endParaRPr>
          </a:p>
        </p:txBody>
      </p:sp>
      <p:grpSp>
        <p:nvGrpSpPr>
          <p:cNvPr id="136" name="Grupo 135"/>
          <p:cNvGrpSpPr/>
          <p:nvPr/>
        </p:nvGrpSpPr>
        <p:grpSpPr>
          <a:xfrm>
            <a:off x="4931603" y="2655383"/>
            <a:ext cx="684000" cy="468000"/>
            <a:chOff x="1083563" y="2013204"/>
            <a:chExt cx="1255776" cy="1371600"/>
          </a:xfrm>
        </p:grpSpPr>
        <p:sp>
          <p:nvSpPr>
            <p:cNvPr id="137" name="object 141"/>
            <p:cNvSpPr/>
            <p:nvPr/>
          </p:nvSpPr>
          <p:spPr>
            <a:xfrm>
              <a:off x="1182624" y="2013204"/>
              <a:ext cx="1056132" cy="13716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object 145"/>
            <p:cNvSpPr/>
            <p:nvPr/>
          </p:nvSpPr>
          <p:spPr>
            <a:xfrm>
              <a:off x="1083563" y="2298192"/>
              <a:ext cx="56387" cy="28041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object 146"/>
            <p:cNvSpPr/>
            <p:nvPr/>
          </p:nvSpPr>
          <p:spPr>
            <a:xfrm>
              <a:off x="2281427" y="2298192"/>
              <a:ext cx="57912" cy="28041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0" name="Retângulo 139"/>
          <p:cNvSpPr/>
          <p:nvPr/>
        </p:nvSpPr>
        <p:spPr>
          <a:xfrm>
            <a:off x="4238706" y="4994905"/>
            <a:ext cx="18572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endParaRPr lang="pt-BR" sz="900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pt-BR" sz="900" b="1" dirty="0" smtClean="0">
                <a:solidFill>
                  <a:srgbClr val="808285"/>
                </a:solidFill>
              </a:rPr>
              <a:t>200 MIL </a:t>
            </a:r>
            <a:r>
              <a:rPr lang="pt-BR" sz="900" dirty="0" smtClean="0">
                <a:solidFill>
                  <a:srgbClr val="808285"/>
                </a:solidFill>
              </a:rPr>
              <a:t>UNIDADES ENTREGUES</a:t>
            </a:r>
            <a:br>
              <a:rPr lang="pt-BR" sz="900" dirty="0" smtClean="0">
                <a:solidFill>
                  <a:srgbClr val="808285"/>
                </a:solidFill>
              </a:rPr>
            </a:br>
            <a:r>
              <a:rPr lang="pt-BR" sz="900" b="1" dirty="0" smtClean="0">
                <a:solidFill>
                  <a:srgbClr val="808285"/>
                </a:solidFill>
              </a:rPr>
              <a:t>150 MIL </a:t>
            </a:r>
            <a:r>
              <a:rPr lang="pt-BR" sz="900" dirty="0" smtClean="0">
                <a:solidFill>
                  <a:srgbClr val="808285"/>
                </a:solidFill>
              </a:rPr>
              <a:t>UNIDADES DO MCMV</a:t>
            </a:r>
            <a:br>
              <a:rPr lang="pt-BR" sz="900" dirty="0" smtClean="0">
                <a:solidFill>
                  <a:srgbClr val="808285"/>
                </a:solidFill>
              </a:rPr>
            </a:br>
            <a:r>
              <a:rPr lang="pt-BR" sz="900" b="1" dirty="0" smtClean="0">
                <a:solidFill>
                  <a:srgbClr val="808285"/>
                </a:solidFill>
              </a:rPr>
              <a:t>6 </a:t>
            </a:r>
            <a:r>
              <a:rPr lang="pt-BR" sz="900" dirty="0" smtClean="0">
                <a:solidFill>
                  <a:srgbClr val="808285"/>
                </a:solidFill>
              </a:rPr>
              <a:t>EMPREENDIMENTOS DE</a:t>
            </a:r>
            <a:br>
              <a:rPr lang="pt-BR" sz="900" dirty="0" smtClean="0">
                <a:solidFill>
                  <a:srgbClr val="808285"/>
                </a:solidFill>
              </a:rPr>
            </a:br>
            <a:r>
              <a:rPr lang="pt-BR" sz="900" dirty="0" smtClean="0">
                <a:solidFill>
                  <a:srgbClr val="808285"/>
                </a:solidFill>
              </a:rPr>
              <a:t>URBANIZAÇÃO DE ASSENTAMENTOS</a:t>
            </a:r>
            <a:br>
              <a:rPr lang="pt-BR" sz="900" dirty="0" smtClean="0">
                <a:solidFill>
                  <a:srgbClr val="808285"/>
                </a:solidFill>
              </a:rPr>
            </a:br>
            <a:endParaRPr lang="pt-BR" sz="900" dirty="0">
              <a:solidFill>
                <a:prstClr val="black"/>
              </a:solidFill>
            </a:endParaRPr>
          </a:p>
        </p:txBody>
      </p:sp>
      <p:grpSp>
        <p:nvGrpSpPr>
          <p:cNvPr id="141" name="Grupo 140"/>
          <p:cNvGrpSpPr/>
          <p:nvPr/>
        </p:nvGrpSpPr>
        <p:grpSpPr>
          <a:xfrm>
            <a:off x="5596128" y="4354811"/>
            <a:ext cx="684000" cy="468000"/>
            <a:chOff x="1421891" y="2271776"/>
            <a:chExt cx="1808989" cy="1372108"/>
          </a:xfrm>
        </p:grpSpPr>
        <p:sp>
          <p:nvSpPr>
            <p:cNvPr id="142" name="object 218"/>
            <p:cNvSpPr/>
            <p:nvPr/>
          </p:nvSpPr>
          <p:spPr>
            <a:xfrm>
              <a:off x="1673351" y="2938272"/>
              <a:ext cx="1028700" cy="70561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object 219"/>
            <p:cNvSpPr/>
            <p:nvPr/>
          </p:nvSpPr>
          <p:spPr>
            <a:xfrm>
              <a:off x="2052827" y="2912364"/>
              <a:ext cx="269748" cy="23164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object 220"/>
            <p:cNvSpPr/>
            <p:nvPr/>
          </p:nvSpPr>
          <p:spPr>
            <a:xfrm>
              <a:off x="1421891" y="3236976"/>
              <a:ext cx="1699260" cy="40690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object 221"/>
            <p:cNvSpPr/>
            <p:nvPr/>
          </p:nvSpPr>
          <p:spPr>
            <a:xfrm>
              <a:off x="1481327" y="3366515"/>
              <a:ext cx="243840" cy="26822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object 222"/>
            <p:cNvSpPr/>
            <p:nvPr/>
          </p:nvSpPr>
          <p:spPr>
            <a:xfrm>
              <a:off x="1556003" y="3430523"/>
              <a:ext cx="82296" cy="1097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object 223"/>
            <p:cNvSpPr/>
            <p:nvPr/>
          </p:nvSpPr>
          <p:spPr>
            <a:xfrm>
              <a:off x="2647188" y="3319271"/>
              <a:ext cx="288036" cy="31546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object 224"/>
            <p:cNvSpPr/>
            <p:nvPr/>
          </p:nvSpPr>
          <p:spPr>
            <a:xfrm>
              <a:off x="2767583" y="3396996"/>
              <a:ext cx="74675" cy="1173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object 225"/>
            <p:cNvSpPr/>
            <p:nvPr/>
          </p:nvSpPr>
          <p:spPr>
            <a:xfrm>
              <a:off x="1517903" y="2545079"/>
              <a:ext cx="1342644" cy="55625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object 226"/>
            <p:cNvSpPr/>
            <p:nvPr/>
          </p:nvSpPr>
          <p:spPr>
            <a:xfrm>
              <a:off x="2296667" y="2271776"/>
              <a:ext cx="925068" cy="63754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object 227"/>
            <p:cNvSpPr/>
            <p:nvPr/>
          </p:nvSpPr>
          <p:spPr>
            <a:xfrm>
              <a:off x="2522220" y="2453639"/>
              <a:ext cx="259080" cy="20421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object 228"/>
            <p:cNvSpPr/>
            <p:nvPr/>
          </p:nvSpPr>
          <p:spPr>
            <a:xfrm>
              <a:off x="3019044" y="2808732"/>
              <a:ext cx="211836" cy="25603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object 229"/>
            <p:cNvSpPr/>
            <p:nvPr/>
          </p:nvSpPr>
          <p:spPr>
            <a:xfrm>
              <a:off x="2817876" y="2712720"/>
              <a:ext cx="188975" cy="75590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object 230"/>
            <p:cNvSpPr/>
            <p:nvPr/>
          </p:nvSpPr>
          <p:spPr>
            <a:xfrm>
              <a:off x="2827020" y="3025139"/>
              <a:ext cx="277368" cy="1859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object 231"/>
            <p:cNvSpPr/>
            <p:nvPr/>
          </p:nvSpPr>
          <p:spPr>
            <a:xfrm>
              <a:off x="2662427" y="2756916"/>
              <a:ext cx="124968" cy="16306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56" name="Retângulo 155"/>
          <p:cNvSpPr/>
          <p:nvPr/>
        </p:nvSpPr>
        <p:spPr>
          <a:xfrm>
            <a:off x="5543790" y="4877248"/>
            <a:ext cx="7857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pt-BR" sz="900" b="1" dirty="0">
                <a:solidFill>
                  <a:srgbClr val="ED7D31"/>
                </a:solidFill>
              </a:rPr>
              <a:t>HABITAÇÃO</a:t>
            </a:r>
            <a:r>
              <a:rPr lang="pt-BR" sz="900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157" name="Grupo 156"/>
          <p:cNvGrpSpPr/>
          <p:nvPr/>
        </p:nvGrpSpPr>
        <p:grpSpPr>
          <a:xfrm>
            <a:off x="6880074" y="2662215"/>
            <a:ext cx="684000" cy="468000"/>
            <a:chOff x="4916423" y="2024888"/>
            <a:chExt cx="1065276" cy="1497076"/>
          </a:xfrm>
        </p:grpSpPr>
        <p:sp>
          <p:nvSpPr>
            <p:cNvPr id="158" name="object 177"/>
            <p:cNvSpPr/>
            <p:nvPr/>
          </p:nvSpPr>
          <p:spPr>
            <a:xfrm>
              <a:off x="4916423" y="2024888"/>
              <a:ext cx="1065276" cy="113284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object 178"/>
            <p:cNvSpPr/>
            <p:nvPr/>
          </p:nvSpPr>
          <p:spPr>
            <a:xfrm>
              <a:off x="5068823" y="2823972"/>
              <a:ext cx="207263" cy="20573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object 179"/>
            <p:cNvSpPr/>
            <p:nvPr/>
          </p:nvSpPr>
          <p:spPr>
            <a:xfrm>
              <a:off x="5618988" y="2823972"/>
              <a:ext cx="207263" cy="20573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object 180"/>
            <p:cNvSpPr/>
            <p:nvPr/>
          </p:nvSpPr>
          <p:spPr>
            <a:xfrm>
              <a:off x="5103876" y="3196844"/>
              <a:ext cx="687324" cy="32512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object 181"/>
            <p:cNvSpPr/>
            <p:nvPr/>
          </p:nvSpPr>
          <p:spPr>
            <a:xfrm>
              <a:off x="5330952" y="2119883"/>
              <a:ext cx="236220" cy="6248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3" name="Retângulo 162"/>
          <p:cNvSpPr/>
          <p:nvPr/>
        </p:nvSpPr>
        <p:spPr>
          <a:xfrm>
            <a:off x="6326131" y="3203754"/>
            <a:ext cx="17959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900" b="1" dirty="0">
                <a:solidFill>
                  <a:srgbClr val="ED7D31"/>
                </a:solidFill>
              </a:rPr>
              <a:t>FERROVIAS</a:t>
            </a:r>
            <a:r>
              <a:rPr lang="pt-BR" sz="900" dirty="0">
                <a:solidFill>
                  <a:prstClr val="black"/>
                </a:solidFill>
              </a:rPr>
              <a:t> </a:t>
            </a:r>
            <a:endParaRPr lang="pt-BR" sz="900" dirty="0" smtClean="0">
              <a:solidFill>
                <a:prstClr val="black"/>
              </a:solidFill>
            </a:endParaRPr>
          </a:p>
          <a:p>
            <a:pPr algn="ctr" defTabSz="914400"/>
            <a:endParaRPr lang="pt-BR" sz="900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898KM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CONSTRUÇÃO</a:t>
            </a:r>
            <a:r>
              <a:rPr lang="pt-BR" sz="900" dirty="0">
                <a:solidFill>
                  <a:srgbClr val="808285"/>
                </a:solidFill>
              </a:rPr>
              <a:t/>
            </a:r>
            <a:br>
              <a:rPr lang="pt-BR" sz="900" dirty="0">
                <a:solidFill>
                  <a:srgbClr val="808285"/>
                </a:solidFill>
              </a:rPr>
            </a:br>
            <a:r>
              <a:rPr lang="pt-BR" sz="900" dirty="0">
                <a:solidFill>
                  <a:prstClr val="black"/>
                </a:solidFill>
              </a:rPr>
              <a:t/>
            </a:r>
            <a:br>
              <a:rPr lang="pt-BR" sz="900" dirty="0">
                <a:solidFill>
                  <a:prstClr val="black"/>
                </a:solidFill>
              </a:rPr>
            </a:b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164" name="Retângulo 163"/>
          <p:cNvSpPr/>
          <p:nvPr/>
        </p:nvSpPr>
        <p:spPr>
          <a:xfrm>
            <a:off x="8210850" y="3209912"/>
            <a:ext cx="197346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900" b="1" dirty="0" smtClean="0">
                <a:solidFill>
                  <a:srgbClr val="ED7D31"/>
                </a:solidFill>
              </a:rPr>
              <a:t>SANEAMENTO</a:t>
            </a:r>
          </a:p>
          <a:p>
            <a:pPr algn="ctr" defTabSz="914400"/>
            <a:endParaRPr lang="pt-BR" sz="900" b="1" dirty="0" smtClean="0">
              <a:solidFill>
                <a:srgbClr val="ED7D31"/>
              </a:solidFill>
            </a:endParaRPr>
          </a:p>
          <a:p>
            <a:pPr algn="ctr" defTabSz="914400"/>
            <a:r>
              <a:rPr lang="pt-BR" sz="900" b="1" dirty="0">
                <a:solidFill>
                  <a:srgbClr val="808285"/>
                </a:solidFill>
              </a:rPr>
              <a:t>50 </a:t>
            </a:r>
            <a:r>
              <a:rPr lang="pt-BR" sz="900" b="1" dirty="0" smtClean="0">
                <a:solidFill>
                  <a:srgbClr val="808285"/>
                </a:solidFill>
              </a:rPr>
              <a:t>OBRAS </a:t>
            </a:r>
            <a:r>
              <a:rPr lang="pt-BR" sz="900" dirty="0" smtClean="0">
                <a:solidFill>
                  <a:srgbClr val="808285"/>
                </a:solidFill>
              </a:rPr>
              <a:t>DE 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DRENAGEM </a:t>
            </a:r>
          </a:p>
          <a:p>
            <a:pPr algn="ctr" defTabSz="914400"/>
            <a:r>
              <a:rPr lang="pt-BR" sz="900" b="1" dirty="0">
                <a:solidFill>
                  <a:srgbClr val="E7E6E6">
                    <a:lumMod val="50000"/>
                  </a:srgbClr>
                </a:solidFill>
              </a:rPr>
              <a:t>434 </a:t>
            </a:r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OBRAS 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DA</a:t>
            </a:r>
            <a:r>
              <a:rPr lang="pt-BR" sz="900" b="1" dirty="0" smtClean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FUNASA</a:t>
            </a:r>
          </a:p>
          <a:p>
            <a:pPr algn="ctr" defTabSz="914400"/>
            <a:r>
              <a:rPr lang="pt-BR" sz="900" dirty="0" smtClean="0">
                <a:solidFill>
                  <a:prstClr val="black"/>
                </a:solidFill>
              </a:rPr>
              <a:t> </a:t>
            </a:r>
            <a:endParaRPr lang="pt-BR" sz="900" dirty="0">
              <a:solidFill>
                <a:prstClr val="black"/>
              </a:solidFill>
            </a:endParaRPr>
          </a:p>
        </p:txBody>
      </p:sp>
      <p:grpSp>
        <p:nvGrpSpPr>
          <p:cNvPr id="165" name="Grupo 164"/>
          <p:cNvGrpSpPr/>
          <p:nvPr/>
        </p:nvGrpSpPr>
        <p:grpSpPr>
          <a:xfrm>
            <a:off x="8855582" y="2650383"/>
            <a:ext cx="684000" cy="468000"/>
            <a:chOff x="4768596" y="2325623"/>
            <a:chExt cx="1359406" cy="1373124"/>
          </a:xfrm>
        </p:grpSpPr>
        <p:sp>
          <p:nvSpPr>
            <p:cNvPr id="166" name="object 232"/>
            <p:cNvSpPr/>
            <p:nvPr/>
          </p:nvSpPr>
          <p:spPr>
            <a:xfrm>
              <a:off x="5256276" y="2600705"/>
              <a:ext cx="499872" cy="49910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object 233"/>
            <p:cNvSpPr/>
            <p:nvPr/>
          </p:nvSpPr>
          <p:spPr>
            <a:xfrm>
              <a:off x="5675376" y="2729483"/>
              <a:ext cx="394715" cy="46482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object 234"/>
            <p:cNvSpPr/>
            <p:nvPr/>
          </p:nvSpPr>
          <p:spPr>
            <a:xfrm>
              <a:off x="5419344" y="2449067"/>
              <a:ext cx="195071" cy="22555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object 235"/>
            <p:cNvSpPr/>
            <p:nvPr/>
          </p:nvSpPr>
          <p:spPr>
            <a:xfrm>
              <a:off x="5286755" y="2325623"/>
              <a:ext cx="460248" cy="18287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object 236"/>
            <p:cNvSpPr/>
            <p:nvPr/>
          </p:nvSpPr>
          <p:spPr>
            <a:xfrm>
              <a:off x="5405628" y="2749295"/>
              <a:ext cx="202691" cy="20269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object 237"/>
            <p:cNvSpPr/>
            <p:nvPr/>
          </p:nvSpPr>
          <p:spPr>
            <a:xfrm>
              <a:off x="5794247" y="3221227"/>
              <a:ext cx="333755" cy="47752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object 238"/>
            <p:cNvSpPr/>
            <p:nvPr/>
          </p:nvSpPr>
          <p:spPr>
            <a:xfrm>
              <a:off x="4768596" y="2891027"/>
              <a:ext cx="560831" cy="70713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object 239"/>
            <p:cNvSpPr/>
            <p:nvPr/>
          </p:nvSpPr>
          <p:spPr>
            <a:xfrm>
              <a:off x="4776215" y="2729483"/>
              <a:ext cx="560832" cy="70713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Grupo 173"/>
          <p:cNvGrpSpPr/>
          <p:nvPr/>
        </p:nvGrpSpPr>
        <p:grpSpPr>
          <a:xfrm>
            <a:off x="10773723" y="2655383"/>
            <a:ext cx="684000" cy="468000"/>
            <a:chOff x="4828032" y="5696203"/>
            <a:chExt cx="1229867" cy="1355344"/>
          </a:xfrm>
        </p:grpSpPr>
        <p:sp>
          <p:nvSpPr>
            <p:cNvPr id="175" name="object 240"/>
            <p:cNvSpPr/>
            <p:nvPr/>
          </p:nvSpPr>
          <p:spPr>
            <a:xfrm>
              <a:off x="5049011" y="5696203"/>
              <a:ext cx="748284" cy="110998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object 241"/>
            <p:cNvSpPr/>
            <p:nvPr/>
          </p:nvSpPr>
          <p:spPr>
            <a:xfrm>
              <a:off x="5169408" y="6405371"/>
              <a:ext cx="284988" cy="28346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object 242"/>
            <p:cNvSpPr/>
            <p:nvPr/>
          </p:nvSpPr>
          <p:spPr>
            <a:xfrm>
              <a:off x="4965191" y="6661911"/>
              <a:ext cx="915924" cy="26923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object 243"/>
            <p:cNvSpPr/>
            <p:nvPr/>
          </p:nvSpPr>
          <p:spPr>
            <a:xfrm>
              <a:off x="4828032" y="6566916"/>
              <a:ext cx="202691" cy="1524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object 244"/>
            <p:cNvSpPr/>
            <p:nvPr/>
          </p:nvSpPr>
          <p:spPr>
            <a:xfrm>
              <a:off x="5126735" y="6961631"/>
              <a:ext cx="461772" cy="8991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object 245"/>
            <p:cNvSpPr/>
            <p:nvPr/>
          </p:nvSpPr>
          <p:spPr>
            <a:xfrm>
              <a:off x="5803391" y="6562343"/>
              <a:ext cx="254508" cy="36880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1" name="Retângulo 180"/>
          <p:cNvSpPr/>
          <p:nvPr/>
        </p:nvSpPr>
        <p:spPr>
          <a:xfrm>
            <a:off x="10145315" y="3217874"/>
            <a:ext cx="18404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900" b="1" dirty="0">
                <a:solidFill>
                  <a:srgbClr val="ED7D31"/>
                </a:solidFill>
              </a:rPr>
              <a:t>RECURSOS</a:t>
            </a:r>
            <a:br>
              <a:rPr lang="pt-BR" sz="900" b="1" dirty="0">
                <a:solidFill>
                  <a:srgbClr val="ED7D31"/>
                </a:solidFill>
              </a:rPr>
            </a:br>
            <a:r>
              <a:rPr lang="pt-BR" sz="900" b="1" dirty="0" smtClean="0">
                <a:solidFill>
                  <a:srgbClr val="ED7D31"/>
                </a:solidFill>
              </a:rPr>
              <a:t>HÍDRICOS</a:t>
            </a:r>
          </a:p>
          <a:p>
            <a:pPr algn="ctr" defTabSz="914400"/>
            <a:r>
              <a:rPr lang="pt-BR" sz="900" b="1" dirty="0">
                <a:solidFill>
                  <a:srgbClr val="5DBC68"/>
                </a:solidFill>
              </a:rPr>
              <a:t/>
            </a:r>
            <a:br>
              <a:rPr lang="pt-BR" sz="900" b="1" dirty="0">
                <a:solidFill>
                  <a:srgbClr val="5DBC68"/>
                </a:solidFill>
              </a:rPr>
            </a:br>
            <a:r>
              <a:rPr lang="pt-BR" sz="900" b="1" dirty="0">
                <a:solidFill>
                  <a:srgbClr val="808285"/>
                </a:solidFill>
              </a:rPr>
              <a:t>MAIS DE 1.000KM</a:t>
            </a:r>
            <a:br>
              <a:rPr lang="pt-BR" sz="900" b="1" dirty="0">
                <a:solidFill>
                  <a:srgbClr val="808285"/>
                </a:solidFill>
              </a:rPr>
            </a:br>
            <a:r>
              <a:rPr lang="pt-BR" sz="900" dirty="0" smtClean="0">
                <a:solidFill>
                  <a:srgbClr val="808285"/>
                </a:solidFill>
              </a:rPr>
              <a:t>DE ADUTORAS E CANAIS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7684722" y="4294082"/>
            <a:ext cx="221092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900" b="1" dirty="0">
                <a:solidFill>
                  <a:srgbClr val="ED7D31"/>
                </a:solidFill>
              </a:rPr>
              <a:t>A</a:t>
            </a:r>
            <a:r>
              <a:rPr lang="pt-BR" sz="900" b="1" dirty="0" smtClean="0">
                <a:solidFill>
                  <a:srgbClr val="ED7D31"/>
                </a:solidFill>
              </a:rPr>
              <a:t>RTES E ESPORTES UNIFICADOS </a:t>
            </a:r>
          </a:p>
          <a:p>
            <a:pPr algn="ctr" defTabSz="914400"/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102 OBRAS</a:t>
            </a:r>
          </a:p>
          <a:p>
            <a:pPr algn="ctr" defTabSz="914400"/>
            <a:endParaRPr lang="pt-BR" sz="9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pt-BR" sz="900" b="1" dirty="0">
                <a:solidFill>
                  <a:srgbClr val="ED7D31"/>
                </a:solidFill>
              </a:rPr>
              <a:t>CONTENÇÃO DE ENCOSTAS </a:t>
            </a:r>
          </a:p>
          <a:p>
            <a:pPr algn="ctr" defTabSz="914400"/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11 OBRAS</a:t>
            </a:r>
          </a:p>
          <a:p>
            <a:pPr algn="ctr" defTabSz="914400"/>
            <a:endParaRPr lang="pt-BR" sz="900" dirty="0" smtClean="0">
              <a:solidFill>
                <a:srgbClr val="E7E6E6">
                  <a:lumMod val="50000"/>
                </a:srgbClr>
              </a:solidFill>
            </a:endParaRPr>
          </a:p>
          <a:p>
            <a:pPr algn="ctr" defTabSz="914400"/>
            <a:r>
              <a:rPr lang="pt-BR" sz="900" b="1" dirty="0">
                <a:solidFill>
                  <a:srgbClr val="ED7D31"/>
                </a:solidFill>
              </a:rPr>
              <a:t>CRECHES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  </a:t>
            </a:r>
          </a:p>
          <a:p>
            <a:pPr algn="ctr" defTabSz="914400"/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425 OBRAS</a:t>
            </a:r>
          </a:p>
          <a:p>
            <a:pPr algn="ctr" defTabSz="914400"/>
            <a:endParaRPr lang="pt-BR" sz="900" b="1" dirty="0" smtClean="0">
              <a:solidFill>
                <a:srgbClr val="ED7D31"/>
              </a:solidFill>
            </a:endParaRPr>
          </a:p>
          <a:p>
            <a:pPr algn="ctr" defTabSz="914400"/>
            <a:r>
              <a:rPr lang="pt-BR" sz="900" b="1" dirty="0" smtClean="0">
                <a:solidFill>
                  <a:srgbClr val="ED7D31"/>
                </a:solidFill>
              </a:rPr>
              <a:t>UNIDADES </a:t>
            </a:r>
            <a:r>
              <a:rPr lang="pt-BR" sz="900" b="1" dirty="0">
                <a:solidFill>
                  <a:srgbClr val="ED7D31"/>
                </a:solidFill>
              </a:rPr>
              <a:t>DE </a:t>
            </a:r>
            <a:r>
              <a:rPr lang="pt-BR" sz="900" b="1" dirty="0" smtClean="0">
                <a:solidFill>
                  <a:srgbClr val="ED7D31"/>
                </a:solidFill>
              </a:rPr>
              <a:t>PRONTO ATENDIMENTO</a:t>
            </a:r>
            <a:r>
              <a:rPr lang="pt-BR" sz="900" b="1" dirty="0">
                <a:solidFill>
                  <a:srgbClr val="ED7D31"/>
                </a:solidFill>
              </a:rPr>
              <a:t/>
            </a:r>
            <a:br>
              <a:rPr lang="pt-BR" sz="900" b="1" dirty="0">
                <a:solidFill>
                  <a:srgbClr val="ED7D31"/>
                </a:solidFill>
              </a:rPr>
            </a:b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40 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OBRAS</a:t>
            </a:r>
          </a:p>
        </p:txBody>
      </p:sp>
      <p:sp>
        <p:nvSpPr>
          <p:cNvPr id="183" name="Retângulo 182"/>
          <p:cNvSpPr/>
          <p:nvPr/>
        </p:nvSpPr>
        <p:spPr>
          <a:xfrm>
            <a:off x="5893980" y="5145645"/>
            <a:ext cx="169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900" b="1" dirty="0">
                <a:solidFill>
                  <a:srgbClr val="808285"/>
                </a:solidFill>
              </a:rPr>
              <a:t>90 MIL </a:t>
            </a:r>
            <a:r>
              <a:rPr lang="pt-BR" sz="900" dirty="0">
                <a:solidFill>
                  <a:srgbClr val="808285"/>
                </a:solidFill>
              </a:rPr>
              <a:t>FAMÍLIAS BENEFICIADAS</a:t>
            </a:r>
            <a:br>
              <a:rPr lang="pt-BR" sz="900" dirty="0">
                <a:solidFill>
                  <a:srgbClr val="808285"/>
                </a:solidFill>
              </a:rPr>
            </a:br>
            <a:r>
              <a:rPr lang="pt-BR" sz="900" b="1" dirty="0">
                <a:solidFill>
                  <a:srgbClr val="808285"/>
                </a:solidFill>
              </a:rPr>
              <a:t>650 MIL </a:t>
            </a:r>
            <a:r>
              <a:rPr lang="pt-BR" sz="900" dirty="0" smtClean="0">
                <a:solidFill>
                  <a:srgbClr val="808285"/>
                </a:solidFill>
              </a:rPr>
              <a:t>EM UHS </a:t>
            </a:r>
            <a:r>
              <a:rPr lang="pt-BR" sz="900" dirty="0">
                <a:solidFill>
                  <a:srgbClr val="808285"/>
                </a:solidFill>
              </a:rPr>
              <a:t>PARA FAMÍLIAS COM </a:t>
            </a:r>
            <a:r>
              <a:rPr lang="pt-BR" sz="900" dirty="0" smtClean="0">
                <a:solidFill>
                  <a:srgbClr val="808285"/>
                </a:solidFill>
              </a:rPr>
              <a:t>RENDA MENSAL </a:t>
            </a:r>
          </a:p>
          <a:p>
            <a:pPr algn="ctr" defTabSz="914400"/>
            <a:r>
              <a:rPr lang="pt-BR" sz="900" dirty="0" smtClean="0">
                <a:solidFill>
                  <a:srgbClr val="808285"/>
                </a:solidFill>
              </a:rPr>
              <a:t>DE </a:t>
            </a:r>
            <a:r>
              <a:rPr lang="pt-BR" sz="900" dirty="0">
                <a:solidFill>
                  <a:srgbClr val="808285"/>
                </a:solidFill>
              </a:rPr>
              <a:t>ATÉ R$ 4 MIL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184" name="Retângulo 183"/>
          <p:cNvSpPr/>
          <p:nvPr/>
        </p:nvSpPr>
        <p:spPr>
          <a:xfrm>
            <a:off x="9987303" y="4302044"/>
            <a:ext cx="19879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900" b="1" dirty="0" smtClean="0">
                <a:solidFill>
                  <a:srgbClr val="ED7D31"/>
                </a:solidFill>
              </a:rPr>
              <a:t>INICIAÇÃO </a:t>
            </a:r>
            <a:r>
              <a:rPr lang="pt-BR" sz="900" b="1" dirty="0">
                <a:solidFill>
                  <a:srgbClr val="ED7D31"/>
                </a:solidFill>
              </a:rPr>
              <a:t>AO ESPORTE </a:t>
            </a:r>
          </a:p>
          <a:p>
            <a:pPr algn="ctr" defTabSz="914400"/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27 OBRAS</a:t>
            </a:r>
          </a:p>
          <a:p>
            <a:pPr algn="ctr" defTabSz="914400"/>
            <a:endParaRPr lang="pt-BR" sz="900" dirty="0">
              <a:solidFill>
                <a:srgbClr val="E7E6E6">
                  <a:lumMod val="50000"/>
                </a:srgbClr>
              </a:solidFill>
            </a:endParaRPr>
          </a:p>
          <a:p>
            <a:pPr algn="ctr" defTabSz="914400"/>
            <a:r>
              <a:rPr lang="pt-BR" sz="900" b="1" dirty="0">
                <a:solidFill>
                  <a:srgbClr val="ED7D31"/>
                </a:solidFill>
              </a:rPr>
              <a:t>INFRAESTRUTURA TURÍSTICA </a:t>
            </a:r>
          </a:p>
          <a:p>
            <a:pPr algn="ctr" defTabSz="914400"/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23 </a:t>
            </a: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OBRAS</a:t>
            </a:r>
          </a:p>
          <a:p>
            <a:pPr algn="ctr" defTabSz="914400"/>
            <a:endParaRPr lang="pt-BR" sz="900" dirty="0">
              <a:solidFill>
                <a:srgbClr val="E7E6E6">
                  <a:lumMod val="50000"/>
                </a:srgbClr>
              </a:solidFill>
            </a:endParaRPr>
          </a:p>
          <a:p>
            <a:pPr algn="ctr" defTabSz="914400"/>
            <a:r>
              <a:rPr lang="pt-BR" sz="900" b="1" dirty="0">
                <a:solidFill>
                  <a:srgbClr val="ED7D31"/>
                </a:solidFill>
              </a:rPr>
              <a:t>QUADRAS</a:t>
            </a:r>
            <a:r>
              <a:rPr lang="pt-BR" sz="900" dirty="0" smtClean="0">
                <a:solidFill>
                  <a:prstClr val="black"/>
                </a:solidFill>
              </a:rPr>
              <a:t> </a:t>
            </a:r>
          </a:p>
          <a:p>
            <a:pPr algn="ctr" defTabSz="914400"/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2.144 OBRAS</a:t>
            </a:r>
          </a:p>
          <a:p>
            <a:pPr algn="ctr" defTabSz="914400"/>
            <a:r>
              <a:rPr lang="pt-BR" sz="900" b="1" dirty="0">
                <a:solidFill>
                  <a:prstClr val="black"/>
                </a:solidFill>
              </a:rPr>
              <a:t/>
            </a:r>
            <a:br>
              <a:rPr lang="pt-BR" sz="900" b="1" dirty="0">
                <a:solidFill>
                  <a:prstClr val="black"/>
                </a:solidFill>
              </a:rPr>
            </a:br>
            <a:r>
              <a:rPr lang="pt-BR" sz="900" b="1" dirty="0">
                <a:solidFill>
                  <a:srgbClr val="ED7D31"/>
                </a:solidFill>
              </a:rPr>
              <a:t>UNIDADES BÁSICAS DE SAÚDE</a:t>
            </a:r>
            <a:r>
              <a:rPr lang="pt-BR" sz="900" b="1" dirty="0">
                <a:solidFill>
                  <a:prstClr val="black"/>
                </a:solidFill>
              </a:rPr>
              <a:t/>
            </a:r>
            <a:br>
              <a:rPr lang="pt-BR" sz="900" b="1" dirty="0">
                <a:solidFill>
                  <a:prstClr val="black"/>
                </a:solidFill>
              </a:rPr>
            </a:br>
            <a:r>
              <a:rPr lang="pt-BR" sz="900" dirty="0" smtClean="0">
                <a:solidFill>
                  <a:srgbClr val="E7E6E6">
                    <a:lumMod val="50000"/>
                  </a:srgbClr>
                </a:solidFill>
              </a:rPr>
              <a:t>2.214 </a:t>
            </a:r>
            <a:r>
              <a:rPr lang="pt-BR" sz="900" dirty="0">
                <a:solidFill>
                  <a:srgbClr val="E7E6E6">
                    <a:lumMod val="50000"/>
                  </a:srgbClr>
                </a:solidFill>
              </a:rPr>
              <a:t>OBRAS</a:t>
            </a:r>
            <a:r>
              <a:rPr lang="pt-BR" sz="900" b="1" dirty="0">
                <a:solidFill>
                  <a:prstClr val="black"/>
                </a:solidFill>
              </a:rPr>
              <a:t/>
            </a:r>
            <a:br>
              <a:rPr lang="pt-BR" sz="900" b="1" dirty="0">
                <a:solidFill>
                  <a:prstClr val="black"/>
                </a:solidFill>
              </a:rPr>
            </a:br>
            <a:endParaRPr lang="pt-BR" sz="9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0" y="-16476"/>
            <a:ext cx="12192000" cy="671823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indent="711200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AVANÇAR – DISTRIBUIÇÃO GEOGRÁFICA</a:t>
            </a:r>
            <a:endParaRPr lang="pt-BR" alt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7041559" y="3205433"/>
            <a:ext cx="4981269" cy="2594044"/>
            <a:chOff x="303394" y="3324331"/>
            <a:chExt cx="9473200" cy="2594044"/>
          </a:xfrm>
        </p:grpSpPr>
        <p:sp>
          <p:nvSpPr>
            <p:cNvPr id="186" name="Retângulo 185"/>
            <p:cNvSpPr/>
            <p:nvPr/>
          </p:nvSpPr>
          <p:spPr>
            <a:xfrm>
              <a:off x="303394" y="3324331"/>
              <a:ext cx="9473200" cy="2362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/>
              <a:r>
                <a:rPr lang="pt-BR" sz="1600" b="1" dirty="0" smtClean="0">
                  <a:solidFill>
                    <a:srgbClr val="E7E6E6">
                      <a:lumMod val="50000"/>
                    </a:srgbClr>
                  </a:solidFill>
                  <a:latin typeface="Titillium-Bold"/>
                </a:rPr>
                <a:t>Em adição a</a:t>
              </a:r>
              <a:r>
                <a:rPr lang="pt-BR" sz="1600" b="1" dirty="0">
                  <a:solidFill>
                    <a:srgbClr val="E7E6E6">
                      <a:lumMod val="50000"/>
                    </a:srgbClr>
                  </a:solidFill>
                  <a:latin typeface="Titillium-Bold"/>
                </a:rPr>
                <a:t/>
              </a:r>
              <a:br>
                <a:rPr lang="pt-BR" sz="1600" b="1" dirty="0">
                  <a:solidFill>
                    <a:srgbClr val="E7E6E6">
                      <a:lumMod val="50000"/>
                    </a:srgbClr>
                  </a:solidFill>
                  <a:latin typeface="Titillium-Bold"/>
                </a:rPr>
              </a:br>
              <a:endParaRPr lang="pt-BR" sz="1600" b="1" dirty="0" smtClean="0">
                <a:solidFill>
                  <a:srgbClr val="E7E6E6">
                    <a:lumMod val="50000"/>
                  </a:srgbClr>
                </a:solidFill>
                <a:latin typeface="Titillium-Bold"/>
              </a:endParaRPr>
            </a:p>
            <a:p>
              <a:pPr algn="r" defTabSz="914400"/>
              <a:r>
                <a:rPr lang="pt-BR" sz="1200" dirty="0" smtClean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PROJETOS </a:t>
              </a:r>
              <a:r>
                <a:rPr lang="pt-BR" sz="1200" dirty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REGIONAIS </a:t>
              </a:r>
              <a:r>
                <a:rPr lang="pt-BR" sz="1200" dirty="0" smtClean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(</a:t>
              </a:r>
              <a:r>
                <a:rPr lang="pt-BR" sz="1050" dirty="0" smtClean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MAIS </a:t>
              </a:r>
              <a:r>
                <a:rPr lang="pt-BR" sz="1050" dirty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DE 1 </a:t>
              </a:r>
              <a:r>
                <a:rPr lang="pt-BR" sz="1050" dirty="0" smtClean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ESTADO)</a:t>
              </a:r>
              <a:r>
                <a:rPr lang="pt-BR" sz="1200" dirty="0" smtClean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 </a:t>
              </a:r>
            </a:p>
            <a:p>
              <a:pPr algn="r" defTabSz="914400"/>
              <a:r>
                <a:rPr lang="pt-BR" sz="1050" dirty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INVESTIMENTO ATÉ </a:t>
              </a:r>
              <a:r>
                <a:rPr lang="pt-BR" sz="1050" dirty="0" smtClean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2018: </a:t>
              </a:r>
              <a:r>
                <a:rPr lang="pt-BR" sz="1200" b="1" dirty="0" smtClean="0">
                  <a:solidFill>
                    <a:srgbClr val="E7E6E6">
                      <a:lumMod val="50000"/>
                    </a:srgbClr>
                  </a:solidFill>
                  <a:latin typeface="Titillium-Bold"/>
                </a:rPr>
                <a:t>R$7,2 </a:t>
              </a:r>
              <a:r>
                <a:rPr lang="pt-BR" sz="1200" b="1" dirty="0">
                  <a:solidFill>
                    <a:srgbClr val="E7E6E6">
                      <a:lumMod val="50000"/>
                    </a:srgbClr>
                  </a:solidFill>
                  <a:latin typeface="Titillium-Bold"/>
                </a:rPr>
                <a:t>BILHÕES</a:t>
              </a:r>
              <a:br>
                <a:rPr lang="pt-BR" sz="1200" b="1" dirty="0">
                  <a:solidFill>
                    <a:srgbClr val="E7E6E6">
                      <a:lumMod val="50000"/>
                    </a:srgbClr>
                  </a:solidFill>
                  <a:latin typeface="Titillium-Bold"/>
                </a:rPr>
              </a:br>
              <a:r>
                <a:rPr lang="pt-BR" sz="1050" b="1" dirty="0" smtClean="0">
                  <a:solidFill>
                    <a:srgbClr val="E7E6E6">
                      <a:lumMod val="50000"/>
                    </a:srgbClr>
                  </a:solidFill>
                  <a:latin typeface="Titillium-Bold"/>
                </a:rPr>
                <a:t>24 </a:t>
              </a:r>
              <a:r>
                <a:rPr lang="pt-BR" sz="1050" b="1" dirty="0">
                  <a:solidFill>
                    <a:srgbClr val="E7E6E6">
                      <a:lumMod val="50000"/>
                    </a:srgbClr>
                  </a:solidFill>
                  <a:latin typeface="Titillium-Bold"/>
                </a:rPr>
                <a:t>PROJETOS</a:t>
              </a:r>
              <a:r>
                <a:rPr lang="pt-BR" sz="1200" dirty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/>
              </a:r>
              <a:br>
                <a:rPr lang="pt-BR" sz="1200" dirty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</a:br>
              <a:endParaRPr lang="pt-BR" sz="1200" dirty="0" smtClean="0">
                <a:solidFill>
                  <a:srgbClr val="E7E6E6">
                    <a:lumMod val="50000"/>
                  </a:srgbClr>
                </a:solidFill>
                <a:latin typeface="Titillium-Regular"/>
              </a:endParaRPr>
            </a:p>
            <a:p>
              <a:pPr algn="r" defTabSz="914400"/>
              <a:r>
                <a:rPr lang="pt-BR" sz="1200" dirty="0" smtClean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PROJETOS </a:t>
              </a:r>
              <a:r>
                <a:rPr lang="pt-BR" sz="1200" dirty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NACIONAIS</a:t>
              </a:r>
              <a:r>
                <a:rPr lang="pt-BR" sz="900" dirty="0">
                  <a:solidFill>
                    <a:srgbClr val="E7E6E6">
                      <a:lumMod val="50000"/>
                    </a:srgbClr>
                  </a:solidFill>
                </a:rPr>
                <a:t> </a:t>
              </a:r>
              <a:endParaRPr lang="pt-BR" sz="900" dirty="0" smtClean="0">
                <a:solidFill>
                  <a:srgbClr val="E7E6E6">
                    <a:lumMod val="50000"/>
                  </a:srgbClr>
                </a:solidFill>
              </a:endParaRPr>
            </a:p>
            <a:p>
              <a:pPr algn="r" defTabSz="914400"/>
              <a:r>
                <a:rPr lang="pt-BR" sz="1050" dirty="0" smtClean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INVESTIMENTO </a:t>
              </a:r>
              <a:r>
                <a:rPr lang="pt-BR" sz="1050" dirty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ATÉ </a:t>
              </a:r>
              <a:r>
                <a:rPr lang="pt-BR" sz="1050" dirty="0" smtClean="0">
                  <a:solidFill>
                    <a:srgbClr val="E7E6E6">
                      <a:lumMod val="50000"/>
                    </a:srgbClr>
                  </a:solidFill>
                  <a:latin typeface="Titillium-Regular"/>
                </a:rPr>
                <a:t>2018: </a:t>
              </a:r>
              <a:r>
                <a:rPr lang="pt-BR" sz="1200" b="1" dirty="0" smtClean="0">
                  <a:solidFill>
                    <a:srgbClr val="E7E6E6">
                      <a:lumMod val="50000"/>
                    </a:srgbClr>
                  </a:solidFill>
                  <a:latin typeface="Titillium-Bold"/>
                </a:rPr>
                <a:t>R$17,9 BILHÕES</a:t>
              </a:r>
            </a:p>
            <a:p>
              <a:pPr algn="r" defTabSz="914400"/>
              <a:r>
                <a:rPr lang="pt-BR" sz="1050" b="1" dirty="0">
                  <a:solidFill>
                    <a:srgbClr val="E7E6E6">
                      <a:lumMod val="50000"/>
                    </a:srgbClr>
                  </a:solidFill>
                  <a:latin typeface="Titillium-Bold"/>
                </a:rPr>
                <a:t>26 PROJETOS</a:t>
              </a:r>
            </a:p>
            <a:p>
              <a:pPr algn="r" defTabSz="914400"/>
              <a:r>
                <a:rPr lang="pt-BR" sz="1200" b="1" dirty="0">
                  <a:solidFill>
                    <a:srgbClr val="E7E6E6">
                      <a:lumMod val="50000"/>
                    </a:srgbClr>
                  </a:solidFill>
                  <a:latin typeface="Titillium-Bold"/>
                </a:rPr>
                <a:t/>
              </a:r>
              <a:br>
                <a:rPr lang="pt-BR" sz="1200" b="1" dirty="0">
                  <a:solidFill>
                    <a:srgbClr val="E7E6E6">
                      <a:lumMod val="50000"/>
                    </a:srgbClr>
                  </a:solidFill>
                  <a:latin typeface="Titillium-Bold"/>
                </a:rPr>
              </a:br>
              <a:r>
                <a:rPr lang="pt-BR" sz="1050" dirty="0">
                  <a:solidFill>
                    <a:srgbClr val="E7E6E6">
                      <a:lumMod val="50000"/>
                    </a:srgbClr>
                  </a:solidFill>
                </a:rPr>
                <a:t/>
              </a:r>
              <a:br>
                <a:rPr lang="pt-BR" sz="1050" dirty="0">
                  <a:solidFill>
                    <a:srgbClr val="E7E6E6">
                      <a:lumMod val="50000"/>
                    </a:srgbClr>
                  </a:solidFill>
                </a:rPr>
              </a:br>
              <a:endParaRPr lang="pt-BR" sz="105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  <p:sp>
          <p:nvSpPr>
            <p:cNvPr id="187" name="Retângulo 186"/>
            <p:cNvSpPr/>
            <p:nvPr/>
          </p:nvSpPr>
          <p:spPr>
            <a:xfrm>
              <a:off x="1456818" y="5195100"/>
              <a:ext cx="8319776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/>
              <a:r>
                <a:rPr lang="pt-BR" sz="1100" b="1" dirty="0">
                  <a:solidFill>
                    <a:srgbClr val="808285"/>
                  </a:solidFill>
                  <a:latin typeface="Titillium-Bold"/>
                </a:rPr>
                <a:t>Destaque para:</a:t>
              </a:r>
              <a:br>
                <a:rPr lang="pt-BR" sz="1100" b="1" dirty="0">
                  <a:solidFill>
                    <a:srgbClr val="808285"/>
                  </a:solidFill>
                  <a:latin typeface="Titillium-Bold"/>
                </a:rPr>
              </a:br>
              <a:r>
                <a:rPr lang="pt-BR" sz="1000" dirty="0">
                  <a:solidFill>
                    <a:srgbClr val="808285"/>
                  </a:solidFill>
                  <a:latin typeface="Titillium-Regular"/>
                </a:rPr>
                <a:t>Projeto de Integração do São Francisco.</a:t>
              </a:r>
              <a:br>
                <a:rPr lang="pt-BR" sz="1000" dirty="0">
                  <a:solidFill>
                    <a:srgbClr val="808285"/>
                  </a:solidFill>
                  <a:latin typeface="Titillium-Regular"/>
                </a:rPr>
              </a:br>
              <a:r>
                <a:rPr lang="pt-BR" sz="1000" dirty="0">
                  <a:solidFill>
                    <a:srgbClr val="808285"/>
                  </a:solidFill>
                  <a:latin typeface="Titillium-Regular"/>
                </a:rPr>
                <a:t>Ferrovia Norte-Sul – Extensão Sul (</a:t>
              </a:r>
              <a:r>
                <a:rPr lang="pt-BR" sz="1000" dirty="0" smtClean="0">
                  <a:solidFill>
                    <a:srgbClr val="808285"/>
                  </a:solidFill>
                  <a:latin typeface="Titillium-Regular"/>
                </a:rPr>
                <a:t>Ouro Verde/GO </a:t>
              </a:r>
              <a:r>
                <a:rPr lang="pt-BR" sz="1000" dirty="0">
                  <a:solidFill>
                    <a:srgbClr val="808285"/>
                  </a:solidFill>
                  <a:latin typeface="Titillium-Regular"/>
                </a:rPr>
                <a:t>– Estrela d’Oeste (SP)</a:t>
              </a:r>
              <a:br>
                <a:rPr lang="pt-BR" sz="1000" dirty="0">
                  <a:solidFill>
                    <a:srgbClr val="808285"/>
                  </a:solidFill>
                  <a:latin typeface="Titillium-Regular"/>
                </a:rPr>
              </a:br>
              <a:r>
                <a:rPr lang="pt-BR" sz="1000" dirty="0">
                  <a:solidFill>
                    <a:srgbClr val="808285"/>
                  </a:solidFill>
                  <a:latin typeface="Titillium-Regular"/>
                </a:rPr>
                <a:t>Bacia Sedimentar do Parecis – Fases I e II</a:t>
              </a:r>
              <a:endParaRPr lang="pt-BR" sz="1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67608" y="837986"/>
            <a:ext cx="8068562" cy="4961491"/>
            <a:chOff x="4957120" y="1564747"/>
            <a:chExt cx="7054144" cy="4337709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7359" y="2440919"/>
              <a:ext cx="1299895" cy="1658822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1950" y="1860022"/>
              <a:ext cx="2969009" cy="1786283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91442">
              <a:off x="8238614" y="3653094"/>
              <a:ext cx="1332875" cy="113541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2564" y="3058268"/>
              <a:ext cx="1649290" cy="149032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91178" y="4443925"/>
              <a:ext cx="1152061" cy="139460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120" y="1564747"/>
              <a:ext cx="1981200" cy="59055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15789" y="2477243"/>
              <a:ext cx="1895475" cy="58102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17167" y="4216050"/>
              <a:ext cx="1924050" cy="495300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22903" y="3825408"/>
              <a:ext cx="1981200" cy="571500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17042" y="5378581"/>
              <a:ext cx="1962150" cy="52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9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139" y="4288150"/>
            <a:ext cx="1590805" cy="166947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0" y="-16476"/>
            <a:ext cx="12192000" cy="671823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indent="711200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AVANÇAR - DESTAQUES</a:t>
            </a:r>
            <a:endParaRPr lang="pt-BR" alt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2904"/>
            <a:ext cx="1647825" cy="16287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4140" y="2521679"/>
            <a:ext cx="6096000" cy="388567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Rodoanel de São Paulo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Trecho Norte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BR-381/MG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Duplicação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BR-163/PA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Pavimentação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BR-101/AL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Duplicação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BR-116/RS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Duplicação e 2ª ponte do Guaíba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BR-101/BA/SE/AL/PE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Duplicação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BR-163/PR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Duplicação e Adequação –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Guaíra-</a:t>
            </a:r>
            <a:r>
              <a:rPr lang="pt-BR" sz="1100" dirty="0" err="1">
                <a:solidFill>
                  <a:srgbClr val="808285"/>
                </a:solidFill>
                <a:latin typeface="Titillium-Regular"/>
              </a:rPr>
              <a:t>Marmelândia</a:t>
            </a:r>
            <a:r>
              <a:rPr lang="pt-BR" sz="1100" dirty="0">
                <a:solidFill>
                  <a:srgbClr val="808285"/>
                </a:solidFill>
                <a:latin typeface="Titillium-Regular"/>
              </a:rPr>
              <a:t/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BR-493/RJ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Arco do Rio – Duplicação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Manilha-Santa Guilhermina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BR-163/364/MT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Duplicação – Rondonópolis-Cuiabá</a:t>
            </a:r>
            <a:r>
              <a:rPr lang="pt-BR" sz="11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720" y="1127345"/>
            <a:ext cx="1905000" cy="149542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557537" y="2613535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Aeroporto de Vitória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Complexo aeroportuário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Aeroporto de Maringá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Complexo aeroportuário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Aeroporto de Vitória da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Conquista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Terminal de passageiros</a:t>
            </a:r>
            <a:r>
              <a:rPr lang="pt-BR" sz="1400" dirty="0">
                <a:solidFill>
                  <a:prstClr val="black"/>
                </a:solidFill>
              </a:rPr>
              <a:t> </a:t>
            </a:r>
            <a:br>
              <a:rPr lang="pt-BR" sz="1400" dirty="0">
                <a:solidFill>
                  <a:prstClr val="black"/>
                </a:solidFill>
              </a:rPr>
            </a:br>
            <a:endParaRPr lang="pt-BR" sz="1400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305" y="826229"/>
            <a:ext cx="1885950" cy="169545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5299158" y="253700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Urbanização - Vila do Mar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Fortaleza/CE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4,4 mil famílias beneficiadas</a:t>
            </a:r>
            <a:r>
              <a:rPr lang="pt-BR" sz="1400" dirty="0">
                <a:solidFill>
                  <a:prstClr val="black"/>
                </a:solidFill>
              </a:rPr>
              <a:t> </a:t>
            </a:r>
            <a:br>
              <a:rPr lang="pt-BR" sz="1400" dirty="0">
                <a:solidFill>
                  <a:prstClr val="black"/>
                </a:solidFill>
              </a:rPr>
            </a:br>
            <a:endParaRPr lang="pt-BR" sz="1400" dirty="0">
              <a:solidFill>
                <a:prstClr val="black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307" y="721545"/>
            <a:ext cx="2382659" cy="1596979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8215042" y="2329541"/>
            <a:ext cx="6096000" cy="392415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Projeto de Integração do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Rio São Francisco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De Cabrobó/PE até Cajazeiras/PB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e de Floresta/PE até Monteiro/PB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12 milhões de pessoas beneficiadas em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390 municípios nos Estados de PE, CE, PB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e RN, além das 294 comunidades rurais às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margens dos canais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Vertente Litorânea da </a:t>
            </a:r>
            <a:r>
              <a:rPr lang="pt-BR" sz="1400" b="1" dirty="0" smtClean="0">
                <a:solidFill>
                  <a:srgbClr val="808285"/>
                </a:solidFill>
                <a:latin typeface="Titillium-Bold"/>
              </a:rPr>
              <a:t>Paraíba (</a:t>
            </a: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Trechos I e II)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De Itatuba até Cuité de Mamanguape/PB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500 mil pessoas beneficiadas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Cinturão das Águas do Ceará (53 km)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De Jati até Missão Velha/CE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500 mil pessoas beneficiadas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Canal do Sertão </a:t>
            </a:r>
            <a:r>
              <a:rPr lang="pt-BR" sz="1400" b="1" dirty="0" smtClean="0">
                <a:solidFill>
                  <a:srgbClr val="808285"/>
                </a:solidFill>
                <a:latin typeface="Titillium-Bold"/>
              </a:rPr>
              <a:t>Alagoano (Trechos </a:t>
            </a: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I a IV)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De Delmiro Gouveia a São José da Tapera/AL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200 mil pessoas beneficiadas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Adutora do Pajeú </a:t>
            </a:r>
            <a:r>
              <a:rPr lang="pt-BR" sz="1400" b="1" dirty="0" smtClean="0">
                <a:solidFill>
                  <a:srgbClr val="808285"/>
                </a:solidFill>
                <a:latin typeface="Titillium-Bold"/>
              </a:rPr>
              <a:t>– 2ª </a:t>
            </a: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Etapa – Fase 1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De Sertânia/PE a São José do Egito/PE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100 mil pessoas beneficiadas</a:t>
            </a:r>
            <a:r>
              <a:rPr lang="pt-BR" sz="1100" dirty="0">
                <a:solidFill>
                  <a:prstClr val="black"/>
                </a:solidFill>
              </a:rPr>
              <a:t> </a:t>
            </a:r>
            <a:br>
              <a:rPr lang="pt-BR" sz="1100" dirty="0">
                <a:solidFill>
                  <a:prstClr val="black"/>
                </a:solidFill>
              </a:rPr>
            </a:br>
            <a:endParaRPr lang="pt-BR" sz="1100" dirty="0">
              <a:solidFill>
                <a:prstClr val="black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805012" y="4449411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Ferrovia Norte-Sul –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Extensão Sul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De Ouro Verde/GO até Estrela d’Oeste/SP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FIOL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De Ilhéus até </a:t>
            </a:r>
            <a:r>
              <a:rPr lang="pt-BR" sz="1100" dirty="0" err="1">
                <a:solidFill>
                  <a:srgbClr val="808285"/>
                </a:solidFill>
                <a:latin typeface="Titillium-Regular"/>
              </a:rPr>
              <a:t>Caitité</a:t>
            </a:r>
            <a:r>
              <a:rPr lang="pt-BR" sz="1100" dirty="0">
                <a:solidFill>
                  <a:srgbClr val="808285"/>
                </a:solidFill>
                <a:latin typeface="Titillium-Regular"/>
              </a:rPr>
              <a:t>/BA</a:t>
            </a:r>
            <a:r>
              <a:rPr lang="pt-BR" sz="1100" dirty="0">
                <a:solidFill>
                  <a:prstClr val="black"/>
                </a:solidFill>
              </a:rPr>
              <a:t> </a:t>
            </a:r>
            <a:br>
              <a:rPr lang="pt-BR" sz="1100" dirty="0">
                <a:solidFill>
                  <a:prstClr val="black"/>
                </a:solidFill>
              </a:rPr>
            </a:br>
            <a:endParaRPr lang="pt-BR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0" y="-16476"/>
            <a:ext cx="12192000" cy="671823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indent="711200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AVANÇAR - DESTAQUES</a:t>
            </a:r>
            <a:endParaRPr lang="pt-BR" alt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84" y="1262625"/>
            <a:ext cx="1817743" cy="195545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7700" y="3379834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pt-BR" sz="1400" b="1" dirty="0" smtClean="0">
                <a:solidFill>
                  <a:srgbClr val="808285"/>
                </a:solidFill>
                <a:latin typeface="Titillium-Bold"/>
              </a:rPr>
              <a:t>Abastecimento de </a:t>
            </a: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Água Corumbá Sul – GO/DF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98,4 mil famílias beneficiadas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Drenagem urbana sustentável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na Bacia do Córrego </a:t>
            </a:r>
            <a:r>
              <a:rPr lang="pt-BR" sz="1400" b="1" dirty="0" smtClean="0">
                <a:solidFill>
                  <a:srgbClr val="808285"/>
                </a:solidFill>
                <a:latin typeface="Titillium-Bold"/>
              </a:rPr>
              <a:t>Ponte Baixa </a:t>
            </a: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em São Paulo/SP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151 mil famílias beneficiadas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Sistema de </a:t>
            </a:r>
            <a:r>
              <a:rPr lang="pt-BR" sz="1400" b="1" dirty="0" smtClean="0">
                <a:solidFill>
                  <a:srgbClr val="808285"/>
                </a:solidFill>
                <a:latin typeface="Titillium-Bold"/>
              </a:rPr>
              <a:t>Esgotamento Sanitário </a:t>
            </a:r>
          </a:p>
          <a:p>
            <a:pPr defTabSz="914400"/>
            <a:r>
              <a:rPr lang="pt-BR" sz="1400" b="1" dirty="0" smtClean="0">
                <a:solidFill>
                  <a:srgbClr val="808285"/>
                </a:solidFill>
                <a:latin typeface="Titillium-Bold"/>
              </a:rPr>
              <a:t>de </a:t>
            </a: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São Luís/MA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145 mil famílias beneficiadas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 smtClean="0">
                <a:solidFill>
                  <a:srgbClr val="808285"/>
                </a:solidFill>
                <a:latin typeface="Titillium-Bold"/>
              </a:rPr>
              <a:t>Abastecimento de </a:t>
            </a: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Água de Caicó/RN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54 mil famílias beneficiadas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 smtClean="0">
                <a:solidFill>
                  <a:srgbClr val="808285"/>
                </a:solidFill>
                <a:latin typeface="Titillium-Bold"/>
              </a:rPr>
              <a:t>Abastecimento de </a:t>
            </a: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Água de Salvador/BA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71,2 mil famílias beneficiadas</a:t>
            </a:r>
            <a:r>
              <a:rPr lang="pt-BR" sz="1400" dirty="0">
                <a:solidFill>
                  <a:prstClr val="black"/>
                </a:solidFill>
              </a:rPr>
              <a:t> </a:t>
            </a:r>
            <a:br>
              <a:rPr lang="pt-BR" sz="1400" dirty="0">
                <a:solidFill>
                  <a:prstClr val="black"/>
                </a:solidFill>
              </a:rPr>
            </a:br>
            <a:endParaRPr lang="pt-BR" sz="1400" dirty="0">
              <a:solidFill>
                <a:prstClr val="black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316" y="769908"/>
            <a:ext cx="1676400" cy="220027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111932" y="894109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Metrô – Linha 2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Trecho Aeroporto-Acesso Norte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Salvador/BA – 21,2 km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VLT – Área Central e Portuária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Rio de Janeiro/RJ – 23 km</a:t>
            </a:r>
            <a:r>
              <a:rPr lang="pt-BR" sz="1400" dirty="0">
                <a:solidFill>
                  <a:prstClr val="black"/>
                </a:solidFill>
              </a:rPr>
              <a:t> </a:t>
            </a:r>
            <a:br>
              <a:rPr lang="pt-BR" sz="1400" dirty="0">
                <a:solidFill>
                  <a:prstClr val="black"/>
                </a:solidFill>
              </a:rPr>
            </a:br>
            <a:endParaRPr lang="pt-BR" sz="1400" dirty="0">
              <a:solidFill>
                <a:prstClr val="black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30248"/>
            <a:ext cx="1733550" cy="16954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589" y="763746"/>
            <a:ext cx="1971675" cy="157162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9335589" y="2332817"/>
            <a:ext cx="26606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pt-BR" sz="1400" b="1" dirty="0">
              <a:solidFill>
                <a:srgbClr val="808285"/>
              </a:solidFill>
              <a:latin typeface="Titillium-Bold"/>
            </a:endParaRPr>
          </a:p>
          <a:p>
            <a:pPr defTabSz="914400"/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Porto de Santos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dirty="0">
                <a:solidFill>
                  <a:srgbClr val="808285"/>
                </a:solidFill>
                <a:latin typeface="Titillium-Regular"/>
              </a:rPr>
              <a:t>Avenida Perimetral</a:t>
            </a:r>
            <a:br>
              <a:rPr lang="pt-BR" sz="14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dirty="0">
                <a:solidFill>
                  <a:srgbClr val="808285"/>
                </a:solidFill>
                <a:latin typeface="Titillium-Regular"/>
              </a:rPr>
              <a:t>(Macuco/Ponta da Praia)</a:t>
            </a:r>
            <a:br>
              <a:rPr lang="pt-BR" sz="14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Porto de Itajaí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dirty="0">
                <a:solidFill>
                  <a:srgbClr val="808285"/>
                </a:solidFill>
                <a:latin typeface="Titillium-Regular"/>
              </a:rPr>
              <a:t>Alinhamento Berço 4</a:t>
            </a:r>
            <a:br>
              <a:rPr lang="pt-BR" sz="14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Porto de Vitória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dirty="0" err="1">
                <a:solidFill>
                  <a:srgbClr val="808285"/>
                </a:solidFill>
                <a:latin typeface="Titillium-Regular"/>
              </a:rPr>
              <a:t>Dolphins</a:t>
            </a:r>
            <a:r>
              <a:rPr lang="pt-BR" sz="1400" dirty="0">
                <a:solidFill>
                  <a:srgbClr val="808285"/>
                </a:solidFill>
                <a:latin typeface="Titillium-Regular"/>
              </a:rPr>
              <a:t> do Atalaia</a:t>
            </a:r>
            <a:br>
              <a:rPr lang="pt-BR" sz="14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Porto de Santos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dirty="0">
                <a:solidFill>
                  <a:srgbClr val="808285"/>
                </a:solidFill>
                <a:latin typeface="Titillium-Regular"/>
              </a:rPr>
              <a:t>Reforço 12A ao 23</a:t>
            </a:r>
            <a:br>
              <a:rPr lang="pt-BR" sz="14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Porto de Paranaguá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dirty="0">
                <a:solidFill>
                  <a:srgbClr val="808285"/>
                </a:solidFill>
                <a:latin typeface="Titillium-Regular"/>
              </a:rPr>
              <a:t>Dragagem de aprofundamento</a:t>
            </a:r>
            <a:br>
              <a:rPr lang="pt-BR" sz="14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Porto de Santos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dirty="0">
                <a:solidFill>
                  <a:srgbClr val="808285"/>
                </a:solidFill>
                <a:latin typeface="Titillium-Regular"/>
              </a:rPr>
              <a:t>Dragagem de manutenção</a:t>
            </a:r>
            <a:r>
              <a:rPr lang="pt-BR" sz="1400" dirty="0">
                <a:solidFill>
                  <a:prstClr val="black"/>
                </a:solidFill>
              </a:rPr>
              <a:t> </a:t>
            </a:r>
            <a:endParaRPr lang="pt-BR" sz="1400" b="1" dirty="0">
              <a:solidFill>
                <a:srgbClr val="808285"/>
              </a:solidFill>
              <a:latin typeface="Titillium-Bold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96000" y="4534097"/>
            <a:ext cx="6096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Obras de Contenção de Encostas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Rio de Janeiro/RJ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29 mil pessoas beneficiadas</a:t>
            </a:r>
            <a:br>
              <a:rPr lang="pt-BR" sz="1100" dirty="0">
                <a:solidFill>
                  <a:srgbClr val="808285"/>
                </a:solidFill>
                <a:latin typeface="Titillium-Regular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Obras de Contenção de Encostas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400" b="1" dirty="0">
                <a:solidFill>
                  <a:srgbClr val="808285"/>
                </a:solidFill>
                <a:latin typeface="Titillium-Bold"/>
              </a:rPr>
              <a:t>Olinda/PE</a:t>
            </a:r>
            <a:br>
              <a:rPr lang="pt-BR" sz="1400" b="1" dirty="0">
                <a:solidFill>
                  <a:srgbClr val="808285"/>
                </a:solidFill>
                <a:latin typeface="Titillium-Bold"/>
              </a:rPr>
            </a:br>
            <a:r>
              <a:rPr lang="pt-BR" sz="1100" dirty="0">
                <a:solidFill>
                  <a:srgbClr val="808285"/>
                </a:solidFill>
                <a:latin typeface="Titillium-Regular"/>
              </a:rPr>
              <a:t>340 mil pessoas beneficiadas</a:t>
            </a:r>
            <a:r>
              <a:rPr lang="pt-BR" sz="1400" dirty="0">
                <a:solidFill>
                  <a:prstClr val="black"/>
                </a:solidFill>
              </a:rPr>
              <a:t> </a:t>
            </a:r>
            <a:br>
              <a:rPr lang="pt-BR" sz="1400" dirty="0">
                <a:solidFill>
                  <a:prstClr val="black"/>
                </a:solidFill>
              </a:rPr>
            </a:br>
            <a:endParaRPr lang="pt-B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295276" y="909638"/>
          <a:ext cx="11458573" cy="501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Texto 2"/>
          <p:cNvSpPr txBox="1">
            <a:spLocks/>
          </p:cNvSpPr>
          <p:nvPr/>
        </p:nvSpPr>
        <p:spPr bwMode="auto">
          <a:xfrm>
            <a:off x="0" y="1"/>
            <a:ext cx="12192000" cy="809896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MERCADO DE TRABALHO REFLETE A RETOMADA DA ECONOMIA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470" y="5627889"/>
            <a:ext cx="24345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Fonte: IBGE/MP - PNADC</a:t>
            </a: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9631686" y="2695575"/>
            <a:ext cx="1131564" cy="1123931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9267825" y="2181225"/>
            <a:ext cx="1181100" cy="42424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9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7649050" y="3330678"/>
            <a:ext cx="816688" cy="794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45"/>
              </a:lnSpc>
            </a:pPr>
            <a:r>
              <a:rPr lang="pt-BR" sz="5000" b="1" spc="-5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/>
              </a:rPr>
              <a:t>2</a:t>
            </a:r>
            <a:r>
              <a:rPr lang="pt-BR" sz="5000" b="1" spc="-5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/>
              </a:rPr>
              <a:t>7</a:t>
            </a:r>
            <a:endParaRPr sz="5000" b="1" dirty="0">
              <a:solidFill>
                <a:schemeClr val="accent6">
                  <a:lumMod val="7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30184" y="1404076"/>
            <a:ext cx="2607865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45"/>
              </a:lnSpc>
            </a:pPr>
            <a:r>
              <a:rPr lang="pt-BR" sz="4400" b="1" spc="-5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11</a:t>
            </a:r>
            <a:r>
              <a:rPr lang="pt-BR" sz="3600" i="1" spc="-5" dirty="0" smtClean="0">
                <a:cs typeface="Arial"/>
              </a:rPr>
              <a:t> </a:t>
            </a:r>
            <a:r>
              <a:rPr lang="pt-BR" b="1" spc="-25" dirty="0" smtClean="0">
                <a:cs typeface="Arial"/>
              </a:rPr>
              <a:t>Terminais</a:t>
            </a:r>
            <a:r>
              <a:rPr lang="pt-BR" b="1" spc="-70" dirty="0" smtClean="0">
                <a:cs typeface="Arial"/>
              </a:rPr>
              <a:t> </a:t>
            </a:r>
            <a:r>
              <a:rPr lang="pt-BR" b="1" spc="-5" dirty="0" smtClean="0">
                <a:cs typeface="Arial"/>
              </a:rPr>
              <a:t>Portuários</a:t>
            </a:r>
            <a:endParaRPr lang="pt-BR" sz="1100" b="1" dirty="0" smtClean="0"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3203" y="3419509"/>
            <a:ext cx="893762" cy="893762"/>
          </a:xfrm>
          <a:prstGeom prst="rect">
            <a:avLst/>
          </a:pr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18749" y="4405848"/>
            <a:ext cx="1309878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40"/>
              </a:lnSpc>
            </a:pP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-10" dirty="0">
                <a:latin typeface="Arial"/>
                <a:cs typeface="Arial"/>
              </a:rPr>
              <a:t>opo</a:t>
            </a:r>
            <a:r>
              <a:rPr sz="1600" b="1" dirty="0">
                <a:latin typeface="Arial"/>
                <a:cs typeface="Arial"/>
              </a:rPr>
              <a:t>rtos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95022" y="4114575"/>
            <a:ext cx="10521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lang="pt-BR" sz="1100" b="1" i="1" spc="-10" dirty="0" smtClean="0">
                <a:cs typeface="Arial"/>
              </a:rPr>
              <a:t>Regionais</a:t>
            </a:r>
            <a:endParaRPr sz="1100" b="1" i="1" dirty="0"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15261" y="3433865"/>
            <a:ext cx="4392295" cy="2326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b="1" dirty="0">
              <a:latin typeface="Times New Roman"/>
              <a:cs typeface="Times New Roman"/>
            </a:endParaRPr>
          </a:p>
          <a:p>
            <a:pPr marR="26670" algn="ctr">
              <a:lnSpc>
                <a:spcPts val="1645"/>
              </a:lnSpc>
            </a:pPr>
            <a:r>
              <a:rPr lang="pt-BR" sz="1800" b="1" spc="-5" dirty="0" smtClean="0">
                <a:solidFill>
                  <a:srgbClr val="252525"/>
                </a:solidFill>
                <a:cs typeface="Arial"/>
              </a:rPr>
              <a:t>Ferrovia</a:t>
            </a:r>
            <a:endParaRPr sz="1800" b="1" dirty="0">
              <a:cs typeface="Arial"/>
            </a:endParaRPr>
          </a:p>
          <a:p>
            <a:pPr marR="27305" algn="ctr">
              <a:lnSpc>
                <a:spcPts val="5860"/>
              </a:lnSpc>
            </a:pPr>
            <a:r>
              <a:rPr lang="pt-BR" sz="4400" b="1" spc="-5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898</a:t>
            </a:r>
            <a:r>
              <a:rPr lang="pt-BR" sz="3200" b="1" spc="-5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km</a:t>
            </a:r>
            <a:endParaRPr sz="3200" dirty="0">
              <a:solidFill>
                <a:schemeClr val="accent6">
                  <a:lumMod val="75000"/>
                </a:schemeClr>
              </a:solidFill>
              <a:cs typeface="Arial"/>
            </a:endParaRPr>
          </a:p>
          <a:p>
            <a:pPr marR="320040" algn="ctr">
              <a:lnSpc>
                <a:spcPts val="1095"/>
              </a:lnSpc>
            </a:pPr>
            <a:r>
              <a:rPr lang="pt-BR" sz="1100" b="1" i="1" spc="-5" dirty="0" smtClean="0">
                <a:solidFill>
                  <a:srgbClr val="252525"/>
                </a:solidFill>
                <a:cs typeface="Arial"/>
              </a:rPr>
              <a:t>Construção</a:t>
            </a:r>
            <a:endParaRPr sz="1100" b="1" i="1" dirty="0"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15136" y="1926085"/>
            <a:ext cx="1207263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40"/>
              </a:lnSpc>
            </a:pPr>
            <a:r>
              <a:rPr lang="pt-BR" b="1" spc="-5" dirty="0" smtClean="0">
                <a:latin typeface="+mj-lt"/>
                <a:cs typeface="Arial"/>
              </a:rPr>
              <a:t>Rodovia</a:t>
            </a:r>
            <a:endParaRPr sz="1800" b="1" dirty="0">
              <a:latin typeface="+mj-lt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78207" y="1613613"/>
            <a:ext cx="2080895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538479" y="1041983"/>
            <a:ext cx="1430147" cy="720001"/>
          </a:xfrm>
          <a:prstGeom prst="rect">
            <a:avLst/>
          </a:pr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897938" y="1077282"/>
            <a:ext cx="1376680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" algn="r">
              <a:lnSpc>
                <a:spcPts val="3779"/>
              </a:lnSpc>
            </a:pPr>
            <a:r>
              <a:rPr lang="pt-BR" sz="3200" b="1" spc="-1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970</a:t>
            </a:r>
            <a:r>
              <a:rPr lang="pt-BR" sz="1600" b="1" spc="-1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km</a:t>
            </a:r>
            <a:endParaRPr sz="16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algn="r">
              <a:lnSpc>
                <a:spcPts val="1260"/>
              </a:lnSpc>
            </a:pPr>
            <a:r>
              <a:rPr lang="pt-BR" sz="1100" b="1" i="1" dirty="0" smtClean="0">
                <a:cs typeface="Arial"/>
              </a:rPr>
              <a:t>Construção</a:t>
            </a:r>
            <a:endParaRPr sz="1100" b="1" i="1" dirty="0"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47627" y="2291239"/>
            <a:ext cx="259042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2130"/>
              </a:lnSpc>
              <a:buSzPct val="163636"/>
              <a:tabLst>
                <a:tab pos="208279" algn="l"/>
              </a:tabLst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3</a:t>
            </a:r>
            <a:r>
              <a:rPr lang="pt-BR" sz="900" dirty="0" smtClean="0">
                <a:cs typeface="Arial"/>
              </a:rPr>
              <a:t> </a:t>
            </a:r>
            <a:r>
              <a:rPr lang="pt-BR" sz="1100" b="1" i="1" dirty="0" smtClean="0">
                <a:cs typeface="Arial"/>
              </a:rPr>
              <a:t>Aumento e Manutenção de Profundidade</a:t>
            </a:r>
            <a:endParaRPr sz="1100" b="1" i="1" dirty="0">
              <a:cs typeface="Arial"/>
            </a:endParaRPr>
          </a:p>
          <a:p>
            <a:pPr>
              <a:lnSpc>
                <a:spcPts val="2110"/>
              </a:lnSpc>
              <a:buSzPct val="163636"/>
              <a:tabLst>
                <a:tab pos="190500" algn="l"/>
              </a:tabLst>
            </a:pPr>
            <a:r>
              <a:rPr lang="pt-BR" b="1" spc="-10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8</a:t>
            </a:r>
            <a:r>
              <a:rPr lang="pt-BR" sz="1100" spc="-10" dirty="0" smtClean="0">
                <a:cs typeface="Arial"/>
              </a:rPr>
              <a:t> </a:t>
            </a:r>
            <a:r>
              <a:rPr lang="pt-BR" sz="1100" b="1" i="1" spc="-10" dirty="0" smtClean="0">
                <a:cs typeface="Arial"/>
              </a:rPr>
              <a:t>Construção e reforço</a:t>
            </a:r>
            <a:endParaRPr sz="1600" b="1" i="1" dirty="0"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00799" y="1116552"/>
            <a:ext cx="1198245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3635"/>
              </a:lnSpc>
            </a:pP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51</a:t>
            </a:r>
            <a:r>
              <a:rPr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km</a:t>
            </a:r>
            <a:endParaRPr sz="16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ts val="1115"/>
              </a:lnSpc>
            </a:pPr>
            <a:r>
              <a:rPr lang="pt-BR" sz="1100" b="1" i="1" dirty="0" smtClean="0">
                <a:latin typeface="+mj-lt"/>
                <a:cs typeface="Arial"/>
              </a:rPr>
              <a:t>Duplicação</a:t>
            </a:r>
            <a:endParaRPr sz="1100" b="1" i="1" dirty="0">
              <a:latin typeface="+mj-lt"/>
              <a:cs typeface="Arial"/>
            </a:endParaRPr>
          </a:p>
        </p:txBody>
      </p:sp>
      <p:sp>
        <p:nvSpPr>
          <p:cNvPr id="40" name="object 35"/>
          <p:cNvSpPr txBox="1"/>
          <p:nvPr/>
        </p:nvSpPr>
        <p:spPr>
          <a:xfrm>
            <a:off x="4088264" y="2310453"/>
            <a:ext cx="1903005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3635"/>
              </a:lnSpc>
            </a:pP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52.200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km</a:t>
            </a:r>
          </a:p>
          <a:p>
            <a:pPr algn="ctr">
              <a:lnSpc>
                <a:spcPts val="1115"/>
              </a:lnSpc>
            </a:pPr>
            <a:r>
              <a:rPr lang="pt-BR" sz="1100" b="1" i="1" dirty="0" smtClean="0">
                <a:latin typeface="+mj-lt"/>
                <a:cs typeface="Arial"/>
              </a:rPr>
              <a:t>Recuperação e Manutenção </a:t>
            </a:r>
            <a:r>
              <a:rPr sz="1100" b="1" i="1" dirty="0" smtClean="0">
                <a:latin typeface="+mj-lt"/>
                <a:cs typeface="Arial"/>
              </a:rPr>
              <a:t>  </a:t>
            </a:r>
            <a:endParaRPr sz="1100" b="1" i="1" dirty="0">
              <a:latin typeface="+mj-lt"/>
              <a:cs typeface="Arial"/>
            </a:endParaRPr>
          </a:p>
        </p:txBody>
      </p:sp>
      <p:pic>
        <p:nvPicPr>
          <p:cNvPr id="41" name="Picture 6" descr="Resultado de imagem para ESTRADAS icone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84" y="910573"/>
            <a:ext cx="918567" cy="9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17" y="3476797"/>
            <a:ext cx="1052139" cy="105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bject 11"/>
          <p:cNvSpPr txBox="1"/>
          <p:nvPr/>
        </p:nvSpPr>
        <p:spPr>
          <a:xfrm>
            <a:off x="5222591" y="4709271"/>
            <a:ext cx="816688" cy="774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45"/>
              </a:lnSpc>
            </a:pPr>
            <a:r>
              <a:rPr lang="pt-BR" sz="4400" b="1" spc="-5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16</a:t>
            </a:r>
            <a:endParaRPr sz="4400" b="1" dirty="0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  <p:sp>
        <p:nvSpPr>
          <p:cNvPr id="46" name="object 21"/>
          <p:cNvSpPr txBox="1"/>
          <p:nvPr/>
        </p:nvSpPr>
        <p:spPr>
          <a:xfrm>
            <a:off x="5026760" y="5360325"/>
            <a:ext cx="105214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10"/>
              </a:lnSpc>
            </a:pPr>
            <a:r>
              <a:rPr lang="pt-BR" sz="1100" b="1" i="1" spc="-10" dirty="0" smtClean="0">
                <a:cs typeface="Arial"/>
              </a:rPr>
              <a:t>Recuperações de Pista</a:t>
            </a:r>
            <a:endParaRPr sz="1100" b="1" i="1" dirty="0">
              <a:cs typeface="Arial"/>
            </a:endParaRPr>
          </a:p>
        </p:txBody>
      </p:sp>
      <p:sp>
        <p:nvSpPr>
          <p:cNvPr id="43" name="object 12"/>
          <p:cNvSpPr txBox="1"/>
          <p:nvPr/>
        </p:nvSpPr>
        <p:spPr>
          <a:xfrm>
            <a:off x="9956005" y="3960339"/>
            <a:ext cx="868854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45"/>
              </a:lnSpc>
            </a:pPr>
            <a:r>
              <a:rPr lang="pt-BR" b="1" spc="-25" dirty="0" smtClean="0">
                <a:cs typeface="Arial"/>
              </a:rPr>
              <a:t>Hidrovias</a:t>
            </a:r>
            <a:endParaRPr sz="3600" b="1" dirty="0">
              <a:cs typeface="Arial"/>
            </a:endParaRPr>
          </a:p>
        </p:txBody>
      </p:sp>
      <p:pic>
        <p:nvPicPr>
          <p:cNvPr id="49" name="Picture 8" descr="Resultado de imagem para PORTO icone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37" y="3338225"/>
            <a:ext cx="907022" cy="9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bject 11"/>
          <p:cNvSpPr txBox="1"/>
          <p:nvPr/>
        </p:nvSpPr>
        <p:spPr>
          <a:xfrm>
            <a:off x="9525439" y="3405072"/>
            <a:ext cx="816688" cy="73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45"/>
              </a:lnSpc>
            </a:pPr>
            <a:r>
              <a:rPr lang="pt-BR" sz="3200" b="1" spc="-5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6</a:t>
            </a:r>
            <a:endParaRPr sz="3200" b="1" dirty="0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  <p:sp>
        <p:nvSpPr>
          <p:cNvPr id="51" name="object 21"/>
          <p:cNvSpPr txBox="1"/>
          <p:nvPr/>
        </p:nvSpPr>
        <p:spPr>
          <a:xfrm>
            <a:off x="8869909" y="4087836"/>
            <a:ext cx="10521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10"/>
              </a:lnSpc>
            </a:pPr>
            <a:r>
              <a:rPr lang="pt-BR" sz="1100" b="1" i="1" spc="-10" dirty="0" smtClean="0">
                <a:cs typeface="Arial"/>
              </a:rPr>
              <a:t>Construções</a:t>
            </a:r>
            <a:endParaRPr sz="1100" b="1" i="1" dirty="0">
              <a:cs typeface="Arial"/>
            </a:endParaRPr>
          </a:p>
        </p:txBody>
      </p:sp>
      <p:sp>
        <p:nvSpPr>
          <p:cNvPr id="52" name="object 11"/>
          <p:cNvSpPr txBox="1"/>
          <p:nvPr/>
        </p:nvSpPr>
        <p:spPr>
          <a:xfrm>
            <a:off x="11059723" y="3344894"/>
            <a:ext cx="816688" cy="719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45"/>
              </a:lnSpc>
            </a:pPr>
            <a:r>
              <a:rPr lang="pt-BR" sz="2800" b="1" spc="-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2</a:t>
            </a:r>
            <a:endParaRPr sz="2800" b="1" dirty="0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  <p:sp>
        <p:nvSpPr>
          <p:cNvPr id="53" name="object 21"/>
          <p:cNvSpPr txBox="1"/>
          <p:nvPr/>
        </p:nvSpPr>
        <p:spPr>
          <a:xfrm>
            <a:off x="11066563" y="4027208"/>
            <a:ext cx="726671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lang="pt-BR" sz="1100" b="1" i="1" spc="-10" dirty="0" smtClean="0">
                <a:cs typeface="Arial"/>
              </a:rPr>
              <a:t>Correção de leito</a:t>
            </a:r>
            <a:endParaRPr sz="1100" b="1" i="1" dirty="0">
              <a:cs typeface="Arial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662127" y="4835753"/>
            <a:ext cx="132260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1.086</a:t>
            </a:r>
            <a:r>
              <a:rPr lang="pt-BR" sz="1100" b="1" dirty="0" smtClean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Km</a:t>
            </a:r>
          </a:p>
          <a:p>
            <a:r>
              <a:rPr lang="pt-BR" sz="1050" b="1" i="1" dirty="0" smtClean="0">
                <a:cs typeface="Arial" panose="020B0604020202020204" pitchFamily="34" charset="0"/>
              </a:rPr>
              <a:t>Recuperação e manutenção</a:t>
            </a:r>
            <a:endParaRPr lang="pt-BR" sz="1050" b="1" i="1" dirty="0"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9144273" y="4928003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2.190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km</a:t>
            </a:r>
            <a:endParaRPr lang="pt-B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object 21"/>
          <p:cNvSpPr txBox="1"/>
          <p:nvPr/>
        </p:nvSpPr>
        <p:spPr>
          <a:xfrm>
            <a:off x="9220368" y="5288908"/>
            <a:ext cx="10521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lang="pt-BR" sz="1100" b="1" i="1" spc="-10" dirty="0" smtClean="0">
                <a:cs typeface="Arial"/>
              </a:rPr>
              <a:t>Sinalização</a:t>
            </a:r>
            <a:endParaRPr sz="1100" b="1" i="1" dirty="0">
              <a:cs typeface="Arial"/>
            </a:endParaRPr>
          </a:p>
        </p:txBody>
      </p:sp>
      <p:sp>
        <p:nvSpPr>
          <p:cNvPr id="55" name="object 7"/>
          <p:cNvSpPr/>
          <p:nvPr/>
        </p:nvSpPr>
        <p:spPr>
          <a:xfrm>
            <a:off x="397079" y="666014"/>
            <a:ext cx="1988700" cy="5208980"/>
          </a:xfrm>
          <a:custGeom>
            <a:avLst/>
            <a:gdLst/>
            <a:ahLst/>
            <a:cxnLst/>
            <a:rect l="l" t="t" r="r" b="b"/>
            <a:pathLst>
              <a:path w="2907665" h="5058410">
                <a:moveTo>
                  <a:pt x="0" y="5058410"/>
                </a:moveTo>
                <a:lnTo>
                  <a:pt x="2907411" y="5058410"/>
                </a:lnTo>
                <a:lnTo>
                  <a:pt x="2907411" y="0"/>
                </a:lnTo>
                <a:lnTo>
                  <a:pt x="0" y="0"/>
                </a:lnTo>
                <a:lnTo>
                  <a:pt x="0" y="505841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pPr marL="355600" lvl="1" algn="just" fontAlgn="base">
              <a:spcBef>
                <a:spcPts val="600"/>
              </a:spcBef>
              <a:spcAft>
                <a:spcPct val="0"/>
              </a:spcAft>
              <a:buSzPct val="80000"/>
            </a:pP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601837" y="739904"/>
            <a:ext cx="1636086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4000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57</a:t>
            </a:r>
            <a:r>
              <a:rPr lang="pt-BR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ações</a:t>
            </a:r>
          </a:p>
          <a:p>
            <a:pPr>
              <a:spcAft>
                <a:spcPts val="0"/>
              </a:spcAft>
            </a:pPr>
            <a:r>
              <a:rPr lang="pt-B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Rodovias</a:t>
            </a:r>
          </a:p>
          <a:p>
            <a:pPr>
              <a:spcAft>
                <a:spcPts val="0"/>
              </a:spcAft>
            </a:pPr>
            <a:endParaRPr lang="pt-BR" sz="1050" b="1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4000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obras</a:t>
            </a:r>
          </a:p>
          <a:p>
            <a:pPr>
              <a:spcAft>
                <a:spcPts val="0"/>
              </a:spcAft>
            </a:pPr>
            <a:r>
              <a:rPr lang="pt-B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Ferrovias</a:t>
            </a:r>
          </a:p>
          <a:p>
            <a:pPr>
              <a:spcAft>
                <a:spcPts val="0"/>
              </a:spcAft>
            </a:pPr>
            <a:endParaRPr lang="pt-BR" sz="1000" b="1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4000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pt-BR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ações</a:t>
            </a:r>
          </a:p>
          <a:p>
            <a:pPr>
              <a:spcAft>
                <a:spcPts val="0"/>
              </a:spcAft>
            </a:pPr>
            <a:r>
              <a:rPr lang="pt-BR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Hidrovias </a:t>
            </a:r>
          </a:p>
          <a:p>
            <a:pPr>
              <a:spcAft>
                <a:spcPts val="0"/>
              </a:spcAft>
            </a:pPr>
            <a:endParaRPr lang="pt-BR" sz="1000" b="1" i="1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4000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43</a:t>
            </a:r>
            <a:r>
              <a:rPr lang="pt-BR" sz="3600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ações</a:t>
            </a:r>
          </a:p>
          <a:p>
            <a:pPr>
              <a:spcAft>
                <a:spcPts val="0"/>
              </a:spcAft>
            </a:pPr>
            <a:r>
              <a:rPr lang="pt-BR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Aeroportos</a:t>
            </a:r>
          </a:p>
          <a:p>
            <a:pPr>
              <a:spcAft>
                <a:spcPts val="0"/>
              </a:spcAft>
            </a:pPr>
            <a:endParaRPr lang="pt-BR" sz="1000" b="1" i="1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4000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pt-BR" b="1" i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ações</a:t>
            </a:r>
          </a:p>
          <a:p>
            <a:pPr>
              <a:spcAft>
                <a:spcPts val="0"/>
              </a:spcAft>
            </a:pPr>
            <a:r>
              <a:rPr lang="pt-BR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Portos</a:t>
            </a:r>
            <a:endParaRPr lang="pt-BR" sz="1400" b="1" i="1" dirty="0">
              <a:solidFill>
                <a:schemeClr val="accent5">
                  <a:lumMod val="40000"/>
                  <a:lumOff val="6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11"/>
          <p:cNvSpPr txBox="1"/>
          <p:nvPr/>
        </p:nvSpPr>
        <p:spPr>
          <a:xfrm>
            <a:off x="5007846" y="3399746"/>
            <a:ext cx="816688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45"/>
              </a:lnSpc>
            </a:pPr>
            <a:r>
              <a:rPr lang="pt-BR" sz="5400" b="1" spc="-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9</a:t>
            </a:r>
            <a:endParaRPr sz="5400" b="1" dirty="0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  <p:sp>
        <p:nvSpPr>
          <p:cNvPr id="48" name="object 21"/>
          <p:cNvSpPr txBox="1"/>
          <p:nvPr/>
        </p:nvSpPr>
        <p:spPr>
          <a:xfrm>
            <a:off x="4686849" y="4138606"/>
            <a:ext cx="10521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10"/>
              </a:lnSpc>
            </a:pPr>
            <a:r>
              <a:rPr lang="pt-BR" sz="1100" spc="-10" dirty="0" smtClean="0">
                <a:cs typeface="Arial"/>
              </a:rPr>
              <a:t>Capitais</a:t>
            </a:r>
            <a:endParaRPr sz="1100" dirty="0">
              <a:cs typeface="Arial"/>
            </a:endParaRPr>
          </a:p>
        </p:txBody>
      </p:sp>
      <p:sp>
        <p:nvSpPr>
          <p:cNvPr id="59" name="object 11"/>
          <p:cNvSpPr txBox="1"/>
          <p:nvPr/>
        </p:nvSpPr>
        <p:spPr>
          <a:xfrm>
            <a:off x="6342221" y="4756347"/>
            <a:ext cx="830314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545"/>
              </a:lnSpc>
            </a:pPr>
            <a:r>
              <a:rPr lang="pt-BR" sz="4400" b="1" spc="-5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22</a:t>
            </a:r>
            <a:endParaRPr sz="44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0" name="object 21"/>
          <p:cNvSpPr txBox="1"/>
          <p:nvPr/>
        </p:nvSpPr>
        <p:spPr>
          <a:xfrm>
            <a:off x="6224618" y="5444894"/>
            <a:ext cx="10521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10"/>
              </a:lnSpc>
            </a:pPr>
            <a:r>
              <a:rPr lang="pt-BR" sz="1100" b="1" i="1" spc="-10" dirty="0" smtClean="0">
                <a:latin typeface="+mj-lt"/>
                <a:cs typeface="Arial"/>
              </a:rPr>
              <a:t>Construção</a:t>
            </a:r>
            <a:endParaRPr sz="1100" b="1" i="1" dirty="0">
              <a:latin typeface="+mj-lt"/>
              <a:cs typeface="Arial"/>
            </a:endParaRPr>
          </a:p>
        </p:txBody>
      </p:sp>
      <p:sp>
        <p:nvSpPr>
          <p:cNvPr id="61" name="Título 1"/>
          <p:cNvSpPr txBox="1">
            <a:spLocks/>
          </p:cNvSpPr>
          <p:nvPr/>
        </p:nvSpPr>
        <p:spPr>
          <a:xfrm>
            <a:off x="300614" y="160868"/>
            <a:ext cx="10058400" cy="8229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6">
                    <a:lumMod val="75000"/>
                  </a:schemeClr>
                </a:solidFill>
              </a:rPr>
              <a:t>Projeto Avançar &gt;&gt; 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Impacto Social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585946" y="671456"/>
            <a:ext cx="4819870" cy="245614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7500792" y="671456"/>
            <a:ext cx="4580238" cy="245614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4727934" y="3238623"/>
            <a:ext cx="4002250" cy="263637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/>
          <p:cNvSpPr/>
          <p:nvPr/>
        </p:nvSpPr>
        <p:spPr>
          <a:xfrm>
            <a:off x="2590491" y="3238622"/>
            <a:ext cx="2006744" cy="263233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62"/>
          <p:cNvSpPr/>
          <p:nvPr/>
        </p:nvSpPr>
        <p:spPr>
          <a:xfrm>
            <a:off x="8836776" y="3234330"/>
            <a:ext cx="3244253" cy="263233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object 11"/>
          <p:cNvSpPr txBox="1"/>
          <p:nvPr/>
        </p:nvSpPr>
        <p:spPr>
          <a:xfrm>
            <a:off x="7438835" y="4740458"/>
            <a:ext cx="830314" cy="75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545"/>
              </a:lnSpc>
            </a:pPr>
            <a:r>
              <a:rPr lang="pt-BR" sz="4400" b="1" spc="-5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5</a:t>
            </a:r>
            <a:endParaRPr sz="44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7321232" y="5429005"/>
            <a:ext cx="105214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10"/>
              </a:lnSpc>
            </a:pPr>
            <a:r>
              <a:rPr lang="pt-BR" sz="1100" b="1" i="1" spc="-10" dirty="0" smtClean="0">
                <a:latin typeface="+mj-lt"/>
                <a:cs typeface="Arial"/>
              </a:rPr>
              <a:t>Compra de equipamentos</a:t>
            </a:r>
            <a:endParaRPr sz="1100" b="1" i="1" dirty="0">
              <a:latin typeface="+mj-lt"/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82E9475-49EE-684C-88BC-DE303A142D23}" type="slidenum">
              <a:rPr lang="pt-BR" sz="1200">
                <a:solidFill>
                  <a:schemeClr val="bg1">
                    <a:lumMod val="50000"/>
                  </a:schemeClr>
                </a:solidFill>
              </a:rPr>
              <a:pPr algn="r"/>
              <a:t>30</a:t>
            </a:fld>
            <a:endParaRPr lang="pt-BR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71823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AVANÇAR PARCERIAS</a:t>
            </a:r>
            <a:b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INVESTIMENTOS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CONCESSÕES E PRIVATIZAÇÕES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71A1BE74-0337-44A5-B9A6-1200AD702978}"/>
              </a:ext>
            </a:extLst>
          </p:cNvPr>
          <p:cNvSpPr/>
          <p:nvPr/>
        </p:nvSpPr>
        <p:spPr>
          <a:xfrm>
            <a:off x="790961" y="855156"/>
            <a:ext cx="3296990" cy="5046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PPI</a:t>
            </a:r>
          </a:p>
          <a:p>
            <a:pPr algn="ctr"/>
            <a:r>
              <a:rPr lang="pt-B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</a:p>
          <a:p>
            <a:pPr algn="ctr"/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Leiloados/Renovados</a:t>
            </a:r>
          </a:p>
          <a:p>
            <a:pPr algn="ctr"/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41,1%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carteira PPI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21 meses</a:t>
            </a:r>
          </a:p>
          <a:p>
            <a:pPr algn="ctr"/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R$ 143,4 bilhões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 previstos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DF9EA89B-C276-490B-8F81-490503E51F6C}"/>
              </a:ext>
            </a:extLst>
          </p:cNvPr>
          <p:cNvSpPr/>
          <p:nvPr/>
        </p:nvSpPr>
        <p:spPr>
          <a:xfrm>
            <a:off x="4378233" y="855156"/>
            <a:ext cx="3412402" cy="1988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Aeroportos</a:t>
            </a:r>
          </a:p>
          <a:p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concessões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00738A56-6476-4295-8390-C3B5F6B68A03}"/>
              </a:ext>
            </a:extLst>
          </p:cNvPr>
          <p:cNvSpPr/>
          <p:nvPr/>
        </p:nvSpPr>
        <p:spPr>
          <a:xfrm>
            <a:off x="8056113" y="855156"/>
            <a:ext cx="3412402" cy="1988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Terminais Portuários</a:t>
            </a:r>
          </a:p>
          <a:p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Arrendamentos</a:t>
            </a:r>
          </a:p>
          <a:p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Concessões (Renovações antecipadas)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F8C3EC53-C11E-4CAE-BE62-8ECEBCA94A9E}"/>
              </a:ext>
            </a:extLst>
          </p:cNvPr>
          <p:cNvSpPr/>
          <p:nvPr/>
        </p:nvSpPr>
        <p:spPr>
          <a:xfrm>
            <a:off x="4378233" y="3127422"/>
            <a:ext cx="3412402" cy="2773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Óleo e Gás</a:t>
            </a:r>
          </a:p>
          <a:p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4ª Rodada de Acumulações de Campos Marginais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14ª e 15ª Rodadas de Blocos Exploratórios de Petróleo e Gás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2ª e 3ª Rodadas de Partilha de Produção</a:t>
            </a:r>
          </a:p>
          <a:p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A166180B-6A72-4A10-AD63-B7D7A7220CEA}"/>
              </a:ext>
            </a:extLst>
          </p:cNvPr>
          <p:cNvSpPr/>
          <p:nvPr/>
        </p:nvSpPr>
        <p:spPr>
          <a:xfrm>
            <a:off x="8056113" y="3127422"/>
            <a:ext cx="3412402" cy="2773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</a:p>
          <a:p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transmissão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com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geração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concessões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prorrogação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desestatização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CELG-D)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A2B93CAA-44E6-4885-810D-0418E6E34B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17674" y="1029649"/>
            <a:ext cx="553019" cy="615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41BE0408-5A6A-4430-8C66-0E4E41232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639" y="995453"/>
            <a:ext cx="462360" cy="705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87B147C0-EE52-40CB-B281-C3545E59B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403" y="3273506"/>
            <a:ext cx="785560" cy="635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7705BCC4-8611-4168-9BB5-1FDDF627E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375" y="3273506"/>
            <a:ext cx="498624" cy="732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D9BD96E1-7DAA-4A30-9A1D-E065CAE9734D}"/>
              </a:ext>
            </a:extLst>
          </p:cNvPr>
          <p:cNvSpPr/>
          <p:nvPr/>
        </p:nvSpPr>
        <p:spPr>
          <a:xfrm>
            <a:off x="4930277" y="1290894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1A7C8C9D-09A4-4511-A8EB-035252A29398}"/>
              </a:ext>
            </a:extLst>
          </p:cNvPr>
          <p:cNvSpPr/>
          <p:nvPr/>
        </p:nvSpPr>
        <p:spPr>
          <a:xfrm>
            <a:off x="8030115" y="1119131"/>
            <a:ext cx="72705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F48466A6-BBB9-4A0C-B646-CD16C2F819BF}"/>
              </a:ext>
            </a:extLst>
          </p:cNvPr>
          <p:cNvSpPr/>
          <p:nvPr/>
        </p:nvSpPr>
        <p:spPr>
          <a:xfrm>
            <a:off x="4695277" y="3427152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7E290CD2-057F-4C9F-A6A8-3D99693B965A}"/>
              </a:ext>
            </a:extLst>
          </p:cNvPr>
          <p:cNvSpPr/>
          <p:nvPr/>
        </p:nvSpPr>
        <p:spPr>
          <a:xfrm>
            <a:off x="8107679" y="3400182"/>
            <a:ext cx="75533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7016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-3011" y="131179"/>
            <a:ext cx="12192000" cy="516899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200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AVANÇAR PARCERIAS</a:t>
            </a:r>
            <a:r>
              <a:rPr lang="pt-BR" altLang="pt-BR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PROJETOS EM ANDAMENTO</a:t>
            </a:r>
            <a:endParaRPr lang="pt-BR" altLang="pt-BR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tângulo 63">
            <a:extLst>
              <a:ext uri="{FF2B5EF4-FFF2-40B4-BE49-F238E27FC236}">
                <a16:creationId xmlns:a16="http://schemas.microsoft.com/office/drawing/2014/main" xmlns="" id="{386C7268-5C38-43EF-A570-C5987CD686A8}"/>
              </a:ext>
            </a:extLst>
          </p:cNvPr>
          <p:cNvSpPr/>
          <p:nvPr/>
        </p:nvSpPr>
        <p:spPr>
          <a:xfrm>
            <a:off x="10775911" y="3579244"/>
            <a:ext cx="1309923" cy="250450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8" name="Retângulo 63">
            <a:extLst>
              <a:ext uri="{FF2B5EF4-FFF2-40B4-BE49-F238E27FC236}">
                <a16:creationId xmlns:a16="http://schemas.microsoft.com/office/drawing/2014/main" xmlns="" id="{A9E592BB-BFEC-4184-975F-98927FD13DE3}"/>
              </a:ext>
            </a:extLst>
          </p:cNvPr>
          <p:cNvSpPr/>
          <p:nvPr/>
        </p:nvSpPr>
        <p:spPr>
          <a:xfrm>
            <a:off x="9425723" y="3578282"/>
            <a:ext cx="1248895" cy="250450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9" name="Retângulo 63">
            <a:extLst>
              <a:ext uri="{FF2B5EF4-FFF2-40B4-BE49-F238E27FC236}">
                <a16:creationId xmlns:a16="http://schemas.microsoft.com/office/drawing/2014/main" xmlns="" id="{59C6C219-2987-4981-BF7B-28E8D9962CDD}"/>
              </a:ext>
            </a:extLst>
          </p:cNvPr>
          <p:cNvSpPr/>
          <p:nvPr/>
        </p:nvSpPr>
        <p:spPr>
          <a:xfrm>
            <a:off x="6635394" y="3578202"/>
            <a:ext cx="1368842" cy="249474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14671" y="3578202"/>
            <a:ext cx="1946329" cy="249474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58301" y="4110947"/>
            <a:ext cx="28813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dirty="0">
                <a:solidFill>
                  <a:prstClr val="black"/>
                </a:solidFill>
                <a:latin typeface="Calibri Light" panose="020F0302020204030204"/>
              </a:rPr>
              <a:t>Terminais</a:t>
            </a:r>
          </a:p>
          <a:p>
            <a:pPr algn="ctr" defTabSz="914400"/>
            <a:r>
              <a:rPr lang="pt-BR" dirty="0">
                <a:solidFill>
                  <a:prstClr val="black"/>
                </a:solidFill>
                <a:latin typeface="Calibri Light" panose="020F0302020204030204"/>
              </a:rPr>
              <a:t> Portuários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743219" y="4065696"/>
            <a:ext cx="26246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400"/>
            <a:r>
              <a:rPr lang="pt-BR" sz="4000" dirty="0" smtClean="0">
                <a:solidFill>
                  <a:prstClr val="black"/>
                </a:solidFill>
                <a:effectLst/>
                <a:latin typeface="Calibri Light" panose="020F0302020204030204"/>
              </a:rPr>
              <a:t>27</a:t>
            </a:r>
            <a:endParaRPr lang="pt-BR" sz="4000" dirty="0">
              <a:solidFill>
                <a:prstClr val="black"/>
              </a:solidFill>
              <a:effectLst/>
              <a:latin typeface="Calibri Light" panose="020F0302020204030204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4475"/>
          <a:stretch/>
        </p:blipFill>
        <p:spPr>
          <a:xfrm>
            <a:off x="5421362" y="3638855"/>
            <a:ext cx="671627" cy="494113"/>
          </a:xfrm>
          <a:prstGeom prst="rect">
            <a:avLst/>
          </a:prstGeom>
          <a:effectLst/>
        </p:spPr>
      </p:pic>
      <p:sp>
        <p:nvSpPr>
          <p:cNvPr id="14" name="Retângulo 13"/>
          <p:cNvSpPr/>
          <p:nvPr/>
        </p:nvSpPr>
        <p:spPr>
          <a:xfrm>
            <a:off x="3155424" y="854529"/>
            <a:ext cx="1782539" cy="26419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55533" y="854529"/>
            <a:ext cx="1164918" cy="265425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475308" y="1864115"/>
            <a:ext cx="11464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dirty="0">
                <a:solidFill>
                  <a:prstClr val="black"/>
                </a:solidFill>
                <a:latin typeface="Calibri Light" panose="020F0302020204030204"/>
              </a:rPr>
              <a:t>Rodovias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180893" y="1917376"/>
            <a:ext cx="29032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dirty="0">
                <a:solidFill>
                  <a:prstClr val="black"/>
                </a:solidFill>
                <a:latin typeface="Calibri Light" panose="020F0302020204030204"/>
              </a:rPr>
              <a:t>Ferrovias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595043" y="2120522"/>
            <a:ext cx="289277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400"/>
            <a:r>
              <a:rPr lang="pt-BR" sz="4000" dirty="0">
                <a:solidFill>
                  <a:prstClr val="black"/>
                </a:solidFill>
                <a:effectLst/>
                <a:latin typeface="Calibri Light" panose="020F0302020204030204"/>
              </a:rPr>
              <a:t>8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191271" y="2122986"/>
            <a:ext cx="287813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400"/>
            <a:r>
              <a:rPr lang="pt-BR" sz="4000" dirty="0">
                <a:solidFill>
                  <a:prstClr val="black"/>
                </a:solidFill>
                <a:effectLst/>
                <a:latin typeface="Calibri Light" panose="020F0302020204030204"/>
              </a:rPr>
              <a:t>8</a:t>
            </a:r>
          </a:p>
        </p:txBody>
      </p:sp>
      <p:grpSp>
        <p:nvGrpSpPr>
          <p:cNvPr id="20" name="Grupo 54"/>
          <p:cNvGrpSpPr>
            <a:grpSpLocks noChangeAspect="1"/>
          </p:cNvGrpSpPr>
          <p:nvPr/>
        </p:nvGrpSpPr>
        <p:grpSpPr>
          <a:xfrm>
            <a:off x="5333112" y="1134668"/>
            <a:ext cx="604011" cy="720000"/>
            <a:chOff x="6185671" y="2424984"/>
            <a:chExt cx="3017682" cy="3597173"/>
          </a:xfrm>
          <a:effectLst/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671" y="2424984"/>
              <a:ext cx="3017682" cy="3017682"/>
            </a:xfrm>
            <a:prstGeom prst="rect">
              <a:avLst/>
            </a:prstGeom>
            <a:effectLst/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565"/>
            <a:stretch/>
          </p:blipFill>
          <p:spPr>
            <a:xfrm>
              <a:off x="6185671" y="5224437"/>
              <a:ext cx="3017682" cy="797720"/>
            </a:xfrm>
            <a:prstGeom prst="rect">
              <a:avLst/>
            </a:prstGeom>
            <a:effectLst/>
          </p:spPr>
        </p:pic>
      </p:grpSp>
      <p:grpSp>
        <p:nvGrpSpPr>
          <p:cNvPr id="23" name="Grupo 57"/>
          <p:cNvGrpSpPr>
            <a:grpSpLocks noChangeAspect="1"/>
          </p:cNvGrpSpPr>
          <p:nvPr/>
        </p:nvGrpSpPr>
        <p:grpSpPr>
          <a:xfrm>
            <a:off x="3741024" y="1137524"/>
            <a:ext cx="587115" cy="720000"/>
            <a:chOff x="8138014" y="1285875"/>
            <a:chExt cx="4626506" cy="6330148"/>
          </a:xfrm>
          <a:effectLst/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8014" y="2989517"/>
              <a:ext cx="4626506" cy="4626506"/>
            </a:xfrm>
            <a:prstGeom prst="rect">
              <a:avLst/>
            </a:prstGeom>
            <a:noFill/>
            <a:effectLst/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9" b="51856"/>
            <a:stretch/>
          </p:blipFill>
          <p:spPr>
            <a:xfrm>
              <a:off x="8140334" y="1285875"/>
              <a:ext cx="4621866" cy="2152650"/>
            </a:xfrm>
            <a:prstGeom prst="rect">
              <a:avLst/>
            </a:prstGeom>
            <a:noFill/>
            <a:effectLst/>
          </p:spPr>
        </p:pic>
      </p:grpSp>
      <p:sp>
        <p:nvSpPr>
          <p:cNvPr id="26" name="Retângulo 25"/>
          <p:cNvSpPr/>
          <p:nvPr/>
        </p:nvSpPr>
        <p:spPr>
          <a:xfrm>
            <a:off x="8658706" y="867567"/>
            <a:ext cx="1941155" cy="265855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6269199" y="854530"/>
            <a:ext cx="2265331" cy="26514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0652502" y="854531"/>
            <a:ext cx="1460064" cy="26514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089" y="1076673"/>
            <a:ext cx="720000" cy="720000"/>
          </a:xfrm>
          <a:prstGeom prst="rect">
            <a:avLst/>
          </a:prstGeom>
          <a:effectLst/>
        </p:spPr>
      </p:pic>
      <p:sp>
        <p:nvSpPr>
          <p:cNvPr id="30" name="CaixaDeTexto 29"/>
          <p:cNvSpPr txBox="1"/>
          <p:nvPr/>
        </p:nvSpPr>
        <p:spPr>
          <a:xfrm>
            <a:off x="8953457" y="1820346"/>
            <a:ext cx="135165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400"/>
            <a:r>
              <a:rPr lang="pt-BR" dirty="0">
                <a:solidFill>
                  <a:prstClr val="black"/>
                </a:solidFill>
                <a:latin typeface="Calibri Light" panose="020F0302020204030204"/>
              </a:rPr>
              <a:t>Óleo e Gás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553540" y="1422479"/>
            <a:ext cx="181331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400"/>
            <a:r>
              <a:rPr lang="pt-BR" dirty="0">
                <a:solidFill>
                  <a:prstClr val="black"/>
                </a:solidFill>
                <a:latin typeface="Calibri Light" panose="020F0302020204030204"/>
              </a:rPr>
              <a:t>Energia Elétrica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0837567" y="1864910"/>
            <a:ext cx="12618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400"/>
            <a:r>
              <a:rPr lang="pt-BR" dirty="0">
                <a:solidFill>
                  <a:prstClr val="black"/>
                </a:solidFill>
                <a:latin typeface="Calibri Light" panose="020F0302020204030204"/>
              </a:rPr>
              <a:t>Mineração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9406062" y="2005680"/>
            <a:ext cx="43954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400"/>
            <a:r>
              <a:rPr lang="pt-BR" sz="4000" dirty="0">
                <a:solidFill>
                  <a:prstClr val="black"/>
                </a:solidFill>
                <a:effectLst/>
                <a:latin typeface="Calibri Light" panose="020F0302020204030204"/>
              </a:rPr>
              <a:t>2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706868" y="2708634"/>
            <a:ext cx="186868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pt-BR" b="1" dirty="0">
                <a:solidFill>
                  <a:prstClr val="black"/>
                </a:solidFill>
                <a:latin typeface="Calibri Light" panose="020F0302020204030204"/>
              </a:rPr>
              <a:t>1</a:t>
            </a:r>
            <a:r>
              <a:rPr lang="pt-BR" sz="1100" dirty="0" smtClean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Partilha de Pré-Sal</a:t>
            </a:r>
          </a:p>
          <a:p>
            <a:pPr defTabSz="914400"/>
            <a:r>
              <a:rPr lang="pt-BR" b="1" dirty="0">
                <a:solidFill>
                  <a:prstClr val="black"/>
                </a:solidFill>
                <a:latin typeface="Calibri Light" panose="020F0302020204030204"/>
              </a:rPr>
              <a:t>1 </a:t>
            </a:r>
            <a:r>
              <a:rPr lang="pt-BR" sz="1100" dirty="0" smtClean="0">
                <a:solidFill>
                  <a:prstClr val="black"/>
                </a:solidFill>
                <a:latin typeface="Calibri Light" panose="020F0302020204030204"/>
              </a:rPr>
              <a:t>Oferta Permanente</a:t>
            </a:r>
            <a:endParaRPr lang="pt-BR" sz="11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003906" y="1630154"/>
            <a:ext cx="6431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400"/>
            <a:r>
              <a:rPr lang="pt-BR" sz="3600" dirty="0" smtClean="0">
                <a:solidFill>
                  <a:prstClr val="black"/>
                </a:solidFill>
                <a:effectLst/>
                <a:latin typeface="Calibri Light" panose="020F0302020204030204"/>
              </a:rPr>
              <a:t>32</a:t>
            </a:r>
            <a:endParaRPr lang="pt-BR" sz="3600" dirty="0">
              <a:solidFill>
                <a:prstClr val="black"/>
              </a:solidFill>
              <a:effectLst/>
              <a:latin typeface="Calibri Light" panose="020F0302020204030204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1147534" y="2120522"/>
            <a:ext cx="47000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400"/>
            <a:r>
              <a:rPr lang="pt-BR" sz="4000" dirty="0">
                <a:solidFill>
                  <a:prstClr val="black"/>
                </a:solidFill>
                <a:effectLst/>
                <a:latin typeface="Calibri Light" panose="020F0302020204030204"/>
              </a:rPr>
              <a:t>4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10432029" y="2717690"/>
            <a:ext cx="184703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Concessões de exploração</a:t>
            </a:r>
          </a:p>
          <a:p>
            <a:pPr algn="ctr" defTabSz="914400"/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de Direitos Minerários</a:t>
            </a:r>
          </a:p>
        </p:txBody>
      </p:sp>
      <p:grpSp>
        <p:nvGrpSpPr>
          <p:cNvPr id="38" name="Grupo 37"/>
          <p:cNvGrpSpPr>
            <a:grpSpLocks noChangeAspect="1"/>
          </p:cNvGrpSpPr>
          <p:nvPr/>
        </p:nvGrpSpPr>
        <p:grpSpPr>
          <a:xfrm>
            <a:off x="7007401" y="852858"/>
            <a:ext cx="738720" cy="624363"/>
            <a:chOff x="6949579" y="1280874"/>
            <a:chExt cx="1533373" cy="1295999"/>
          </a:xfrm>
          <a:effectLst/>
        </p:grpSpPr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579" y="1280874"/>
              <a:ext cx="1296000" cy="1295999"/>
            </a:xfrm>
            <a:prstGeom prst="rect">
              <a:avLst/>
            </a:prstGeom>
            <a:noFill/>
            <a:effectLst/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952" y="1863526"/>
              <a:ext cx="684000" cy="684000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41" name="Grupo 40"/>
          <p:cNvGrpSpPr>
            <a:grpSpLocks noChangeAspect="1"/>
          </p:cNvGrpSpPr>
          <p:nvPr/>
        </p:nvGrpSpPr>
        <p:grpSpPr>
          <a:xfrm>
            <a:off x="8888846" y="941877"/>
            <a:ext cx="1561426" cy="808892"/>
            <a:chOff x="4368925" y="2928806"/>
            <a:chExt cx="4945873" cy="2284726"/>
          </a:xfrm>
          <a:effectLst/>
        </p:grpSpPr>
        <p:pic>
          <p:nvPicPr>
            <p:cNvPr id="42" name="Imagem 41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7"/>
            <a:stretch/>
          </p:blipFill>
          <p:spPr>
            <a:xfrm>
              <a:off x="7293322" y="3041112"/>
              <a:ext cx="1285348" cy="1218420"/>
            </a:xfrm>
            <a:prstGeom prst="rect">
              <a:avLst/>
            </a:prstGeom>
            <a:effectLst/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71"/>
            <a:stretch/>
          </p:blipFill>
          <p:spPr>
            <a:xfrm>
              <a:off x="7934722" y="2928806"/>
              <a:ext cx="1024692" cy="1332000"/>
            </a:xfrm>
            <a:prstGeom prst="rect">
              <a:avLst/>
            </a:prstGeom>
            <a:effectLst/>
          </p:spPr>
        </p:pic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9252" y="3979440"/>
              <a:ext cx="168150" cy="168149"/>
            </a:xfrm>
            <a:prstGeom prst="rect">
              <a:avLst/>
            </a:prstGeom>
            <a:effectLst/>
          </p:spPr>
        </p:pic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731" y="3979440"/>
              <a:ext cx="168150" cy="168149"/>
            </a:xfrm>
            <a:prstGeom prst="rect">
              <a:avLst/>
            </a:prstGeom>
            <a:effectLst/>
          </p:spPr>
        </p:pic>
        <p:pic>
          <p:nvPicPr>
            <p:cNvPr id="46" name="Imagem 45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83" b="16702"/>
            <a:stretch/>
          </p:blipFill>
          <p:spPr>
            <a:xfrm>
              <a:off x="4368925" y="3269532"/>
              <a:ext cx="2913921" cy="1944000"/>
            </a:xfrm>
            <a:prstGeom prst="rect">
              <a:avLst/>
            </a:prstGeom>
            <a:effectLst/>
          </p:spPr>
        </p:pic>
        <p:pic>
          <p:nvPicPr>
            <p:cNvPr id="47" name="Imagem 46"/>
            <p:cNvPicPr>
              <a:picLocks noChangeAspect="1"/>
            </p:cNvPicPr>
            <p:nvPr/>
          </p:nvPicPr>
          <p:blipFill rotWithShape="1"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87" b="-2"/>
            <a:stretch/>
          </p:blipFill>
          <p:spPr>
            <a:xfrm>
              <a:off x="7144624" y="4150764"/>
              <a:ext cx="2170174" cy="1000791"/>
            </a:xfrm>
            <a:prstGeom prst="rect">
              <a:avLst/>
            </a:prstGeom>
            <a:effectLst/>
          </p:spPr>
        </p:pic>
      </p:grpSp>
      <p:sp>
        <p:nvSpPr>
          <p:cNvPr id="48" name="CaixaDeTexto 47"/>
          <p:cNvSpPr txBox="1"/>
          <p:nvPr/>
        </p:nvSpPr>
        <p:spPr>
          <a:xfrm>
            <a:off x="2637277" y="2869357"/>
            <a:ext cx="289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4 </a:t>
            </a:r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Licitações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4204118" y="2793667"/>
            <a:ext cx="288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5 </a:t>
            </a:r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Prorrogações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747542" y="5176512"/>
            <a:ext cx="288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   3 </a:t>
            </a:r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Cessões onerosas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8113349" y="3578217"/>
            <a:ext cx="1187038" cy="250450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8253558" y="4508320"/>
            <a:ext cx="88998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400"/>
            <a:r>
              <a:rPr lang="pt-BR" dirty="0">
                <a:solidFill>
                  <a:prstClr val="black"/>
                </a:solidFill>
                <a:latin typeface="Calibri Light" panose="020F0302020204030204"/>
              </a:rPr>
              <a:t>Loteria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8468381" y="4751740"/>
            <a:ext cx="47000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400"/>
            <a:r>
              <a:rPr lang="pt-BR" sz="4000" dirty="0">
                <a:solidFill>
                  <a:prstClr val="black"/>
                </a:solidFill>
                <a:effectLst/>
                <a:latin typeface="Calibri Light" panose="020F0302020204030204"/>
              </a:rPr>
              <a:t>1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7800978" y="5357901"/>
            <a:ext cx="1788787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Concessão </a:t>
            </a:r>
          </a:p>
          <a:p>
            <a:pPr algn="ctr" defTabSz="914400"/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Direito de</a:t>
            </a:r>
          </a:p>
          <a:p>
            <a:pPr algn="ctr" defTabSz="914400"/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 Exploração</a:t>
            </a:r>
          </a:p>
        </p:txBody>
      </p:sp>
      <p:grpSp>
        <p:nvGrpSpPr>
          <p:cNvPr id="55" name="Agrupar 12"/>
          <p:cNvGrpSpPr/>
          <p:nvPr/>
        </p:nvGrpSpPr>
        <p:grpSpPr>
          <a:xfrm>
            <a:off x="8300001" y="3674251"/>
            <a:ext cx="751064" cy="724742"/>
            <a:chOff x="1370635" y="4920608"/>
            <a:chExt cx="958817" cy="950193"/>
          </a:xfrm>
          <a:solidFill>
            <a:schemeClr val="accent1">
              <a:lumMod val="75000"/>
            </a:schemeClr>
          </a:solidFill>
          <a:effectLst/>
        </p:grpSpPr>
        <p:grpSp>
          <p:nvGrpSpPr>
            <p:cNvPr id="56" name="Agrupar 11"/>
            <p:cNvGrpSpPr/>
            <p:nvPr/>
          </p:nvGrpSpPr>
          <p:grpSpPr>
            <a:xfrm>
              <a:off x="1370635" y="4935935"/>
              <a:ext cx="454081" cy="428255"/>
              <a:chOff x="1368215" y="4935935"/>
              <a:chExt cx="454081" cy="428255"/>
            </a:xfrm>
            <a:grpFill/>
          </p:grpSpPr>
          <p:sp>
            <p:nvSpPr>
              <p:cNvPr id="69" name="Retângulo 68"/>
              <p:cNvSpPr/>
              <p:nvPr/>
            </p:nvSpPr>
            <p:spPr>
              <a:xfrm>
                <a:off x="1500149" y="5088075"/>
                <a:ext cx="322147" cy="27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pt-B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>
              <a:xfrm>
                <a:off x="1542422" y="4935935"/>
                <a:ext cx="279874" cy="2735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pt-B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>
              <a:xfrm>
                <a:off x="1368215" y="5088075"/>
                <a:ext cx="279874" cy="2735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pt-B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panose="020F0302020204030204"/>
                </a:endParaRPr>
              </a:p>
            </p:txBody>
          </p:sp>
        </p:grpSp>
        <p:grpSp>
          <p:nvGrpSpPr>
            <p:cNvPr id="57" name="Agrupar 77"/>
            <p:cNvGrpSpPr/>
            <p:nvPr/>
          </p:nvGrpSpPr>
          <p:grpSpPr>
            <a:xfrm rot="10800000">
              <a:off x="1879422" y="5424435"/>
              <a:ext cx="450030" cy="429879"/>
              <a:chOff x="1368215" y="4931772"/>
              <a:chExt cx="450030" cy="429879"/>
            </a:xfrm>
            <a:grpFill/>
          </p:grpSpPr>
          <p:sp>
            <p:nvSpPr>
              <p:cNvPr id="66" name="Retângulo 65"/>
              <p:cNvSpPr/>
              <p:nvPr/>
            </p:nvSpPr>
            <p:spPr>
              <a:xfrm>
                <a:off x="1544073" y="5095296"/>
                <a:ext cx="274172" cy="2647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pt-B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7" name="Elipse 66"/>
              <p:cNvSpPr/>
              <p:nvPr/>
            </p:nvSpPr>
            <p:spPr>
              <a:xfrm>
                <a:off x="1538368" y="4931772"/>
                <a:ext cx="279874" cy="273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pt-B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8" name="Elipse 67"/>
              <p:cNvSpPr/>
              <p:nvPr/>
            </p:nvSpPr>
            <p:spPr>
              <a:xfrm>
                <a:off x="1368215" y="5088074"/>
                <a:ext cx="279874" cy="2735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pt-B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panose="020F0302020204030204"/>
                </a:endParaRPr>
              </a:p>
            </p:txBody>
          </p:sp>
        </p:grpSp>
        <p:grpSp>
          <p:nvGrpSpPr>
            <p:cNvPr id="58" name="Agrupar 81"/>
            <p:cNvGrpSpPr/>
            <p:nvPr/>
          </p:nvGrpSpPr>
          <p:grpSpPr>
            <a:xfrm rot="5400000">
              <a:off x="1863515" y="4932463"/>
              <a:ext cx="454078" cy="430368"/>
              <a:chOff x="1364055" y="4931883"/>
              <a:chExt cx="454078" cy="430368"/>
            </a:xfrm>
            <a:grpFill/>
          </p:grpSpPr>
          <p:sp>
            <p:nvSpPr>
              <p:cNvPr id="63" name="Retângulo 62"/>
              <p:cNvSpPr/>
              <p:nvPr/>
            </p:nvSpPr>
            <p:spPr>
              <a:xfrm>
                <a:off x="1496761" y="5084023"/>
                <a:ext cx="321372" cy="27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pt-B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>
              <a:xfrm>
                <a:off x="1538259" y="4931883"/>
                <a:ext cx="279874" cy="2735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pt-B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5" name="Elipse 64"/>
              <p:cNvSpPr/>
              <p:nvPr/>
            </p:nvSpPr>
            <p:spPr>
              <a:xfrm>
                <a:off x="1364055" y="5084021"/>
                <a:ext cx="284742" cy="2782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pt-B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panose="020F0302020204030204"/>
                </a:endParaRPr>
              </a:p>
            </p:txBody>
          </p:sp>
        </p:grpSp>
        <p:grpSp>
          <p:nvGrpSpPr>
            <p:cNvPr id="59" name="Agrupar 85"/>
            <p:cNvGrpSpPr/>
            <p:nvPr/>
          </p:nvGrpSpPr>
          <p:grpSpPr>
            <a:xfrm rot="16200000">
              <a:off x="1384306" y="5428876"/>
              <a:ext cx="454083" cy="429767"/>
              <a:chOff x="1364051" y="4935936"/>
              <a:chExt cx="454083" cy="429767"/>
            </a:xfrm>
            <a:grpFill/>
          </p:grpSpPr>
          <p:sp>
            <p:nvSpPr>
              <p:cNvPr id="60" name="Retângulo 59"/>
              <p:cNvSpPr/>
              <p:nvPr/>
            </p:nvSpPr>
            <p:spPr>
              <a:xfrm>
                <a:off x="1526920" y="5096184"/>
                <a:ext cx="291214" cy="2680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pt-B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1538260" y="4935936"/>
                <a:ext cx="279874" cy="2735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pt-B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>
              <a:xfrm>
                <a:off x="1364051" y="5092128"/>
                <a:ext cx="279873" cy="2735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pt-BR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panose="020F0302020204030204"/>
                </a:endParaRPr>
              </a:p>
            </p:txBody>
          </p:sp>
        </p:grpSp>
      </p:grpSp>
      <p:sp>
        <p:nvSpPr>
          <p:cNvPr id="72" name="Retângulo 71"/>
          <p:cNvSpPr/>
          <p:nvPr/>
        </p:nvSpPr>
        <p:spPr>
          <a:xfrm>
            <a:off x="119941" y="854529"/>
            <a:ext cx="2907387" cy="521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593599" y="1229988"/>
            <a:ext cx="1896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pt-BR" sz="8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endParaRPr lang="pt-BR" sz="115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816847" y="3074193"/>
            <a:ext cx="1369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pt-BR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Projetos</a:t>
            </a:r>
            <a:endParaRPr lang="pt-BR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4165134" y="3028457"/>
            <a:ext cx="288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3 </a:t>
            </a:r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Concessões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3700838" y="4643675"/>
            <a:ext cx="288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   </a:t>
            </a:r>
            <a:r>
              <a:rPr lang="pt-BR" b="1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21 </a:t>
            </a:r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Arrendamentos 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2555142" y="3096130"/>
            <a:ext cx="288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4 </a:t>
            </a:r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Estudos</a:t>
            </a:r>
          </a:p>
        </p:txBody>
      </p:sp>
      <p:sp>
        <p:nvSpPr>
          <p:cNvPr id="79" name="Retângulo 13">
            <a:extLst>
              <a:ext uri="{FF2B5EF4-FFF2-40B4-BE49-F238E27FC236}">
                <a16:creationId xmlns:a16="http://schemas.microsoft.com/office/drawing/2014/main" xmlns="" id="{1164E31F-14C5-4648-BE86-F66F4DE9A3E3}"/>
              </a:ext>
            </a:extLst>
          </p:cNvPr>
          <p:cNvSpPr/>
          <p:nvPr/>
        </p:nvSpPr>
        <p:spPr>
          <a:xfrm>
            <a:off x="3163789" y="3568953"/>
            <a:ext cx="1353465" cy="248359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 defTabSz="914400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0" name="CaixaDeTexto 40">
            <a:extLst>
              <a:ext uri="{FF2B5EF4-FFF2-40B4-BE49-F238E27FC236}">
                <a16:creationId xmlns:a16="http://schemas.microsoft.com/office/drawing/2014/main" xmlns="" id="{DB61A654-B90B-4470-9CFA-D9FBC7BE2234}"/>
              </a:ext>
            </a:extLst>
          </p:cNvPr>
          <p:cNvSpPr txBox="1"/>
          <p:nvPr/>
        </p:nvSpPr>
        <p:spPr>
          <a:xfrm>
            <a:off x="3473217" y="4776258"/>
            <a:ext cx="69442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400"/>
            <a:r>
              <a:rPr lang="pt-BR" sz="40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Calibri Light" panose="020F0302020204030204"/>
              </a:rPr>
              <a:t>17</a:t>
            </a:r>
            <a:endParaRPr lang="pt-BR" sz="4000" dirty="0">
              <a:solidFill>
                <a:prstClr val="black">
                  <a:lumMod val="85000"/>
                  <a:lumOff val="15000"/>
                </a:prstClr>
              </a:solidFill>
              <a:effectLst/>
              <a:latin typeface="Calibri Light" panose="020F0302020204030204"/>
            </a:endParaRPr>
          </a:p>
        </p:txBody>
      </p:sp>
      <p:pic>
        <p:nvPicPr>
          <p:cNvPr id="81" name="Imagem 53">
            <a:extLst>
              <a:ext uri="{FF2B5EF4-FFF2-40B4-BE49-F238E27FC236}">
                <a16:creationId xmlns:a16="http://schemas.microsoft.com/office/drawing/2014/main" xmlns="" id="{D47B7922-9203-4636-A628-F7089BB8167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99" y="3740107"/>
            <a:ext cx="893765" cy="893765"/>
          </a:xfrm>
          <a:prstGeom prst="rect">
            <a:avLst/>
          </a:prstGeom>
          <a:effectLst/>
        </p:spPr>
      </p:pic>
      <p:sp>
        <p:nvSpPr>
          <p:cNvPr id="82" name="CaixaDeTexto 113">
            <a:extLst>
              <a:ext uri="{FF2B5EF4-FFF2-40B4-BE49-F238E27FC236}">
                <a16:creationId xmlns:a16="http://schemas.microsoft.com/office/drawing/2014/main" xmlns="" id="{FCF82D39-21B0-43F9-A503-6D9EC03BBC08}"/>
              </a:ext>
            </a:extLst>
          </p:cNvPr>
          <p:cNvSpPr txBox="1"/>
          <p:nvPr/>
        </p:nvSpPr>
        <p:spPr>
          <a:xfrm>
            <a:off x="3232396" y="4600044"/>
            <a:ext cx="131318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400"/>
            <a:r>
              <a:rPr lang="pt-BR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  <a:cs typeface="Arial" panose="020B0604020202020204" pitchFamily="34" charset="0"/>
              </a:rPr>
              <a:t>Aeroportos</a:t>
            </a:r>
          </a:p>
        </p:txBody>
      </p:sp>
      <p:sp>
        <p:nvSpPr>
          <p:cNvPr id="83" name="CaixaDeTexto 114">
            <a:extLst>
              <a:ext uri="{FF2B5EF4-FFF2-40B4-BE49-F238E27FC236}">
                <a16:creationId xmlns:a16="http://schemas.microsoft.com/office/drawing/2014/main" xmlns="" id="{EAAFBD11-7F70-44DA-A091-C6FE9CD6D36D}"/>
              </a:ext>
            </a:extLst>
          </p:cNvPr>
          <p:cNvSpPr txBox="1"/>
          <p:nvPr/>
        </p:nvSpPr>
        <p:spPr>
          <a:xfrm>
            <a:off x="3256265" y="5334455"/>
            <a:ext cx="1124027" cy="8156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400"/>
            <a:r>
              <a:rPr lang="pt-BR" b="1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13 </a:t>
            </a:r>
            <a:r>
              <a:rPr lang="pt-BR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Concessões</a:t>
            </a:r>
          </a:p>
          <a:p>
            <a:pPr algn="ctr" defTabSz="914400"/>
            <a:r>
              <a:rPr lang="pt-BR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4</a:t>
            </a:r>
            <a:r>
              <a:rPr lang="pt-BR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Alienações</a:t>
            </a:r>
          </a:p>
          <a:p>
            <a:pPr algn="ctr" defTabSz="914400"/>
            <a:endParaRPr lang="pt-BR" sz="11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</p:txBody>
      </p:sp>
      <p:pic>
        <p:nvPicPr>
          <p:cNvPr id="84" name="Picture 3">
            <a:extLst>
              <a:ext uri="{FF2B5EF4-FFF2-40B4-BE49-F238E27FC236}">
                <a16:creationId xmlns:a16="http://schemas.microsoft.com/office/drawing/2014/main" xmlns="" id="{2EBF3B55-B7E9-4C47-A347-B3D9D0958C1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9809" y="3674283"/>
            <a:ext cx="951319" cy="624539"/>
          </a:xfrm>
          <a:prstGeom prst="rect">
            <a:avLst/>
          </a:prstGeom>
        </p:spPr>
      </p:pic>
      <p:sp>
        <p:nvSpPr>
          <p:cNvPr id="85" name="CaixaDeTexto 104">
            <a:extLst>
              <a:ext uri="{FF2B5EF4-FFF2-40B4-BE49-F238E27FC236}">
                <a16:creationId xmlns:a16="http://schemas.microsoft.com/office/drawing/2014/main" xmlns="" id="{C3EFC228-6F5C-4D88-9B86-1E92A30013FC}"/>
              </a:ext>
            </a:extLst>
          </p:cNvPr>
          <p:cNvSpPr txBox="1"/>
          <p:nvPr/>
        </p:nvSpPr>
        <p:spPr>
          <a:xfrm>
            <a:off x="6158238" y="4414142"/>
            <a:ext cx="22451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dirty="0">
                <a:solidFill>
                  <a:prstClr val="black"/>
                </a:solidFill>
                <a:latin typeface="Calibri Light" panose="020F0302020204030204"/>
              </a:rPr>
              <a:t>COMAER</a:t>
            </a:r>
          </a:p>
        </p:txBody>
      </p:sp>
      <p:sp>
        <p:nvSpPr>
          <p:cNvPr id="86" name="CaixaDeTexto 74">
            <a:extLst>
              <a:ext uri="{FF2B5EF4-FFF2-40B4-BE49-F238E27FC236}">
                <a16:creationId xmlns:a16="http://schemas.microsoft.com/office/drawing/2014/main" xmlns="" id="{350F1624-FB58-493F-B2C3-A0367312C6C7}"/>
              </a:ext>
            </a:extLst>
          </p:cNvPr>
          <p:cNvSpPr txBox="1"/>
          <p:nvPr/>
        </p:nvSpPr>
        <p:spPr>
          <a:xfrm>
            <a:off x="7065352" y="4641494"/>
            <a:ext cx="47000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400"/>
            <a:r>
              <a:rPr lang="pt-BR" sz="4000" dirty="0">
                <a:solidFill>
                  <a:prstClr val="black"/>
                </a:solidFill>
                <a:effectLst/>
                <a:latin typeface="Calibri Light" panose="020F0302020204030204"/>
              </a:rPr>
              <a:t>1</a:t>
            </a:r>
          </a:p>
        </p:txBody>
      </p:sp>
      <p:sp>
        <p:nvSpPr>
          <p:cNvPr id="87" name="CaixaDeTexto 75">
            <a:extLst>
              <a:ext uri="{FF2B5EF4-FFF2-40B4-BE49-F238E27FC236}">
                <a16:creationId xmlns:a16="http://schemas.microsoft.com/office/drawing/2014/main" xmlns="" id="{996261BE-EB37-4BC3-A46C-53882566363B}"/>
              </a:ext>
            </a:extLst>
          </p:cNvPr>
          <p:cNvSpPr txBox="1"/>
          <p:nvPr/>
        </p:nvSpPr>
        <p:spPr>
          <a:xfrm>
            <a:off x="6425188" y="5267096"/>
            <a:ext cx="178878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sz="1050" dirty="0">
                <a:solidFill>
                  <a:prstClr val="black"/>
                </a:solidFill>
                <a:latin typeface="Calibri Light" panose="020F0302020204030204"/>
              </a:rPr>
              <a:t>Concessão Administrativa - Parceria </a:t>
            </a:r>
          </a:p>
          <a:p>
            <a:pPr algn="ctr" defTabSz="914400"/>
            <a:r>
              <a:rPr lang="pt-BR" sz="1050" dirty="0">
                <a:solidFill>
                  <a:prstClr val="black"/>
                </a:solidFill>
                <a:latin typeface="Calibri Light" panose="020F0302020204030204"/>
              </a:rPr>
              <a:t>Público-Privada</a:t>
            </a:r>
          </a:p>
          <a:p>
            <a:pPr algn="ctr" defTabSz="914400"/>
            <a:r>
              <a:rPr lang="pt-BR" sz="1050" dirty="0">
                <a:solidFill>
                  <a:prstClr val="black"/>
                </a:solidFill>
                <a:latin typeface="Calibri Light" panose="020F0302020204030204"/>
              </a:rPr>
              <a:t>(PPP)</a:t>
            </a:r>
          </a:p>
        </p:txBody>
      </p:sp>
      <p:pic>
        <p:nvPicPr>
          <p:cNvPr id="88" name="Picture 4">
            <a:extLst>
              <a:ext uri="{FF2B5EF4-FFF2-40B4-BE49-F238E27FC236}">
                <a16:creationId xmlns:a16="http://schemas.microsoft.com/office/drawing/2014/main" xmlns="" id="{57266378-2828-48A1-BB0E-51A4022962C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5627" y="3705315"/>
            <a:ext cx="736590" cy="736590"/>
          </a:xfrm>
          <a:prstGeom prst="rect">
            <a:avLst/>
          </a:prstGeom>
        </p:spPr>
      </p:pic>
      <p:sp>
        <p:nvSpPr>
          <p:cNvPr id="89" name="CaixaDeTexto 73">
            <a:extLst>
              <a:ext uri="{FF2B5EF4-FFF2-40B4-BE49-F238E27FC236}">
                <a16:creationId xmlns:a16="http://schemas.microsoft.com/office/drawing/2014/main" xmlns="" id="{2BEBED84-8F97-4926-902E-7AA54021BF53}"/>
              </a:ext>
            </a:extLst>
          </p:cNvPr>
          <p:cNvSpPr txBox="1"/>
          <p:nvPr/>
        </p:nvSpPr>
        <p:spPr>
          <a:xfrm>
            <a:off x="9492995" y="4423617"/>
            <a:ext cx="11079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400"/>
            <a:r>
              <a:rPr lang="pt-BR" dirty="0">
                <a:solidFill>
                  <a:prstClr val="black"/>
                </a:solidFill>
                <a:latin typeface="Calibri Light" panose="020F0302020204030204"/>
              </a:rPr>
              <a:t>Casa da </a:t>
            </a:r>
          </a:p>
          <a:p>
            <a:pPr algn="ctr" defTabSz="914400"/>
            <a:r>
              <a:rPr lang="pt-BR" dirty="0">
                <a:solidFill>
                  <a:prstClr val="black"/>
                </a:solidFill>
                <a:latin typeface="Calibri Light" panose="020F0302020204030204"/>
              </a:rPr>
              <a:t>Moeda</a:t>
            </a:r>
          </a:p>
        </p:txBody>
      </p:sp>
      <p:sp>
        <p:nvSpPr>
          <p:cNvPr id="90" name="CaixaDeTexto 74">
            <a:extLst>
              <a:ext uri="{FF2B5EF4-FFF2-40B4-BE49-F238E27FC236}">
                <a16:creationId xmlns:a16="http://schemas.microsoft.com/office/drawing/2014/main" xmlns="" id="{527D5F23-78C5-4309-BD4F-E3DD8C3C8623}"/>
              </a:ext>
            </a:extLst>
          </p:cNvPr>
          <p:cNvSpPr txBox="1"/>
          <p:nvPr/>
        </p:nvSpPr>
        <p:spPr>
          <a:xfrm>
            <a:off x="9779578" y="4904363"/>
            <a:ext cx="47000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400"/>
            <a:r>
              <a:rPr lang="pt-BR" sz="4000" dirty="0">
                <a:solidFill>
                  <a:prstClr val="black"/>
                </a:solidFill>
                <a:effectLst/>
                <a:latin typeface="Calibri Light" panose="020F0302020204030204"/>
              </a:rPr>
              <a:t>1</a:t>
            </a:r>
          </a:p>
        </p:txBody>
      </p:sp>
      <p:sp>
        <p:nvSpPr>
          <p:cNvPr id="91" name="CaixaDeTexto 75">
            <a:extLst>
              <a:ext uri="{FF2B5EF4-FFF2-40B4-BE49-F238E27FC236}">
                <a16:creationId xmlns:a16="http://schemas.microsoft.com/office/drawing/2014/main" xmlns="" id="{A3A0192C-64E3-4BA4-A183-BC6E66B1E3C2}"/>
              </a:ext>
            </a:extLst>
          </p:cNvPr>
          <p:cNvSpPr txBox="1"/>
          <p:nvPr/>
        </p:nvSpPr>
        <p:spPr>
          <a:xfrm>
            <a:off x="9129528" y="5495923"/>
            <a:ext cx="178878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Desestatização</a:t>
            </a:r>
          </a:p>
        </p:txBody>
      </p:sp>
      <p:pic>
        <p:nvPicPr>
          <p:cNvPr id="92" name="Picture 126">
            <a:extLst>
              <a:ext uri="{FF2B5EF4-FFF2-40B4-BE49-F238E27FC236}">
                <a16:creationId xmlns:a16="http://schemas.microsoft.com/office/drawing/2014/main" xmlns="" id="{F84CA04A-DEDB-4ADD-B06F-1B2B936385B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 flipH="1">
            <a:off x="11076642" y="3734380"/>
            <a:ext cx="847692" cy="630470"/>
          </a:xfrm>
          <a:prstGeom prst="rect">
            <a:avLst/>
          </a:prstGeom>
        </p:spPr>
      </p:pic>
      <p:sp>
        <p:nvSpPr>
          <p:cNvPr id="93" name="CaixaDeTexto 73">
            <a:extLst>
              <a:ext uri="{FF2B5EF4-FFF2-40B4-BE49-F238E27FC236}">
                <a16:creationId xmlns:a16="http://schemas.microsoft.com/office/drawing/2014/main" xmlns="" id="{7C62E25D-5D1E-4AA0-9DE5-22D7822CB89F}"/>
              </a:ext>
            </a:extLst>
          </p:cNvPr>
          <p:cNvSpPr txBox="1"/>
          <p:nvPr/>
        </p:nvSpPr>
        <p:spPr>
          <a:xfrm>
            <a:off x="10860080" y="4475754"/>
            <a:ext cx="119936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400"/>
            <a:r>
              <a:rPr lang="pt-BR" sz="1200" dirty="0">
                <a:solidFill>
                  <a:prstClr val="black"/>
                </a:solidFill>
                <a:latin typeface="Calibri Light" panose="020F0302020204030204"/>
              </a:rPr>
              <a:t>Agricultura e </a:t>
            </a:r>
          </a:p>
          <a:p>
            <a:pPr algn="ctr" defTabSz="914400"/>
            <a:r>
              <a:rPr lang="pt-BR" sz="1200" dirty="0">
                <a:solidFill>
                  <a:prstClr val="black"/>
                </a:solidFill>
                <a:latin typeface="Calibri Light" panose="020F0302020204030204"/>
              </a:rPr>
              <a:t>Abastecimento</a:t>
            </a:r>
          </a:p>
        </p:txBody>
      </p:sp>
      <p:sp>
        <p:nvSpPr>
          <p:cNvPr id="94" name="CaixaDeTexto 74">
            <a:extLst>
              <a:ext uri="{FF2B5EF4-FFF2-40B4-BE49-F238E27FC236}">
                <a16:creationId xmlns:a16="http://schemas.microsoft.com/office/drawing/2014/main" xmlns="" id="{1D734F71-1420-48E1-826F-6A91759919ED}"/>
              </a:ext>
            </a:extLst>
          </p:cNvPr>
          <p:cNvSpPr txBox="1"/>
          <p:nvPr/>
        </p:nvSpPr>
        <p:spPr>
          <a:xfrm>
            <a:off x="11233509" y="4788032"/>
            <a:ext cx="47000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pt-BR"/>
            </a:defPPr>
            <a:lvl1pPr>
              <a:defRPr sz="115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400"/>
            <a:r>
              <a:rPr lang="pt-BR" sz="4000" dirty="0">
                <a:solidFill>
                  <a:prstClr val="black"/>
                </a:solidFill>
                <a:effectLst/>
                <a:latin typeface="Calibri Light" panose="020F0302020204030204"/>
              </a:rPr>
              <a:t>2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97529" y="2180901"/>
            <a:ext cx="2185031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pt-BR" b="1" dirty="0">
                <a:solidFill>
                  <a:prstClr val="black"/>
                </a:solidFill>
                <a:latin typeface="Calibri Light" panose="020F0302020204030204"/>
              </a:rPr>
              <a:t>       </a:t>
            </a:r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 Geração  </a:t>
            </a:r>
            <a:r>
              <a:rPr lang="pt-BR" sz="1400" b="1" dirty="0">
                <a:solidFill>
                  <a:prstClr val="black"/>
                </a:solidFill>
                <a:latin typeface="Calibri Light" panose="020F0302020204030204"/>
              </a:rPr>
              <a:t>1</a:t>
            </a:r>
            <a:r>
              <a:rPr lang="pt-BR" sz="11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Prorrogação</a:t>
            </a:r>
          </a:p>
          <a:p>
            <a:pPr defTabSz="914400"/>
            <a:r>
              <a:rPr lang="pt-BR" sz="1100" dirty="0" smtClean="0">
                <a:solidFill>
                  <a:prstClr val="black"/>
                </a:solidFill>
                <a:latin typeface="Calibri Light" panose="020F0302020204030204"/>
              </a:rPr>
              <a:t>Desestatizações </a:t>
            </a:r>
            <a:r>
              <a:rPr lang="pt-BR" b="1" dirty="0" smtClean="0">
                <a:solidFill>
                  <a:prstClr val="black"/>
                </a:solidFill>
                <a:latin typeface="Calibri Light" panose="020F0302020204030204"/>
              </a:rPr>
              <a:t>6</a:t>
            </a:r>
            <a:r>
              <a:rPr lang="pt-BR" sz="1100" dirty="0" smtClean="0">
                <a:solidFill>
                  <a:prstClr val="black"/>
                </a:solidFill>
                <a:latin typeface="Calibri Light" panose="020F0302020204030204"/>
              </a:rPr>
              <a:t> Distribuidoras    	</a:t>
            </a:r>
            <a:r>
              <a:rPr lang="pt-BR" b="1" dirty="0" smtClean="0">
                <a:solidFill>
                  <a:prstClr val="black"/>
                </a:solidFill>
                <a:latin typeface="Calibri Light" panose="020F0302020204030204"/>
              </a:rPr>
              <a:t>1</a:t>
            </a:r>
            <a:r>
              <a:rPr lang="pt-BR" sz="1100" dirty="0" smtClean="0">
                <a:solidFill>
                  <a:prstClr val="black"/>
                </a:solidFill>
                <a:latin typeface="Calibri Light" panose="020F0302020204030204"/>
              </a:rPr>
              <a:t> Eletrobrás</a:t>
            </a:r>
            <a:br>
              <a:rPr lang="pt-BR" sz="1100" dirty="0" smtClean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pt-BR" sz="1100" dirty="0" smtClean="0">
                <a:solidFill>
                  <a:prstClr val="black"/>
                </a:solidFill>
                <a:latin typeface="Calibri Light" panose="020F0302020204030204"/>
              </a:rPr>
              <a:t>Lotes Transmissão </a:t>
            </a:r>
            <a:r>
              <a:rPr lang="pt-BR" sz="1600" b="1" dirty="0">
                <a:solidFill>
                  <a:prstClr val="black"/>
                </a:solidFill>
                <a:latin typeface="Calibri Light" panose="020F0302020204030204"/>
              </a:rPr>
              <a:t>24</a:t>
            </a:r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  <p:sp>
        <p:nvSpPr>
          <p:cNvPr id="96" name="CaixaDeTexto 95"/>
          <p:cNvSpPr txBox="1"/>
          <p:nvPr/>
        </p:nvSpPr>
        <p:spPr>
          <a:xfrm>
            <a:off x="144529" y="4669884"/>
            <a:ext cx="2805576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400"/>
            <a:r>
              <a:rPr lang="pt-BR" sz="2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z="3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144,1</a:t>
            </a:r>
            <a:r>
              <a:rPr lang="pt-BR" sz="2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bilhões*</a:t>
            </a:r>
            <a:endParaRPr lang="pt-BR" sz="3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pt-BR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Investimentos </a:t>
            </a:r>
            <a:r>
              <a:rPr lang="pt-BR" sz="1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Previstos</a:t>
            </a:r>
          </a:p>
        </p:txBody>
      </p:sp>
      <p:sp>
        <p:nvSpPr>
          <p:cNvPr id="97" name="CaixaDeTexto 96"/>
          <p:cNvSpPr txBox="1"/>
          <p:nvPr/>
        </p:nvSpPr>
        <p:spPr>
          <a:xfrm>
            <a:off x="3575486" y="2633558"/>
            <a:ext cx="962123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400"/>
            <a:r>
              <a:rPr lang="pt-BR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Concessões</a:t>
            </a:r>
          </a:p>
        </p:txBody>
      </p:sp>
      <p:sp>
        <p:nvSpPr>
          <p:cNvPr id="98" name="CaixaDeTexto 97"/>
          <p:cNvSpPr txBox="1"/>
          <p:nvPr/>
        </p:nvSpPr>
        <p:spPr>
          <a:xfrm>
            <a:off x="4027928" y="4898653"/>
            <a:ext cx="288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   2 </a:t>
            </a:r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Autorizações Investimentos</a:t>
            </a:r>
          </a:p>
        </p:txBody>
      </p:sp>
      <p:sp>
        <p:nvSpPr>
          <p:cNvPr id="99" name="CaixaDeTexto 98"/>
          <p:cNvSpPr txBox="1"/>
          <p:nvPr/>
        </p:nvSpPr>
        <p:spPr>
          <a:xfrm>
            <a:off x="3959669" y="5435363"/>
            <a:ext cx="288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pt-BR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   1</a:t>
            </a:r>
            <a:r>
              <a:rPr lang="pt-BR" b="1" dirty="0" smtClean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prstClr val="black"/>
                </a:solidFill>
                <a:latin typeface="Calibri Light" panose="020F0302020204030204"/>
              </a:rPr>
              <a:t>Renovações antecipadas</a:t>
            </a:r>
          </a:p>
        </p:txBody>
      </p:sp>
      <p:sp>
        <p:nvSpPr>
          <p:cNvPr id="100" name="CaixaDeTexto 99"/>
          <p:cNvSpPr txBox="1"/>
          <p:nvPr/>
        </p:nvSpPr>
        <p:spPr>
          <a:xfrm>
            <a:off x="288765" y="6182658"/>
            <a:ext cx="833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1200" dirty="0" smtClean="0">
                <a:solidFill>
                  <a:prstClr val="black"/>
                </a:solidFill>
              </a:rPr>
              <a:t>* US</a:t>
            </a:r>
            <a:r>
              <a:rPr lang="pt-BR" sz="1200" dirty="0">
                <a:solidFill>
                  <a:prstClr val="black"/>
                </a:solidFill>
              </a:rPr>
              <a:t>$ </a:t>
            </a:r>
            <a:r>
              <a:rPr lang="pt-BR" sz="1200" dirty="0" smtClean="0">
                <a:solidFill>
                  <a:prstClr val="black"/>
                </a:solidFill>
              </a:rPr>
              <a:t>41,4 </a:t>
            </a:r>
            <a:r>
              <a:rPr lang="pt-BR" sz="1200" dirty="0">
                <a:solidFill>
                  <a:prstClr val="black"/>
                </a:solidFill>
              </a:rPr>
              <a:t>bilhões </a:t>
            </a:r>
            <a:endParaRPr lang="pt-BR" sz="1200" dirty="0" smtClean="0">
              <a:solidFill>
                <a:prstClr val="black"/>
              </a:solidFill>
            </a:endParaRPr>
          </a:p>
          <a:p>
            <a:pPr defTabSz="914400"/>
            <a:r>
              <a:rPr lang="pt-BR" sz="1200" dirty="0" smtClean="0">
                <a:solidFill>
                  <a:prstClr val="black"/>
                </a:solidFill>
              </a:rPr>
              <a:t>(Taxa de câmbio de 3.2074 BRL por USD, média de janeiro/2018)</a:t>
            </a:r>
          </a:p>
        </p:txBody>
      </p:sp>
    </p:spTree>
    <p:extLst>
      <p:ext uri="{BB962C8B-B14F-4D97-AF65-F5344CB8AC3E}">
        <p14:creationId xmlns:p14="http://schemas.microsoft.com/office/powerpoint/2010/main" val="13478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-3011" y="131179"/>
            <a:ext cx="12192000" cy="692763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 de logística que promovem a interligação entre importantes </a:t>
            </a:r>
            <a:r>
              <a:rPr lang="pt-BR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pólos</a:t>
            </a:r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o escoamento de carga</a:t>
            </a:r>
            <a:endParaRPr lang="pt-BR" altLang="pt-B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4D39B-4F8E-475C-9A5C-931CEEE1D171}" type="slidenum">
              <a:rPr lang="pt-BR" smtClean="0">
                <a:solidFill>
                  <a:schemeClr val="tx1"/>
                </a:solidFill>
              </a:rPr>
              <a:pPr/>
              <a:t>33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EEB8BA7-BE73-4373-B678-58F8D2CA0F74}"/>
              </a:ext>
            </a:extLst>
          </p:cNvPr>
          <p:cNvSpPr txBox="1"/>
          <p:nvPr/>
        </p:nvSpPr>
        <p:spPr>
          <a:xfrm>
            <a:off x="149197" y="1021985"/>
            <a:ext cx="6616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MCP1 –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Cavaco de Madeira - Porto de Santana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VDC 12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Granéis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liquidos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(3) PAR 07, 08 and XX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Grãos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(5) BEL 02A, 02B, 04, 08 e 09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(3) Mir 01, BEL 05 e BEL 06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IQI18 – Celulose – Porto de Itaqui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Terminal graneis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liquidos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– Vitoria/ES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PAR01 – Celulose e PAR12 – Veículos - Porto de Paranaguá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BR-040/MG/RJ, BR-116/RJ e BR-116/RJ/SP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BR-101/SC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BR-101/290/386/448/RS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BR364/365/GO/MG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BR -153/GO/TO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Ferrovia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Norte-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EF-151 SP/MG/GO/TO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Ferrogrão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EF-170 MT/PA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BR-364/RO/MT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Ferrovia de Integração Oeste-Leste EF-334/BA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AE10, AE11 e AI01 – Granéis Líquidos – Porto de Cabedelo/ PB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STS 13 e STS13A – Granéis Líquidos – Porto de Santos /SP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SUA 05 e SUA XX – Contêineres e Veículos – Porto de Suape/ PE</a:t>
            </a:r>
          </a:p>
          <a:p>
            <a:pPr marL="342900" indent="-342900">
              <a:buFont typeface="+mj-lt"/>
              <a:buAutoNum type="arabicPeriod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20290ADB-2C39-49BF-8718-0613F0CB9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9" y="389628"/>
            <a:ext cx="10984670" cy="617518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33856171-480A-4AB3-AF70-E6362CA1A225}"/>
              </a:ext>
            </a:extLst>
          </p:cNvPr>
          <p:cNvSpPr/>
          <p:nvPr/>
        </p:nvSpPr>
        <p:spPr>
          <a:xfrm>
            <a:off x="10655260" y="4562123"/>
            <a:ext cx="1346843" cy="1279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155F8C35-1CD3-41E9-AF6D-8C96D06920B9}"/>
              </a:ext>
            </a:extLst>
          </p:cNvPr>
          <p:cNvSpPr txBox="1"/>
          <p:nvPr/>
        </p:nvSpPr>
        <p:spPr>
          <a:xfrm>
            <a:off x="11062429" y="4627485"/>
            <a:ext cx="1093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Portos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Ferrovias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Rodovias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1983F32-73D2-4328-BC4E-64F12F55B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5660" y="4615083"/>
            <a:ext cx="205154" cy="313108"/>
          </a:xfrm>
          <a:prstGeom prst="rect">
            <a:avLst/>
          </a:prstGeom>
        </p:spPr>
      </p:pic>
      <p:sp>
        <p:nvSpPr>
          <p:cNvPr id="12" name="Forma Livre: Forma 289">
            <a:extLst>
              <a:ext uri="{FF2B5EF4-FFF2-40B4-BE49-F238E27FC236}">
                <a16:creationId xmlns="" xmlns:a16="http://schemas.microsoft.com/office/drawing/2014/main" id="{276DD470-651E-46E9-AAB0-D5B1071FCDC0}"/>
              </a:ext>
            </a:extLst>
          </p:cNvPr>
          <p:cNvSpPr/>
          <p:nvPr/>
        </p:nvSpPr>
        <p:spPr>
          <a:xfrm>
            <a:off x="10813770" y="5003422"/>
            <a:ext cx="88669" cy="266007"/>
          </a:xfrm>
          <a:custGeom>
            <a:avLst/>
            <a:gdLst>
              <a:gd name="connsiteX0" fmla="*/ 0 w 88669"/>
              <a:gd name="connsiteY0" fmla="*/ 266007 h 266007"/>
              <a:gd name="connsiteX1" fmla="*/ 83127 w 88669"/>
              <a:gd name="connsiteY1" fmla="*/ 188421 h 266007"/>
              <a:gd name="connsiteX2" fmla="*/ 27709 w 88669"/>
              <a:gd name="connsiteY2" fmla="*/ 99752 h 266007"/>
              <a:gd name="connsiteX3" fmla="*/ 60960 w 88669"/>
              <a:gd name="connsiteY3" fmla="*/ 33251 h 266007"/>
              <a:gd name="connsiteX4" fmla="*/ 88669 w 88669"/>
              <a:gd name="connsiteY4" fmla="*/ 0 h 26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69" h="266007">
                <a:moveTo>
                  <a:pt x="0" y="266007"/>
                </a:moveTo>
                <a:cubicBezTo>
                  <a:pt x="39254" y="241068"/>
                  <a:pt x="78509" y="216130"/>
                  <a:pt x="83127" y="188421"/>
                </a:cubicBezTo>
                <a:cubicBezTo>
                  <a:pt x="87745" y="160712"/>
                  <a:pt x="31403" y="125614"/>
                  <a:pt x="27709" y="99752"/>
                </a:cubicBezTo>
                <a:cubicBezTo>
                  <a:pt x="24015" y="73890"/>
                  <a:pt x="50800" y="49876"/>
                  <a:pt x="60960" y="33251"/>
                </a:cubicBezTo>
                <a:cubicBezTo>
                  <a:pt x="71120" y="16626"/>
                  <a:pt x="79894" y="8313"/>
                  <a:pt x="88669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chemeClr val="tx1"/>
              </a:solidFill>
            </a:endParaRPr>
          </a:p>
        </p:txBody>
      </p:sp>
      <p:sp>
        <p:nvSpPr>
          <p:cNvPr id="13" name="Forma Livre: Forma 35">
            <a:extLst>
              <a:ext uri="{FF2B5EF4-FFF2-40B4-BE49-F238E27FC236}">
                <a16:creationId xmlns="" xmlns:a16="http://schemas.microsoft.com/office/drawing/2014/main" id="{38E59617-E3D3-4122-B2F1-8E5335EF9016}"/>
              </a:ext>
            </a:extLst>
          </p:cNvPr>
          <p:cNvSpPr/>
          <p:nvPr/>
        </p:nvSpPr>
        <p:spPr>
          <a:xfrm>
            <a:off x="10813770" y="5370418"/>
            <a:ext cx="88669" cy="266007"/>
          </a:xfrm>
          <a:custGeom>
            <a:avLst/>
            <a:gdLst>
              <a:gd name="connsiteX0" fmla="*/ 0 w 88669"/>
              <a:gd name="connsiteY0" fmla="*/ 266007 h 266007"/>
              <a:gd name="connsiteX1" fmla="*/ 83127 w 88669"/>
              <a:gd name="connsiteY1" fmla="*/ 188421 h 266007"/>
              <a:gd name="connsiteX2" fmla="*/ 27709 w 88669"/>
              <a:gd name="connsiteY2" fmla="*/ 99752 h 266007"/>
              <a:gd name="connsiteX3" fmla="*/ 60960 w 88669"/>
              <a:gd name="connsiteY3" fmla="*/ 33251 h 266007"/>
              <a:gd name="connsiteX4" fmla="*/ 88669 w 88669"/>
              <a:gd name="connsiteY4" fmla="*/ 0 h 26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69" h="266007">
                <a:moveTo>
                  <a:pt x="0" y="266007"/>
                </a:moveTo>
                <a:cubicBezTo>
                  <a:pt x="39254" y="241068"/>
                  <a:pt x="78509" y="216130"/>
                  <a:pt x="83127" y="188421"/>
                </a:cubicBezTo>
                <a:cubicBezTo>
                  <a:pt x="87745" y="160712"/>
                  <a:pt x="31403" y="125614"/>
                  <a:pt x="27709" y="99752"/>
                </a:cubicBezTo>
                <a:cubicBezTo>
                  <a:pt x="24015" y="73890"/>
                  <a:pt x="50800" y="49876"/>
                  <a:pt x="60960" y="33251"/>
                </a:cubicBezTo>
                <a:cubicBezTo>
                  <a:pt x="71120" y="16626"/>
                  <a:pt x="79894" y="8313"/>
                  <a:pt x="88669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BA930C4C-46F2-46CF-B642-1E3CFBD25DF2}"/>
              </a:ext>
            </a:extLst>
          </p:cNvPr>
          <p:cNvSpPr txBox="1"/>
          <p:nvPr/>
        </p:nvSpPr>
        <p:spPr>
          <a:xfrm>
            <a:off x="10724302" y="4187125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5138DF7A-0EA9-4C58-A221-32AE5A9C2BE5}"/>
              </a:ext>
            </a:extLst>
          </p:cNvPr>
          <p:cNvSpPr txBox="1"/>
          <p:nvPr/>
        </p:nvSpPr>
        <p:spPr>
          <a:xfrm>
            <a:off x="9723383" y="4721998"/>
            <a:ext cx="569248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55362026-1997-4260-B571-141944778EB1}"/>
              </a:ext>
            </a:extLst>
          </p:cNvPr>
          <p:cNvSpPr txBox="1"/>
          <p:nvPr/>
        </p:nvSpPr>
        <p:spPr>
          <a:xfrm>
            <a:off x="9879860" y="1031971"/>
            <a:ext cx="1867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Secretaria do PPI</a:t>
            </a:r>
          </a:p>
        </p:txBody>
      </p:sp>
    </p:spTree>
    <p:extLst>
      <p:ext uri="{BB962C8B-B14F-4D97-AF65-F5344CB8AC3E}">
        <p14:creationId xmlns:p14="http://schemas.microsoft.com/office/powerpoint/2010/main" val="12688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237738E9-E4F8-4F2C-B08F-523BE2734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5" y="1006972"/>
            <a:ext cx="10974453" cy="4995896"/>
          </a:xfrm>
          <a:prstGeom prst="rect">
            <a:avLst/>
          </a:prstGeom>
          <a:solidFill>
            <a:srgbClr val="333F50"/>
          </a:solidFill>
        </p:spPr>
      </p:pic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-3011" y="131179"/>
            <a:ext cx="12192000" cy="692763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prorrogações </a:t>
            </a:r>
            <a:r>
              <a:rPr lang="pt-BR" altLang="pt-BR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ferroviárias buscam </a:t>
            </a:r>
            <a:r>
              <a:rPr lang="pt-BR" alt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alavancar novos investimentos para melhorar o escoamento da </a:t>
            </a:r>
            <a:r>
              <a:rPr lang="pt-BR" altLang="pt-BR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endParaRPr lang="pt-BR" altLang="pt-B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4D39B-4F8E-475C-9A5C-931CEEE1D171}" type="slidenum">
              <a:rPr lang="pt-BR" smtClean="0">
                <a:solidFill>
                  <a:schemeClr val="tx1"/>
                </a:solidFill>
              </a:rPr>
              <a:pPr/>
              <a:t>34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9EEB8BA7-BE73-4373-B678-58F8D2CA0F74}"/>
              </a:ext>
            </a:extLst>
          </p:cNvPr>
          <p:cNvSpPr txBox="1"/>
          <p:nvPr/>
        </p:nvSpPr>
        <p:spPr>
          <a:xfrm>
            <a:off x="807536" y="2112487"/>
            <a:ext cx="6616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ITAQUI –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Renovação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Portuário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DECAL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SUAPE –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FCA –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Ferrovia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Centro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Atlântica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EFVM – Estrada de Ferro Vitória Minas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ALLMP – São Paulo Railway Network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EFC – Estrada de Ferro Carajás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33856171-480A-4AB3-AF70-E6362CA1A225}"/>
              </a:ext>
            </a:extLst>
          </p:cNvPr>
          <p:cNvSpPr/>
          <p:nvPr/>
        </p:nvSpPr>
        <p:spPr>
          <a:xfrm>
            <a:off x="9998647" y="4952117"/>
            <a:ext cx="1346843" cy="844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155F8C35-1CD3-41E9-AF6D-8C96D06920B9}"/>
              </a:ext>
            </a:extLst>
          </p:cNvPr>
          <p:cNvSpPr txBox="1"/>
          <p:nvPr/>
        </p:nvSpPr>
        <p:spPr>
          <a:xfrm>
            <a:off x="10405816" y="5017479"/>
            <a:ext cx="109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Portos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Ferrovias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41983F32-73D2-4328-BC4E-64F12F55B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047" y="5005077"/>
            <a:ext cx="205154" cy="313108"/>
          </a:xfrm>
          <a:prstGeom prst="rect">
            <a:avLst/>
          </a:prstGeom>
        </p:spPr>
      </p:pic>
      <p:sp>
        <p:nvSpPr>
          <p:cNvPr id="22" name="Forma Livre: Forma 289">
            <a:extLst>
              <a:ext uri="{FF2B5EF4-FFF2-40B4-BE49-F238E27FC236}">
                <a16:creationId xmlns="" xmlns:a16="http://schemas.microsoft.com/office/drawing/2014/main" id="{276DD470-651E-46E9-AAB0-D5B1071FCDC0}"/>
              </a:ext>
            </a:extLst>
          </p:cNvPr>
          <p:cNvSpPr/>
          <p:nvPr/>
        </p:nvSpPr>
        <p:spPr>
          <a:xfrm>
            <a:off x="10157157" y="5393416"/>
            <a:ext cx="88669" cy="266007"/>
          </a:xfrm>
          <a:custGeom>
            <a:avLst/>
            <a:gdLst>
              <a:gd name="connsiteX0" fmla="*/ 0 w 88669"/>
              <a:gd name="connsiteY0" fmla="*/ 266007 h 266007"/>
              <a:gd name="connsiteX1" fmla="*/ 83127 w 88669"/>
              <a:gd name="connsiteY1" fmla="*/ 188421 h 266007"/>
              <a:gd name="connsiteX2" fmla="*/ 27709 w 88669"/>
              <a:gd name="connsiteY2" fmla="*/ 99752 h 266007"/>
              <a:gd name="connsiteX3" fmla="*/ 60960 w 88669"/>
              <a:gd name="connsiteY3" fmla="*/ 33251 h 266007"/>
              <a:gd name="connsiteX4" fmla="*/ 88669 w 88669"/>
              <a:gd name="connsiteY4" fmla="*/ 0 h 26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69" h="266007">
                <a:moveTo>
                  <a:pt x="0" y="266007"/>
                </a:moveTo>
                <a:cubicBezTo>
                  <a:pt x="39254" y="241068"/>
                  <a:pt x="78509" y="216130"/>
                  <a:pt x="83127" y="188421"/>
                </a:cubicBezTo>
                <a:cubicBezTo>
                  <a:pt x="87745" y="160712"/>
                  <a:pt x="31403" y="125614"/>
                  <a:pt x="27709" y="99752"/>
                </a:cubicBezTo>
                <a:cubicBezTo>
                  <a:pt x="24015" y="73890"/>
                  <a:pt x="50800" y="49876"/>
                  <a:pt x="60960" y="33251"/>
                </a:cubicBezTo>
                <a:cubicBezTo>
                  <a:pt x="71120" y="16626"/>
                  <a:pt x="79894" y="8313"/>
                  <a:pt x="88669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BA930C4C-46F2-46CF-B642-1E3CFBD25DF2}"/>
              </a:ext>
            </a:extLst>
          </p:cNvPr>
          <p:cNvSpPr txBox="1"/>
          <p:nvPr/>
        </p:nvSpPr>
        <p:spPr>
          <a:xfrm>
            <a:off x="9903114" y="4577119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D10B9676-BB8D-4CD2-8D38-6DC436748DC8}"/>
              </a:ext>
            </a:extLst>
          </p:cNvPr>
          <p:cNvSpPr txBox="1"/>
          <p:nvPr/>
        </p:nvSpPr>
        <p:spPr>
          <a:xfrm>
            <a:off x="9424903" y="1634259"/>
            <a:ext cx="29847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7B93D27D-9336-4FEC-9BA9-BFE5FA3C0347}"/>
              </a:ext>
            </a:extLst>
          </p:cNvPr>
          <p:cNvSpPr txBox="1"/>
          <p:nvPr/>
        </p:nvSpPr>
        <p:spPr>
          <a:xfrm>
            <a:off x="10556213" y="2564075"/>
            <a:ext cx="47000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925E985D-CB75-454E-A21C-717E815F77ED}"/>
              </a:ext>
            </a:extLst>
          </p:cNvPr>
          <p:cNvSpPr txBox="1"/>
          <p:nvPr/>
        </p:nvSpPr>
        <p:spPr>
          <a:xfrm>
            <a:off x="9671699" y="3259723"/>
            <a:ext cx="29847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265B6062-18BF-4D7D-9FDF-77B8363B4422}"/>
              </a:ext>
            </a:extLst>
          </p:cNvPr>
          <p:cNvSpPr txBox="1"/>
          <p:nvPr/>
        </p:nvSpPr>
        <p:spPr>
          <a:xfrm>
            <a:off x="9424903" y="4087009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23247D37-C453-40CB-8D0D-BAA35F231478}"/>
              </a:ext>
            </a:extLst>
          </p:cNvPr>
          <p:cNvSpPr txBox="1"/>
          <p:nvPr/>
        </p:nvSpPr>
        <p:spPr>
          <a:xfrm>
            <a:off x="7708007" y="4425563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="" xmlns:a16="http://schemas.microsoft.com/office/drawing/2014/main" id="{867003C4-7022-46AA-9733-2E4E2388EDE8}"/>
              </a:ext>
            </a:extLst>
          </p:cNvPr>
          <p:cNvSpPr txBox="1"/>
          <p:nvPr/>
        </p:nvSpPr>
        <p:spPr>
          <a:xfrm>
            <a:off x="8297912" y="2074835"/>
            <a:ext cx="3561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600" dirty="0">
                <a:solidFill>
                  <a:srgbClr val="005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55362026-1997-4260-B571-141944778EB1}"/>
              </a:ext>
            </a:extLst>
          </p:cNvPr>
          <p:cNvSpPr txBox="1"/>
          <p:nvPr/>
        </p:nvSpPr>
        <p:spPr>
          <a:xfrm>
            <a:off x="1082964" y="5530253"/>
            <a:ext cx="1867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Secretaria do PPI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="" xmlns:a16="http://schemas.microsoft.com/office/drawing/2014/main" id="{23247D37-C453-40CB-8D0D-BAA35F231478}"/>
              </a:ext>
            </a:extLst>
          </p:cNvPr>
          <p:cNvSpPr txBox="1"/>
          <p:nvPr/>
        </p:nvSpPr>
        <p:spPr>
          <a:xfrm>
            <a:off x="8741653" y="4087009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B02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BR" sz="1600" b="1" dirty="0">
              <a:solidFill>
                <a:srgbClr val="FB02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-3011" y="131179"/>
            <a:ext cx="12192000" cy="516899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200">
              <a:lnSpc>
                <a:spcPct val="90000"/>
              </a:lnSpc>
              <a:spcBef>
                <a:spcPct val="0"/>
              </a:spcBef>
            </a:pPr>
            <a:r>
              <a:rPr lang="pt-BR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PNL – Comparação Cenários 2015 </a:t>
            </a:r>
            <a:r>
              <a:rPr lang="pt-BR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pt-BR" altLang="pt-BR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59005"/>
            <a:ext cx="10058400" cy="489249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134600" y="5181600"/>
            <a:ext cx="1041400" cy="669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7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-3011" y="131179"/>
            <a:ext cx="12192000" cy="516899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200">
              <a:lnSpc>
                <a:spcPct val="90000"/>
              </a:lnSpc>
              <a:spcBef>
                <a:spcPct val="0"/>
              </a:spcBef>
            </a:pPr>
            <a:r>
              <a:rPr lang="pt-BR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PNL – Comparação Cenários 2015 </a:t>
            </a:r>
            <a:r>
              <a:rPr lang="pt-BR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pt-BR" altLang="pt-BR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4" y="761999"/>
            <a:ext cx="11581720" cy="50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0" y="291565"/>
            <a:ext cx="12192000" cy="635667"/>
          </a:xfrm>
          <a:solidFill>
            <a:srgbClr val="00416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Rede de Transportes em 2025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59139"/>
            <a:ext cx="9381893" cy="50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0" y="3446772"/>
            <a:ext cx="12192000" cy="22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buFont typeface="Arial" panose="020B0604020202020204" pitchFamily="34" charset="0"/>
              <a:buNone/>
            </a:pPr>
            <a:r>
              <a:rPr lang="pt-BR" b="1" cap="small" dirty="0" smtClean="0">
                <a:solidFill>
                  <a:srgbClr val="5B9BD5">
                    <a:lumMod val="50000"/>
                  </a:srgbClr>
                </a:solidFill>
              </a:rPr>
              <a:t>Otto Luiz Burlier</a:t>
            </a:r>
            <a:br>
              <a:rPr lang="pt-BR" b="1" cap="small" dirty="0" smtClean="0">
                <a:solidFill>
                  <a:srgbClr val="5B9BD5">
                    <a:lumMod val="50000"/>
                  </a:srgbClr>
                </a:solidFill>
              </a:rPr>
            </a:br>
            <a:r>
              <a:rPr lang="pt-BR" sz="2400" b="1" u="sng" cap="small" dirty="0" smtClean="0">
                <a:solidFill>
                  <a:srgbClr val="5B9BD5">
                    <a:lumMod val="50000"/>
                  </a:srgbClr>
                </a:solidFill>
              </a:rPr>
              <a:t>otto.burlier@planejamento.gov.br</a:t>
            </a:r>
            <a:endParaRPr lang="pt-BR" u="sng" dirty="0">
              <a:solidFill>
                <a:srgbClr val="5B9BD5">
                  <a:lumMod val="50000"/>
                </a:srgbClr>
              </a:solidFill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sz="2400" b="1" dirty="0" smtClean="0">
                <a:solidFill>
                  <a:srgbClr val="5B9BD5">
                    <a:lumMod val="50000"/>
                  </a:srgbClr>
                </a:solidFill>
              </a:rPr>
              <a:t>Diretor do Departamento de Infraestrutura de Logística</a:t>
            </a:r>
            <a:br>
              <a:rPr lang="pt-BR" sz="2400" b="1" dirty="0" smtClean="0">
                <a:solidFill>
                  <a:srgbClr val="5B9BD5">
                    <a:lumMod val="50000"/>
                  </a:srgbClr>
                </a:solidFill>
              </a:rPr>
            </a:br>
            <a:r>
              <a:rPr lang="pt-BR" sz="2400" b="1" dirty="0" smtClean="0">
                <a:solidFill>
                  <a:srgbClr val="5B9BD5">
                    <a:lumMod val="50000"/>
                  </a:srgbClr>
                </a:solidFill>
              </a:rPr>
              <a:t>Secretaria de Desenvolvimento da Infraestrutura </a:t>
            </a:r>
            <a:br>
              <a:rPr lang="pt-BR" sz="2400" b="1" dirty="0" smtClean="0">
                <a:solidFill>
                  <a:srgbClr val="5B9BD5">
                    <a:lumMod val="50000"/>
                  </a:srgbClr>
                </a:solidFill>
              </a:rPr>
            </a:br>
            <a:r>
              <a:rPr lang="pt-BR" sz="2400" b="1" dirty="0" smtClean="0">
                <a:solidFill>
                  <a:srgbClr val="5B9BD5">
                    <a:lumMod val="50000"/>
                  </a:srgbClr>
                </a:solidFill>
              </a:rPr>
              <a:t>Ministério do </a:t>
            </a:r>
            <a:r>
              <a:rPr lang="pt-BR" sz="2400" b="1" dirty="0">
                <a:solidFill>
                  <a:srgbClr val="5B9BD5">
                    <a:lumMod val="50000"/>
                  </a:srgbClr>
                </a:solidFill>
              </a:rPr>
              <a:t>Planejamento, Desenvolvimento e Gestão</a:t>
            </a: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0" y="2741426"/>
            <a:ext cx="12192000" cy="596987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>
                <a:srgbClr val="008000"/>
              </a:buClr>
            </a:pPr>
            <a:r>
              <a:rPr lang="pt-BR" sz="2000" b="1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OBRIGADO!</a:t>
            </a:r>
            <a:endParaRPr lang="pt-BR" sz="2000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2"/>
          <p:cNvSpPr txBox="1">
            <a:spLocks/>
          </p:cNvSpPr>
          <p:nvPr/>
        </p:nvSpPr>
        <p:spPr bwMode="auto">
          <a:xfrm>
            <a:off x="0" y="70885"/>
            <a:ext cx="12192000" cy="638799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PERCEPÇÃO DE RISCO-BRASIL REDUZIU SIGNIFICATIVAMENTE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 noGrp="1"/>
          </p:cNvGraphicFramePr>
          <p:nvPr>
            <p:extLst/>
          </p:nvPr>
        </p:nvGraphicFramePr>
        <p:xfrm>
          <a:off x="137075" y="828676"/>
          <a:ext cx="6254199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49" y="876300"/>
            <a:ext cx="5457825" cy="498611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010399" y="876300"/>
            <a:ext cx="481012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pt-BR" sz="1600" dirty="0">
                <a:solidFill>
                  <a:prstClr val="black"/>
                </a:solidFill>
              </a:rPr>
              <a:t>DIFERENÇA ENTRE CDS-BRASIL E A MÉDIA DOS CDS DOS EMERGENTES:</a:t>
            </a:r>
            <a:br>
              <a:rPr lang="pt-BR" sz="1600" dirty="0">
                <a:solidFill>
                  <a:prstClr val="black"/>
                </a:solidFill>
              </a:rPr>
            </a:br>
            <a:r>
              <a:rPr lang="pt-BR" sz="1600" dirty="0">
                <a:solidFill>
                  <a:prstClr val="black"/>
                </a:solidFill>
              </a:rPr>
              <a:t>CDS IDIOSSINCRÁTICO</a:t>
            </a:r>
          </a:p>
        </p:txBody>
      </p:sp>
    </p:spTree>
    <p:extLst>
      <p:ext uri="{BB962C8B-B14F-4D97-AF65-F5344CB8AC3E}">
        <p14:creationId xmlns:p14="http://schemas.microsoft.com/office/powerpoint/2010/main" val="13273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 noGrp="1"/>
          </p:cNvGraphicFramePr>
          <p:nvPr>
            <p:extLst/>
          </p:nvPr>
        </p:nvGraphicFramePr>
        <p:xfrm>
          <a:off x="477157" y="866775"/>
          <a:ext cx="11162393" cy="498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77157" y="6112900"/>
            <a:ext cx="264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sz="1200" b="1" dirty="0" smtClean="0">
                <a:solidFill>
                  <a:prstClr val="black"/>
                </a:solidFill>
              </a:rPr>
              <a:t>Fonte: IBGE e BCB</a:t>
            </a:r>
          </a:p>
          <a:p>
            <a:pPr defTabSz="914400"/>
            <a:r>
              <a:rPr lang="en-US" sz="1200" b="1" dirty="0">
                <a:solidFill>
                  <a:prstClr val="black"/>
                </a:solidFill>
              </a:rPr>
              <a:t>2017-2020: BCB/Focus </a:t>
            </a:r>
            <a:r>
              <a:rPr lang="en-US" sz="1200" b="1" dirty="0" smtClean="0">
                <a:solidFill>
                  <a:prstClr val="black"/>
                </a:solidFill>
              </a:rPr>
              <a:t>de 23/</a:t>
            </a:r>
            <a:r>
              <a:rPr lang="en-US" sz="1200" b="1" dirty="0" err="1" smtClean="0">
                <a:solidFill>
                  <a:prstClr val="black"/>
                </a:solidFill>
              </a:rPr>
              <a:t>jan</a:t>
            </a:r>
            <a:r>
              <a:rPr lang="en-US" sz="1200" b="1" dirty="0" smtClean="0">
                <a:solidFill>
                  <a:prstClr val="black"/>
                </a:solidFill>
              </a:rPr>
              <a:t>/2018</a:t>
            </a:r>
            <a:endParaRPr lang="pt-BR" sz="1200" b="1" dirty="0">
              <a:solidFill>
                <a:prstClr val="black"/>
              </a:solidFill>
            </a:endParaRP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0" y="106301"/>
            <a:ext cx="12192000" cy="638799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200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INFLAÇÃO ESTÁ BEM ANCORADA PARA OS PRÓXIMOS ANOS</a:t>
            </a: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/>
          <p:cNvSpPr txBox="1"/>
          <p:nvPr/>
        </p:nvSpPr>
        <p:spPr>
          <a:xfrm>
            <a:off x="707791" y="5999566"/>
            <a:ext cx="8683445" cy="256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pt-BR" sz="1200" b="1" dirty="0" smtClean="0">
                <a:solidFill>
                  <a:prstClr val="black"/>
                </a:solidFill>
              </a:rPr>
              <a:t>Fonte: BCB</a:t>
            </a:r>
          </a:p>
          <a:p>
            <a:pPr defTabSz="914400"/>
            <a:r>
              <a:rPr lang="pt-BR" sz="1200" b="1" dirty="0" smtClean="0">
                <a:solidFill>
                  <a:prstClr val="black"/>
                </a:solidFill>
              </a:rPr>
              <a:t>* Swap </a:t>
            </a:r>
            <a:r>
              <a:rPr lang="pt-BR" sz="1200" b="1" dirty="0" err="1" smtClean="0">
                <a:solidFill>
                  <a:prstClr val="black"/>
                </a:solidFill>
              </a:rPr>
              <a:t>DI-Pré</a:t>
            </a:r>
            <a:r>
              <a:rPr lang="pt-BR" sz="1200" b="1" dirty="0" smtClean="0">
                <a:solidFill>
                  <a:prstClr val="black"/>
                </a:solidFill>
              </a:rPr>
              <a:t> 360 sobre inflação esperada em 12 meses</a:t>
            </a:r>
            <a:endParaRPr lang="pt-BR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428624" y="759616"/>
          <a:ext cx="11134725" cy="515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0" y="120817"/>
            <a:ext cx="12192000" cy="734316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JUROS REAIS ESTÃO EM QUEDA DE MANEIRA CONSISTENTE</a:t>
            </a:r>
            <a:endParaRPr lang="pt-BR" altLang="pt-B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210149"/>
              </p:ext>
            </p:extLst>
          </p:nvPr>
        </p:nvGraphicFramePr>
        <p:xfrm>
          <a:off x="0" y="1186830"/>
          <a:ext cx="6115050" cy="481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/>
          </p:nvPr>
        </p:nvGraphicFramePr>
        <p:xfrm>
          <a:off x="6259568" y="1108660"/>
          <a:ext cx="5738813" cy="4537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4D39B-4F8E-475C-9A5C-931CEEE1D17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8469" y="6356350"/>
            <a:ext cx="3630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1000" b="1" dirty="0" smtClean="0">
                <a:solidFill>
                  <a:prstClr val="black"/>
                </a:solidFill>
              </a:rPr>
              <a:t>Elaboração: MPDG.</a:t>
            </a:r>
            <a:endParaRPr lang="pt-BR" sz="1000" b="1" dirty="0">
              <a:solidFill>
                <a:prstClr val="black"/>
              </a:solidFill>
            </a:endParaRPr>
          </a:p>
        </p:txBody>
      </p:sp>
      <p:sp>
        <p:nvSpPr>
          <p:cNvPr id="13" name="CaixaDeTexto 1"/>
          <p:cNvSpPr txBox="1"/>
          <p:nvPr/>
        </p:nvSpPr>
        <p:spPr>
          <a:xfrm>
            <a:off x="0" y="875059"/>
            <a:ext cx="4900643" cy="476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pt-BR" b="1" dirty="0" smtClean="0">
                <a:solidFill>
                  <a:srgbClr val="ED7D31"/>
                </a:solidFill>
              </a:rPr>
              <a:t>PIM - Produção de Bens de Capital</a:t>
            </a:r>
          </a:p>
          <a:p>
            <a:pPr defTabSz="914400"/>
            <a:r>
              <a:rPr lang="pt-BR" b="1" dirty="0" smtClean="0">
                <a:solidFill>
                  <a:srgbClr val="ED7D31"/>
                </a:solidFill>
              </a:rPr>
              <a:t>Índice com ajuste sazonal, 2012=100, Média móvel 3 meses</a:t>
            </a:r>
            <a:endParaRPr lang="pt-BR" b="1" dirty="0">
              <a:solidFill>
                <a:srgbClr val="ED7D31"/>
              </a:solidFill>
            </a:endParaRPr>
          </a:p>
        </p:txBody>
      </p:sp>
      <p:sp>
        <p:nvSpPr>
          <p:cNvPr id="15" name="CaixaDeTexto 1"/>
          <p:cNvSpPr txBox="1"/>
          <p:nvPr/>
        </p:nvSpPr>
        <p:spPr>
          <a:xfrm>
            <a:off x="327136" y="5819579"/>
            <a:ext cx="5932432" cy="2859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pt-BR" sz="1000" b="1" dirty="0">
                <a:solidFill>
                  <a:prstClr val="black"/>
                </a:solidFill>
              </a:rPr>
              <a:t>Fonte: </a:t>
            </a:r>
            <a:r>
              <a:rPr lang="pt-BR" sz="1000" b="1" dirty="0" smtClean="0">
                <a:solidFill>
                  <a:prstClr val="black"/>
                </a:solidFill>
              </a:rPr>
              <a:t>IBGE</a:t>
            </a:r>
            <a:endParaRPr lang="pt-BR" sz="1000" b="1" dirty="0">
              <a:solidFill>
                <a:prstClr val="black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2206906" y="2824264"/>
            <a:ext cx="3305060" cy="2058936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10536257" y="2760420"/>
            <a:ext cx="1322024" cy="82270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"/>
          <p:cNvSpPr txBox="1"/>
          <p:nvPr/>
        </p:nvSpPr>
        <p:spPr>
          <a:xfrm>
            <a:off x="6259568" y="5771651"/>
            <a:ext cx="5094232" cy="2859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pt-BR" sz="1000" b="1" dirty="0">
                <a:solidFill>
                  <a:prstClr val="black"/>
                </a:solidFill>
              </a:rPr>
              <a:t>Fonte: </a:t>
            </a:r>
            <a:r>
              <a:rPr lang="pt-BR" sz="1000" b="1" dirty="0" smtClean="0">
                <a:solidFill>
                  <a:prstClr val="black"/>
                </a:solidFill>
              </a:rPr>
              <a:t>IBGE</a:t>
            </a:r>
            <a:endParaRPr lang="pt-BR" sz="1000" b="1" dirty="0">
              <a:solidFill>
                <a:prstClr val="black"/>
              </a:solidFill>
            </a:endParaRPr>
          </a:p>
        </p:txBody>
      </p:sp>
      <p:sp>
        <p:nvSpPr>
          <p:cNvPr id="17" name="Espaço Reservado para Texto 2"/>
          <p:cNvSpPr txBox="1">
            <a:spLocks/>
          </p:cNvSpPr>
          <p:nvPr/>
        </p:nvSpPr>
        <p:spPr bwMode="auto">
          <a:xfrm>
            <a:off x="0" y="1"/>
            <a:ext cx="12192000" cy="809896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FAVORECENDO A RETOMADA DO INVESTIMENTO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 txBox="1">
            <a:spLocks/>
          </p:cNvSpPr>
          <p:nvPr/>
        </p:nvSpPr>
        <p:spPr bwMode="auto">
          <a:xfrm>
            <a:off x="0" y="120817"/>
            <a:ext cx="12192000" cy="638799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200">
              <a:lnSpc>
                <a:spcPct val="90000"/>
              </a:lnSpc>
              <a:spcBef>
                <a:spcPct val="0"/>
              </a:spcBef>
            </a:pPr>
            <a:r>
              <a:rPr lang="pt-BR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GOVERNO VEM CONSTRUINDO OS PILARES PARA O CRESCIMENTO</a:t>
            </a:r>
            <a:endParaRPr lang="pt-BR" altLang="pt-B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984250"/>
            <a:ext cx="84328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955367"/>
            <a:ext cx="11832881" cy="532331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36000" rIns="36000" bIns="36000" numCol="1" spcCol="1270" anchor="t" anchorCtr="0">
            <a:no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Os </a:t>
            </a:r>
            <a:r>
              <a:rPr lang="pt-BR" sz="2400" b="1" dirty="0" smtClean="0">
                <a:solidFill>
                  <a:srgbClr val="0070C0"/>
                </a:solidFill>
              </a:rPr>
              <a:t>desafios fiscais</a:t>
            </a:r>
            <a:r>
              <a:rPr lang="pt-BR" sz="2400" dirty="0" smtClean="0">
                <a:solidFill>
                  <a:srgbClr val="0070C0"/>
                </a:solidFill>
              </a:rPr>
              <a:t> envolvem tanto a Despesa quanto a Receita</a:t>
            </a:r>
            <a:r>
              <a:rPr lang="pt-BR" sz="2400" dirty="0">
                <a:solidFill>
                  <a:srgbClr val="0070C0"/>
                </a:solidFill>
              </a:rPr>
              <a:t>:</a:t>
            </a:r>
            <a:endParaRPr lang="pt-BR" sz="2400" dirty="0" smtClean="0">
              <a:solidFill>
                <a:srgbClr val="0070C0"/>
              </a:solidFill>
            </a:endParaRP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A receita depende primordialmente do ritmo da atividade econômica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A despesa possui comportamento mais rígido: </a:t>
            </a:r>
            <a:r>
              <a:rPr lang="pt-BR" sz="2400" u="sng" dirty="0" smtClean="0">
                <a:solidFill>
                  <a:srgbClr val="0070C0"/>
                </a:solidFill>
              </a:rPr>
              <a:t>93% dos gastos são </a:t>
            </a:r>
            <a:r>
              <a:rPr lang="pt-BR" sz="2400" u="sng" dirty="0">
                <a:solidFill>
                  <a:srgbClr val="0070C0"/>
                </a:solidFill>
              </a:rPr>
              <a:t>obrigatórios ou </a:t>
            </a:r>
            <a:r>
              <a:rPr lang="pt-BR" sz="2400" u="sng" dirty="0" smtClean="0">
                <a:solidFill>
                  <a:srgbClr val="0070C0"/>
                </a:solidFill>
              </a:rPr>
              <a:t>não contingenciáveis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070C0"/>
              </a:solidFill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A crise fiscal obriga os órgãos da administração pública a, de forma descentralizada, </a:t>
            </a:r>
            <a:r>
              <a:rPr lang="pt-BR" sz="2400" b="1" dirty="0" smtClean="0">
                <a:solidFill>
                  <a:srgbClr val="0070C0"/>
                </a:solidFill>
              </a:rPr>
              <a:t>aumentarem a eficiência</a:t>
            </a:r>
            <a:r>
              <a:rPr lang="pt-BR" sz="2400" dirty="0" smtClean="0">
                <a:solidFill>
                  <a:srgbClr val="0070C0"/>
                </a:solidFill>
              </a:rPr>
              <a:t> de sua despesa.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070C0"/>
              </a:solidFill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Paralelamente, o governo federal implementa uma agenda de </a:t>
            </a:r>
            <a:r>
              <a:rPr lang="pt-BR" sz="2400" b="1" dirty="0" smtClean="0">
                <a:solidFill>
                  <a:srgbClr val="0070C0"/>
                </a:solidFill>
              </a:rPr>
              <a:t>Modernização da Gestão Pública e Eficiência do Gasto </a:t>
            </a:r>
            <a:r>
              <a:rPr lang="pt-BR" sz="2400" dirty="0" smtClean="0">
                <a:solidFill>
                  <a:srgbClr val="0070C0"/>
                </a:solidFill>
              </a:rPr>
              <a:t>.</a:t>
            </a:r>
            <a:endParaRPr lang="pt-BR" sz="2400" b="1" dirty="0">
              <a:solidFill>
                <a:srgbClr val="0070C0"/>
              </a:solidFill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070C0"/>
              </a:solidFill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A melhoria na oferta de serviços públicos passa pela </a:t>
            </a:r>
            <a:r>
              <a:rPr lang="pt-BR" sz="2400" b="1" dirty="0" smtClean="0">
                <a:solidFill>
                  <a:srgbClr val="0070C0"/>
                </a:solidFill>
              </a:rPr>
              <a:t>revisão </a:t>
            </a:r>
            <a:r>
              <a:rPr lang="pt-BR" sz="2400" b="1" dirty="0">
                <a:solidFill>
                  <a:srgbClr val="0070C0"/>
                </a:solidFill>
              </a:rPr>
              <a:t>da </a:t>
            </a:r>
            <a:r>
              <a:rPr lang="pt-BR" sz="2400" b="1" dirty="0" smtClean="0">
                <a:solidFill>
                  <a:srgbClr val="0070C0"/>
                </a:solidFill>
              </a:rPr>
              <a:t>despesa pública  e retomada </a:t>
            </a:r>
            <a:r>
              <a:rPr lang="pt-BR" sz="2400" b="1" dirty="0">
                <a:solidFill>
                  <a:srgbClr val="0070C0"/>
                </a:solidFill>
              </a:rPr>
              <a:t>da </a:t>
            </a:r>
            <a:r>
              <a:rPr lang="pt-BR" sz="2400" b="1" dirty="0" smtClean="0">
                <a:solidFill>
                  <a:srgbClr val="0070C0"/>
                </a:solidFill>
              </a:rPr>
              <a:t>arrecadação.</a:t>
            </a:r>
            <a:endParaRPr lang="pt-BR" sz="2400" dirty="0">
              <a:solidFill>
                <a:srgbClr val="0070C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pt-BR" sz="3200" dirty="0" smtClean="0">
              <a:solidFill>
                <a:srgbClr val="0070C0"/>
              </a:solidFill>
            </a:endParaRP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0" y="0"/>
            <a:ext cx="12192000" cy="822959"/>
          </a:xfrm>
          <a:prstGeom prst="rect">
            <a:avLst/>
          </a:prstGeom>
          <a:solidFill>
            <a:srgbClr val="004165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CONTUDO, O AJUSTE FISCAL AINDA IMPÕE GRANDES DESAFIOS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22101</TotalTime>
  <Words>1704</Words>
  <Application>Microsoft Office PowerPoint</Application>
  <PresentationFormat>Widescreen</PresentationFormat>
  <Paragraphs>462</Paragraphs>
  <Slides>38</Slides>
  <Notes>12</Notes>
  <HiddenSlides>5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38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Gotham HTF</vt:lpstr>
      <vt:lpstr>Times New Roman</vt:lpstr>
      <vt:lpstr>Titillium-Bold</vt:lpstr>
      <vt:lpstr>Titillium-Regular</vt:lpstr>
      <vt:lpstr>Trebuchet MS</vt:lpstr>
      <vt:lpstr>Verdana</vt:lpstr>
      <vt:lpstr>Wingdings</vt:lpstr>
      <vt:lpstr>Retrospectiva</vt:lpstr>
      <vt:lpstr>Tema do Office</vt:lpstr>
      <vt:lpstr>1_Tema do Office</vt:lpstr>
      <vt:lpstr>2_Tema do Office</vt:lpstr>
      <vt:lpstr>3_Tema do Office</vt:lpstr>
      <vt:lpstr>4_Tema do Office</vt:lpstr>
      <vt:lpstr>5_Tema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PAUTA PRIORITÁRIA</vt:lpstr>
      <vt:lpstr>PAUTA PRIORITÁRIA</vt:lpstr>
      <vt:lpstr>  Restrição Fiscal 2016</vt:lpstr>
      <vt:lpstr>  Restrição Fiscal 2017</vt:lpstr>
      <vt:lpstr> Histórico do Orçamento Público em Infraestrutura x Logística em R$ bi</vt:lpstr>
      <vt:lpstr> Orçamento 2018 dos Ministério dos Transportes, Portos e Aviação Civil</vt:lpstr>
      <vt:lpstr>   GAP DE INFRAESTRUTURA</vt:lpstr>
      <vt:lpstr> Diagnóstico da Situação Atual da Infraestrutura Brasileira</vt:lpstr>
      <vt:lpstr> Plano Nacional de Logística lançado em 21/03/18</vt:lpstr>
      <vt:lpstr> IMPORTÂNCIA DO PNL</vt:lpstr>
      <vt:lpstr>  Plano Nacional de Logística</vt:lpstr>
      <vt:lpstr>  Plano Nacional de Logística</vt:lpstr>
      <vt:lpstr>  Plano Nacional de Logística – Metodologia</vt:lpstr>
      <vt:lpstr>  Plano Nacional de Logística – Rede Básica Multimodal Atual</vt:lpstr>
      <vt:lpstr> Principais Corredores Logísticos Brasileiro</vt:lpstr>
      <vt:lpstr>PROGRAMA AVANÇAR</vt:lpstr>
      <vt:lpstr>PROGRAMA AVANÇAR – DISTRIBUIÇÃO GEOGRÁFICA</vt:lpstr>
      <vt:lpstr>PROGRAMA AVANÇAR - DESTAQUES</vt:lpstr>
      <vt:lpstr>PROGRAMA AVANÇAR - DESTAQUES</vt:lpstr>
      <vt:lpstr>Apresentação do PowerPoint</vt:lpstr>
      <vt:lpstr>   AVANÇAR PARCERIAS    INVESTIMENTOS, CONCESSÕES E PRIVATIZAÇÕES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Rede de Transportes em 2025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governamental – estratégia e visibilidade</dc:title>
  <dc:creator>Leônidas Albuquerque</dc:creator>
  <cp:lastModifiedBy>Leomar Diniz</cp:lastModifiedBy>
  <cp:revision>784</cp:revision>
  <cp:lastPrinted>2018-04-02T23:01:44Z</cp:lastPrinted>
  <dcterms:created xsi:type="dcterms:W3CDTF">2017-03-13T12:33:34Z</dcterms:created>
  <dcterms:modified xsi:type="dcterms:W3CDTF">2018-04-03T13:56:03Z</dcterms:modified>
</cp:coreProperties>
</file>