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70" r:id="rId9"/>
    <p:sldId id="271" r:id="rId10"/>
    <p:sldId id="272" r:id="rId11"/>
    <p:sldId id="273" r:id="rId12"/>
    <p:sldId id="262" r:id="rId13"/>
    <p:sldId id="263" r:id="rId14"/>
    <p:sldId id="264" r:id="rId15"/>
    <p:sldId id="275" r:id="rId16"/>
    <p:sldId id="265" r:id="rId17"/>
    <p:sldId id="266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21" autoAdjust="0"/>
    <p:restoredTop sz="94660"/>
  </p:normalViewPr>
  <p:slideViewPr>
    <p:cSldViewPr snapToGrid="0">
      <p:cViewPr varScale="1">
        <p:scale>
          <a:sx n="87" d="100"/>
          <a:sy n="87" d="100"/>
        </p:scale>
        <p:origin x="44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385085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1247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7" name="Google Shape;18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29643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7753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7" name="Google Shape;19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608232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5" name="Google Shape;20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542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4818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5401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87578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517688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54662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2902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9" name="Google Shape;15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58789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4" name="Google Shape;17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01246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is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2.jp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3985" y="5114238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1273835" y="2984740"/>
            <a:ext cx="9888745" cy="1055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AUDIÊNCIA PÚBLICA SOBRE A MP Nº 876, de 2019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pt-BR" sz="3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CILENE SABINO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29798" y="5109706"/>
            <a:ext cx="2585050" cy="8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4325" y="-5361316"/>
            <a:ext cx="6682596" cy="671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INTEGRADOR  ESTADUAL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38200" y="1690688"/>
            <a:ext cx="978823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4000" dirty="0"/>
              <a:t>Sistema de integra órgãos de registro e licenciamento trazendo celeridade, desburocratizando processos de abertura, alteração e extinção de empresas, empreendimentos e negócios.</a:t>
            </a:r>
            <a:endParaRPr lang="pt-BR" sz="4000" dirty="0"/>
          </a:p>
        </p:txBody>
      </p:sp>
      <p:pic>
        <p:nvPicPr>
          <p:cNvPr id="4" name="Google Shape;134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23448" y="5680269"/>
            <a:ext cx="2585050" cy="8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909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92523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PROCESSO COM A REDESIM </a:t>
            </a:r>
            <a:endParaRPr lang="pt-BR" dirty="0"/>
          </a:p>
        </p:txBody>
      </p:sp>
      <p:pic>
        <p:nvPicPr>
          <p:cNvPr id="3" name="Google Shape;134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23448" y="5680269"/>
            <a:ext cx="2585050" cy="8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909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Espaço Reservado para Conteúdo 7" descr="Macbook, Laptop, Computador, Tecnologia, Digitação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227" y="1690688"/>
            <a:ext cx="36623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5846617" y="1690688"/>
            <a:ext cx="56526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sz="28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O empreendedor pode </a:t>
            </a:r>
            <a:r>
              <a:rPr lang="pt-BR" altLang="pt-BR" sz="2800" u="sng" dirty="0">
                <a:solidFill>
                  <a:srgbClr val="002060"/>
                </a:solidFill>
                <a:latin typeface="Baskerville Old Face" panose="02020602080505020303" pitchFamily="18" charset="0"/>
              </a:rPr>
              <a:t>de qualquer parte do mundo </a:t>
            </a:r>
            <a:r>
              <a:rPr lang="pt-BR" altLang="pt-BR" sz="28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conectado na internet acessar o site </a:t>
            </a:r>
            <a:r>
              <a:rPr lang="pt-BR" altLang="pt-BR" sz="2800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do integrador Estadual e fazer os </a:t>
            </a:r>
            <a:r>
              <a:rPr lang="pt-BR" altLang="pt-BR" sz="2800" dirty="0">
                <a:solidFill>
                  <a:srgbClr val="002060"/>
                </a:solidFill>
                <a:latin typeface="Baskerville Old Face" panose="02020602080505020303" pitchFamily="18" charset="0"/>
              </a:rPr>
              <a:t>procedimentos de abertura, alteração e baixa de </a:t>
            </a:r>
            <a:r>
              <a:rPr lang="pt-BR" altLang="pt-BR" sz="2800" dirty="0" smtClean="0">
                <a:solidFill>
                  <a:srgbClr val="002060"/>
                </a:solidFill>
                <a:latin typeface="Baskerville Old Face" panose="02020602080505020303" pitchFamily="18" charset="0"/>
              </a:rPr>
              <a:t>seu empreendimento.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2691891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9"/>
          <p:cNvSpPr txBox="1"/>
          <p:nvPr/>
        </p:nvSpPr>
        <p:spPr>
          <a:xfrm>
            <a:off x="1043797" y="1029419"/>
            <a:ext cx="10147538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SOBRE A MP Nº 876, de 2019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63" name="Google Shape;163;p19"/>
          <p:cNvGrpSpPr/>
          <p:nvPr/>
        </p:nvGrpSpPr>
        <p:grpSpPr>
          <a:xfrm>
            <a:off x="1700804" y="967598"/>
            <a:ext cx="8819144" cy="4635260"/>
            <a:chOff x="320578" y="0"/>
            <a:chExt cx="8819144" cy="4635260"/>
          </a:xfrm>
        </p:grpSpPr>
        <p:sp>
          <p:nvSpPr>
            <p:cNvPr id="164" name="Google Shape;164;p19"/>
            <p:cNvSpPr/>
            <p:nvPr/>
          </p:nvSpPr>
          <p:spPr>
            <a:xfrm>
              <a:off x="709522" y="0"/>
              <a:ext cx="8041256" cy="463526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5" name="Google Shape;165;p19"/>
            <p:cNvSpPr/>
            <p:nvPr/>
          </p:nvSpPr>
          <p:spPr>
            <a:xfrm>
              <a:off x="320578" y="1390578"/>
              <a:ext cx="2838090" cy="1854104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6" name="Google Shape;166;p19"/>
            <p:cNvSpPr txBox="1"/>
            <p:nvPr/>
          </p:nvSpPr>
          <p:spPr>
            <a:xfrm>
              <a:off x="411088" y="1481088"/>
              <a:ext cx="2657070" cy="16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lang="pt-BR" sz="21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Dispõe sobre o Registro Público de Empresas Mercantis e Atividades Afins;</a:t>
              </a:r>
              <a:endParaRPr dirty="0"/>
            </a:p>
          </p:txBody>
        </p:sp>
        <p:sp>
          <p:nvSpPr>
            <p:cNvPr id="167" name="Google Shape;167;p19"/>
            <p:cNvSpPr/>
            <p:nvPr/>
          </p:nvSpPr>
          <p:spPr>
            <a:xfrm>
              <a:off x="3311105" y="1390578"/>
              <a:ext cx="2838090" cy="1854104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8" name="Google Shape;168;p19"/>
            <p:cNvSpPr txBox="1"/>
            <p:nvPr/>
          </p:nvSpPr>
          <p:spPr>
            <a:xfrm>
              <a:off x="3401615" y="1481088"/>
              <a:ext cx="2657070" cy="16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lang="pt-BR" sz="21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Maior acessibilidade para registros;</a:t>
              </a:r>
              <a:endParaRPr dirty="0"/>
            </a:p>
          </p:txBody>
        </p:sp>
        <p:sp>
          <p:nvSpPr>
            <p:cNvPr id="169" name="Google Shape;169;p19"/>
            <p:cNvSpPr/>
            <p:nvPr/>
          </p:nvSpPr>
          <p:spPr>
            <a:xfrm>
              <a:off x="6301632" y="1390578"/>
              <a:ext cx="2838090" cy="1854104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70" name="Google Shape;170;p19"/>
            <p:cNvSpPr txBox="1"/>
            <p:nvPr/>
          </p:nvSpPr>
          <p:spPr>
            <a:xfrm>
              <a:off x="6392142" y="1481088"/>
              <a:ext cx="2657070" cy="16730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80000" rIns="80000" bIns="8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Calibri"/>
                <a:buNone/>
              </a:pPr>
              <a:r>
                <a:rPr lang="pt-BR" sz="21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Diminuição dos processos burocráticos e maior valorização dos profissionais envolvidos. </a:t>
              </a:r>
              <a:endParaRPr dirty="0"/>
            </a:p>
          </p:txBody>
        </p:sp>
      </p:grpSp>
      <p:pic>
        <p:nvPicPr>
          <p:cNvPr id="171" name="Google Shape;171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0"/>
          <p:cNvSpPr txBox="1"/>
          <p:nvPr/>
        </p:nvSpPr>
        <p:spPr>
          <a:xfrm>
            <a:off x="1043797" y="1029419"/>
            <a:ext cx="10161915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REPERCUSSÃO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Google Shape;178;p20" descr="Uma imagem contendo interior&#10;&#10;Descrição gerada com alta confianç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40000">
            <a:off x="895971" y="1756240"/>
            <a:ext cx="6251276" cy="712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0" descr="Uma imagem contendo garrafa&#10;&#10;Descrição gerada com muito alta confianç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480000">
            <a:off x="6622212" y="910138"/>
            <a:ext cx="4712897" cy="724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300000">
            <a:off x="1043796" y="3147902"/>
            <a:ext cx="5216105" cy="1352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 descr="Uma imagem contendo interior, garrafa&#10;&#10;Descrição gerada com alta confiança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480000">
            <a:off x="6793165" y="4104737"/>
            <a:ext cx="4554747" cy="1129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43796" y="5041359"/>
            <a:ext cx="5201728" cy="10453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47758" y="2190808"/>
            <a:ext cx="5345501" cy="122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1"/>
          <p:cNvSpPr txBox="1"/>
          <p:nvPr/>
        </p:nvSpPr>
        <p:spPr>
          <a:xfrm>
            <a:off x="1043797" y="1518248"/>
            <a:ext cx="10161915" cy="3108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POSICIONAMENTO DO PRESIDENTE</a:t>
            </a:r>
            <a:endParaRPr sz="32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6928" y="2538306"/>
            <a:ext cx="5287992" cy="2485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20287" y="2688777"/>
            <a:ext cx="5345501" cy="23287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4325" y="-5361316"/>
            <a:ext cx="6682596" cy="671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683579" y="1704109"/>
            <a:ext cx="10147538" cy="4013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Encerro com trechos do nosso belo hino nacional para nos inspirar </a:t>
            </a:r>
            <a:r>
              <a:rPr lang="pt-BR" sz="3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avançar. </a:t>
            </a:r>
            <a:endParaRPr lang="pt-BR"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“Gigante pela própria natureza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És belo, impávido colosso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o teu futuro espelha essa grandeza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(...)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Teus risonhos, lindos campos têm mais flores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Nossos bosques têm mais vida ...”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3200" b="1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4325" y="-5361316"/>
            <a:ext cx="6682596" cy="671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396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2"/>
          <p:cNvSpPr txBox="1"/>
          <p:nvPr/>
        </p:nvSpPr>
        <p:spPr>
          <a:xfrm>
            <a:off x="1043797" y="2495910"/>
            <a:ext cx="10147538" cy="2921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MP Nº 876, de 2019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 CILENE SABINO 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MP Nº 876, de 2019, é </a:t>
            </a:r>
            <a:r>
              <a:rPr lang="pt-B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bem vista como ferramenta para </a:t>
            </a:r>
            <a:r>
              <a:rPr lang="pt-B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melhorar o ambiente de </a:t>
            </a:r>
            <a:r>
              <a:rPr lang="pt-B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negócios do Brasil, o </a:t>
            </a:r>
            <a:r>
              <a:rPr lang="pt-B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 pode resultar em um grande marco para o setor e para o desenvolvimento do Brasil.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4325" y="-5361316"/>
            <a:ext cx="6682596" cy="671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3"/>
          <p:cNvSpPr txBox="1"/>
          <p:nvPr/>
        </p:nvSpPr>
        <p:spPr>
          <a:xfrm>
            <a:off x="856891" y="2122099"/>
            <a:ext cx="628002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OBRIGADA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9" name="Google Shape;209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4325" y="-5361316"/>
            <a:ext cx="6682596" cy="67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3"/>
          <p:cNvSpPr txBox="1"/>
          <p:nvPr/>
        </p:nvSpPr>
        <p:spPr>
          <a:xfrm>
            <a:off x="856891" y="2840965"/>
            <a:ext cx="630878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Telefone:</a:t>
            </a:r>
            <a:r>
              <a:rPr lang="pt-BR" sz="2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(91) 3217-5802</a:t>
            </a:r>
            <a:endParaRPr sz="24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E-mail:</a:t>
            </a:r>
            <a:r>
              <a:rPr lang="pt-BR" sz="2400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presidencia@fenaju.com.br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727496" y="2165232"/>
            <a:ext cx="10693877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CILENE MOREIRA SABINO DE OLIVEIRA BITTENCOURT</a:t>
            </a:r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Brasileira, Arquiteta, Urbanista, Advogada, com MBA em Gestão de empresas e Direito Ambiental pela FGV, COACH</a:t>
            </a:r>
            <a:r>
              <a:rPr lang="pt-BR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membro da </a:t>
            </a:r>
            <a:r>
              <a:rPr lang="pt-BR" sz="24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SOAMAR</a:t>
            </a:r>
            <a:r>
              <a:rPr lang="pt-BR" sz="24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</a:t>
            </a:r>
            <a:r>
              <a:rPr lang="pt-BR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 </a:t>
            </a:r>
            <a:r>
              <a:rPr lang="pt-B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SOAMEX</a:t>
            </a:r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 </a:t>
            </a: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pt-BR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residente </a:t>
            </a:r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</a:t>
            </a:r>
            <a:r>
              <a:rPr lang="pt-B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SINDICARPA </a:t>
            </a:r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2011 a 2015. Está presidente da </a:t>
            </a:r>
            <a:r>
              <a:rPr lang="pt-BR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JUCEPA </a:t>
            </a:r>
            <a:r>
              <a:rPr lang="pt-BR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desde outubro de 2015. Está presidente da </a:t>
            </a:r>
            <a:r>
              <a:rPr lang="pt-BR" sz="2400" b="1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FENAJU </a:t>
            </a:r>
            <a:r>
              <a:rPr lang="pt-BR" sz="240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desde abril de 2019.</a:t>
            </a:r>
            <a:r>
              <a:rPr lang="pt-BR" sz="24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4325" y="-5361316"/>
            <a:ext cx="6682596" cy="671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796769" y="2567014"/>
            <a:ext cx="10693877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Porque precisamos pensar na alteração na lei 8934/1994?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Foco da MP 876/2019 proposito desta audiência.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pt-B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estaque para a </a:t>
            </a:r>
            <a:r>
              <a:rPr lang="pt-BR" sz="2800" b="1" u="sng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necessidade urgente</a:t>
            </a:r>
            <a:r>
              <a:rPr lang="pt-BR" sz="2800" b="1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desenvolver o Brasil ampliando a geração de emprego no nosso território.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lang="pt-BR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8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4325" y="-5361316"/>
            <a:ext cx="6682596" cy="6711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858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5" descr="Uma imagem contendo texto&#10;&#10;Descrição gerada com alta confianç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136" y="1547887"/>
            <a:ext cx="6883879" cy="3887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INDICADORES MUNDIAIS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6"/>
          <p:cNvSpPr txBox="1"/>
          <p:nvPr/>
        </p:nvSpPr>
        <p:spPr>
          <a:xfrm>
            <a:off x="1043797" y="1029419"/>
            <a:ext cx="10147538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SOBRE O DOING BUSINESS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" name="Google Shape;109;p16"/>
          <p:cNvGrpSpPr/>
          <p:nvPr/>
        </p:nvGrpSpPr>
        <p:grpSpPr>
          <a:xfrm>
            <a:off x="503677" y="742443"/>
            <a:ext cx="11223978" cy="4795038"/>
            <a:chOff x="5623" y="0"/>
            <a:chExt cx="11223978" cy="4795038"/>
          </a:xfrm>
        </p:grpSpPr>
        <p:sp>
          <p:nvSpPr>
            <p:cNvPr id="110" name="Google Shape;110;p16"/>
            <p:cNvSpPr/>
            <p:nvPr/>
          </p:nvSpPr>
          <p:spPr>
            <a:xfrm>
              <a:off x="842641" y="0"/>
              <a:ext cx="9549941" cy="4795038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111;p16"/>
            <p:cNvSpPr/>
            <p:nvPr/>
          </p:nvSpPr>
          <p:spPr>
            <a:xfrm>
              <a:off x="5623" y="1438511"/>
              <a:ext cx="2704573" cy="1918015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2" name="Google Shape;112;p16"/>
            <p:cNvSpPr txBox="1"/>
            <p:nvPr/>
          </p:nvSpPr>
          <p:spPr>
            <a:xfrm>
              <a:off x="99253" y="1532141"/>
              <a:ext cx="2517313" cy="1730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pt-BR" sz="17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O Doing Business estuda as pequenas e médias empresas nacionais e avalia as regulamentações aplicadas a elas durante seu ciclo de vida;</a:t>
              </a:r>
              <a:endParaRPr dirty="0"/>
            </a:p>
          </p:txBody>
        </p:sp>
        <p:sp>
          <p:nvSpPr>
            <p:cNvPr id="113" name="Google Shape;113;p16"/>
            <p:cNvSpPr/>
            <p:nvPr/>
          </p:nvSpPr>
          <p:spPr>
            <a:xfrm>
              <a:off x="2845424" y="1438511"/>
              <a:ext cx="2704573" cy="1918015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4" name="Google Shape;114;p16"/>
            <p:cNvSpPr txBox="1"/>
            <p:nvPr/>
          </p:nvSpPr>
          <p:spPr>
            <a:xfrm>
              <a:off x="2939054" y="1532141"/>
              <a:ext cx="2517313" cy="1730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pt-BR" sz="17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O primeiro relatório </a:t>
              </a:r>
              <a:r>
                <a:rPr lang="pt-BR" sz="1700" i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Doing Busines</a:t>
              </a:r>
              <a:r>
                <a:rPr lang="pt-BR" sz="17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s, publicado em 2003, mostrou o Brasil na posição de número 152;</a:t>
              </a:r>
              <a:endParaRPr dirty="0"/>
            </a:p>
          </p:txBody>
        </p:sp>
        <p:sp>
          <p:nvSpPr>
            <p:cNvPr id="115" name="Google Shape;115;p16"/>
            <p:cNvSpPr/>
            <p:nvPr/>
          </p:nvSpPr>
          <p:spPr>
            <a:xfrm>
              <a:off x="5685226" y="1438511"/>
              <a:ext cx="2704573" cy="1918015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6" name="Google Shape;116;p16"/>
            <p:cNvSpPr txBox="1"/>
            <p:nvPr/>
          </p:nvSpPr>
          <p:spPr>
            <a:xfrm>
              <a:off x="5778856" y="1532141"/>
              <a:ext cx="2517313" cy="1730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pt-BR" sz="17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Em 2007 nasce a lei 11.598, que institui a REDESIM; </a:t>
              </a:r>
              <a:br>
                <a:rPr lang="pt-BR" sz="17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endParaRPr sz="17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6"/>
            <p:cNvSpPr/>
            <p:nvPr/>
          </p:nvSpPr>
          <p:spPr>
            <a:xfrm>
              <a:off x="8525028" y="1438511"/>
              <a:ext cx="2704573" cy="1918015"/>
            </a:xfrm>
            <a:prstGeom prst="roundRect">
              <a:avLst>
                <a:gd name="adj" fmla="val 16667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" name="Google Shape;118;p16"/>
            <p:cNvSpPr txBox="1"/>
            <p:nvPr/>
          </p:nvSpPr>
          <p:spPr>
            <a:xfrm>
              <a:off x="8618658" y="1532141"/>
              <a:ext cx="2517313" cy="17307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4750" tIns="64750" rIns="64750" bIns="647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Calibri"/>
                <a:buNone/>
              </a:pPr>
              <a:r>
                <a:rPr lang="pt-BR" sz="17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O último relatório apresenta o Brasil na posição 109. </a:t>
              </a:r>
              <a:endParaRPr dirty="0"/>
            </a:p>
          </p:txBody>
        </p:sp>
      </p:grpSp>
      <p:pic>
        <p:nvPicPr>
          <p:cNvPr id="119" name="Google Shape;11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7"/>
          <p:cNvSpPr txBox="1"/>
          <p:nvPr/>
        </p:nvSpPr>
        <p:spPr>
          <a:xfrm>
            <a:off x="1187569" y="609513"/>
            <a:ext cx="9660540" cy="74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 smtClean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PROCESSOS BUROCRATICOS ANTES </a:t>
            </a: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DA REDESIM</a:t>
            </a:r>
            <a:endParaRPr sz="1800" dirty="0">
              <a:solidFill>
                <a:schemeClr val="accent1">
                  <a:lumMod val="50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 descr="Uma imagem contendo céu, pessoa, ao ar livre&#10;&#10;Descrição gerada com muito alta confianç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87569" y="1610030"/>
            <a:ext cx="3375803" cy="4112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57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8"/>
          <p:cNvSpPr txBox="1"/>
          <p:nvPr/>
        </p:nvSpPr>
        <p:spPr>
          <a:xfrm>
            <a:off x="1820174" y="540589"/>
            <a:ext cx="10118783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600" b="1" dirty="0">
                <a:solidFill>
                  <a:schemeClr val="accent1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ANTES DA INTEGRAÇÃO</a:t>
            </a:r>
            <a:r>
              <a:rPr lang="pt-BR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2212" y="5656046"/>
            <a:ext cx="2585050" cy="836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5" name="Google Shape;135;p18"/>
          <p:cNvGrpSpPr/>
          <p:nvPr/>
        </p:nvGrpSpPr>
        <p:grpSpPr>
          <a:xfrm>
            <a:off x="798674" y="540589"/>
            <a:ext cx="5629835" cy="5162555"/>
            <a:chOff x="295467" y="352"/>
            <a:chExt cx="4901217" cy="4433272"/>
          </a:xfrm>
        </p:grpSpPr>
        <p:sp>
          <p:nvSpPr>
            <p:cNvPr id="136" name="Google Shape;136;p18"/>
            <p:cNvSpPr/>
            <p:nvPr/>
          </p:nvSpPr>
          <p:spPr>
            <a:xfrm>
              <a:off x="2215096" y="352"/>
              <a:ext cx="1061959" cy="690273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7" name="Google Shape;137;p18"/>
            <p:cNvSpPr txBox="1"/>
            <p:nvPr/>
          </p:nvSpPr>
          <p:spPr>
            <a:xfrm>
              <a:off x="2248792" y="34048"/>
              <a:ext cx="994567" cy="6565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pt-BR" sz="1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r>
                <a:rPr lang="pt-BR" sz="1200" dirty="0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JUNTAS </a:t>
              </a:r>
              <a:r>
                <a:rPr lang="pt-BR" sz="1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COMERCIAIS</a:t>
              </a:r>
              <a:endParaRPr sz="1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18"/>
            <p:cNvSpPr/>
            <p:nvPr/>
          </p:nvSpPr>
          <p:spPr>
            <a:xfrm>
              <a:off x="777080" y="345489"/>
              <a:ext cx="3937991" cy="393799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0411" y="3579"/>
                  </a:moveTo>
                  <a:lnTo>
                    <a:pt x="80411" y="3579"/>
                  </a:lnTo>
                  <a:cubicBezTo>
                    <a:pt x="84635" y="5107"/>
                    <a:pt x="88674" y="7105"/>
                    <a:pt x="92452" y="9534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39" name="Google Shape;139;p18"/>
            <p:cNvSpPr/>
            <p:nvPr/>
          </p:nvSpPr>
          <p:spPr>
            <a:xfrm>
              <a:off x="3754519" y="741699"/>
              <a:ext cx="1061959" cy="690273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0" name="Google Shape;140;p18"/>
            <p:cNvSpPr txBox="1"/>
            <p:nvPr/>
          </p:nvSpPr>
          <p:spPr>
            <a:xfrm>
              <a:off x="3788215" y="775395"/>
              <a:ext cx="994567" cy="6228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pt-BR" sz="1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RFB</a:t>
              </a:r>
              <a:endParaRPr dirty="0"/>
            </a:p>
          </p:txBody>
        </p:sp>
        <p:sp>
          <p:nvSpPr>
            <p:cNvPr id="141" name="Google Shape;141;p18"/>
            <p:cNvSpPr/>
            <p:nvPr/>
          </p:nvSpPr>
          <p:spPr>
            <a:xfrm>
              <a:off x="777080" y="345489"/>
              <a:ext cx="3937991" cy="393799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6080" y="38669"/>
                  </a:moveTo>
                  <a:lnTo>
                    <a:pt x="116080" y="38669"/>
                  </a:lnTo>
                  <a:cubicBezTo>
                    <a:pt x="118285" y="44465"/>
                    <a:pt x="119577" y="50568"/>
                    <a:pt x="119912" y="56760"/>
                  </a:cubicBezTo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4134725" y="2407490"/>
              <a:ext cx="1061959" cy="690273"/>
            </a:xfrm>
            <a:prstGeom prst="roundRect">
              <a:avLst>
                <a:gd name="adj" fmla="val 16667"/>
              </a:avLst>
            </a:prstGeom>
            <a:solidFill>
              <a:schemeClr val="accent4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3" name="Google Shape;143;p18"/>
            <p:cNvSpPr txBox="1"/>
            <p:nvPr/>
          </p:nvSpPr>
          <p:spPr>
            <a:xfrm>
              <a:off x="4168421" y="2441186"/>
              <a:ext cx="994567" cy="6228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pt-BR" sz="1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SEFA</a:t>
              </a:r>
              <a:endParaRPr dirty="0"/>
            </a:p>
          </p:txBody>
        </p:sp>
        <p:sp>
          <p:nvSpPr>
            <p:cNvPr id="144" name="Google Shape;144;p18"/>
            <p:cNvSpPr/>
            <p:nvPr/>
          </p:nvSpPr>
          <p:spPr>
            <a:xfrm>
              <a:off x="777080" y="345489"/>
              <a:ext cx="3937991" cy="393799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12964" y="88193"/>
                  </a:moveTo>
                  <a:cubicBezTo>
                    <a:pt x="110679" y="92485"/>
                    <a:pt x="107881" y="96484"/>
                    <a:pt x="104631" y="100101"/>
                  </a:cubicBezTo>
                </a:path>
              </a:pathLst>
            </a:custGeom>
            <a:noFill/>
            <a:ln w="9525" cap="flat" cmpd="sng">
              <a:solidFill>
                <a:schemeClr val="accent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3069411" y="3743351"/>
              <a:ext cx="1061959" cy="690273"/>
            </a:xfrm>
            <a:prstGeom prst="roundRect">
              <a:avLst>
                <a:gd name="adj" fmla="val 16667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6" name="Google Shape;146;p18"/>
            <p:cNvSpPr txBox="1"/>
            <p:nvPr/>
          </p:nvSpPr>
          <p:spPr>
            <a:xfrm>
              <a:off x="3103107" y="3777047"/>
              <a:ext cx="994567" cy="6228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pt-BR" sz="1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PREFEITURA </a:t>
              </a:r>
              <a:endParaRPr dirty="0"/>
            </a:p>
          </p:txBody>
        </p:sp>
        <p:sp>
          <p:nvSpPr>
            <p:cNvPr id="147" name="Google Shape;147;p18"/>
            <p:cNvSpPr/>
            <p:nvPr/>
          </p:nvSpPr>
          <p:spPr>
            <a:xfrm>
              <a:off x="777080" y="345489"/>
              <a:ext cx="3937991" cy="393799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65947" y="119705"/>
                  </a:moveTo>
                  <a:lnTo>
                    <a:pt x="65947" y="119705"/>
                  </a:lnTo>
                  <a:cubicBezTo>
                    <a:pt x="61992" y="120099"/>
                    <a:pt x="58008" y="120099"/>
                    <a:pt x="54054" y="119705"/>
                  </a:cubicBezTo>
                </a:path>
              </a:pathLst>
            </a:custGeom>
            <a:noFill/>
            <a:ln w="9525" cap="flat" cmpd="sng">
              <a:solidFill>
                <a:srgbClr val="599BD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8" name="Google Shape;148;p18"/>
            <p:cNvSpPr/>
            <p:nvPr/>
          </p:nvSpPr>
          <p:spPr>
            <a:xfrm>
              <a:off x="1360781" y="3743351"/>
              <a:ext cx="1061959" cy="690273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49" name="Google Shape;149;p18"/>
            <p:cNvSpPr txBox="1"/>
            <p:nvPr/>
          </p:nvSpPr>
          <p:spPr>
            <a:xfrm>
              <a:off x="1394477" y="3777047"/>
              <a:ext cx="994567" cy="6228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pt-BR" sz="1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BOMBEIROS </a:t>
              </a:r>
              <a:endParaRPr dirty="0"/>
            </a:p>
          </p:txBody>
        </p:sp>
        <p:sp>
          <p:nvSpPr>
            <p:cNvPr id="150" name="Google Shape;150;p18"/>
            <p:cNvSpPr/>
            <p:nvPr/>
          </p:nvSpPr>
          <p:spPr>
            <a:xfrm>
              <a:off x="777080" y="345489"/>
              <a:ext cx="3937991" cy="393799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5369" y="100101"/>
                  </a:moveTo>
                  <a:lnTo>
                    <a:pt x="15369" y="100101"/>
                  </a:lnTo>
                  <a:cubicBezTo>
                    <a:pt x="12119" y="96484"/>
                    <a:pt x="9321" y="92485"/>
                    <a:pt x="7036" y="88193"/>
                  </a:cubicBezTo>
                </a:path>
              </a:pathLst>
            </a:custGeom>
            <a:noFill/>
            <a:ln w="9525" cap="flat" cmpd="sng">
              <a:solidFill>
                <a:schemeClr val="accent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295467" y="2407490"/>
              <a:ext cx="1061959" cy="690273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2" name="Google Shape;152;p18"/>
            <p:cNvSpPr txBox="1"/>
            <p:nvPr/>
          </p:nvSpPr>
          <p:spPr>
            <a:xfrm>
              <a:off x="329163" y="2441186"/>
              <a:ext cx="994567" cy="6228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pt-BR" sz="1200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 VIGILÂNCIA SANITÁRIA</a:t>
              </a:r>
              <a:endParaRPr dirty="0"/>
            </a:p>
          </p:txBody>
        </p:sp>
        <p:sp>
          <p:nvSpPr>
            <p:cNvPr id="153" name="Google Shape;153;p18"/>
            <p:cNvSpPr/>
            <p:nvPr/>
          </p:nvSpPr>
          <p:spPr>
            <a:xfrm>
              <a:off x="777080" y="345489"/>
              <a:ext cx="3937991" cy="393799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88" y="56760"/>
                  </a:moveTo>
                  <a:lnTo>
                    <a:pt x="88" y="56760"/>
                  </a:lnTo>
                  <a:cubicBezTo>
                    <a:pt x="423" y="50568"/>
                    <a:pt x="1716" y="44465"/>
                    <a:pt x="3920" y="38669"/>
                  </a:cubicBezTo>
                </a:path>
              </a:pathLst>
            </a:custGeom>
            <a:noFill/>
            <a:ln w="9525" cap="flat" cmpd="sng">
              <a:solidFill>
                <a:schemeClr val="accen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4" name="Google Shape;154;p18"/>
            <p:cNvSpPr/>
            <p:nvPr/>
          </p:nvSpPr>
          <p:spPr>
            <a:xfrm>
              <a:off x="675673" y="741699"/>
              <a:ext cx="1061959" cy="690273"/>
            </a:xfrm>
            <a:prstGeom prst="roundRect">
              <a:avLst>
                <a:gd name="adj" fmla="val 16667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55" name="Google Shape;155;p18"/>
            <p:cNvSpPr txBox="1"/>
            <p:nvPr/>
          </p:nvSpPr>
          <p:spPr>
            <a:xfrm>
              <a:off x="709369" y="775395"/>
              <a:ext cx="994567" cy="6228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200"/>
                <a:buFont typeface="Calibri"/>
                <a:buNone/>
              </a:pPr>
              <a:r>
                <a:rPr lang="pt-BR" sz="1200" dirty="0" smtClean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MEIO AMBIENTE</a:t>
              </a:r>
              <a:endParaRPr dirty="0"/>
            </a:p>
          </p:txBody>
        </p:sp>
        <p:sp>
          <p:nvSpPr>
            <p:cNvPr id="156" name="Google Shape;156;p18"/>
            <p:cNvSpPr/>
            <p:nvPr/>
          </p:nvSpPr>
          <p:spPr>
            <a:xfrm>
              <a:off x="777080" y="345489"/>
              <a:ext cx="3937991" cy="3937991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27548" y="9534"/>
                  </a:moveTo>
                  <a:lnTo>
                    <a:pt x="27548" y="9534"/>
                  </a:lnTo>
                  <a:cubicBezTo>
                    <a:pt x="31326" y="7105"/>
                    <a:pt x="35365" y="5107"/>
                    <a:pt x="39589" y="3579"/>
                  </a:cubicBezTo>
                </a:path>
              </a:pathLst>
            </a:custGeom>
            <a:noFill/>
            <a:ln w="9525" cap="flat" cmpd="sng">
              <a:solidFill>
                <a:schemeClr val="accent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4" descr="Resultado de imagem para REDESIM 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8050" y="1239838"/>
            <a:ext cx="3525838" cy="403225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5334000" y="1863537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 eaLnBrk="1" hangingPunct="1">
              <a:lnSpc>
                <a:spcPct val="80000"/>
              </a:lnSpc>
            </a:pPr>
            <a:r>
              <a:rPr lang="pt-BR" altLang="pt-BR" sz="4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Rede </a:t>
            </a:r>
            <a:r>
              <a:rPr lang="pt-BR" altLang="pt-BR" sz="4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nacional</a:t>
            </a:r>
            <a:r>
              <a:rPr lang="pt-BR" altLang="pt-BR" sz="4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pt-BR" altLang="pt-BR" sz="4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simplificação </a:t>
            </a:r>
            <a:r>
              <a:rPr lang="pt-BR" altLang="pt-BR" sz="4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</a:t>
            </a:r>
            <a:r>
              <a:rPr lang="pt-BR" altLang="pt-BR" sz="4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registro </a:t>
            </a:r>
            <a:r>
              <a:rPr lang="pt-BR" altLang="pt-BR" sz="4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da </a:t>
            </a:r>
            <a:r>
              <a:rPr lang="pt-BR" altLang="pt-BR" sz="4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legalização </a:t>
            </a:r>
            <a:r>
              <a:rPr lang="pt-BR" altLang="pt-BR" sz="4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lang="pt-BR" altLang="pt-BR" sz="4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empresas </a:t>
            </a:r>
            <a:r>
              <a:rPr lang="pt-BR" altLang="pt-BR" sz="4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pt-BR" altLang="pt-BR" sz="40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negócios</a:t>
            </a:r>
            <a:r>
              <a:rPr lang="pt-BR" altLang="pt-BR" sz="40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criada através da Lei Nº 11.598 de 03/12/2007.</a:t>
            </a:r>
          </a:p>
        </p:txBody>
      </p:sp>
      <p:pic>
        <p:nvPicPr>
          <p:cNvPr id="6" name="Google Shape;134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3448" y="5680269"/>
            <a:ext cx="2585050" cy="8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2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909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7461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>
                <a:solidFill>
                  <a:schemeClr val="accent1">
                    <a:lumMod val="50000"/>
                  </a:schemeClr>
                </a:solidFill>
              </a:rPr>
              <a:t>RESOLUÇÃO 40 CGSIM NACIONAL</a:t>
            </a:r>
            <a:endParaRPr lang="pt-B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637308" y="1690688"/>
            <a:ext cx="965661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altLang="pt-BR" sz="4400" dirty="0">
                <a:latin typeface="Calibri" panose="020F0502020204030204" pitchFamily="34" charset="0"/>
                <a:cs typeface="Calibri" panose="020F0502020204030204" pitchFamily="34" charset="0"/>
              </a:rPr>
              <a:t>Define como Integrador Estadual por Estado da Federação e do Distrito Federal, a respectiva </a:t>
            </a:r>
            <a:r>
              <a:rPr lang="pt-BR" altLang="pt-BR" sz="4400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JUNTA COMERCIAL</a:t>
            </a:r>
            <a:r>
              <a:rPr lang="pt-BR" altLang="pt-BR" sz="4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pt-BR" altLang="pt-BR" sz="4400" dirty="0"/>
              <a:t> </a:t>
            </a:r>
            <a:endParaRPr lang="pt-BR" altLang="pt-BR" sz="4400" dirty="0">
              <a:solidFill>
                <a:srgbClr val="002060"/>
              </a:solidFill>
            </a:endParaRPr>
          </a:p>
        </p:txBody>
      </p:sp>
      <p:pic>
        <p:nvPicPr>
          <p:cNvPr id="4" name="Google Shape;134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23448" y="5680269"/>
            <a:ext cx="2585050" cy="836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32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90958" y="5718087"/>
            <a:ext cx="2743200" cy="798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232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255</Words>
  <Application>Microsoft Office PowerPoint</Application>
  <PresentationFormat>Widescreen</PresentationFormat>
  <Paragraphs>61</Paragraphs>
  <Slides>17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1" baseType="lpstr">
      <vt:lpstr>Arial</vt:lpstr>
      <vt:lpstr>Baskerville Old Face</vt:lpstr>
      <vt:lpstr>Calibri</vt:lpstr>
      <vt:lpstr>Tema do Office</vt:lpstr>
      <vt:lpstr>Apresentação do PowerPoint</vt:lpstr>
      <vt:lpstr>Apresentação do PowerPoint</vt:lpstr>
      <vt:lpstr>Apresentação do PowerPoint</vt:lpstr>
      <vt:lpstr>INDICADORES MUNDIAIS</vt:lpstr>
      <vt:lpstr>Apresentação do PowerPoint</vt:lpstr>
      <vt:lpstr>Apresentação do PowerPoint</vt:lpstr>
      <vt:lpstr>Apresentação do PowerPoint</vt:lpstr>
      <vt:lpstr>Apresentação do PowerPoint</vt:lpstr>
      <vt:lpstr>RESOLUÇÃO 40 CGSIM NACIONAL</vt:lpstr>
      <vt:lpstr>INTEGRADOR  ESTADUAL</vt:lpstr>
      <vt:lpstr>PROCESSO COM A REDESIM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cilene</dc:creator>
  <cp:lastModifiedBy>Vivian Navarro Correa de Lima</cp:lastModifiedBy>
  <cp:revision>6</cp:revision>
  <dcterms:modified xsi:type="dcterms:W3CDTF">2019-05-21T17:56:00Z</dcterms:modified>
</cp:coreProperties>
</file>