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70" r:id="rId9"/>
    <p:sldId id="271" r:id="rId10"/>
    <p:sldId id="272" r:id="rId11"/>
    <p:sldId id="273" r:id="rId12"/>
    <p:sldId id="262" r:id="rId13"/>
    <p:sldId id="263" r:id="rId14"/>
    <p:sldId id="264" r:id="rId15"/>
    <p:sldId id="275" r:id="rId16"/>
    <p:sldId id="265" r:id="rId17"/>
    <p:sldId id="26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8508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4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96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775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823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81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4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75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76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46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90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87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24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3985" y="5114238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273835" y="2984740"/>
            <a:ext cx="9888745" cy="105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AUDIÊNCIA PÚBLICA SOBRE A MP Nº 876, de 2019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CILENE SABINO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9798" y="5109706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INTEGRADOR  ESTADUAL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38200" y="1690688"/>
            <a:ext cx="97882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4000" dirty="0"/>
              <a:t>Sistema de integra órgãos de registro e licenciamento trazendo celeridade, desburocratizando processos de abertura, alteração e extinção de empresas, empreendimentos e negócios.</a:t>
            </a:r>
            <a:endParaRPr lang="pt-BR" sz="4000" dirty="0"/>
          </a:p>
        </p:txBody>
      </p:sp>
      <p:pic>
        <p:nvPicPr>
          <p:cNvPr id="4" name="Google Shape;1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3448" y="5680269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9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25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PROCESSO COM A REDESIM </a:t>
            </a:r>
            <a:endParaRPr lang="pt-BR" dirty="0"/>
          </a:p>
        </p:txBody>
      </p:sp>
      <p:pic>
        <p:nvPicPr>
          <p:cNvPr id="3" name="Google Shape;1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3448" y="5680269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9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Conteúdo 7" descr="Macbook, Laptop, Computador, Tecnologia, Digitação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27" y="1690688"/>
            <a:ext cx="36623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846617" y="1690688"/>
            <a:ext cx="5652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O empreendedor pode </a:t>
            </a:r>
            <a:r>
              <a:rPr lang="pt-BR" altLang="pt-BR" sz="2800" u="sng" dirty="0">
                <a:solidFill>
                  <a:srgbClr val="002060"/>
                </a:solidFill>
                <a:latin typeface="Baskerville Old Face" panose="02020602080505020303" pitchFamily="18" charset="0"/>
              </a:rPr>
              <a:t>de qualquer parte do mundo </a:t>
            </a:r>
            <a:r>
              <a:rPr lang="pt-BR" altLang="pt-BR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conectado na internet acessar o site </a:t>
            </a:r>
            <a:r>
              <a:rPr lang="pt-BR" altLang="pt-BR" sz="2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do integrador Estadual e fazer os </a:t>
            </a:r>
            <a:r>
              <a:rPr lang="pt-BR" altLang="pt-BR" sz="2800" dirty="0">
                <a:solidFill>
                  <a:srgbClr val="002060"/>
                </a:solidFill>
                <a:latin typeface="Baskerville Old Face" panose="02020602080505020303" pitchFamily="18" charset="0"/>
              </a:rPr>
              <a:t>procedimentos de abertura, alteração e baixa de </a:t>
            </a:r>
            <a:r>
              <a:rPr lang="pt-BR" altLang="pt-BR" sz="2800" dirty="0" smtClean="0">
                <a:solidFill>
                  <a:srgbClr val="002060"/>
                </a:solidFill>
                <a:latin typeface="Baskerville Old Face" panose="02020602080505020303" pitchFamily="18" charset="0"/>
              </a:rPr>
              <a:t>seu empreendimento.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9189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1043797" y="1029419"/>
            <a:ext cx="101475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A MP Nº 876, de 2019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9"/>
          <p:cNvGrpSpPr/>
          <p:nvPr/>
        </p:nvGrpSpPr>
        <p:grpSpPr>
          <a:xfrm>
            <a:off x="1700804" y="967598"/>
            <a:ext cx="8819144" cy="4635260"/>
            <a:chOff x="320578" y="0"/>
            <a:chExt cx="8819144" cy="4635260"/>
          </a:xfrm>
        </p:grpSpPr>
        <p:sp>
          <p:nvSpPr>
            <p:cNvPr id="164" name="Google Shape;164;p19"/>
            <p:cNvSpPr/>
            <p:nvPr/>
          </p:nvSpPr>
          <p:spPr>
            <a:xfrm>
              <a:off x="709522" y="0"/>
              <a:ext cx="8041256" cy="46352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20578" y="1390578"/>
              <a:ext cx="2838090" cy="185410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411088" y="1481088"/>
              <a:ext cx="2657070" cy="16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Dispõe sobre o Registro Público de Empresas Mercantis e Atividades Afins;</a:t>
              </a:r>
              <a:endParaRPr dirty="0"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311105" y="1390578"/>
              <a:ext cx="2838090" cy="185410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3401615" y="1481088"/>
              <a:ext cx="2657070" cy="16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Maior acessibilidade para registros;</a:t>
              </a:r>
              <a:endParaRPr dirty="0"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301632" y="1390578"/>
              <a:ext cx="2838090" cy="185410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6392142" y="1481088"/>
              <a:ext cx="2657070" cy="16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pt-BR" sz="21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Diminuição dos processos burocráticos e maior valorização dos profissionais envolvidos. </a:t>
              </a:r>
              <a:endParaRPr dirty="0"/>
            </a:p>
          </p:txBody>
        </p:sp>
      </p:grpSp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1043797" y="1029419"/>
            <a:ext cx="10161915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REPERCUSSÃO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0" descr="Uma imagem contendo interior&#10;&#10;Descrição gerada com alta confianç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">
            <a:off x="895971" y="1756240"/>
            <a:ext cx="6251276" cy="71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 descr="Uma imagem contendo garrafa&#10;&#10;Descrição gerada com muito alta confianç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80000">
            <a:off x="6622212" y="910138"/>
            <a:ext cx="4712897" cy="72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00000">
            <a:off x="1043796" y="3147902"/>
            <a:ext cx="5216105" cy="135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Uma imagem contendo interior, garrafa&#10;&#10;Descrição gerada com alta confianç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80000">
            <a:off x="6793165" y="4104737"/>
            <a:ext cx="4554747" cy="112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3796" y="5041359"/>
            <a:ext cx="5201728" cy="104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47758" y="2190808"/>
            <a:ext cx="5345501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1043797" y="1518248"/>
            <a:ext cx="10161915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POSICIONAMENTO DO PRESIDENTE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928" y="2538306"/>
            <a:ext cx="5287992" cy="248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0287" y="2688777"/>
            <a:ext cx="5345501" cy="2328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683579" y="1704109"/>
            <a:ext cx="10147538" cy="401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Encerro com trechos do nosso belo hino nacional para nos inspirar </a:t>
            </a:r>
            <a:r>
              <a:rPr lang="pt-BR" sz="3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avançar. </a:t>
            </a:r>
            <a:endParaRPr lang="pt-BR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“Gigante pela própria natureza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belo, impávido colosso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o teu futuro espelha essa grandeza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(...)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Teus risonhos, lindos campos têm mais flores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Nossos bosques têm mais vida ...”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1043797" y="2495910"/>
            <a:ext cx="10147538" cy="292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 Nº 876, de 2019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CILENE SABINO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MP Nº 876, de 2019, é 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bem vista como ferramenta para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melhorar o ambiente de 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negócios do Brasil, o </a:t>
            </a: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pode resultar em um grande marco para o setor e para o desenvolvimento do Brasil.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/>
        </p:nvSpPr>
        <p:spPr>
          <a:xfrm>
            <a:off x="856891" y="2122099"/>
            <a:ext cx="62800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 txBox="1"/>
          <p:nvPr/>
        </p:nvSpPr>
        <p:spPr>
          <a:xfrm>
            <a:off x="856891" y="2840965"/>
            <a:ext cx="6308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Telefone:</a:t>
            </a:r>
            <a:r>
              <a:rPr lang="pt-B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(91) 3217-5802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</a:t>
            </a:r>
            <a:r>
              <a:rPr lang="pt-B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presidencia@fenaju.com.br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27496" y="2165232"/>
            <a:ext cx="1069387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CILENE MOREIRA SABINO DE OLIVEIRA BITTENCOURT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Brasileira, Arquiteta, Urbanista, Advogada, com MBA em Gestão de empresas e Direito Ambiental pela FGV, COACH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membro da 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SOAMAR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SOAMEX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residente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SINDICARPA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2011 a 2015. Está presidente da </a:t>
            </a:r>
            <a:r>
              <a:rPr lang="pt-B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JUCEPA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 outubro de 2015. Está presidente da </a:t>
            </a:r>
            <a:r>
              <a:rPr lang="pt-BR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FENAJU </a:t>
            </a:r>
            <a:r>
              <a:rPr lang="pt-BR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abril de 2019.</a:t>
            </a:r>
            <a:r>
              <a:rPr lang="pt-BR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96769" y="2567014"/>
            <a:ext cx="1069387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 precisamos pensar na alteração na lei 8934/1994?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Foco da MP 876/2019 proposito desta audiência.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estaque para a </a:t>
            </a:r>
            <a:r>
              <a:rPr lang="pt-BR" sz="28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necessidade urgente</a:t>
            </a:r>
            <a:r>
              <a:rPr lang="pt-BR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desenvolver o Brasil ampliando a geração de emprego no nosso território.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325" y="-5361316"/>
            <a:ext cx="6682596" cy="671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58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Uma imagem contendo texto&#10;&#10;Descrição gerada com alta confianç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136" y="1547887"/>
            <a:ext cx="6883879" cy="388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INDICADORES MUNDIAIS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1043797" y="1029419"/>
            <a:ext cx="101475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O DOING BUSINESS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6"/>
          <p:cNvGrpSpPr/>
          <p:nvPr/>
        </p:nvGrpSpPr>
        <p:grpSpPr>
          <a:xfrm>
            <a:off x="503677" y="742443"/>
            <a:ext cx="11223978" cy="4795038"/>
            <a:chOff x="5623" y="0"/>
            <a:chExt cx="11223978" cy="4795038"/>
          </a:xfrm>
        </p:grpSpPr>
        <p:sp>
          <p:nvSpPr>
            <p:cNvPr id="110" name="Google Shape;110;p16"/>
            <p:cNvSpPr/>
            <p:nvPr/>
          </p:nvSpPr>
          <p:spPr>
            <a:xfrm>
              <a:off x="842641" y="0"/>
              <a:ext cx="9549941" cy="47950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5623" y="1438511"/>
              <a:ext cx="2704573" cy="191801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99253" y="1532141"/>
              <a:ext cx="2517313" cy="1730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O Doing Business estuda as pequenas e médias empresas nacionais e avalia as regulamentações aplicadas a elas durante seu ciclo de vida;</a:t>
              </a:r>
              <a:endParaRPr dirty="0"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845424" y="1438511"/>
              <a:ext cx="2704573" cy="191801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6"/>
            <p:cNvSpPr txBox="1"/>
            <p:nvPr/>
          </p:nvSpPr>
          <p:spPr>
            <a:xfrm>
              <a:off x="2939054" y="1532141"/>
              <a:ext cx="2517313" cy="1730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O primeiro relatório </a:t>
              </a:r>
              <a:r>
                <a:rPr lang="pt-BR" sz="1700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Doing Busines</a:t>
              </a: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s, publicado em 2003, mostrou o Brasil na posição de número 152;</a:t>
              </a:r>
              <a:endParaRPr dirty="0"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685226" y="1438511"/>
              <a:ext cx="2704573" cy="191801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5778856" y="1532141"/>
              <a:ext cx="2517313" cy="1730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Em 2007 nasce a lei 11.598, que institui a REDESIM; </a:t>
              </a:r>
              <a:b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8525028" y="1438511"/>
              <a:ext cx="2704573" cy="1918015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8618658" y="1532141"/>
              <a:ext cx="2517313" cy="1730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pt-BR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O último relatório apresenta o Brasil na posição 109. </a:t>
              </a:r>
              <a:endParaRPr dirty="0"/>
            </a:p>
          </p:txBody>
        </p:sp>
      </p:grpSp>
      <p:pic>
        <p:nvPicPr>
          <p:cNvPr id="119" name="Google Shape;1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187569" y="609513"/>
            <a:ext cx="9660540" cy="7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PROCESSOS BUROCRATICOS ANTES 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 REDESIM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Uma imagem contendo céu, pessoa, ao ar livre&#10;&#10;Descrição gerada com muito alta confianç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569" y="1610030"/>
            <a:ext cx="3375803" cy="4112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57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820174" y="540589"/>
            <a:ext cx="101187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ANTES DA INTEGRAÇÃO</a:t>
            </a:r>
            <a:r>
              <a:rPr lang="pt-B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212" y="5656046"/>
            <a:ext cx="2585050" cy="836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8"/>
          <p:cNvGrpSpPr/>
          <p:nvPr/>
        </p:nvGrpSpPr>
        <p:grpSpPr>
          <a:xfrm>
            <a:off x="798674" y="540589"/>
            <a:ext cx="5629835" cy="5162555"/>
            <a:chOff x="295467" y="352"/>
            <a:chExt cx="4901217" cy="4433272"/>
          </a:xfrm>
        </p:grpSpPr>
        <p:sp>
          <p:nvSpPr>
            <p:cNvPr id="136" name="Google Shape;136;p18"/>
            <p:cNvSpPr/>
            <p:nvPr/>
          </p:nvSpPr>
          <p:spPr>
            <a:xfrm>
              <a:off x="2215096" y="352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18"/>
            <p:cNvSpPr txBox="1"/>
            <p:nvPr/>
          </p:nvSpPr>
          <p:spPr>
            <a:xfrm>
              <a:off x="2248792" y="34048"/>
              <a:ext cx="994567" cy="656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lang="pt-BR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JUNTAS </a:t>
              </a: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COMERCIAIS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411" y="3579"/>
                  </a:moveTo>
                  <a:lnTo>
                    <a:pt x="80411" y="3579"/>
                  </a:lnTo>
                  <a:cubicBezTo>
                    <a:pt x="84635" y="5107"/>
                    <a:pt x="88674" y="7105"/>
                    <a:pt x="92452" y="953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754519" y="741699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3788215" y="775395"/>
              <a:ext cx="994567" cy="62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RFB</a:t>
              </a:r>
              <a:endParaRPr dirty="0"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080" y="38669"/>
                  </a:moveTo>
                  <a:lnTo>
                    <a:pt x="116080" y="38669"/>
                  </a:lnTo>
                  <a:cubicBezTo>
                    <a:pt x="118285" y="44465"/>
                    <a:pt x="119577" y="50568"/>
                    <a:pt x="119912" y="56760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4134725" y="2407490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4168421" y="2441186"/>
              <a:ext cx="994567" cy="62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SEFA</a:t>
              </a:r>
              <a:endParaRPr dirty="0"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64" y="88193"/>
                  </a:moveTo>
                  <a:cubicBezTo>
                    <a:pt x="110679" y="92485"/>
                    <a:pt x="107881" y="96484"/>
                    <a:pt x="104631" y="100101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069411" y="3743351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3103107" y="3777047"/>
              <a:ext cx="994567" cy="62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PREFEITURA </a:t>
              </a:r>
              <a:endParaRPr dirty="0"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947" y="119705"/>
                  </a:moveTo>
                  <a:lnTo>
                    <a:pt x="65947" y="119705"/>
                  </a:lnTo>
                  <a:cubicBezTo>
                    <a:pt x="61992" y="120099"/>
                    <a:pt x="58008" y="120099"/>
                    <a:pt x="54054" y="119705"/>
                  </a:cubicBez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1360781" y="3743351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1394477" y="3777047"/>
              <a:ext cx="994567" cy="62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BOMBEIROS </a:t>
              </a:r>
              <a:endParaRPr dirty="0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369" y="100101"/>
                  </a:moveTo>
                  <a:lnTo>
                    <a:pt x="15369" y="100101"/>
                  </a:lnTo>
                  <a:cubicBezTo>
                    <a:pt x="12119" y="96484"/>
                    <a:pt x="9321" y="92485"/>
                    <a:pt x="7036" y="88193"/>
                  </a:cubicBez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95467" y="2407490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329163" y="2441186"/>
              <a:ext cx="994567" cy="62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 VIGILÂNCIA SANITÁRIA</a:t>
              </a:r>
              <a:endParaRPr dirty="0"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" y="56760"/>
                  </a:moveTo>
                  <a:lnTo>
                    <a:pt x="88" y="56760"/>
                  </a:lnTo>
                  <a:cubicBezTo>
                    <a:pt x="423" y="50568"/>
                    <a:pt x="1716" y="44465"/>
                    <a:pt x="3920" y="38669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75673" y="741699"/>
              <a:ext cx="1061959" cy="690273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709369" y="775395"/>
              <a:ext cx="994567" cy="622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pt-BR" sz="1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MEIO AMBIENTE</a:t>
              </a:r>
              <a:endParaRPr dirty="0"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777080" y="345489"/>
              <a:ext cx="3937991" cy="39379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548" y="9534"/>
                  </a:moveTo>
                  <a:lnTo>
                    <a:pt x="27548" y="9534"/>
                  </a:lnTo>
                  <a:cubicBezTo>
                    <a:pt x="31326" y="7105"/>
                    <a:pt x="35365" y="5107"/>
                    <a:pt x="39589" y="3579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Resultado de imagem para REDESIM 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" y="1239838"/>
            <a:ext cx="3525838" cy="40322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34000" y="18635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eaLnBrk="1" hangingPunct="1">
              <a:lnSpc>
                <a:spcPct val="80000"/>
              </a:lnSpc>
            </a:pP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 </a:t>
            </a:r>
            <a:r>
              <a:rPr lang="pt-BR" altLang="pt-BR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</a:t>
            </a: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altLang="pt-BR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simplificação </a:t>
            </a: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altLang="pt-BR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 </a:t>
            </a: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da </a:t>
            </a:r>
            <a:r>
              <a:rPr lang="pt-BR" altLang="pt-BR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legalização </a:t>
            </a: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altLang="pt-BR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empresas </a:t>
            </a: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altLang="pt-BR" sz="4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negócios</a:t>
            </a:r>
            <a:r>
              <a:rPr lang="pt-BR" altLang="pt-BR" sz="4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criada através da Lei Nº 11.598 de 03/12/2007.</a:t>
            </a:r>
          </a:p>
        </p:txBody>
      </p:sp>
      <p:pic>
        <p:nvPicPr>
          <p:cNvPr id="6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3448" y="5680269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09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46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RESOLUÇÃO 40 CGSIM NACIONAL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37308" y="1690688"/>
            <a:ext cx="9656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Define como Integrador Estadual por Estado da Federação e do Distrito Federal, a respectiva </a:t>
            </a:r>
            <a:r>
              <a:rPr lang="pt-BR" altLang="pt-BR" sz="4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JUNTA COMERCIAL</a:t>
            </a:r>
            <a:r>
              <a:rPr lang="pt-BR" altLang="pt-BR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BR" altLang="pt-BR" sz="4400" dirty="0"/>
              <a:t> </a:t>
            </a:r>
            <a:endParaRPr lang="pt-BR" altLang="pt-BR" sz="4400" dirty="0">
              <a:solidFill>
                <a:srgbClr val="002060"/>
              </a:solidFill>
            </a:endParaRPr>
          </a:p>
        </p:txBody>
      </p:sp>
      <p:pic>
        <p:nvPicPr>
          <p:cNvPr id="4" name="Google Shape;1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23448" y="5680269"/>
            <a:ext cx="2585050" cy="8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958" y="5718087"/>
            <a:ext cx="2743200" cy="798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3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255</Words>
  <Application>Microsoft Office PowerPoint</Application>
  <PresentationFormat>Widescreen</PresentationFormat>
  <Paragraphs>61</Paragraphs>
  <Slides>17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Baskerville Old Face</vt:lpstr>
      <vt:lpstr>Calibri</vt:lpstr>
      <vt:lpstr>Tema do Office</vt:lpstr>
      <vt:lpstr>Apresentação do PowerPoint</vt:lpstr>
      <vt:lpstr>Apresentação do PowerPoint</vt:lpstr>
      <vt:lpstr>Apresentação do PowerPoint</vt:lpstr>
      <vt:lpstr>INDICADORES MUNDIAIS</vt:lpstr>
      <vt:lpstr>Apresentação do PowerPoint</vt:lpstr>
      <vt:lpstr>Apresentação do PowerPoint</vt:lpstr>
      <vt:lpstr>Apresentação do PowerPoint</vt:lpstr>
      <vt:lpstr>Apresentação do PowerPoint</vt:lpstr>
      <vt:lpstr>RESOLUÇÃO 40 CGSIM NACIONAL</vt:lpstr>
      <vt:lpstr>INTEGRADOR  ESTADUAL</vt:lpstr>
      <vt:lpstr>PROCESSO COM A REDESIM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cilene</dc:creator>
  <cp:lastModifiedBy>Vivian Navarro Correa de Lima</cp:lastModifiedBy>
  <cp:revision>6</cp:revision>
  <dcterms:modified xsi:type="dcterms:W3CDTF">2019-05-21T17:56:00Z</dcterms:modified>
</cp:coreProperties>
</file>