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76" r:id="rId4"/>
    <p:sldId id="270" r:id="rId5"/>
    <p:sldId id="264" r:id="rId6"/>
    <p:sldId id="256" r:id="rId7"/>
    <p:sldId id="271" r:id="rId8"/>
    <p:sldId id="272" r:id="rId9"/>
    <p:sldId id="275" r:id="rId10"/>
    <p:sldId id="265" r:id="rId11"/>
    <p:sldId id="259" r:id="rId12"/>
    <p:sldId id="273" r:id="rId13"/>
    <p:sldId id="277" r:id="rId14"/>
    <p:sldId id="281" r:id="rId15"/>
    <p:sldId id="282" r:id="rId16"/>
    <p:sldId id="280" r:id="rId17"/>
    <p:sldId id="279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23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4843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6986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00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34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514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543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2495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30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68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34735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4638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2C07C-B09D-4420-AA32-D13F3ADA60D0}" type="datetimeFigureOut">
              <a:rPr lang="pt-BR" smtClean="0"/>
              <a:t>22/11/2017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5BAC5-7977-450C-8514-E7AC4C9738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076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1022701" y="379792"/>
            <a:ext cx="81369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8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Violência Escolar no Brasil</a:t>
            </a:r>
            <a:endParaRPr lang="pt-BR" sz="88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5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899592" y="520452"/>
            <a:ext cx="7200799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Principais Causas da Violência nas Escolas</a:t>
            </a:r>
          </a:p>
          <a:p>
            <a:pPr algn="ctr"/>
            <a:endParaRPr lang="pt-BR" sz="1400" dirty="0" smtClean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  <a:p>
            <a:pPr algn="ctr"/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(GONÇALVES, L.A ; SPOSITO,M.P. (2002</a:t>
            </a:r>
            <a:r>
              <a:rPr lang="pt-BR" sz="20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).)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69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0"/>
            <a:ext cx="9144000" cy="6930675"/>
            <a:chOff x="-1" y="-71341"/>
            <a:chExt cx="9144000" cy="6930675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-71341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10" name="CaixaDeTexto 9"/>
          <p:cNvSpPr txBox="1"/>
          <p:nvPr/>
        </p:nvSpPr>
        <p:spPr>
          <a:xfrm>
            <a:off x="269776" y="548680"/>
            <a:ext cx="860444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Reflexo da violência  da sociedade na qual está inserida.</a:t>
            </a:r>
            <a:endParaRPr lang="pt-BR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Desigualdade  </a:t>
            </a: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ocial e econômica.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Diferenças culturais.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Incapacidade de dialogar.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Preconceito e discriminação.</a:t>
            </a:r>
          </a:p>
        </p:txBody>
      </p:sp>
    </p:spTree>
    <p:extLst>
      <p:ext uri="{BB962C8B-B14F-4D97-AF65-F5344CB8AC3E}">
        <p14:creationId xmlns:p14="http://schemas.microsoft.com/office/powerpoint/2010/main" val="8350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9" name="CaixaDeTexto 8"/>
          <p:cNvSpPr txBox="1"/>
          <p:nvPr/>
        </p:nvSpPr>
        <p:spPr>
          <a:xfrm>
            <a:off x="971598" y="908720"/>
            <a:ext cx="72007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Ações do Poder Público </a:t>
            </a:r>
            <a:r>
              <a:rPr lang="pt-BR" sz="6000" dirty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P</a:t>
            </a:r>
            <a:r>
              <a:rPr lang="pt-BR" sz="60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ara </a:t>
            </a:r>
            <a:r>
              <a:rPr lang="pt-BR" sz="6000" dirty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R</a:t>
            </a:r>
            <a:r>
              <a:rPr lang="pt-BR" sz="60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edução da Violência Escolar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50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23528" y="332656"/>
            <a:ext cx="871296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Criação de espaços de participação da comunidade</a:t>
            </a: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Incentivo a participação de diferentes atores </a:t>
            </a: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sociais.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Elaboração de proposta pedagógica com eixos </a:t>
            </a:r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temáticos sobre violência e praticas de convivência.</a:t>
            </a:r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8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9" name="CaixaDeTexto 8"/>
          <p:cNvSpPr txBox="1"/>
          <p:nvPr/>
        </p:nvSpPr>
        <p:spPr>
          <a:xfrm>
            <a:off x="971598" y="908720"/>
            <a:ext cx="72007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Algumas Possibilidades Para Pensarmos Juntos...</a:t>
            </a:r>
            <a:endParaRPr lang="pt-BR" sz="20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7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395536" y="0"/>
            <a:ext cx="87129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32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Presença do psicólogo escolar.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Alfabetização emocional.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Introdução de praticas da justiça restaurativa.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pt-BR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Abordagem sistêmica.</a:t>
            </a:r>
            <a:endParaRPr lang="pt-BR" sz="32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pt-BR" sz="2800" dirty="0">
              <a:latin typeface="Arial" pitchFamily="34" charset="0"/>
              <a:cs typeface="Arial" pitchFamily="34" charset="0"/>
            </a:endParaRPr>
          </a:p>
          <a:p>
            <a:pPr algn="ctr"/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20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251520" y="332656"/>
            <a:ext cx="87129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Referências </a:t>
            </a:r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Bibliográficas</a:t>
            </a:r>
          </a:p>
          <a:p>
            <a:endParaRPr lang="pt-BR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BRASIL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Instituto Nacional de Estudos e Pesquisas Educacionais Anísio Teixeira (Inep). Censo escolar da educação básica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2015. Brasília</a:t>
            </a:r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pt-BR" sz="16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2015.</a:t>
            </a:r>
          </a:p>
          <a:p>
            <a:pPr algn="just"/>
            <a:endParaRPr lang="pt-BR" sz="16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pt-BR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t-BR" sz="16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GONÇALVES, L.A ; SPOSITO,M.P. (2002). “Iniciativas públicas de redução da violência escolar no Brasil”. Cadernos de Pesquisa,115, 101-138. </a:t>
            </a:r>
          </a:p>
          <a:p>
            <a:pPr algn="just"/>
            <a:r>
              <a:rPr lang="pt-BR" sz="1400" dirty="0">
                <a:latin typeface="Arial" pitchFamily="34" charset="0"/>
                <a:cs typeface="Arial" pitchFamily="34" charset="0"/>
              </a:rPr>
              <a:t>				</a:t>
            </a:r>
          </a:p>
        </p:txBody>
      </p:sp>
    </p:spTree>
    <p:extLst>
      <p:ext uri="{BB962C8B-B14F-4D97-AF65-F5344CB8AC3E}">
        <p14:creationId xmlns:p14="http://schemas.microsoft.com/office/powerpoint/2010/main" val="9693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503547" y="1484784"/>
            <a:ext cx="813690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Obrigada!</a:t>
            </a:r>
          </a:p>
          <a:p>
            <a:pPr algn="ctr"/>
            <a:endParaRPr lang="pt-BR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Dep. Federal Pollyana Gama</a:t>
            </a:r>
            <a:endParaRPr lang="pt-BR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86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55181"/>
            <a:ext cx="4104456" cy="3445827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-756592" y="1285362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Norte</a:t>
            </a:r>
            <a:endParaRPr lang="pt-BR" sz="44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410" y="3752936"/>
            <a:ext cx="6053683" cy="285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9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1583668" y="1158364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72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653373" y="104619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Nordeste</a:t>
            </a:r>
            <a:endParaRPr lang="pt-BR" sz="44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7359" y="3582528"/>
            <a:ext cx="6228692" cy="319523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5"/>
          <a:srcRect l="497" t="-61" r="-497" b="50921"/>
          <a:stretch/>
        </p:blipFill>
        <p:spPr>
          <a:xfrm>
            <a:off x="1573534" y="952485"/>
            <a:ext cx="5996929" cy="2537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5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-1334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466" y="1317355"/>
            <a:ext cx="4040418" cy="3196484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970837" y="303190"/>
            <a:ext cx="5202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Centro-Oeste</a:t>
            </a:r>
            <a:endParaRPr lang="pt-BR" sz="36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7350" y="1844824"/>
            <a:ext cx="4186870" cy="182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10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0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5326" y="1052736"/>
            <a:ext cx="4176464" cy="3853937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583667" y="50735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Sudeste</a:t>
            </a:r>
            <a:endParaRPr lang="pt-BR" sz="44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62" y="1390531"/>
            <a:ext cx="4752528" cy="308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8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-17748" y="-2462"/>
            <a:ext cx="9144000" cy="6859334"/>
            <a:chOff x="-1" y="0"/>
            <a:chExt cx="9144000" cy="6859334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-900608" y="1363321"/>
            <a:ext cx="59766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Sul</a:t>
            </a:r>
            <a:endParaRPr lang="pt-BR" sz="44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88" y="244819"/>
            <a:ext cx="4752527" cy="2759884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920" y="3333856"/>
            <a:ext cx="6315075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2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1259632" y="692696"/>
            <a:ext cx="662473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Violência nas Escolas </a:t>
            </a:r>
            <a:endParaRPr lang="pt-BR" sz="80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  <a:p>
            <a:pPr algn="ctr"/>
            <a:r>
              <a:rPr lang="pt-BR" sz="4400" dirty="0" smtClean="0">
                <a:solidFill>
                  <a:schemeClr val="accent1">
                    <a:lumMod val="50000"/>
                  </a:schemeClr>
                </a:solidFill>
                <a:latin typeface="Tw Cen MT Condensed Extra Bold" pitchFamily="34" charset="0"/>
              </a:rPr>
              <a:t>Prova Brasil 2015 </a:t>
            </a:r>
            <a:endParaRPr lang="pt-BR" sz="4400" dirty="0">
              <a:solidFill>
                <a:schemeClr val="accent1">
                  <a:lumMod val="50000"/>
                </a:schemeClr>
              </a:solidFill>
              <a:latin typeface="Tw Cen MT Condensed Extra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8" name="CaixaDeTexto 7"/>
          <p:cNvSpPr txBox="1"/>
          <p:nvPr/>
        </p:nvSpPr>
        <p:spPr>
          <a:xfrm>
            <a:off x="269775" y="188640"/>
            <a:ext cx="860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 Acordo com os Diretores das Escolas:</a:t>
            </a:r>
            <a:endParaRPr lang="pt-BR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267744" y="119675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que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aconteceram a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gressões verbais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ou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físicas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de alunos a professores ou funcionários da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escola.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95536" y="965919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55%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04736" y="2081460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76%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267744" y="230474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que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aconteceram a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gressões verbais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ou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físicas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de alunos 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outros alunos da escola.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267744" y="357662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terem sido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ameaçados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por algum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aluno.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11640" y="3201069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11%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65345" y="4166858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2278032" y="455352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terem sido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ameaçados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por algum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aluno.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002064" y="5190155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Fonte: Censo Escolar/INEP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2015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374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-1" y="0"/>
            <a:ext cx="9144000" cy="6859334"/>
            <a:chOff x="-1" y="0"/>
            <a:chExt cx="9144000" cy="6859334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0"/>
              <a:ext cx="9143999" cy="350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3284984"/>
              <a:ext cx="9143999" cy="3574350"/>
            </a:xfrm>
            <a:prstGeom prst="rect">
              <a:avLst/>
            </a:prstGeom>
          </p:spPr>
        </p:pic>
      </p:grpSp>
      <p:sp>
        <p:nvSpPr>
          <p:cNvPr id="7" name="CaixaDeTexto 6"/>
          <p:cNvSpPr txBox="1"/>
          <p:nvPr/>
        </p:nvSpPr>
        <p:spPr>
          <a:xfrm>
            <a:off x="269775" y="188640"/>
            <a:ext cx="8604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 Acordo com os Professores das Escolas:</a:t>
            </a:r>
            <a:endParaRPr lang="pt-BR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6" y="965919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51%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267744" y="119675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que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aconteceram a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gressões verbais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ou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físicas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de alunos a professores ou funcionários da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escola.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04736" y="2081460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71%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2267744" y="2304748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que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aconteceram a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gressões verbais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ou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físicas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de alunos a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outros alunos da escola.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267744" y="3576622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terem sido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ameaçados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por algum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aluno.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411640" y="3201069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>
                <a:solidFill>
                  <a:schemeClr val="accent1">
                    <a:lumMod val="50000"/>
                  </a:schemeClr>
                </a:solidFill>
              </a:rPr>
              <a:t>9</a:t>
            </a:r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65345" y="4166858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dirty="0" smtClean="0">
                <a:solidFill>
                  <a:schemeClr val="accent1">
                    <a:lumMod val="50000"/>
                  </a:schemeClr>
                </a:solidFill>
              </a:rPr>
              <a:t>2%</a:t>
            </a:r>
            <a:endParaRPr lang="pt-BR" sz="6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2278032" y="4553528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afirmaram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terem sido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ameaçados </a:t>
            </a:r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por algum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aluno.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6018040" y="5203189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accent1">
                    <a:lumMod val="50000"/>
                  </a:schemeClr>
                </a:solidFill>
              </a:rPr>
              <a:t>Fonte: Censo Escolar/INEP </a:t>
            </a:r>
            <a:r>
              <a:rPr lang="pt-BR" dirty="0" smtClean="0">
                <a:solidFill>
                  <a:schemeClr val="accent1">
                    <a:lumMod val="50000"/>
                  </a:schemeClr>
                </a:solidFill>
              </a:rPr>
              <a:t>2015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462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316</Words>
  <Application>Microsoft Office PowerPoint</Application>
  <PresentationFormat>Apresentação na tela (4:3)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Tw Cen MT Condensed Extra Bold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Fernanda Regina de Jesus</cp:lastModifiedBy>
  <cp:revision>68</cp:revision>
  <dcterms:created xsi:type="dcterms:W3CDTF">2017-11-06T19:01:04Z</dcterms:created>
  <dcterms:modified xsi:type="dcterms:W3CDTF">2017-11-22T11:21:28Z</dcterms:modified>
</cp:coreProperties>
</file>