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9926638" cy="6797675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Eras Bold ITC" panose="020B0907030504020204" pitchFamily="34" charset="0"/>
      <p:regular r:id="rId18"/>
    </p:embeddedFont>
    <p:embeddedFont>
      <p:font typeface="Montserrat" panose="020F0502020204030204" pitchFamily="2" charset="0"/>
      <p:regular r:id="rId19"/>
      <p:bold r:id="rId20"/>
      <p:italic r:id="rId21"/>
      <p:boldItalic r:id="rId22"/>
    </p:embeddedFont>
    <p:embeddedFont>
      <p:font typeface="Roboto" panose="020F0502020204030204" pitchFamily="2" charset="0"/>
      <p:regular r:id="rId23"/>
      <p:bold r:id="rId24"/>
      <p:italic r:id="rId25"/>
      <p:boldItalic r:id="rId2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FFD622"/>
    <a:srgbClr val="FF5500"/>
    <a:srgbClr val="03CF00"/>
    <a:srgbClr val="783C00"/>
    <a:srgbClr val="E5231F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9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1D22C0-78F3-7F3E-E486-68D681C9F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7947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26865" y="166539"/>
            <a:ext cx="8738241" cy="786816"/>
          </a:xfrm>
        </p:spPr>
        <p:txBody>
          <a:bodyPr/>
          <a:lstStyle/>
          <a:p>
            <a:pPr algn="l"/>
            <a:r>
              <a:rPr lang="pt-B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Audiência Pública: Reforma Tributária e seus impactos sobre a saúde Comissão de Assuntos Sociais do Senado Federal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9" y="6004716"/>
            <a:ext cx="3867670" cy="700793"/>
          </a:xfrm>
          <a:prstGeom prst="rect">
            <a:avLst/>
          </a:prstGeom>
        </p:spPr>
      </p:pic>
      <p:sp>
        <p:nvSpPr>
          <p:cNvPr id="7" name="Arredondar Retângulo em um Canto Diagonal 6">
            <a:extLst>
              <a:ext uri="{FF2B5EF4-FFF2-40B4-BE49-F238E27FC236}">
                <a16:creationId xmlns:a16="http://schemas.microsoft.com/office/drawing/2014/main" id="{B333380A-3640-39DE-3AF5-4BA1714B2A59}"/>
              </a:ext>
            </a:extLst>
          </p:cNvPr>
          <p:cNvSpPr/>
          <p:nvPr/>
        </p:nvSpPr>
        <p:spPr>
          <a:xfrm>
            <a:off x="771787" y="2638526"/>
            <a:ext cx="10648426" cy="715089"/>
          </a:xfrm>
          <a:prstGeom prst="round2Diag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DESAFIOS PARA A SUSTENTABILIDADE DO SUS</a:t>
            </a:r>
            <a:endParaRPr lang="pt-B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333380A-3640-39DE-3AF5-4BA1714B2A59}"/>
              </a:ext>
            </a:extLst>
          </p:cNvPr>
          <p:cNvSpPr/>
          <p:nvPr/>
        </p:nvSpPr>
        <p:spPr>
          <a:xfrm>
            <a:off x="914841" y="1379052"/>
            <a:ext cx="1621871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20/08/2024</a:t>
            </a:r>
            <a:endParaRPr lang="pt-B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6207853" y="3933964"/>
            <a:ext cx="5882315" cy="7868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algn="r"/>
            <a:r>
              <a:rPr lang="pt-B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GABRIEL SQUEFF</a:t>
            </a:r>
          </a:p>
          <a:p>
            <a:pPr algn="r"/>
            <a:r>
              <a:rPr lang="pt-BR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Diretor Substituto do Departamento de Economia e Desenvolvimento em Saúde (DESID/SECTICS/MS)</a:t>
            </a:r>
          </a:p>
        </p:txBody>
      </p:sp>
    </p:spTree>
    <p:extLst>
      <p:ext uri="{BB962C8B-B14F-4D97-AF65-F5344CB8AC3E}">
        <p14:creationId xmlns:p14="http://schemas.microsoft.com/office/powerpoint/2010/main" val="420433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>
            <a:extLst>
              <a:ext uri="{FF2B5EF4-FFF2-40B4-BE49-F238E27FC236}">
                <a16:creationId xmlns:a16="http://schemas.microsoft.com/office/drawing/2014/main" id="{B333380A-3640-39DE-3AF5-4BA1714B2A59}"/>
              </a:ext>
            </a:extLst>
          </p:cNvPr>
          <p:cNvSpPr/>
          <p:nvPr/>
        </p:nvSpPr>
        <p:spPr>
          <a:xfrm>
            <a:off x="342900" y="133350"/>
            <a:ext cx="8088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Gasto público e privado em saúde</a:t>
            </a:r>
          </a:p>
          <a:p>
            <a:r>
              <a:rPr lang="pt-BR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Em % PIB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B333380A-3640-39DE-3AF5-4BA1714B2A59}"/>
              </a:ext>
            </a:extLst>
          </p:cNvPr>
          <p:cNvSpPr/>
          <p:nvPr/>
        </p:nvSpPr>
        <p:spPr>
          <a:xfrm>
            <a:off x="-9525" y="190500"/>
            <a:ext cx="400050" cy="5400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r"/>
            <a:endParaRPr lang="pt-B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10" y="1333679"/>
            <a:ext cx="8112986" cy="518429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76E74B5-B174-E37C-37CD-1C12BFCF3D65}"/>
              </a:ext>
            </a:extLst>
          </p:cNvPr>
          <p:cNvSpPr txBox="1"/>
          <p:nvPr/>
        </p:nvSpPr>
        <p:spPr>
          <a:xfrm>
            <a:off x="913208" y="6611779"/>
            <a:ext cx="380979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b="1" dirty="0">
                <a:latin typeface="Century Gothic" panose="020B0502020202020204" pitchFamily="34" charset="0"/>
              </a:rPr>
              <a:t>Fonte: </a:t>
            </a:r>
            <a:r>
              <a:rPr lang="pt-BR" sz="1000" i="1" dirty="0">
                <a:latin typeface="Century Gothic" panose="020B0502020202020204" pitchFamily="34" charset="0"/>
              </a:rPr>
              <a:t>System </a:t>
            </a:r>
            <a:r>
              <a:rPr lang="pt-BR" sz="1000" i="1" dirty="0" err="1">
                <a:latin typeface="Century Gothic" panose="020B0502020202020204" pitchFamily="34" charset="0"/>
              </a:rPr>
              <a:t>of</a:t>
            </a:r>
            <a:r>
              <a:rPr lang="pt-BR" sz="1000" i="1" dirty="0">
                <a:latin typeface="Century Gothic" panose="020B0502020202020204" pitchFamily="34" charset="0"/>
              </a:rPr>
              <a:t> Health </a:t>
            </a:r>
            <a:r>
              <a:rPr lang="pt-BR" sz="1000" i="1" dirty="0" err="1">
                <a:latin typeface="Century Gothic" panose="020B0502020202020204" pitchFamily="34" charset="0"/>
              </a:rPr>
              <a:t>Accounts</a:t>
            </a:r>
            <a:r>
              <a:rPr lang="pt-BR" sz="1000" dirty="0">
                <a:latin typeface="Century Gothic" panose="020B0502020202020204" pitchFamily="34" charset="0"/>
              </a:rPr>
              <a:t> da OCDE/OMS.</a:t>
            </a:r>
          </a:p>
        </p:txBody>
      </p:sp>
    </p:spTree>
    <p:extLst>
      <p:ext uri="{BB962C8B-B14F-4D97-AF65-F5344CB8AC3E}">
        <p14:creationId xmlns:p14="http://schemas.microsoft.com/office/powerpoint/2010/main" val="84406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>
            <a:extLst>
              <a:ext uri="{FF2B5EF4-FFF2-40B4-BE49-F238E27FC236}">
                <a16:creationId xmlns:a16="http://schemas.microsoft.com/office/drawing/2014/main" id="{B333380A-3640-39DE-3AF5-4BA1714B2A59}"/>
              </a:ext>
            </a:extLst>
          </p:cNvPr>
          <p:cNvSpPr/>
          <p:nvPr/>
        </p:nvSpPr>
        <p:spPr>
          <a:xfrm>
            <a:off x="342900" y="133350"/>
            <a:ext cx="861654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Gasto público em saúde per capita</a:t>
            </a:r>
          </a:p>
          <a:p>
            <a:r>
              <a:rPr lang="pt-BR" sz="3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Em US$ </a:t>
            </a:r>
            <a:r>
              <a:rPr lang="pt-BR" sz="32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ppc</a:t>
            </a:r>
            <a:r>
              <a:rPr lang="pt-BR" sz="3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preços correntes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B333380A-3640-39DE-3AF5-4BA1714B2A59}"/>
              </a:ext>
            </a:extLst>
          </p:cNvPr>
          <p:cNvSpPr/>
          <p:nvPr/>
        </p:nvSpPr>
        <p:spPr>
          <a:xfrm>
            <a:off x="-9525" y="190500"/>
            <a:ext cx="400050" cy="5400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r"/>
            <a:endParaRPr lang="pt-B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6E74B5-B174-E37C-37CD-1C12BFCF3D65}"/>
              </a:ext>
            </a:extLst>
          </p:cNvPr>
          <p:cNvSpPr txBox="1"/>
          <p:nvPr/>
        </p:nvSpPr>
        <p:spPr>
          <a:xfrm>
            <a:off x="913208" y="6611779"/>
            <a:ext cx="380979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b="1" dirty="0">
                <a:latin typeface="Century Gothic" panose="020B0502020202020204" pitchFamily="34" charset="0"/>
              </a:rPr>
              <a:t>Fonte: </a:t>
            </a:r>
            <a:r>
              <a:rPr lang="pt-BR" sz="1000" i="1" dirty="0">
                <a:latin typeface="Century Gothic" panose="020B0502020202020204" pitchFamily="34" charset="0"/>
              </a:rPr>
              <a:t>System </a:t>
            </a:r>
            <a:r>
              <a:rPr lang="pt-BR" sz="1000" i="1" dirty="0" err="1">
                <a:latin typeface="Century Gothic" panose="020B0502020202020204" pitchFamily="34" charset="0"/>
              </a:rPr>
              <a:t>of</a:t>
            </a:r>
            <a:r>
              <a:rPr lang="pt-BR" sz="1000" i="1" dirty="0">
                <a:latin typeface="Century Gothic" panose="020B0502020202020204" pitchFamily="34" charset="0"/>
              </a:rPr>
              <a:t> Health </a:t>
            </a:r>
            <a:r>
              <a:rPr lang="pt-BR" sz="1000" i="1" dirty="0" err="1">
                <a:latin typeface="Century Gothic" panose="020B0502020202020204" pitchFamily="34" charset="0"/>
              </a:rPr>
              <a:t>Accounts</a:t>
            </a:r>
            <a:r>
              <a:rPr lang="pt-BR" sz="1000" dirty="0">
                <a:latin typeface="Century Gothic" panose="020B0502020202020204" pitchFamily="34" charset="0"/>
              </a:rPr>
              <a:t> da OCDE/OMS.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105" y="1272123"/>
            <a:ext cx="8708462" cy="52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>
            <a:extLst>
              <a:ext uri="{FF2B5EF4-FFF2-40B4-BE49-F238E27FC236}">
                <a16:creationId xmlns:a16="http://schemas.microsoft.com/office/drawing/2014/main" id="{B333380A-3640-39DE-3AF5-4BA1714B2A59}"/>
              </a:ext>
            </a:extLst>
          </p:cNvPr>
          <p:cNvSpPr/>
          <p:nvPr/>
        </p:nvSpPr>
        <p:spPr>
          <a:xfrm>
            <a:off x="342899" y="133350"/>
            <a:ext cx="92457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Despesa com bens e serviços de saúde</a:t>
            </a:r>
          </a:p>
          <a:p>
            <a:r>
              <a:rPr lang="pt-BR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Em % do PIB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B333380A-3640-39DE-3AF5-4BA1714B2A59}"/>
              </a:ext>
            </a:extLst>
          </p:cNvPr>
          <p:cNvSpPr/>
          <p:nvPr/>
        </p:nvSpPr>
        <p:spPr>
          <a:xfrm>
            <a:off x="-9525" y="190500"/>
            <a:ext cx="400050" cy="5400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r"/>
            <a:endParaRPr lang="pt-B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6E74B5-B174-E37C-37CD-1C12BFCF3D65}"/>
              </a:ext>
            </a:extLst>
          </p:cNvPr>
          <p:cNvSpPr txBox="1"/>
          <p:nvPr/>
        </p:nvSpPr>
        <p:spPr>
          <a:xfrm>
            <a:off x="913208" y="6611779"/>
            <a:ext cx="380979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b="1" dirty="0">
                <a:latin typeface="Century Gothic" panose="020B0502020202020204" pitchFamily="34" charset="0"/>
              </a:rPr>
              <a:t>Fonte: </a:t>
            </a:r>
            <a:r>
              <a:rPr lang="pt-BR" sz="1000" i="1" dirty="0">
                <a:latin typeface="Century Gothic" panose="020B0502020202020204" pitchFamily="34" charset="0"/>
              </a:rPr>
              <a:t>Conta-Satélite de Saúde do IBGE.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1589623" y="1333679"/>
            <a:ext cx="8579871" cy="5053494"/>
            <a:chOff x="3060585" y="1898469"/>
            <a:chExt cx="6350093" cy="3489780"/>
          </a:xfrm>
        </p:grpSpPr>
        <p:grpSp>
          <p:nvGrpSpPr>
            <p:cNvPr id="9" name="object 4"/>
            <p:cNvGrpSpPr/>
            <p:nvPr/>
          </p:nvGrpSpPr>
          <p:grpSpPr>
            <a:xfrm>
              <a:off x="3096710" y="2184332"/>
              <a:ext cx="6277964" cy="2676644"/>
              <a:chOff x="293701" y="2508199"/>
              <a:chExt cx="5476875" cy="2335094"/>
            </a:xfrm>
          </p:grpSpPr>
          <p:sp>
            <p:nvSpPr>
              <p:cNvPr id="70" name="object 9"/>
              <p:cNvSpPr/>
              <p:nvPr/>
            </p:nvSpPr>
            <p:spPr>
              <a:xfrm>
                <a:off x="433031" y="3501707"/>
                <a:ext cx="5198110" cy="1337310"/>
              </a:xfrm>
              <a:custGeom>
                <a:avLst/>
                <a:gdLst/>
                <a:ahLst/>
                <a:cxnLst/>
                <a:rect l="l" t="t" r="r" b="b"/>
                <a:pathLst>
                  <a:path w="5198110" h="1337310">
                    <a:moveTo>
                      <a:pt x="181470" y="347980"/>
                    </a:moveTo>
                    <a:lnTo>
                      <a:pt x="0" y="347980"/>
                    </a:lnTo>
                    <a:lnTo>
                      <a:pt x="0" y="1337017"/>
                    </a:lnTo>
                    <a:lnTo>
                      <a:pt x="181470" y="1337017"/>
                    </a:lnTo>
                    <a:lnTo>
                      <a:pt x="181470" y="347980"/>
                    </a:lnTo>
                    <a:close/>
                  </a:path>
                  <a:path w="5198110" h="1337310">
                    <a:moveTo>
                      <a:pt x="641654" y="357136"/>
                    </a:moveTo>
                    <a:lnTo>
                      <a:pt x="453682" y="357136"/>
                    </a:lnTo>
                    <a:lnTo>
                      <a:pt x="453682" y="1337017"/>
                    </a:lnTo>
                    <a:lnTo>
                      <a:pt x="641654" y="1337017"/>
                    </a:lnTo>
                    <a:lnTo>
                      <a:pt x="641654" y="357136"/>
                    </a:lnTo>
                    <a:close/>
                  </a:path>
                  <a:path w="5198110" h="1337310">
                    <a:moveTo>
                      <a:pt x="1095324" y="320509"/>
                    </a:moveTo>
                    <a:lnTo>
                      <a:pt x="913866" y="320509"/>
                    </a:lnTo>
                    <a:lnTo>
                      <a:pt x="913866" y="1337017"/>
                    </a:lnTo>
                    <a:lnTo>
                      <a:pt x="1095324" y="1337017"/>
                    </a:lnTo>
                    <a:lnTo>
                      <a:pt x="1095324" y="320509"/>
                    </a:lnTo>
                    <a:close/>
                  </a:path>
                  <a:path w="5198110" h="1337310">
                    <a:moveTo>
                      <a:pt x="1549006" y="293039"/>
                    </a:moveTo>
                    <a:lnTo>
                      <a:pt x="1367536" y="293039"/>
                    </a:lnTo>
                    <a:lnTo>
                      <a:pt x="1367536" y="1337017"/>
                    </a:lnTo>
                    <a:lnTo>
                      <a:pt x="1549006" y="1337017"/>
                    </a:lnTo>
                    <a:lnTo>
                      <a:pt x="1549006" y="293039"/>
                    </a:lnTo>
                    <a:close/>
                  </a:path>
                  <a:path w="5198110" h="1337310">
                    <a:moveTo>
                      <a:pt x="2009152" y="210616"/>
                    </a:moveTo>
                    <a:lnTo>
                      <a:pt x="1827682" y="210616"/>
                    </a:lnTo>
                    <a:lnTo>
                      <a:pt x="1827682" y="1337017"/>
                    </a:lnTo>
                    <a:lnTo>
                      <a:pt x="2009152" y="1337017"/>
                    </a:lnTo>
                    <a:lnTo>
                      <a:pt x="2009152" y="210616"/>
                    </a:lnTo>
                    <a:close/>
                  </a:path>
                  <a:path w="5198110" h="1337310">
                    <a:moveTo>
                      <a:pt x="2462834" y="146519"/>
                    </a:moveTo>
                    <a:lnTo>
                      <a:pt x="2281364" y="146519"/>
                    </a:lnTo>
                    <a:lnTo>
                      <a:pt x="2281364" y="1337017"/>
                    </a:lnTo>
                    <a:lnTo>
                      <a:pt x="2462834" y="1337017"/>
                    </a:lnTo>
                    <a:lnTo>
                      <a:pt x="2462834" y="146519"/>
                    </a:lnTo>
                    <a:close/>
                  </a:path>
                  <a:path w="5198110" h="1337310">
                    <a:moveTo>
                      <a:pt x="2916504" y="128206"/>
                    </a:moveTo>
                    <a:lnTo>
                      <a:pt x="2735034" y="128206"/>
                    </a:lnTo>
                    <a:lnTo>
                      <a:pt x="2735034" y="1337017"/>
                    </a:lnTo>
                    <a:lnTo>
                      <a:pt x="2916504" y="1337017"/>
                    </a:lnTo>
                    <a:lnTo>
                      <a:pt x="2916504" y="128206"/>
                    </a:lnTo>
                    <a:close/>
                  </a:path>
                  <a:path w="5198110" h="1337310">
                    <a:moveTo>
                      <a:pt x="3376663" y="119049"/>
                    </a:moveTo>
                    <a:lnTo>
                      <a:pt x="3195193" y="119049"/>
                    </a:lnTo>
                    <a:lnTo>
                      <a:pt x="3195193" y="1337017"/>
                    </a:lnTo>
                    <a:lnTo>
                      <a:pt x="3376663" y="1337017"/>
                    </a:lnTo>
                    <a:lnTo>
                      <a:pt x="3376663" y="119049"/>
                    </a:lnTo>
                    <a:close/>
                  </a:path>
                  <a:path w="5198110" h="1337310">
                    <a:moveTo>
                      <a:pt x="3830332" y="36626"/>
                    </a:moveTo>
                    <a:lnTo>
                      <a:pt x="3648862" y="36626"/>
                    </a:lnTo>
                    <a:lnTo>
                      <a:pt x="3648862" y="1337017"/>
                    </a:lnTo>
                    <a:lnTo>
                      <a:pt x="3830332" y="1337017"/>
                    </a:lnTo>
                    <a:lnTo>
                      <a:pt x="3830332" y="36626"/>
                    </a:lnTo>
                    <a:close/>
                  </a:path>
                  <a:path w="5198110" h="1337310">
                    <a:moveTo>
                      <a:pt x="4284002" y="27470"/>
                    </a:moveTo>
                    <a:lnTo>
                      <a:pt x="4102531" y="27470"/>
                    </a:lnTo>
                    <a:lnTo>
                      <a:pt x="4102531" y="1337017"/>
                    </a:lnTo>
                    <a:lnTo>
                      <a:pt x="4284002" y="1337017"/>
                    </a:lnTo>
                    <a:lnTo>
                      <a:pt x="4284002" y="27470"/>
                    </a:lnTo>
                    <a:close/>
                  </a:path>
                  <a:path w="5198110" h="1337310">
                    <a:moveTo>
                      <a:pt x="4744161" y="0"/>
                    </a:moveTo>
                    <a:lnTo>
                      <a:pt x="4562691" y="0"/>
                    </a:lnTo>
                    <a:lnTo>
                      <a:pt x="4562691" y="1337017"/>
                    </a:lnTo>
                    <a:lnTo>
                      <a:pt x="4744161" y="1337017"/>
                    </a:lnTo>
                    <a:lnTo>
                      <a:pt x="4744161" y="0"/>
                    </a:lnTo>
                    <a:close/>
                  </a:path>
                  <a:path w="5198110" h="1337310">
                    <a:moveTo>
                      <a:pt x="5197830" y="54940"/>
                    </a:moveTo>
                    <a:lnTo>
                      <a:pt x="5016360" y="54940"/>
                    </a:lnTo>
                    <a:lnTo>
                      <a:pt x="5016360" y="1337017"/>
                    </a:lnTo>
                    <a:lnTo>
                      <a:pt x="5197830" y="1337017"/>
                    </a:lnTo>
                    <a:lnTo>
                      <a:pt x="5197830" y="54940"/>
                    </a:lnTo>
                    <a:close/>
                  </a:path>
                </a:pathLst>
              </a:custGeom>
              <a:solidFill>
                <a:srgbClr val="007699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object 10"/>
              <p:cNvSpPr/>
              <p:nvPr/>
            </p:nvSpPr>
            <p:spPr>
              <a:xfrm>
                <a:off x="433031" y="2549346"/>
                <a:ext cx="5198110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5198110" h="1310004">
                    <a:moveTo>
                      <a:pt x="181470" y="485343"/>
                    </a:moveTo>
                    <a:lnTo>
                      <a:pt x="0" y="485343"/>
                    </a:lnTo>
                    <a:lnTo>
                      <a:pt x="0" y="1300340"/>
                    </a:lnTo>
                    <a:lnTo>
                      <a:pt x="181470" y="1300340"/>
                    </a:lnTo>
                    <a:lnTo>
                      <a:pt x="181470" y="485343"/>
                    </a:lnTo>
                    <a:close/>
                  </a:path>
                  <a:path w="5198110" h="1310004">
                    <a:moveTo>
                      <a:pt x="641654" y="521970"/>
                    </a:moveTo>
                    <a:lnTo>
                      <a:pt x="453682" y="521970"/>
                    </a:lnTo>
                    <a:lnTo>
                      <a:pt x="453682" y="1309497"/>
                    </a:lnTo>
                    <a:lnTo>
                      <a:pt x="641654" y="1309497"/>
                    </a:lnTo>
                    <a:lnTo>
                      <a:pt x="641654" y="521970"/>
                    </a:lnTo>
                    <a:close/>
                  </a:path>
                  <a:path w="5198110" h="1310004">
                    <a:moveTo>
                      <a:pt x="1095324" y="494499"/>
                    </a:moveTo>
                    <a:lnTo>
                      <a:pt x="913866" y="494499"/>
                    </a:lnTo>
                    <a:lnTo>
                      <a:pt x="913866" y="1272870"/>
                    </a:lnTo>
                    <a:lnTo>
                      <a:pt x="1095324" y="1272870"/>
                    </a:lnTo>
                    <a:lnTo>
                      <a:pt x="1095324" y="494499"/>
                    </a:lnTo>
                    <a:close/>
                  </a:path>
                  <a:path w="5198110" h="1310004">
                    <a:moveTo>
                      <a:pt x="1549006" y="439559"/>
                    </a:moveTo>
                    <a:lnTo>
                      <a:pt x="1367536" y="439559"/>
                    </a:lnTo>
                    <a:lnTo>
                      <a:pt x="1367536" y="1245400"/>
                    </a:lnTo>
                    <a:lnTo>
                      <a:pt x="1549006" y="1245400"/>
                    </a:lnTo>
                    <a:lnTo>
                      <a:pt x="1549006" y="439559"/>
                    </a:lnTo>
                    <a:close/>
                  </a:path>
                  <a:path w="5198110" h="1310004">
                    <a:moveTo>
                      <a:pt x="2009152" y="320509"/>
                    </a:moveTo>
                    <a:lnTo>
                      <a:pt x="1827682" y="320509"/>
                    </a:lnTo>
                    <a:lnTo>
                      <a:pt x="1827682" y="1162977"/>
                    </a:lnTo>
                    <a:lnTo>
                      <a:pt x="2009152" y="1162977"/>
                    </a:lnTo>
                    <a:lnTo>
                      <a:pt x="2009152" y="320509"/>
                    </a:lnTo>
                    <a:close/>
                  </a:path>
                  <a:path w="5198110" h="1310004">
                    <a:moveTo>
                      <a:pt x="2462834" y="219773"/>
                    </a:moveTo>
                    <a:lnTo>
                      <a:pt x="2281364" y="219773"/>
                    </a:lnTo>
                    <a:lnTo>
                      <a:pt x="2281364" y="1098880"/>
                    </a:lnTo>
                    <a:lnTo>
                      <a:pt x="2462834" y="1098880"/>
                    </a:lnTo>
                    <a:lnTo>
                      <a:pt x="2462834" y="219773"/>
                    </a:lnTo>
                    <a:close/>
                  </a:path>
                  <a:path w="5198110" h="1310004">
                    <a:moveTo>
                      <a:pt x="2916504" y="173990"/>
                    </a:moveTo>
                    <a:lnTo>
                      <a:pt x="2735034" y="173990"/>
                    </a:lnTo>
                    <a:lnTo>
                      <a:pt x="2735034" y="1080566"/>
                    </a:lnTo>
                    <a:lnTo>
                      <a:pt x="2916504" y="1080566"/>
                    </a:lnTo>
                    <a:lnTo>
                      <a:pt x="2916504" y="173990"/>
                    </a:lnTo>
                    <a:close/>
                  </a:path>
                  <a:path w="5198110" h="1310004">
                    <a:moveTo>
                      <a:pt x="3376663" y="192303"/>
                    </a:moveTo>
                    <a:lnTo>
                      <a:pt x="3195193" y="192303"/>
                    </a:lnTo>
                    <a:lnTo>
                      <a:pt x="3195193" y="1071410"/>
                    </a:lnTo>
                    <a:lnTo>
                      <a:pt x="3376663" y="1071410"/>
                    </a:lnTo>
                    <a:lnTo>
                      <a:pt x="3376663" y="192303"/>
                    </a:lnTo>
                    <a:close/>
                  </a:path>
                  <a:path w="5198110" h="1310004">
                    <a:moveTo>
                      <a:pt x="3830332" y="137363"/>
                    </a:moveTo>
                    <a:lnTo>
                      <a:pt x="3648862" y="137363"/>
                    </a:lnTo>
                    <a:lnTo>
                      <a:pt x="3648862" y="988987"/>
                    </a:lnTo>
                    <a:lnTo>
                      <a:pt x="3830332" y="988987"/>
                    </a:lnTo>
                    <a:lnTo>
                      <a:pt x="3830332" y="137363"/>
                    </a:lnTo>
                    <a:close/>
                  </a:path>
                  <a:path w="5198110" h="1310004">
                    <a:moveTo>
                      <a:pt x="4284002" y="100736"/>
                    </a:moveTo>
                    <a:lnTo>
                      <a:pt x="4102531" y="100736"/>
                    </a:lnTo>
                    <a:lnTo>
                      <a:pt x="4102531" y="979830"/>
                    </a:lnTo>
                    <a:lnTo>
                      <a:pt x="4284002" y="979830"/>
                    </a:lnTo>
                    <a:lnTo>
                      <a:pt x="4284002" y="100736"/>
                    </a:lnTo>
                    <a:close/>
                  </a:path>
                  <a:path w="5198110" h="1310004">
                    <a:moveTo>
                      <a:pt x="4744161" y="0"/>
                    </a:moveTo>
                    <a:lnTo>
                      <a:pt x="4562691" y="0"/>
                    </a:lnTo>
                    <a:lnTo>
                      <a:pt x="4562691" y="952360"/>
                    </a:lnTo>
                    <a:lnTo>
                      <a:pt x="4744161" y="952360"/>
                    </a:lnTo>
                    <a:lnTo>
                      <a:pt x="4744161" y="0"/>
                    </a:lnTo>
                    <a:close/>
                  </a:path>
                  <a:path w="5198110" h="1310004">
                    <a:moveTo>
                      <a:pt x="5197830" y="91579"/>
                    </a:moveTo>
                    <a:lnTo>
                      <a:pt x="5016360" y="91579"/>
                    </a:lnTo>
                    <a:lnTo>
                      <a:pt x="5016360" y="1007300"/>
                    </a:lnTo>
                    <a:lnTo>
                      <a:pt x="5197830" y="1007300"/>
                    </a:lnTo>
                    <a:lnTo>
                      <a:pt x="5197830" y="91579"/>
                    </a:lnTo>
                    <a:close/>
                  </a:path>
                </a:pathLst>
              </a:custGeom>
              <a:solidFill>
                <a:srgbClr val="5F497A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object 11"/>
              <p:cNvSpPr/>
              <p:nvPr/>
            </p:nvSpPr>
            <p:spPr>
              <a:xfrm>
                <a:off x="293701" y="4843293"/>
                <a:ext cx="54768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76875">
                    <a:moveTo>
                      <a:pt x="0" y="0"/>
                    </a:moveTo>
                    <a:lnTo>
                      <a:pt x="5476470" y="0"/>
                    </a:lnTo>
                  </a:path>
                </a:pathLst>
              </a:custGeom>
              <a:ln w="9157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" name="object 12"/>
              <p:cNvSpPr/>
              <p:nvPr/>
            </p:nvSpPr>
            <p:spPr>
              <a:xfrm>
                <a:off x="523779" y="2542142"/>
                <a:ext cx="501650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5016500" h="527685">
                    <a:moveTo>
                      <a:pt x="0" y="491807"/>
                    </a:moveTo>
                    <a:lnTo>
                      <a:pt x="50667" y="496076"/>
                    </a:lnTo>
                    <a:lnTo>
                      <a:pt x="101336" y="500826"/>
                    </a:lnTo>
                    <a:lnTo>
                      <a:pt x="152005" y="505816"/>
                    </a:lnTo>
                    <a:lnTo>
                      <a:pt x="202674" y="510803"/>
                    </a:lnTo>
                    <a:lnTo>
                      <a:pt x="253345" y="515544"/>
                    </a:lnTo>
                    <a:lnTo>
                      <a:pt x="304016" y="519798"/>
                    </a:lnTo>
                    <a:lnTo>
                      <a:pt x="354687" y="523323"/>
                    </a:lnTo>
                    <a:lnTo>
                      <a:pt x="405359" y="525876"/>
                    </a:lnTo>
                    <a:lnTo>
                      <a:pt x="456032" y="527215"/>
                    </a:lnTo>
                    <a:lnTo>
                      <a:pt x="506700" y="527371"/>
                    </a:lnTo>
                    <a:lnTo>
                      <a:pt x="557367" y="526604"/>
                    </a:lnTo>
                    <a:lnTo>
                      <a:pt x="608034" y="525012"/>
                    </a:lnTo>
                    <a:lnTo>
                      <a:pt x="658702" y="522694"/>
                    </a:lnTo>
                    <a:lnTo>
                      <a:pt x="709369" y="519747"/>
                    </a:lnTo>
                    <a:lnTo>
                      <a:pt x="760037" y="516271"/>
                    </a:lnTo>
                    <a:lnTo>
                      <a:pt x="810704" y="512364"/>
                    </a:lnTo>
                    <a:lnTo>
                      <a:pt x="861371" y="508124"/>
                    </a:lnTo>
                    <a:lnTo>
                      <a:pt x="912039" y="503650"/>
                    </a:lnTo>
                    <a:lnTo>
                      <a:pt x="962706" y="499016"/>
                    </a:lnTo>
                    <a:lnTo>
                      <a:pt x="1013374" y="494160"/>
                    </a:lnTo>
                    <a:lnTo>
                      <a:pt x="1064041" y="488980"/>
                    </a:lnTo>
                    <a:lnTo>
                      <a:pt x="1114709" y="483372"/>
                    </a:lnTo>
                    <a:lnTo>
                      <a:pt x="1165376" y="477232"/>
                    </a:lnTo>
                    <a:lnTo>
                      <a:pt x="1216043" y="470458"/>
                    </a:lnTo>
                    <a:lnTo>
                      <a:pt x="1266711" y="462944"/>
                    </a:lnTo>
                    <a:lnTo>
                      <a:pt x="1317378" y="454589"/>
                    </a:lnTo>
                    <a:lnTo>
                      <a:pt x="1368046" y="445288"/>
                    </a:lnTo>
                    <a:lnTo>
                      <a:pt x="1418739" y="434674"/>
                    </a:lnTo>
                    <a:lnTo>
                      <a:pt x="1469426" y="422668"/>
                    </a:lnTo>
                    <a:lnTo>
                      <a:pt x="1520109" y="409595"/>
                    </a:lnTo>
                    <a:lnTo>
                      <a:pt x="1570787" y="395779"/>
                    </a:lnTo>
                    <a:lnTo>
                      <a:pt x="1621462" y="381548"/>
                    </a:lnTo>
                    <a:lnTo>
                      <a:pt x="1672133" y="367227"/>
                    </a:lnTo>
                    <a:lnTo>
                      <a:pt x="1722803" y="353140"/>
                    </a:lnTo>
                    <a:lnTo>
                      <a:pt x="1773471" y="339615"/>
                    </a:lnTo>
                    <a:lnTo>
                      <a:pt x="1824139" y="326975"/>
                    </a:lnTo>
                    <a:lnTo>
                      <a:pt x="1874806" y="314858"/>
                    </a:lnTo>
                    <a:lnTo>
                      <a:pt x="1925474" y="302693"/>
                    </a:lnTo>
                    <a:lnTo>
                      <a:pt x="1976141" y="290627"/>
                    </a:lnTo>
                    <a:lnTo>
                      <a:pt x="2026808" y="278801"/>
                    </a:lnTo>
                    <a:lnTo>
                      <a:pt x="2077476" y="267361"/>
                    </a:lnTo>
                    <a:lnTo>
                      <a:pt x="2128143" y="256449"/>
                    </a:lnTo>
                    <a:lnTo>
                      <a:pt x="2178811" y="246209"/>
                    </a:lnTo>
                    <a:lnTo>
                      <a:pt x="2229478" y="236785"/>
                    </a:lnTo>
                    <a:lnTo>
                      <a:pt x="2280146" y="228321"/>
                    </a:lnTo>
                    <a:lnTo>
                      <a:pt x="2330813" y="220695"/>
                    </a:lnTo>
                    <a:lnTo>
                      <a:pt x="2381480" y="213701"/>
                    </a:lnTo>
                    <a:lnTo>
                      <a:pt x="2432148" y="207357"/>
                    </a:lnTo>
                    <a:lnTo>
                      <a:pt x="2482815" y="201678"/>
                    </a:lnTo>
                    <a:lnTo>
                      <a:pt x="2533483" y="196683"/>
                    </a:lnTo>
                    <a:lnTo>
                      <a:pt x="2584150" y="192388"/>
                    </a:lnTo>
                    <a:lnTo>
                      <a:pt x="2634817" y="188811"/>
                    </a:lnTo>
                    <a:lnTo>
                      <a:pt x="2685485" y="185969"/>
                    </a:lnTo>
                    <a:lnTo>
                      <a:pt x="2736152" y="183878"/>
                    </a:lnTo>
                    <a:lnTo>
                      <a:pt x="2786820" y="183233"/>
                    </a:lnTo>
                    <a:lnTo>
                      <a:pt x="2837488" y="184364"/>
                    </a:lnTo>
                    <a:lnTo>
                      <a:pt x="2888158" y="186740"/>
                    </a:lnTo>
                    <a:lnTo>
                      <a:pt x="2938830" y="189831"/>
                    </a:lnTo>
                    <a:lnTo>
                      <a:pt x="2989504" y="193105"/>
                    </a:lnTo>
                    <a:lnTo>
                      <a:pt x="3040182" y="196033"/>
                    </a:lnTo>
                    <a:lnTo>
                      <a:pt x="3090865" y="198084"/>
                    </a:lnTo>
                    <a:lnTo>
                      <a:pt x="3141552" y="198726"/>
                    </a:lnTo>
                    <a:lnTo>
                      <a:pt x="3192245" y="197430"/>
                    </a:lnTo>
                    <a:lnTo>
                      <a:pt x="3242913" y="194019"/>
                    </a:lnTo>
                    <a:lnTo>
                      <a:pt x="3293580" y="188935"/>
                    </a:lnTo>
                    <a:lnTo>
                      <a:pt x="3344248" y="182575"/>
                    </a:lnTo>
                    <a:lnTo>
                      <a:pt x="3394915" y="175338"/>
                    </a:lnTo>
                    <a:lnTo>
                      <a:pt x="3445582" y="167622"/>
                    </a:lnTo>
                    <a:lnTo>
                      <a:pt x="3496250" y="159825"/>
                    </a:lnTo>
                    <a:lnTo>
                      <a:pt x="3546917" y="152344"/>
                    </a:lnTo>
                    <a:lnTo>
                      <a:pt x="3597585" y="145577"/>
                    </a:lnTo>
                    <a:lnTo>
                      <a:pt x="3648252" y="139923"/>
                    </a:lnTo>
                    <a:lnTo>
                      <a:pt x="3698920" y="135638"/>
                    </a:lnTo>
                    <a:lnTo>
                      <a:pt x="3749587" y="132516"/>
                    </a:lnTo>
                    <a:lnTo>
                      <a:pt x="3800254" y="130137"/>
                    </a:lnTo>
                    <a:lnTo>
                      <a:pt x="3850922" y="128080"/>
                    </a:lnTo>
                    <a:lnTo>
                      <a:pt x="3901589" y="125926"/>
                    </a:lnTo>
                    <a:lnTo>
                      <a:pt x="3952257" y="123254"/>
                    </a:lnTo>
                    <a:lnTo>
                      <a:pt x="4002924" y="119645"/>
                    </a:lnTo>
                    <a:lnTo>
                      <a:pt x="4053591" y="114678"/>
                    </a:lnTo>
                    <a:lnTo>
                      <a:pt x="4104259" y="107933"/>
                    </a:lnTo>
                    <a:lnTo>
                      <a:pt x="4154926" y="98150"/>
                    </a:lnTo>
                    <a:lnTo>
                      <a:pt x="4205595" y="85118"/>
                    </a:lnTo>
                    <a:lnTo>
                      <a:pt x="4256264" y="69993"/>
                    </a:lnTo>
                    <a:lnTo>
                      <a:pt x="4306936" y="53930"/>
                    </a:lnTo>
                    <a:lnTo>
                      <a:pt x="4357611" y="38085"/>
                    </a:lnTo>
                    <a:lnTo>
                      <a:pt x="4408289" y="23614"/>
                    </a:lnTo>
                    <a:lnTo>
                      <a:pt x="4458971" y="11672"/>
                    </a:lnTo>
                    <a:lnTo>
                      <a:pt x="4509659" y="3416"/>
                    </a:lnTo>
                    <a:lnTo>
                      <a:pt x="4560352" y="0"/>
                    </a:lnTo>
                    <a:lnTo>
                      <a:pt x="4610997" y="1740"/>
                    </a:lnTo>
                    <a:lnTo>
                      <a:pt x="4661652" y="7703"/>
                    </a:lnTo>
                    <a:lnTo>
                      <a:pt x="4712316" y="17043"/>
                    </a:lnTo>
                    <a:lnTo>
                      <a:pt x="4762986" y="28920"/>
                    </a:lnTo>
                    <a:lnTo>
                      <a:pt x="4813661" y="42488"/>
                    </a:lnTo>
                    <a:lnTo>
                      <a:pt x="4864337" y="56906"/>
                    </a:lnTo>
                    <a:lnTo>
                      <a:pt x="4915014" y="71330"/>
                    </a:lnTo>
                    <a:lnTo>
                      <a:pt x="4965689" y="84916"/>
                    </a:lnTo>
                    <a:lnTo>
                      <a:pt x="5016359" y="96823"/>
                    </a:lnTo>
                  </a:path>
                </a:pathLst>
              </a:custGeom>
              <a:ln w="18256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" name="object 13"/>
              <p:cNvSpPr/>
              <p:nvPr/>
            </p:nvSpPr>
            <p:spPr>
              <a:xfrm>
                <a:off x="501095" y="2993534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object 14"/>
              <p:cNvSpPr/>
              <p:nvPr/>
            </p:nvSpPr>
            <p:spPr>
              <a:xfrm>
                <a:off x="501095" y="2993534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object 15"/>
              <p:cNvSpPr/>
              <p:nvPr/>
            </p:nvSpPr>
            <p:spPr>
              <a:xfrm>
                <a:off x="954751" y="3030164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" name="object 16"/>
              <p:cNvSpPr/>
              <p:nvPr/>
            </p:nvSpPr>
            <p:spPr>
              <a:xfrm>
                <a:off x="954751" y="3030164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object 17"/>
              <p:cNvSpPr/>
              <p:nvPr/>
            </p:nvSpPr>
            <p:spPr>
              <a:xfrm>
                <a:off x="1408425" y="3002692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" name="object 18"/>
              <p:cNvSpPr/>
              <p:nvPr/>
            </p:nvSpPr>
            <p:spPr>
              <a:xfrm>
                <a:off x="1408425" y="3002692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" name="object 19"/>
              <p:cNvSpPr/>
              <p:nvPr/>
            </p:nvSpPr>
            <p:spPr>
              <a:xfrm>
                <a:off x="1868579" y="2947748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object 20"/>
              <p:cNvSpPr/>
              <p:nvPr/>
            </p:nvSpPr>
            <p:spPr>
              <a:xfrm>
                <a:off x="1868579" y="2947748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" name="object 21"/>
              <p:cNvSpPr/>
              <p:nvPr/>
            </p:nvSpPr>
            <p:spPr>
              <a:xfrm>
                <a:off x="2322253" y="2828703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object 22"/>
              <p:cNvSpPr/>
              <p:nvPr/>
            </p:nvSpPr>
            <p:spPr>
              <a:xfrm>
                <a:off x="2322253" y="2828703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" name="object 23"/>
              <p:cNvSpPr/>
              <p:nvPr/>
            </p:nvSpPr>
            <p:spPr>
              <a:xfrm>
                <a:off x="2775927" y="2737131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" name="object 24"/>
              <p:cNvSpPr/>
              <p:nvPr/>
            </p:nvSpPr>
            <p:spPr>
              <a:xfrm>
                <a:off x="2775927" y="2737131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" name="object 25"/>
              <p:cNvSpPr/>
              <p:nvPr/>
            </p:nvSpPr>
            <p:spPr>
              <a:xfrm>
                <a:off x="3236081" y="2691344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" name="object 26"/>
              <p:cNvSpPr/>
              <p:nvPr/>
            </p:nvSpPr>
            <p:spPr>
              <a:xfrm>
                <a:off x="3236081" y="2691344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" name="object 27"/>
              <p:cNvSpPr/>
              <p:nvPr/>
            </p:nvSpPr>
            <p:spPr>
              <a:xfrm>
                <a:off x="3689755" y="2700501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" name="object 28"/>
              <p:cNvSpPr/>
              <p:nvPr/>
            </p:nvSpPr>
            <p:spPr>
              <a:xfrm>
                <a:off x="3689755" y="2700501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" name="object 29"/>
              <p:cNvSpPr/>
              <p:nvPr/>
            </p:nvSpPr>
            <p:spPr>
              <a:xfrm>
                <a:off x="4149909" y="2645558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" name="object 30"/>
              <p:cNvSpPr/>
              <p:nvPr/>
            </p:nvSpPr>
            <p:spPr>
              <a:xfrm>
                <a:off x="4149909" y="2645558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object 31"/>
              <p:cNvSpPr/>
              <p:nvPr/>
            </p:nvSpPr>
            <p:spPr>
              <a:xfrm>
                <a:off x="4603583" y="2618086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" name="object 32"/>
              <p:cNvSpPr/>
              <p:nvPr/>
            </p:nvSpPr>
            <p:spPr>
              <a:xfrm>
                <a:off x="4603583" y="2618086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" name="object 33"/>
              <p:cNvSpPr/>
              <p:nvPr/>
            </p:nvSpPr>
            <p:spPr>
              <a:xfrm>
                <a:off x="5057257" y="2508199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" name="object 34"/>
              <p:cNvSpPr/>
              <p:nvPr/>
            </p:nvSpPr>
            <p:spPr>
              <a:xfrm>
                <a:off x="5057257" y="2508199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" name="object 35"/>
              <p:cNvSpPr/>
              <p:nvPr/>
            </p:nvSpPr>
            <p:spPr>
              <a:xfrm>
                <a:off x="5517411" y="2608929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0" y="36629"/>
                    </a:lnTo>
                    <a:lnTo>
                      <a:pt x="25924" y="73258"/>
                    </a:lnTo>
                    <a:lnTo>
                      <a:pt x="51848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" name="object 36"/>
              <p:cNvSpPr/>
              <p:nvPr/>
            </p:nvSpPr>
            <p:spPr>
              <a:xfrm>
                <a:off x="5517411" y="2608929"/>
                <a:ext cx="52069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73660">
                    <a:moveTo>
                      <a:pt x="25924" y="0"/>
                    </a:moveTo>
                    <a:lnTo>
                      <a:pt x="51848" y="36629"/>
                    </a:lnTo>
                    <a:lnTo>
                      <a:pt x="25924" y="73258"/>
                    </a:lnTo>
                    <a:lnTo>
                      <a:pt x="0" y="36629"/>
                    </a:lnTo>
                    <a:lnTo>
                      <a:pt x="25924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0" name="object 37"/>
            <p:cNvSpPr txBox="1"/>
            <p:nvPr/>
          </p:nvSpPr>
          <p:spPr>
            <a:xfrm>
              <a:off x="3292424" y="4192755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4</a:t>
              </a:r>
              <a:r>
                <a:rPr sz="1050" b="1" spc="-7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4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11" name="object 38"/>
            <p:cNvSpPr txBox="1"/>
            <p:nvPr/>
          </p:nvSpPr>
          <p:spPr>
            <a:xfrm>
              <a:off x="3815922" y="4192755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4</a:t>
              </a:r>
              <a:r>
                <a:rPr sz="1050" b="1" spc="-7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12" name="object 39"/>
            <p:cNvSpPr txBox="1"/>
            <p:nvPr/>
          </p:nvSpPr>
          <p:spPr>
            <a:xfrm>
              <a:off x="4339123" y="4171412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4</a:t>
              </a:r>
              <a:r>
                <a:rPr sz="1050" b="1" spc="-7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5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13" name="object 40"/>
            <p:cNvSpPr txBox="1"/>
            <p:nvPr/>
          </p:nvSpPr>
          <p:spPr>
            <a:xfrm>
              <a:off x="4862423" y="4160915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4</a:t>
              </a:r>
              <a:r>
                <a:rPr sz="1050" b="1" spc="-7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6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14" name="object 41"/>
            <p:cNvSpPr txBox="1"/>
            <p:nvPr/>
          </p:nvSpPr>
          <p:spPr>
            <a:xfrm>
              <a:off x="5385723" y="4118929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4</a:t>
              </a:r>
              <a:r>
                <a:rPr sz="1050" b="1" spc="-7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9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15" name="object 42"/>
            <p:cNvSpPr txBox="1"/>
            <p:nvPr/>
          </p:nvSpPr>
          <p:spPr>
            <a:xfrm>
              <a:off x="5909121" y="4076941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5</a:t>
              </a:r>
              <a:r>
                <a:rPr sz="1050" b="1" spc="-7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2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16" name="object 43"/>
            <p:cNvSpPr txBox="1"/>
            <p:nvPr/>
          </p:nvSpPr>
          <p:spPr>
            <a:xfrm>
              <a:off x="6432422" y="4066444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5</a:t>
              </a:r>
              <a:r>
                <a:rPr sz="1050" b="1" spc="-7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17" name="object 44"/>
            <p:cNvSpPr txBox="1"/>
            <p:nvPr/>
          </p:nvSpPr>
          <p:spPr>
            <a:xfrm>
              <a:off x="6955721" y="4055948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5</a:t>
              </a:r>
              <a:r>
                <a:rPr sz="1050" b="1" spc="-7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4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18" name="object 45"/>
            <p:cNvSpPr txBox="1"/>
            <p:nvPr/>
          </p:nvSpPr>
          <p:spPr>
            <a:xfrm>
              <a:off x="7479121" y="4013611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5</a:t>
              </a:r>
              <a:r>
                <a:rPr sz="1050" b="1" spc="-7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7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19" name="object 46"/>
            <p:cNvSpPr txBox="1"/>
            <p:nvPr/>
          </p:nvSpPr>
          <p:spPr>
            <a:xfrm>
              <a:off x="8002421" y="4003114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5</a:t>
              </a:r>
              <a:r>
                <a:rPr sz="1050" b="1" spc="-7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8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20" name="object 47"/>
            <p:cNvSpPr txBox="1"/>
            <p:nvPr/>
          </p:nvSpPr>
          <p:spPr>
            <a:xfrm>
              <a:off x="8525722" y="3992618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5</a:t>
              </a:r>
              <a:r>
                <a:rPr sz="1050" b="1" spc="-7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9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21" name="object 48"/>
            <p:cNvSpPr txBox="1"/>
            <p:nvPr/>
          </p:nvSpPr>
          <p:spPr>
            <a:xfrm>
              <a:off x="9048922" y="4024107"/>
              <a:ext cx="361756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  <a:tabLst>
                  <a:tab pos="302260" algn="l"/>
                </a:tabLst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5,7</a:t>
              </a:r>
              <a:endParaRPr sz="1050" b="1" dirty="0">
                <a:latin typeface="Century Gothic" panose="020B0502020202020204" pitchFamily="34" charset="0"/>
                <a:cs typeface="Times New Roman"/>
              </a:endParaRPr>
            </a:p>
          </p:txBody>
        </p:sp>
        <p:sp>
          <p:nvSpPr>
            <p:cNvPr id="22" name="object 49"/>
            <p:cNvSpPr txBox="1"/>
            <p:nvPr/>
          </p:nvSpPr>
          <p:spPr>
            <a:xfrm>
              <a:off x="3292176" y="3150796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6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23" name="object 50"/>
            <p:cNvSpPr txBox="1"/>
            <p:nvPr/>
          </p:nvSpPr>
          <p:spPr>
            <a:xfrm>
              <a:off x="3815427" y="3182286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5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24" name="object 51"/>
            <p:cNvSpPr txBox="1"/>
            <p:nvPr/>
          </p:nvSpPr>
          <p:spPr>
            <a:xfrm>
              <a:off x="4338725" y="3140299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4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25" name="object 52"/>
            <p:cNvSpPr txBox="1"/>
            <p:nvPr/>
          </p:nvSpPr>
          <p:spPr>
            <a:xfrm>
              <a:off x="4861928" y="3097893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6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26" name="object 53"/>
            <p:cNvSpPr txBox="1"/>
            <p:nvPr/>
          </p:nvSpPr>
          <p:spPr>
            <a:xfrm>
              <a:off x="5385425" y="2982428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7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27" name="object 54"/>
            <p:cNvSpPr txBox="1"/>
            <p:nvPr/>
          </p:nvSpPr>
          <p:spPr>
            <a:xfrm>
              <a:off x="5908726" y="2887679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9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28" name="object 55"/>
            <p:cNvSpPr txBox="1"/>
            <p:nvPr/>
          </p:nvSpPr>
          <p:spPr>
            <a:xfrm>
              <a:off x="6431926" y="2845691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4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0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29" name="object 56"/>
            <p:cNvSpPr txBox="1"/>
            <p:nvPr/>
          </p:nvSpPr>
          <p:spPr>
            <a:xfrm>
              <a:off x="6955424" y="2856190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9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30" name="object 57"/>
            <p:cNvSpPr txBox="1"/>
            <p:nvPr/>
          </p:nvSpPr>
          <p:spPr>
            <a:xfrm>
              <a:off x="7478724" y="2771794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8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31" name="object 58"/>
            <p:cNvSpPr txBox="1"/>
            <p:nvPr/>
          </p:nvSpPr>
          <p:spPr>
            <a:xfrm>
              <a:off x="8001925" y="2750803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8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32" name="object 59"/>
            <p:cNvSpPr txBox="1"/>
            <p:nvPr/>
          </p:nvSpPr>
          <p:spPr>
            <a:xfrm>
              <a:off x="8525423" y="2677045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4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2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33" name="object 60"/>
            <p:cNvSpPr txBox="1"/>
            <p:nvPr/>
          </p:nvSpPr>
          <p:spPr>
            <a:xfrm>
              <a:off x="9048724" y="2761298"/>
              <a:ext cx="152855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4</a:t>
              </a:r>
              <a:r>
                <a:rPr sz="1050" b="1" spc="-85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050" b="1" spc="-120" dirty="0">
                  <a:solidFill>
                    <a:srgbClr val="FFFFFF"/>
                  </a:solidFill>
                  <a:latin typeface="Century Gothic" panose="020B0502020202020204" pitchFamily="34" charset="0"/>
                  <a:cs typeface="Calibri"/>
                </a:rPr>
                <a:t>0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34" name="object 61"/>
            <p:cNvSpPr txBox="1"/>
            <p:nvPr/>
          </p:nvSpPr>
          <p:spPr>
            <a:xfrm>
              <a:off x="3286976" y="2456195"/>
              <a:ext cx="168140" cy="1390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b="1" spc="-18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8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0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35" name="object 62"/>
            <p:cNvSpPr txBox="1"/>
            <p:nvPr/>
          </p:nvSpPr>
          <p:spPr>
            <a:xfrm>
              <a:off x="3810226" y="2498180"/>
              <a:ext cx="167412" cy="1390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b="1" spc="-18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7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8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36" name="object 63"/>
            <p:cNvSpPr txBox="1"/>
            <p:nvPr/>
          </p:nvSpPr>
          <p:spPr>
            <a:xfrm>
              <a:off x="4333477" y="2466690"/>
              <a:ext cx="168140" cy="1390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b="1" spc="-17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7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9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37" name="object 64"/>
            <p:cNvSpPr txBox="1"/>
            <p:nvPr/>
          </p:nvSpPr>
          <p:spPr>
            <a:xfrm>
              <a:off x="4856975" y="2403080"/>
              <a:ext cx="168140" cy="139479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200" b="1" spc="-18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8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2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38" name="object 65"/>
            <p:cNvSpPr txBox="1"/>
            <p:nvPr/>
          </p:nvSpPr>
          <p:spPr>
            <a:xfrm>
              <a:off x="5380175" y="2266203"/>
              <a:ext cx="168140" cy="139479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200" b="1" spc="-18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8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7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39" name="object 66"/>
            <p:cNvSpPr txBox="1"/>
            <p:nvPr/>
          </p:nvSpPr>
          <p:spPr>
            <a:xfrm>
              <a:off x="5903476" y="2161587"/>
              <a:ext cx="168140" cy="1390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b="1" spc="-18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9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1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40" name="object 67"/>
            <p:cNvSpPr txBox="1"/>
            <p:nvPr/>
          </p:nvSpPr>
          <p:spPr>
            <a:xfrm>
              <a:off x="6426973" y="2108823"/>
              <a:ext cx="168140" cy="1390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b="1" spc="-18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9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3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41" name="object 68"/>
            <p:cNvSpPr txBox="1"/>
            <p:nvPr/>
          </p:nvSpPr>
          <p:spPr>
            <a:xfrm>
              <a:off x="6950274" y="2119319"/>
              <a:ext cx="167412" cy="1390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b="1" spc="-18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9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2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42" name="object 69"/>
            <p:cNvSpPr txBox="1"/>
            <p:nvPr/>
          </p:nvSpPr>
          <p:spPr>
            <a:xfrm>
              <a:off x="7473474" y="2056340"/>
              <a:ext cx="168140" cy="1390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b="1" spc="-18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9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5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43" name="object 70"/>
            <p:cNvSpPr txBox="1"/>
            <p:nvPr/>
          </p:nvSpPr>
          <p:spPr>
            <a:xfrm>
              <a:off x="7996675" y="2024850"/>
              <a:ext cx="168140" cy="1390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b="1" spc="-17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9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6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44" name="object 71"/>
            <p:cNvSpPr txBox="1"/>
            <p:nvPr/>
          </p:nvSpPr>
          <p:spPr>
            <a:xfrm>
              <a:off x="8492440" y="1898469"/>
              <a:ext cx="219820" cy="1390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b="1" spc="-18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1</a:t>
              </a:r>
              <a:r>
                <a:rPr sz="1200" b="1" spc="-17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0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1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45" name="object 72"/>
            <p:cNvSpPr txBox="1"/>
            <p:nvPr/>
          </p:nvSpPr>
          <p:spPr>
            <a:xfrm>
              <a:off x="9043475" y="2014353"/>
              <a:ext cx="168140" cy="1390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200" b="1" spc="-18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9</a:t>
              </a:r>
              <a:r>
                <a:rPr sz="1200" b="1" spc="-70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,</a:t>
              </a:r>
              <a:r>
                <a:rPr sz="1200" b="1" spc="-145" dirty="0">
                  <a:solidFill>
                    <a:srgbClr val="404040"/>
                  </a:solidFill>
                  <a:latin typeface="Century Gothic" panose="020B0502020202020204" pitchFamily="34" charset="0"/>
                  <a:cs typeface="Calibri"/>
                </a:rPr>
                <a:t>7</a:t>
              </a:r>
              <a:endParaRPr sz="120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46" name="object 73"/>
            <p:cNvSpPr txBox="1"/>
            <p:nvPr/>
          </p:nvSpPr>
          <p:spPr>
            <a:xfrm>
              <a:off x="3243392" y="4939770"/>
              <a:ext cx="237289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2010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47" name="object 74"/>
            <p:cNvSpPr txBox="1"/>
            <p:nvPr/>
          </p:nvSpPr>
          <p:spPr>
            <a:xfrm>
              <a:off x="3766643" y="4939770"/>
              <a:ext cx="237289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2011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48" name="object 75"/>
            <p:cNvSpPr txBox="1"/>
            <p:nvPr/>
          </p:nvSpPr>
          <p:spPr>
            <a:xfrm>
              <a:off x="4289892" y="4939770"/>
              <a:ext cx="238743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2012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49" name="object 76"/>
            <p:cNvSpPr txBox="1"/>
            <p:nvPr/>
          </p:nvSpPr>
          <p:spPr>
            <a:xfrm>
              <a:off x="4813391" y="4939770"/>
              <a:ext cx="237289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2013</a:t>
              </a:r>
              <a:endParaRPr sz="1050" b="1" dirty="0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50" name="object 77"/>
            <p:cNvSpPr txBox="1"/>
            <p:nvPr/>
          </p:nvSpPr>
          <p:spPr>
            <a:xfrm>
              <a:off x="7429891" y="4939770"/>
              <a:ext cx="238743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2018</a:t>
              </a:r>
              <a:endParaRPr sz="1050" b="1" dirty="0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51" name="object 78"/>
            <p:cNvSpPr txBox="1"/>
            <p:nvPr/>
          </p:nvSpPr>
          <p:spPr>
            <a:xfrm>
              <a:off x="7953389" y="4939770"/>
              <a:ext cx="237289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2019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52" name="object 79"/>
            <p:cNvSpPr txBox="1"/>
            <p:nvPr/>
          </p:nvSpPr>
          <p:spPr>
            <a:xfrm>
              <a:off x="8476690" y="4939770"/>
              <a:ext cx="237289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2020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53" name="object 80"/>
            <p:cNvSpPr txBox="1"/>
            <p:nvPr/>
          </p:nvSpPr>
          <p:spPr>
            <a:xfrm>
              <a:off x="8999890" y="4939770"/>
              <a:ext cx="237289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2021</a:t>
              </a:r>
              <a:endParaRPr sz="1050" b="1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54" name="object 81"/>
            <p:cNvSpPr txBox="1"/>
            <p:nvPr/>
          </p:nvSpPr>
          <p:spPr>
            <a:xfrm>
              <a:off x="3060585" y="3118793"/>
              <a:ext cx="66439" cy="6972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30"/>
                </a:lnSpc>
              </a:pPr>
              <a:r>
                <a:rPr sz="2000" b="1" spc="204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%</a:t>
              </a:r>
              <a:r>
                <a:rPr sz="2000" b="1" spc="-1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 </a:t>
              </a:r>
              <a:r>
                <a:rPr sz="2000" b="1" spc="145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PIB</a:t>
              </a:r>
              <a:endParaRPr sz="2000" b="1">
                <a:latin typeface="Century Gothic" panose="020B0502020202020204" pitchFamily="34" charset="0"/>
                <a:cs typeface="Calibri"/>
              </a:endParaRPr>
            </a:p>
          </p:txBody>
        </p:sp>
        <p:grpSp>
          <p:nvGrpSpPr>
            <p:cNvPr id="55" name="object 82"/>
            <p:cNvGrpSpPr/>
            <p:nvPr/>
          </p:nvGrpSpPr>
          <p:grpSpPr>
            <a:xfrm>
              <a:off x="5240013" y="5286093"/>
              <a:ext cx="1672141" cy="73516"/>
              <a:chOff x="2163511" y="5214163"/>
              <a:chExt cx="1458770" cy="64135"/>
            </a:xfrm>
          </p:grpSpPr>
          <p:sp>
            <p:nvSpPr>
              <p:cNvPr id="65" name="object 83"/>
              <p:cNvSpPr/>
              <p:nvPr/>
            </p:nvSpPr>
            <p:spPr>
              <a:xfrm>
                <a:off x="2163511" y="5214163"/>
                <a:ext cx="168910" cy="64135"/>
              </a:xfrm>
              <a:custGeom>
                <a:avLst/>
                <a:gdLst/>
                <a:ahLst/>
                <a:cxnLst/>
                <a:rect l="l" t="t" r="r" b="b"/>
                <a:pathLst>
                  <a:path w="168910" h="64135">
                    <a:moveTo>
                      <a:pt x="168507" y="0"/>
                    </a:moveTo>
                    <a:lnTo>
                      <a:pt x="0" y="0"/>
                    </a:lnTo>
                    <a:lnTo>
                      <a:pt x="0" y="64100"/>
                    </a:lnTo>
                    <a:lnTo>
                      <a:pt x="168507" y="64100"/>
                    </a:lnTo>
                    <a:lnTo>
                      <a:pt x="168507" y="0"/>
                    </a:lnTo>
                    <a:close/>
                  </a:path>
                </a:pathLst>
              </a:custGeom>
              <a:solidFill>
                <a:srgbClr val="007699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object 84"/>
              <p:cNvSpPr/>
              <p:nvPr/>
            </p:nvSpPr>
            <p:spPr>
              <a:xfrm>
                <a:off x="2902350" y="5214163"/>
                <a:ext cx="162560" cy="64135"/>
              </a:xfrm>
              <a:custGeom>
                <a:avLst/>
                <a:gdLst/>
                <a:ahLst/>
                <a:cxnLst/>
                <a:rect l="l" t="t" r="r" b="b"/>
                <a:pathLst>
                  <a:path w="162560" h="64135">
                    <a:moveTo>
                      <a:pt x="162026" y="0"/>
                    </a:moveTo>
                    <a:lnTo>
                      <a:pt x="0" y="0"/>
                    </a:lnTo>
                    <a:lnTo>
                      <a:pt x="0" y="64100"/>
                    </a:lnTo>
                    <a:lnTo>
                      <a:pt x="162026" y="64100"/>
                    </a:lnTo>
                    <a:lnTo>
                      <a:pt x="162026" y="0"/>
                    </a:lnTo>
                    <a:close/>
                  </a:path>
                </a:pathLst>
              </a:custGeom>
              <a:solidFill>
                <a:srgbClr val="5F497A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object 85"/>
              <p:cNvSpPr/>
              <p:nvPr/>
            </p:nvSpPr>
            <p:spPr>
              <a:xfrm>
                <a:off x="3459721" y="5250793"/>
                <a:ext cx="162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2560">
                    <a:moveTo>
                      <a:pt x="0" y="0"/>
                    </a:moveTo>
                    <a:lnTo>
                      <a:pt x="162026" y="0"/>
                    </a:lnTo>
                  </a:path>
                </a:pathLst>
              </a:custGeom>
              <a:ln w="18314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" name="object 86"/>
              <p:cNvSpPr/>
              <p:nvPr/>
            </p:nvSpPr>
            <p:spPr>
              <a:xfrm>
                <a:off x="3521247" y="5218742"/>
                <a:ext cx="3937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55245">
                    <a:moveTo>
                      <a:pt x="19443" y="0"/>
                    </a:moveTo>
                    <a:lnTo>
                      <a:pt x="0" y="27471"/>
                    </a:lnTo>
                    <a:lnTo>
                      <a:pt x="19443" y="54943"/>
                    </a:lnTo>
                    <a:lnTo>
                      <a:pt x="38886" y="27471"/>
                    </a:lnTo>
                    <a:lnTo>
                      <a:pt x="19443" y="0"/>
                    </a:lnTo>
                    <a:close/>
                  </a:path>
                </a:pathLst>
              </a:custGeom>
              <a:solidFill>
                <a:srgbClr val="622422"/>
              </a:solidFill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" name="object 87"/>
              <p:cNvSpPr/>
              <p:nvPr/>
            </p:nvSpPr>
            <p:spPr>
              <a:xfrm>
                <a:off x="3521247" y="5218742"/>
                <a:ext cx="3937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55245">
                    <a:moveTo>
                      <a:pt x="19443" y="0"/>
                    </a:moveTo>
                    <a:lnTo>
                      <a:pt x="38886" y="27471"/>
                    </a:lnTo>
                    <a:lnTo>
                      <a:pt x="19443" y="54943"/>
                    </a:lnTo>
                    <a:lnTo>
                      <a:pt x="0" y="27471"/>
                    </a:lnTo>
                    <a:lnTo>
                      <a:pt x="19443" y="0"/>
                    </a:lnTo>
                    <a:close/>
                  </a:path>
                </a:pathLst>
              </a:custGeom>
              <a:ln w="7374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 sz="2400" b="1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56" name="object 88"/>
            <p:cNvSpPr txBox="1"/>
            <p:nvPr/>
          </p:nvSpPr>
          <p:spPr>
            <a:xfrm>
              <a:off x="6388981" y="5248326"/>
              <a:ext cx="286208" cy="139923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R="7620" algn="r">
                <a:lnSpc>
                  <a:spcPct val="100000"/>
                </a:lnSpc>
                <a:tabLst>
                  <a:tab pos="737235" algn="l"/>
                  <a:tab pos="1293495" algn="l"/>
                </a:tabLst>
              </a:pPr>
              <a:r>
                <a:rPr sz="1200" b="1" spc="-9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Total</a:t>
              </a:r>
              <a:endParaRPr sz="1000" b="1" dirty="0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57" name="object 77"/>
            <p:cNvSpPr txBox="1"/>
            <p:nvPr/>
          </p:nvSpPr>
          <p:spPr>
            <a:xfrm>
              <a:off x="6907846" y="4948940"/>
              <a:ext cx="238743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pt-BR"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2017</a:t>
              </a:r>
              <a:endParaRPr sz="1050" b="1" dirty="0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58" name="object 77"/>
            <p:cNvSpPr txBox="1"/>
            <p:nvPr/>
          </p:nvSpPr>
          <p:spPr>
            <a:xfrm>
              <a:off x="6388981" y="4952001"/>
              <a:ext cx="238743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pt-BR"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2016</a:t>
              </a:r>
              <a:endParaRPr sz="1050" b="1" dirty="0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59" name="object 77"/>
            <p:cNvSpPr txBox="1"/>
            <p:nvPr/>
          </p:nvSpPr>
          <p:spPr>
            <a:xfrm>
              <a:off x="5858578" y="4948939"/>
              <a:ext cx="238743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pt-BR"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2015</a:t>
              </a:r>
              <a:endParaRPr sz="1050" b="1" dirty="0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60" name="object 77"/>
            <p:cNvSpPr txBox="1"/>
            <p:nvPr/>
          </p:nvSpPr>
          <p:spPr>
            <a:xfrm>
              <a:off x="5342888" y="4945389"/>
              <a:ext cx="238743" cy="123982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pt-BR" sz="1050" b="1" spc="-10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2014</a:t>
              </a:r>
              <a:endParaRPr sz="1050" b="1" dirty="0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63" name="object 88"/>
            <p:cNvSpPr txBox="1"/>
            <p:nvPr/>
          </p:nvSpPr>
          <p:spPr>
            <a:xfrm>
              <a:off x="4296324" y="5240206"/>
              <a:ext cx="1211234" cy="139923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R="7620" algn="r">
                <a:lnSpc>
                  <a:spcPct val="100000"/>
                </a:lnSpc>
                <a:tabLst>
                  <a:tab pos="737235" algn="l"/>
                  <a:tab pos="1293495" algn="l"/>
                </a:tabLst>
              </a:pPr>
              <a:r>
                <a:rPr sz="1200" b="1" spc="-65" dirty="0" err="1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Famílias</a:t>
              </a:r>
              <a:r>
                <a:rPr sz="1200" b="1" spc="35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 </a:t>
              </a:r>
              <a:r>
                <a:rPr sz="1200" b="1" spc="-12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e</a:t>
              </a:r>
              <a:r>
                <a:rPr sz="1200" b="1" spc="20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 </a:t>
              </a:r>
              <a:r>
                <a:rPr sz="1200" b="1" spc="-75" dirty="0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ISFL	</a:t>
              </a:r>
              <a:endParaRPr sz="1200" b="1" dirty="0">
                <a:latin typeface="Century Gothic" panose="020B0502020202020204" pitchFamily="34" charset="0"/>
                <a:cs typeface="Calibri"/>
              </a:endParaRPr>
            </a:p>
          </p:txBody>
        </p:sp>
        <p:sp>
          <p:nvSpPr>
            <p:cNvPr id="64" name="object 88"/>
            <p:cNvSpPr txBox="1"/>
            <p:nvPr/>
          </p:nvSpPr>
          <p:spPr>
            <a:xfrm>
              <a:off x="5521597" y="5234487"/>
              <a:ext cx="513378" cy="139923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R="7620" algn="r">
                <a:lnSpc>
                  <a:spcPct val="100000"/>
                </a:lnSpc>
                <a:tabLst>
                  <a:tab pos="737235" algn="l"/>
                  <a:tab pos="1293495" algn="l"/>
                </a:tabLst>
              </a:pPr>
              <a:r>
                <a:rPr sz="1200" b="1" spc="-110" dirty="0" err="1">
                  <a:solidFill>
                    <a:srgbClr val="585858"/>
                  </a:solidFill>
                  <a:latin typeface="Century Gothic" panose="020B0502020202020204" pitchFamily="34" charset="0"/>
                  <a:cs typeface="Calibri"/>
                </a:rPr>
                <a:t>Governo</a:t>
              </a:r>
              <a:endParaRPr sz="1000" b="1" dirty="0">
                <a:latin typeface="Century Gothic" panose="020B0502020202020204" pitchFamily="34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88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>
            <a:extLst>
              <a:ext uri="{FF2B5EF4-FFF2-40B4-BE49-F238E27FC236}">
                <a16:creationId xmlns:a16="http://schemas.microsoft.com/office/drawing/2014/main" id="{B333380A-3640-39DE-3AF5-4BA1714B2A59}"/>
              </a:ext>
            </a:extLst>
          </p:cNvPr>
          <p:cNvSpPr/>
          <p:nvPr/>
        </p:nvSpPr>
        <p:spPr>
          <a:xfrm>
            <a:off x="342899" y="133350"/>
            <a:ext cx="92457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Orçamento federal</a:t>
            </a:r>
          </a:p>
          <a:p>
            <a:r>
              <a:rPr lang="pt-BR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Em bilhões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B333380A-3640-39DE-3AF5-4BA1714B2A59}"/>
              </a:ext>
            </a:extLst>
          </p:cNvPr>
          <p:cNvSpPr/>
          <p:nvPr/>
        </p:nvSpPr>
        <p:spPr>
          <a:xfrm>
            <a:off x="-9525" y="190500"/>
            <a:ext cx="400050" cy="5400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r"/>
            <a:endParaRPr lang="pt-B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6E74B5-B174-E37C-37CD-1C12BFCF3D65}"/>
              </a:ext>
            </a:extLst>
          </p:cNvPr>
          <p:cNvSpPr txBox="1"/>
          <p:nvPr/>
        </p:nvSpPr>
        <p:spPr>
          <a:xfrm>
            <a:off x="913208" y="6611779"/>
            <a:ext cx="380979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b="1" dirty="0">
                <a:latin typeface="Century Gothic" panose="020B0502020202020204" pitchFamily="34" charset="0"/>
              </a:rPr>
              <a:t>Fonte: </a:t>
            </a:r>
            <a:r>
              <a:rPr lang="pt-BR" sz="1000" dirty="0">
                <a:latin typeface="Century Gothic" panose="020B0502020202020204" pitchFamily="34" charset="0"/>
              </a:rPr>
              <a:t>SIAFI. Acesso em 28/06/2024</a:t>
            </a:r>
            <a:r>
              <a:rPr lang="pt-BR" sz="1000" i="1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98" name="Tabela 97"/>
          <p:cNvGraphicFramePr>
            <a:graphicFrameLocks noGrp="1"/>
          </p:cNvGraphicFramePr>
          <p:nvPr/>
        </p:nvGraphicFramePr>
        <p:xfrm>
          <a:off x="730315" y="1583165"/>
          <a:ext cx="10662405" cy="4040493"/>
        </p:xfrm>
        <a:graphic>
          <a:graphicData uri="http://schemas.openxmlformats.org/drawingml/2006/table">
            <a:tbl>
              <a:tblPr/>
              <a:tblGrid>
                <a:gridCol w="4338287">
                  <a:extLst>
                    <a:ext uri="{9D8B030D-6E8A-4147-A177-3AD203B41FA5}">
                      <a16:colId xmlns:a16="http://schemas.microsoft.com/office/drawing/2014/main" val="1978384578"/>
                    </a:ext>
                  </a:extLst>
                </a:gridCol>
                <a:gridCol w="1726147">
                  <a:extLst>
                    <a:ext uri="{9D8B030D-6E8A-4147-A177-3AD203B41FA5}">
                      <a16:colId xmlns:a16="http://schemas.microsoft.com/office/drawing/2014/main" val="4008851317"/>
                    </a:ext>
                  </a:extLst>
                </a:gridCol>
                <a:gridCol w="1726147">
                  <a:extLst>
                    <a:ext uri="{9D8B030D-6E8A-4147-A177-3AD203B41FA5}">
                      <a16:colId xmlns:a16="http://schemas.microsoft.com/office/drawing/2014/main" val="142589733"/>
                    </a:ext>
                  </a:extLst>
                </a:gridCol>
                <a:gridCol w="977643">
                  <a:extLst>
                    <a:ext uri="{9D8B030D-6E8A-4147-A177-3AD203B41FA5}">
                      <a16:colId xmlns:a16="http://schemas.microsoft.com/office/drawing/2014/main" val="2745353136"/>
                    </a:ext>
                  </a:extLst>
                </a:gridCol>
                <a:gridCol w="916538">
                  <a:extLst>
                    <a:ext uri="{9D8B030D-6E8A-4147-A177-3AD203B41FA5}">
                      <a16:colId xmlns:a16="http://schemas.microsoft.com/office/drawing/2014/main" val="2406070649"/>
                    </a:ext>
                  </a:extLst>
                </a:gridCol>
                <a:gridCol w="977643">
                  <a:extLst>
                    <a:ext uri="{9D8B030D-6E8A-4147-A177-3AD203B41FA5}">
                      <a16:colId xmlns:a16="http://schemas.microsoft.com/office/drawing/2014/main" val="3200514862"/>
                    </a:ext>
                  </a:extLst>
                </a:gridCol>
              </a:tblGrid>
              <a:tr h="2687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Órgão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Dotação Atual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Variação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519884"/>
                  </a:ext>
                </a:extLst>
              </a:tr>
              <a:tr h="2687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R$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Comp.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014989"/>
                  </a:ext>
                </a:extLst>
              </a:tr>
              <a:tr h="268799">
                <a:tc>
                  <a:txBody>
                    <a:bodyPr/>
                    <a:lstStyle/>
                    <a:p>
                      <a:pPr algn="l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5.345,23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5.473,93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2,4%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128,70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100,0%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70894"/>
                  </a:ext>
                </a:extLst>
              </a:tr>
              <a:tr h="26879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Dívida Pública Federal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2.556,22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2.491,82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-2,5%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-64,40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-50,0%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17024"/>
                  </a:ext>
                </a:extLst>
              </a:tr>
              <a:tr h="26879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Ministério da Previdência Social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918,49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936,45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2,0%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17,97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14,0%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95567"/>
                  </a:ext>
                </a:extLst>
              </a:tr>
              <a:tr h="530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Transferências a Estados, Distrito Federal e Municípios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519,10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566,01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9,0%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46,90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36,4%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481658"/>
                  </a:ext>
                </a:extLst>
              </a:tr>
              <a:tr h="530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Ministério do Desenvolvimento e Assistência Social, Família e Combate à Fome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273,03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283,43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3,8%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10,40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8,1%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443048"/>
                  </a:ext>
                </a:extLst>
              </a:tr>
              <a:tr h="268799">
                <a:tc>
                  <a:txBody>
                    <a:bodyPr/>
                    <a:lstStyle/>
                    <a:p>
                      <a:pPr algn="l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Ministério da Saúde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194,78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236,40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21,4%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41,63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32,3%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07745"/>
                  </a:ext>
                </a:extLst>
              </a:tr>
              <a:tr h="26879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Ministério da Educação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169,09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183,87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8,7%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14,78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11,5%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74289"/>
                  </a:ext>
                </a:extLst>
              </a:tr>
              <a:tr h="26879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Ministério da Defesa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124,30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126,65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1,9%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2,35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1,8%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349807"/>
                  </a:ext>
                </a:extLst>
              </a:tr>
              <a:tr h="26879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Encargos Financeiros da União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133,99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82,86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-38,2%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-51,13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-39,7%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238534"/>
                  </a:ext>
                </a:extLst>
              </a:tr>
              <a:tr h="26879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Ministério do Trabalho e Emprego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102,24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112,81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10,3%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10,57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8,2%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524789"/>
                  </a:ext>
                </a:extLst>
              </a:tr>
              <a:tr h="26879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Outros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353,99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453,62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28,1%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99,63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77,4%</a:t>
                      </a:r>
                    </a:p>
                  </a:txBody>
                  <a:tcPr marL="5562" marR="5562" marT="55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37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3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9" y="6004716"/>
            <a:ext cx="3867670" cy="70079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796793" y="2195364"/>
            <a:ext cx="54064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6600" b="0" i="0" dirty="0">
                <a:solidFill>
                  <a:srgbClr val="002060"/>
                </a:solidFill>
                <a:effectLst/>
                <a:latin typeface="Eras Bold ITC" panose="020B0907030504020204" pitchFamily="34" charset="0"/>
              </a:rPr>
              <a:t>Agradeço </a:t>
            </a:r>
            <a:r>
              <a:rPr lang="pt-BR" sz="6600" dirty="0">
                <a:solidFill>
                  <a:srgbClr val="002060"/>
                </a:solidFill>
                <a:latin typeface="Eras Bold ITC" panose="020B0907030504020204" pitchFamily="34" charset="0"/>
              </a:rPr>
              <a:t>a</a:t>
            </a:r>
            <a:r>
              <a:rPr lang="pt-BR" sz="6600" b="0" i="0" dirty="0">
                <a:solidFill>
                  <a:srgbClr val="002060"/>
                </a:solidFill>
                <a:effectLst/>
                <a:latin typeface="Eras Bold ITC" panose="020B0907030504020204" pitchFamily="34" charset="0"/>
              </a:rPr>
              <a:t> atenção</a:t>
            </a:r>
            <a:endParaRPr lang="pt-BR" sz="66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46013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30b9c9-63ce-4b1e-9a56-77a6e3f648f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1871C89B28D4A871947FBB97C653A" ma:contentTypeVersion="16" ma:contentTypeDescription="Create a new document." ma:contentTypeScope="" ma:versionID="e96214a97b315db4f5a9b376a0eeaebf">
  <xsd:schema xmlns:xsd="http://www.w3.org/2001/XMLSchema" xmlns:xs="http://www.w3.org/2001/XMLSchema" xmlns:p="http://schemas.microsoft.com/office/2006/metadata/properties" xmlns:ns3="f630b9c9-63ce-4b1e-9a56-77a6e3f648fb" xmlns:ns4="acc1d582-fa28-434d-a36c-dc828b3fc662" targetNamespace="http://schemas.microsoft.com/office/2006/metadata/properties" ma:root="true" ma:fieldsID="fd3e5848bd2ef9abc548ab1d0eb00cf1" ns3:_="" ns4:_="">
    <xsd:import namespace="f630b9c9-63ce-4b1e-9a56-77a6e3f648fb"/>
    <xsd:import namespace="acc1d582-fa28-434d-a36c-dc828b3fc6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0b9c9-63ce-4b1e-9a56-77a6e3f6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1d582-fa28-434d-a36c-dc828b3fc6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EBCA39-CA3A-44CB-ACCA-3EB780DDD1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5B506F-56CF-4BF1-898C-F294CCB47247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f630b9c9-63ce-4b1e-9a56-77a6e3f648fb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cc1d582-fa28-434d-a36c-dc828b3fc66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E85987-1A70-44CA-8F2F-6A1B65BB10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30b9c9-63ce-4b1e-9a56-77a6e3f648fb"/>
    <ds:schemaRef ds:uri="acc1d582-fa28-434d-a36c-dc828b3fc6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318</Words>
  <Application>Microsoft Office PowerPoint</Application>
  <PresentationFormat>Widescreen</PresentationFormat>
  <Paragraphs>144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Courier New</vt:lpstr>
      <vt:lpstr>Arial</vt:lpstr>
      <vt:lpstr>Calibri</vt:lpstr>
      <vt:lpstr>Montserrat</vt:lpstr>
      <vt:lpstr>Roboto</vt:lpstr>
      <vt:lpstr>Century Gothic</vt:lpstr>
      <vt:lpstr>Eras Bold ITC</vt:lpstr>
      <vt:lpstr>Lâmina de Abertura</vt:lpstr>
      <vt:lpstr>Lâmina de Abertura e final</vt:lpstr>
      <vt:lpstr>Audiência Pública: Reforma Tributária e seus impactos sobre a saúde Comissão de Assuntos Sociais do Senado Federal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Ivan Cerqueira Filho</cp:lastModifiedBy>
  <cp:revision>726</cp:revision>
  <cp:lastPrinted>2023-03-06T16:45:07Z</cp:lastPrinted>
  <dcterms:created xsi:type="dcterms:W3CDTF">2021-05-25T14:48:35Z</dcterms:created>
  <dcterms:modified xsi:type="dcterms:W3CDTF">2024-08-20T17:09:52Z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0x01010034C1871C89B28D4A871947FBB97C653A</vt:lpwstr>
  </property>
</Properties>
</file>