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18" r:id="rId2"/>
    <p:sldId id="317" r:id="rId3"/>
    <p:sldId id="321" r:id="rId4"/>
    <p:sldId id="322" r:id="rId5"/>
    <p:sldId id="334" r:id="rId6"/>
    <p:sldId id="335" r:id="rId7"/>
    <p:sldId id="331" r:id="rId8"/>
    <p:sldId id="333" r:id="rId9"/>
    <p:sldId id="323" r:id="rId10"/>
    <p:sldId id="324" r:id="rId11"/>
    <p:sldId id="326" r:id="rId12"/>
    <p:sldId id="329" r:id="rId13"/>
    <p:sldId id="327" r:id="rId14"/>
    <p:sldId id="328" r:id="rId15"/>
    <p:sldId id="330" r:id="rId16"/>
  </p:sldIdLst>
  <p:sldSz cx="9144000" cy="6858000" type="screen4x3"/>
  <p:notesSz cx="6797675" cy="9926638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38"/>
    <a:srgbClr val="063D8A"/>
    <a:srgbClr val="231F8A"/>
    <a:srgbClr val="008338"/>
    <a:srgbClr val="E0E2E2"/>
    <a:srgbClr val="0F7338"/>
    <a:srgbClr val="008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F3489D-330F-4599-BA96-1AEFA8029304}" type="datetimeFigureOut">
              <a:rPr lang="pt-BR"/>
              <a:pPr>
                <a:defRPr/>
              </a:pPr>
              <a:t>02/03/2016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DD76E1-8355-4527-A061-49C9E41456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52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907B7C-E451-484A-88F5-B7AB081B7047}" type="datetimeFigureOut">
              <a:rPr lang="pt-BR"/>
              <a:pPr>
                <a:defRPr/>
              </a:pPr>
              <a:t>02/03/2016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FD039A-B9FA-4CF0-8457-E1B4F642D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9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fld id="{175C5850-DDAA-4701-89DB-6C4A8BD50427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3639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fld id="{B1C63F66-EF36-46EC-8227-65D4E8091E0D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7379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372350" cy="2387600"/>
          </a:xfrm>
        </p:spPr>
        <p:txBody>
          <a:bodyPr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7372350" cy="1029721"/>
          </a:xfrm>
        </p:spPr>
        <p:txBody>
          <a:bodyPr anchor="ctr"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Fedra Sans Std Normal" panose="020B050404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7162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ACAD-B1E1-4917-9BB0-5DE595C39B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960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CEAF-3685-4CF3-9396-BF0D37CAC1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395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FFF8-3C80-4103-823D-3D775056B1F2}" type="datetimeFigureOut">
              <a:rPr lang="pt-BR"/>
              <a:pPr>
                <a:defRPr/>
              </a:pPr>
              <a:t>02/03/2016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FA85-803D-4E19-97C9-845D4F76CB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713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49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729E-061E-4B63-B5E4-D8A5D1BD61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988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1255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0052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3B83-6F8A-4026-BF16-56A0F1EA35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3469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0911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0911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F919-E304-4DAF-B9E8-D76E721F9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2408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441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441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00D6-9609-44FA-A25E-74D9B1449F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8553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287-3F62-4ADB-B313-9F24353CE1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2389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6848-8872-4060-A49D-02261A27C2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58221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4231-305B-4F15-A5D7-7B7EF6F9DF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6861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A786-6629-4142-8327-D8F43C160F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150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Frutiger LT Std 55 Roman" panose="020B0602020204020204" pitchFamily="34" charset="0"/>
              </a:defRPr>
            </a:lvl1pPr>
          </a:lstStyle>
          <a:p>
            <a:pPr>
              <a:defRPr/>
            </a:pPr>
            <a:fld id="{E3D5FF87-9C30-474C-929D-109ED94DBE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0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Fedra Sans Std Normal" panose="020B05040400000200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edra Sans Std Normal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627313" y="1989138"/>
            <a:ext cx="6626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pt-BR" altLang="pt-BR" sz="6000">
                <a:solidFill>
                  <a:srgbClr val="E0E2E2"/>
                </a:solidFill>
                <a:latin typeface="Calibri" panose="020F0502020204030204" pitchFamily="34" charset="0"/>
              </a:rPr>
              <a:t>Metas 2016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627313" y="3644900"/>
            <a:ext cx="662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rgbClr val="E0E2E2"/>
                </a:solidFill>
                <a:latin typeface="Calibri" panose="020F0502020204030204" pitchFamily="34" charset="0"/>
              </a:rPr>
              <a:t>Secretaria de Política </a:t>
            </a:r>
            <a:r>
              <a:rPr lang="pt-BR" altLang="pt-BR" sz="2400" dirty="0" smtClean="0">
                <a:solidFill>
                  <a:srgbClr val="E0E2E2"/>
                </a:solidFill>
                <a:latin typeface="Calibri" panose="020F0502020204030204" pitchFamily="34" charset="0"/>
              </a:rPr>
              <a:t>Agrícola</a:t>
            </a:r>
          </a:p>
          <a:p>
            <a:pPr eaLnBrk="1" hangingPunct="1"/>
            <a:r>
              <a:rPr lang="pt-BR" altLang="pt-BR" sz="2400" dirty="0" smtClean="0">
                <a:solidFill>
                  <a:srgbClr val="E0E2E2"/>
                </a:solidFill>
                <a:latin typeface="Calibri" panose="020F0502020204030204" pitchFamily="34" charset="0"/>
              </a:rPr>
              <a:t>(02 </a:t>
            </a:r>
            <a:r>
              <a:rPr lang="pt-BR" altLang="pt-BR" sz="2400" dirty="0" smtClean="0">
                <a:solidFill>
                  <a:srgbClr val="E0E2E2"/>
                </a:solidFill>
                <a:latin typeface="Calibri" panose="020F0502020204030204" pitchFamily="34" charset="0"/>
              </a:rPr>
              <a:t>de </a:t>
            </a:r>
            <a:r>
              <a:rPr lang="pt-BR" altLang="pt-BR" sz="2400" dirty="0" smtClean="0">
                <a:solidFill>
                  <a:srgbClr val="E0E2E2"/>
                </a:solidFill>
                <a:latin typeface="Calibri" panose="020F0502020204030204" pitchFamily="34" charset="0"/>
              </a:rPr>
              <a:t>março </a:t>
            </a:r>
            <a:r>
              <a:rPr lang="pt-BR" altLang="pt-BR" sz="2400" dirty="0" smtClean="0">
                <a:solidFill>
                  <a:srgbClr val="E0E2E2"/>
                </a:solidFill>
                <a:latin typeface="Calibri" panose="020F0502020204030204" pitchFamily="34" charset="0"/>
              </a:rPr>
              <a:t>de 2016)</a:t>
            </a:r>
            <a:endParaRPr lang="pt-BR" altLang="pt-BR" sz="2400" dirty="0">
              <a:solidFill>
                <a:srgbClr val="E0E2E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259632" y="36513"/>
            <a:ext cx="774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– Estudos Econômicos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2460625"/>
            <a:ext cx="1728788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Estudos econômicos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693738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620713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1125538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Criar GT de análise econômica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90800" y="1628775"/>
            <a:ext cx="644683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Inflação de alimentos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951413" y="1125538"/>
            <a:ext cx="408622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 de conjuntura de mercado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1341438"/>
            <a:ext cx="627062" cy="1335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 flipV="1">
            <a:off x="1963738" y="1773238"/>
            <a:ext cx="627062" cy="903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1" idx="3"/>
            <a:endCxn id="34" idx="1"/>
          </p:cNvCxnSpPr>
          <p:nvPr/>
        </p:nvCxnSpPr>
        <p:spPr>
          <a:xfrm>
            <a:off x="4318000" y="1341438"/>
            <a:ext cx="633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2597150" y="2133600"/>
            <a:ext cx="644048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Prazos do custeio (Plano Safra)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2584450" y="2636838"/>
            <a:ext cx="645318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pt-BR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custeio (Plano Safra)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2584450" y="3141663"/>
            <a:ext cx="645318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 equalização custeio/investimento (Plano Safra)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2597150" y="3644900"/>
            <a:ext cx="644048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Impactos de abertura de mercado/acordos comerciais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2584450" y="4149725"/>
            <a:ext cx="647858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Fertilizantes (AFRMM/Abastecimento)</a:t>
            </a:r>
          </a:p>
        </p:txBody>
      </p:sp>
      <p:cxnSp>
        <p:nvCxnSpPr>
          <p:cNvPr id="54" name="Conector reto 53"/>
          <p:cNvCxnSpPr>
            <a:stCxn id="2" idx="3"/>
            <a:endCxn id="47" idx="1"/>
          </p:cNvCxnSpPr>
          <p:nvPr/>
        </p:nvCxnSpPr>
        <p:spPr>
          <a:xfrm flipV="1">
            <a:off x="1963738" y="2278063"/>
            <a:ext cx="633412" cy="398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2" idx="3"/>
            <a:endCxn id="49" idx="1"/>
          </p:cNvCxnSpPr>
          <p:nvPr/>
        </p:nvCxnSpPr>
        <p:spPr>
          <a:xfrm>
            <a:off x="1963738" y="2676525"/>
            <a:ext cx="620712" cy="10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stCxn id="2" idx="3"/>
            <a:endCxn id="50" idx="1"/>
          </p:cNvCxnSpPr>
          <p:nvPr/>
        </p:nvCxnSpPr>
        <p:spPr>
          <a:xfrm>
            <a:off x="1963738" y="2676525"/>
            <a:ext cx="620712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2" idx="3"/>
            <a:endCxn id="52" idx="1"/>
          </p:cNvCxnSpPr>
          <p:nvPr/>
        </p:nvCxnSpPr>
        <p:spPr>
          <a:xfrm>
            <a:off x="1963738" y="2676525"/>
            <a:ext cx="633412" cy="111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2" idx="3"/>
            <a:endCxn id="53" idx="1"/>
          </p:cNvCxnSpPr>
          <p:nvPr/>
        </p:nvCxnSpPr>
        <p:spPr>
          <a:xfrm>
            <a:off x="1963738" y="2676525"/>
            <a:ext cx="620712" cy="1617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eta para a direita 22">
            <a:hlinkClick r:id="rId3" action="ppaction://hlinksldjump"/>
          </p:cNvPr>
          <p:cNvSpPr/>
          <p:nvPr/>
        </p:nvSpPr>
        <p:spPr>
          <a:xfrm rot="10800000">
            <a:off x="244475" y="496887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597150" y="4590181"/>
            <a:ext cx="6465888" cy="4936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automático para quantificação 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perdas  (Embrapa, Conab, Inmet)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97150" y="5228307"/>
            <a:ext cx="6465888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riscos</a:t>
            </a:r>
          </a:p>
        </p:txBody>
      </p:sp>
      <p:cxnSp>
        <p:nvCxnSpPr>
          <p:cNvPr id="26" name="Conector reto 25"/>
          <p:cNvCxnSpPr>
            <a:stCxn id="2" idx="3"/>
            <a:endCxn id="25" idx="1"/>
          </p:cNvCxnSpPr>
          <p:nvPr/>
        </p:nvCxnSpPr>
        <p:spPr>
          <a:xfrm>
            <a:off x="1963738" y="2676525"/>
            <a:ext cx="633412" cy="2696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" idx="3"/>
            <a:endCxn id="24" idx="1"/>
          </p:cNvCxnSpPr>
          <p:nvPr/>
        </p:nvCxnSpPr>
        <p:spPr>
          <a:xfrm>
            <a:off x="1963738" y="2676525"/>
            <a:ext cx="633412" cy="2160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597150" y="5661025"/>
            <a:ext cx="6483350" cy="288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do nível de endividamento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ctor reto 35"/>
          <p:cNvCxnSpPr>
            <a:stCxn id="2" idx="3"/>
            <a:endCxn id="33" idx="1"/>
          </p:cNvCxnSpPr>
          <p:nvPr/>
        </p:nvCxnSpPr>
        <p:spPr>
          <a:xfrm>
            <a:off x="1963738" y="2676525"/>
            <a:ext cx="633412" cy="312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2016 -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Logística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17" name="Seta para a direita 16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34950" y="2759075"/>
            <a:ext cx="1728788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90800" y="2760663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Escoamento de Safra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956175" y="1916113"/>
            <a:ext cx="4081463" cy="433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Cabotagem</a:t>
            </a:r>
          </a:p>
        </p:txBody>
      </p:sp>
      <p:cxnSp>
        <p:nvCxnSpPr>
          <p:cNvPr id="21" name="Conector reto 20"/>
          <p:cNvCxnSpPr>
            <a:stCxn id="18" idx="3"/>
            <a:endCxn id="19" idx="1"/>
          </p:cNvCxnSpPr>
          <p:nvPr/>
        </p:nvCxnSpPr>
        <p:spPr>
          <a:xfrm>
            <a:off x="1963738" y="2974975"/>
            <a:ext cx="6270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9" idx="3"/>
            <a:endCxn id="20" idx="1"/>
          </p:cNvCxnSpPr>
          <p:nvPr/>
        </p:nvCxnSpPr>
        <p:spPr>
          <a:xfrm flipV="1">
            <a:off x="4318000" y="2133600"/>
            <a:ext cx="638175" cy="842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4956175" y="2625725"/>
            <a:ext cx="4081463" cy="433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Portaria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231 (GT Safra)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Conector reto 23"/>
          <p:cNvCxnSpPr>
            <a:stCxn id="19" idx="3"/>
            <a:endCxn id="23" idx="1"/>
          </p:cNvCxnSpPr>
          <p:nvPr/>
        </p:nvCxnSpPr>
        <p:spPr>
          <a:xfrm flipV="1">
            <a:off x="4318000" y="2841625"/>
            <a:ext cx="638175" cy="134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49825" y="3335338"/>
            <a:ext cx="408781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ferrovias</a:t>
            </a:r>
          </a:p>
        </p:txBody>
      </p:sp>
      <p:cxnSp>
        <p:nvCxnSpPr>
          <p:cNvPr id="26" name="Conector reto 25"/>
          <p:cNvCxnSpPr>
            <a:stCxn id="19" idx="3"/>
            <a:endCxn id="25" idx="1"/>
          </p:cNvCxnSpPr>
          <p:nvPr/>
        </p:nvCxnSpPr>
        <p:spPr>
          <a:xfrm>
            <a:off x="4318000" y="2976563"/>
            <a:ext cx="631825" cy="574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4956175" y="4043363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portos</a:t>
            </a:r>
          </a:p>
        </p:txBody>
      </p:sp>
      <p:cxnSp>
        <p:nvCxnSpPr>
          <p:cNvPr id="33" name="Conector reto 32"/>
          <p:cNvCxnSpPr>
            <a:stCxn id="19" idx="3"/>
            <a:endCxn id="31" idx="1"/>
          </p:cNvCxnSpPr>
          <p:nvPr/>
        </p:nvCxnSpPr>
        <p:spPr>
          <a:xfrm>
            <a:off x="4318000" y="2976563"/>
            <a:ext cx="638175" cy="128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4949825" y="4751388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Monitoramento e atualização do escoamento da safra junto às </a:t>
            </a:r>
            <a:r>
              <a:rPr lang="pt-BR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SFAs</a:t>
            </a:r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5" name="Conector reto 34"/>
          <p:cNvCxnSpPr>
            <a:stCxn id="19" idx="3"/>
            <a:endCxn id="34" idx="1"/>
          </p:cNvCxnSpPr>
          <p:nvPr/>
        </p:nvCxnSpPr>
        <p:spPr>
          <a:xfrm>
            <a:off x="4318000" y="2976563"/>
            <a:ext cx="631825" cy="1990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2016 -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Infraestrutura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17" name="Seta para a direita 16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34950" y="3344863"/>
            <a:ext cx="1728788" cy="433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Infraestrutura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90800" y="2254250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Irrigação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590800" y="3284538"/>
            <a:ext cx="6446838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Armazenagem em nível de fazenda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949825" y="1772816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Máquinas e equipamentos</a:t>
            </a:r>
          </a:p>
        </p:txBody>
      </p:sp>
      <p:cxnSp>
        <p:nvCxnSpPr>
          <p:cNvPr id="25" name="Conector reto 24"/>
          <p:cNvCxnSpPr>
            <a:stCxn id="18" idx="3"/>
            <a:endCxn id="19" idx="1"/>
          </p:cNvCxnSpPr>
          <p:nvPr/>
        </p:nvCxnSpPr>
        <p:spPr>
          <a:xfrm flipV="1">
            <a:off x="1963738" y="2470150"/>
            <a:ext cx="627062" cy="1090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18" idx="3"/>
            <a:endCxn id="20" idx="1"/>
          </p:cNvCxnSpPr>
          <p:nvPr/>
        </p:nvCxnSpPr>
        <p:spPr>
          <a:xfrm flipV="1">
            <a:off x="1963738" y="3500438"/>
            <a:ext cx="627062" cy="60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18" idx="3"/>
            <a:endCxn id="39" idx="1"/>
          </p:cNvCxnSpPr>
          <p:nvPr/>
        </p:nvCxnSpPr>
        <p:spPr>
          <a:xfrm>
            <a:off x="1963738" y="3560763"/>
            <a:ext cx="633412" cy="51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19" idx="3"/>
            <a:endCxn id="23" idx="1"/>
          </p:cNvCxnSpPr>
          <p:nvPr/>
        </p:nvCxnSpPr>
        <p:spPr>
          <a:xfrm flipV="1">
            <a:off x="4318000" y="1988716"/>
            <a:ext cx="631825" cy="481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2597150" y="3856038"/>
            <a:ext cx="64436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Eletrificação rural/Plano Nacional de Irrigação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2598738" y="4406900"/>
            <a:ext cx="643731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Patrimônio CONAB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2590800" y="5013325"/>
            <a:ext cx="644525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CASEMG/CONAB/</a:t>
            </a:r>
          </a:p>
          <a:p>
            <a:pPr algn="ctr">
              <a:defRPr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CEAGESP</a:t>
            </a:r>
          </a:p>
        </p:txBody>
      </p:sp>
      <p:cxnSp>
        <p:nvCxnSpPr>
          <p:cNvPr id="45" name="Conector reto 44"/>
          <p:cNvCxnSpPr>
            <a:stCxn id="18" idx="3"/>
            <a:endCxn id="41" idx="1"/>
          </p:cNvCxnSpPr>
          <p:nvPr/>
        </p:nvCxnSpPr>
        <p:spPr>
          <a:xfrm>
            <a:off x="1963738" y="3560763"/>
            <a:ext cx="627062" cy="1668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18" idx="3"/>
            <a:endCxn id="40" idx="1"/>
          </p:cNvCxnSpPr>
          <p:nvPr/>
        </p:nvCxnSpPr>
        <p:spPr>
          <a:xfrm>
            <a:off x="1963738" y="3560763"/>
            <a:ext cx="635000" cy="1062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4932040" y="2493144"/>
            <a:ext cx="4081463" cy="5258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Implementar irrigação nas áreas prioritárias (MATOPIBA = 1,6 milhão ha)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ector reto 21"/>
          <p:cNvCxnSpPr>
            <a:stCxn id="19" idx="3"/>
            <a:endCxn id="21" idx="1"/>
          </p:cNvCxnSpPr>
          <p:nvPr/>
        </p:nvCxnSpPr>
        <p:spPr>
          <a:xfrm>
            <a:off x="4318000" y="2470150"/>
            <a:ext cx="614040" cy="285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2016 -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CDSA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3344863"/>
            <a:ext cx="1728788" cy="1193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Comissão de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DesenvolvimentoSustentável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Agricultura (CDSA)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2254250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 ao patrimônio genético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90800" y="4899025"/>
            <a:ext cx="1727200" cy="433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Licenciamento ambiental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951413" y="1922463"/>
            <a:ext cx="408622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Consolidação das leis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956175" y="4695825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 de resoluções CONAMA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949825" y="2555875"/>
            <a:ext cx="408781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instrumentos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2470150"/>
            <a:ext cx="627062" cy="1471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941763"/>
            <a:ext cx="627062" cy="1174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1" idx="3"/>
            <a:endCxn id="34" idx="1"/>
          </p:cNvCxnSpPr>
          <p:nvPr/>
        </p:nvCxnSpPr>
        <p:spPr>
          <a:xfrm flipV="1">
            <a:off x="4318000" y="2138363"/>
            <a:ext cx="633413" cy="33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1" idx="3"/>
            <a:endCxn id="40" idx="1"/>
          </p:cNvCxnSpPr>
          <p:nvPr/>
        </p:nvCxnSpPr>
        <p:spPr>
          <a:xfrm>
            <a:off x="4318000" y="2470150"/>
            <a:ext cx="631825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  <a:endCxn id="37" idx="1"/>
          </p:cNvCxnSpPr>
          <p:nvPr/>
        </p:nvCxnSpPr>
        <p:spPr>
          <a:xfrm flipV="1">
            <a:off x="4318000" y="4911725"/>
            <a:ext cx="638175" cy="204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4956175" y="5229225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Articulação com estados</a:t>
            </a:r>
          </a:p>
        </p:txBody>
      </p:sp>
      <p:cxnSp>
        <p:nvCxnSpPr>
          <p:cNvPr id="30" name="Conector reto 29"/>
          <p:cNvCxnSpPr>
            <a:stCxn id="32" idx="3"/>
            <a:endCxn id="27" idx="1"/>
          </p:cNvCxnSpPr>
          <p:nvPr/>
        </p:nvCxnSpPr>
        <p:spPr>
          <a:xfrm>
            <a:off x="4318000" y="5116513"/>
            <a:ext cx="638175" cy="328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ta para a direita 20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566988" y="3609975"/>
            <a:ext cx="1727200" cy="5397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Harmonização do posicionamento do MAPA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895850" y="3332163"/>
            <a:ext cx="408622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Foros e acordos internacionais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894263" y="3965575"/>
            <a:ext cx="408781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Produção de normas </a:t>
            </a:r>
          </a:p>
        </p:txBody>
      </p:sp>
      <p:cxnSp>
        <p:nvCxnSpPr>
          <p:cNvPr id="23" name="Conector reto 22"/>
          <p:cNvCxnSpPr>
            <a:endCxn id="20" idx="1"/>
          </p:cNvCxnSpPr>
          <p:nvPr/>
        </p:nvCxnSpPr>
        <p:spPr>
          <a:xfrm flipV="1">
            <a:off x="4262438" y="3548063"/>
            <a:ext cx="633412" cy="33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endCxn id="22" idx="1"/>
          </p:cNvCxnSpPr>
          <p:nvPr/>
        </p:nvCxnSpPr>
        <p:spPr>
          <a:xfrm>
            <a:off x="4262438" y="3879850"/>
            <a:ext cx="631825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endCxn id="19" idx="1"/>
          </p:cNvCxnSpPr>
          <p:nvPr/>
        </p:nvCxnSpPr>
        <p:spPr>
          <a:xfrm flipV="1">
            <a:off x="1971675" y="3879850"/>
            <a:ext cx="595313" cy="57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2016 -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PNFP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2560638"/>
            <a:ext cx="1728788" cy="1155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PNFP (Plano Nacional de Florestas Plantadas)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2320925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Conteúdo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90800" y="3413125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951413" y="1989138"/>
            <a:ext cx="408781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Primeira minuta PNDFP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956175" y="3409950"/>
            <a:ext cx="4087813" cy="433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pública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949825" y="2624138"/>
            <a:ext cx="408781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Discussão câmara setorial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2536825"/>
            <a:ext cx="627062" cy="601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138488"/>
            <a:ext cx="627062" cy="490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1" idx="3"/>
            <a:endCxn id="34" idx="1"/>
          </p:cNvCxnSpPr>
          <p:nvPr/>
        </p:nvCxnSpPr>
        <p:spPr>
          <a:xfrm flipV="1">
            <a:off x="4318000" y="2205038"/>
            <a:ext cx="633413" cy="33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1" idx="3"/>
            <a:endCxn id="40" idx="1"/>
          </p:cNvCxnSpPr>
          <p:nvPr/>
        </p:nvCxnSpPr>
        <p:spPr>
          <a:xfrm>
            <a:off x="4318000" y="2536825"/>
            <a:ext cx="631825" cy="303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  <a:endCxn id="37" idx="1"/>
          </p:cNvCxnSpPr>
          <p:nvPr/>
        </p:nvCxnSpPr>
        <p:spPr>
          <a:xfrm flipV="1">
            <a:off x="4318000" y="3627438"/>
            <a:ext cx="6381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4956175" y="3981450"/>
            <a:ext cx="408781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Apresentação PNFP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4973638" y="4532313"/>
            <a:ext cx="40894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Implantação PNFP</a:t>
            </a:r>
          </a:p>
        </p:txBody>
      </p:sp>
      <p:cxnSp>
        <p:nvCxnSpPr>
          <p:cNvPr id="36" name="Conector reto 35"/>
          <p:cNvCxnSpPr>
            <a:stCxn id="32" idx="3"/>
            <a:endCxn id="27" idx="1"/>
          </p:cNvCxnSpPr>
          <p:nvPr/>
        </p:nvCxnSpPr>
        <p:spPr>
          <a:xfrm>
            <a:off x="4318000" y="3629025"/>
            <a:ext cx="638175" cy="568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32" idx="3"/>
            <a:endCxn id="30" idx="1"/>
          </p:cNvCxnSpPr>
          <p:nvPr/>
        </p:nvCxnSpPr>
        <p:spPr>
          <a:xfrm>
            <a:off x="4318000" y="3629025"/>
            <a:ext cx="655638" cy="1119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ta para a direita 20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-107950" y="26988"/>
            <a:ext cx="1492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2800">
                <a:solidFill>
                  <a:srgbClr val="007338"/>
                </a:solidFill>
                <a:latin typeface="Verdana" panose="020B0604030504040204" pitchFamily="34" charset="0"/>
              </a:rPr>
              <a:t>Metas 2016</a:t>
            </a:r>
          </a:p>
        </p:txBody>
      </p:sp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1271588" y="617538"/>
            <a:ext cx="2159000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Safra</a:t>
            </a:r>
          </a:p>
        </p:txBody>
      </p:sp>
      <p:sp>
        <p:nvSpPr>
          <p:cNvPr id="8" name="Retângulo 7">
            <a:hlinkClick r:id="rId4" action="ppaction://hlinksldjump"/>
          </p:cNvPr>
          <p:cNvSpPr/>
          <p:nvPr/>
        </p:nvSpPr>
        <p:spPr>
          <a:xfrm>
            <a:off x="1262063" y="1585913"/>
            <a:ext cx="2155825" cy="4476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</a:t>
            </a:r>
          </a:p>
        </p:txBody>
      </p:sp>
      <p:sp>
        <p:nvSpPr>
          <p:cNvPr id="9" name="Retângulo 8">
            <a:hlinkClick r:id="rId5" action="ppaction://hlinksldjump"/>
          </p:cNvPr>
          <p:cNvSpPr/>
          <p:nvPr/>
        </p:nvSpPr>
        <p:spPr>
          <a:xfrm>
            <a:off x="1262063" y="3054350"/>
            <a:ext cx="2168525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Plurianual</a:t>
            </a:r>
          </a:p>
        </p:txBody>
      </p:sp>
      <p:sp>
        <p:nvSpPr>
          <p:cNvPr id="10" name="Retângulo 9">
            <a:hlinkClick r:id="rId6" action="ppaction://hlinksldjump"/>
          </p:cNvPr>
          <p:cNvSpPr/>
          <p:nvPr/>
        </p:nvSpPr>
        <p:spPr>
          <a:xfrm>
            <a:off x="1254125" y="3532188"/>
            <a:ext cx="2176463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Estudos Econômicos</a:t>
            </a:r>
          </a:p>
        </p:txBody>
      </p:sp>
      <p:sp>
        <p:nvSpPr>
          <p:cNvPr id="11" name="Retângulo 10">
            <a:hlinkClick r:id="rId7" action="ppaction://hlinksldjump"/>
          </p:cNvPr>
          <p:cNvSpPr/>
          <p:nvPr/>
        </p:nvSpPr>
        <p:spPr>
          <a:xfrm>
            <a:off x="1254125" y="4014788"/>
            <a:ext cx="2176463" cy="422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</a:t>
            </a:r>
          </a:p>
        </p:txBody>
      </p:sp>
      <p:sp>
        <p:nvSpPr>
          <p:cNvPr id="12" name="Retângulo 11">
            <a:hlinkClick r:id="rId8" action="ppaction://hlinksldjump"/>
          </p:cNvPr>
          <p:cNvSpPr/>
          <p:nvPr/>
        </p:nvSpPr>
        <p:spPr>
          <a:xfrm>
            <a:off x="1262063" y="4960938"/>
            <a:ext cx="2168525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Sustentabilidade ambiental</a:t>
            </a:r>
          </a:p>
        </p:txBody>
      </p:sp>
      <p:sp>
        <p:nvSpPr>
          <p:cNvPr id="13" name="Retângulo 12">
            <a:hlinkClick r:id="rId9" action="ppaction://hlinksldjump"/>
          </p:cNvPr>
          <p:cNvSpPr/>
          <p:nvPr/>
        </p:nvSpPr>
        <p:spPr>
          <a:xfrm>
            <a:off x="1258888" y="5470525"/>
            <a:ext cx="2171700" cy="4492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Nacional de Florestas Plantadas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495675" y="625475"/>
            <a:ext cx="3168650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Ampliar disponibilização de recursos em relação à safra 15/16, por meio de diversificação das fontes, revisão de taxas e tetos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92500" y="1614488"/>
            <a:ext cx="3167063" cy="422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Ampliar área e número de beneficiários atendidos, em, aproximadamente, 4 vezes (sobre 2014) e reduzir preços das apólices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492500" y="3054350"/>
            <a:ext cx="3167063" cy="4492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das regiões de produção protegidas, por meio da consolidação dos instrumentos de gestão de risco e garantia de renda em uma só plataforma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492500" y="3532188"/>
            <a:ext cx="3167063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 expertise para gerar estudo econômicos aprofundados, antever riscos e planejar ações de forma antecipadas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92500" y="4002088"/>
            <a:ext cx="3167063" cy="4492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 a redução do custo de escoamento da produção agrícola, </a:t>
            </a:r>
            <a:r>
              <a:rPr lang="pt-BR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meio de iniciativas como modernização da cabotagem e escoamento da safra corrente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492500" y="4976813"/>
            <a:ext cx="3167063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Consolidação da CDSA para harmonizar discurso/ações junto aos diversos colegiados que discutem o tema sustentabilidade e garantir resultados adequados à expectativa do Agronegócio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492500" y="5461000"/>
            <a:ext cx="3167063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Ampliar o cultivo de floresta plantada em sete milhões de hectares até 2030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732588" y="627063"/>
            <a:ext cx="2160587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30/03/2016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732588" y="1614488"/>
            <a:ext cx="2160587" cy="4492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01/12/2016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731000" y="3048000"/>
            <a:ext cx="2160588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05/08/2016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732588" y="3530600"/>
            <a:ext cx="2160587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30/08/2016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732588" y="4002088"/>
            <a:ext cx="2160587" cy="4492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24/05/2016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732588" y="4960938"/>
            <a:ext cx="2160587" cy="452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25/07/2016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732588" y="5453063"/>
            <a:ext cx="2160587" cy="4492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30/08/2016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258888" y="230188"/>
            <a:ext cx="2159000" cy="354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495675" y="217488"/>
            <a:ext cx="3168650" cy="3556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Principal</a:t>
            </a:r>
            <a:r>
              <a:rPr lang="pt-BR" i="1" dirty="0">
                <a:solidFill>
                  <a:srgbClr val="000090"/>
                </a:solidFill>
                <a:latin typeface="Verdana" panose="020B0604030504040204" pitchFamily="34" charset="0"/>
                <a:ea typeface="ヒラギノ角ゴ Pro W3" pitchFamily="4" charset="-128"/>
              </a:rPr>
              <a:t> </a:t>
            </a: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Objetivo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731000" y="230188"/>
            <a:ext cx="2160588" cy="354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Data da Entrega</a:t>
            </a:r>
          </a:p>
        </p:txBody>
      </p:sp>
      <p:sp>
        <p:nvSpPr>
          <p:cNvPr id="31" name="Retângulo 30">
            <a:hlinkClick r:id="rId10" action="ppaction://hlinksldjump"/>
          </p:cNvPr>
          <p:cNvSpPr/>
          <p:nvPr/>
        </p:nvSpPr>
        <p:spPr>
          <a:xfrm>
            <a:off x="1254125" y="4479925"/>
            <a:ext cx="2176463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Infraestrutura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492500" y="4479925"/>
            <a:ext cx="3167063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Aumentar a competitividade da agricultura por meio da ampliação de armazéns, irrigação e  demais ações ligadas à infraestrutura agrícola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6732588" y="4479925"/>
            <a:ext cx="2160587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24/05/2016</a:t>
            </a:r>
          </a:p>
        </p:txBody>
      </p:sp>
      <p:sp>
        <p:nvSpPr>
          <p:cNvPr id="34" name="Retângulo 33">
            <a:hlinkClick r:id="rId10" action="ppaction://hlinksldjump"/>
          </p:cNvPr>
          <p:cNvSpPr/>
          <p:nvPr/>
        </p:nvSpPr>
        <p:spPr>
          <a:xfrm>
            <a:off x="1258888" y="5983288"/>
            <a:ext cx="2159000" cy="1825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Ferramenta de controle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262063" y="2559050"/>
            <a:ext cx="2166937" cy="4492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Cadastro de Produtores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492500" y="2566988"/>
            <a:ext cx="3167063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Consolidar dados de produtores em sistema específico, de forma a gerar benefícios no acesso às políticas agrícolas do MAPA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732588" y="2566988"/>
            <a:ext cx="2160587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01/07/2016</a:t>
            </a:r>
          </a:p>
        </p:txBody>
      </p: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1262063" y="2063750"/>
            <a:ext cx="2155825" cy="4492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Referencial Tecnológico de Riscos Agropecuários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492500" y="2081213"/>
            <a:ext cx="3167063" cy="444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Implementar o </a:t>
            </a:r>
            <a:r>
              <a:rPr lang="pt-BR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RiscTec</a:t>
            </a:r>
            <a:r>
              <a:rPr lang="pt-B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parceria com a Embrapa e Universidades/Institutos de pesquisa, por meio do consórcio de pesquisa em agrometeorologia.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732588" y="2093913"/>
            <a:ext cx="2160587" cy="450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01/12/2016</a:t>
            </a:r>
          </a:p>
        </p:txBody>
      </p:sp>
      <p:sp>
        <p:nvSpPr>
          <p:cNvPr id="7205" name="TextBox 3"/>
          <p:cNvSpPr txBox="1">
            <a:spLocks noChangeArrowheads="1"/>
          </p:cNvSpPr>
          <p:nvPr/>
        </p:nvSpPr>
        <p:spPr bwMode="auto">
          <a:xfrm rot="-5400000">
            <a:off x="-1385093" y="2848768"/>
            <a:ext cx="3848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pt-BR" altLang="pt-BR" sz="5000">
                <a:solidFill>
                  <a:srgbClr val="007338"/>
                </a:solidFill>
                <a:latin typeface="Verdana" panose="020B0604030504040204" pitchFamily="34" charset="0"/>
              </a:rPr>
              <a:t>Prioridades</a:t>
            </a:r>
          </a:p>
        </p:txBody>
      </p: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1258888" y="1103313"/>
            <a:ext cx="2171700" cy="4587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Funcafé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3492500" y="1122363"/>
            <a:ext cx="3171825" cy="4429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7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Antecipar a liberação de recursos em linhas de crédito destinadas ao financiamento da cafeicultura, assim como para o Programa de Pesquisa do Café e Capacitação de Produtores e Técnicos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6731000" y="1122363"/>
            <a:ext cx="2160588" cy="4587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31/05/2016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– Plano Safra 2016/17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3344863"/>
            <a:ext cx="1728788" cy="433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Safra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2254250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Custeio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90800" y="3344863"/>
            <a:ext cx="1727200" cy="433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590800" y="4437063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Comercialização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951413" y="1922463"/>
            <a:ext cx="172878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Diversificação de fontes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308850" y="1922463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LCA/CRA/CPR/CCF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956175" y="3343275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Revisão dos programas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308850" y="3344863"/>
            <a:ext cx="1727200" cy="433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de Juros e Limites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4949825" y="4437063"/>
            <a:ext cx="408622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de recursos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949825" y="2555875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Segmentação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312025" y="2555875"/>
            <a:ext cx="1728788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de Juros, Limites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2470150"/>
            <a:ext cx="627062" cy="1090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560763"/>
            <a:ext cx="627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2" idx="3"/>
            <a:endCxn id="33" idx="1"/>
          </p:cNvCxnSpPr>
          <p:nvPr/>
        </p:nvCxnSpPr>
        <p:spPr>
          <a:xfrm>
            <a:off x="1963738" y="3560763"/>
            <a:ext cx="627062" cy="109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1" idx="3"/>
            <a:endCxn id="34" idx="1"/>
          </p:cNvCxnSpPr>
          <p:nvPr/>
        </p:nvCxnSpPr>
        <p:spPr>
          <a:xfrm flipV="1">
            <a:off x="4318000" y="2138363"/>
            <a:ext cx="633413" cy="331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1" idx="3"/>
            <a:endCxn id="40" idx="1"/>
          </p:cNvCxnSpPr>
          <p:nvPr/>
        </p:nvCxnSpPr>
        <p:spPr>
          <a:xfrm>
            <a:off x="4318000" y="2470150"/>
            <a:ext cx="631825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35" idx="1"/>
            <a:endCxn id="34" idx="3"/>
          </p:cNvCxnSpPr>
          <p:nvPr/>
        </p:nvCxnSpPr>
        <p:spPr>
          <a:xfrm flipH="1">
            <a:off x="6680200" y="2138363"/>
            <a:ext cx="628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>
            <a:stCxn id="41" idx="1"/>
            <a:endCxn id="40" idx="3"/>
          </p:cNvCxnSpPr>
          <p:nvPr/>
        </p:nvCxnSpPr>
        <p:spPr>
          <a:xfrm flipH="1">
            <a:off x="6677025" y="2771775"/>
            <a:ext cx="63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  <a:endCxn id="37" idx="1"/>
          </p:cNvCxnSpPr>
          <p:nvPr/>
        </p:nvCxnSpPr>
        <p:spPr>
          <a:xfrm flipV="1">
            <a:off x="4318000" y="3559175"/>
            <a:ext cx="6381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37" idx="3"/>
            <a:endCxn id="38" idx="1"/>
          </p:cNvCxnSpPr>
          <p:nvPr/>
        </p:nvCxnSpPr>
        <p:spPr>
          <a:xfrm>
            <a:off x="6683375" y="3559175"/>
            <a:ext cx="6254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33" idx="3"/>
            <a:endCxn id="39" idx="1"/>
          </p:cNvCxnSpPr>
          <p:nvPr/>
        </p:nvCxnSpPr>
        <p:spPr>
          <a:xfrm>
            <a:off x="4318000" y="4652963"/>
            <a:ext cx="631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ta para a direita 29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– Seguro Rural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3344863"/>
            <a:ext cx="1728788" cy="433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Risco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3357563"/>
            <a:ext cx="6446838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Cadastro de produtores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90800" y="4508500"/>
            <a:ext cx="6446838" cy="433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Negociação coletiva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>
            <a:off x="1963738" y="3562350"/>
            <a:ext cx="627062" cy="11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562350"/>
            <a:ext cx="627062" cy="1162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89213" y="2133600"/>
            <a:ext cx="64468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Executar orçamento de R$ 400 milhões em 2016</a:t>
            </a:r>
          </a:p>
        </p:txBody>
      </p:sp>
      <p:cxnSp>
        <p:nvCxnSpPr>
          <p:cNvPr id="16" name="Conector reto 15"/>
          <p:cNvCxnSpPr>
            <a:stCxn id="2" idx="3"/>
            <a:endCxn id="15" idx="1"/>
          </p:cNvCxnSpPr>
          <p:nvPr/>
        </p:nvCxnSpPr>
        <p:spPr>
          <a:xfrm flipV="1">
            <a:off x="1963738" y="2349500"/>
            <a:ext cx="625475" cy="121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9" y="4076750"/>
            <a:ext cx="842493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Notas:</a:t>
            </a:r>
          </a:p>
          <a:p>
            <a:pPr marL="342900" indent="-342900">
              <a:buAutoNum type="arabicPeriod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Considera orçamento de 2015 utilizado para cobrir apólices contratadas em 2014.</a:t>
            </a:r>
          </a:p>
          <a:p>
            <a:pPr marL="342900" indent="-342900">
              <a:buAutoNum type="arabicPeriod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Estimativas</a:t>
            </a:r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58524"/>
              </p:ext>
            </p:extLst>
          </p:nvPr>
        </p:nvGraphicFramePr>
        <p:xfrm>
          <a:off x="323529" y="1477120"/>
          <a:ext cx="855186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1"/>
                <a:gridCol w="2448272"/>
                <a:gridCol w="1796719"/>
                <a:gridCol w="1649379"/>
                <a:gridCol w="164937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SUBVENÇÃO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(R$</a:t>
                      </a:r>
                      <a:r>
                        <a:rPr lang="pt-B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milhões)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% SUBVENÇÃO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HECTARES PROTEGIDOS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NÚMERO DE APÓLICES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2014 </a:t>
                      </a:r>
                      <a:r>
                        <a:rPr lang="pt-BR" sz="2000" baseline="30000" dirty="0" smtClean="0">
                          <a:effectLst/>
                        </a:rPr>
                        <a:t>1</a:t>
                      </a:r>
                      <a:endParaRPr lang="pt-BR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693,5</a:t>
                      </a: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 – 70%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118.204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2015</a:t>
                      </a:r>
                      <a:endParaRPr lang="pt-BR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282,3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 – 70%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40.512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2016 </a:t>
                      </a:r>
                      <a:r>
                        <a:rPr lang="pt-BR" sz="2000" baseline="30000" dirty="0" smtClean="0">
                          <a:effectLst/>
                        </a:rPr>
                        <a:t>2</a:t>
                      </a:r>
                      <a:endParaRPr lang="pt-BR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741,6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(aprovado)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35 – 45%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13,58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170.566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 (contingenciamento)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45</a:t>
                      </a: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(55% trigo)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78.951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7846" cy="1325563"/>
          </a:xfrm>
        </p:spPr>
        <p:txBody>
          <a:bodyPr/>
          <a:lstStyle/>
          <a:p>
            <a:r>
              <a:rPr lang="pt-BR" dirty="0" smtClean="0"/>
              <a:t>Seguro Rural: desempenho </a:t>
            </a:r>
            <a:r>
              <a:rPr lang="pt-BR" dirty="0" smtClean="0"/>
              <a:t>do </a:t>
            </a:r>
            <a:r>
              <a:rPr lang="pt-BR" dirty="0" smtClean="0"/>
              <a:t>programa em </a:t>
            </a:r>
            <a:r>
              <a:rPr lang="pt-BR" dirty="0" smtClean="0"/>
              <a:t>2014, 2015 e perspectivas para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21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9" y="3789040"/>
            <a:ext cx="842493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Nota: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Resolução do Comitê Gestor do Seguro Rural com a programação acima será pulicada em Diário Oficial no dia 04/03/2016.</a:t>
            </a:r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70288"/>
              </p:ext>
            </p:extLst>
          </p:nvPr>
        </p:nvGraphicFramePr>
        <p:xfrm>
          <a:off x="1547664" y="1442195"/>
          <a:ext cx="5832648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343"/>
                <a:gridCol w="275430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PRODUTO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SUBVENÇÃO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(R$</a:t>
                      </a:r>
                      <a:r>
                        <a:rPr lang="pt-B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milhões)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Lavouras de inverno</a:t>
                      </a:r>
                      <a:endParaRPr lang="pt-BR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158</a:t>
                      </a:r>
                      <a:endParaRPr lang="pt-BR" sz="2000" dirty="0" smtClean="0">
                        <a:effectLst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Soja (negociação coletiva)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Frutas</a:t>
                      </a:r>
                      <a:endParaRPr lang="pt-B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Grãos de verão</a:t>
                      </a:r>
                      <a:endParaRPr lang="pt-BR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Demais</a:t>
                      </a:r>
                      <a:endParaRPr lang="pt-BR" sz="20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7846" cy="1325563"/>
          </a:xfrm>
        </p:spPr>
        <p:txBody>
          <a:bodyPr/>
          <a:lstStyle/>
          <a:p>
            <a:r>
              <a:rPr lang="pt-BR" dirty="0" smtClean="0"/>
              <a:t>Seguro Rural: programação da distribuição dos recursos da subvenção em 2016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17355" y="4581128"/>
            <a:ext cx="8558034" cy="1080120"/>
          </a:xfrm>
        </p:spPr>
        <p:txBody>
          <a:bodyPr/>
          <a:lstStyle/>
          <a:p>
            <a:r>
              <a:rPr lang="pt-BR" dirty="0" smtClean="0"/>
              <a:t>Premissas para alocação do orçamento de R$ 400 milhões:</a:t>
            </a:r>
          </a:p>
          <a:p>
            <a:pPr lvl="1"/>
            <a:r>
              <a:rPr lang="pt-BR" dirty="0" smtClean="0"/>
              <a:t>Garantir em 2016 a mesma proteção de 2014 (área protegida e número de apólices) para </a:t>
            </a:r>
            <a:r>
              <a:rPr lang="pt-BR" b="1" dirty="0" smtClean="0">
                <a:solidFill>
                  <a:srgbClr val="FF0000"/>
                </a:solidFill>
              </a:rPr>
              <a:t>grãos de inverno </a:t>
            </a:r>
            <a:r>
              <a:rPr lang="pt-BR" dirty="0" smtClean="0"/>
              <a:t>(trigo e milho 2ª safra) e </a:t>
            </a:r>
            <a:r>
              <a:rPr lang="pt-BR" b="1" dirty="0" smtClean="0">
                <a:solidFill>
                  <a:srgbClr val="FF0000"/>
                </a:solidFill>
              </a:rPr>
              <a:t>frutas</a:t>
            </a:r>
            <a:r>
              <a:rPr lang="pt-BR" dirty="0" smtClean="0"/>
              <a:t> (maçã, uva e outras)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49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2016 -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Zoneamento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3344863"/>
            <a:ext cx="1728788" cy="433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RiscTec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(zoneamento)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2254250"/>
            <a:ext cx="6446838" cy="6881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Assinatura do Protocolo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Intenções (consórcio gerenciado pelo MAPA e Embrapa)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590800" y="3778250"/>
            <a:ext cx="6446838" cy="1363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Consolidação do consórcio de Pesquisa e Desenvolvimento da Agrometeorologia aplicada a Gestão de Riscos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Agropecuários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2598341"/>
            <a:ext cx="627062" cy="963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561557"/>
            <a:ext cx="627062" cy="898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eta para a direita 13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2016 - </a:t>
            </a:r>
            <a:r>
              <a:rPr lang="pt-BR" altLang="pt-BR" sz="3200" dirty="0" err="1" smtClean="0">
                <a:solidFill>
                  <a:srgbClr val="007338"/>
                </a:solidFill>
                <a:latin typeface="Verdana" panose="020B0604030504040204" pitchFamily="34" charset="0"/>
              </a:rPr>
              <a:t>Funcafé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3344863"/>
            <a:ext cx="1728788" cy="433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Funcafé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1989138"/>
            <a:ext cx="1727200" cy="873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Linhas de crédito para financiamento da cafeicultura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89213" y="3195638"/>
            <a:ext cx="1727200" cy="8715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Pesquisa e Desenvolvimento do Café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590800" y="4437063"/>
            <a:ext cx="1727200" cy="660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Capacitação de Produtores e Técnicos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919663" y="2090738"/>
            <a:ext cx="1728787" cy="661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Contratação de instituições financeiras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308850" y="1922463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Liberação de recursos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983163" y="3130550"/>
            <a:ext cx="1665287" cy="1001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Liberação de limites de movimentação e  empenho 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326313" y="3270250"/>
            <a:ext cx="1727200" cy="7223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Formalização de parceria com a Embrapa Café 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312025" y="2555875"/>
            <a:ext cx="1728788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de Juros, Limites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2425700"/>
            <a:ext cx="627062" cy="1136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562350"/>
            <a:ext cx="625475" cy="69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2" idx="3"/>
            <a:endCxn id="33" idx="1"/>
          </p:cNvCxnSpPr>
          <p:nvPr/>
        </p:nvCxnSpPr>
        <p:spPr>
          <a:xfrm>
            <a:off x="1963738" y="3562350"/>
            <a:ext cx="627062" cy="1204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1" idx="3"/>
            <a:endCxn id="34" idx="1"/>
          </p:cNvCxnSpPr>
          <p:nvPr/>
        </p:nvCxnSpPr>
        <p:spPr>
          <a:xfrm flipV="1">
            <a:off x="4318000" y="2420938"/>
            <a:ext cx="601663" cy="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35" idx="1"/>
            <a:endCxn id="34" idx="3"/>
          </p:cNvCxnSpPr>
          <p:nvPr/>
        </p:nvCxnSpPr>
        <p:spPr>
          <a:xfrm flipH="1">
            <a:off x="6648450" y="2138363"/>
            <a:ext cx="660400" cy="282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>
            <a:stCxn id="41" idx="1"/>
          </p:cNvCxnSpPr>
          <p:nvPr/>
        </p:nvCxnSpPr>
        <p:spPr>
          <a:xfrm flipH="1" flipV="1">
            <a:off x="6648450" y="2555875"/>
            <a:ext cx="663575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  <a:endCxn id="37" idx="1"/>
          </p:cNvCxnSpPr>
          <p:nvPr/>
        </p:nvCxnSpPr>
        <p:spPr>
          <a:xfrm flipV="1">
            <a:off x="4316413" y="3630613"/>
            <a:ext cx="6667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6648450" y="3644900"/>
            <a:ext cx="677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33" idx="3"/>
          </p:cNvCxnSpPr>
          <p:nvPr/>
        </p:nvCxnSpPr>
        <p:spPr>
          <a:xfrm flipV="1">
            <a:off x="4318000" y="4764088"/>
            <a:ext cx="63182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ta para a direita 29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4956175" y="4298950"/>
            <a:ext cx="1665288" cy="1001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Liberação de limites de movimentação e  empenho </a:t>
            </a:r>
          </a:p>
        </p:txBody>
      </p:sp>
      <p:cxnSp>
        <p:nvCxnSpPr>
          <p:cNvPr id="56" name="Conector reto 55"/>
          <p:cNvCxnSpPr>
            <a:stCxn id="55" idx="3"/>
          </p:cNvCxnSpPr>
          <p:nvPr/>
        </p:nvCxnSpPr>
        <p:spPr>
          <a:xfrm>
            <a:off x="6621463" y="4800600"/>
            <a:ext cx="6873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tângulo 58"/>
          <p:cNvSpPr/>
          <p:nvPr/>
        </p:nvSpPr>
        <p:spPr>
          <a:xfrm>
            <a:off x="7308850" y="4403725"/>
            <a:ext cx="1727200" cy="7223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Formalização de parceria com a Embrapa Café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Metas 2016 </a:t>
            </a:r>
            <a:r>
              <a:rPr lang="pt-BR" altLang="pt-BR" sz="3200" dirty="0" smtClean="0">
                <a:solidFill>
                  <a:srgbClr val="007338"/>
                </a:solidFill>
                <a:latin typeface="Verdana" panose="020B0604030504040204" pitchFamily="34" charset="0"/>
              </a:rPr>
              <a:t>– Lei Plurianual</a:t>
            </a:r>
            <a:endParaRPr lang="pt-BR" altLang="pt-BR" sz="3200" dirty="0">
              <a:solidFill>
                <a:srgbClr val="0073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950" y="3715693"/>
            <a:ext cx="1728788" cy="4333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Plurianual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34950" y="1076325"/>
            <a:ext cx="172878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Prioridade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90800" y="1076325"/>
            <a:ext cx="6446838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i="1" dirty="0">
                <a:solidFill>
                  <a:srgbClr val="007338"/>
                </a:solidFill>
                <a:latin typeface="Verdana" panose="020B0604030504040204" pitchFamily="34" charset="0"/>
                <a:ea typeface="ヒラギノ角ゴ Pro W3" pitchFamily="4" charset="-128"/>
              </a:rPr>
              <a:t>Etapas do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590800" y="2254250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Conteúdo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590800" y="3715693"/>
            <a:ext cx="1727200" cy="433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590800" y="5373464"/>
            <a:ext cx="17272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951413" y="1557338"/>
            <a:ext cx="4084637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Consolidação das </a:t>
            </a:r>
            <a:r>
              <a:rPr lang="pt-BR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 (PGPM, Seguro Rural, </a:t>
            </a:r>
            <a:r>
              <a:rPr lang="pt-BR" sz="1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Proagro</a:t>
            </a:r>
            <a:r>
              <a:rPr lang="pt-BR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Fundo de Catástrofe, Lei Agrícola)</a:t>
            </a:r>
            <a:endParaRPr lang="pt-BR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956175" y="3140968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Câmara técnica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4949825" y="5373464"/>
            <a:ext cx="4086225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 política de gestão de riscos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949825" y="2133600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instrumentos</a:t>
            </a:r>
          </a:p>
        </p:txBody>
      </p:sp>
      <p:cxnSp>
        <p:nvCxnSpPr>
          <p:cNvPr id="5" name="Conector reto 4"/>
          <p:cNvCxnSpPr>
            <a:stCxn id="2" idx="3"/>
            <a:endCxn id="31" idx="1"/>
          </p:cNvCxnSpPr>
          <p:nvPr/>
        </p:nvCxnSpPr>
        <p:spPr>
          <a:xfrm flipV="1">
            <a:off x="1963738" y="2470150"/>
            <a:ext cx="627062" cy="1462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" idx="3"/>
            <a:endCxn id="32" idx="1"/>
          </p:cNvCxnSpPr>
          <p:nvPr/>
        </p:nvCxnSpPr>
        <p:spPr>
          <a:xfrm>
            <a:off x="1963738" y="3932387"/>
            <a:ext cx="627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2" idx="3"/>
            <a:endCxn id="33" idx="1"/>
          </p:cNvCxnSpPr>
          <p:nvPr/>
        </p:nvCxnSpPr>
        <p:spPr>
          <a:xfrm>
            <a:off x="1963738" y="3932387"/>
            <a:ext cx="627062" cy="165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31" idx="3"/>
            <a:endCxn id="34" idx="1"/>
          </p:cNvCxnSpPr>
          <p:nvPr/>
        </p:nvCxnSpPr>
        <p:spPr>
          <a:xfrm flipV="1">
            <a:off x="4318000" y="1773238"/>
            <a:ext cx="633413" cy="696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1" idx="3"/>
            <a:endCxn id="40" idx="1"/>
          </p:cNvCxnSpPr>
          <p:nvPr/>
        </p:nvCxnSpPr>
        <p:spPr>
          <a:xfrm flipV="1">
            <a:off x="4318000" y="2349500"/>
            <a:ext cx="631825" cy="120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2" idx="3"/>
            <a:endCxn id="37" idx="1"/>
          </p:cNvCxnSpPr>
          <p:nvPr/>
        </p:nvCxnSpPr>
        <p:spPr>
          <a:xfrm flipV="1">
            <a:off x="4318000" y="3356868"/>
            <a:ext cx="638175" cy="575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33" idx="3"/>
            <a:endCxn id="39" idx="1"/>
          </p:cNvCxnSpPr>
          <p:nvPr/>
        </p:nvCxnSpPr>
        <p:spPr>
          <a:xfrm>
            <a:off x="4318000" y="5589364"/>
            <a:ext cx="631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4956175" y="3645024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de notáveis</a:t>
            </a:r>
          </a:p>
        </p:txBody>
      </p:sp>
      <p:cxnSp>
        <p:nvCxnSpPr>
          <p:cNvPr id="30" name="Conector reto 29"/>
          <p:cNvCxnSpPr>
            <a:stCxn id="32" idx="3"/>
            <a:endCxn id="27" idx="1"/>
          </p:cNvCxnSpPr>
          <p:nvPr/>
        </p:nvCxnSpPr>
        <p:spPr>
          <a:xfrm flipV="1">
            <a:off x="4318000" y="3860924"/>
            <a:ext cx="638175" cy="71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4949825" y="4149080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Apresentação à FPA e entidades</a:t>
            </a:r>
          </a:p>
        </p:txBody>
      </p:sp>
      <p:cxnSp>
        <p:nvCxnSpPr>
          <p:cNvPr id="43" name="Conector reto 42"/>
          <p:cNvCxnSpPr>
            <a:stCxn id="32" idx="3"/>
            <a:endCxn id="36" idx="1"/>
          </p:cNvCxnSpPr>
          <p:nvPr/>
        </p:nvCxnSpPr>
        <p:spPr>
          <a:xfrm>
            <a:off x="4318000" y="3932387"/>
            <a:ext cx="631825" cy="432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ta para a direita 48">
            <a:hlinkClick r:id="rId2" action="ppaction://hlinksldjump"/>
          </p:cNvPr>
          <p:cNvSpPr/>
          <p:nvPr/>
        </p:nvSpPr>
        <p:spPr>
          <a:xfrm rot="10800000">
            <a:off x="244475" y="5229225"/>
            <a:ext cx="517525" cy="36036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4945063" y="2655888"/>
            <a:ext cx="4081462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Metas de cobertura</a:t>
            </a:r>
          </a:p>
        </p:txBody>
      </p:sp>
      <p:cxnSp>
        <p:nvCxnSpPr>
          <p:cNvPr id="50" name="Conector reto 49"/>
          <p:cNvCxnSpPr>
            <a:stCxn id="31" idx="3"/>
            <a:endCxn id="47" idx="1"/>
          </p:cNvCxnSpPr>
          <p:nvPr/>
        </p:nvCxnSpPr>
        <p:spPr>
          <a:xfrm>
            <a:off x="4318000" y="2470150"/>
            <a:ext cx="627063" cy="401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4949825" y="4691066"/>
            <a:ext cx="4081463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Envio ao Congresso Nacional (5/08/2016)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8" name="Conector reto 37"/>
          <p:cNvCxnSpPr>
            <a:stCxn id="32" idx="3"/>
            <a:endCxn id="35" idx="1"/>
          </p:cNvCxnSpPr>
          <p:nvPr/>
        </p:nvCxnSpPr>
        <p:spPr>
          <a:xfrm>
            <a:off x="4318000" y="3932387"/>
            <a:ext cx="631825" cy="974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2033FE8-1E1F-4B06-A389-F8D554623442}" vid="{E535A1C9-EBFE-463F-BD7E-84F9A31D425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952</Words>
  <Application>Microsoft Office PowerPoint</Application>
  <PresentationFormat>Apresentação na tela (4:3)</PresentationFormat>
  <Paragraphs>210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Fedra Sans Std Normal</vt:lpstr>
      <vt:lpstr>Frutiger LT Std 55 Roman</vt:lpstr>
      <vt:lpstr>Times New Roman</vt:lpstr>
      <vt:lpstr>Verdana</vt:lpstr>
      <vt:lpstr>ヒラギノ角ゴ Pro W3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Seguro Rural: desempenho do programa em 2014, 2015 e perspectivas para 2016</vt:lpstr>
      <vt:lpstr>Seguro Rural: programação da distribuição dos recursos da subvenção em 2016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Ministerio da Agricultura Pecuaria e Abastecimento</dc:creator>
  <cp:lastModifiedBy>Andre Meloni Nassar</cp:lastModifiedBy>
  <cp:revision>196</cp:revision>
  <cp:lastPrinted>2016-02-16T13:36:31Z</cp:lastPrinted>
  <dcterms:created xsi:type="dcterms:W3CDTF">2015-12-04T13:55:13Z</dcterms:created>
  <dcterms:modified xsi:type="dcterms:W3CDTF">2016-03-02T23:47:02Z</dcterms:modified>
</cp:coreProperties>
</file>