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7"/>
  </p:notesMasterIdLst>
  <p:handoutMasterIdLst>
    <p:handoutMasterId r:id="rId18"/>
  </p:handoutMasterIdLst>
  <p:sldIdLst>
    <p:sldId id="318" r:id="rId2"/>
    <p:sldId id="317" r:id="rId3"/>
    <p:sldId id="321" r:id="rId4"/>
    <p:sldId id="322" r:id="rId5"/>
    <p:sldId id="334" r:id="rId6"/>
    <p:sldId id="335" r:id="rId7"/>
    <p:sldId id="331" r:id="rId8"/>
    <p:sldId id="333" r:id="rId9"/>
    <p:sldId id="323" r:id="rId10"/>
    <p:sldId id="324" r:id="rId11"/>
    <p:sldId id="326" r:id="rId12"/>
    <p:sldId id="329" r:id="rId13"/>
    <p:sldId id="327" r:id="rId14"/>
    <p:sldId id="328" r:id="rId15"/>
    <p:sldId id="330" r:id="rId16"/>
  </p:sldIdLst>
  <p:sldSz cx="9144000" cy="6858000" type="screen4x3"/>
  <p:notesSz cx="6797675" cy="9926638"/>
  <p:defaultTextStyle>
    <a:defPPr>
      <a:defRPr lang="pt-B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ヒラギノ角ゴ Pro W3" pitchFamily="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ヒラギノ角ゴ Pro W3" pitchFamily="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ヒラギノ角ゴ Pro W3" pitchFamily="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ヒラギノ角ゴ Pro W3" pitchFamily="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ヒラギノ角ゴ Pro W3" pitchFamily="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ヒラギノ角ゴ Pro W3" pitchFamily="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ヒラギノ角ゴ Pro W3" pitchFamily="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ヒラギノ角ゴ Pro W3" pitchFamily="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ヒラギノ角ゴ Pro W3" pitchFamily="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338"/>
    <a:srgbClr val="063D8A"/>
    <a:srgbClr val="231F8A"/>
    <a:srgbClr val="008338"/>
    <a:srgbClr val="E0E2E2"/>
    <a:srgbClr val="0F7338"/>
    <a:srgbClr val="0083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3F3489D-330F-4599-BA96-1AEFA8029304}" type="datetimeFigureOut">
              <a:rPr lang="pt-BR"/>
              <a:pPr>
                <a:defRPr/>
              </a:pPr>
              <a:t>02/03/2016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4DD76E1-8355-4527-A061-49C9E41456B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45283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1907B7C-E451-484A-88F5-B7AB081B7047}" type="datetimeFigureOut">
              <a:rPr lang="pt-BR"/>
              <a:pPr>
                <a:defRPr/>
              </a:pPr>
              <a:t>02/03/2016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CFD039A-B9FA-4CF0-8457-E1B4F642D66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79630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81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fld id="{175C5850-DDAA-4701-89DB-6C4A8BD50427}" type="slidenum">
              <a:rPr lang="pt-BR" altLang="pt-BR" smtClean="0"/>
              <a:pPr/>
              <a:t>2</a:t>
            </a:fld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1436390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smtClean="0"/>
          </a:p>
        </p:txBody>
      </p:sp>
      <p:sp>
        <p:nvSpPr>
          <p:cNvPr id="1536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fld id="{B1C63F66-EF36-46EC-8227-65D4E8091E0D}" type="slidenum">
              <a:rPr lang="pt-BR" altLang="pt-BR" smtClean="0"/>
              <a:pPr/>
              <a:t>10</a:t>
            </a:fld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573797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7372350" cy="2387600"/>
          </a:xfrm>
        </p:spPr>
        <p:txBody>
          <a:bodyPr/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9"/>
            <a:ext cx="7372350" cy="1029721"/>
          </a:xfrm>
        </p:spPr>
        <p:txBody>
          <a:bodyPr anchor="ctr"/>
          <a:lstStyle>
            <a:lvl1pPr marL="0" indent="0" algn="l">
              <a:buNone/>
              <a:defRPr sz="1800" b="0">
                <a:solidFill>
                  <a:schemeClr val="bg1"/>
                </a:solidFill>
                <a:latin typeface="Fedra Sans Std Normal" panose="020B05040400000200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smtClean="0"/>
              <a:t>Clique para editar o estilo do subtítulo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64716297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FACAD-B1E1-4917-9BB0-5DE595C39BE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3596085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CCEAF-3685-4CF3-9396-BF0D37CAC1D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283959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CCFFF8-3C80-4103-823D-3D775056B1F2}" type="datetimeFigureOut">
              <a:rPr lang="pt-BR"/>
              <a:pPr>
                <a:defRPr/>
              </a:pPr>
              <a:t>02/03/2016</a:t>
            </a:fld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AFA85-803D-4E19-97C9-845D4F76CBE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371371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8349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6729E-061E-4B63-B5E4-D8A5D1BD61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5698890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1255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0052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3B83-6F8A-4026-BF16-56A0F1EA35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9346982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00911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00911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BF919-E304-4DAF-B9E8-D76E721F9D5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240831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34418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34418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300D6-9609-44FA-A25E-74D9B1449F4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5855384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Número de Slid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19B287-3F62-4ADB-B313-9F24353CE10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6238946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E6848-8872-4060-A49D-02261A27C21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3582216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0F4231-305B-4F15-A5D7-7B7EF6F9DFF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3686116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5A786-6629-4142-8327-D8F43C160FD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5915059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m 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título mestre</a:t>
            </a:r>
          </a:p>
        </p:txBody>
      </p:sp>
      <p:sp>
        <p:nvSpPr>
          <p:cNvPr id="1028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01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  <a:latin typeface="Frutiger LT Std 55 Roman" panose="020B0602020204020204" pitchFamily="34" charset="0"/>
              </a:defRPr>
            </a:lvl1pPr>
          </a:lstStyle>
          <a:p>
            <a:pPr>
              <a:defRPr/>
            </a:pPr>
            <a:fld id="{E3D5FF87-9C30-474C-929D-109ED94DBE0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  <p:sldLayoutId id="2147483880" r:id="rId12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Fedra Sans Std Normal" panose="020B0504040000020004" pitchFamily="34" charset="0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edra Sans Std Normal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edra Sans Std Normal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edra Sans Std Normal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edra Sans Std Normal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edra Sans Std Normal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edra Sans Std Normal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edra Sans Std Normal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edra Sans Std Normal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Frutiger LT Std 55 Roman" panose="020B0602020204020204" pitchFamily="34" charset="0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Frutiger LT Std 55 Roman" panose="020B0602020204020204" pitchFamily="34" charset="0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Frutiger LT Std 55 Roman" panose="020B0602020204020204" pitchFamily="34" charset="0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Frutiger LT Std 55 Roman" panose="020B0602020204020204" pitchFamily="34" charset="0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Frutiger LT Std 55 Roman" panose="020B0602020204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slide" Target="slide3.xml"/><Relationship Id="rId7" Type="http://schemas.openxmlformats.org/officeDocument/2006/relationships/slide" Target="slide1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0.xml"/><Relationship Id="rId5" Type="http://schemas.openxmlformats.org/officeDocument/2006/relationships/slide" Target="slide9.xml"/><Relationship Id="rId10" Type="http://schemas.openxmlformats.org/officeDocument/2006/relationships/slide" Target="slide12.xml"/><Relationship Id="rId4" Type="http://schemas.openxmlformats.org/officeDocument/2006/relationships/slide" Target="slide4.xml"/><Relationship Id="rId9" Type="http://schemas.openxmlformats.org/officeDocument/2006/relationships/slide" Target="slide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4"/>
          <p:cNvSpPr txBox="1">
            <a:spLocks noChangeArrowheads="1"/>
          </p:cNvSpPr>
          <p:nvPr/>
        </p:nvSpPr>
        <p:spPr bwMode="auto">
          <a:xfrm>
            <a:off x="2627313" y="1989138"/>
            <a:ext cx="66262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pPr eaLnBrk="1" hangingPunct="1"/>
            <a:r>
              <a:rPr lang="pt-BR" altLang="pt-BR" sz="6000">
                <a:solidFill>
                  <a:srgbClr val="E0E2E2"/>
                </a:solidFill>
                <a:latin typeface="Calibri" panose="020F0502020204030204" pitchFamily="34" charset="0"/>
              </a:rPr>
              <a:t>Metas 2016</a:t>
            </a:r>
          </a:p>
        </p:txBody>
      </p:sp>
      <p:sp>
        <p:nvSpPr>
          <p:cNvPr id="6147" name="TextBox 4"/>
          <p:cNvSpPr txBox="1">
            <a:spLocks noChangeArrowheads="1"/>
          </p:cNvSpPr>
          <p:nvPr/>
        </p:nvSpPr>
        <p:spPr bwMode="auto">
          <a:xfrm>
            <a:off x="2627313" y="3644900"/>
            <a:ext cx="66262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pPr eaLnBrk="1" hangingPunct="1"/>
            <a:r>
              <a:rPr lang="pt-BR" altLang="pt-BR" sz="2400" dirty="0">
                <a:solidFill>
                  <a:srgbClr val="E0E2E2"/>
                </a:solidFill>
                <a:latin typeface="Calibri" panose="020F0502020204030204" pitchFamily="34" charset="0"/>
              </a:rPr>
              <a:t>Secretaria de Política </a:t>
            </a:r>
            <a:r>
              <a:rPr lang="pt-BR" altLang="pt-BR" sz="2400" dirty="0" smtClean="0">
                <a:solidFill>
                  <a:srgbClr val="E0E2E2"/>
                </a:solidFill>
                <a:latin typeface="Calibri" panose="020F0502020204030204" pitchFamily="34" charset="0"/>
              </a:rPr>
              <a:t>Agrícola</a:t>
            </a:r>
          </a:p>
          <a:p>
            <a:pPr eaLnBrk="1" hangingPunct="1"/>
            <a:r>
              <a:rPr lang="pt-BR" altLang="pt-BR" sz="2400" dirty="0" smtClean="0">
                <a:solidFill>
                  <a:srgbClr val="E0E2E2"/>
                </a:solidFill>
                <a:latin typeface="Calibri" panose="020F0502020204030204" pitchFamily="34" charset="0"/>
              </a:rPr>
              <a:t>(02 </a:t>
            </a:r>
            <a:r>
              <a:rPr lang="pt-BR" altLang="pt-BR" sz="2400" dirty="0" smtClean="0">
                <a:solidFill>
                  <a:srgbClr val="E0E2E2"/>
                </a:solidFill>
                <a:latin typeface="Calibri" panose="020F0502020204030204" pitchFamily="34" charset="0"/>
              </a:rPr>
              <a:t>de </a:t>
            </a:r>
            <a:r>
              <a:rPr lang="pt-BR" altLang="pt-BR" sz="2400" dirty="0" smtClean="0">
                <a:solidFill>
                  <a:srgbClr val="E0E2E2"/>
                </a:solidFill>
                <a:latin typeface="Calibri" panose="020F0502020204030204" pitchFamily="34" charset="0"/>
              </a:rPr>
              <a:t>março </a:t>
            </a:r>
            <a:r>
              <a:rPr lang="pt-BR" altLang="pt-BR" sz="2400" dirty="0" smtClean="0">
                <a:solidFill>
                  <a:srgbClr val="E0E2E2"/>
                </a:solidFill>
                <a:latin typeface="Calibri" panose="020F0502020204030204" pitchFamily="34" charset="0"/>
              </a:rPr>
              <a:t>de 2016)</a:t>
            </a:r>
            <a:endParaRPr lang="pt-BR" altLang="pt-BR" sz="2400" dirty="0">
              <a:solidFill>
                <a:srgbClr val="E0E2E2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3"/>
          <p:cNvSpPr txBox="1">
            <a:spLocks noChangeArrowheads="1"/>
          </p:cNvSpPr>
          <p:nvPr/>
        </p:nvSpPr>
        <p:spPr bwMode="auto">
          <a:xfrm>
            <a:off x="1259632" y="36513"/>
            <a:ext cx="77485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r>
              <a:rPr lang="pt-BR" altLang="pt-BR" sz="3200" dirty="0">
                <a:solidFill>
                  <a:srgbClr val="007338"/>
                </a:solidFill>
                <a:latin typeface="Verdana" panose="020B0604030504040204" pitchFamily="34" charset="0"/>
              </a:rPr>
              <a:t>Metas 2016 </a:t>
            </a:r>
            <a:r>
              <a:rPr lang="pt-BR" altLang="pt-BR" sz="3200" dirty="0" smtClean="0">
                <a:solidFill>
                  <a:srgbClr val="007338"/>
                </a:solidFill>
                <a:latin typeface="Verdana" panose="020B0604030504040204" pitchFamily="34" charset="0"/>
              </a:rPr>
              <a:t>– Estudos Econômicos</a:t>
            </a:r>
            <a:endParaRPr lang="pt-BR" altLang="pt-BR" sz="3200" dirty="0">
              <a:solidFill>
                <a:srgbClr val="007338"/>
              </a:solidFill>
              <a:latin typeface="Verdana" panose="020B060403050404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34950" y="2460625"/>
            <a:ext cx="1728788" cy="4318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Estudos econômicos</a:t>
            </a:r>
          </a:p>
        </p:txBody>
      </p:sp>
      <p:sp>
        <p:nvSpPr>
          <p:cNvPr id="28" name="Retângulo 27"/>
          <p:cNvSpPr/>
          <p:nvPr/>
        </p:nvSpPr>
        <p:spPr>
          <a:xfrm>
            <a:off x="234950" y="693738"/>
            <a:ext cx="1728788" cy="431800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i="1" dirty="0">
                <a:solidFill>
                  <a:srgbClr val="007338"/>
                </a:solidFill>
                <a:latin typeface="Verdana" panose="020B0604030504040204" pitchFamily="34" charset="0"/>
                <a:ea typeface="ヒラギノ角ゴ Pro W3" pitchFamily="4" charset="-128"/>
              </a:rPr>
              <a:t>Prioridade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2590800" y="620713"/>
            <a:ext cx="6446838" cy="431800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i="1" dirty="0">
                <a:solidFill>
                  <a:srgbClr val="007338"/>
                </a:solidFill>
                <a:latin typeface="Verdana" panose="020B0604030504040204" pitchFamily="34" charset="0"/>
                <a:ea typeface="ヒラギノ角ゴ Pro W3" pitchFamily="4" charset="-128"/>
              </a:rPr>
              <a:t>Etapas do Processo</a:t>
            </a:r>
          </a:p>
        </p:txBody>
      </p:sp>
      <p:sp>
        <p:nvSpPr>
          <p:cNvPr id="31" name="Retângulo 30"/>
          <p:cNvSpPr/>
          <p:nvPr/>
        </p:nvSpPr>
        <p:spPr>
          <a:xfrm>
            <a:off x="2590800" y="1125538"/>
            <a:ext cx="1727200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Criar GT de análise econômica</a:t>
            </a:r>
          </a:p>
        </p:txBody>
      </p:sp>
      <p:sp>
        <p:nvSpPr>
          <p:cNvPr id="32" name="Retângulo 31"/>
          <p:cNvSpPr/>
          <p:nvPr/>
        </p:nvSpPr>
        <p:spPr>
          <a:xfrm>
            <a:off x="2590800" y="1628775"/>
            <a:ext cx="6446838" cy="28892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Inflação de alimentos</a:t>
            </a:r>
          </a:p>
        </p:txBody>
      </p:sp>
      <p:sp>
        <p:nvSpPr>
          <p:cNvPr id="34" name="Retângulo 33"/>
          <p:cNvSpPr/>
          <p:nvPr/>
        </p:nvSpPr>
        <p:spPr>
          <a:xfrm>
            <a:off x="4951413" y="1125538"/>
            <a:ext cx="4086225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Estudo de conjuntura de mercado</a:t>
            </a:r>
          </a:p>
        </p:txBody>
      </p:sp>
      <p:cxnSp>
        <p:nvCxnSpPr>
          <p:cNvPr id="5" name="Conector reto 4"/>
          <p:cNvCxnSpPr>
            <a:stCxn id="2" idx="3"/>
            <a:endCxn id="31" idx="1"/>
          </p:cNvCxnSpPr>
          <p:nvPr/>
        </p:nvCxnSpPr>
        <p:spPr>
          <a:xfrm flipV="1">
            <a:off x="1963738" y="1341438"/>
            <a:ext cx="627062" cy="13350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/>
          <p:cNvCxnSpPr>
            <a:stCxn id="2" idx="3"/>
            <a:endCxn id="32" idx="1"/>
          </p:cNvCxnSpPr>
          <p:nvPr/>
        </p:nvCxnSpPr>
        <p:spPr>
          <a:xfrm flipV="1">
            <a:off x="1963738" y="1773238"/>
            <a:ext cx="627062" cy="9032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to 47"/>
          <p:cNvCxnSpPr>
            <a:stCxn id="31" idx="3"/>
            <a:endCxn id="34" idx="1"/>
          </p:cNvCxnSpPr>
          <p:nvPr/>
        </p:nvCxnSpPr>
        <p:spPr>
          <a:xfrm>
            <a:off x="4318000" y="1341438"/>
            <a:ext cx="63341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etângulo 46"/>
          <p:cNvSpPr/>
          <p:nvPr/>
        </p:nvSpPr>
        <p:spPr>
          <a:xfrm>
            <a:off x="2597150" y="2133600"/>
            <a:ext cx="6440488" cy="28892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Prazos do custeio (Plano Safra)</a:t>
            </a:r>
          </a:p>
        </p:txBody>
      </p:sp>
      <p:sp>
        <p:nvSpPr>
          <p:cNvPr id="49" name="Retângulo 48"/>
          <p:cNvSpPr/>
          <p:nvPr/>
        </p:nvSpPr>
        <p:spPr>
          <a:xfrm>
            <a:off x="2584450" y="2636838"/>
            <a:ext cx="6453188" cy="28892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i="1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Funding</a:t>
            </a:r>
            <a:r>
              <a:rPr lang="pt-BR" sz="16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do custeio (Plano Safra)</a:t>
            </a:r>
          </a:p>
        </p:txBody>
      </p:sp>
      <p:sp>
        <p:nvSpPr>
          <p:cNvPr id="50" name="Retângulo 49"/>
          <p:cNvSpPr/>
          <p:nvPr/>
        </p:nvSpPr>
        <p:spPr>
          <a:xfrm>
            <a:off x="2584450" y="3141663"/>
            <a:ext cx="6453188" cy="28892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Custo equalização custeio/investimento (Plano Safra)</a:t>
            </a:r>
          </a:p>
        </p:txBody>
      </p:sp>
      <p:sp>
        <p:nvSpPr>
          <p:cNvPr id="52" name="Retângulo 51"/>
          <p:cNvSpPr/>
          <p:nvPr/>
        </p:nvSpPr>
        <p:spPr>
          <a:xfrm>
            <a:off x="2597150" y="3644900"/>
            <a:ext cx="6440488" cy="28892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Impactos de abertura de mercado/acordos comerciais</a:t>
            </a:r>
          </a:p>
        </p:txBody>
      </p:sp>
      <p:sp>
        <p:nvSpPr>
          <p:cNvPr id="53" name="Retângulo 52"/>
          <p:cNvSpPr/>
          <p:nvPr/>
        </p:nvSpPr>
        <p:spPr>
          <a:xfrm>
            <a:off x="2584450" y="4149725"/>
            <a:ext cx="6478588" cy="28892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Fertilizantes (AFRMM/Abastecimento)</a:t>
            </a:r>
          </a:p>
        </p:txBody>
      </p:sp>
      <p:cxnSp>
        <p:nvCxnSpPr>
          <p:cNvPr id="54" name="Conector reto 53"/>
          <p:cNvCxnSpPr>
            <a:stCxn id="2" idx="3"/>
            <a:endCxn id="47" idx="1"/>
          </p:cNvCxnSpPr>
          <p:nvPr/>
        </p:nvCxnSpPr>
        <p:spPr>
          <a:xfrm flipV="1">
            <a:off x="1963738" y="2278063"/>
            <a:ext cx="633412" cy="39846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ector reto 54"/>
          <p:cNvCxnSpPr>
            <a:stCxn id="2" idx="3"/>
            <a:endCxn id="49" idx="1"/>
          </p:cNvCxnSpPr>
          <p:nvPr/>
        </p:nvCxnSpPr>
        <p:spPr>
          <a:xfrm>
            <a:off x="1963738" y="2676525"/>
            <a:ext cx="620712" cy="1047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to 55"/>
          <p:cNvCxnSpPr>
            <a:stCxn id="2" idx="3"/>
            <a:endCxn id="50" idx="1"/>
          </p:cNvCxnSpPr>
          <p:nvPr/>
        </p:nvCxnSpPr>
        <p:spPr>
          <a:xfrm>
            <a:off x="1963738" y="2676525"/>
            <a:ext cx="620712" cy="6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to 57"/>
          <p:cNvCxnSpPr>
            <a:stCxn id="2" idx="3"/>
            <a:endCxn id="52" idx="1"/>
          </p:cNvCxnSpPr>
          <p:nvPr/>
        </p:nvCxnSpPr>
        <p:spPr>
          <a:xfrm>
            <a:off x="1963738" y="2676525"/>
            <a:ext cx="633412" cy="11128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to 58"/>
          <p:cNvCxnSpPr>
            <a:stCxn id="2" idx="3"/>
            <a:endCxn id="53" idx="1"/>
          </p:cNvCxnSpPr>
          <p:nvPr/>
        </p:nvCxnSpPr>
        <p:spPr>
          <a:xfrm>
            <a:off x="1963738" y="2676525"/>
            <a:ext cx="620712" cy="16176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Seta para a direita 22">
            <a:hlinkClick r:id="rId3" action="ppaction://hlinksldjump"/>
          </p:cNvPr>
          <p:cNvSpPr/>
          <p:nvPr/>
        </p:nvSpPr>
        <p:spPr>
          <a:xfrm rot="10800000">
            <a:off x="244475" y="4968875"/>
            <a:ext cx="517525" cy="360363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4" name="Retângulo 23"/>
          <p:cNvSpPr/>
          <p:nvPr/>
        </p:nvSpPr>
        <p:spPr>
          <a:xfrm>
            <a:off x="2597150" y="4590181"/>
            <a:ext cx="6465888" cy="49366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Sistema automático para quantificação de </a:t>
            </a: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perdas  (Embrapa, Conab, Inmet)</a:t>
            </a:r>
            <a:endParaRPr lang="pt-BR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2597150" y="5228307"/>
            <a:ext cx="6465888" cy="28892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Gestão de riscos</a:t>
            </a:r>
          </a:p>
        </p:txBody>
      </p:sp>
      <p:cxnSp>
        <p:nvCxnSpPr>
          <p:cNvPr id="26" name="Conector reto 25"/>
          <p:cNvCxnSpPr>
            <a:stCxn id="2" idx="3"/>
            <a:endCxn id="25" idx="1"/>
          </p:cNvCxnSpPr>
          <p:nvPr/>
        </p:nvCxnSpPr>
        <p:spPr>
          <a:xfrm>
            <a:off x="1963738" y="2676525"/>
            <a:ext cx="633412" cy="26962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to 29"/>
          <p:cNvCxnSpPr>
            <a:stCxn id="2" idx="3"/>
            <a:endCxn id="24" idx="1"/>
          </p:cNvCxnSpPr>
          <p:nvPr/>
        </p:nvCxnSpPr>
        <p:spPr>
          <a:xfrm>
            <a:off x="1963738" y="2676525"/>
            <a:ext cx="633412" cy="21604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etângulo 32"/>
          <p:cNvSpPr/>
          <p:nvPr/>
        </p:nvSpPr>
        <p:spPr>
          <a:xfrm>
            <a:off x="2597150" y="5661025"/>
            <a:ext cx="6483350" cy="28892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Avaliação do nível de endividamento</a:t>
            </a:r>
            <a:endParaRPr lang="pt-BR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6" name="Conector reto 35"/>
          <p:cNvCxnSpPr>
            <a:stCxn id="2" idx="3"/>
            <a:endCxn id="33" idx="1"/>
          </p:cNvCxnSpPr>
          <p:nvPr/>
        </p:nvCxnSpPr>
        <p:spPr>
          <a:xfrm>
            <a:off x="1963738" y="2676525"/>
            <a:ext cx="633412" cy="31289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3"/>
          <p:cNvSpPr txBox="1">
            <a:spLocks noChangeArrowheads="1"/>
          </p:cNvSpPr>
          <p:nvPr/>
        </p:nvSpPr>
        <p:spPr bwMode="auto">
          <a:xfrm>
            <a:off x="838200" y="304800"/>
            <a:ext cx="77485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r>
              <a:rPr lang="pt-BR" altLang="pt-BR" sz="3200" dirty="0">
                <a:solidFill>
                  <a:srgbClr val="007338"/>
                </a:solidFill>
                <a:latin typeface="Verdana" panose="020B0604030504040204" pitchFamily="34" charset="0"/>
              </a:rPr>
              <a:t>Metas 2016 - </a:t>
            </a:r>
            <a:r>
              <a:rPr lang="pt-BR" altLang="pt-BR" sz="3200" dirty="0" smtClean="0">
                <a:solidFill>
                  <a:srgbClr val="007338"/>
                </a:solidFill>
                <a:latin typeface="Verdana" panose="020B0604030504040204" pitchFamily="34" charset="0"/>
              </a:rPr>
              <a:t>Logística</a:t>
            </a:r>
            <a:endParaRPr lang="pt-BR" altLang="pt-BR" sz="3200" dirty="0">
              <a:solidFill>
                <a:srgbClr val="007338"/>
              </a:solidFill>
              <a:latin typeface="Verdana" panose="020B0604030504040204" pitchFamily="34" charset="0"/>
            </a:endParaRPr>
          </a:p>
        </p:txBody>
      </p:sp>
      <p:sp>
        <p:nvSpPr>
          <p:cNvPr id="28" name="Retângulo 27"/>
          <p:cNvSpPr/>
          <p:nvPr/>
        </p:nvSpPr>
        <p:spPr>
          <a:xfrm>
            <a:off x="234950" y="1076325"/>
            <a:ext cx="1728788" cy="431800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i="1" dirty="0">
                <a:solidFill>
                  <a:srgbClr val="007338"/>
                </a:solidFill>
                <a:latin typeface="Verdana" panose="020B0604030504040204" pitchFamily="34" charset="0"/>
                <a:ea typeface="ヒラギノ角ゴ Pro W3" pitchFamily="4" charset="-128"/>
              </a:rPr>
              <a:t>Prioridade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2590800" y="1076325"/>
            <a:ext cx="6446838" cy="431800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i="1" dirty="0">
                <a:solidFill>
                  <a:srgbClr val="007338"/>
                </a:solidFill>
                <a:latin typeface="Verdana" panose="020B0604030504040204" pitchFamily="34" charset="0"/>
                <a:ea typeface="ヒラギノ角ゴ Pro W3" pitchFamily="4" charset="-128"/>
              </a:rPr>
              <a:t>Etapas do Processo</a:t>
            </a:r>
          </a:p>
        </p:txBody>
      </p:sp>
      <p:sp>
        <p:nvSpPr>
          <p:cNvPr id="17" name="Seta para a direita 16">
            <a:hlinkClick r:id="rId2" action="ppaction://hlinksldjump"/>
          </p:cNvPr>
          <p:cNvSpPr/>
          <p:nvPr/>
        </p:nvSpPr>
        <p:spPr>
          <a:xfrm rot="10800000">
            <a:off x="244475" y="5229225"/>
            <a:ext cx="517525" cy="360363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234950" y="2759075"/>
            <a:ext cx="1728788" cy="4318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Logística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2590800" y="2760663"/>
            <a:ext cx="1727200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Escoamento de Safra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4956175" y="1916113"/>
            <a:ext cx="4081463" cy="4333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Cabotagem</a:t>
            </a:r>
          </a:p>
        </p:txBody>
      </p:sp>
      <p:cxnSp>
        <p:nvCxnSpPr>
          <p:cNvPr id="21" name="Conector reto 20"/>
          <p:cNvCxnSpPr>
            <a:stCxn id="18" idx="3"/>
            <a:endCxn id="19" idx="1"/>
          </p:cNvCxnSpPr>
          <p:nvPr/>
        </p:nvCxnSpPr>
        <p:spPr>
          <a:xfrm>
            <a:off x="1963738" y="2974975"/>
            <a:ext cx="62706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/>
          <p:cNvCxnSpPr>
            <a:stCxn id="19" idx="3"/>
            <a:endCxn id="20" idx="1"/>
          </p:cNvCxnSpPr>
          <p:nvPr/>
        </p:nvCxnSpPr>
        <p:spPr>
          <a:xfrm flipV="1">
            <a:off x="4318000" y="2133600"/>
            <a:ext cx="638175" cy="8429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tângulo 22"/>
          <p:cNvSpPr/>
          <p:nvPr/>
        </p:nvSpPr>
        <p:spPr>
          <a:xfrm>
            <a:off x="4956175" y="2625725"/>
            <a:ext cx="4081463" cy="4333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Portaria </a:t>
            </a:r>
            <a:r>
              <a:rPr lang="pt-B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231 (GT Safra)</a:t>
            </a:r>
            <a:endParaRPr lang="pt-B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4" name="Conector reto 23"/>
          <p:cNvCxnSpPr>
            <a:stCxn id="19" idx="3"/>
            <a:endCxn id="23" idx="1"/>
          </p:cNvCxnSpPr>
          <p:nvPr/>
        </p:nvCxnSpPr>
        <p:spPr>
          <a:xfrm flipV="1">
            <a:off x="4318000" y="2841625"/>
            <a:ext cx="638175" cy="1349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tângulo 24"/>
          <p:cNvSpPr/>
          <p:nvPr/>
        </p:nvSpPr>
        <p:spPr>
          <a:xfrm>
            <a:off x="4949825" y="3335338"/>
            <a:ext cx="4087813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Concessões ferrovias</a:t>
            </a:r>
          </a:p>
        </p:txBody>
      </p:sp>
      <p:cxnSp>
        <p:nvCxnSpPr>
          <p:cNvPr id="26" name="Conector reto 25"/>
          <p:cNvCxnSpPr>
            <a:stCxn id="19" idx="3"/>
            <a:endCxn id="25" idx="1"/>
          </p:cNvCxnSpPr>
          <p:nvPr/>
        </p:nvCxnSpPr>
        <p:spPr>
          <a:xfrm>
            <a:off x="4318000" y="2976563"/>
            <a:ext cx="631825" cy="5746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etângulo 30"/>
          <p:cNvSpPr/>
          <p:nvPr/>
        </p:nvSpPr>
        <p:spPr>
          <a:xfrm>
            <a:off x="4956175" y="4043363"/>
            <a:ext cx="4081463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Consulta portos</a:t>
            </a:r>
          </a:p>
        </p:txBody>
      </p:sp>
      <p:cxnSp>
        <p:nvCxnSpPr>
          <p:cNvPr id="33" name="Conector reto 32"/>
          <p:cNvCxnSpPr>
            <a:stCxn id="19" idx="3"/>
            <a:endCxn id="31" idx="1"/>
          </p:cNvCxnSpPr>
          <p:nvPr/>
        </p:nvCxnSpPr>
        <p:spPr>
          <a:xfrm>
            <a:off x="4318000" y="2976563"/>
            <a:ext cx="638175" cy="12827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tângulo 33"/>
          <p:cNvSpPr/>
          <p:nvPr/>
        </p:nvSpPr>
        <p:spPr>
          <a:xfrm>
            <a:off x="4949825" y="4751388"/>
            <a:ext cx="4081463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Monitoramento e atualização do escoamento da safra junto às </a:t>
            </a:r>
            <a:r>
              <a:rPr lang="pt-BR" sz="14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SFAs</a:t>
            </a:r>
            <a:endParaRPr lang="pt-BR" sz="1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5" name="Conector reto 34"/>
          <p:cNvCxnSpPr>
            <a:stCxn id="19" idx="3"/>
            <a:endCxn id="34" idx="1"/>
          </p:cNvCxnSpPr>
          <p:nvPr/>
        </p:nvCxnSpPr>
        <p:spPr>
          <a:xfrm>
            <a:off x="4318000" y="2976563"/>
            <a:ext cx="631825" cy="19907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3"/>
          <p:cNvSpPr txBox="1">
            <a:spLocks noChangeArrowheads="1"/>
          </p:cNvSpPr>
          <p:nvPr/>
        </p:nvSpPr>
        <p:spPr bwMode="auto">
          <a:xfrm>
            <a:off x="838200" y="304800"/>
            <a:ext cx="77485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r>
              <a:rPr lang="pt-BR" altLang="pt-BR" sz="3200" dirty="0">
                <a:solidFill>
                  <a:srgbClr val="007338"/>
                </a:solidFill>
                <a:latin typeface="Verdana" panose="020B0604030504040204" pitchFamily="34" charset="0"/>
              </a:rPr>
              <a:t>Metas 2016 - </a:t>
            </a:r>
            <a:r>
              <a:rPr lang="pt-BR" altLang="pt-BR" sz="3200" dirty="0" smtClean="0">
                <a:solidFill>
                  <a:srgbClr val="007338"/>
                </a:solidFill>
                <a:latin typeface="Verdana" panose="020B0604030504040204" pitchFamily="34" charset="0"/>
              </a:rPr>
              <a:t>Infraestrutura</a:t>
            </a:r>
            <a:endParaRPr lang="pt-BR" altLang="pt-BR" sz="3200" dirty="0">
              <a:solidFill>
                <a:srgbClr val="007338"/>
              </a:solidFill>
              <a:latin typeface="Verdana" panose="020B0604030504040204" pitchFamily="34" charset="0"/>
            </a:endParaRPr>
          </a:p>
        </p:txBody>
      </p:sp>
      <p:sp>
        <p:nvSpPr>
          <p:cNvPr id="28" name="Retângulo 27"/>
          <p:cNvSpPr/>
          <p:nvPr/>
        </p:nvSpPr>
        <p:spPr>
          <a:xfrm>
            <a:off x="234950" y="1076325"/>
            <a:ext cx="1728788" cy="431800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i="1" dirty="0">
                <a:solidFill>
                  <a:srgbClr val="007338"/>
                </a:solidFill>
                <a:latin typeface="Verdana" panose="020B0604030504040204" pitchFamily="34" charset="0"/>
                <a:ea typeface="ヒラギノ角ゴ Pro W3" pitchFamily="4" charset="-128"/>
              </a:rPr>
              <a:t>Prioridade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2590800" y="1076325"/>
            <a:ext cx="6446838" cy="431800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i="1" dirty="0">
                <a:solidFill>
                  <a:srgbClr val="007338"/>
                </a:solidFill>
                <a:latin typeface="Verdana" panose="020B0604030504040204" pitchFamily="34" charset="0"/>
                <a:ea typeface="ヒラギノ角ゴ Pro W3" pitchFamily="4" charset="-128"/>
              </a:rPr>
              <a:t>Etapas do Processo</a:t>
            </a:r>
          </a:p>
        </p:txBody>
      </p:sp>
      <p:sp>
        <p:nvSpPr>
          <p:cNvPr id="17" name="Seta para a direita 16">
            <a:hlinkClick r:id="rId2" action="ppaction://hlinksldjump"/>
          </p:cNvPr>
          <p:cNvSpPr/>
          <p:nvPr/>
        </p:nvSpPr>
        <p:spPr>
          <a:xfrm rot="10800000">
            <a:off x="244475" y="5229225"/>
            <a:ext cx="517525" cy="360363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234950" y="3344863"/>
            <a:ext cx="1728788" cy="43338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Infraestrutura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2590800" y="2254250"/>
            <a:ext cx="1727200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Irrigação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2590800" y="3284538"/>
            <a:ext cx="6446838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Armazenagem em nível de fazenda</a:t>
            </a:r>
          </a:p>
        </p:txBody>
      </p:sp>
      <p:sp>
        <p:nvSpPr>
          <p:cNvPr id="23" name="Retângulo 22"/>
          <p:cNvSpPr/>
          <p:nvPr/>
        </p:nvSpPr>
        <p:spPr>
          <a:xfrm>
            <a:off x="4949825" y="1772816"/>
            <a:ext cx="4081463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Máquinas e equipamentos</a:t>
            </a:r>
          </a:p>
        </p:txBody>
      </p:sp>
      <p:cxnSp>
        <p:nvCxnSpPr>
          <p:cNvPr id="25" name="Conector reto 24"/>
          <p:cNvCxnSpPr>
            <a:stCxn id="18" idx="3"/>
            <a:endCxn id="19" idx="1"/>
          </p:cNvCxnSpPr>
          <p:nvPr/>
        </p:nvCxnSpPr>
        <p:spPr>
          <a:xfrm flipV="1">
            <a:off x="1963738" y="2470150"/>
            <a:ext cx="627062" cy="109061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/>
          <p:cNvCxnSpPr>
            <a:stCxn id="18" idx="3"/>
            <a:endCxn id="20" idx="1"/>
          </p:cNvCxnSpPr>
          <p:nvPr/>
        </p:nvCxnSpPr>
        <p:spPr>
          <a:xfrm flipV="1">
            <a:off x="1963738" y="3500438"/>
            <a:ext cx="627062" cy="603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to 30"/>
          <p:cNvCxnSpPr>
            <a:stCxn id="18" idx="3"/>
            <a:endCxn id="39" idx="1"/>
          </p:cNvCxnSpPr>
          <p:nvPr/>
        </p:nvCxnSpPr>
        <p:spPr>
          <a:xfrm>
            <a:off x="1963738" y="3560763"/>
            <a:ext cx="633412" cy="5111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to 33"/>
          <p:cNvCxnSpPr>
            <a:stCxn id="19" idx="3"/>
            <a:endCxn id="23" idx="1"/>
          </p:cNvCxnSpPr>
          <p:nvPr/>
        </p:nvCxnSpPr>
        <p:spPr>
          <a:xfrm flipV="1">
            <a:off x="4318000" y="1988716"/>
            <a:ext cx="631825" cy="4814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etângulo 38"/>
          <p:cNvSpPr/>
          <p:nvPr/>
        </p:nvSpPr>
        <p:spPr>
          <a:xfrm>
            <a:off x="2597150" y="3856038"/>
            <a:ext cx="6443663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Eletrificação rural/Plano Nacional de Irrigação</a:t>
            </a:r>
          </a:p>
        </p:txBody>
      </p:sp>
      <p:sp>
        <p:nvSpPr>
          <p:cNvPr id="40" name="Retângulo 39"/>
          <p:cNvSpPr/>
          <p:nvPr/>
        </p:nvSpPr>
        <p:spPr>
          <a:xfrm>
            <a:off x="2598738" y="4406900"/>
            <a:ext cx="6437312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Patrimônio CONAB</a:t>
            </a:r>
          </a:p>
        </p:txBody>
      </p:sp>
      <p:sp>
        <p:nvSpPr>
          <p:cNvPr id="41" name="Retângulo 40"/>
          <p:cNvSpPr/>
          <p:nvPr/>
        </p:nvSpPr>
        <p:spPr>
          <a:xfrm>
            <a:off x="2590800" y="5013325"/>
            <a:ext cx="6445250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CASEMG/CONAB/</a:t>
            </a:r>
          </a:p>
          <a:p>
            <a:pPr algn="ctr">
              <a:defRPr/>
            </a:pPr>
            <a:r>
              <a:rPr lang="pt-B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CEAGESP</a:t>
            </a:r>
          </a:p>
        </p:txBody>
      </p:sp>
      <p:cxnSp>
        <p:nvCxnSpPr>
          <p:cNvPr id="45" name="Conector reto 44"/>
          <p:cNvCxnSpPr>
            <a:stCxn id="18" idx="3"/>
            <a:endCxn id="41" idx="1"/>
          </p:cNvCxnSpPr>
          <p:nvPr/>
        </p:nvCxnSpPr>
        <p:spPr>
          <a:xfrm>
            <a:off x="1963738" y="3560763"/>
            <a:ext cx="627062" cy="166846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to 46"/>
          <p:cNvCxnSpPr>
            <a:stCxn id="18" idx="3"/>
            <a:endCxn id="40" idx="1"/>
          </p:cNvCxnSpPr>
          <p:nvPr/>
        </p:nvCxnSpPr>
        <p:spPr>
          <a:xfrm>
            <a:off x="1963738" y="3560763"/>
            <a:ext cx="635000" cy="106203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tângulo 20"/>
          <p:cNvSpPr/>
          <p:nvPr/>
        </p:nvSpPr>
        <p:spPr>
          <a:xfrm>
            <a:off x="4932040" y="2493144"/>
            <a:ext cx="4081463" cy="52586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Implementar irrigação nas áreas prioritárias (MATOPIBA = 1,6 milhão ha) </a:t>
            </a:r>
            <a:endParaRPr lang="pt-B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2" name="Conector reto 21"/>
          <p:cNvCxnSpPr>
            <a:stCxn id="19" idx="3"/>
            <a:endCxn id="21" idx="1"/>
          </p:cNvCxnSpPr>
          <p:nvPr/>
        </p:nvCxnSpPr>
        <p:spPr>
          <a:xfrm>
            <a:off x="4318000" y="2470150"/>
            <a:ext cx="614040" cy="2859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838200" y="304800"/>
            <a:ext cx="77485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r>
              <a:rPr lang="pt-BR" altLang="pt-BR" sz="3200" dirty="0">
                <a:solidFill>
                  <a:srgbClr val="007338"/>
                </a:solidFill>
                <a:latin typeface="Verdana" panose="020B0604030504040204" pitchFamily="34" charset="0"/>
              </a:rPr>
              <a:t>Metas 2016 - </a:t>
            </a:r>
            <a:r>
              <a:rPr lang="pt-BR" altLang="pt-BR" sz="3200" dirty="0" smtClean="0">
                <a:solidFill>
                  <a:srgbClr val="007338"/>
                </a:solidFill>
                <a:latin typeface="Verdana" panose="020B0604030504040204" pitchFamily="34" charset="0"/>
              </a:rPr>
              <a:t>CDSA</a:t>
            </a:r>
            <a:endParaRPr lang="pt-BR" altLang="pt-BR" sz="3200" dirty="0">
              <a:solidFill>
                <a:srgbClr val="007338"/>
              </a:solidFill>
              <a:latin typeface="Verdana" panose="020B060403050404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34950" y="3344863"/>
            <a:ext cx="1728788" cy="11938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Comissão de </a:t>
            </a:r>
            <a:r>
              <a:rPr lang="pt-BR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DesenvolvimentoSustentável</a:t>
            </a: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na Agricultura (CDSA)</a:t>
            </a:r>
          </a:p>
        </p:txBody>
      </p:sp>
      <p:sp>
        <p:nvSpPr>
          <p:cNvPr id="28" name="Retângulo 27"/>
          <p:cNvSpPr/>
          <p:nvPr/>
        </p:nvSpPr>
        <p:spPr>
          <a:xfrm>
            <a:off x="234950" y="1076325"/>
            <a:ext cx="1728788" cy="431800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i="1" dirty="0">
                <a:solidFill>
                  <a:srgbClr val="007338"/>
                </a:solidFill>
                <a:latin typeface="Verdana" panose="020B0604030504040204" pitchFamily="34" charset="0"/>
                <a:ea typeface="ヒラギノ角ゴ Pro W3" pitchFamily="4" charset="-128"/>
              </a:rPr>
              <a:t>Prioridade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2590800" y="1076325"/>
            <a:ext cx="6446838" cy="431800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i="1" dirty="0">
                <a:solidFill>
                  <a:srgbClr val="007338"/>
                </a:solidFill>
                <a:latin typeface="Verdana" panose="020B0604030504040204" pitchFamily="34" charset="0"/>
                <a:ea typeface="ヒラギノ角ゴ Pro W3" pitchFamily="4" charset="-128"/>
              </a:rPr>
              <a:t>Etapas do Processo</a:t>
            </a:r>
          </a:p>
        </p:txBody>
      </p:sp>
      <p:sp>
        <p:nvSpPr>
          <p:cNvPr id="31" name="Retângulo 30"/>
          <p:cNvSpPr/>
          <p:nvPr/>
        </p:nvSpPr>
        <p:spPr>
          <a:xfrm>
            <a:off x="2590800" y="2254250"/>
            <a:ext cx="1727200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Acesso ao patrimônio genético</a:t>
            </a:r>
          </a:p>
        </p:txBody>
      </p:sp>
      <p:sp>
        <p:nvSpPr>
          <p:cNvPr id="32" name="Retângulo 31"/>
          <p:cNvSpPr/>
          <p:nvPr/>
        </p:nvSpPr>
        <p:spPr>
          <a:xfrm>
            <a:off x="2590800" y="4899025"/>
            <a:ext cx="1727200" cy="4333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Licenciamento ambiental</a:t>
            </a:r>
          </a:p>
        </p:txBody>
      </p:sp>
      <p:sp>
        <p:nvSpPr>
          <p:cNvPr id="34" name="Retângulo 33"/>
          <p:cNvSpPr/>
          <p:nvPr/>
        </p:nvSpPr>
        <p:spPr>
          <a:xfrm>
            <a:off x="4951413" y="1922463"/>
            <a:ext cx="4086225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Consolidação das leis</a:t>
            </a:r>
          </a:p>
        </p:txBody>
      </p:sp>
      <p:sp>
        <p:nvSpPr>
          <p:cNvPr id="37" name="Retângulo 36"/>
          <p:cNvSpPr/>
          <p:nvPr/>
        </p:nvSpPr>
        <p:spPr>
          <a:xfrm>
            <a:off x="4956175" y="4695825"/>
            <a:ext cx="4081463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Mudança de resoluções CONAMA</a:t>
            </a:r>
          </a:p>
        </p:txBody>
      </p:sp>
      <p:sp>
        <p:nvSpPr>
          <p:cNvPr id="40" name="Retângulo 39"/>
          <p:cNvSpPr/>
          <p:nvPr/>
        </p:nvSpPr>
        <p:spPr>
          <a:xfrm>
            <a:off x="4949825" y="2555875"/>
            <a:ext cx="4087813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Novos instrumentos</a:t>
            </a:r>
          </a:p>
        </p:txBody>
      </p:sp>
      <p:cxnSp>
        <p:nvCxnSpPr>
          <p:cNvPr id="5" name="Conector reto 4"/>
          <p:cNvCxnSpPr>
            <a:stCxn id="2" idx="3"/>
            <a:endCxn id="31" idx="1"/>
          </p:cNvCxnSpPr>
          <p:nvPr/>
        </p:nvCxnSpPr>
        <p:spPr>
          <a:xfrm flipV="1">
            <a:off x="1963738" y="2470150"/>
            <a:ext cx="627062" cy="147161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/>
          <p:cNvCxnSpPr>
            <a:stCxn id="2" idx="3"/>
            <a:endCxn id="32" idx="1"/>
          </p:cNvCxnSpPr>
          <p:nvPr/>
        </p:nvCxnSpPr>
        <p:spPr>
          <a:xfrm>
            <a:off x="1963738" y="3941763"/>
            <a:ext cx="627062" cy="11747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to 47"/>
          <p:cNvCxnSpPr>
            <a:stCxn id="31" idx="3"/>
            <a:endCxn id="34" idx="1"/>
          </p:cNvCxnSpPr>
          <p:nvPr/>
        </p:nvCxnSpPr>
        <p:spPr>
          <a:xfrm flipV="1">
            <a:off x="4318000" y="2138363"/>
            <a:ext cx="633413" cy="3317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to 50"/>
          <p:cNvCxnSpPr>
            <a:stCxn id="31" idx="3"/>
            <a:endCxn id="40" idx="1"/>
          </p:cNvCxnSpPr>
          <p:nvPr/>
        </p:nvCxnSpPr>
        <p:spPr>
          <a:xfrm>
            <a:off x="4318000" y="2470150"/>
            <a:ext cx="631825" cy="3016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to 63"/>
          <p:cNvCxnSpPr>
            <a:stCxn id="32" idx="3"/>
            <a:endCxn id="37" idx="1"/>
          </p:cNvCxnSpPr>
          <p:nvPr/>
        </p:nvCxnSpPr>
        <p:spPr>
          <a:xfrm flipV="1">
            <a:off x="4318000" y="4911725"/>
            <a:ext cx="638175" cy="2047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tângulo 26"/>
          <p:cNvSpPr/>
          <p:nvPr/>
        </p:nvSpPr>
        <p:spPr>
          <a:xfrm>
            <a:off x="4956175" y="5229225"/>
            <a:ext cx="4081463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Articulação com estados</a:t>
            </a:r>
          </a:p>
        </p:txBody>
      </p:sp>
      <p:cxnSp>
        <p:nvCxnSpPr>
          <p:cNvPr id="30" name="Conector reto 29"/>
          <p:cNvCxnSpPr>
            <a:stCxn id="32" idx="3"/>
            <a:endCxn id="27" idx="1"/>
          </p:cNvCxnSpPr>
          <p:nvPr/>
        </p:nvCxnSpPr>
        <p:spPr>
          <a:xfrm>
            <a:off x="4318000" y="5116513"/>
            <a:ext cx="638175" cy="3286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Seta para a direita 20">
            <a:hlinkClick r:id="rId2" action="ppaction://hlinksldjump"/>
          </p:cNvPr>
          <p:cNvSpPr/>
          <p:nvPr/>
        </p:nvSpPr>
        <p:spPr>
          <a:xfrm rot="10800000">
            <a:off x="244475" y="5229225"/>
            <a:ext cx="517525" cy="360363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9" name="Retângulo 18"/>
          <p:cNvSpPr/>
          <p:nvPr/>
        </p:nvSpPr>
        <p:spPr>
          <a:xfrm>
            <a:off x="2566988" y="3609975"/>
            <a:ext cx="1727200" cy="53975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Harmonização do posicionamento do MAPA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4895850" y="3332163"/>
            <a:ext cx="4086225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Foros e acordos internacionais </a:t>
            </a:r>
          </a:p>
        </p:txBody>
      </p:sp>
      <p:sp>
        <p:nvSpPr>
          <p:cNvPr id="22" name="Retângulo 21"/>
          <p:cNvSpPr/>
          <p:nvPr/>
        </p:nvSpPr>
        <p:spPr>
          <a:xfrm>
            <a:off x="4894263" y="3965575"/>
            <a:ext cx="4087812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Produção de normas </a:t>
            </a:r>
          </a:p>
        </p:txBody>
      </p:sp>
      <p:cxnSp>
        <p:nvCxnSpPr>
          <p:cNvPr id="23" name="Conector reto 22"/>
          <p:cNvCxnSpPr>
            <a:endCxn id="20" idx="1"/>
          </p:cNvCxnSpPr>
          <p:nvPr/>
        </p:nvCxnSpPr>
        <p:spPr>
          <a:xfrm flipV="1">
            <a:off x="4262438" y="3548063"/>
            <a:ext cx="633412" cy="3317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/>
          <p:cNvCxnSpPr>
            <a:endCxn id="22" idx="1"/>
          </p:cNvCxnSpPr>
          <p:nvPr/>
        </p:nvCxnSpPr>
        <p:spPr>
          <a:xfrm>
            <a:off x="4262438" y="3879850"/>
            <a:ext cx="631825" cy="3016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/>
          <p:cNvCxnSpPr>
            <a:endCxn id="19" idx="1"/>
          </p:cNvCxnSpPr>
          <p:nvPr/>
        </p:nvCxnSpPr>
        <p:spPr>
          <a:xfrm flipV="1">
            <a:off x="1971675" y="3879850"/>
            <a:ext cx="595313" cy="571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3"/>
          <p:cNvSpPr txBox="1">
            <a:spLocks noChangeArrowheads="1"/>
          </p:cNvSpPr>
          <p:nvPr/>
        </p:nvSpPr>
        <p:spPr bwMode="auto">
          <a:xfrm>
            <a:off x="838200" y="304800"/>
            <a:ext cx="77485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r>
              <a:rPr lang="pt-BR" altLang="pt-BR" sz="3200" dirty="0">
                <a:solidFill>
                  <a:srgbClr val="007338"/>
                </a:solidFill>
                <a:latin typeface="Verdana" panose="020B0604030504040204" pitchFamily="34" charset="0"/>
              </a:rPr>
              <a:t>Metas 2016 - </a:t>
            </a:r>
            <a:r>
              <a:rPr lang="pt-BR" altLang="pt-BR" sz="3200" dirty="0" smtClean="0">
                <a:solidFill>
                  <a:srgbClr val="007338"/>
                </a:solidFill>
                <a:latin typeface="Verdana" panose="020B0604030504040204" pitchFamily="34" charset="0"/>
              </a:rPr>
              <a:t>PNFP</a:t>
            </a:r>
            <a:endParaRPr lang="pt-BR" altLang="pt-BR" sz="3200" dirty="0">
              <a:solidFill>
                <a:srgbClr val="007338"/>
              </a:solidFill>
              <a:latin typeface="Verdana" panose="020B060403050404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34950" y="2560638"/>
            <a:ext cx="1728788" cy="11557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PNFP (Plano Nacional de Florestas Plantadas)</a:t>
            </a:r>
          </a:p>
        </p:txBody>
      </p:sp>
      <p:sp>
        <p:nvSpPr>
          <p:cNvPr id="28" name="Retângulo 27"/>
          <p:cNvSpPr/>
          <p:nvPr/>
        </p:nvSpPr>
        <p:spPr>
          <a:xfrm>
            <a:off x="234950" y="1076325"/>
            <a:ext cx="1728788" cy="431800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i="1" dirty="0">
                <a:solidFill>
                  <a:srgbClr val="007338"/>
                </a:solidFill>
                <a:latin typeface="Verdana" panose="020B0604030504040204" pitchFamily="34" charset="0"/>
                <a:ea typeface="ヒラギノ角ゴ Pro W3" pitchFamily="4" charset="-128"/>
              </a:rPr>
              <a:t>Prioridade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2590800" y="1076325"/>
            <a:ext cx="6446838" cy="431800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i="1" dirty="0">
                <a:solidFill>
                  <a:srgbClr val="007338"/>
                </a:solidFill>
                <a:latin typeface="Verdana" panose="020B0604030504040204" pitchFamily="34" charset="0"/>
                <a:ea typeface="ヒラギノ角ゴ Pro W3" pitchFamily="4" charset="-128"/>
              </a:rPr>
              <a:t>Etapas do Processo</a:t>
            </a:r>
          </a:p>
        </p:txBody>
      </p:sp>
      <p:sp>
        <p:nvSpPr>
          <p:cNvPr id="31" name="Retângulo 30"/>
          <p:cNvSpPr/>
          <p:nvPr/>
        </p:nvSpPr>
        <p:spPr>
          <a:xfrm>
            <a:off x="2590800" y="2320925"/>
            <a:ext cx="1727200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Conteúdo</a:t>
            </a:r>
          </a:p>
        </p:txBody>
      </p:sp>
      <p:sp>
        <p:nvSpPr>
          <p:cNvPr id="32" name="Retângulo 31"/>
          <p:cNvSpPr/>
          <p:nvPr/>
        </p:nvSpPr>
        <p:spPr>
          <a:xfrm>
            <a:off x="2590800" y="3413125"/>
            <a:ext cx="1727200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Processo</a:t>
            </a:r>
          </a:p>
        </p:txBody>
      </p:sp>
      <p:sp>
        <p:nvSpPr>
          <p:cNvPr id="34" name="Retângulo 33"/>
          <p:cNvSpPr/>
          <p:nvPr/>
        </p:nvSpPr>
        <p:spPr>
          <a:xfrm>
            <a:off x="4951413" y="1989138"/>
            <a:ext cx="4087812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Primeira minuta PNDFP</a:t>
            </a:r>
          </a:p>
        </p:txBody>
      </p:sp>
      <p:sp>
        <p:nvSpPr>
          <p:cNvPr id="37" name="Retângulo 36"/>
          <p:cNvSpPr/>
          <p:nvPr/>
        </p:nvSpPr>
        <p:spPr>
          <a:xfrm>
            <a:off x="4956175" y="3409950"/>
            <a:ext cx="4087813" cy="4333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Consulta pública</a:t>
            </a:r>
          </a:p>
        </p:txBody>
      </p:sp>
      <p:sp>
        <p:nvSpPr>
          <p:cNvPr id="40" name="Retângulo 39"/>
          <p:cNvSpPr/>
          <p:nvPr/>
        </p:nvSpPr>
        <p:spPr>
          <a:xfrm>
            <a:off x="4949825" y="2624138"/>
            <a:ext cx="4087813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Discussão câmara setorial</a:t>
            </a:r>
          </a:p>
        </p:txBody>
      </p:sp>
      <p:cxnSp>
        <p:nvCxnSpPr>
          <p:cNvPr id="5" name="Conector reto 4"/>
          <p:cNvCxnSpPr>
            <a:stCxn id="2" idx="3"/>
            <a:endCxn id="31" idx="1"/>
          </p:cNvCxnSpPr>
          <p:nvPr/>
        </p:nvCxnSpPr>
        <p:spPr>
          <a:xfrm flipV="1">
            <a:off x="1963738" y="2536825"/>
            <a:ext cx="627062" cy="6016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/>
          <p:cNvCxnSpPr>
            <a:stCxn id="2" idx="3"/>
            <a:endCxn id="32" idx="1"/>
          </p:cNvCxnSpPr>
          <p:nvPr/>
        </p:nvCxnSpPr>
        <p:spPr>
          <a:xfrm>
            <a:off x="1963738" y="3138488"/>
            <a:ext cx="627062" cy="49053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to 47"/>
          <p:cNvCxnSpPr>
            <a:stCxn id="31" idx="3"/>
            <a:endCxn id="34" idx="1"/>
          </p:cNvCxnSpPr>
          <p:nvPr/>
        </p:nvCxnSpPr>
        <p:spPr>
          <a:xfrm flipV="1">
            <a:off x="4318000" y="2205038"/>
            <a:ext cx="633413" cy="3317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to 50"/>
          <p:cNvCxnSpPr>
            <a:stCxn id="31" idx="3"/>
            <a:endCxn id="40" idx="1"/>
          </p:cNvCxnSpPr>
          <p:nvPr/>
        </p:nvCxnSpPr>
        <p:spPr>
          <a:xfrm>
            <a:off x="4318000" y="2536825"/>
            <a:ext cx="631825" cy="30321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to 63"/>
          <p:cNvCxnSpPr>
            <a:stCxn id="32" idx="3"/>
            <a:endCxn id="37" idx="1"/>
          </p:cNvCxnSpPr>
          <p:nvPr/>
        </p:nvCxnSpPr>
        <p:spPr>
          <a:xfrm flipV="1">
            <a:off x="4318000" y="3627438"/>
            <a:ext cx="638175" cy="15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tângulo 26"/>
          <p:cNvSpPr/>
          <p:nvPr/>
        </p:nvSpPr>
        <p:spPr>
          <a:xfrm>
            <a:off x="4956175" y="3981450"/>
            <a:ext cx="4087813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Apresentação PNFP</a:t>
            </a:r>
          </a:p>
        </p:txBody>
      </p:sp>
      <p:sp>
        <p:nvSpPr>
          <p:cNvPr id="30" name="Retângulo 29"/>
          <p:cNvSpPr/>
          <p:nvPr/>
        </p:nvSpPr>
        <p:spPr>
          <a:xfrm>
            <a:off x="4973638" y="4532313"/>
            <a:ext cx="4089400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Implantação PNFP</a:t>
            </a:r>
          </a:p>
        </p:txBody>
      </p:sp>
      <p:cxnSp>
        <p:nvCxnSpPr>
          <p:cNvPr id="36" name="Conector reto 35"/>
          <p:cNvCxnSpPr>
            <a:stCxn id="32" idx="3"/>
            <a:endCxn id="27" idx="1"/>
          </p:cNvCxnSpPr>
          <p:nvPr/>
        </p:nvCxnSpPr>
        <p:spPr>
          <a:xfrm>
            <a:off x="4318000" y="3629025"/>
            <a:ext cx="638175" cy="5683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to 42"/>
          <p:cNvCxnSpPr>
            <a:stCxn id="32" idx="3"/>
            <a:endCxn id="30" idx="1"/>
          </p:cNvCxnSpPr>
          <p:nvPr/>
        </p:nvCxnSpPr>
        <p:spPr>
          <a:xfrm>
            <a:off x="4318000" y="3629025"/>
            <a:ext cx="655638" cy="11191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Seta para a direita 20">
            <a:hlinkClick r:id="rId2" action="ppaction://hlinksldjump"/>
          </p:cNvPr>
          <p:cNvSpPr/>
          <p:nvPr/>
        </p:nvSpPr>
        <p:spPr>
          <a:xfrm rot="10800000">
            <a:off x="244475" y="5229225"/>
            <a:ext cx="517525" cy="360363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-107950" y="26988"/>
            <a:ext cx="149225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pPr algn="ctr"/>
            <a:r>
              <a:rPr lang="pt-BR" altLang="pt-BR" sz="2800">
                <a:solidFill>
                  <a:srgbClr val="007338"/>
                </a:solidFill>
                <a:latin typeface="Verdana" panose="020B0604030504040204" pitchFamily="34" charset="0"/>
              </a:rPr>
              <a:t>Metas 2016</a:t>
            </a:r>
          </a:p>
        </p:txBody>
      </p:sp>
      <p:sp>
        <p:nvSpPr>
          <p:cNvPr id="2" name="Retângulo 1">
            <a:hlinkClick r:id="rId3" action="ppaction://hlinksldjump"/>
          </p:cNvPr>
          <p:cNvSpPr/>
          <p:nvPr/>
        </p:nvSpPr>
        <p:spPr>
          <a:xfrm>
            <a:off x="1271588" y="617538"/>
            <a:ext cx="2159000" cy="45085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Plano Safra</a:t>
            </a:r>
          </a:p>
        </p:txBody>
      </p:sp>
      <p:sp>
        <p:nvSpPr>
          <p:cNvPr id="8" name="Retângulo 7">
            <a:hlinkClick r:id="rId4" action="ppaction://hlinksldjump"/>
          </p:cNvPr>
          <p:cNvSpPr/>
          <p:nvPr/>
        </p:nvSpPr>
        <p:spPr>
          <a:xfrm>
            <a:off x="1262063" y="1585913"/>
            <a:ext cx="2155825" cy="44767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Gestão de Risco</a:t>
            </a:r>
          </a:p>
        </p:txBody>
      </p:sp>
      <p:sp>
        <p:nvSpPr>
          <p:cNvPr id="9" name="Retângulo 8">
            <a:hlinkClick r:id="rId5" action="ppaction://hlinksldjump"/>
          </p:cNvPr>
          <p:cNvSpPr/>
          <p:nvPr/>
        </p:nvSpPr>
        <p:spPr>
          <a:xfrm>
            <a:off x="1262063" y="3054350"/>
            <a:ext cx="2168525" cy="45085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Lei Plurianual</a:t>
            </a:r>
          </a:p>
        </p:txBody>
      </p:sp>
      <p:sp>
        <p:nvSpPr>
          <p:cNvPr id="10" name="Retângulo 9">
            <a:hlinkClick r:id="rId6" action="ppaction://hlinksldjump"/>
          </p:cNvPr>
          <p:cNvSpPr/>
          <p:nvPr/>
        </p:nvSpPr>
        <p:spPr>
          <a:xfrm>
            <a:off x="1254125" y="3532188"/>
            <a:ext cx="2176463" cy="45085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Estudos Econômicos</a:t>
            </a:r>
          </a:p>
        </p:txBody>
      </p:sp>
      <p:sp>
        <p:nvSpPr>
          <p:cNvPr id="11" name="Retângulo 10">
            <a:hlinkClick r:id="rId7" action="ppaction://hlinksldjump"/>
          </p:cNvPr>
          <p:cNvSpPr/>
          <p:nvPr/>
        </p:nvSpPr>
        <p:spPr>
          <a:xfrm>
            <a:off x="1254125" y="4014788"/>
            <a:ext cx="2176463" cy="42227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Logística</a:t>
            </a:r>
          </a:p>
        </p:txBody>
      </p:sp>
      <p:sp>
        <p:nvSpPr>
          <p:cNvPr id="12" name="Retângulo 11">
            <a:hlinkClick r:id="rId8" action="ppaction://hlinksldjump"/>
          </p:cNvPr>
          <p:cNvSpPr/>
          <p:nvPr/>
        </p:nvSpPr>
        <p:spPr>
          <a:xfrm>
            <a:off x="1262063" y="4960938"/>
            <a:ext cx="2168525" cy="45243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Sustentabilidade ambiental</a:t>
            </a:r>
          </a:p>
        </p:txBody>
      </p:sp>
      <p:sp>
        <p:nvSpPr>
          <p:cNvPr id="13" name="Retângulo 12">
            <a:hlinkClick r:id="rId9" action="ppaction://hlinksldjump"/>
          </p:cNvPr>
          <p:cNvSpPr/>
          <p:nvPr/>
        </p:nvSpPr>
        <p:spPr>
          <a:xfrm>
            <a:off x="1258888" y="5470525"/>
            <a:ext cx="2171700" cy="44926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Programa Nacional de Florestas Plantadas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3495675" y="625475"/>
            <a:ext cx="3168650" cy="45085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Ampliar disponibilização de recursos em relação à safra 15/16, por meio de diversificação das fontes, revisão de taxas e tetos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3492500" y="1614488"/>
            <a:ext cx="3167063" cy="42227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Ampliar área e número de beneficiários atendidos, em, aproximadamente, 4 vezes (sobre 2014) e reduzir preços das apólices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3492500" y="3054350"/>
            <a:ext cx="3167063" cy="44926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100% das regiões de produção protegidas, por meio da consolidação dos instrumentos de gestão de risco e garantia de renda em uma só plataforma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3492500" y="3532188"/>
            <a:ext cx="3167063" cy="45085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Desenvolver expertise para gerar estudo econômicos aprofundados, antever riscos e planejar ações de forma antecipadas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3492500" y="4002088"/>
            <a:ext cx="3167063" cy="44926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7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Garantir a redução do custo de escoamento da produção agrícola, </a:t>
            </a:r>
            <a:r>
              <a:rPr lang="pt-BR" sz="7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por meio de iniciativas como modernização da cabotagem e escoamento da safra corrente 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3492500" y="4976813"/>
            <a:ext cx="3167063" cy="45243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7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Consolidação da CDSA para harmonizar discurso/ações junto aos diversos colegiados que discutem o tema sustentabilidade e garantir resultados adequados à expectativa do Agronegócio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3492500" y="5461000"/>
            <a:ext cx="3167063" cy="45085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Ampliar o cultivo de floresta plantada em sete milhões de hectares até 2030</a:t>
            </a:r>
          </a:p>
        </p:txBody>
      </p:sp>
      <p:sp>
        <p:nvSpPr>
          <p:cNvPr id="21" name="Retângulo 20"/>
          <p:cNvSpPr/>
          <p:nvPr/>
        </p:nvSpPr>
        <p:spPr>
          <a:xfrm>
            <a:off x="6732588" y="627063"/>
            <a:ext cx="2160587" cy="45085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30/03/2016</a:t>
            </a:r>
          </a:p>
        </p:txBody>
      </p:sp>
      <p:sp>
        <p:nvSpPr>
          <p:cNvPr id="22" name="Retângulo 21"/>
          <p:cNvSpPr/>
          <p:nvPr/>
        </p:nvSpPr>
        <p:spPr>
          <a:xfrm>
            <a:off x="6732588" y="1614488"/>
            <a:ext cx="2160587" cy="44926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01/12/2016</a:t>
            </a:r>
          </a:p>
        </p:txBody>
      </p:sp>
      <p:sp>
        <p:nvSpPr>
          <p:cNvPr id="23" name="Retângulo 22"/>
          <p:cNvSpPr/>
          <p:nvPr/>
        </p:nvSpPr>
        <p:spPr>
          <a:xfrm>
            <a:off x="6731000" y="3048000"/>
            <a:ext cx="2160588" cy="45085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05/08/2016</a:t>
            </a:r>
            <a:endParaRPr lang="pt-BR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6732588" y="3530600"/>
            <a:ext cx="2160587" cy="45085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30/08/2016</a:t>
            </a:r>
          </a:p>
        </p:txBody>
      </p:sp>
      <p:sp>
        <p:nvSpPr>
          <p:cNvPr id="25" name="Retângulo 24"/>
          <p:cNvSpPr/>
          <p:nvPr/>
        </p:nvSpPr>
        <p:spPr>
          <a:xfrm>
            <a:off x="6732588" y="4002088"/>
            <a:ext cx="2160587" cy="44926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24/05/2016</a:t>
            </a:r>
          </a:p>
        </p:txBody>
      </p:sp>
      <p:sp>
        <p:nvSpPr>
          <p:cNvPr id="26" name="Retângulo 25"/>
          <p:cNvSpPr/>
          <p:nvPr/>
        </p:nvSpPr>
        <p:spPr>
          <a:xfrm>
            <a:off x="6732588" y="4960938"/>
            <a:ext cx="2160587" cy="45243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25/07/2016</a:t>
            </a:r>
          </a:p>
        </p:txBody>
      </p:sp>
      <p:sp>
        <p:nvSpPr>
          <p:cNvPr id="27" name="Retângulo 26"/>
          <p:cNvSpPr/>
          <p:nvPr/>
        </p:nvSpPr>
        <p:spPr>
          <a:xfrm>
            <a:off x="6732588" y="5453063"/>
            <a:ext cx="2160587" cy="44926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30/08/2016</a:t>
            </a:r>
          </a:p>
        </p:txBody>
      </p:sp>
      <p:sp>
        <p:nvSpPr>
          <p:cNvPr id="28" name="Retângulo 27"/>
          <p:cNvSpPr/>
          <p:nvPr/>
        </p:nvSpPr>
        <p:spPr>
          <a:xfrm>
            <a:off x="1258888" y="230188"/>
            <a:ext cx="2159000" cy="354012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i="1" dirty="0">
                <a:solidFill>
                  <a:srgbClr val="007338"/>
                </a:solidFill>
                <a:latin typeface="Verdana" panose="020B0604030504040204" pitchFamily="34" charset="0"/>
                <a:ea typeface="ヒラギノ角ゴ Pro W3" pitchFamily="4" charset="-128"/>
              </a:rPr>
              <a:t>Prioridade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3495675" y="217488"/>
            <a:ext cx="3168650" cy="355600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i="1" dirty="0">
                <a:solidFill>
                  <a:srgbClr val="007338"/>
                </a:solidFill>
                <a:latin typeface="Verdana" panose="020B0604030504040204" pitchFamily="34" charset="0"/>
                <a:ea typeface="ヒラギノ角ゴ Pro W3" pitchFamily="4" charset="-128"/>
              </a:rPr>
              <a:t>Principal</a:t>
            </a:r>
            <a:r>
              <a:rPr lang="pt-BR" i="1" dirty="0">
                <a:solidFill>
                  <a:srgbClr val="000090"/>
                </a:solidFill>
                <a:latin typeface="Verdana" panose="020B0604030504040204" pitchFamily="34" charset="0"/>
                <a:ea typeface="ヒラギノ角ゴ Pro W3" pitchFamily="4" charset="-128"/>
              </a:rPr>
              <a:t> </a:t>
            </a:r>
            <a:r>
              <a:rPr lang="pt-BR" i="1" dirty="0">
                <a:solidFill>
                  <a:srgbClr val="007338"/>
                </a:solidFill>
                <a:latin typeface="Verdana" panose="020B0604030504040204" pitchFamily="34" charset="0"/>
                <a:ea typeface="ヒラギノ角ゴ Pro W3" pitchFamily="4" charset="-128"/>
              </a:rPr>
              <a:t>Objetivo</a:t>
            </a:r>
          </a:p>
        </p:txBody>
      </p:sp>
      <p:sp>
        <p:nvSpPr>
          <p:cNvPr id="30" name="Retângulo 29"/>
          <p:cNvSpPr/>
          <p:nvPr/>
        </p:nvSpPr>
        <p:spPr>
          <a:xfrm>
            <a:off x="6731000" y="230188"/>
            <a:ext cx="2160588" cy="354012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i="1" dirty="0">
                <a:solidFill>
                  <a:srgbClr val="007338"/>
                </a:solidFill>
                <a:latin typeface="Verdana" panose="020B0604030504040204" pitchFamily="34" charset="0"/>
                <a:ea typeface="ヒラギノ角ゴ Pro W3" pitchFamily="4" charset="-128"/>
              </a:rPr>
              <a:t>Data da Entrega</a:t>
            </a:r>
          </a:p>
        </p:txBody>
      </p:sp>
      <p:sp>
        <p:nvSpPr>
          <p:cNvPr id="31" name="Retângulo 30">
            <a:hlinkClick r:id="rId10" action="ppaction://hlinksldjump"/>
          </p:cNvPr>
          <p:cNvSpPr/>
          <p:nvPr/>
        </p:nvSpPr>
        <p:spPr>
          <a:xfrm>
            <a:off x="1254125" y="4479925"/>
            <a:ext cx="2176463" cy="45085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Infraestrutura</a:t>
            </a:r>
          </a:p>
        </p:txBody>
      </p:sp>
      <p:sp>
        <p:nvSpPr>
          <p:cNvPr id="32" name="Retângulo 31"/>
          <p:cNvSpPr/>
          <p:nvPr/>
        </p:nvSpPr>
        <p:spPr>
          <a:xfrm>
            <a:off x="3492500" y="4479925"/>
            <a:ext cx="3167063" cy="45085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Aumentar a competitividade da agricultura por meio da ampliação de armazéns, irrigação e  demais ações ligadas à infraestrutura agrícola</a:t>
            </a:r>
          </a:p>
        </p:txBody>
      </p:sp>
      <p:sp>
        <p:nvSpPr>
          <p:cNvPr id="33" name="Retângulo 32"/>
          <p:cNvSpPr/>
          <p:nvPr/>
        </p:nvSpPr>
        <p:spPr>
          <a:xfrm>
            <a:off x="6732588" y="4479925"/>
            <a:ext cx="2160587" cy="45085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24/05/2016</a:t>
            </a:r>
          </a:p>
        </p:txBody>
      </p:sp>
      <p:sp>
        <p:nvSpPr>
          <p:cNvPr id="34" name="Retângulo 33">
            <a:hlinkClick r:id="rId10" action="ppaction://hlinksldjump"/>
          </p:cNvPr>
          <p:cNvSpPr/>
          <p:nvPr/>
        </p:nvSpPr>
        <p:spPr>
          <a:xfrm>
            <a:off x="1258888" y="5983288"/>
            <a:ext cx="2159000" cy="18256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9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Ferramenta de controle</a:t>
            </a:r>
          </a:p>
        </p:txBody>
      </p:sp>
      <p:sp>
        <p:nvSpPr>
          <p:cNvPr id="35" name="Retângulo 34">
            <a:hlinkClick r:id="rId4" action="ppaction://hlinksldjump"/>
          </p:cNvPr>
          <p:cNvSpPr/>
          <p:nvPr/>
        </p:nvSpPr>
        <p:spPr>
          <a:xfrm>
            <a:off x="1262063" y="2559050"/>
            <a:ext cx="2166937" cy="44926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Cadastro de Produtores</a:t>
            </a:r>
          </a:p>
        </p:txBody>
      </p:sp>
      <p:sp>
        <p:nvSpPr>
          <p:cNvPr id="36" name="Retângulo 35"/>
          <p:cNvSpPr/>
          <p:nvPr/>
        </p:nvSpPr>
        <p:spPr>
          <a:xfrm>
            <a:off x="3492500" y="2566988"/>
            <a:ext cx="3167063" cy="45085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Consolidar dados de produtores em sistema específico, de forma a gerar benefícios no acesso às políticas agrícolas do MAPA</a:t>
            </a:r>
          </a:p>
        </p:txBody>
      </p:sp>
      <p:sp>
        <p:nvSpPr>
          <p:cNvPr id="37" name="Retângulo 36"/>
          <p:cNvSpPr/>
          <p:nvPr/>
        </p:nvSpPr>
        <p:spPr>
          <a:xfrm>
            <a:off x="6732588" y="2566988"/>
            <a:ext cx="2160587" cy="45085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01/07/2016</a:t>
            </a:r>
          </a:p>
        </p:txBody>
      </p:sp>
      <p:sp>
        <p:nvSpPr>
          <p:cNvPr id="38" name="Retângulo 37">
            <a:hlinkClick r:id="rId4" action="ppaction://hlinksldjump"/>
          </p:cNvPr>
          <p:cNvSpPr/>
          <p:nvPr/>
        </p:nvSpPr>
        <p:spPr>
          <a:xfrm>
            <a:off x="1262063" y="2063750"/>
            <a:ext cx="2155825" cy="44926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Referencial Tecnológico de Riscos Agropecuários</a:t>
            </a:r>
          </a:p>
        </p:txBody>
      </p:sp>
      <p:sp>
        <p:nvSpPr>
          <p:cNvPr id="39" name="Retângulo 38"/>
          <p:cNvSpPr/>
          <p:nvPr/>
        </p:nvSpPr>
        <p:spPr>
          <a:xfrm>
            <a:off x="3492500" y="2081213"/>
            <a:ext cx="3167063" cy="4445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Implementar o </a:t>
            </a:r>
            <a:r>
              <a:rPr lang="pt-BR" sz="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RiscTec</a:t>
            </a:r>
            <a:r>
              <a:rPr lang="pt-BR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em parceria com a Embrapa e Universidades/Institutos de pesquisa, por meio do consórcio de pesquisa em agrometeorologia.</a:t>
            </a:r>
          </a:p>
        </p:txBody>
      </p:sp>
      <p:sp>
        <p:nvSpPr>
          <p:cNvPr id="40" name="Retângulo 39"/>
          <p:cNvSpPr/>
          <p:nvPr/>
        </p:nvSpPr>
        <p:spPr>
          <a:xfrm>
            <a:off x="6732588" y="2093913"/>
            <a:ext cx="2160587" cy="45085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01/12/2016</a:t>
            </a:r>
          </a:p>
        </p:txBody>
      </p:sp>
      <p:sp>
        <p:nvSpPr>
          <p:cNvPr id="7205" name="TextBox 3"/>
          <p:cNvSpPr txBox="1">
            <a:spLocks noChangeArrowheads="1"/>
          </p:cNvSpPr>
          <p:nvPr/>
        </p:nvSpPr>
        <p:spPr bwMode="auto">
          <a:xfrm rot="-5400000">
            <a:off x="-1385093" y="2848768"/>
            <a:ext cx="38481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pPr algn="ctr"/>
            <a:r>
              <a:rPr lang="pt-BR" altLang="pt-BR" sz="5000">
                <a:solidFill>
                  <a:srgbClr val="007338"/>
                </a:solidFill>
                <a:latin typeface="Verdana" panose="020B0604030504040204" pitchFamily="34" charset="0"/>
              </a:rPr>
              <a:t>Prioridades</a:t>
            </a:r>
          </a:p>
        </p:txBody>
      </p:sp>
      <p:sp>
        <p:nvSpPr>
          <p:cNvPr id="42" name="Retângulo 41">
            <a:hlinkClick r:id="rId3" action="ppaction://hlinksldjump"/>
          </p:cNvPr>
          <p:cNvSpPr/>
          <p:nvPr/>
        </p:nvSpPr>
        <p:spPr>
          <a:xfrm>
            <a:off x="1258888" y="1103313"/>
            <a:ext cx="2171700" cy="45878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Funcafé</a:t>
            </a:r>
          </a:p>
        </p:txBody>
      </p:sp>
      <p:sp>
        <p:nvSpPr>
          <p:cNvPr id="43" name="Retângulo 42"/>
          <p:cNvSpPr/>
          <p:nvPr/>
        </p:nvSpPr>
        <p:spPr>
          <a:xfrm>
            <a:off x="3492500" y="1122363"/>
            <a:ext cx="3171825" cy="44291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7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Antecipar a liberação de recursos em linhas de crédito destinadas ao financiamento da cafeicultura, assim como para o Programa de Pesquisa do Café e Capacitação de Produtores e Técnicos</a:t>
            </a:r>
          </a:p>
        </p:txBody>
      </p:sp>
      <p:sp>
        <p:nvSpPr>
          <p:cNvPr id="44" name="Retângulo 43"/>
          <p:cNvSpPr/>
          <p:nvPr/>
        </p:nvSpPr>
        <p:spPr>
          <a:xfrm>
            <a:off x="6731000" y="1122363"/>
            <a:ext cx="2160588" cy="45878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31/05/2016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3"/>
          <p:cNvSpPr txBox="1">
            <a:spLocks noChangeArrowheads="1"/>
          </p:cNvSpPr>
          <p:nvPr/>
        </p:nvSpPr>
        <p:spPr bwMode="auto">
          <a:xfrm>
            <a:off x="838200" y="304800"/>
            <a:ext cx="77485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r>
              <a:rPr lang="pt-BR" altLang="pt-BR" sz="3200" dirty="0">
                <a:solidFill>
                  <a:srgbClr val="007338"/>
                </a:solidFill>
                <a:latin typeface="Verdana" panose="020B0604030504040204" pitchFamily="34" charset="0"/>
              </a:rPr>
              <a:t>Metas 2016 </a:t>
            </a:r>
            <a:r>
              <a:rPr lang="pt-BR" altLang="pt-BR" sz="3200" dirty="0" smtClean="0">
                <a:solidFill>
                  <a:srgbClr val="007338"/>
                </a:solidFill>
                <a:latin typeface="Verdana" panose="020B0604030504040204" pitchFamily="34" charset="0"/>
              </a:rPr>
              <a:t>– Plano Safra 2016/17</a:t>
            </a:r>
            <a:endParaRPr lang="pt-BR" altLang="pt-BR" sz="3200" dirty="0">
              <a:solidFill>
                <a:srgbClr val="007338"/>
              </a:solidFill>
              <a:latin typeface="Verdana" panose="020B060403050404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34950" y="3344863"/>
            <a:ext cx="1728788" cy="43338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Plano Safra</a:t>
            </a:r>
          </a:p>
        </p:txBody>
      </p:sp>
      <p:sp>
        <p:nvSpPr>
          <p:cNvPr id="28" name="Retângulo 27"/>
          <p:cNvSpPr/>
          <p:nvPr/>
        </p:nvSpPr>
        <p:spPr>
          <a:xfrm>
            <a:off x="234950" y="1076325"/>
            <a:ext cx="1728788" cy="431800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i="1" dirty="0">
                <a:solidFill>
                  <a:srgbClr val="007338"/>
                </a:solidFill>
                <a:latin typeface="Verdana" panose="020B0604030504040204" pitchFamily="34" charset="0"/>
                <a:ea typeface="ヒラギノ角ゴ Pro W3" pitchFamily="4" charset="-128"/>
              </a:rPr>
              <a:t>Prioridade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2590800" y="1076325"/>
            <a:ext cx="6446838" cy="431800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i="1" dirty="0">
                <a:solidFill>
                  <a:srgbClr val="007338"/>
                </a:solidFill>
                <a:latin typeface="Verdana" panose="020B0604030504040204" pitchFamily="34" charset="0"/>
                <a:ea typeface="ヒラギノ角ゴ Pro W3" pitchFamily="4" charset="-128"/>
              </a:rPr>
              <a:t>Etapas do Processo</a:t>
            </a:r>
          </a:p>
        </p:txBody>
      </p:sp>
      <p:sp>
        <p:nvSpPr>
          <p:cNvPr id="31" name="Retângulo 30"/>
          <p:cNvSpPr/>
          <p:nvPr/>
        </p:nvSpPr>
        <p:spPr>
          <a:xfrm>
            <a:off x="2590800" y="2254250"/>
            <a:ext cx="1727200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Custeio</a:t>
            </a:r>
          </a:p>
        </p:txBody>
      </p:sp>
      <p:sp>
        <p:nvSpPr>
          <p:cNvPr id="32" name="Retângulo 31"/>
          <p:cNvSpPr/>
          <p:nvPr/>
        </p:nvSpPr>
        <p:spPr>
          <a:xfrm>
            <a:off x="2590800" y="3344863"/>
            <a:ext cx="1727200" cy="4333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Investimento</a:t>
            </a:r>
          </a:p>
        </p:txBody>
      </p:sp>
      <p:sp>
        <p:nvSpPr>
          <p:cNvPr id="33" name="Retângulo 32"/>
          <p:cNvSpPr/>
          <p:nvPr/>
        </p:nvSpPr>
        <p:spPr>
          <a:xfrm>
            <a:off x="2590800" y="4437063"/>
            <a:ext cx="1727200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Comercialização</a:t>
            </a:r>
          </a:p>
        </p:txBody>
      </p:sp>
      <p:sp>
        <p:nvSpPr>
          <p:cNvPr id="34" name="Retângulo 33"/>
          <p:cNvSpPr/>
          <p:nvPr/>
        </p:nvSpPr>
        <p:spPr>
          <a:xfrm>
            <a:off x="4951413" y="1922463"/>
            <a:ext cx="1728787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Diversificação de fontes</a:t>
            </a:r>
          </a:p>
        </p:txBody>
      </p:sp>
      <p:sp>
        <p:nvSpPr>
          <p:cNvPr id="35" name="Retângulo 34"/>
          <p:cNvSpPr/>
          <p:nvPr/>
        </p:nvSpPr>
        <p:spPr>
          <a:xfrm>
            <a:off x="7308850" y="1922463"/>
            <a:ext cx="1727200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LCA/CRA/CPR/CCF</a:t>
            </a:r>
          </a:p>
        </p:txBody>
      </p:sp>
      <p:sp>
        <p:nvSpPr>
          <p:cNvPr id="37" name="Retângulo 36"/>
          <p:cNvSpPr/>
          <p:nvPr/>
        </p:nvSpPr>
        <p:spPr>
          <a:xfrm>
            <a:off x="4956175" y="3343275"/>
            <a:ext cx="1727200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Revisão dos programas</a:t>
            </a:r>
          </a:p>
        </p:txBody>
      </p:sp>
      <p:sp>
        <p:nvSpPr>
          <p:cNvPr id="38" name="Retângulo 37"/>
          <p:cNvSpPr/>
          <p:nvPr/>
        </p:nvSpPr>
        <p:spPr>
          <a:xfrm>
            <a:off x="7308850" y="3344863"/>
            <a:ext cx="1727200" cy="4333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Taxa de Juros e Limites</a:t>
            </a:r>
          </a:p>
        </p:txBody>
      </p:sp>
      <p:sp>
        <p:nvSpPr>
          <p:cNvPr id="39" name="Retângulo 38"/>
          <p:cNvSpPr/>
          <p:nvPr/>
        </p:nvSpPr>
        <p:spPr>
          <a:xfrm>
            <a:off x="4949825" y="4437063"/>
            <a:ext cx="4086225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Aumento de recursos</a:t>
            </a:r>
          </a:p>
        </p:txBody>
      </p:sp>
      <p:sp>
        <p:nvSpPr>
          <p:cNvPr id="40" name="Retângulo 39"/>
          <p:cNvSpPr/>
          <p:nvPr/>
        </p:nvSpPr>
        <p:spPr>
          <a:xfrm>
            <a:off x="4949825" y="2555875"/>
            <a:ext cx="1727200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Segmentação</a:t>
            </a:r>
          </a:p>
        </p:txBody>
      </p:sp>
      <p:sp>
        <p:nvSpPr>
          <p:cNvPr id="41" name="Retângulo 40"/>
          <p:cNvSpPr/>
          <p:nvPr/>
        </p:nvSpPr>
        <p:spPr>
          <a:xfrm>
            <a:off x="7312025" y="2555875"/>
            <a:ext cx="1728788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Taxa de Juros, Limites</a:t>
            </a:r>
          </a:p>
        </p:txBody>
      </p:sp>
      <p:cxnSp>
        <p:nvCxnSpPr>
          <p:cNvPr id="5" name="Conector reto 4"/>
          <p:cNvCxnSpPr>
            <a:stCxn id="2" idx="3"/>
            <a:endCxn id="31" idx="1"/>
          </p:cNvCxnSpPr>
          <p:nvPr/>
        </p:nvCxnSpPr>
        <p:spPr>
          <a:xfrm flipV="1">
            <a:off x="1963738" y="2470150"/>
            <a:ext cx="627062" cy="109061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/>
          <p:cNvCxnSpPr>
            <a:stCxn id="2" idx="3"/>
            <a:endCxn id="32" idx="1"/>
          </p:cNvCxnSpPr>
          <p:nvPr/>
        </p:nvCxnSpPr>
        <p:spPr>
          <a:xfrm>
            <a:off x="1963738" y="3560763"/>
            <a:ext cx="62706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to 44"/>
          <p:cNvCxnSpPr>
            <a:stCxn id="2" idx="3"/>
            <a:endCxn id="33" idx="1"/>
          </p:cNvCxnSpPr>
          <p:nvPr/>
        </p:nvCxnSpPr>
        <p:spPr>
          <a:xfrm>
            <a:off x="1963738" y="3560763"/>
            <a:ext cx="627062" cy="1092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to 47"/>
          <p:cNvCxnSpPr>
            <a:stCxn id="31" idx="3"/>
            <a:endCxn id="34" idx="1"/>
          </p:cNvCxnSpPr>
          <p:nvPr/>
        </p:nvCxnSpPr>
        <p:spPr>
          <a:xfrm flipV="1">
            <a:off x="4318000" y="2138363"/>
            <a:ext cx="633413" cy="3317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to 50"/>
          <p:cNvCxnSpPr>
            <a:stCxn id="31" idx="3"/>
            <a:endCxn id="40" idx="1"/>
          </p:cNvCxnSpPr>
          <p:nvPr/>
        </p:nvCxnSpPr>
        <p:spPr>
          <a:xfrm>
            <a:off x="4318000" y="2470150"/>
            <a:ext cx="631825" cy="3016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to 56"/>
          <p:cNvCxnSpPr>
            <a:stCxn id="35" idx="1"/>
            <a:endCxn id="34" idx="3"/>
          </p:cNvCxnSpPr>
          <p:nvPr/>
        </p:nvCxnSpPr>
        <p:spPr>
          <a:xfrm flipH="1">
            <a:off x="6680200" y="2138363"/>
            <a:ext cx="62865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to 60"/>
          <p:cNvCxnSpPr>
            <a:stCxn id="41" idx="1"/>
            <a:endCxn id="40" idx="3"/>
          </p:cNvCxnSpPr>
          <p:nvPr/>
        </p:nvCxnSpPr>
        <p:spPr>
          <a:xfrm flipH="1">
            <a:off x="6677025" y="2771775"/>
            <a:ext cx="635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to 63"/>
          <p:cNvCxnSpPr>
            <a:stCxn id="32" idx="3"/>
            <a:endCxn id="37" idx="1"/>
          </p:cNvCxnSpPr>
          <p:nvPr/>
        </p:nvCxnSpPr>
        <p:spPr>
          <a:xfrm flipV="1">
            <a:off x="4318000" y="3559175"/>
            <a:ext cx="63817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ector reto 66"/>
          <p:cNvCxnSpPr>
            <a:stCxn id="37" idx="3"/>
            <a:endCxn id="38" idx="1"/>
          </p:cNvCxnSpPr>
          <p:nvPr/>
        </p:nvCxnSpPr>
        <p:spPr>
          <a:xfrm>
            <a:off x="6683375" y="3559175"/>
            <a:ext cx="62547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ector reto 69"/>
          <p:cNvCxnSpPr>
            <a:stCxn id="33" idx="3"/>
            <a:endCxn id="39" idx="1"/>
          </p:cNvCxnSpPr>
          <p:nvPr/>
        </p:nvCxnSpPr>
        <p:spPr>
          <a:xfrm>
            <a:off x="4318000" y="4652963"/>
            <a:ext cx="6318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Seta para a direita 29">
            <a:hlinkClick r:id="rId2" action="ppaction://hlinksldjump"/>
          </p:cNvPr>
          <p:cNvSpPr/>
          <p:nvPr/>
        </p:nvSpPr>
        <p:spPr>
          <a:xfrm rot="10800000">
            <a:off x="244475" y="5229225"/>
            <a:ext cx="517525" cy="360363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838200" y="304800"/>
            <a:ext cx="77485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r>
              <a:rPr lang="pt-BR" altLang="pt-BR" sz="3200" dirty="0">
                <a:solidFill>
                  <a:srgbClr val="007338"/>
                </a:solidFill>
                <a:latin typeface="Verdana" panose="020B0604030504040204" pitchFamily="34" charset="0"/>
              </a:rPr>
              <a:t>Metas 2016 </a:t>
            </a:r>
            <a:r>
              <a:rPr lang="pt-BR" altLang="pt-BR" sz="3200" dirty="0" smtClean="0">
                <a:solidFill>
                  <a:srgbClr val="007338"/>
                </a:solidFill>
                <a:latin typeface="Verdana" panose="020B0604030504040204" pitchFamily="34" charset="0"/>
              </a:rPr>
              <a:t>– Seguro Rural</a:t>
            </a:r>
            <a:endParaRPr lang="pt-BR" altLang="pt-BR" sz="3200" dirty="0">
              <a:solidFill>
                <a:srgbClr val="007338"/>
              </a:solidFill>
              <a:latin typeface="Verdana" panose="020B060403050404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34950" y="3344863"/>
            <a:ext cx="1728788" cy="43338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Gestão de Risco</a:t>
            </a:r>
          </a:p>
        </p:txBody>
      </p:sp>
      <p:sp>
        <p:nvSpPr>
          <p:cNvPr id="28" name="Retângulo 27"/>
          <p:cNvSpPr/>
          <p:nvPr/>
        </p:nvSpPr>
        <p:spPr>
          <a:xfrm>
            <a:off x="234950" y="1076325"/>
            <a:ext cx="1728788" cy="431800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i="1" dirty="0">
                <a:solidFill>
                  <a:srgbClr val="007338"/>
                </a:solidFill>
                <a:latin typeface="Verdana" panose="020B0604030504040204" pitchFamily="34" charset="0"/>
                <a:ea typeface="ヒラギノ角ゴ Pro W3" pitchFamily="4" charset="-128"/>
              </a:rPr>
              <a:t>Prioridade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2590800" y="1076325"/>
            <a:ext cx="6446838" cy="431800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i="1" dirty="0">
                <a:solidFill>
                  <a:srgbClr val="007338"/>
                </a:solidFill>
                <a:latin typeface="Verdana" panose="020B0604030504040204" pitchFamily="34" charset="0"/>
                <a:ea typeface="ヒラギノ角ゴ Pro W3" pitchFamily="4" charset="-128"/>
              </a:rPr>
              <a:t>Etapas do Processo</a:t>
            </a:r>
          </a:p>
        </p:txBody>
      </p:sp>
      <p:sp>
        <p:nvSpPr>
          <p:cNvPr id="31" name="Retângulo 30"/>
          <p:cNvSpPr/>
          <p:nvPr/>
        </p:nvSpPr>
        <p:spPr>
          <a:xfrm>
            <a:off x="2590800" y="3357563"/>
            <a:ext cx="6446838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Cadastro de produtores</a:t>
            </a:r>
          </a:p>
        </p:txBody>
      </p:sp>
      <p:sp>
        <p:nvSpPr>
          <p:cNvPr id="32" name="Retângulo 31"/>
          <p:cNvSpPr/>
          <p:nvPr/>
        </p:nvSpPr>
        <p:spPr>
          <a:xfrm>
            <a:off x="2590800" y="4508500"/>
            <a:ext cx="6446838" cy="4333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Negociação coletiva</a:t>
            </a:r>
          </a:p>
        </p:txBody>
      </p:sp>
      <p:cxnSp>
        <p:nvCxnSpPr>
          <p:cNvPr id="5" name="Conector reto 4"/>
          <p:cNvCxnSpPr>
            <a:stCxn id="2" idx="3"/>
            <a:endCxn id="31" idx="1"/>
          </p:cNvCxnSpPr>
          <p:nvPr/>
        </p:nvCxnSpPr>
        <p:spPr>
          <a:xfrm>
            <a:off x="1963738" y="3562350"/>
            <a:ext cx="627062" cy="1111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/>
          <p:cNvCxnSpPr>
            <a:stCxn id="2" idx="3"/>
            <a:endCxn id="32" idx="1"/>
          </p:cNvCxnSpPr>
          <p:nvPr/>
        </p:nvCxnSpPr>
        <p:spPr>
          <a:xfrm>
            <a:off x="1963738" y="3562350"/>
            <a:ext cx="627062" cy="11620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Seta para a direita 13">
            <a:hlinkClick r:id="rId2" action="ppaction://hlinksldjump"/>
          </p:cNvPr>
          <p:cNvSpPr/>
          <p:nvPr/>
        </p:nvSpPr>
        <p:spPr>
          <a:xfrm rot="10800000">
            <a:off x="244475" y="5229225"/>
            <a:ext cx="517525" cy="360363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2589213" y="2133600"/>
            <a:ext cx="6446837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Executar orçamento de R$ 400 milhões em 2016</a:t>
            </a:r>
          </a:p>
        </p:txBody>
      </p:sp>
      <p:cxnSp>
        <p:nvCxnSpPr>
          <p:cNvPr id="16" name="Conector reto 15"/>
          <p:cNvCxnSpPr>
            <a:stCxn id="2" idx="3"/>
            <a:endCxn id="15" idx="1"/>
          </p:cNvCxnSpPr>
          <p:nvPr/>
        </p:nvCxnSpPr>
        <p:spPr>
          <a:xfrm flipV="1">
            <a:off x="1963738" y="2349500"/>
            <a:ext cx="625475" cy="12128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323529" y="4076750"/>
            <a:ext cx="8424935" cy="3603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1600" dirty="0" smtClean="0">
                <a:solidFill>
                  <a:schemeClr val="tx1"/>
                </a:solidFill>
              </a:rPr>
              <a:t>Notas:</a:t>
            </a:r>
          </a:p>
          <a:p>
            <a:pPr marL="342900" indent="-342900">
              <a:buAutoNum type="arabicPeriod"/>
              <a:defRPr/>
            </a:pPr>
            <a:r>
              <a:rPr lang="pt-BR" sz="1600" dirty="0" smtClean="0">
                <a:solidFill>
                  <a:schemeClr val="tx1"/>
                </a:solidFill>
              </a:rPr>
              <a:t>Considera orçamento de 2015 utilizado para cobrir apólices contratadas em 2014.</a:t>
            </a:r>
          </a:p>
          <a:p>
            <a:pPr marL="342900" indent="-342900">
              <a:buAutoNum type="arabicPeriod"/>
              <a:defRPr/>
            </a:pPr>
            <a:r>
              <a:rPr lang="pt-BR" sz="1600" dirty="0" smtClean="0">
                <a:solidFill>
                  <a:schemeClr val="tx1"/>
                </a:solidFill>
              </a:rPr>
              <a:t>Estimativas</a:t>
            </a:r>
            <a:endParaRPr lang="pt-BR" sz="1600" dirty="0">
              <a:solidFill>
                <a:schemeClr val="tx1"/>
              </a:solidFill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2758524"/>
              </p:ext>
            </p:extLst>
          </p:nvPr>
        </p:nvGraphicFramePr>
        <p:xfrm>
          <a:off x="323529" y="1477120"/>
          <a:ext cx="8551860" cy="2438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8111"/>
                <a:gridCol w="2448272"/>
                <a:gridCol w="1796719"/>
                <a:gridCol w="1649379"/>
                <a:gridCol w="1649379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ANO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SUBVENÇÃO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(R$</a:t>
                      </a:r>
                      <a:r>
                        <a:rPr lang="pt-BR" sz="20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milhões)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% SUBVENÇÃO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HECTARES PROTEGIDOS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NÚMERO DE APÓLICES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2014 </a:t>
                      </a:r>
                      <a:r>
                        <a:rPr lang="pt-BR" sz="2000" baseline="30000" dirty="0" smtClean="0">
                          <a:effectLst/>
                        </a:rPr>
                        <a:t>1</a:t>
                      </a:r>
                      <a:endParaRPr lang="pt-BR" sz="2000" baseline="30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693,5</a:t>
                      </a:r>
                    </a:p>
                  </a:txBody>
                  <a:tcPr marL="68568" marR="68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40 – 70%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9,97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118.204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2015</a:t>
                      </a:r>
                      <a:endParaRPr lang="pt-BR" sz="2000" baseline="30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282,3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40 – 70%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2,89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40.512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/>
                </a:tc>
              </a:tr>
              <a:tr h="0"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2016 </a:t>
                      </a:r>
                      <a:r>
                        <a:rPr lang="pt-BR" sz="2000" baseline="30000" dirty="0" smtClean="0">
                          <a:effectLst/>
                        </a:rPr>
                        <a:t>2</a:t>
                      </a:r>
                      <a:endParaRPr lang="pt-BR" sz="2000" baseline="30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741,6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(aprovado)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35 – 45%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13,58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170.566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/>
                </a:tc>
              </a:tr>
              <a:tr h="0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400,0 (contingenciamento)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 – 45</a:t>
                      </a:r>
                      <a:r>
                        <a:rPr lang="pt-B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(55% trigo)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5,90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78.951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/>
                </a:tc>
              </a:tr>
            </a:tbl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407846" cy="1325563"/>
          </a:xfrm>
        </p:spPr>
        <p:txBody>
          <a:bodyPr/>
          <a:lstStyle/>
          <a:p>
            <a:r>
              <a:rPr lang="pt-BR" dirty="0" smtClean="0"/>
              <a:t>Seguro Rural: desempenho </a:t>
            </a:r>
            <a:r>
              <a:rPr lang="pt-BR" dirty="0" smtClean="0"/>
              <a:t>do </a:t>
            </a:r>
            <a:r>
              <a:rPr lang="pt-BR" dirty="0" smtClean="0"/>
              <a:t>programa em </a:t>
            </a:r>
            <a:r>
              <a:rPr lang="pt-BR" dirty="0" smtClean="0"/>
              <a:t>2014, 2015 e perspectivas para 2016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6821199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323529" y="3789040"/>
            <a:ext cx="8424935" cy="3603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1600" dirty="0" smtClean="0">
                <a:solidFill>
                  <a:schemeClr val="tx1"/>
                </a:solidFill>
              </a:rPr>
              <a:t>Nota:</a:t>
            </a:r>
            <a:endParaRPr lang="pt-BR" sz="1600" dirty="0" smtClean="0">
              <a:solidFill>
                <a:schemeClr val="tx1"/>
              </a:solidFill>
            </a:endParaRPr>
          </a:p>
          <a:p>
            <a:pPr marL="342900" indent="-342900">
              <a:buAutoNum type="arabicPeriod"/>
              <a:defRPr/>
            </a:pPr>
            <a:r>
              <a:rPr lang="pt-BR" sz="1600" dirty="0" smtClean="0">
                <a:solidFill>
                  <a:schemeClr val="tx1"/>
                </a:solidFill>
              </a:rPr>
              <a:t>Resolução do Comitê Gestor do Seguro Rural com a programação acima será pulicada em Diário Oficial no dia 04/03/2016.</a:t>
            </a:r>
            <a:endParaRPr lang="pt-BR" sz="1600" dirty="0">
              <a:solidFill>
                <a:schemeClr val="tx1"/>
              </a:solidFill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9170288"/>
              </p:ext>
            </p:extLst>
          </p:nvPr>
        </p:nvGraphicFramePr>
        <p:xfrm>
          <a:off x="1547664" y="1442195"/>
          <a:ext cx="5832648" cy="2133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78343"/>
                <a:gridCol w="2754305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PRODUTO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SUBVENÇÃO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(R$</a:t>
                      </a:r>
                      <a:r>
                        <a:rPr lang="pt-BR" sz="20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milhões)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Lavouras de inverno</a:t>
                      </a:r>
                      <a:endParaRPr lang="pt-BR" sz="2000" baseline="30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158</a:t>
                      </a:r>
                      <a:endParaRPr lang="pt-BR" sz="2000" dirty="0" smtClean="0">
                        <a:effectLst/>
                      </a:endParaRPr>
                    </a:p>
                  </a:txBody>
                  <a:tcPr marL="68568" marR="68568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2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Soja (negociação coletiva)</a:t>
                      </a:r>
                      <a:endParaRPr lang="pt-BR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68" marR="68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2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Frutas</a:t>
                      </a:r>
                      <a:endParaRPr lang="pt-BR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68" marR="68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Grãos de verão</a:t>
                      </a:r>
                      <a:endParaRPr lang="pt-BR" sz="2000" baseline="30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110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Demais</a:t>
                      </a:r>
                      <a:endParaRPr lang="pt-BR" sz="2000" baseline="30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8" marR="68568" marT="0" marB="0" anchor="ctr"/>
                </a:tc>
              </a:tr>
            </a:tbl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407846" cy="1325563"/>
          </a:xfrm>
        </p:spPr>
        <p:txBody>
          <a:bodyPr/>
          <a:lstStyle/>
          <a:p>
            <a:r>
              <a:rPr lang="pt-BR" dirty="0" smtClean="0"/>
              <a:t>Seguro Rural: programação da distribuição dos recursos da subvenção em 2016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317355" y="4581128"/>
            <a:ext cx="8558034" cy="1080120"/>
          </a:xfrm>
        </p:spPr>
        <p:txBody>
          <a:bodyPr/>
          <a:lstStyle/>
          <a:p>
            <a:r>
              <a:rPr lang="pt-BR" dirty="0" smtClean="0"/>
              <a:t>Premissas para alocação do orçamento de R$ 400 milhões:</a:t>
            </a:r>
          </a:p>
          <a:p>
            <a:pPr lvl="1"/>
            <a:r>
              <a:rPr lang="pt-BR" dirty="0" smtClean="0"/>
              <a:t>Garantir em 2016 a mesma proteção de 2014 (área protegida e número de apólices) para </a:t>
            </a:r>
            <a:r>
              <a:rPr lang="pt-BR" b="1" dirty="0" smtClean="0">
                <a:solidFill>
                  <a:srgbClr val="FF0000"/>
                </a:solidFill>
              </a:rPr>
              <a:t>grãos de inverno </a:t>
            </a:r>
            <a:r>
              <a:rPr lang="pt-BR" dirty="0" smtClean="0"/>
              <a:t>(trigo e milho 2ª safra) e </a:t>
            </a:r>
            <a:r>
              <a:rPr lang="pt-BR" b="1" dirty="0" smtClean="0">
                <a:solidFill>
                  <a:srgbClr val="FF0000"/>
                </a:solidFill>
              </a:rPr>
              <a:t>frutas</a:t>
            </a:r>
            <a:r>
              <a:rPr lang="pt-BR" dirty="0" smtClean="0"/>
              <a:t> (maçã, uva e outras)</a:t>
            </a:r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1049294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3"/>
          <p:cNvSpPr txBox="1">
            <a:spLocks noChangeArrowheads="1"/>
          </p:cNvSpPr>
          <p:nvPr/>
        </p:nvSpPr>
        <p:spPr bwMode="auto">
          <a:xfrm>
            <a:off x="838200" y="304800"/>
            <a:ext cx="77485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r>
              <a:rPr lang="pt-BR" altLang="pt-BR" sz="3200" dirty="0">
                <a:solidFill>
                  <a:srgbClr val="007338"/>
                </a:solidFill>
                <a:latin typeface="Verdana" panose="020B0604030504040204" pitchFamily="34" charset="0"/>
              </a:rPr>
              <a:t>Metas 2016 - </a:t>
            </a:r>
            <a:r>
              <a:rPr lang="pt-BR" altLang="pt-BR" sz="3200" dirty="0" smtClean="0">
                <a:solidFill>
                  <a:srgbClr val="007338"/>
                </a:solidFill>
                <a:latin typeface="Verdana" panose="020B0604030504040204" pitchFamily="34" charset="0"/>
              </a:rPr>
              <a:t>Zoneamento</a:t>
            </a:r>
            <a:endParaRPr lang="pt-BR" altLang="pt-BR" sz="3200" dirty="0">
              <a:solidFill>
                <a:srgbClr val="007338"/>
              </a:solidFill>
              <a:latin typeface="Verdana" panose="020B060403050404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34950" y="3344863"/>
            <a:ext cx="1728788" cy="43338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RiscTec</a:t>
            </a: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(zoneamento)</a:t>
            </a:r>
          </a:p>
        </p:txBody>
      </p:sp>
      <p:sp>
        <p:nvSpPr>
          <p:cNvPr id="28" name="Retângulo 27"/>
          <p:cNvSpPr/>
          <p:nvPr/>
        </p:nvSpPr>
        <p:spPr>
          <a:xfrm>
            <a:off x="234950" y="1076325"/>
            <a:ext cx="1728788" cy="431800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i="1" dirty="0">
                <a:solidFill>
                  <a:srgbClr val="007338"/>
                </a:solidFill>
                <a:latin typeface="Verdana" panose="020B0604030504040204" pitchFamily="34" charset="0"/>
                <a:ea typeface="ヒラギノ角ゴ Pro W3" pitchFamily="4" charset="-128"/>
              </a:rPr>
              <a:t>Prioridade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2590800" y="1076325"/>
            <a:ext cx="6446838" cy="431800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i="1" dirty="0">
                <a:solidFill>
                  <a:srgbClr val="007338"/>
                </a:solidFill>
                <a:latin typeface="Verdana" panose="020B0604030504040204" pitchFamily="34" charset="0"/>
                <a:ea typeface="ヒラギノ角ゴ Pro W3" pitchFamily="4" charset="-128"/>
              </a:rPr>
              <a:t>Etapas do Processo</a:t>
            </a:r>
          </a:p>
        </p:txBody>
      </p:sp>
      <p:sp>
        <p:nvSpPr>
          <p:cNvPr id="31" name="Retângulo 30"/>
          <p:cNvSpPr/>
          <p:nvPr/>
        </p:nvSpPr>
        <p:spPr>
          <a:xfrm>
            <a:off x="2590800" y="2254250"/>
            <a:ext cx="6446838" cy="68818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Assinatura do Protocolo de </a:t>
            </a:r>
            <a:r>
              <a:rPr lang="pt-B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Intenções (consórcio gerenciado pelo MAPA e Embrapa)</a:t>
            </a:r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2" name="Retângulo 31"/>
          <p:cNvSpPr/>
          <p:nvPr/>
        </p:nvSpPr>
        <p:spPr>
          <a:xfrm>
            <a:off x="2590800" y="3778250"/>
            <a:ext cx="6446838" cy="13636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Consolidação do consórcio de Pesquisa e Desenvolvimento da Agrometeorologia aplicada a Gestão de Riscos </a:t>
            </a:r>
            <a:r>
              <a:rPr lang="pt-B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Agropecuários</a:t>
            </a:r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Conector reto 4"/>
          <p:cNvCxnSpPr>
            <a:stCxn id="2" idx="3"/>
            <a:endCxn id="31" idx="1"/>
          </p:cNvCxnSpPr>
          <p:nvPr/>
        </p:nvCxnSpPr>
        <p:spPr>
          <a:xfrm flipV="1">
            <a:off x="1963738" y="2598341"/>
            <a:ext cx="627062" cy="9632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/>
          <p:cNvCxnSpPr>
            <a:stCxn id="2" idx="3"/>
            <a:endCxn id="32" idx="1"/>
          </p:cNvCxnSpPr>
          <p:nvPr/>
        </p:nvCxnSpPr>
        <p:spPr>
          <a:xfrm>
            <a:off x="1963738" y="3561557"/>
            <a:ext cx="627062" cy="8985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Seta para a direita 13">
            <a:hlinkClick r:id="rId2" action="ppaction://hlinksldjump"/>
          </p:cNvPr>
          <p:cNvSpPr/>
          <p:nvPr/>
        </p:nvSpPr>
        <p:spPr>
          <a:xfrm rot="10800000">
            <a:off x="244475" y="5229225"/>
            <a:ext cx="517525" cy="360363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3"/>
          <p:cNvSpPr txBox="1">
            <a:spLocks noChangeArrowheads="1"/>
          </p:cNvSpPr>
          <p:nvPr/>
        </p:nvSpPr>
        <p:spPr bwMode="auto">
          <a:xfrm>
            <a:off x="838200" y="304800"/>
            <a:ext cx="77485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r>
              <a:rPr lang="pt-BR" altLang="pt-BR" sz="3200" dirty="0">
                <a:solidFill>
                  <a:srgbClr val="007338"/>
                </a:solidFill>
                <a:latin typeface="Verdana" panose="020B0604030504040204" pitchFamily="34" charset="0"/>
              </a:rPr>
              <a:t>Metas 2016 - </a:t>
            </a:r>
            <a:r>
              <a:rPr lang="pt-BR" altLang="pt-BR" sz="3200" dirty="0" err="1" smtClean="0">
                <a:solidFill>
                  <a:srgbClr val="007338"/>
                </a:solidFill>
                <a:latin typeface="Verdana" panose="020B0604030504040204" pitchFamily="34" charset="0"/>
              </a:rPr>
              <a:t>Funcafé</a:t>
            </a:r>
            <a:endParaRPr lang="pt-BR" altLang="pt-BR" sz="3200" dirty="0">
              <a:solidFill>
                <a:srgbClr val="007338"/>
              </a:solidFill>
              <a:latin typeface="Verdana" panose="020B060403050404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34950" y="3344863"/>
            <a:ext cx="1728788" cy="43338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Funcafé</a:t>
            </a:r>
          </a:p>
        </p:txBody>
      </p:sp>
      <p:sp>
        <p:nvSpPr>
          <p:cNvPr id="28" name="Retângulo 27"/>
          <p:cNvSpPr/>
          <p:nvPr/>
        </p:nvSpPr>
        <p:spPr>
          <a:xfrm>
            <a:off x="234950" y="1076325"/>
            <a:ext cx="1728788" cy="431800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i="1" dirty="0">
                <a:solidFill>
                  <a:srgbClr val="007338"/>
                </a:solidFill>
                <a:latin typeface="Verdana" panose="020B0604030504040204" pitchFamily="34" charset="0"/>
                <a:ea typeface="ヒラギノ角ゴ Pro W3" pitchFamily="4" charset="-128"/>
              </a:rPr>
              <a:t>Prioridade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2590800" y="1076325"/>
            <a:ext cx="6446838" cy="431800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i="1" dirty="0">
                <a:solidFill>
                  <a:srgbClr val="007338"/>
                </a:solidFill>
                <a:latin typeface="Verdana" panose="020B0604030504040204" pitchFamily="34" charset="0"/>
                <a:ea typeface="ヒラギノ角ゴ Pro W3" pitchFamily="4" charset="-128"/>
              </a:rPr>
              <a:t>Etapas do Processo</a:t>
            </a:r>
          </a:p>
        </p:txBody>
      </p:sp>
      <p:sp>
        <p:nvSpPr>
          <p:cNvPr id="31" name="Retângulo 30"/>
          <p:cNvSpPr/>
          <p:nvPr/>
        </p:nvSpPr>
        <p:spPr>
          <a:xfrm>
            <a:off x="2590800" y="1989138"/>
            <a:ext cx="1727200" cy="87312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Linhas de crédito para financiamento da cafeicultura </a:t>
            </a:r>
          </a:p>
        </p:txBody>
      </p:sp>
      <p:sp>
        <p:nvSpPr>
          <p:cNvPr id="32" name="Retângulo 31"/>
          <p:cNvSpPr/>
          <p:nvPr/>
        </p:nvSpPr>
        <p:spPr>
          <a:xfrm>
            <a:off x="2589213" y="3195638"/>
            <a:ext cx="1727200" cy="8715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Programa de Pesquisa e Desenvolvimento do Café</a:t>
            </a:r>
          </a:p>
        </p:txBody>
      </p:sp>
      <p:sp>
        <p:nvSpPr>
          <p:cNvPr id="33" name="Retângulo 32"/>
          <p:cNvSpPr/>
          <p:nvPr/>
        </p:nvSpPr>
        <p:spPr>
          <a:xfrm>
            <a:off x="2590800" y="4437063"/>
            <a:ext cx="1727200" cy="6604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Capacitação de Produtores e Técnicos</a:t>
            </a:r>
          </a:p>
        </p:txBody>
      </p:sp>
      <p:sp>
        <p:nvSpPr>
          <p:cNvPr id="34" name="Retângulo 33"/>
          <p:cNvSpPr/>
          <p:nvPr/>
        </p:nvSpPr>
        <p:spPr>
          <a:xfrm>
            <a:off x="4919663" y="2090738"/>
            <a:ext cx="1728787" cy="6619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Contratação de instituições financeiras</a:t>
            </a:r>
          </a:p>
        </p:txBody>
      </p:sp>
      <p:sp>
        <p:nvSpPr>
          <p:cNvPr id="35" name="Retângulo 34"/>
          <p:cNvSpPr/>
          <p:nvPr/>
        </p:nvSpPr>
        <p:spPr>
          <a:xfrm>
            <a:off x="7308850" y="1922463"/>
            <a:ext cx="1727200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Liberação de recursos </a:t>
            </a:r>
          </a:p>
        </p:txBody>
      </p:sp>
      <p:sp>
        <p:nvSpPr>
          <p:cNvPr id="37" name="Retângulo 36"/>
          <p:cNvSpPr/>
          <p:nvPr/>
        </p:nvSpPr>
        <p:spPr>
          <a:xfrm>
            <a:off x="4983163" y="3130550"/>
            <a:ext cx="1665287" cy="100171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Liberação de limites de movimentação e  empenho </a:t>
            </a:r>
          </a:p>
        </p:txBody>
      </p:sp>
      <p:sp>
        <p:nvSpPr>
          <p:cNvPr id="38" name="Retângulo 37"/>
          <p:cNvSpPr/>
          <p:nvPr/>
        </p:nvSpPr>
        <p:spPr>
          <a:xfrm>
            <a:off x="7326313" y="3270250"/>
            <a:ext cx="1727200" cy="72231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Formalização de parceria com a Embrapa Café </a:t>
            </a:r>
          </a:p>
        </p:txBody>
      </p:sp>
      <p:sp>
        <p:nvSpPr>
          <p:cNvPr id="41" name="Retângulo 40"/>
          <p:cNvSpPr/>
          <p:nvPr/>
        </p:nvSpPr>
        <p:spPr>
          <a:xfrm>
            <a:off x="7312025" y="2555875"/>
            <a:ext cx="1728788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Taxa de Juros, Limites</a:t>
            </a:r>
          </a:p>
        </p:txBody>
      </p:sp>
      <p:cxnSp>
        <p:nvCxnSpPr>
          <p:cNvPr id="5" name="Conector reto 4"/>
          <p:cNvCxnSpPr>
            <a:stCxn id="2" idx="3"/>
            <a:endCxn id="31" idx="1"/>
          </p:cNvCxnSpPr>
          <p:nvPr/>
        </p:nvCxnSpPr>
        <p:spPr>
          <a:xfrm flipV="1">
            <a:off x="1963738" y="2425700"/>
            <a:ext cx="627062" cy="11366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/>
          <p:cNvCxnSpPr>
            <a:stCxn id="2" idx="3"/>
            <a:endCxn id="32" idx="1"/>
          </p:cNvCxnSpPr>
          <p:nvPr/>
        </p:nvCxnSpPr>
        <p:spPr>
          <a:xfrm>
            <a:off x="1963738" y="3562350"/>
            <a:ext cx="625475" cy="698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to 44"/>
          <p:cNvCxnSpPr>
            <a:stCxn id="2" idx="3"/>
            <a:endCxn id="33" idx="1"/>
          </p:cNvCxnSpPr>
          <p:nvPr/>
        </p:nvCxnSpPr>
        <p:spPr>
          <a:xfrm>
            <a:off x="1963738" y="3562350"/>
            <a:ext cx="627062" cy="120491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to 47"/>
          <p:cNvCxnSpPr>
            <a:stCxn id="31" idx="3"/>
            <a:endCxn id="34" idx="1"/>
          </p:cNvCxnSpPr>
          <p:nvPr/>
        </p:nvCxnSpPr>
        <p:spPr>
          <a:xfrm flipV="1">
            <a:off x="4318000" y="2420938"/>
            <a:ext cx="601663" cy="476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to 56"/>
          <p:cNvCxnSpPr>
            <a:stCxn id="35" idx="1"/>
            <a:endCxn id="34" idx="3"/>
          </p:cNvCxnSpPr>
          <p:nvPr/>
        </p:nvCxnSpPr>
        <p:spPr>
          <a:xfrm flipH="1">
            <a:off x="6648450" y="2138363"/>
            <a:ext cx="660400" cy="2825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to 60"/>
          <p:cNvCxnSpPr>
            <a:stCxn id="41" idx="1"/>
          </p:cNvCxnSpPr>
          <p:nvPr/>
        </p:nvCxnSpPr>
        <p:spPr>
          <a:xfrm flipH="1" flipV="1">
            <a:off x="6648450" y="2555875"/>
            <a:ext cx="663575" cy="2159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to 63"/>
          <p:cNvCxnSpPr>
            <a:stCxn id="32" idx="3"/>
            <a:endCxn id="37" idx="1"/>
          </p:cNvCxnSpPr>
          <p:nvPr/>
        </p:nvCxnSpPr>
        <p:spPr>
          <a:xfrm flipV="1">
            <a:off x="4316413" y="3630613"/>
            <a:ext cx="666750" cy="15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ector reto 66"/>
          <p:cNvCxnSpPr/>
          <p:nvPr/>
        </p:nvCxnSpPr>
        <p:spPr>
          <a:xfrm>
            <a:off x="6648450" y="3644900"/>
            <a:ext cx="67786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ector reto 69"/>
          <p:cNvCxnSpPr>
            <a:stCxn id="33" idx="3"/>
          </p:cNvCxnSpPr>
          <p:nvPr/>
        </p:nvCxnSpPr>
        <p:spPr>
          <a:xfrm flipV="1">
            <a:off x="4318000" y="4764088"/>
            <a:ext cx="631825" cy="31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Seta para a direita 29">
            <a:hlinkClick r:id="rId2" action="ppaction://hlinksldjump"/>
          </p:cNvPr>
          <p:cNvSpPr/>
          <p:nvPr/>
        </p:nvSpPr>
        <p:spPr>
          <a:xfrm rot="10800000">
            <a:off x="244475" y="5229225"/>
            <a:ext cx="517525" cy="360363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5" name="Retângulo 54"/>
          <p:cNvSpPr/>
          <p:nvPr/>
        </p:nvSpPr>
        <p:spPr>
          <a:xfrm>
            <a:off x="4956175" y="4298950"/>
            <a:ext cx="1665288" cy="100171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Liberação de limites de movimentação e  empenho </a:t>
            </a:r>
          </a:p>
        </p:txBody>
      </p:sp>
      <p:cxnSp>
        <p:nvCxnSpPr>
          <p:cNvPr id="56" name="Conector reto 55"/>
          <p:cNvCxnSpPr>
            <a:stCxn id="55" idx="3"/>
          </p:cNvCxnSpPr>
          <p:nvPr/>
        </p:nvCxnSpPr>
        <p:spPr>
          <a:xfrm>
            <a:off x="6621463" y="4800600"/>
            <a:ext cx="68738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Retângulo 58"/>
          <p:cNvSpPr/>
          <p:nvPr/>
        </p:nvSpPr>
        <p:spPr>
          <a:xfrm>
            <a:off x="7308850" y="4403725"/>
            <a:ext cx="1727200" cy="72231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Formalização de parceria com a Embrapa Café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3"/>
          <p:cNvSpPr txBox="1">
            <a:spLocks noChangeArrowheads="1"/>
          </p:cNvSpPr>
          <p:nvPr/>
        </p:nvSpPr>
        <p:spPr bwMode="auto">
          <a:xfrm>
            <a:off x="838200" y="304800"/>
            <a:ext cx="77485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4" charset="-128"/>
              </a:defRPr>
            </a:lvl9pPr>
          </a:lstStyle>
          <a:p>
            <a:r>
              <a:rPr lang="pt-BR" altLang="pt-BR" sz="3200" dirty="0">
                <a:solidFill>
                  <a:srgbClr val="007338"/>
                </a:solidFill>
                <a:latin typeface="Verdana" panose="020B0604030504040204" pitchFamily="34" charset="0"/>
              </a:rPr>
              <a:t>Metas 2016 </a:t>
            </a:r>
            <a:r>
              <a:rPr lang="pt-BR" altLang="pt-BR" sz="3200" dirty="0" smtClean="0">
                <a:solidFill>
                  <a:srgbClr val="007338"/>
                </a:solidFill>
                <a:latin typeface="Verdana" panose="020B0604030504040204" pitchFamily="34" charset="0"/>
              </a:rPr>
              <a:t>– Lei Plurianual</a:t>
            </a:r>
            <a:endParaRPr lang="pt-BR" altLang="pt-BR" sz="3200" dirty="0">
              <a:solidFill>
                <a:srgbClr val="007338"/>
              </a:solidFill>
              <a:latin typeface="Verdana" panose="020B060403050404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34950" y="3715693"/>
            <a:ext cx="1728788" cy="43338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Lei Plurianual</a:t>
            </a:r>
          </a:p>
        </p:txBody>
      </p:sp>
      <p:sp>
        <p:nvSpPr>
          <p:cNvPr id="28" name="Retângulo 27"/>
          <p:cNvSpPr/>
          <p:nvPr/>
        </p:nvSpPr>
        <p:spPr>
          <a:xfrm>
            <a:off x="234950" y="1076325"/>
            <a:ext cx="1728788" cy="431800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i="1" dirty="0">
                <a:solidFill>
                  <a:srgbClr val="007338"/>
                </a:solidFill>
                <a:latin typeface="Verdana" panose="020B0604030504040204" pitchFamily="34" charset="0"/>
                <a:ea typeface="ヒラギノ角ゴ Pro W3" pitchFamily="4" charset="-128"/>
              </a:rPr>
              <a:t>Prioridade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2590800" y="1076325"/>
            <a:ext cx="6446838" cy="431800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i="1" dirty="0">
                <a:solidFill>
                  <a:srgbClr val="007338"/>
                </a:solidFill>
                <a:latin typeface="Verdana" panose="020B0604030504040204" pitchFamily="34" charset="0"/>
                <a:ea typeface="ヒラギノ角ゴ Pro W3" pitchFamily="4" charset="-128"/>
              </a:rPr>
              <a:t>Etapas do Processo</a:t>
            </a:r>
          </a:p>
        </p:txBody>
      </p:sp>
      <p:sp>
        <p:nvSpPr>
          <p:cNvPr id="31" name="Retângulo 30"/>
          <p:cNvSpPr/>
          <p:nvPr/>
        </p:nvSpPr>
        <p:spPr>
          <a:xfrm>
            <a:off x="2590800" y="2254250"/>
            <a:ext cx="1727200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Conteúdo</a:t>
            </a:r>
          </a:p>
        </p:txBody>
      </p:sp>
      <p:sp>
        <p:nvSpPr>
          <p:cNvPr id="32" name="Retângulo 31"/>
          <p:cNvSpPr/>
          <p:nvPr/>
        </p:nvSpPr>
        <p:spPr>
          <a:xfrm>
            <a:off x="2590800" y="3715693"/>
            <a:ext cx="1727200" cy="4333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Processo</a:t>
            </a:r>
          </a:p>
        </p:txBody>
      </p:sp>
      <p:sp>
        <p:nvSpPr>
          <p:cNvPr id="33" name="Retângulo 32"/>
          <p:cNvSpPr/>
          <p:nvPr/>
        </p:nvSpPr>
        <p:spPr>
          <a:xfrm>
            <a:off x="2590800" y="5373464"/>
            <a:ext cx="1727200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Orçamento</a:t>
            </a:r>
          </a:p>
        </p:txBody>
      </p:sp>
      <p:sp>
        <p:nvSpPr>
          <p:cNvPr id="34" name="Retângulo 33"/>
          <p:cNvSpPr/>
          <p:nvPr/>
        </p:nvSpPr>
        <p:spPr>
          <a:xfrm>
            <a:off x="4951413" y="1557338"/>
            <a:ext cx="4084637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Consolidação das </a:t>
            </a:r>
            <a:r>
              <a:rPr lang="pt-BR" sz="14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leis (PGPM, Seguro Rural, </a:t>
            </a:r>
            <a:r>
              <a:rPr lang="pt-BR" sz="1400" dirty="0" err="1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Proagro</a:t>
            </a:r>
            <a:r>
              <a:rPr lang="pt-BR" sz="14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Fundo de Catástrofe, Lei Agrícola)</a:t>
            </a:r>
            <a:endParaRPr lang="pt-BR" sz="14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" name="Retângulo 36"/>
          <p:cNvSpPr/>
          <p:nvPr/>
        </p:nvSpPr>
        <p:spPr>
          <a:xfrm>
            <a:off x="4956175" y="3140968"/>
            <a:ext cx="4081463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Câmara técnica</a:t>
            </a:r>
          </a:p>
        </p:txBody>
      </p:sp>
      <p:sp>
        <p:nvSpPr>
          <p:cNvPr id="39" name="Retângulo 38"/>
          <p:cNvSpPr/>
          <p:nvPr/>
        </p:nvSpPr>
        <p:spPr>
          <a:xfrm>
            <a:off x="4949825" y="5373464"/>
            <a:ext cx="4086225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Nova política de gestão de riscos</a:t>
            </a:r>
          </a:p>
        </p:txBody>
      </p:sp>
      <p:sp>
        <p:nvSpPr>
          <p:cNvPr id="40" name="Retângulo 39"/>
          <p:cNvSpPr/>
          <p:nvPr/>
        </p:nvSpPr>
        <p:spPr>
          <a:xfrm>
            <a:off x="4949825" y="2133600"/>
            <a:ext cx="4081463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Novos instrumentos</a:t>
            </a:r>
          </a:p>
        </p:txBody>
      </p:sp>
      <p:cxnSp>
        <p:nvCxnSpPr>
          <p:cNvPr id="5" name="Conector reto 4"/>
          <p:cNvCxnSpPr>
            <a:stCxn id="2" idx="3"/>
            <a:endCxn id="31" idx="1"/>
          </p:cNvCxnSpPr>
          <p:nvPr/>
        </p:nvCxnSpPr>
        <p:spPr>
          <a:xfrm flipV="1">
            <a:off x="1963738" y="2470150"/>
            <a:ext cx="627062" cy="146223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/>
          <p:cNvCxnSpPr>
            <a:stCxn id="2" idx="3"/>
            <a:endCxn id="32" idx="1"/>
          </p:cNvCxnSpPr>
          <p:nvPr/>
        </p:nvCxnSpPr>
        <p:spPr>
          <a:xfrm>
            <a:off x="1963738" y="3932387"/>
            <a:ext cx="62706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to 44"/>
          <p:cNvCxnSpPr>
            <a:stCxn id="2" idx="3"/>
            <a:endCxn id="33" idx="1"/>
          </p:cNvCxnSpPr>
          <p:nvPr/>
        </p:nvCxnSpPr>
        <p:spPr>
          <a:xfrm>
            <a:off x="1963738" y="3932387"/>
            <a:ext cx="627062" cy="165697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to 47"/>
          <p:cNvCxnSpPr>
            <a:stCxn id="31" idx="3"/>
            <a:endCxn id="34" idx="1"/>
          </p:cNvCxnSpPr>
          <p:nvPr/>
        </p:nvCxnSpPr>
        <p:spPr>
          <a:xfrm flipV="1">
            <a:off x="4318000" y="1773238"/>
            <a:ext cx="633413" cy="6969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to 50"/>
          <p:cNvCxnSpPr>
            <a:stCxn id="31" idx="3"/>
            <a:endCxn id="40" idx="1"/>
          </p:cNvCxnSpPr>
          <p:nvPr/>
        </p:nvCxnSpPr>
        <p:spPr>
          <a:xfrm flipV="1">
            <a:off x="4318000" y="2349500"/>
            <a:ext cx="631825" cy="1206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to 63"/>
          <p:cNvCxnSpPr>
            <a:stCxn id="32" idx="3"/>
            <a:endCxn id="37" idx="1"/>
          </p:cNvCxnSpPr>
          <p:nvPr/>
        </p:nvCxnSpPr>
        <p:spPr>
          <a:xfrm flipV="1">
            <a:off x="4318000" y="3356868"/>
            <a:ext cx="638175" cy="5755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ector reto 69"/>
          <p:cNvCxnSpPr>
            <a:stCxn id="33" idx="3"/>
            <a:endCxn id="39" idx="1"/>
          </p:cNvCxnSpPr>
          <p:nvPr/>
        </p:nvCxnSpPr>
        <p:spPr>
          <a:xfrm>
            <a:off x="4318000" y="5589364"/>
            <a:ext cx="6318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tângulo 26"/>
          <p:cNvSpPr/>
          <p:nvPr/>
        </p:nvSpPr>
        <p:spPr>
          <a:xfrm>
            <a:off x="4956175" y="3645024"/>
            <a:ext cx="4081463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Grupo de notáveis</a:t>
            </a:r>
          </a:p>
        </p:txBody>
      </p:sp>
      <p:cxnSp>
        <p:nvCxnSpPr>
          <p:cNvPr id="30" name="Conector reto 29"/>
          <p:cNvCxnSpPr>
            <a:stCxn id="32" idx="3"/>
            <a:endCxn id="27" idx="1"/>
          </p:cNvCxnSpPr>
          <p:nvPr/>
        </p:nvCxnSpPr>
        <p:spPr>
          <a:xfrm flipV="1">
            <a:off x="4318000" y="3860924"/>
            <a:ext cx="638175" cy="714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tângulo 35"/>
          <p:cNvSpPr/>
          <p:nvPr/>
        </p:nvSpPr>
        <p:spPr>
          <a:xfrm>
            <a:off x="4949825" y="4149080"/>
            <a:ext cx="4081463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Apresentação à FPA e entidades</a:t>
            </a:r>
          </a:p>
        </p:txBody>
      </p:sp>
      <p:cxnSp>
        <p:nvCxnSpPr>
          <p:cNvPr id="43" name="Conector reto 42"/>
          <p:cNvCxnSpPr>
            <a:stCxn id="32" idx="3"/>
            <a:endCxn id="36" idx="1"/>
          </p:cNvCxnSpPr>
          <p:nvPr/>
        </p:nvCxnSpPr>
        <p:spPr>
          <a:xfrm>
            <a:off x="4318000" y="3932387"/>
            <a:ext cx="631825" cy="43259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Seta para a direita 48">
            <a:hlinkClick r:id="rId2" action="ppaction://hlinksldjump"/>
          </p:cNvPr>
          <p:cNvSpPr/>
          <p:nvPr/>
        </p:nvSpPr>
        <p:spPr>
          <a:xfrm rot="10800000">
            <a:off x="244475" y="5229225"/>
            <a:ext cx="517525" cy="360363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47" name="Retângulo 46"/>
          <p:cNvSpPr/>
          <p:nvPr/>
        </p:nvSpPr>
        <p:spPr>
          <a:xfrm>
            <a:off x="4945063" y="2655888"/>
            <a:ext cx="4081462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Metas de cobertura</a:t>
            </a:r>
          </a:p>
        </p:txBody>
      </p:sp>
      <p:cxnSp>
        <p:nvCxnSpPr>
          <p:cNvPr id="50" name="Conector reto 49"/>
          <p:cNvCxnSpPr>
            <a:stCxn id="31" idx="3"/>
            <a:endCxn id="47" idx="1"/>
          </p:cNvCxnSpPr>
          <p:nvPr/>
        </p:nvCxnSpPr>
        <p:spPr>
          <a:xfrm>
            <a:off x="4318000" y="2470150"/>
            <a:ext cx="627063" cy="4016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tângulo 34"/>
          <p:cNvSpPr/>
          <p:nvPr/>
        </p:nvSpPr>
        <p:spPr>
          <a:xfrm>
            <a:off x="4949825" y="4691066"/>
            <a:ext cx="4081463" cy="431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Envio ao Congresso Nacional (5/08/2016)</a:t>
            </a:r>
            <a:endParaRPr lang="pt-BR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8" name="Conector reto 37"/>
          <p:cNvCxnSpPr>
            <a:stCxn id="32" idx="3"/>
            <a:endCxn id="35" idx="1"/>
          </p:cNvCxnSpPr>
          <p:nvPr/>
        </p:nvCxnSpPr>
        <p:spPr>
          <a:xfrm>
            <a:off x="4318000" y="3932387"/>
            <a:ext cx="631825" cy="9745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1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92033FE8-1E1F-4B06-A389-F8D554623442}" vid="{E535A1C9-EBFE-463F-BD7E-84F9A31D4256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3668</TotalTime>
  <Words>952</Words>
  <Application>Microsoft Office PowerPoint</Application>
  <PresentationFormat>Apresentação na tela (4:3)</PresentationFormat>
  <Paragraphs>210</Paragraphs>
  <Slides>15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3" baseType="lpstr">
      <vt:lpstr>Arial</vt:lpstr>
      <vt:lpstr>Calibri</vt:lpstr>
      <vt:lpstr>Fedra Sans Std Normal</vt:lpstr>
      <vt:lpstr>Frutiger LT Std 55 Roman</vt:lpstr>
      <vt:lpstr>Times New Roman</vt:lpstr>
      <vt:lpstr>Verdana</vt:lpstr>
      <vt:lpstr>ヒラギノ角ゴ Pro W3</vt:lpstr>
      <vt:lpstr>Tema1</vt:lpstr>
      <vt:lpstr>Apresentação do PowerPoint</vt:lpstr>
      <vt:lpstr>Apresentação do PowerPoint</vt:lpstr>
      <vt:lpstr>Apresentação do PowerPoint</vt:lpstr>
      <vt:lpstr>Apresentação do PowerPoint</vt:lpstr>
      <vt:lpstr>Seguro Rural: desempenho do programa em 2014, 2015 e perspectivas para 2016</vt:lpstr>
      <vt:lpstr>Seguro Rural: programação da distribuição dos recursos da subvenção em 2016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Ministerio da Agricultura Pecuaria e Abastecimento</dc:creator>
  <cp:lastModifiedBy>Andre Meloni Nassar</cp:lastModifiedBy>
  <cp:revision>196</cp:revision>
  <cp:lastPrinted>2016-02-16T13:36:31Z</cp:lastPrinted>
  <dcterms:created xsi:type="dcterms:W3CDTF">2015-12-04T13:55:13Z</dcterms:created>
  <dcterms:modified xsi:type="dcterms:W3CDTF">2016-03-02T23:47:02Z</dcterms:modified>
</cp:coreProperties>
</file>