
<file path=[Content_Types].xml><?xml version="1.0" encoding="utf-8"?>
<Types xmlns="http://schemas.openxmlformats.org/package/2006/content-types">
  <Default Extension="fntdata" ContentType="application/x-fontdata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</p:sldMasterIdLst>
  <p:notesMasterIdLst>
    <p:notesMasterId r:id="rId10"/>
  </p:notesMasterIdLst>
  <p:sldIdLst>
    <p:sldId id="1174" r:id="rId2"/>
    <p:sldId id="1187" r:id="rId3"/>
    <p:sldId id="1195" r:id="rId4"/>
    <p:sldId id="1197" r:id="rId5"/>
    <p:sldId id="1198" r:id="rId6"/>
    <p:sldId id="1199" r:id="rId7"/>
    <p:sldId id="1200" r:id="rId8"/>
    <p:sldId id="294" r:id="rId9"/>
  </p:sldIdLst>
  <p:sldSz cx="9144000" cy="6858000" type="screen4x3"/>
  <p:notesSz cx="6858000" cy="9144000"/>
  <p:embeddedFontLst>
    <p:embeddedFont>
      <p:font typeface="Lucida Handwriting" panose="03010101010101010101" pitchFamily="66" charset="0"/>
      <p:regular r:id="rId1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05DBC9F-848A-40E6-9B88-785545C787E3}">
  <a:tblStyle styleId="{505DBC9F-848A-40E6-9B88-785545C787E3}" styleName="Table_0"/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781" autoAdjust="0"/>
    <p:restoredTop sz="94660"/>
  </p:normalViewPr>
  <p:slideViewPr>
    <p:cSldViewPr>
      <p:cViewPr varScale="1">
        <p:scale>
          <a:sx n="72" d="100"/>
          <a:sy n="72" d="100"/>
        </p:scale>
        <p:origin x="1315" y="283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buNone/>
              <a:defRPr sz="1800" b="0" i="0" u="none" strike="noStrike" cap="none"/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/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/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/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/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/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/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/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457200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640080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‹nº›</a:t>
            </a:fld>
            <a:endParaRPr lang="en-US"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587407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FD2848-482F-0FA2-7812-719530BB59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1F879FC-FFF2-7842-8BED-F79F05A600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E85C0B7-84B8-9EE8-DA98-D7FF4D32BB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0A429CB9-2470-49BB-AD4F-C61E20D76E2D}" type="datetimeFigureOut">
              <a:rPr lang="pt-BR" smtClean="0"/>
              <a:t>06/04/2026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2BBCFCC-7218-7B4C-25D2-A95941F4D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C977C25-34E5-AF55-B67D-00EFAA7D0D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CC7B3E03-9661-4320-ACE6-3BF9FA1110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6281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D53B35-146B-2605-9D52-D221958D7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7035F3B-9326-A161-0C70-2985FED241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CFEB78E-8D6A-BFE8-EB27-33DB4CA1A36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0A429CB9-2470-49BB-AD4F-C61E20D76E2D}" type="datetimeFigureOut">
              <a:rPr lang="pt-BR" smtClean="0"/>
              <a:t>06/04/2026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DAA0EA2-7E0C-5BC1-84F8-7A1F7C4FC3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F1BF0C0-4B41-B080-A48E-9DD7064D8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CC7B3E03-9661-4320-ACE6-3BF9FA1110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5118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283B1AD-42DB-C1B6-5253-246822896A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1FE2D280-FDF1-89B5-CE35-94B4D495CD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486E0A5-0F4D-52F0-228E-21E8CE25E2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0A429CB9-2470-49BB-AD4F-C61E20D76E2D}" type="datetimeFigureOut">
              <a:rPr lang="pt-BR" smtClean="0"/>
              <a:t>06/04/2026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EB19700-CF2C-443C-D497-FD6F3FC3E5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13FAE22-1206-BA93-9782-6E2BBB2FA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CC7B3E03-9661-4320-ACE6-3BF9FA1110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544796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E3B54E-D51E-EC67-5ABC-FACD770D69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45DFEA6-6902-8F50-C184-11CCE426A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B7B0106-F4F7-3FED-B62B-EDF58053080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0A429CB9-2470-49BB-AD4F-C61E20D76E2D}" type="datetimeFigureOut">
              <a:rPr lang="pt-BR" smtClean="0"/>
              <a:t>06/04/2026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8A1880-126A-EFBC-CA36-DE97EAE79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B877CD4-66DA-AA4A-98AD-FE10D4933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CC7B3E03-9661-4320-ACE6-3BF9FA1110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03733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B5526B-1397-70EC-F21C-983CCAA3C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4C71DE2-2136-203A-71AB-3E02F773AE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85EA49B-A8DD-8E93-924E-173A04845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0A429CB9-2470-49BB-AD4F-C61E20D76E2D}" type="datetimeFigureOut">
              <a:rPr lang="pt-BR" smtClean="0"/>
              <a:t>06/04/2026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821C18A-FE90-448A-86ED-A959C6C15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72BD58D-14CC-11F6-B837-C1563D1B36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CC7B3E03-9661-4320-ACE6-3BF9FA1110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58811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112CFD9-91EC-E8A0-7FD4-5D61FEA54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628568C-1EC8-17D7-CFE6-40FB1BD3FE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3B0E85D-FD69-73E1-8C31-B7C66C37BB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D97CF79-1E50-84E7-6001-5F7C6542E1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0A429CB9-2470-49BB-AD4F-C61E20D76E2D}" type="datetimeFigureOut">
              <a:rPr lang="pt-BR" smtClean="0"/>
              <a:t>06/04/2026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9D7A52A-CD9B-B1FA-6431-E53BB43CFE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66C91E6-23AB-8035-AB9F-3E984AC20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CC7B3E03-9661-4320-ACE6-3BF9FA1110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07053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B23C79-A68C-A18C-31BE-217352D71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EBA3F6C-A15A-53B4-7020-6CD9693301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DD71AB4-7C13-5157-B1AC-B690DE36CF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174B7A57-78D8-14A6-3790-35DA83EF33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76595762-701F-57FE-66E7-242E8FEC93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35B4FCD0-2F67-990C-7E77-0A982550B0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0A429CB9-2470-49BB-AD4F-C61E20D76E2D}" type="datetimeFigureOut">
              <a:rPr lang="pt-BR" smtClean="0"/>
              <a:t>06/04/2026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16584221-5E90-E0C3-CB63-6A4D64797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F026781-74DA-F4E5-0E66-A1305CCD8C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CC7B3E03-9661-4320-ACE6-3BF9FA1110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85747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956B20-5E37-FB60-5AC5-985CBE950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04AE6F4-0B32-79CA-9953-E2B3DA8B4E9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0A429CB9-2470-49BB-AD4F-C61E20D76E2D}" type="datetimeFigureOut">
              <a:rPr lang="pt-BR" smtClean="0"/>
              <a:t>06/04/2026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2A435CD-B3A8-D375-2584-7ECCC4895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282433B8-C2A6-13C3-8D7F-01CB20771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CC7B3E03-9661-4320-ACE6-3BF9FA1110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0656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B4B85B64-15E7-BFF6-9B8A-4991C54A5E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0A429CB9-2470-49BB-AD4F-C61E20D76E2D}" type="datetimeFigureOut">
              <a:rPr lang="pt-BR" smtClean="0"/>
              <a:t>06/04/2026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3C85480-CD4C-2E91-AB92-610BCECC8F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851CB76-B68A-AF04-B1FF-D6DAA366F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CC7B3E03-9661-4320-ACE6-3BF9FA1110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133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FDEBDD-3B6A-A77C-250C-F0951D4E5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595060B-DBF7-8051-7B25-D372FCA9FA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5783DA3-0223-1085-C1A2-32CD462464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94256AE-BB9F-C3E5-385E-FBEF0EC9A7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0A429CB9-2470-49BB-AD4F-C61E20D76E2D}" type="datetimeFigureOut">
              <a:rPr lang="pt-BR" smtClean="0"/>
              <a:t>06/04/2026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0CB42BD5-22AF-A686-C12C-D8C33AD5B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FA79FFF2-72F0-1405-33E4-5FDFC3D50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CC7B3E03-9661-4320-ACE6-3BF9FA1110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5864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BAC8D1-D957-92EB-D6F0-5626B3BE16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D5CD0F2-C0AC-D935-B4C5-05175BA3E0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7851C45-6448-5613-AD8A-C70EA5FF5D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BCDAF7-DF40-7AF5-CB8F-5AD7180320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0A429CB9-2470-49BB-AD4F-C61E20D76E2D}" type="datetimeFigureOut">
              <a:rPr lang="pt-BR" smtClean="0"/>
              <a:t>06/04/2026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2B449C5-E9FF-C005-386D-1252E267A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46BD820-86CD-FA68-14AA-8E57636CF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/>
          <a:lstStyle/>
          <a:p>
            <a:fld id="{CC7B3E03-9661-4320-ACE6-3BF9FA11104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4788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:a16="http://schemas.microsoft.com/office/drawing/2014/main" id="{F3EE76F1-037A-9EAE-19AD-DC6645A3C7B3}"/>
              </a:ext>
            </a:extLst>
          </p:cNvPr>
          <p:cNvSpPr/>
          <p:nvPr userDrawn="1"/>
        </p:nvSpPr>
        <p:spPr>
          <a:xfrm>
            <a:off x="929297" y="330542"/>
            <a:ext cx="705819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pt-BR" sz="3600" b="1" cap="none" spc="5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COMANDO DA AERONÁUTICA</a:t>
            </a:r>
          </a:p>
        </p:txBody>
      </p:sp>
      <p:cxnSp>
        <p:nvCxnSpPr>
          <p:cNvPr id="8" name="Shape 10">
            <a:extLst>
              <a:ext uri="{FF2B5EF4-FFF2-40B4-BE49-F238E27FC236}">
                <a16:creationId xmlns:a16="http://schemas.microsoft.com/office/drawing/2014/main" id="{F7075B7E-691C-0490-5B06-1165BD9FB035}"/>
              </a:ext>
            </a:extLst>
          </p:cNvPr>
          <p:cNvCxnSpPr/>
          <p:nvPr userDrawn="1"/>
        </p:nvCxnSpPr>
        <p:spPr>
          <a:xfrm>
            <a:off x="49211" y="1300449"/>
            <a:ext cx="9036050" cy="0"/>
          </a:xfrm>
          <a:prstGeom prst="straightConnector1">
            <a:avLst/>
          </a:prstGeom>
          <a:noFill/>
          <a:ln w="63500" cap="flat" cmpd="sng">
            <a:solidFill>
              <a:schemeClr val="accent4">
                <a:lumMod val="75000"/>
              </a:schemeClr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9" name="Shape 11">
            <a:extLst>
              <a:ext uri="{FF2B5EF4-FFF2-40B4-BE49-F238E27FC236}">
                <a16:creationId xmlns:a16="http://schemas.microsoft.com/office/drawing/2014/main" id="{25A46B33-D97E-52F3-9341-6231D574ADFD}"/>
              </a:ext>
            </a:extLst>
          </p:cNvPr>
          <p:cNvCxnSpPr/>
          <p:nvPr userDrawn="1"/>
        </p:nvCxnSpPr>
        <p:spPr>
          <a:xfrm>
            <a:off x="49211" y="1412776"/>
            <a:ext cx="9036050" cy="0"/>
          </a:xfrm>
          <a:prstGeom prst="straightConnector1">
            <a:avLst/>
          </a:prstGeom>
          <a:noFill/>
          <a:ln w="63500" cap="flat" cmpd="sng">
            <a:solidFill>
              <a:schemeClr val="accent1">
                <a:lumMod val="75000"/>
              </a:schemeClr>
            </a:solidFill>
            <a:prstDash val="solid"/>
            <a:miter/>
            <a:headEnd type="none" w="med" len="med"/>
            <a:tailEnd type="none" w="med" len="med"/>
          </a:ln>
        </p:spPr>
      </p:cxnSp>
      <p:pic>
        <p:nvPicPr>
          <p:cNvPr id="10" name="Picture 13">
            <a:extLst>
              <a:ext uri="{FF2B5EF4-FFF2-40B4-BE49-F238E27FC236}">
                <a16:creationId xmlns:a16="http://schemas.microsoft.com/office/drawing/2014/main" id="{0E75D8E3-0477-D73D-4226-DFF32478929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7930726" y="184015"/>
            <a:ext cx="1100870" cy="868719"/>
          </a:xfrm>
          <a:prstGeom prst="rect">
            <a:avLst/>
          </a:prstGeom>
        </p:spPr>
      </p:pic>
      <p:pic>
        <p:nvPicPr>
          <p:cNvPr id="11" name="Imagem 10" descr="Tela de jogo de vídeo game com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id="{0DEF74D3-ED55-4F48-0DDB-6E379E972BDC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95" y="52466"/>
            <a:ext cx="848502" cy="116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315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fif"/><Relationship Id="rId2" Type="http://schemas.openxmlformats.org/officeDocument/2006/relationships/image" Target="../media/image9.jf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D90E5B-CF9E-A20B-5A2C-081C0A57AA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Users\guilhermegsa\Downloads\33658483488_07cc55fc0d_k.jpg">
            <a:extLst>
              <a:ext uri="{FF2B5EF4-FFF2-40B4-BE49-F238E27FC236}">
                <a16:creationId xmlns:a16="http://schemas.microsoft.com/office/drawing/2014/main" id="{49B481B0-C6CC-13EF-46A8-48E693B56E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12" b="5290"/>
          <a:stretch/>
        </p:blipFill>
        <p:spPr bwMode="auto">
          <a:xfrm>
            <a:off x="0" y="1577330"/>
            <a:ext cx="9144000" cy="5164038"/>
          </a:xfrm>
          <a:prstGeom prst="rect">
            <a:avLst/>
          </a:prstGeom>
          <a:ln>
            <a:noFill/>
          </a:ln>
          <a:effectLst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00C8B2B8-BFB1-072F-EB69-13A1D659D6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2" y="3997185"/>
            <a:ext cx="3059832" cy="2668854"/>
          </a:xfrm>
          <a:prstGeom prst="rect">
            <a:avLst/>
          </a:prstGeom>
          <a:effectLst>
            <a:softEdge rad="19050"/>
          </a:effectLst>
        </p:spPr>
      </p:pic>
    </p:spTree>
    <p:extLst>
      <p:ext uri="{BB962C8B-B14F-4D97-AF65-F5344CB8AC3E}">
        <p14:creationId xmlns:p14="http://schemas.microsoft.com/office/powerpoint/2010/main" val="1918235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DCAFE3-C7E9-815B-5486-85D6443B9C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E8B24AF8-0DE8-466E-A5F3-64BC2C3F2A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74151"/>
            <a:ext cx="9144000" cy="5383849"/>
          </a:xfrm>
          <a:prstGeom prst="rect">
            <a:avLst/>
          </a:prstGeom>
          <a:effectLst>
            <a:softEdge rad="152400"/>
          </a:effectLst>
        </p:spPr>
      </p:pic>
    </p:spTree>
    <p:extLst>
      <p:ext uri="{BB962C8B-B14F-4D97-AF65-F5344CB8AC3E}">
        <p14:creationId xmlns:p14="http://schemas.microsoft.com/office/powerpoint/2010/main" val="1156934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8C48D-CF5A-3D4C-2C2C-A8D9C5D109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A3B00EF1-DF71-12EA-CC91-8F6EE11A2D00}"/>
              </a:ext>
            </a:extLst>
          </p:cNvPr>
          <p:cNvSpPr txBox="1"/>
          <p:nvPr/>
        </p:nvSpPr>
        <p:spPr>
          <a:xfrm>
            <a:off x="539552" y="1916832"/>
            <a:ext cx="420561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MORTE FICTA</a:t>
            </a:r>
          </a:p>
          <a:p>
            <a:pPr algn="ctr"/>
            <a:r>
              <a:rPr lang="pt-BR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(PERDA DO POSTO E PATENTE)</a:t>
            </a:r>
          </a:p>
          <a:p>
            <a:pPr algn="ctr"/>
            <a:endParaRPr lang="pt-BR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 </a:t>
            </a:r>
            <a:r>
              <a:rPr lang="pt-BR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RESGUARDO</a:t>
            </a:r>
          </a:p>
          <a:p>
            <a:pPr algn="ctr"/>
            <a:r>
              <a:rPr lang="pt-BR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AOS BENEFICIÁRIOS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BE1BCA09-0F1D-441E-9A9B-20A8CFFCB6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98889" y="1700808"/>
            <a:ext cx="3072342" cy="46085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94B932F7-FBDE-486B-A9C8-2CA155E66401}"/>
              </a:ext>
            </a:extLst>
          </p:cNvPr>
          <p:cNvSpPr txBox="1"/>
          <p:nvPr/>
        </p:nvSpPr>
        <p:spPr>
          <a:xfrm>
            <a:off x="527014" y="4293096"/>
            <a:ext cx="4837074" cy="1991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PROPORCIONAL AO TEMPO DE SERVIÇO;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CONTRIBUIÇÃO PERMANENTE E OBRIGATÓRIA;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VISA A PROTEÇÃO SOCIAL DAS FAMÍLIAS;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NÃO DEVE PASSAR A PESSOA DO CONDENADO; 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SUJEIÇÃO DO MILITAR DURANTE TODA A VIDA; e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NÃO SERVE PARA ALCANÇAR APOSENTADORIA.</a:t>
            </a:r>
          </a:p>
        </p:txBody>
      </p:sp>
    </p:spTree>
    <p:extLst>
      <p:ext uri="{BB962C8B-B14F-4D97-AF65-F5344CB8AC3E}">
        <p14:creationId xmlns:p14="http://schemas.microsoft.com/office/powerpoint/2010/main" val="1578146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5F1E91-23E4-2062-F2DD-FDBC49706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0A8C212-0F23-FAB9-2FDD-70BD37803145}"/>
              </a:ext>
            </a:extLst>
          </p:cNvPr>
          <p:cNvSpPr txBox="1"/>
          <p:nvPr/>
        </p:nvSpPr>
        <p:spPr>
          <a:xfrm>
            <a:off x="0" y="1556792"/>
            <a:ext cx="9144000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MILITAR JÁ NÃO RECEBE NADA </a:t>
            </a:r>
          </a:p>
          <a:p>
            <a:pPr algn="ctr">
              <a:spcAft>
                <a:spcPts val="600"/>
              </a:spcAft>
            </a:pPr>
            <a:r>
              <a:rPr lang="pt-BR" sz="24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 VIER A PERDER O POSTO E A PATENTE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508B95-ACFD-5694-4303-C32FF77C49DD}"/>
              </a:ext>
            </a:extLst>
          </p:cNvPr>
          <p:cNvSpPr txBox="1"/>
          <p:nvPr/>
        </p:nvSpPr>
        <p:spPr>
          <a:xfrm>
            <a:off x="461016" y="2882412"/>
            <a:ext cx="8136904" cy="3751115"/>
          </a:xfrm>
          <a:prstGeom prst="rect">
            <a:avLst/>
          </a:prstGeom>
          <a:noFill/>
          <a:ln w="38100" cap="rnd">
            <a:noFill/>
            <a:prstDash val="dash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sX0" fmla="*/ 0 w 8136904"/>
                      <a:gd name="csY0" fmla="*/ 0 h 3751115"/>
                      <a:gd name="csX1" fmla="*/ 8136904 w 8136904"/>
                      <a:gd name="csY1" fmla="*/ 0 h 3751115"/>
                      <a:gd name="csX2" fmla="*/ 8136904 w 8136904"/>
                      <a:gd name="csY2" fmla="*/ 3751115 h 3751115"/>
                      <a:gd name="csX3" fmla="*/ 0 w 8136904"/>
                      <a:gd name="csY3" fmla="*/ 3751115 h 3751115"/>
                      <a:gd name="csX4" fmla="*/ 0 w 8136904"/>
                      <a:gd name="csY4" fmla="*/ 0 h 3751115"/>
                    </a:gdLst>
                    <a:ahLst/>
                    <a:cxnLst>
                      <a:cxn ang="0">
                        <a:pos x="csX0" y="csY0"/>
                      </a:cxn>
                      <a:cxn ang="0">
                        <a:pos x="csX1" y="csY1"/>
                      </a:cxn>
                      <a:cxn ang="0">
                        <a:pos x="csX2" y="csY2"/>
                      </a:cxn>
                      <a:cxn ang="0">
                        <a:pos x="csX3" y="csY3"/>
                      </a:cxn>
                      <a:cxn ang="0">
                        <a:pos x="csX4" y="csY4"/>
                      </a:cxn>
                    </a:cxnLst>
                    <a:rect l="l" t="t" r="r" b="b"/>
                    <a:pathLst>
                      <a:path w="8136904" h="3751115" extrusionOk="0">
                        <a:moveTo>
                          <a:pt x="0" y="0"/>
                        </a:moveTo>
                        <a:cubicBezTo>
                          <a:pt x="3208576" y="118645"/>
                          <a:pt x="5275419" y="116012"/>
                          <a:pt x="8136904" y="0"/>
                        </a:cubicBezTo>
                        <a:cubicBezTo>
                          <a:pt x="8004022" y="954300"/>
                          <a:pt x="8221855" y="2285650"/>
                          <a:pt x="8136904" y="3751115"/>
                        </a:cubicBezTo>
                        <a:cubicBezTo>
                          <a:pt x="6286155" y="3885715"/>
                          <a:pt x="3825423" y="3593919"/>
                          <a:pt x="0" y="3751115"/>
                        </a:cubicBezTo>
                        <a:cubicBezTo>
                          <a:pt x="-20187" y="2120335"/>
                          <a:pt x="-152480" y="911047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txBody>
          <a:bodyPr wrap="square" lIns="180000" tIns="180000" rIns="180000" bIns="180000" anchor="ctr">
            <a:noAutofit/>
          </a:bodyPr>
          <a:lstStyle/>
          <a:p>
            <a:pPr indent="540385" algn="just">
              <a:lnSpc>
                <a:spcPts val="2700"/>
              </a:lnSpc>
              <a:buNone/>
            </a:pPr>
            <a:r>
              <a:rPr lang="pt-BR" sz="2400" dirty="0">
                <a:solidFill>
                  <a:schemeClr val="tx1"/>
                </a:solidFill>
                <a:effectLst/>
                <a:latin typeface="+mj-lt"/>
                <a:ea typeface="Arial MT"/>
                <a:cs typeface="Arial" panose="020B0604020202020204" pitchFamily="34" charset="0"/>
              </a:rPr>
              <a:t>A </a:t>
            </a:r>
            <a:r>
              <a:rPr lang="pt-B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Arial MT"/>
                <a:cs typeface="Arial" panose="020B0604020202020204" pitchFamily="34" charset="0"/>
              </a:rPr>
              <a:t>Lei 13.954 de 2019</a:t>
            </a:r>
            <a:r>
              <a:rPr lang="pt-BR" sz="2400" dirty="0">
                <a:solidFill>
                  <a:schemeClr val="tx1"/>
                </a:solidFill>
                <a:effectLst/>
                <a:latin typeface="+mj-lt"/>
                <a:ea typeface="Arial MT"/>
                <a:cs typeface="Arial" panose="020B0604020202020204" pitchFamily="34" charset="0"/>
              </a:rPr>
              <a:t>, que tratou da reestruturação da carreira militar, modificou a Lei 3.765 de 1960</a:t>
            </a:r>
            <a:r>
              <a:rPr lang="pt-BR" sz="2400" dirty="0">
                <a:effectLst/>
                <a:latin typeface="+mj-lt"/>
                <a:ea typeface="Arial MT"/>
                <a:cs typeface="Arial" panose="020B0604020202020204" pitchFamily="34" charset="0"/>
              </a:rPr>
              <a:t>, atinente às Pensões Militares, mais especificamente no art. 20 e parágrafo único, </a:t>
            </a:r>
            <a:r>
              <a:rPr lang="pt-BR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Arial MT"/>
                <a:cs typeface="Arial" panose="020B0604020202020204" pitchFamily="34" charset="0"/>
              </a:rPr>
              <a:t>passando a vigorar a seguinte redação</a:t>
            </a:r>
            <a:r>
              <a:rPr lang="pt-B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Arial MT"/>
                <a:cs typeface="Arial" panose="020B0604020202020204" pitchFamily="34" charset="0"/>
              </a:rPr>
              <a:t>:</a:t>
            </a:r>
          </a:p>
          <a:p>
            <a:pPr indent="540385" algn="just">
              <a:lnSpc>
                <a:spcPts val="2700"/>
              </a:lnSpc>
              <a:buNone/>
            </a:pPr>
            <a:endParaRPr lang="pt-B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Arial MT"/>
              <a:cs typeface="Arial" panose="020B0604020202020204" pitchFamily="34" charset="0"/>
            </a:endParaRPr>
          </a:p>
          <a:p>
            <a:pPr marL="446088" lvl="3" algn="just">
              <a:lnSpc>
                <a:spcPts val="27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2000" b="1" dirty="0">
                <a:solidFill>
                  <a:schemeClr val="tx1"/>
                </a:solidFill>
                <a:effectLst/>
                <a:latin typeface="+mj-lt"/>
                <a:ea typeface="Arial MT"/>
                <a:cs typeface="Arial" panose="020B0604020202020204" pitchFamily="34" charset="0"/>
              </a:rPr>
              <a:t>Art. 20. O oficial da ativa, da reserva remunerada ou reformado, contribuinte obrigatório da pensão militar, que perder posto e patente </a:t>
            </a:r>
            <a:r>
              <a:rPr lang="pt-BR" sz="2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Arial MT"/>
                <a:cs typeface="Arial" panose="020B0604020202020204" pitchFamily="34" charset="0"/>
              </a:rPr>
              <a:t>deixará aos seus beneficiários</a:t>
            </a:r>
            <a:r>
              <a:rPr lang="pt-BR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Arial MT"/>
                <a:cs typeface="Arial" panose="020B0604020202020204" pitchFamily="34" charset="0"/>
              </a:rPr>
              <a:t> a pensão militar correspondente ao posto que possuía, </a:t>
            </a:r>
            <a:r>
              <a:rPr lang="pt-BR" sz="20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Arial MT"/>
                <a:cs typeface="Arial" panose="020B0604020202020204" pitchFamily="34" charset="0"/>
              </a:rPr>
              <a:t>com valor proporcional ao tempo de serviço</a:t>
            </a:r>
            <a:r>
              <a:rPr lang="pt-BR" sz="2000" b="1" dirty="0">
                <a:solidFill>
                  <a:schemeClr val="tx1"/>
                </a:solidFill>
                <a:effectLst/>
                <a:latin typeface="+mj-lt"/>
                <a:ea typeface="Arial MT"/>
                <a:cs typeface="Arial" panose="020B0604020202020204" pitchFamily="34" charset="0"/>
              </a:rPr>
              <a:t>.</a:t>
            </a:r>
            <a:endParaRPr lang="pt-BR" sz="3200" b="1" dirty="0">
              <a:solidFill>
                <a:schemeClr val="tx1"/>
              </a:solidFill>
              <a:effectLst/>
              <a:latin typeface="+mj-lt"/>
              <a:ea typeface="Arial MT"/>
              <a:cs typeface="Arial" panose="020B0604020202020204" pitchFamily="34" charset="0"/>
            </a:endParaRPr>
          </a:p>
        </p:txBody>
      </p:sp>
      <p:sp>
        <p:nvSpPr>
          <p:cNvPr id="6" name="Retângulo: Cantos Arredondados 5">
            <a:extLst>
              <a:ext uri="{FF2B5EF4-FFF2-40B4-BE49-F238E27FC236}">
                <a16:creationId xmlns:a16="http://schemas.microsoft.com/office/drawing/2014/main" id="{336241F9-0CB8-8DAA-0DCF-967544CA6051}"/>
              </a:ext>
            </a:extLst>
          </p:cNvPr>
          <p:cNvSpPr/>
          <p:nvPr/>
        </p:nvSpPr>
        <p:spPr>
          <a:xfrm>
            <a:off x="323528" y="2780928"/>
            <a:ext cx="8496944" cy="3960440"/>
          </a:xfrm>
          <a:prstGeom prst="roundRect">
            <a:avLst/>
          </a:prstGeom>
          <a:noFill/>
          <a:ln w="38100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0652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F3EF7-39DC-C635-91A3-6171C2B41B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4FB21D5-3A6C-83D4-7D7C-7BD157A960B9}"/>
              </a:ext>
            </a:extLst>
          </p:cNvPr>
          <p:cNvSpPr txBox="1"/>
          <p:nvPr/>
        </p:nvSpPr>
        <p:spPr>
          <a:xfrm>
            <a:off x="107504" y="1667487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800" b="1" u="sng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PREJUÍZO PARA A CARREIRA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1DC7F009-140C-80B6-D653-3065EBDDE983}"/>
              </a:ext>
            </a:extLst>
          </p:cNvPr>
          <p:cNvSpPr txBox="1"/>
          <p:nvPr/>
        </p:nvSpPr>
        <p:spPr>
          <a:xfrm>
            <a:off x="251520" y="2661943"/>
            <a:ext cx="6552728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VIDA MILITAR PRESSUPÕE, </a:t>
            </a:r>
          </a:p>
          <a:p>
            <a:pPr>
              <a:spcAft>
                <a:spcPts val="3000"/>
              </a:spcAft>
            </a:pPr>
            <a:r>
              <a:rPr lang="pt-BR" sz="24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DENTRE OUTROS ASPECTOS:</a:t>
            </a:r>
          </a:p>
          <a:p>
            <a:pPr marL="542925" lvl="4" indent="-276225" algn="just">
              <a:spcAft>
                <a:spcPts val="1200"/>
              </a:spcAft>
              <a:buFont typeface="Wingdings" panose="05000000000000000000" pitchFamily="2" charset="2"/>
              <a:buChar char="ü"/>
              <a:tabLst>
                <a:tab pos="2062163" algn="l"/>
              </a:tabLst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ABNEGAÇÃO</a:t>
            </a:r>
          </a:p>
          <a:p>
            <a:pPr marL="542925" lvl="4" indent="-276225" algn="just">
              <a:spcAft>
                <a:spcPts val="1200"/>
              </a:spcAft>
              <a:buFont typeface="Wingdings" panose="05000000000000000000" pitchFamily="2" charset="2"/>
              <a:buChar char="ü"/>
              <a:tabLst>
                <a:tab pos="2062163" algn="l"/>
              </a:tabLst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SERVIÇO INCONDICIONAL À NAÇÃO</a:t>
            </a:r>
          </a:p>
          <a:p>
            <a:pPr marL="542925" lvl="4" indent="-276225" algn="just">
              <a:spcAft>
                <a:spcPts val="1200"/>
              </a:spcAft>
              <a:buFont typeface="Wingdings" panose="05000000000000000000" pitchFamily="2" charset="2"/>
              <a:buChar char="ü"/>
              <a:tabLst>
                <a:tab pos="2062163" algn="l"/>
              </a:tabLst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DIGNIDADE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A1D9680-B628-5063-4311-CC4769F985AF}"/>
              </a:ext>
            </a:extLst>
          </p:cNvPr>
          <p:cNvSpPr txBox="1"/>
          <p:nvPr/>
        </p:nvSpPr>
        <p:spPr>
          <a:xfrm>
            <a:off x="858654" y="5931709"/>
            <a:ext cx="827698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DECISÕES RECENTES CONTRIBUIRÃO PARA </a:t>
            </a:r>
          </a:p>
          <a:p>
            <a:pPr algn="ctr">
              <a:spcAft>
                <a:spcPts val="600"/>
              </a:spcAft>
            </a:pPr>
            <a:r>
              <a:rPr lang="pt-BR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OS JOVENS MENSUREM O INTERESSE PELA CARREIRA. </a:t>
            </a:r>
          </a:p>
        </p:txBody>
      </p:sp>
      <p:pic>
        <p:nvPicPr>
          <p:cNvPr id="12" name="Picture Placeholder 17">
            <a:extLst>
              <a:ext uri="{FF2B5EF4-FFF2-40B4-BE49-F238E27FC236}">
                <a16:creationId xmlns:a16="http://schemas.microsoft.com/office/drawing/2014/main" id="{072B888B-5604-66F4-A14E-9FDE9945B4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21" t="3732" r="18206" b="5320"/>
          <a:stretch/>
        </p:blipFill>
        <p:spPr>
          <a:xfrm>
            <a:off x="5085362" y="2355327"/>
            <a:ext cx="3807118" cy="3411762"/>
          </a:xfrm>
          <a:custGeom>
            <a:avLst/>
            <a:gdLst>
              <a:gd name="connsiteX0" fmla="*/ 2670272 w 5211490"/>
              <a:gd name="connsiteY0" fmla="*/ 4667295 h 6858000"/>
              <a:gd name="connsiteX1" fmla="*/ 5211490 w 5211490"/>
              <a:gd name="connsiteY1" fmla="*/ 4667295 h 6858000"/>
              <a:gd name="connsiteX2" fmla="*/ 3940880 w 5211490"/>
              <a:gd name="connsiteY2" fmla="*/ 6858000 h 6858000"/>
              <a:gd name="connsiteX3" fmla="*/ 3940880 w 5211490"/>
              <a:gd name="connsiteY3" fmla="*/ 2396645 h 6858000"/>
              <a:gd name="connsiteX4" fmla="*/ 5211490 w 5211490"/>
              <a:gd name="connsiteY4" fmla="*/ 4587350 h 6858000"/>
              <a:gd name="connsiteX5" fmla="*/ 2670272 w 5211490"/>
              <a:gd name="connsiteY5" fmla="*/ 4587350 h 6858000"/>
              <a:gd name="connsiteX6" fmla="*/ 1336442 w 5211490"/>
              <a:gd name="connsiteY6" fmla="*/ 2343034 h 6858000"/>
              <a:gd name="connsiteX7" fmla="*/ 3877660 w 5211490"/>
              <a:gd name="connsiteY7" fmla="*/ 2343034 h 6858000"/>
              <a:gd name="connsiteX8" fmla="*/ 2607050 w 5211490"/>
              <a:gd name="connsiteY8" fmla="*/ 4533739 h 6858000"/>
              <a:gd name="connsiteX9" fmla="*/ 5211490 w 5211490"/>
              <a:gd name="connsiteY9" fmla="*/ 165700 h 6858000"/>
              <a:gd name="connsiteX10" fmla="*/ 5211490 w 5211490"/>
              <a:gd name="connsiteY10" fmla="*/ 4413971 h 6858000"/>
              <a:gd name="connsiteX11" fmla="*/ 3982992 w 5211490"/>
              <a:gd name="connsiteY11" fmla="*/ 2298842 h 6858000"/>
              <a:gd name="connsiteX12" fmla="*/ 2607050 w 5211490"/>
              <a:gd name="connsiteY12" fmla="*/ 63450 h 6858000"/>
              <a:gd name="connsiteX13" fmla="*/ 3877660 w 5211490"/>
              <a:gd name="connsiteY13" fmla="*/ 2254154 h 6858000"/>
              <a:gd name="connsiteX14" fmla="*/ 1336442 w 5211490"/>
              <a:gd name="connsiteY14" fmla="*/ 2254154 h 6858000"/>
              <a:gd name="connsiteX15" fmla="*/ 2670272 w 5211490"/>
              <a:gd name="connsiteY15" fmla="*/ 0 h 6858000"/>
              <a:gd name="connsiteX16" fmla="*/ 5211490 w 5211490"/>
              <a:gd name="connsiteY16" fmla="*/ 0 h 6858000"/>
              <a:gd name="connsiteX17" fmla="*/ 3940880 w 5211490"/>
              <a:gd name="connsiteY17" fmla="*/ 2190704 h 6858000"/>
              <a:gd name="connsiteX18" fmla="*/ 0 w 5211490"/>
              <a:gd name="connsiteY18" fmla="*/ 0 h 6858000"/>
              <a:gd name="connsiteX19" fmla="*/ 2541218 w 5211490"/>
              <a:gd name="connsiteY19" fmla="*/ 0 h 6858000"/>
              <a:gd name="connsiteX20" fmla="*/ 1270609 w 5211490"/>
              <a:gd name="connsiteY20" fmla="*/ 21907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5211490" h="6858000">
                <a:moveTo>
                  <a:pt x="2670272" y="4667295"/>
                </a:moveTo>
                <a:lnTo>
                  <a:pt x="5211490" y="4667295"/>
                </a:lnTo>
                <a:lnTo>
                  <a:pt x="3940880" y="6858000"/>
                </a:lnTo>
                <a:close/>
                <a:moveTo>
                  <a:pt x="3940880" y="2396645"/>
                </a:moveTo>
                <a:lnTo>
                  <a:pt x="5211490" y="4587350"/>
                </a:lnTo>
                <a:lnTo>
                  <a:pt x="2670272" y="4587350"/>
                </a:lnTo>
                <a:close/>
                <a:moveTo>
                  <a:pt x="1336442" y="2343034"/>
                </a:moveTo>
                <a:lnTo>
                  <a:pt x="3877660" y="2343034"/>
                </a:lnTo>
                <a:lnTo>
                  <a:pt x="2607050" y="4533739"/>
                </a:lnTo>
                <a:close/>
                <a:moveTo>
                  <a:pt x="5211490" y="165700"/>
                </a:moveTo>
                <a:lnTo>
                  <a:pt x="5211490" y="4413971"/>
                </a:lnTo>
                <a:lnTo>
                  <a:pt x="3982992" y="2298842"/>
                </a:lnTo>
                <a:close/>
                <a:moveTo>
                  <a:pt x="2607050" y="63450"/>
                </a:moveTo>
                <a:lnTo>
                  <a:pt x="3877660" y="2254154"/>
                </a:lnTo>
                <a:lnTo>
                  <a:pt x="1336442" y="2254154"/>
                </a:lnTo>
                <a:close/>
                <a:moveTo>
                  <a:pt x="2670272" y="0"/>
                </a:moveTo>
                <a:lnTo>
                  <a:pt x="5211490" y="0"/>
                </a:lnTo>
                <a:lnTo>
                  <a:pt x="3940880" y="2190704"/>
                </a:lnTo>
                <a:close/>
                <a:moveTo>
                  <a:pt x="0" y="0"/>
                </a:moveTo>
                <a:lnTo>
                  <a:pt x="2541218" y="0"/>
                </a:lnTo>
                <a:lnTo>
                  <a:pt x="1270609" y="2190704"/>
                </a:lnTo>
                <a:close/>
              </a:path>
            </a:pathLst>
          </a:custGeom>
          <a:effectLst>
            <a:outerShdw dist="203200" dir="9540000" algn="ctr" rotWithShape="0">
              <a:srgbClr val="000000"/>
            </a:outerShdw>
          </a:effectLst>
        </p:spPr>
      </p:pic>
      <p:pic>
        <p:nvPicPr>
          <p:cNvPr id="13" name="Imagem 12" descr="Desenho de um avião&#10;&#10;Descrição gerada automaticamente com confiança média">
            <a:extLst>
              <a:ext uri="{FF2B5EF4-FFF2-40B4-BE49-F238E27FC236}">
                <a16:creationId xmlns:a16="http://schemas.microsoft.com/office/drawing/2014/main" id="{08D9A993-2B73-49E8-57F8-D9BF2111D7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3717">
            <a:off x="111139" y="5760354"/>
            <a:ext cx="1529204" cy="73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233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44DF1-D58F-1408-4035-C3C43FAD78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79A0B19-4E2C-554D-A4AD-49A1F7036277}"/>
              </a:ext>
            </a:extLst>
          </p:cNvPr>
          <p:cNvSpPr txBox="1"/>
          <p:nvPr/>
        </p:nvSpPr>
        <p:spPr>
          <a:xfrm>
            <a:off x="-89707" y="1658939"/>
            <a:ext cx="91440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400" b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NECESSIDADE  DE PESSOAS </a:t>
            </a:r>
          </a:p>
          <a:p>
            <a:pPr algn="ctr">
              <a:spcAft>
                <a:spcPts val="600"/>
              </a:spcAft>
            </a:pPr>
            <a:r>
              <a:rPr lang="pt-BR" sz="2400" b="1" u="sng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 CAPACIDADES ADEQUADAS </a:t>
            </a:r>
          </a:p>
          <a:p>
            <a:pPr algn="ctr">
              <a:spcAft>
                <a:spcPts val="600"/>
              </a:spcAft>
            </a:pPr>
            <a:r>
              <a:rPr lang="pt-BR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(FÍSICAS, PSICOLÓGICAS, PSICOMOTORAS E INTELECTUAIS)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C02000B-02F2-10CF-57EB-9C3908EE36B2}"/>
              </a:ext>
            </a:extLst>
          </p:cNvPr>
          <p:cNvSpPr txBox="1"/>
          <p:nvPr/>
        </p:nvSpPr>
        <p:spPr>
          <a:xfrm>
            <a:off x="858654" y="5931709"/>
            <a:ext cx="8276983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pt-BR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 DECISÕES RECENTES CONTRIBUIRÃO PARA </a:t>
            </a:r>
          </a:p>
          <a:p>
            <a:pPr algn="ctr">
              <a:spcAft>
                <a:spcPts val="600"/>
              </a:spcAft>
            </a:pPr>
            <a:r>
              <a:rPr lang="pt-BR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 OS JOVENS MENSUREM O INTERESSE PELA CARREIRA. 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63217283-7C76-B578-46EB-6CAEEAB6AF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3362095"/>
            <a:ext cx="2628900" cy="17430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2CD2596-8F50-3742-4B62-B6B4360576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84168" y="3360646"/>
            <a:ext cx="2667000" cy="1714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EA7AD182-B802-358D-54FF-D1071EA3746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3213" y="3444406"/>
            <a:ext cx="2658161" cy="1606296"/>
          </a:xfrm>
          <a:prstGeom prst="rect">
            <a:avLst/>
          </a:prstGeom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569BDBEA-FFA7-5B19-0699-EF8F18AADA8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13762">
            <a:off x="86463" y="5527162"/>
            <a:ext cx="1452060" cy="939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718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B9F6D6-BECF-CB11-1FF7-A03AB0DAA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57DCC71C-0D93-86C5-EE0B-3F4D6CFD21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00808"/>
            <a:ext cx="9144000" cy="48965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77887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Agrupar 20">
            <a:extLst>
              <a:ext uri="{FF2B5EF4-FFF2-40B4-BE49-F238E27FC236}">
                <a16:creationId xmlns:a16="http://schemas.microsoft.com/office/drawing/2014/main" id="{44189E4E-29C5-DDA0-E8BD-5295998170C8}"/>
              </a:ext>
            </a:extLst>
          </p:cNvPr>
          <p:cNvGrpSpPr/>
          <p:nvPr/>
        </p:nvGrpSpPr>
        <p:grpSpPr>
          <a:xfrm>
            <a:off x="755576" y="1700807"/>
            <a:ext cx="7655408" cy="5112569"/>
            <a:chOff x="744296" y="1340768"/>
            <a:chExt cx="7655408" cy="5112569"/>
          </a:xfrm>
        </p:grpSpPr>
        <p:sp>
          <p:nvSpPr>
            <p:cNvPr id="7" name="Shape 96"/>
            <p:cNvSpPr txBox="1"/>
            <p:nvPr/>
          </p:nvSpPr>
          <p:spPr>
            <a:xfrm>
              <a:off x="4153558" y="4869161"/>
              <a:ext cx="3927351" cy="1368152"/>
            </a:xfrm>
            <a:prstGeom prst="rect">
              <a:avLst/>
            </a:prstGeom>
            <a:noFill/>
            <a:ln>
              <a:noFill/>
            </a:ln>
          </p:spPr>
          <p:txBody>
            <a:bodyPr lIns="91425" tIns="45700" rIns="91425" bIns="45700" anchor="t" anchorCtr="0">
              <a:noAutofit/>
            </a:bodyPr>
            <a:lstStyle/>
            <a:p>
              <a:pPr lvl="0" algn="ctr">
                <a:lnSpc>
                  <a:spcPct val="95000"/>
                </a:lnSpc>
                <a:buClr>
                  <a:schemeClr val="dk1"/>
                </a:buClr>
                <a:buSzPct val="25000"/>
              </a:pPr>
              <a:r>
                <a:rPr lang="en-US" sz="2800" b="1" i="0" u="none" dirty="0">
                  <a:solidFill>
                    <a:schemeClr val="tx2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Lucida Handwriting" pitchFamily="66" charset="0"/>
                  <a:sym typeface="Arial"/>
                </a:rPr>
                <a:t>OS MAIS SINCEROS AGRADECIMENTOS PELA ATENÇÃO!</a:t>
              </a:r>
            </a:p>
          </p:txBody>
        </p:sp>
        <p:pic>
          <p:nvPicPr>
            <p:cNvPr id="12" name="Imagem 11" descr="teste4.pn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4296" y="2041479"/>
              <a:ext cx="2791954" cy="4411858"/>
            </a:xfrm>
            <a:prstGeom prst="rect">
              <a:avLst/>
            </a:prstGeom>
          </p:spPr>
        </p:pic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23D933AD-CD96-3AB5-E3DE-E5365CF09533}"/>
                </a:ext>
              </a:extLst>
            </p:cNvPr>
            <p:cNvGrpSpPr/>
            <p:nvPr/>
          </p:nvGrpSpPr>
          <p:grpSpPr>
            <a:xfrm>
              <a:off x="4472354" y="1340768"/>
              <a:ext cx="3927350" cy="2875713"/>
              <a:chOff x="4472354" y="1340768"/>
              <a:chExt cx="3927350" cy="2875713"/>
            </a:xfrm>
          </p:grpSpPr>
          <p:pic>
            <p:nvPicPr>
              <p:cNvPr id="4" name="Imagem 3">
                <a:extLst>
                  <a:ext uri="{FF2B5EF4-FFF2-40B4-BE49-F238E27FC236}">
                    <a16:creationId xmlns:a16="http://schemas.microsoft.com/office/drawing/2014/main" id="{45DB552B-B7D5-F3B7-19A0-6447E48193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b="14811"/>
              <a:stretch>
                <a:fillRect/>
              </a:stretch>
            </p:blipFill>
            <p:spPr>
              <a:xfrm>
                <a:off x="6081380" y="1597572"/>
                <a:ext cx="748210" cy="1181052"/>
              </a:xfrm>
              <a:prstGeom prst="rect">
                <a:avLst/>
              </a:prstGeom>
            </p:spPr>
          </p:pic>
          <p:sp>
            <p:nvSpPr>
              <p:cNvPr id="8" name="Texto explicativo em forma de nuvem 7"/>
              <p:cNvSpPr/>
              <p:nvPr/>
            </p:nvSpPr>
            <p:spPr>
              <a:xfrm>
                <a:off x="4472354" y="1340768"/>
                <a:ext cx="3927350" cy="2875713"/>
              </a:xfrm>
              <a:prstGeom prst="cloudCallout">
                <a:avLst>
                  <a:gd name="adj1" fmla="val -80874"/>
                  <a:gd name="adj2" fmla="val 17975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pic>
            <p:nvPicPr>
              <p:cNvPr id="10" name="Imagem 9">
                <a:extLst>
                  <a:ext uri="{FF2B5EF4-FFF2-40B4-BE49-F238E27FC236}">
                    <a16:creationId xmlns:a16="http://schemas.microsoft.com/office/drawing/2014/main" id="{759963FD-0420-BA60-DB24-FC5FA938CB4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b="14397"/>
              <a:stretch>
                <a:fillRect/>
              </a:stretch>
            </p:blipFill>
            <p:spPr>
              <a:xfrm>
                <a:off x="6684364" y="2558774"/>
                <a:ext cx="722766" cy="986254"/>
              </a:xfrm>
              <a:prstGeom prst="rect">
                <a:avLst/>
              </a:prstGeom>
            </p:spPr>
          </p:pic>
          <p:pic>
            <p:nvPicPr>
              <p:cNvPr id="15" name="Imagem 14">
                <a:extLst>
                  <a:ext uri="{FF2B5EF4-FFF2-40B4-BE49-F238E27FC236}">
                    <a16:creationId xmlns:a16="http://schemas.microsoft.com/office/drawing/2014/main" id="{9416C6F4-7A04-1DAE-472B-07C56BD70D3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6829590" y="1791925"/>
                <a:ext cx="1248749" cy="762396"/>
              </a:xfrm>
              <a:prstGeom prst="rect">
                <a:avLst/>
              </a:prstGeom>
            </p:spPr>
          </p:pic>
          <p:pic>
            <p:nvPicPr>
              <p:cNvPr id="18" name="Imagem 17" descr="Desenho de personagem de desenho animado&#10;&#10;O conteúdo gerado por IA pode estar incorreto.">
                <a:extLst>
                  <a:ext uri="{FF2B5EF4-FFF2-40B4-BE49-F238E27FC236}">
                    <a16:creationId xmlns:a16="http://schemas.microsoft.com/office/drawing/2014/main" id="{9BA41D3E-3508-D761-0D6C-240FB4717B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944810" y="1873517"/>
                <a:ext cx="1181076" cy="176964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582579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UDPUB3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5662</TotalTime>
  <Words>229</Words>
  <Application>Microsoft Office PowerPoint</Application>
  <PresentationFormat>Apresentação na tela (4:3)</PresentationFormat>
  <Paragraphs>30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Wingdings</vt:lpstr>
      <vt:lpstr>Lucida Handwriting</vt:lpstr>
      <vt:lpstr>Arial</vt:lpstr>
      <vt:lpstr>AUDPUB3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REGIS</dc:creator>
  <cp:lastModifiedBy>Régis Barreto</cp:lastModifiedBy>
  <cp:revision>647</cp:revision>
  <dcterms:modified xsi:type="dcterms:W3CDTF">2026-04-06T23:27:42Z</dcterms:modified>
</cp:coreProperties>
</file>