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672" r:id="rId3"/>
  </p:sldMasterIdLst>
  <p:notesMasterIdLst>
    <p:notesMasterId r:id="rId24"/>
  </p:notesMasterIdLst>
  <p:handoutMasterIdLst>
    <p:handoutMasterId r:id="rId25"/>
  </p:handoutMasterIdLst>
  <p:sldIdLst>
    <p:sldId id="261" r:id="rId4"/>
    <p:sldId id="344" r:id="rId5"/>
    <p:sldId id="346" r:id="rId6"/>
    <p:sldId id="326" r:id="rId7"/>
    <p:sldId id="330" r:id="rId8"/>
    <p:sldId id="355" r:id="rId9"/>
    <p:sldId id="360" r:id="rId10"/>
    <p:sldId id="334" r:id="rId11"/>
    <p:sldId id="348" r:id="rId12"/>
    <p:sldId id="351" r:id="rId13"/>
    <p:sldId id="352" r:id="rId14"/>
    <p:sldId id="353" r:id="rId15"/>
    <p:sldId id="361" r:id="rId16"/>
    <p:sldId id="362" r:id="rId17"/>
    <p:sldId id="363" r:id="rId18"/>
    <p:sldId id="350" r:id="rId19"/>
    <p:sldId id="349" r:id="rId20"/>
    <p:sldId id="345" r:id="rId21"/>
    <p:sldId id="357" r:id="rId22"/>
    <p:sldId id="316" r:id="rId23"/>
  </p:sldIdLst>
  <p:sldSz cx="9144000" cy="6858000" type="screen4x3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=""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Laura Gomes Castanheira" initials="LGC" lastIdx="17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34" autoAdjust="0"/>
    <p:restoredTop sz="94624" autoAdjust="0"/>
  </p:normalViewPr>
  <p:slideViewPr>
    <p:cSldViewPr>
      <p:cViewPr varScale="1">
        <p:scale>
          <a:sx n="70" d="100"/>
          <a:sy n="70" d="100"/>
        </p:scale>
        <p:origin x="-1374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69" d="100"/>
          <a:sy n="69" d="100"/>
        </p:scale>
        <p:origin x="-2838" y="-108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commentAuthors" Target="commentAuthor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handoutMaster" Target="handoutMasters/handout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viewProps" Target="viewProp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3143074-BFCD-46EF-B042-18F65146442E}" type="doc">
      <dgm:prSet loTypeId="urn:microsoft.com/office/officeart/2005/8/layout/list1" loCatId="list" qsTypeId="urn:microsoft.com/office/officeart/2005/8/quickstyle/simple1" qsCatId="simple" csTypeId="urn:microsoft.com/office/officeart/2005/8/colors/accent0_3" csCatId="mainScheme" phldr="1"/>
      <dgm:spPr/>
      <dgm:t>
        <a:bodyPr/>
        <a:lstStyle/>
        <a:p>
          <a:endParaRPr lang="pt-BR"/>
        </a:p>
      </dgm:t>
    </dgm:pt>
    <dgm:pt modelId="{4A4DB639-759A-4927-866B-E1B398CA3819}">
      <dgm:prSet phldrT="[Texto]" custT="1"/>
      <dgm:spPr>
        <a:solidFill>
          <a:schemeClr val="accent2">
            <a:lumMod val="50000"/>
          </a:schemeClr>
        </a:solidFill>
      </dgm:spPr>
      <dgm:t>
        <a:bodyPr/>
        <a:lstStyle/>
        <a:p>
          <a:r>
            <a:rPr lang="pt-BR" sz="2000" b="0" dirty="0" smtClean="0">
              <a:latin typeface="Arial" panose="020B0604020202020204" pitchFamily="34" charset="0"/>
              <a:cs typeface="Arial" panose="020B0604020202020204" pitchFamily="34" charset="0"/>
            </a:rPr>
            <a:t>Não prorrogação do contrato nº 2/2011 (encerramento em 30/11/2016)</a:t>
          </a:r>
          <a:endParaRPr lang="pt-BR" sz="2000" b="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92333A9-02D3-484E-8448-AA0265B6F190}" type="parTrans" cxnId="{5D1C2F4A-C4C7-421E-AFC6-DD4786805675}">
      <dgm:prSet/>
      <dgm:spPr/>
      <dgm:t>
        <a:bodyPr/>
        <a:lstStyle/>
        <a:p>
          <a:endParaRPr lang="pt-BR" sz="2000" b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771702F-EA42-4AB2-948F-81BE29234294}" type="sibTrans" cxnId="{5D1C2F4A-C4C7-421E-AFC6-DD4786805675}">
      <dgm:prSet/>
      <dgm:spPr/>
      <dgm:t>
        <a:bodyPr/>
        <a:lstStyle/>
        <a:p>
          <a:endParaRPr lang="pt-BR" sz="2000" b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F8E6AF7-307C-43A2-AE5C-58280C83C764}">
      <dgm:prSet phldrT="[Texto]" custT="1"/>
      <dgm:spPr>
        <a:solidFill>
          <a:schemeClr val="accent2">
            <a:lumMod val="50000"/>
          </a:schemeClr>
        </a:solidFill>
      </dgm:spPr>
      <dgm:t>
        <a:bodyPr/>
        <a:lstStyle/>
        <a:p>
          <a:r>
            <a:rPr lang="pt-BR" sz="2000" b="0" dirty="0" smtClean="0">
              <a:latin typeface="Arial" panose="020B0604020202020204" pitchFamily="34" charset="0"/>
              <a:cs typeface="Arial" panose="020B0604020202020204" pitchFamily="34" charset="0"/>
            </a:rPr>
            <a:t>Não realização de pagamentos ao Consórcio </a:t>
          </a:r>
          <a:r>
            <a:rPr lang="pt-BR" sz="2000" b="0" dirty="0" err="1" smtClean="0">
              <a:latin typeface="Arial" panose="020B0604020202020204" pitchFamily="34" charset="0"/>
              <a:cs typeface="Arial" panose="020B0604020202020204" pitchFamily="34" charset="0"/>
            </a:rPr>
            <a:t>Biotec</a:t>
          </a:r>
          <a:endParaRPr lang="pt-BR" sz="2000" b="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534919E-39D7-425B-A5FF-107B3FA255BF}" type="parTrans" cxnId="{47496A59-B14C-433D-AFDD-857269289435}">
      <dgm:prSet/>
      <dgm:spPr/>
      <dgm:t>
        <a:bodyPr/>
        <a:lstStyle/>
        <a:p>
          <a:endParaRPr lang="pt-BR" sz="2000" b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5EA1539-FFA1-4D27-9279-4E6996F74DB7}" type="sibTrans" cxnId="{47496A59-B14C-433D-AFDD-857269289435}">
      <dgm:prSet/>
      <dgm:spPr/>
      <dgm:t>
        <a:bodyPr/>
        <a:lstStyle/>
        <a:p>
          <a:endParaRPr lang="pt-BR" sz="2000" b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308EB86-7A16-45AF-87F9-C474FCC99E60}">
      <dgm:prSet phldrT="[Texto]" custT="1"/>
      <dgm:spPr>
        <a:solidFill>
          <a:schemeClr val="accent2">
            <a:lumMod val="50000"/>
          </a:schemeClr>
        </a:solidFill>
      </dgm:spPr>
      <dgm:t>
        <a:bodyPr/>
        <a:lstStyle/>
        <a:p>
          <a:r>
            <a:rPr lang="pt-BR" sz="2000" b="0" dirty="0" smtClean="0">
              <a:latin typeface="Arial" panose="020B0604020202020204" pitchFamily="34" charset="0"/>
              <a:cs typeface="Arial" panose="020B0604020202020204" pitchFamily="34" charset="0"/>
            </a:rPr>
            <a:t>Não liberação das garantias estabelecidas no contrato</a:t>
          </a:r>
          <a:endParaRPr lang="pt-BR" sz="2000" b="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2C943E7-6B0F-4C70-B82A-0E73D5195BE9}" type="parTrans" cxnId="{AF148E82-8C6A-4781-9163-FDE5D4672BDD}">
      <dgm:prSet/>
      <dgm:spPr/>
      <dgm:t>
        <a:bodyPr/>
        <a:lstStyle/>
        <a:p>
          <a:endParaRPr lang="pt-BR" sz="2000" b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0590D63-906F-4F8B-B8F9-9EF32719AFAA}" type="sibTrans" cxnId="{AF148E82-8C6A-4781-9163-FDE5D4672BDD}">
      <dgm:prSet/>
      <dgm:spPr/>
      <dgm:t>
        <a:bodyPr/>
        <a:lstStyle/>
        <a:p>
          <a:endParaRPr lang="pt-BR" sz="2000" b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E4CB810-1F22-4F3F-A30F-2239C78DDE60}" type="pres">
      <dgm:prSet presAssocID="{43143074-BFCD-46EF-B042-18F65146442E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pt-BR"/>
        </a:p>
      </dgm:t>
    </dgm:pt>
    <dgm:pt modelId="{31F0C577-A45F-4463-9EB3-1CEDE8B2475E}" type="pres">
      <dgm:prSet presAssocID="{4A4DB639-759A-4927-866B-E1B398CA3819}" presName="parentLin" presStyleCnt="0"/>
      <dgm:spPr/>
    </dgm:pt>
    <dgm:pt modelId="{A5CE23A1-A846-418B-A6D0-992D3C493B62}" type="pres">
      <dgm:prSet presAssocID="{4A4DB639-759A-4927-866B-E1B398CA3819}" presName="parentLeftMargin" presStyleLbl="node1" presStyleIdx="0" presStyleCnt="3"/>
      <dgm:spPr/>
      <dgm:t>
        <a:bodyPr/>
        <a:lstStyle/>
        <a:p>
          <a:endParaRPr lang="pt-BR"/>
        </a:p>
      </dgm:t>
    </dgm:pt>
    <dgm:pt modelId="{F97A35C4-43EB-44DC-9425-3F413BF93F44}" type="pres">
      <dgm:prSet presAssocID="{4A4DB639-759A-4927-866B-E1B398CA3819}" presName="parentText" presStyleLbl="node1" presStyleIdx="0" presStyleCnt="3" custScaleX="127891">
        <dgm:presLayoutVars>
          <dgm:chMax val="0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29BF3ED7-9D35-447B-A70E-3174AA2DC2F8}" type="pres">
      <dgm:prSet presAssocID="{4A4DB639-759A-4927-866B-E1B398CA3819}" presName="negativeSpace" presStyleCnt="0"/>
      <dgm:spPr/>
    </dgm:pt>
    <dgm:pt modelId="{7D65A8B4-7A2D-43C7-8017-846EA0229CCF}" type="pres">
      <dgm:prSet presAssocID="{4A4DB639-759A-4927-866B-E1B398CA3819}" presName="childText" presStyleLbl="conFgAcc1" presStyleIdx="0" presStyleCnt="3">
        <dgm:presLayoutVars>
          <dgm:bulletEnabled val="1"/>
        </dgm:presLayoutVars>
      </dgm:prSet>
      <dgm:spPr>
        <a:ln>
          <a:solidFill>
            <a:schemeClr val="accent2">
              <a:lumMod val="50000"/>
            </a:schemeClr>
          </a:solidFill>
        </a:ln>
      </dgm:spPr>
      <dgm:t>
        <a:bodyPr/>
        <a:lstStyle/>
        <a:p>
          <a:endParaRPr lang="pt-BR"/>
        </a:p>
      </dgm:t>
    </dgm:pt>
    <dgm:pt modelId="{CEB75F89-15C7-40DC-800D-72FB033F0035}" type="pres">
      <dgm:prSet presAssocID="{7771702F-EA42-4AB2-948F-81BE29234294}" presName="spaceBetweenRectangles" presStyleCnt="0"/>
      <dgm:spPr/>
    </dgm:pt>
    <dgm:pt modelId="{4E5AD3F9-D28C-41FD-9445-FA3EEAB4D0A2}" type="pres">
      <dgm:prSet presAssocID="{4F8E6AF7-307C-43A2-AE5C-58280C83C764}" presName="parentLin" presStyleCnt="0"/>
      <dgm:spPr/>
    </dgm:pt>
    <dgm:pt modelId="{D1BA6D75-3982-4E6E-8C5A-E0C4EFDEBBA0}" type="pres">
      <dgm:prSet presAssocID="{4F8E6AF7-307C-43A2-AE5C-58280C83C764}" presName="parentLeftMargin" presStyleLbl="node1" presStyleIdx="0" presStyleCnt="3"/>
      <dgm:spPr/>
      <dgm:t>
        <a:bodyPr/>
        <a:lstStyle/>
        <a:p>
          <a:endParaRPr lang="pt-BR"/>
        </a:p>
      </dgm:t>
    </dgm:pt>
    <dgm:pt modelId="{AF13606C-2E87-4DBD-A41F-9B629EEF65E1}" type="pres">
      <dgm:prSet presAssocID="{4F8E6AF7-307C-43A2-AE5C-58280C83C764}" presName="parentText" presStyleLbl="node1" presStyleIdx="1" presStyleCnt="3" custScaleX="127891" custScaleY="92546">
        <dgm:presLayoutVars>
          <dgm:chMax val="0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5C3767A4-87A7-4E9C-B4E9-74595FCE372C}" type="pres">
      <dgm:prSet presAssocID="{4F8E6AF7-307C-43A2-AE5C-58280C83C764}" presName="negativeSpace" presStyleCnt="0"/>
      <dgm:spPr/>
    </dgm:pt>
    <dgm:pt modelId="{28A5B359-C472-4627-8EBA-796BED887ACE}" type="pres">
      <dgm:prSet presAssocID="{4F8E6AF7-307C-43A2-AE5C-58280C83C764}" presName="childText" presStyleLbl="conFgAcc1" presStyleIdx="1" presStyleCnt="3">
        <dgm:presLayoutVars>
          <dgm:bulletEnabled val="1"/>
        </dgm:presLayoutVars>
      </dgm:prSet>
      <dgm:spPr>
        <a:ln>
          <a:solidFill>
            <a:schemeClr val="accent2">
              <a:lumMod val="50000"/>
            </a:schemeClr>
          </a:solidFill>
        </a:ln>
      </dgm:spPr>
      <dgm:t>
        <a:bodyPr/>
        <a:lstStyle/>
        <a:p>
          <a:endParaRPr lang="pt-BR"/>
        </a:p>
      </dgm:t>
    </dgm:pt>
    <dgm:pt modelId="{A541B125-BD23-48F8-827E-DFEC85FD8A1B}" type="pres">
      <dgm:prSet presAssocID="{55EA1539-FFA1-4D27-9279-4E6996F74DB7}" presName="spaceBetweenRectangles" presStyleCnt="0"/>
      <dgm:spPr/>
    </dgm:pt>
    <dgm:pt modelId="{DD056AA0-566B-499A-A576-7B99470C6BAF}" type="pres">
      <dgm:prSet presAssocID="{3308EB86-7A16-45AF-87F9-C474FCC99E60}" presName="parentLin" presStyleCnt="0"/>
      <dgm:spPr/>
    </dgm:pt>
    <dgm:pt modelId="{E47E5A95-E098-46BA-8F18-05064BB26070}" type="pres">
      <dgm:prSet presAssocID="{3308EB86-7A16-45AF-87F9-C474FCC99E60}" presName="parentLeftMargin" presStyleLbl="node1" presStyleIdx="1" presStyleCnt="3"/>
      <dgm:spPr/>
      <dgm:t>
        <a:bodyPr/>
        <a:lstStyle/>
        <a:p>
          <a:endParaRPr lang="pt-BR"/>
        </a:p>
      </dgm:t>
    </dgm:pt>
    <dgm:pt modelId="{490AF808-A2CC-4100-829B-96D18D5F9E3D}" type="pres">
      <dgm:prSet presAssocID="{3308EB86-7A16-45AF-87F9-C474FCC99E60}" presName="parentText" presStyleLbl="node1" presStyleIdx="2" presStyleCnt="3" custScaleX="127891">
        <dgm:presLayoutVars>
          <dgm:chMax val="0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67D101C5-66C7-487B-9234-A9A6A1043994}" type="pres">
      <dgm:prSet presAssocID="{3308EB86-7A16-45AF-87F9-C474FCC99E60}" presName="negativeSpace" presStyleCnt="0"/>
      <dgm:spPr/>
    </dgm:pt>
    <dgm:pt modelId="{6EAFA5D5-CC43-4EA3-8E0E-6DD8B25DB03D}" type="pres">
      <dgm:prSet presAssocID="{3308EB86-7A16-45AF-87F9-C474FCC99E60}" presName="childText" presStyleLbl="conFgAcc1" presStyleIdx="2" presStyleCnt="3">
        <dgm:presLayoutVars>
          <dgm:bulletEnabled val="1"/>
        </dgm:presLayoutVars>
      </dgm:prSet>
      <dgm:spPr>
        <a:ln>
          <a:solidFill>
            <a:schemeClr val="accent2">
              <a:lumMod val="50000"/>
            </a:schemeClr>
          </a:solidFill>
        </a:ln>
      </dgm:spPr>
      <dgm:t>
        <a:bodyPr/>
        <a:lstStyle/>
        <a:p>
          <a:endParaRPr lang="pt-BR"/>
        </a:p>
      </dgm:t>
    </dgm:pt>
  </dgm:ptLst>
  <dgm:cxnLst>
    <dgm:cxn modelId="{18780B7C-51DB-4258-8CDE-67CAAC9FB338}" type="presOf" srcId="{4A4DB639-759A-4927-866B-E1B398CA3819}" destId="{A5CE23A1-A846-418B-A6D0-992D3C493B62}" srcOrd="0" destOrd="0" presId="urn:microsoft.com/office/officeart/2005/8/layout/list1"/>
    <dgm:cxn modelId="{BA8B0C93-697B-426C-8E23-E5764AC18C54}" type="presOf" srcId="{3308EB86-7A16-45AF-87F9-C474FCC99E60}" destId="{490AF808-A2CC-4100-829B-96D18D5F9E3D}" srcOrd="1" destOrd="0" presId="urn:microsoft.com/office/officeart/2005/8/layout/list1"/>
    <dgm:cxn modelId="{1F17C936-ADD8-4A09-9586-BB6E970E3B2F}" type="presOf" srcId="{4F8E6AF7-307C-43A2-AE5C-58280C83C764}" destId="{D1BA6D75-3982-4E6E-8C5A-E0C4EFDEBBA0}" srcOrd="0" destOrd="0" presId="urn:microsoft.com/office/officeart/2005/8/layout/list1"/>
    <dgm:cxn modelId="{F7982C14-4CF1-4B6C-A47B-7D313EA575E7}" type="presOf" srcId="{4A4DB639-759A-4927-866B-E1B398CA3819}" destId="{F97A35C4-43EB-44DC-9425-3F413BF93F44}" srcOrd="1" destOrd="0" presId="urn:microsoft.com/office/officeart/2005/8/layout/list1"/>
    <dgm:cxn modelId="{47496A59-B14C-433D-AFDD-857269289435}" srcId="{43143074-BFCD-46EF-B042-18F65146442E}" destId="{4F8E6AF7-307C-43A2-AE5C-58280C83C764}" srcOrd="1" destOrd="0" parTransId="{2534919E-39D7-425B-A5FF-107B3FA255BF}" sibTransId="{55EA1539-FFA1-4D27-9279-4E6996F74DB7}"/>
    <dgm:cxn modelId="{AF148E82-8C6A-4781-9163-FDE5D4672BDD}" srcId="{43143074-BFCD-46EF-B042-18F65146442E}" destId="{3308EB86-7A16-45AF-87F9-C474FCC99E60}" srcOrd="2" destOrd="0" parTransId="{12C943E7-6B0F-4C70-B82A-0E73D5195BE9}" sibTransId="{10590D63-906F-4F8B-B8F9-9EF32719AFAA}"/>
    <dgm:cxn modelId="{EA7E092B-3D34-42EB-B974-BB814E970FAE}" type="presOf" srcId="{4F8E6AF7-307C-43A2-AE5C-58280C83C764}" destId="{AF13606C-2E87-4DBD-A41F-9B629EEF65E1}" srcOrd="1" destOrd="0" presId="urn:microsoft.com/office/officeart/2005/8/layout/list1"/>
    <dgm:cxn modelId="{5D1C2F4A-C4C7-421E-AFC6-DD4786805675}" srcId="{43143074-BFCD-46EF-B042-18F65146442E}" destId="{4A4DB639-759A-4927-866B-E1B398CA3819}" srcOrd="0" destOrd="0" parTransId="{292333A9-02D3-484E-8448-AA0265B6F190}" sibTransId="{7771702F-EA42-4AB2-948F-81BE29234294}"/>
    <dgm:cxn modelId="{4CEAC164-7DBB-4315-9AC8-6695D9E01FF0}" type="presOf" srcId="{3308EB86-7A16-45AF-87F9-C474FCC99E60}" destId="{E47E5A95-E098-46BA-8F18-05064BB26070}" srcOrd="0" destOrd="0" presId="urn:microsoft.com/office/officeart/2005/8/layout/list1"/>
    <dgm:cxn modelId="{D4658E71-EB31-41CA-9403-9AD649CC508C}" type="presOf" srcId="{43143074-BFCD-46EF-B042-18F65146442E}" destId="{8E4CB810-1F22-4F3F-A30F-2239C78DDE60}" srcOrd="0" destOrd="0" presId="urn:microsoft.com/office/officeart/2005/8/layout/list1"/>
    <dgm:cxn modelId="{0239DAF5-C8BB-4245-9263-161C170DD270}" type="presParOf" srcId="{8E4CB810-1F22-4F3F-A30F-2239C78DDE60}" destId="{31F0C577-A45F-4463-9EB3-1CEDE8B2475E}" srcOrd="0" destOrd="0" presId="urn:microsoft.com/office/officeart/2005/8/layout/list1"/>
    <dgm:cxn modelId="{36CAE551-E1EA-4F1F-A760-6D6EB90DA800}" type="presParOf" srcId="{31F0C577-A45F-4463-9EB3-1CEDE8B2475E}" destId="{A5CE23A1-A846-418B-A6D0-992D3C493B62}" srcOrd="0" destOrd="0" presId="urn:microsoft.com/office/officeart/2005/8/layout/list1"/>
    <dgm:cxn modelId="{B9003D7A-8D00-4964-8215-6DAD929FDB57}" type="presParOf" srcId="{31F0C577-A45F-4463-9EB3-1CEDE8B2475E}" destId="{F97A35C4-43EB-44DC-9425-3F413BF93F44}" srcOrd="1" destOrd="0" presId="urn:microsoft.com/office/officeart/2005/8/layout/list1"/>
    <dgm:cxn modelId="{4C50B7D5-3F84-4B07-9C75-70933D3AB977}" type="presParOf" srcId="{8E4CB810-1F22-4F3F-A30F-2239C78DDE60}" destId="{29BF3ED7-9D35-447B-A70E-3174AA2DC2F8}" srcOrd="1" destOrd="0" presId="urn:microsoft.com/office/officeart/2005/8/layout/list1"/>
    <dgm:cxn modelId="{B685E74F-FF42-43A2-812F-E3144E60F43C}" type="presParOf" srcId="{8E4CB810-1F22-4F3F-A30F-2239C78DDE60}" destId="{7D65A8B4-7A2D-43C7-8017-846EA0229CCF}" srcOrd="2" destOrd="0" presId="urn:microsoft.com/office/officeart/2005/8/layout/list1"/>
    <dgm:cxn modelId="{514EA631-2F30-44A8-B418-1B6E04615232}" type="presParOf" srcId="{8E4CB810-1F22-4F3F-A30F-2239C78DDE60}" destId="{CEB75F89-15C7-40DC-800D-72FB033F0035}" srcOrd="3" destOrd="0" presId="urn:microsoft.com/office/officeart/2005/8/layout/list1"/>
    <dgm:cxn modelId="{F7E9FBA2-4656-4E3F-9BF3-C6E673FF949A}" type="presParOf" srcId="{8E4CB810-1F22-4F3F-A30F-2239C78DDE60}" destId="{4E5AD3F9-D28C-41FD-9445-FA3EEAB4D0A2}" srcOrd="4" destOrd="0" presId="urn:microsoft.com/office/officeart/2005/8/layout/list1"/>
    <dgm:cxn modelId="{A3C308A9-75CA-472A-806A-DEE92EAAF38D}" type="presParOf" srcId="{4E5AD3F9-D28C-41FD-9445-FA3EEAB4D0A2}" destId="{D1BA6D75-3982-4E6E-8C5A-E0C4EFDEBBA0}" srcOrd="0" destOrd="0" presId="urn:microsoft.com/office/officeart/2005/8/layout/list1"/>
    <dgm:cxn modelId="{FCFD586A-540B-45E1-A57E-4174156C4602}" type="presParOf" srcId="{4E5AD3F9-D28C-41FD-9445-FA3EEAB4D0A2}" destId="{AF13606C-2E87-4DBD-A41F-9B629EEF65E1}" srcOrd="1" destOrd="0" presId="urn:microsoft.com/office/officeart/2005/8/layout/list1"/>
    <dgm:cxn modelId="{F7646B36-6653-4779-843A-1032D95A454C}" type="presParOf" srcId="{8E4CB810-1F22-4F3F-A30F-2239C78DDE60}" destId="{5C3767A4-87A7-4E9C-B4E9-74595FCE372C}" srcOrd="5" destOrd="0" presId="urn:microsoft.com/office/officeart/2005/8/layout/list1"/>
    <dgm:cxn modelId="{8F4DC43A-C1EB-4079-8FB0-8470F7604802}" type="presParOf" srcId="{8E4CB810-1F22-4F3F-A30F-2239C78DDE60}" destId="{28A5B359-C472-4627-8EBA-796BED887ACE}" srcOrd="6" destOrd="0" presId="urn:microsoft.com/office/officeart/2005/8/layout/list1"/>
    <dgm:cxn modelId="{12325D33-264C-4080-A5C2-5AAF7E33A626}" type="presParOf" srcId="{8E4CB810-1F22-4F3F-A30F-2239C78DDE60}" destId="{A541B125-BD23-48F8-827E-DFEC85FD8A1B}" srcOrd="7" destOrd="0" presId="urn:microsoft.com/office/officeart/2005/8/layout/list1"/>
    <dgm:cxn modelId="{52AB9333-2C5B-4F14-BA99-0D26D4C05177}" type="presParOf" srcId="{8E4CB810-1F22-4F3F-A30F-2239C78DDE60}" destId="{DD056AA0-566B-499A-A576-7B99470C6BAF}" srcOrd="8" destOrd="0" presId="urn:microsoft.com/office/officeart/2005/8/layout/list1"/>
    <dgm:cxn modelId="{F2B2825B-847D-455E-9ECB-56EA23F2DA2B}" type="presParOf" srcId="{DD056AA0-566B-499A-A576-7B99470C6BAF}" destId="{E47E5A95-E098-46BA-8F18-05064BB26070}" srcOrd="0" destOrd="0" presId="urn:microsoft.com/office/officeart/2005/8/layout/list1"/>
    <dgm:cxn modelId="{C27A8F15-75B7-46E8-87D3-67057172F3FD}" type="presParOf" srcId="{DD056AA0-566B-499A-A576-7B99470C6BAF}" destId="{490AF808-A2CC-4100-829B-96D18D5F9E3D}" srcOrd="1" destOrd="0" presId="urn:microsoft.com/office/officeart/2005/8/layout/list1"/>
    <dgm:cxn modelId="{9E8B35BF-26B7-453C-9889-A0654E6FA622}" type="presParOf" srcId="{8E4CB810-1F22-4F3F-A30F-2239C78DDE60}" destId="{67D101C5-66C7-487B-9234-A9A6A1043994}" srcOrd="9" destOrd="0" presId="urn:microsoft.com/office/officeart/2005/8/layout/list1"/>
    <dgm:cxn modelId="{C6C75A12-AF94-40B3-B674-5093CFEF7D3F}" type="presParOf" srcId="{8E4CB810-1F22-4F3F-A30F-2239C78DDE60}" destId="{6EAFA5D5-CC43-4EA3-8E0E-6DD8B25DB03D}" srcOrd="1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D65A8B4-7A2D-43C7-8017-846EA0229CCF}">
      <dsp:nvSpPr>
        <dsp:cNvPr id="0" name=""/>
        <dsp:cNvSpPr/>
      </dsp:nvSpPr>
      <dsp:spPr>
        <a:xfrm>
          <a:off x="0" y="394289"/>
          <a:ext cx="7560840" cy="655200"/>
        </a:xfrm>
        <a:prstGeom prst="rect">
          <a:avLst/>
        </a:prstGeom>
        <a:solidFill>
          <a:schemeClr val="lt2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lumMod val="5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97A35C4-43EB-44DC-9425-3F413BF93F44}">
      <dsp:nvSpPr>
        <dsp:cNvPr id="0" name=""/>
        <dsp:cNvSpPr/>
      </dsp:nvSpPr>
      <dsp:spPr>
        <a:xfrm>
          <a:off x="378042" y="10529"/>
          <a:ext cx="6768743" cy="767520"/>
        </a:xfrm>
        <a:prstGeom prst="roundRect">
          <a:avLst/>
        </a:prstGeom>
        <a:solidFill>
          <a:schemeClr val="accent2">
            <a:lumMod val="50000"/>
          </a:schemeClr>
        </a:solidFill>
        <a:ln w="254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0047" tIns="0" rIns="200047" bIns="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000" b="0" kern="1200" dirty="0" smtClean="0">
              <a:latin typeface="Arial" panose="020B0604020202020204" pitchFamily="34" charset="0"/>
              <a:cs typeface="Arial" panose="020B0604020202020204" pitchFamily="34" charset="0"/>
            </a:rPr>
            <a:t>Não prorrogação do contrato nº 2/2011 (encerramento em 30/11/2016)</a:t>
          </a:r>
          <a:endParaRPr lang="pt-BR" sz="2000" b="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415509" y="47996"/>
        <a:ext cx="6693809" cy="692586"/>
      </dsp:txXfrm>
    </dsp:sp>
    <dsp:sp modelId="{28A5B359-C472-4627-8EBA-796BED887ACE}">
      <dsp:nvSpPr>
        <dsp:cNvPr id="0" name=""/>
        <dsp:cNvSpPr/>
      </dsp:nvSpPr>
      <dsp:spPr>
        <a:xfrm>
          <a:off x="0" y="1516438"/>
          <a:ext cx="7560840" cy="655200"/>
        </a:xfrm>
        <a:prstGeom prst="rect">
          <a:avLst/>
        </a:prstGeom>
        <a:solidFill>
          <a:schemeClr val="lt2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lumMod val="5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F13606C-2E87-4DBD-A41F-9B629EEF65E1}">
      <dsp:nvSpPr>
        <dsp:cNvPr id="0" name=""/>
        <dsp:cNvSpPr/>
      </dsp:nvSpPr>
      <dsp:spPr>
        <a:xfrm>
          <a:off x="378042" y="1189889"/>
          <a:ext cx="6768743" cy="710309"/>
        </a:xfrm>
        <a:prstGeom prst="roundRect">
          <a:avLst/>
        </a:prstGeom>
        <a:solidFill>
          <a:schemeClr val="accent2">
            <a:lumMod val="50000"/>
          </a:schemeClr>
        </a:solidFill>
        <a:ln w="254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0047" tIns="0" rIns="200047" bIns="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000" b="0" kern="1200" dirty="0" smtClean="0">
              <a:latin typeface="Arial" panose="020B0604020202020204" pitchFamily="34" charset="0"/>
              <a:cs typeface="Arial" panose="020B0604020202020204" pitchFamily="34" charset="0"/>
            </a:rPr>
            <a:t>Não realização de pagamentos ao Consórcio </a:t>
          </a:r>
          <a:r>
            <a:rPr lang="pt-BR" sz="2000" b="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Biotec</a:t>
          </a:r>
          <a:endParaRPr lang="pt-BR" sz="2000" b="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412716" y="1224563"/>
        <a:ext cx="6699395" cy="640961"/>
      </dsp:txXfrm>
    </dsp:sp>
    <dsp:sp modelId="{6EAFA5D5-CC43-4EA3-8E0E-6DD8B25DB03D}">
      <dsp:nvSpPr>
        <dsp:cNvPr id="0" name=""/>
        <dsp:cNvSpPr/>
      </dsp:nvSpPr>
      <dsp:spPr>
        <a:xfrm>
          <a:off x="0" y="2695798"/>
          <a:ext cx="7560840" cy="655200"/>
        </a:xfrm>
        <a:prstGeom prst="rect">
          <a:avLst/>
        </a:prstGeom>
        <a:solidFill>
          <a:schemeClr val="lt2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lumMod val="5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90AF808-A2CC-4100-829B-96D18D5F9E3D}">
      <dsp:nvSpPr>
        <dsp:cNvPr id="0" name=""/>
        <dsp:cNvSpPr/>
      </dsp:nvSpPr>
      <dsp:spPr>
        <a:xfrm>
          <a:off x="378042" y="2312038"/>
          <a:ext cx="6768743" cy="767520"/>
        </a:xfrm>
        <a:prstGeom prst="roundRect">
          <a:avLst/>
        </a:prstGeom>
        <a:solidFill>
          <a:schemeClr val="accent2">
            <a:lumMod val="50000"/>
          </a:schemeClr>
        </a:solidFill>
        <a:ln w="254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0047" tIns="0" rIns="200047" bIns="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000" b="0" kern="1200" dirty="0" smtClean="0">
              <a:latin typeface="Arial" panose="020B0604020202020204" pitchFamily="34" charset="0"/>
              <a:cs typeface="Arial" panose="020B0604020202020204" pitchFamily="34" charset="0"/>
            </a:rPr>
            <a:t>Não liberação das garantias estabelecidas no contrato</a:t>
          </a:r>
          <a:endParaRPr lang="pt-BR" sz="2000" b="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415509" y="2349505"/>
        <a:ext cx="6693809" cy="69258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B8AD4D4-97B0-4A4D-BB3B-77442B201E1B}" type="datetimeFigureOut">
              <a:rPr lang="pt-BR" smtClean="0"/>
              <a:pPr/>
              <a:t>22/11/2016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69828DA-692F-44D6-BDB3-B5DF634BEFE2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91003118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E93426F-B20C-4941-B198-82EA7336EF64}" type="datetimeFigureOut">
              <a:rPr lang="pt-BR" smtClean="0"/>
              <a:pPr/>
              <a:t>22/11/2016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A508F8E-A7CE-4E50-81A9-DA2CDEA077D8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6470047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BA6B5F1-78DD-4EA3-B32B-1AC682526A51}" type="slidenum">
              <a:rPr lang="pt-BR" smtClean="0"/>
              <a:pPr/>
              <a:t>20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92320428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m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82" y="0"/>
            <a:ext cx="9136635" cy="6858000"/>
          </a:xfrm>
          <a:prstGeom prst="rect">
            <a:avLst/>
          </a:prstGeom>
        </p:spPr>
      </p:pic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114436"/>
          </a:xfrm>
        </p:spPr>
        <p:txBody>
          <a:bodyPr/>
          <a:lstStyle>
            <a:lvl1pPr marL="0" indent="0" algn="ctr">
              <a:buNone/>
              <a:defRPr lang="pt-BR" sz="3600" b="1" kern="1200" dirty="0" smtClean="0">
                <a:solidFill>
                  <a:schemeClr val="accent2">
                    <a:lumMod val="50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dirty="0" smtClean="0"/>
              <a:t>Clique para editar o estilo do subtítulo mestre</a:t>
            </a:r>
            <a:endParaRPr lang="pt-BR" dirty="0"/>
          </a:p>
        </p:txBody>
      </p:sp>
      <p:sp>
        <p:nvSpPr>
          <p:cNvPr id="25" name="Espaço Reservado para Conteúdo 19"/>
          <p:cNvSpPr>
            <a:spLocks noGrp="1"/>
          </p:cNvSpPr>
          <p:nvPr>
            <p:ph sz="quarter" idx="11" hasCustomPrompt="1"/>
          </p:nvPr>
        </p:nvSpPr>
        <p:spPr>
          <a:xfrm>
            <a:off x="1857356" y="5886301"/>
            <a:ext cx="5500726" cy="357187"/>
          </a:xfrm>
        </p:spPr>
        <p:txBody>
          <a:bodyPr>
            <a:noAutofit/>
          </a:bodyPr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lang="pt-BR" sz="1800" b="0" kern="1200" noProof="0">
                <a:solidFill>
                  <a:schemeClr val="accent2">
                    <a:lumMod val="50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pt-BR" sz="1800" b="0" kern="1200" noProof="0" dirty="0" smtClean="0">
                <a:solidFill>
                  <a:schemeClr val="accent2">
                    <a:lumMod val="50000"/>
                  </a:schemeClr>
                </a:solidFill>
                <a:latin typeface="Arial" pitchFamily="34" charset="0"/>
                <a:ea typeface="+mn-ea"/>
                <a:cs typeface="Arial" pitchFamily="34" charset="0"/>
              </a:rPr>
              <a:t>Clique para editar o local do evento (cidade/UF)</a:t>
            </a:r>
            <a:endParaRPr lang="pt-BR" sz="1800" b="0" kern="1200" noProof="0" dirty="0">
              <a:solidFill>
                <a:schemeClr val="accent2">
                  <a:lumMod val="50000"/>
                </a:schemeClr>
              </a:solidFill>
              <a:latin typeface="Arial" pitchFamily="34" charset="0"/>
              <a:ea typeface="+mn-ea"/>
              <a:cs typeface="Arial" pitchFamily="34" charset="0"/>
            </a:endParaRPr>
          </a:p>
        </p:txBody>
      </p:sp>
      <p:sp>
        <p:nvSpPr>
          <p:cNvPr id="26" name="Espaço Reservado para Conteúdo 19"/>
          <p:cNvSpPr>
            <a:spLocks noGrp="1"/>
          </p:cNvSpPr>
          <p:nvPr>
            <p:ph sz="quarter" idx="12" hasCustomPrompt="1"/>
          </p:nvPr>
        </p:nvSpPr>
        <p:spPr>
          <a:xfrm>
            <a:off x="1857356" y="5461541"/>
            <a:ext cx="5500726" cy="357187"/>
          </a:xfrm>
        </p:spPr>
        <p:txBody>
          <a:bodyPr>
            <a:noAutofit/>
          </a:bodyPr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lang="pt-BR" sz="1800" b="1" kern="1200" baseline="0" noProof="0">
                <a:solidFill>
                  <a:schemeClr val="accent2">
                    <a:lumMod val="50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pt-BR" sz="1800" kern="1200" noProof="0" dirty="0" smtClean="0">
                <a:solidFill>
                  <a:schemeClr val="accent2">
                    <a:lumMod val="50000"/>
                  </a:schemeClr>
                </a:solidFill>
                <a:latin typeface="Arial" pitchFamily="34" charset="0"/>
                <a:ea typeface="+mn-ea"/>
                <a:cs typeface="Arial" pitchFamily="34" charset="0"/>
              </a:rPr>
              <a:t>Clique para editar o nome do palestrante</a:t>
            </a:r>
            <a:endParaRPr lang="pt-BR" sz="1800" kern="1200" noProof="0" dirty="0">
              <a:solidFill>
                <a:schemeClr val="accent2">
                  <a:lumMod val="50000"/>
                </a:schemeClr>
              </a:solidFill>
              <a:latin typeface="Arial" pitchFamily="34" charset="0"/>
              <a:ea typeface="+mn-ea"/>
              <a:cs typeface="Arial" pitchFamily="34" charset="0"/>
            </a:endParaRPr>
          </a:p>
        </p:txBody>
      </p:sp>
      <p:sp>
        <p:nvSpPr>
          <p:cNvPr id="31" name="Espaço Reservado para Conteúdo 19"/>
          <p:cNvSpPr>
            <a:spLocks noGrp="1"/>
          </p:cNvSpPr>
          <p:nvPr>
            <p:ph sz="quarter" idx="13" hasCustomPrompt="1"/>
          </p:nvPr>
        </p:nvSpPr>
        <p:spPr>
          <a:xfrm>
            <a:off x="1857356" y="5100483"/>
            <a:ext cx="5500726" cy="357187"/>
          </a:xfrm>
        </p:spPr>
        <p:txBody>
          <a:bodyPr>
            <a:noAutofit/>
          </a:bodyPr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lang="pt-BR" sz="1800" b="1" kern="1200" baseline="0" noProof="0">
                <a:solidFill>
                  <a:schemeClr val="accent2">
                    <a:lumMod val="50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pt-BR" sz="1800" kern="1200" noProof="0" dirty="0" smtClean="0">
                <a:solidFill>
                  <a:schemeClr val="accent2">
                    <a:lumMod val="50000"/>
                  </a:schemeClr>
                </a:solidFill>
                <a:latin typeface="Arial" pitchFamily="34" charset="0"/>
                <a:ea typeface="+mn-ea"/>
                <a:cs typeface="Arial" pitchFamily="34" charset="0"/>
              </a:rPr>
              <a:t>Clique para editar o nome do evento</a:t>
            </a:r>
            <a:endParaRPr lang="pt-BR" sz="1800" kern="1200" noProof="0" dirty="0">
              <a:solidFill>
                <a:schemeClr val="accent2">
                  <a:lumMod val="50000"/>
                </a:schemeClr>
              </a:solidFill>
              <a:latin typeface="Arial" pitchFamily="34" charset="0"/>
              <a:ea typeface="+mn-ea"/>
              <a:cs typeface="Arial" pitchFamily="34" charset="0"/>
            </a:endParaRPr>
          </a:p>
        </p:txBody>
      </p:sp>
      <p:sp>
        <p:nvSpPr>
          <p:cNvPr id="32" name="Espaço Reservado para Conteúdo 19"/>
          <p:cNvSpPr>
            <a:spLocks noGrp="1"/>
          </p:cNvSpPr>
          <p:nvPr>
            <p:ph sz="quarter" idx="14" hasCustomPrompt="1"/>
          </p:nvPr>
        </p:nvSpPr>
        <p:spPr>
          <a:xfrm>
            <a:off x="1857356" y="6286523"/>
            <a:ext cx="5500726" cy="357187"/>
          </a:xfrm>
        </p:spPr>
        <p:txBody>
          <a:bodyPr>
            <a:noAutofit/>
          </a:bodyPr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lang="pt-BR" sz="1800" b="0" kern="1200" noProof="0">
                <a:solidFill>
                  <a:schemeClr val="accent2">
                    <a:lumMod val="50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pt-BR" sz="1800" b="0" kern="1200" noProof="0" dirty="0" smtClean="0">
                <a:solidFill>
                  <a:schemeClr val="accent2">
                    <a:lumMod val="50000"/>
                  </a:schemeClr>
                </a:solidFill>
                <a:latin typeface="Arial" pitchFamily="34" charset="0"/>
                <a:ea typeface="+mn-ea"/>
                <a:cs typeface="Arial" pitchFamily="34" charset="0"/>
              </a:rPr>
              <a:t>DD/MM/AAAA</a:t>
            </a:r>
            <a:endParaRPr lang="pt-BR" sz="1800" b="0" kern="1200" noProof="0" dirty="0">
              <a:solidFill>
                <a:schemeClr val="accent2">
                  <a:lumMod val="50000"/>
                </a:schemeClr>
              </a:solidFill>
              <a:latin typeface="Arial" pitchFamily="34" charset="0"/>
              <a:ea typeface="+mn-ea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187313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3334FC-17AC-4DB4-B984-FAAF649677A1}" type="datetimeFigureOut">
              <a:rPr lang="pt-BR" smtClean="0"/>
              <a:pPr/>
              <a:t>22/11/2016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C4E500-455D-4DC7-87D4-ACC7474CCE8F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465925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3334FC-17AC-4DB4-B984-FAAF649677A1}" type="datetimeFigureOut">
              <a:rPr lang="pt-BR" smtClean="0"/>
              <a:pPr/>
              <a:t>22/11/2016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C4E500-455D-4DC7-87D4-ACC7474CCE8F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5353426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m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82" y="0"/>
            <a:ext cx="9136635" cy="6858000"/>
          </a:xfrm>
          <a:prstGeom prst="rect">
            <a:avLst/>
          </a:prstGeom>
        </p:spPr>
      </p:pic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114436"/>
          </a:xfrm>
        </p:spPr>
        <p:txBody>
          <a:bodyPr/>
          <a:lstStyle>
            <a:lvl1pPr marL="0" indent="0" algn="ctr">
              <a:buNone/>
              <a:defRPr lang="pt-BR" sz="3600" b="1" kern="1200" dirty="0" smtClean="0">
                <a:solidFill>
                  <a:schemeClr val="accent2">
                    <a:lumMod val="50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dirty="0" smtClean="0"/>
              <a:t>Clique para editar o estilo do subtítulo mestre</a:t>
            </a:r>
            <a:endParaRPr lang="pt-BR" dirty="0"/>
          </a:p>
        </p:txBody>
      </p:sp>
      <p:sp>
        <p:nvSpPr>
          <p:cNvPr id="25" name="Espaço Reservado para Conteúdo 19"/>
          <p:cNvSpPr>
            <a:spLocks noGrp="1"/>
          </p:cNvSpPr>
          <p:nvPr>
            <p:ph sz="quarter" idx="11" hasCustomPrompt="1"/>
          </p:nvPr>
        </p:nvSpPr>
        <p:spPr>
          <a:xfrm>
            <a:off x="1857356" y="5886301"/>
            <a:ext cx="5500726" cy="357187"/>
          </a:xfrm>
        </p:spPr>
        <p:txBody>
          <a:bodyPr>
            <a:noAutofit/>
          </a:bodyPr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lang="pt-BR" sz="1800" b="0" kern="1200" noProof="0">
                <a:solidFill>
                  <a:schemeClr val="accent2">
                    <a:lumMod val="50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pt-BR" sz="1800" b="0" kern="1200" noProof="0" dirty="0" smtClean="0">
                <a:solidFill>
                  <a:schemeClr val="accent2">
                    <a:lumMod val="50000"/>
                  </a:schemeClr>
                </a:solidFill>
                <a:latin typeface="Arial" pitchFamily="34" charset="0"/>
                <a:ea typeface="+mn-ea"/>
                <a:cs typeface="Arial" pitchFamily="34" charset="0"/>
              </a:rPr>
              <a:t>Clique para editar o local do evento (cidade/UF)</a:t>
            </a:r>
            <a:endParaRPr lang="pt-BR" sz="1800" b="0" kern="1200" noProof="0" dirty="0">
              <a:solidFill>
                <a:schemeClr val="accent2">
                  <a:lumMod val="50000"/>
                </a:schemeClr>
              </a:solidFill>
              <a:latin typeface="Arial" pitchFamily="34" charset="0"/>
              <a:ea typeface="+mn-ea"/>
              <a:cs typeface="Arial" pitchFamily="34" charset="0"/>
            </a:endParaRPr>
          </a:p>
        </p:txBody>
      </p:sp>
      <p:sp>
        <p:nvSpPr>
          <p:cNvPr id="26" name="Espaço Reservado para Conteúdo 19"/>
          <p:cNvSpPr>
            <a:spLocks noGrp="1"/>
          </p:cNvSpPr>
          <p:nvPr>
            <p:ph sz="quarter" idx="12" hasCustomPrompt="1"/>
          </p:nvPr>
        </p:nvSpPr>
        <p:spPr>
          <a:xfrm>
            <a:off x="1857356" y="5461541"/>
            <a:ext cx="5500726" cy="357187"/>
          </a:xfrm>
        </p:spPr>
        <p:txBody>
          <a:bodyPr>
            <a:noAutofit/>
          </a:bodyPr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lang="pt-BR" sz="1800" b="1" kern="1200" baseline="0" noProof="0">
                <a:solidFill>
                  <a:schemeClr val="accent2">
                    <a:lumMod val="50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pt-BR" sz="1800" kern="1200" noProof="0" dirty="0" smtClean="0">
                <a:solidFill>
                  <a:schemeClr val="accent2">
                    <a:lumMod val="50000"/>
                  </a:schemeClr>
                </a:solidFill>
                <a:latin typeface="Arial" pitchFamily="34" charset="0"/>
                <a:ea typeface="+mn-ea"/>
                <a:cs typeface="Arial" pitchFamily="34" charset="0"/>
              </a:rPr>
              <a:t>Clique para editar o nome do palestrante</a:t>
            </a:r>
            <a:endParaRPr lang="pt-BR" sz="1800" kern="1200" noProof="0" dirty="0">
              <a:solidFill>
                <a:schemeClr val="accent2">
                  <a:lumMod val="50000"/>
                </a:schemeClr>
              </a:solidFill>
              <a:latin typeface="Arial" pitchFamily="34" charset="0"/>
              <a:ea typeface="+mn-ea"/>
              <a:cs typeface="Arial" pitchFamily="34" charset="0"/>
            </a:endParaRPr>
          </a:p>
        </p:txBody>
      </p:sp>
      <p:sp>
        <p:nvSpPr>
          <p:cNvPr id="31" name="Espaço Reservado para Conteúdo 19"/>
          <p:cNvSpPr>
            <a:spLocks noGrp="1"/>
          </p:cNvSpPr>
          <p:nvPr>
            <p:ph sz="quarter" idx="13" hasCustomPrompt="1"/>
          </p:nvPr>
        </p:nvSpPr>
        <p:spPr>
          <a:xfrm>
            <a:off x="1857356" y="5100483"/>
            <a:ext cx="5500726" cy="357187"/>
          </a:xfrm>
        </p:spPr>
        <p:txBody>
          <a:bodyPr>
            <a:noAutofit/>
          </a:bodyPr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lang="pt-BR" sz="1800" b="1" kern="1200" baseline="0" noProof="0">
                <a:solidFill>
                  <a:schemeClr val="accent2">
                    <a:lumMod val="50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pt-BR" sz="1800" kern="1200" noProof="0" dirty="0" smtClean="0">
                <a:solidFill>
                  <a:schemeClr val="accent2">
                    <a:lumMod val="50000"/>
                  </a:schemeClr>
                </a:solidFill>
                <a:latin typeface="Arial" pitchFamily="34" charset="0"/>
                <a:ea typeface="+mn-ea"/>
                <a:cs typeface="Arial" pitchFamily="34" charset="0"/>
              </a:rPr>
              <a:t>Clique para editar o nome do evento</a:t>
            </a:r>
            <a:endParaRPr lang="pt-BR" sz="1800" kern="1200" noProof="0" dirty="0">
              <a:solidFill>
                <a:schemeClr val="accent2">
                  <a:lumMod val="50000"/>
                </a:schemeClr>
              </a:solidFill>
              <a:latin typeface="Arial" pitchFamily="34" charset="0"/>
              <a:ea typeface="+mn-ea"/>
              <a:cs typeface="Arial" pitchFamily="34" charset="0"/>
            </a:endParaRPr>
          </a:p>
        </p:txBody>
      </p:sp>
      <p:sp>
        <p:nvSpPr>
          <p:cNvPr id="32" name="Espaço Reservado para Conteúdo 19"/>
          <p:cNvSpPr>
            <a:spLocks noGrp="1"/>
          </p:cNvSpPr>
          <p:nvPr>
            <p:ph sz="quarter" idx="14" hasCustomPrompt="1"/>
          </p:nvPr>
        </p:nvSpPr>
        <p:spPr>
          <a:xfrm>
            <a:off x="1857356" y="6286523"/>
            <a:ext cx="5500726" cy="357187"/>
          </a:xfrm>
        </p:spPr>
        <p:txBody>
          <a:bodyPr>
            <a:noAutofit/>
          </a:bodyPr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lang="pt-BR" sz="1800" b="0" kern="1200" noProof="0">
                <a:solidFill>
                  <a:schemeClr val="accent2">
                    <a:lumMod val="50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pt-BR" sz="1800" b="0" kern="1200" noProof="0" dirty="0" smtClean="0">
                <a:solidFill>
                  <a:schemeClr val="accent2">
                    <a:lumMod val="50000"/>
                  </a:schemeClr>
                </a:solidFill>
                <a:latin typeface="Arial" pitchFamily="34" charset="0"/>
                <a:ea typeface="+mn-ea"/>
                <a:cs typeface="Arial" pitchFamily="34" charset="0"/>
              </a:rPr>
              <a:t>DD/MM/AAAA</a:t>
            </a:r>
            <a:endParaRPr lang="pt-BR" sz="1800" b="0" kern="1200" noProof="0" dirty="0">
              <a:solidFill>
                <a:schemeClr val="accent2">
                  <a:lumMod val="50000"/>
                </a:schemeClr>
              </a:solidFill>
              <a:latin typeface="Arial" pitchFamily="34" charset="0"/>
              <a:ea typeface="+mn-ea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7230113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m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82" y="0"/>
            <a:ext cx="9136635" cy="6858000"/>
          </a:xfrm>
          <a:prstGeom prst="rect">
            <a:avLst/>
          </a:prstGeom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357158" y="71414"/>
            <a:ext cx="8229600" cy="582594"/>
          </a:xfrm>
        </p:spPr>
        <p:txBody>
          <a:bodyPr>
            <a:normAutofit/>
          </a:bodyPr>
          <a:lstStyle>
            <a:lvl1pPr marL="0" algn="l" defTabSz="914400" rtl="0" eaLnBrk="1" latinLnBrk="0" hangingPunct="1">
              <a:defRPr lang="pt-BR" sz="2400" b="1" kern="1200" dirty="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</a:lstStyle>
          <a:p>
            <a:r>
              <a:rPr lang="pt-BR" dirty="0" smtClean="0"/>
              <a:t>Clique para editar o título mestre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>
            <a:lvl1pPr algn="just">
              <a:defRPr lang="pt-BR" sz="3200" b="1" kern="1200" dirty="0" smtClean="0">
                <a:solidFill>
                  <a:schemeClr val="accent2">
                    <a:lumMod val="50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algn="just">
              <a:defRPr lang="pt-BR" sz="2400" b="1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algn="just">
              <a:defRPr/>
            </a:lvl3pPr>
            <a:lvl4pPr algn="just">
              <a:defRPr/>
            </a:lvl4pPr>
            <a:lvl5pPr algn="just">
              <a:defRPr/>
            </a:lvl5pPr>
          </a:lstStyle>
          <a:p>
            <a:pPr lvl="0"/>
            <a:r>
              <a:rPr lang="pt-BR" dirty="0" smtClean="0"/>
              <a:t>Clique para editar o texto mestre</a:t>
            </a:r>
          </a:p>
          <a:p>
            <a:pPr lvl="1"/>
            <a:r>
              <a:rPr lang="pt-BR" dirty="0" smtClean="0"/>
              <a:t>Segundo nível</a:t>
            </a:r>
          </a:p>
          <a:p>
            <a:pPr lvl="2"/>
            <a:r>
              <a:rPr lang="pt-BR" dirty="0" smtClean="0"/>
              <a:t>Terceiro nível</a:t>
            </a:r>
          </a:p>
          <a:p>
            <a:pPr lvl="3"/>
            <a:r>
              <a:rPr lang="pt-BR" dirty="0" smtClean="0"/>
              <a:t>Quarto nível</a:t>
            </a:r>
          </a:p>
          <a:p>
            <a:pPr lvl="4"/>
            <a:r>
              <a:rPr lang="pt-BR" dirty="0" smtClean="0"/>
              <a:t>Quinto nível</a:t>
            </a:r>
            <a:endParaRPr lang="pt-BR" dirty="0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3334FC-17AC-4DB4-B984-FAAF649677A1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22/11/2016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C4E500-455D-4DC7-87D4-ACC7474CCE8F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440390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3334FC-17AC-4DB4-B984-FAAF649677A1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22/11/2016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C4E500-455D-4DC7-87D4-ACC7474CCE8F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9619628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m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82" y="0"/>
            <a:ext cx="9136635" cy="6858000"/>
          </a:xfrm>
          <a:prstGeom prst="rect">
            <a:avLst/>
          </a:prstGeom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374848" y="94010"/>
            <a:ext cx="8229600" cy="598686"/>
          </a:xfrm>
        </p:spPr>
        <p:txBody>
          <a:bodyPr>
            <a:normAutofit/>
          </a:bodyPr>
          <a:lstStyle>
            <a:lvl1pPr marL="0" algn="l" defTabSz="914400" rtl="0" eaLnBrk="1" latinLnBrk="0" hangingPunct="1">
              <a:spcBef>
                <a:spcPct val="0"/>
              </a:spcBef>
              <a:buNone/>
              <a:defRPr lang="pt-BR" sz="2400" b="1" kern="1200" dirty="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</a:lstStyle>
          <a:p>
            <a:r>
              <a:rPr lang="pt-BR" dirty="0" smtClean="0"/>
              <a:t>Clique para editar o título mestre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lang="pt-BR" sz="2800" b="1" kern="1200" dirty="0" smtClean="0">
                <a:solidFill>
                  <a:schemeClr val="accent2">
                    <a:lumMod val="50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742950" indent="-285750">
              <a:defRPr lang="pt-BR" sz="2000" b="1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1143000" indent="-228600">
              <a:defRPr lang="pt-BR" sz="2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dirty="0" smtClean="0"/>
              <a:t>Clique para editar o texto mestre</a:t>
            </a:r>
          </a:p>
          <a:p>
            <a:pPr marL="742950" lvl="1" indent="-285750" algn="just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</a:pPr>
            <a:r>
              <a:rPr lang="pt-BR" dirty="0" smtClean="0"/>
              <a:t>Segundo nível</a:t>
            </a:r>
          </a:p>
          <a:p>
            <a:pPr marL="1143000" lvl="2" indent="-228600" algn="just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</a:pPr>
            <a:r>
              <a:rPr lang="pt-BR" dirty="0" smtClean="0"/>
              <a:t>Terceiro nível</a:t>
            </a:r>
          </a:p>
          <a:p>
            <a:pPr lvl="3"/>
            <a:r>
              <a:rPr lang="pt-BR" dirty="0" smtClean="0"/>
              <a:t>Quarto nível</a:t>
            </a:r>
          </a:p>
          <a:p>
            <a:pPr lvl="4"/>
            <a:r>
              <a:rPr lang="pt-BR" dirty="0" smtClean="0"/>
              <a:t>Quinto nível</a:t>
            </a:r>
            <a:endParaRPr lang="pt-BR" dirty="0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 marL="342900" indent="-342900">
              <a:defRPr lang="pt-BR" sz="2800" b="1" kern="1200" dirty="0" smtClean="0">
                <a:solidFill>
                  <a:schemeClr val="accent2">
                    <a:lumMod val="50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742950" indent="-285750">
              <a:defRPr lang="pt-BR" sz="2000" b="1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1143000" indent="-228600">
              <a:defRPr lang="pt-BR" sz="2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marL="342900" lvl="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</a:pPr>
            <a:r>
              <a:rPr lang="pt-BR" dirty="0" smtClean="0"/>
              <a:t>Clique para editar o texto mestre</a:t>
            </a:r>
          </a:p>
          <a:p>
            <a:pPr marL="742950" lvl="1" indent="-285750" algn="just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</a:pPr>
            <a:r>
              <a:rPr lang="pt-BR" dirty="0" smtClean="0"/>
              <a:t>Segundo nível</a:t>
            </a:r>
          </a:p>
          <a:p>
            <a:pPr marL="1143000" lvl="2" indent="-228600" algn="just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</a:pPr>
            <a:r>
              <a:rPr lang="pt-BR" dirty="0" smtClean="0"/>
              <a:t>Terceiro nível</a:t>
            </a:r>
          </a:p>
          <a:p>
            <a:pPr lvl="3"/>
            <a:r>
              <a:rPr lang="pt-BR" dirty="0" smtClean="0"/>
              <a:t>Quarto nível</a:t>
            </a:r>
          </a:p>
          <a:p>
            <a:pPr lvl="4"/>
            <a:r>
              <a:rPr lang="pt-BR" dirty="0" smtClean="0"/>
              <a:t>Quinto nível</a:t>
            </a:r>
            <a:endParaRPr lang="pt-BR" dirty="0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3334FC-17AC-4DB4-B984-FAAF649677A1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22/11/2016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C4E500-455D-4DC7-87D4-ACC7474CCE8F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2651581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3334FC-17AC-4DB4-B984-FAAF649677A1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22/11/2016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C4E500-455D-4DC7-87D4-ACC7474CCE8F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1309610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3334FC-17AC-4DB4-B984-FAAF649677A1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22/11/2016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C4E500-455D-4DC7-87D4-ACC7474CCE8F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5618296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3334FC-17AC-4DB4-B984-FAAF649677A1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22/11/2016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C4E500-455D-4DC7-87D4-ACC7474CCE8F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1747672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3334FC-17AC-4DB4-B984-FAAF649677A1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22/11/2016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C4E500-455D-4DC7-87D4-ACC7474CCE8F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752938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m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82" y="0"/>
            <a:ext cx="9136635" cy="6858000"/>
          </a:xfrm>
          <a:prstGeom prst="rect">
            <a:avLst/>
          </a:prstGeom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357158" y="71414"/>
            <a:ext cx="8229600" cy="582594"/>
          </a:xfrm>
        </p:spPr>
        <p:txBody>
          <a:bodyPr>
            <a:normAutofit/>
          </a:bodyPr>
          <a:lstStyle>
            <a:lvl1pPr marL="0" algn="l" defTabSz="914400" rtl="0" eaLnBrk="1" latinLnBrk="0" hangingPunct="1">
              <a:defRPr lang="pt-BR" sz="2400" b="1" kern="1200" dirty="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</a:lstStyle>
          <a:p>
            <a:r>
              <a:rPr lang="pt-BR" dirty="0" smtClean="0"/>
              <a:t>Clique para editar o título mestre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lang="pt-BR" sz="3200" b="1" kern="1200" dirty="0" smtClean="0">
                <a:solidFill>
                  <a:schemeClr val="accent2">
                    <a:lumMod val="50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>
              <a:defRPr lang="pt-BR" sz="2400" b="1" kern="1200" dirty="0" smtClean="0">
                <a:solidFill>
                  <a:schemeClr val="accent2">
                    <a:lumMod val="50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2pPr>
          </a:lstStyle>
          <a:p>
            <a:pPr lvl="0"/>
            <a:r>
              <a:rPr lang="pt-BR" dirty="0" smtClean="0"/>
              <a:t>Clique para editar o texto mestre</a:t>
            </a:r>
          </a:p>
          <a:p>
            <a:pPr lvl="1"/>
            <a:r>
              <a:rPr lang="pt-BR" dirty="0" smtClean="0"/>
              <a:t>Segundo nível</a:t>
            </a:r>
          </a:p>
          <a:p>
            <a:pPr lvl="2"/>
            <a:r>
              <a:rPr lang="pt-BR" dirty="0" smtClean="0"/>
              <a:t>Terceiro nível</a:t>
            </a:r>
          </a:p>
          <a:p>
            <a:pPr lvl="3"/>
            <a:r>
              <a:rPr lang="pt-BR" dirty="0" smtClean="0"/>
              <a:t>Quarto nível</a:t>
            </a:r>
          </a:p>
          <a:p>
            <a:pPr lvl="4"/>
            <a:r>
              <a:rPr lang="pt-BR" dirty="0" smtClean="0"/>
              <a:t>Quinto nível</a:t>
            </a:r>
            <a:endParaRPr lang="pt-BR" dirty="0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3334FC-17AC-4DB4-B984-FAAF649677A1}" type="datetimeFigureOut">
              <a:rPr lang="pt-BR" smtClean="0"/>
              <a:pPr/>
              <a:t>22/11/2016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C4E500-455D-4DC7-87D4-ACC7474CCE8F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0429975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3334FC-17AC-4DB4-B984-FAAF649677A1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22/11/2016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C4E500-455D-4DC7-87D4-ACC7474CCE8F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9243325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3334FC-17AC-4DB4-B984-FAAF649677A1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22/11/2016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C4E500-455D-4DC7-87D4-ACC7474CCE8F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4465213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3334FC-17AC-4DB4-B984-FAAF649677A1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22/11/2016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C4E500-455D-4DC7-87D4-ACC7474CCE8F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9495050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m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82" y="0"/>
            <a:ext cx="9136635" cy="6858000"/>
          </a:xfrm>
          <a:prstGeom prst="rect">
            <a:avLst/>
          </a:prstGeom>
        </p:spPr>
      </p:pic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114436"/>
          </a:xfrm>
        </p:spPr>
        <p:txBody>
          <a:bodyPr/>
          <a:lstStyle>
            <a:lvl1pPr marL="0" indent="0" algn="ctr">
              <a:buNone/>
              <a:defRPr lang="pt-BR" sz="3600" b="1" kern="1200" dirty="0" smtClean="0">
                <a:solidFill>
                  <a:schemeClr val="accent2">
                    <a:lumMod val="50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dirty="0" smtClean="0"/>
              <a:t>Clique para editar o estilo do subtítulo mestre</a:t>
            </a:r>
            <a:endParaRPr lang="pt-BR" dirty="0"/>
          </a:p>
        </p:txBody>
      </p:sp>
      <p:sp>
        <p:nvSpPr>
          <p:cNvPr id="25" name="Espaço Reservado para Conteúdo 19"/>
          <p:cNvSpPr>
            <a:spLocks noGrp="1"/>
          </p:cNvSpPr>
          <p:nvPr>
            <p:ph sz="quarter" idx="11" hasCustomPrompt="1"/>
          </p:nvPr>
        </p:nvSpPr>
        <p:spPr>
          <a:xfrm>
            <a:off x="1857356" y="5886301"/>
            <a:ext cx="5500726" cy="357187"/>
          </a:xfrm>
        </p:spPr>
        <p:txBody>
          <a:bodyPr>
            <a:noAutofit/>
          </a:bodyPr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lang="pt-BR" sz="1800" b="0" kern="1200" noProof="0">
                <a:solidFill>
                  <a:schemeClr val="accent2">
                    <a:lumMod val="50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pt-BR" sz="1800" b="0" kern="1200" noProof="0" dirty="0" smtClean="0">
                <a:solidFill>
                  <a:schemeClr val="accent2">
                    <a:lumMod val="50000"/>
                  </a:schemeClr>
                </a:solidFill>
                <a:latin typeface="Arial" pitchFamily="34" charset="0"/>
                <a:ea typeface="+mn-ea"/>
                <a:cs typeface="Arial" pitchFamily="34" charset="0"/>
              </a:rPr>
              <a:t>Clique para editar o local do evento (cidade/UF)</a:t>
            </a:r>
            <a:endParaRPr lang="pt-BR" sz="1800" b="0" kern="1200" noProof="0" dirty="0">
              <a:solidFill>
                <a:schemeClr val="accent2">
                  <a:lumMod val="50000"/>
                </a:schemeClr>
              </a:solidFill>
              <a:latin typeface="Arial" pitchFamily="34" charset="0"/>
              <a:ea typeface="+mn-ea"/>
              <a:cs typeface="Arial" pitchFamily="34" charset="0"/>
            </a:endParaRPr>
          </a:p>
        </p:txBody>
      </p:sp>
      <p:sp>
        <p:nvSpPr>
          <p:cNvPr id="26" name="Espaço Reservado para Conteúdo 19"/>
          <p:cNvSpPr>
            <a:spLocks noGrp="1"/>
          </p:cNvSpPr>
          <p:nvPr>
            <p:ph sz="quarter" idx="12" hasCustomPrompt="1"/>
          </p:nvPr>
        </p:nvSpPr>
        <p:spPr>
          <a:xfrm>
            <a:off x="1857356" y="5461541"/>
            <a:ext cx="5500726" cy="357187"/>
          </a:xfrm>
        </p:spPr>
        <p:txBody>
          <a:bodyPr>
            <a:noAutofit/>
          </a:bodyPr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lang="pt-BR" sz="1800" b="1" kern="1200" baseline="0" noProof="0">
                <a:solidFill>
                  <a:schemeClr val="accent2">
                    <a:lumMod val="50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pt-BR" sz="1800" kern="1200" noProof="0" dirty="0" smtClean="0">
                <a:solidFill>
                  <a:schemeClr val="accent2">
                    <a:lumMod val="50000"/>
                  </a:schemeClr>
                </a:solidFill>
                <a:latin typeface="Arial" pitchFamily="34" charset="0"/>
                <a:ea typeface="+mn-ea"/>
                <a:cs typeface="Arial" pitchFamily="34" charset="0"/>
              </a:rPr>
              <a:t>Clique para editar o nome do palestrante</a:t>
            </a:r>
            <a:endParaRPr lang="pt-BR" sz="1800" kern="1200" noProof="0" dirty="0">
              <a:solidFill>
                <a:schemeClr val="accent2">
                  <a:lumMod val="50000"/>
                </a:schemeClr>
              </a:solidFill>
              <a:latin typeface="Arial" pitchFamily="34" charset="0"/>
              <a:ea typeface="+mn-ea"/>
              <a:cs typeface="Arial" pitchFamily="34" charset="0"/>
            </a:endParaRPr>
          </a:p>
        </p:txBody>
      </p:sp>
      <p:sp>
        <p:nvSpPr>
          <p:cNvPr id="31" name="Espaço Reservado para Conteúdo 19"/>
          <p:cNvSpPr>
            <a:spLocks noGrp="1"/>
          </p:cNvSpPr>
          <p:nvPr>
            <p:ph sz="quarter" idx="13" hasCustomPrompt="1"/>
          </p:nvPr>
        </p:nvSpPr>
        <p:spPr>
          <a:xfrm>
            <a:off x="1857356" y="5100483"/>
            <a:ext cx="5500726" cy="357187"/>
          </a:xfrm>
        </p:spPr>
        <p:txBody>
          <a:bodyPr>
            <a:noAutofit/>
          </a:bodyPr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lang="pt-BR" sz="1800" b="1" kern="1200" baseline="0" noProof="0">
                <a:solidFill>
                  <a:schemeClr val="accent2">
                    <a:lumMod val="50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pt-BR" sz="1800" kern="1200" noProof="0" dirty="0" smtClean="0">
                <a:solidFill>
                  <a:schemeClr val="accent2">
                    <a:lumMod val="50000"/>
                  </a:schemeClr>
                </a:solidFill>
                <a:latin typeface="Arial" pitchFamily="34" charset="0"/>
                <a:ea typeface="+mn-ea"/>
                <a:cs typeface="Arial" pitchFamily="34" charset="0"/>
              </a:rPr>
              <a:t>Clique para editar o nome do evento</a:t>
            </a:r>
            <a:endParaRPr lang="pt-BR" sz="1800" kern="1200" noProof="0" dirty="0">
              <a:solidFill>
                <a:schemeClr val="accent2">
                  <a:lumMod val="50000"/>
                </a:schemeClr>
              </a:solidFill>
              <a:latin typeface="Arial" pitchFamily="34" charset="0"/>
              <a:ea typeface="+mn-ea"/>
              <a:cs typeface="Arial" pitchFamily="34" charset="0"/>
            </a:endParaRPr>
          </a:p>
        </p:txBody>
      </p:sp>
      <p:sp>
        <p:nvSpPr>
          <p:cNvPr id="32" name="Espaço Reservado para Conteúdo 19"/>
          <p:cNvSpPr>
            <a:spLocks noGrp="1"/>
          </p:cNvSpPr>
          <p:nvPr>
            <p:ph sz="quarter" idx="14" hasCustomPrompt="1"/>
          </p:nvPr>
        </p:nvSpPr>
        <p:spPr>
          <a:xfrm>
            <a:off x="1857356" y="6286523"/>
            <a:ext cx="5500726" cy="357187"/>
          </a:xfrm>
        </p:spPr>
        <p:txBody>
          <a:bodyPr>
            <a:noAutofit/>
          </a:bodyPr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lang="pt-BR" sz="1800" b="0" kern="1200" noProof="0">
                <a:solidFill>
                  <a:schemeClr val="accent2">
                    <a:lumMod val="50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pt-BR" sz="1800" b="0" kern="1200" noProof="0" dirty="0" smtClean="0">
                <a:solidFill>
                  <a:schemeClr val="accent2">
                    <a:lumMod val="50000"/>
                  </a:schemeClr>
                </a:solidFill>
                <a:latin typeface="Arial" pitchFamily="34" charset="0"/>
                <a:ea typeface="+mn-ea"/>
                <a:cs typeface="Arial" pitchFamily="34" charset="0"/>
              </a:rPr>
              <a:t>DD/MM/AAAA</a:t>
            </a:r>
            <a:endParaRPr lang="pt-BR" sz="1800" b="0" kern="1200" noProof="0" dirty="0">
              <a:solidFill>
                <a:schemeClr val="accent2">
                  <a:lumMod val="50000"/>
                </a:schemeClr>
              </a:solidFill>
              <a:latin typeface="Arial" pitchFamily="34" charset="0"/>
              <a:ea typeface="+mn-ea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977993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m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82" y="0"/>
            <a:ext cx="9136635" cy="6858000"/>
          </a:xfrm>
          <a:prstGeom prst="rect">
            <a:avLst/>
          </a:prstGeom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357158" y="71414"/>
            <a:ext cx="8229600" cy="582594"/>
          </a:xfrm>
        </p:spPr>
        <p:txBody>
          <a:bodyPr>
            <a:normAutofit/>
          </a:bodyPr>
          <a:lstStyle>
            <a:lvl1pPr marL="0" algn="l" defTabSz="914400" rtl="0" eaLnBrk="1" latinLnBrk="0" hangingPunct="1">
              <a:defRPr lang="pt-BR" sz="2400" b="1" kern="1200" dirty="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</a:lstStyle>
          <a:p>
            <a:r>
              <a:rPr lang="pt-BR" dirty="0" smtClean="0"/>
              <a:t>Clique para editar o título mestre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>
            <a:lvl1pPr algn="just">
              <a:defRPr lang="pt-BR" sz="3200" b="1" kern="1200" dirty="0" smtClean="0">
                <a:solidFill>
                  <a:schemeClr val="accent2">
                    <a:lumMod val="50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algn="just">
              <a:defRPr lang="pt-BR" sz="2400" b="1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algn="just">
              <a:defRPr/>
            </a:lvl3pPr>
            <a:lvl4pPr algn="just">
              <a:defRPr/>
            </a:lvl4pPr>
            <a:lvl5pPr algn="just">
              <a:defRPr/>
            </a:lvl5pPr>
          </a:lstStyle>
          <a:p>
            <a:pPr lvl="0"/>
            <a:r>
              <a:rPr lang="pt-BR" dirty="0" smtClean="0"/>
              <a:t>Clique para editar o texto mestre</a:t>
            </a:r>
          </a:p>
          <a:p>
            <a:pPr lvl="1"/>
            <a:r>
              <a:rPr lang="pt-BR" dirty="0" smtClean="0"/>
              <a:t>Segundo nível</a:t>
            </a:r>
          </a:p>
          <a:p>
            <a:pPr lvl="2"/>
            <a:r>
              <a:rPr lang="pt-BR" dirty="0" smtClean="0"/>
              <a:t>Terceiro nível</a:t>
            </a:r>
          </a:p>
          <a:p>
            <a:pPr lvl="3"/>
            <a:r>
              <a:rPr lang="pt-BR" dirty="0" smtClean="0"/>
              <a:t>Quarto nível</a:t>
            </a:r>
          </a:p>
          <a:p>
            <a:pPr lvl="4"/>
            <a:r>
              <a:rPr lang="pt-BR" dirty="0" smtClean="0"/>
              <a:t>Quinto nível</a:t>
            </a:r>
            <a:endParaRPr lang="pt-BR" dirty="0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3334FC-17AC-4DB4-B984-FAAF649677A1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22/11/2016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C4E500-455D-4DC7-87D4-ACC7474CCE8F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48167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3334FC-17AC-4DB4-B984-FAAF649677A1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22/11/2016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C4E500-455D-4DC7-87D4-ACC7474CCE8F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20676693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m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82" y="0"/>
            <a:ext cx="9136635" cy="6858000"/>
          </a:xfrm>
          <a:prstGeom prst="rect">
            <a:avLst/>
          </a:prstGeom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374848" y="94010"/>
            <a:ext cx="8229600" cy="598686"/>
          </a:xfrm>
        </p:spPr>
        <p:txBody>
          <a:bodyPr>
            <a:normAutofit/>
          </a:bodyPr>
          <a:lstStyle>
            <a:lvl1pPr marL="0" algn="l" defTabSz="914400" rtl="0" eaLnBrk="1" latinLnBrk="0" hangingPunct="1">
              <a:spcBef>
                <a:spcPct val="0"/>
              </a:spcBef>
              <a:buNone/>
              <a:defRPr lang="pt-BR" sz="2400" b="1" kern="1200" dirty="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</a:lstStyle>
          <a:p>
            <a:r>
              <a:rPr lang="pt-BR" dirty="0" smtClean="0"/>
              <a:t>Clique para editar o título mestre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lang="pt-BR" sz="2800" b="1" kern="1200" dirty="0" smtClean="0">
                <a:solidFill>
                  <a:schemeClr val="accent2">
                    <a:lumMod val="50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742950" indent="-285750">
              <a:defRPr lang="pt-BR" sz="2000" b="1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1143000" indent="-228600">
              <a:defRPr lang="pt-BR" sz="2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dirty="0" smtClean="0"/>
              <a:t>Clique para editar o texto mestre</a:t>
            </a:r>
          </a:p>
          <a:p>
            <a:pPr marL="742950" lvl="1" indent="-285750" algn="just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</a:pPr>
            <a:r>
              <a:rPr lang="pt-BR" dirty="0" smtClean="0"/>
              <a:t>Segundo nível</a:t>
            </a:r>
          </a:p>
          <a:p>
            <a:pPr marL="1143000" lvl="2" indent="-228600" algn="just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</a:pPr>
            <a:r>
              <a:rPr lang="pt-BR" dirty="0" smtClean="0"/>
              <a:t>Terceiro nível</a:t>
            </a:r>
          </a:p>
          <a:p>
            <a:pPr lvl="3"/>
            <a:r>
              <a:rPr lang="pt-BR" dirty="0" smtClean="0"/>
              <a:t>Quarto nível</a:t>
            </a:r>
          </a:p>
          <a:p>
            <a:pPr lvl="4"/>
            <a:r>
              <a:rPr lang="pt-BR" dirty="0" smtClean="0"/>
              <a:t>Quinto nível</a:t>
            </a:r>
            <a:endParaRPr lang="pt-BR" dirty="0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 marL="342900" indent="-342900">
              <a:defRPr lang="pt-BR" sz="2800" b="1" kern="1200" dirty="0" smtClean="0">
                <a:solidFill>
                  <a:schemeClr val="accent2">
                    <a:lumMod val="50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742950" indent="-285750">
              <a:defRPr lang="pt-BR" sz="2000" b="1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1143000" indent="-228600">
              <a:defRPr lang="pt-BR" sz="2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marL="342900" lvl="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</a:pPr>
            <a:r>
              <a:rPr lang="pt-BR" dirty="0" smtClean="0"/>
              <a:t>Clique para editar o texto mestre</a:t>
            </a:r>
          </a:p>
          <a:p>
            <a:pPr marL="742950" lvl="1" indent="-285750" algn="just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</a:pPr>
            <a:r>
              <a:rPr lang="pt-BR" dirty="0" smtClean="0"/>
              <a:t>Segundo nível</a:t>
            </a:r>
          </a:p>
          <a:p>
            <a:pPr marL="1143000" lvl="2" indent="-228600" algn="just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</a:pPr>
            <a:r>
              <a:rPr lang="pt-BR" dirty="0" smtClean="0"/>
              <a:t>Terceiro nível</a:t>
            </a:r>
          </a:p>
          <a:p>
            <a:pPr lvl="3"/>
            <a:r>
              <a:rPr lang="pt-BR" dirty="0" smtClean="0"/>
              <a:t>Quarto nível</a:t>
            </a:r>
          </a:p>
          <a:p>
            <a:pPr lvl="4"/>
            <a:r>
              <a:rPr lang="pt-BR" dirty="0" smtClean="0"/>
              <a:t>Quinto nível</a:t>
            </a:r>
            <a:endParaRPr lang="pt-BR" dirty="0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3334FC-17AC-4DB4-B984-FAAF649677A1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22/11/2016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C4E500-455D-4DC7-87D4-ACC7474CCE8F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7532486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3334FC-17AC-4DB4-B984-FAAF649677A1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22/11/2016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C4E500-455D-4DC7-87D4-ACC7474CCE8F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466876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3334FC-17AC-4DB4-B984-FAAF649677A1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22/11/2016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C4E500-455D-4DC7-87D4-ACC7474CCE8F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65109465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3334FC-17AC-4DB4-B984-FAAF649677A1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22/11/2016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C4E500-455D-4DC7-87D4-ACC7474CCE8F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494867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3334FC-17AC-4DB4-B984-FAAF649677A1}" type="datetimeFigureOut">
              <a:rPr lang="pt-BR" smtClean="0"/>
              <a:pPr/>
              <a:t>22/11/2016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C4E500-455D-4DC7-87D4-ACC7474CCE8F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70681511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3334FC-17AC-4DB4-B984-FAAF649677A1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22/11/2016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C4E500-455D-4DC7-87D4-ACC7474CCE8F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7301279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3334FC-17AC-4DB4-B984-FAAF649677A1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22/11/2016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C4E500-455D-4DC7-87D4-ACC7474CCE8F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7649836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3334FC-17AC-4DB4-B984-FAAF649677A1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22/11/2016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C4E500-455D-4DC7-87D4-ACC7474CCE8F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92521226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3334FC-17AC-4DB4-B984-FAAF649677A1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22/11/2016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C4E500-455D-4DC7-87D4-ACC7474CCE8F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110932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3334FC-17AC-4DB4-B984-FAAF649677A1}" type="datetimeFigureOut">
              <a:rPr lang="pt-BR" smtClean="0"/>
              <a:pPr/>
              <a:t>22/11/2016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C4E500-455D-4DC7-87D4-ACC7474CCE8F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241842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3334FC-17AC-4DB4-B984-FAAF649677A1}" type="datetimeFigureOut">
              <a:rPr lang="pt-BR" smtClean="0"/>
              <a:pPr/>
              <a:t>22/11/2016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C4E500-455D-4DC7-87D4-ACC7474CCE8F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2802729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3334FC-17AC-4DB4-B984-FAAF649677A1}" type="datetimeFigureOut">
              <a:rPr lang="pt-BR" smtClean="0"/>
              <a:pPr/>
              <a:t>22/11/2016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C4E500-455D-4DC7-87D4-ACC7474CCE8F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193008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3334FC-17AC-4DB4-B984-FAAF649677A1}" type="datetimeFigureOut">
              <a:rPr lang="pt-BR" smtClean="0"/>
              <a:pPr/>
              <a:t>22/11/2016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C4E500-455D-4DC7-87D4-ACC7474CCE8F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621622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3334FC-17AC-4DB4-B984-FAAF649677A1}" type="datetimeFigureOut">
              <a:rPr lang="pt-BR" smtClean="0"/>
              <a:pPr/>
              <a:t>22/11/2016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C4E500-455D-4DC7-87D4-ACC7474CCE8F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339253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3334FC-17AC-4DB4-B984-FAAF649677A1}" type="datetimeFigureOut">
              <a:rPr lang="pt-BR" smtClean="0"/>
              <a:pPr/>
              <a:t>22/11/2016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C4E500-455D-4DC7-87D4-ACC7474CCE8F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436424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53334FC-17AC-4DB4-B984-FAAF649677A1}" type="datetimeFigureOut">
              <a:rPr lang="pt-BR" smtClean="0"/>
              <a:pPr/>
              <a:t>22/11/2016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C4E500-455D-4DC7-87D4-ACC7474CCE8F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206303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53334FC-17AC-4DB4-B984-FAAF649677A1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22/11/2016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C4E500-455D-4DC7-87D4-ACC7474CCE8F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304678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53334FC-17AC-4DB4-B984-FAAF649677A1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22/11/2016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C4E500-455D-4DC7-87D4-ACC7474CCE8F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264096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22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5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8.png"/><Relationship Id="rId7" Type="http://schemas.openxmlformats.org/officeDocument/2006/relationships/image" Target="../media/image11.jpeg"/><Relationship Id="rId12" Type="http://schemas.openxmlformats.org/officeDocument/2006/relationships/image" Target="../media/image16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11" Type="http://schemas.openxmlformats.org/officeDocument/2006/relationships/image" Target="../media/image15.png"/><Relationship Id="rId5" Type="http://schemas.microsoft.com/office/2007/relationships/hdphoto" Target="../media/hdphoto1.wdp"/><Relationship Id="rId10" Type="http://schemas.openxmlformats.org/officeDocument/2006/relationships/image" Target="../media/image14.png"/><Relationship Id="rId4" Type="http://schemas.openxmlformats.org/officeDocument/2006/relationships/image" Target="../media/image9.png"/><Relationship Id="rId9" Type="http://schemas.openxmlformats.org/officeDocument/2006/relationships/image" Target="../media/image13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ubtítulo 1"/>
          <p:cNvSpPr>
            <a:spLocks noGrp="1"/>
          </p:cNvSpPr>
          <p:nvPr>
            <p:ph type="subTitle" idx="1"/>
          </p:nvPr>
        </p:nvSpPr>
        <p:spPr>
          <a:xfrm>
            <a:off x="539552" y="3573016"/>
            <a:ext cx="8208912" cy="838944"/>
          </a:xfrm>
        </p:spPr>
        <p:txBody>
          <a:bodyPr>
            <a:normAutofit/>
          </a:bodyPr>
          <a:lstStyle/>
          <a:p>
            <a:r>
              <a:rPr lang="pt-BR" dirty="0" smtClean="0"/>
              <a:t>Hemobrás – Desafios e perspectivas</a:t>
            </a:r>
            <a:endParaRPr lang="pt-BR" dirty="0"/>
          </a:p>
        </p:txBody>
      </p:sp>
      <p:sp>
        <p:nvSpPr>
          <p:cNvPr id="9" name="Espaço Reservado para Conteúdo 2"/>
          <p:cNvSpPr>
            <a:spLocks noGrp="1"/>
          </p:cNvSpPr>
          <p:nvPr>
            <p:ph sz="quarter" idx="11"/>
          </p:nvPr>
        </p:nvSpPr>
        <p:spPr>
          <a:xfrm>
            <a:off x="1857356" y="5598269"/>
            <a:ext cx="5500726" cy="357187"/>
          </a:xfrm>
        </p:spPr>
        <p:txBody>
          <a:bodyPr/>
          <a:lstStyle/>
          <a:p>
            <a:r>
              <a:rPr lang="pt-BR" dirty="0" smtClean="0"/>
              <a:t>Brasília/DF</a:t>
            </a:r>
            <a:endParaRPr lang="pt-BR" dirty="0"/>
          </a:p>
        </p:txBody>
      </p:sp>
      <p:sp>
        <p:nvSpPr>
          <p:cNvPr id="10" name="Espaço Reservado para Conteúdo 3"/>
          <p:cNvSpPr>
            <a:spLocks noGrp="1"/>
          </p:cNvSpPr>
          <p:nvPr>
            <p:ph sz="quarter" idx="12"/>
          </p:nvPr>
        </p:nvSpPr>
        <p:spPr>
          <a:xfrm>
            <a:off x="1857356" y="5157192"/>
            <a:ext cx="5500726" cy="357187"/>
          </a:xfrm>
        </p:spPr>
        <p:txBody>
          <a:bodyPr/>
          <a:lstStyle/>
          <a:p>
            <a:r>
              <a:rPr lang="pt-BR" dirty="0" smtClean="0"/>
              <a:t>Oswaldo Cordeiro de Paschoal Castilho</a:t>
            </a:r>
            <a:endParaRPr lang="pt-BR" dirty="0"/>
          </a:p>
        </p:txBody>
      </p:sp>
      <p:sp>
        <p:nvSpPr>
          <p:cNvPr id="11" name="Espaço Reservado para Conteúdo 4"/>
          <p:cNvSpPr>
            <a:spLocks noGrp="1"/>
          </p:cNvSpPr>
          <p:nvPr>
            <p:ph sz="quarter" idx="13"/>
          </p:nvPr>
        </p:nvSpPr>
        <p:spPr>
          <a:xfrm>
            <a:off x="322958" y="4437112"/>
            <a:ext cx="8569522" cy="732526"/>
          </a:xfrm>
        </p:spPr>
        <p:txBody>
          <a:bodyPr/>
          <a:lstStyle/>
          <a:p>
            <a:r>
              <a:rPr lang="pt-BR" dirty="0" smtClean="0"/>
              <a:t>Comissão de Meio Ambiente, Defesa do Consumidor e Fiscalização e Controle – Senado Federal</a:t>
            </a:r>
            <a:endParaRPr lang="pt-BR" dirty="0"/>
          </a:p>
        </p:txBody>
      </p:sp>
      <p:sp>
        <p:nvSpPr>
          <p:cNvPr id="12" name="Espaço Reservado para Conteúdo 5"/>
          <p:cNvSpPr>
            <a:spLocks noGrp="1"/>
          </p:cNvSpPr>
          <p:nvPr>
            <p:ph sz="quarter" idx="14"/>
          </p:nvPr>
        </p:nvSpPr>
        <p:spPr>
          <a:xfrm>
            <a:off x="1857356" y="5998491"/>
            <a:ext cx="5500726" cy="357187"/>
          </a:xfrm>
        </p:spPr>
        <p:txBody>
          <a:bodyPr/>
          <a:lstStyle/>
          <a:p>
            <a:r>
              <a:rPr lang="pt-BR" dirty="0" smtClean="0"/>
              <a:t>22/11/2016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6040113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pt-BR" sz="2800" cap="all" dirty="0" smtClean="0"/>
              <a:t>Obras do site fabril da HEMOBRÁS</a:t>
            </a:r>
            <a:endParaRPr lang="pt-BR" sz="2800" cap="all" dirty="0"/>
          </a:p>
        </p:txBody>
      </p:sp>
      <p:grpSp>
        <p:nvGrpSpPr>
          <p:cNvPr id="17" name="Grupo 16"/>
          <p:cNvGrpSpPr/>
          <p:nvPr/>
        </p:nvGrpSpPr>
        <p:grpSpPr>
          <a:xfrm>
            <a:off x="251520" y="908720"/>
            <a:ext cx="8640960" cy="4392488"/>
            <a:chOff x="251520" y="908720"/>
            <a:chExt cx="8640960" cy="4392488"/>
          </a:xfrm>
        </p:grpSpPr>
        <p:pic>
          <p:nvPicPr>
            <p:cNvPr id="8" name="Imagem 7"/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750" t="9838" r="2750" b="18106"/>
            <a:stretch/>
          </p:blipFill>
          <p:spPr>
            <a:xfrm>
              <a:off x="251520" y="908720"/>
              <a:ext cx="8640960" cy="4392488"/>
            </a:xfrm>
            <a:prstGeom prst="rect">
              <a:avLst/>
            </a:prstGeom>
            <a:ln w="38100" cap="sq">
              <a:solidFill>
                <a:srgbClr val="000000"/>
              </a:solidFill>
              <a:prstDash val="solid"/>
              <a:miter lim="800000"/>
            </a:ln>
            <a:effectLst>
              <a:outerShdw blurRad="50800" dist="38100" dir="2700000" algn="tl" rotWithShape="0">
                <a:srgbClr val="000000">
                  <a:alpha val="43000"/>
                </a:srgbClr>
              </a:outerShdw>
            </a:effectLst>
          </p:spPr>
        </p:pic>
        <p:sp>
          <p:nvSpPr>
            <p:cNvPr id="9" name="CaixaDeTexto 8"/>
            <p:cNvSpPr txBox="1"/>
            <p:nvPr/>
          </p:nvSpPr>
          <p:spPr>
            <a:xfrm>
              <a:off x="2411760" y="3103443"/>
              <a:ext cx="910827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t-BR" sz="3600" b="1" dirty="0" smtClean="0"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B01</a:t>
              </a:r>
              <a:endParaRPr lang="pt-BR" sz="20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10" name="CaixaDeTexto 9"/>
            <p:cNvSpPr txBox="1"/>
            <p:nvPr/>
          </p:nvSpPr>
          <p:spPr>
            <a:xfrm>
              <a:off x="3275856" y="1662251"/>
              <a:ext cx="910827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t-BR" sz="3600" b="1" dirty="0" smtClean="0"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B02</a:t>
              </a:r>
              <a:endParaRPr lang="pt-BR" sz="20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11" name="CaixaDeTexto 10"/>
            <p:cNvSpPr txBox="1"/>
            <p:nvPr/>
          </p:nvSpPr>
          <p:spPr>
            <a:xfrm>
              <a:off x="5364088" y="1735434"/>
              <a:ext cx="1835759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t-BR" sz="3600" b="1" dirty="0" smtClean="0"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B03/B04</a:t>
              </a:r>
              <a:endParaRPr lang="pt-BR" sz="20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13" name="CaixaDeTexto 12"/>
            <p:cNvSpPr txBox="1"/>
            <p:nvPr/>
          </p:nvSpPr>
          <p:spPr>
            <a:xfrm>
              <a:off x="5638403" y="3426608"/>
              <a:ext cx="910827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t-BR" sz="3600" b="1" dirty="0" smtClean="0"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B05</a:t>
              </a:r>
              <a:endParaRPr lang="pt-BR" sz="20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14" name="CaixaDeTexto 13"/>
            <p:cNvSpPr txBox="1"/>
            <p:nvPr/>
          </p:nvSpPr>
          <p:spPr>
            <a:xfrm>
              <a:off x="1659631" y="908720"/>
              <a:ext cx="752129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t-BR" sz="2800" b="1" dirty="0" smtClean="0"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B06</a:t>
              </a:r>
              <a:endParaRPr lang="pt-BR" sz="16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  <p:sp>
        <p:nvSpPr>
          <p:cNvPr id="15" name="CaixaDeTexto 14"/>
          <p:cNvSpPr txBox="1"/>
          <p:nvPr/>
        </p:nvSpPr>
        <p:spPr>
          <a:xfrm>
            <a:off x="240496" y="5448126"/>
            <a:ext cx="613170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b="1" dirty="0" smtClean="0">
                <a:solidFill>
                  <a:prstClr val="black"/>
                </a:solidFill>
              </a:rPr>
              <a:t>B01: </a:t>
            </a:r>
            <a:r>
              <a:rPr lang="pt-BR" sz="2000" dirty="0" smtClean="0">
                <a:solidFill>
                  <a:prstClr val="black"/>
                </a:solidFill>
              </a:rPr>
              <a:t>Câmara fria de armazenagem do plasma.</a:t>
            </a:r>
          </a:p>
          <a:p>
            <a:r>
              <a:rPr lang="pt-BR" sz="2000" b="1" dirty="0" smtClean="0">
                <a:solidFill>
                  <a:prstClr val="black"/>
                </a:solidFill>
              </a:rPr>
              <a:t>B02, B03 e B04: </a:t>
            </a:r>
            <a:r>
              <a:rPr lang="pt-BR" sz="2000" dirty="0" smtClean="0">
                <a:solidFill>
                  <a:prstClr val="black"/>
                </a:solidFill>
              </a:rPr>
              <a:t>Fracionamento, envase e embalagem.</a:t>
            </a:r>
          </a:p>
          <a:p>
            <a:r>
              <a:rPr lang="pt-BR" sz="2000" b="1" dirty="0" smtClean="0">
                <a:solidFill>
                  <a:prstClr val="black"/>
                </a:solidFill>
              </a:rPr>
              <a:t>B05: </a:t>
            </a:r>
            <a:r>
              <a:rPr lang="pt-BR" sz="2000" dirty="0" smtClean="0">
                <a:solidFill>
                  <a:prstClr val="black"/>
                </a:solidFill>
              </a:rPr>
              <a:t>Armazenagem de medicamentos.</a:t>
            </a:r>
          </a:p>
          <a:p>
            <a:r>
              <a:rPr lang="pt-BR" sz="2000" b="1" dirty="0" smtClean="0">
                <a:solidFill>
                  <a:prstClr val="black"/>
                </a:solidFill>
              </a:rPr>
              <a:t>B06: </a:t>
            </a:r>
            <a:r>
              <a:rPr lang="pt-BR" sz="2000" dirty="0" smtClean="0">
                <a:solidFill>
                  <a:prstClr val="black"/>
                </a:solidFill>
              </a:rPr>
              <a:t>Laboratório de controle de qualidade.</a:t>
            </a:r>
            <a:endParaRPr lang="pt-BR" sz="20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555502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pt-BR" sz="2800" cap="all" dirty="0" smtClean="0"/>
              <a:t>Subsolo do Bloco B02: utilidades  </a:t>
            </a:r>
            <a:endParaRPr lang="pt-BR" sz="2800" cap="all" dirty="0"/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740" y="1915898"/>
            <a:ext cx="4676284" cy="309727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8" name="CaixaDeTexto 7"/>
          <p:cNvSpPr txBox="1"/>
          <p:nvPr/>
        </p:nvSpPr>
        <p:spPr>
          <a:xfrm>
            <a:off x="2267744" y="5507940"/>
            <a:ext cx="417646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800" b="1" dirty="0" smtClean="0"/>
              <a:t>Subsolo do Bloco B02</a:t>
            </a:r>
          </a:p>
        </p:txBody>
      </p:sp>
      <p:pic>
        <p:nvPicPr>
          <p:cNvPr id="6" name="Picture 3" descr="C:\Users\HELOIZ~1.MAC\AppData\Local\Temp\Rar$DIa0.431\CIP (1)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96167" y="2132857"/>
            <a:ext cx="3996313" cy="265754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193052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57011" y="238026"/>
            <a:ext cx="9086989" cy="598686"/>
          </a:xfrm>
        </p:spPr>
        <p:txBody>
          <a:bodyPr>
            <a:noAutofit/>
          </a:bodyPr>
          <a:lstStyle/>
          <a:p>
            <a:pPr algn="ctr"/>
            <a:r>
              <a:rPr lang="pt-BR" sz="2800" cap="all" dirty="0" smtClean="0"/>
              <a:t>Bloco B05: armazém de insumos e medicamentos</a:t>
            </a:r>
            <a:endParaRPr lang="pt-BR" sz="2800" cap="all" dirty="0"/>
          </a:p>
        </p:txBody>
      </p:sp>
      <p:sp>
        <p:nvSpPr>
          <p:cNvPr id="7" name="CaixaDeTexto 6"/>
          <p:cNvSpPr txBox="1"/>
          <p:nvPr/>
        </p:nvSpPr>
        <p:spPr>
          <a:xfrm>
            <a:off x="462544" y="5229200"/>
            <a:ext cx="41764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400" b="1" dirty="0" smtClean="0">
                <a:solidFill>
                  <a:prstClr val="black"/>
                </a:solidFill>
              </a:rPr>
              <a:t>Visão externa: Bloco B05</a:t>
            </a:r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011" y="2062325"/>
            <a:ext cx="4581997" cy="3034829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5" name="Imagem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12" r="3866"/>
          <a:stretch/>
        </p:blipFill>
        <p:spPr>
          <a:xfrm>
            <a:off x="4788024" y="2062324"/>
            <a:ext cx="4248472" cy="3034829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8" name="CaixaDeTexto 7"/>
          <p:cNvSpPr txBox="1"/>
          <p:nvPr/>
        </p:nvSpPr>
        <p:spPr>
          <a:xfrm>
            <a:off x="4788024" y="5229200"/>
            <a:ext cx="41764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400" b="1" dirty="0" smtClean="0">
                <a:solidFill>
                  <a:prstClr val="black"/>
                </a:solidFill>
              </a:rPr>
              <a:t>Visão interna: Bloco B05</a:t>
            </a:r>
          </a:p>
        </p:txBody>
      </p:sp>
    </p:spTree>
    <p:extLst>
      <p:ext uri="{BB962C8B-B14F-4D97-AF65-F5344CB8AC3E}">
        <p14:creationId xmlns:p14="http://schemas.microsoft.com/office/powerpoint/2010/main" val="35178874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357158" y="254118"/>
            <a:ext cx="8229600" cy="582594"/>
          </a:xfrm>
        </p:spPr>
        <p:txBody>
          <a:bodyPr>
            <a:normAutofit/>
          </a:bodyPr>
          <a:lstStyle/>
          <a:p>
            <a:r>
              <a:rPr lang="pt-BR" sz="2800" dirty="0" smtClean="0"/>
              <a:t>OPERAÇÃO PULSO</a:t>
            </a:r>
            <a:endParaRPr lang="pt-BR" sz="2800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67544" y="1927373"/>
            <a:ext cx="8229600" cy="4525963"/>
          </a:xfrm>
        </p:spPr>
        <p:txBody>
          <a:bodyPr>
            <a:normAutofit fontScale="92500" lnSpcReduction="20000"/>
          </a:bodyPr>
          <a:lstStyle/>
          <a:p>
            <a:r>
              <a:rPr lang="pt-BR" dirty="0" smtClean="0"/>
              <a:t>Em 09 de dezembro de 2015 foi deflagrada na Hemobrás a “Operação Pulso” pela Polícia </a:t>
            </a:r>
            <a:r>
              <a:rPr lang="pt-BR" dirty="0" smtClean="0"/>
              <a:t>Federal</a:t>
            </a:r>
          </a:p>
          <a:p>
            <a:endParaRPr lang="pt-BR" dirty="0" smtClean="0"/>
          </a:p>
          <a:p>
            <a:r>
              <a:rPr lang="pt-BR" dirty="0" smtClean="0"/>
              <a:t>Investigação de i</a:t>
            </a:r>
            <a:r>
              <a:rPr lang="pt-BR" dirty="0" smtClean="0"/>
              <a:t>rregularidades cometidas em contratos firmados pela Hemobrás</a:t>
            </a:r>
          </a:p>
          <a:p>
            <a:endParaRPr lang="pt-BR" dirty="0" smtClean="0"/>
          </a:p>
          <a:p>
            <a:r>
              <a:rPr lang="pt-BR" dirty="0" smtClean="0"/>
              <a:t>Na </a:t>
            </a:r>
            <a:r>
              <a:rPr lang="pt-BR" dirty="0" smtClean="0"/>
              <a:t>ocasião, foi determinado o afastamento judicial de dois dirigentes da </a:t>
            </a:r>
            <a:r>
              <a:rPr lang="pt-BR" dirty="0" smtClean="0"/>
              <a:t>Estatal</a:t>
            </a:r>
            <a:endParaRPr lang="pt-BR" dirty="0" smtClean="0"/>
          </a:p>
        </p:txBody>
      </p:sp>
    </p:spTree>
    <p:extLst>
      <p:ext uri="{BB962C8B-B14F-4D97-AF65-F5344CB8AC3E}">
        <p14:creationId xmlns:p14="http://schemas.microsoft.com/office/powerpoint/2010/main" val="15024829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ítulo 1"/>
          <p:cNvSpPr txBox="1">
            <a:spLocks/>
          </p:cNvSpPr>
          <p:nvPr/>
        </p:nvSpPr>
        <p:spPr>
          <a:xfrm>
            <a:off x="13275" y="188640"/>
            <a:ext cx="9144000" cy="72008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lang="pt-BR" sz="3200" b="1" kern="1200" dirty="0" smtClean="0">
                <a:solidFill>
                  <a:schemeClr val="accent2">
                    <a:lumMod val="50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lang="pt-BR" sz="2400" b="1" kern="1200" dirty="0" smtClean="0">
                <a:solidFill>
                  <a:schemeClr val="accent2">
                    <a:lumMod val="50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pt-BR" sz="2800" dirty="0" smtClean="0">
                <a:solidFill>
                  <a:schemeClr val="bg1"/>
                </a:solidFill>
              </a:rPr>
              <a:t>NOVO CONTEXTO DA HEMOBRÁS – ANO 2016</a:t>
            </a:r>
            <a:endParaRPr lang="pt-BR" sz="2800" dirty="0">
              <a:solidFill>
                <a:schemeClr val="bg1"/>
              </a:solidFill>
            </a:endParaRPr>
          </a:p>
        </p:txBody>
      </p:sp>
      <p:sp>
        <p:nvSpPr>
          <p:cNvPr id="9" name="Subtítulo 1"/>
          <p:cNvSpPr txBox="1">
            <a:spLocks/>
          </p:cNvSpPr>
          <p:nvPr/>
        </p:nvSpPr>
        <p:spPr>
          <a:xfrm>
            <a:off x="735900" y="2229630"/>
            <a:ext cx="8183196" cy="168817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lang="pt-BR" sz="3200" b="1" kern="1200" dirty="0" smtClean="0">
                <a:solidFill>
                  <a:schemeClr val="accent2">
                    <a:lumMod val="50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lang="pt-BR" sz="2400" b="1" kern="1200" dirty="0" smtClean="0">
                <a:solidFill>
                  <a:schemeClr val="accent2">
                    <a:lumMod val="50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Wingdings" panose="05000000000000000000" pitchFamily="2" charset="2"/>
              <a:buChar char="Ø"/>
            </a:pPr>
            <a:endParaRPr lang="pt-BR" sz="2000" dirty="0" smtClean="0">
              <a:solidFill>
                <a:schemeClr val="tx1"/>
              </a:solidFill>
            </a:endParaRPr>
          </a:p>
          <a:p>
            <a:pPr>
              <a:buFont typeface="Wingdings" panose="05000000000000000000" pitchFamily="2" charset="2"/>
              <a:buChar char="Ø"/>
            </a:pPr>
            <a:endParaRPr lang="pt-BR" sz="2000" dirty="0" smtClean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pt-BR" sz="2000" dirty="0">
              <a:solidFill>
                <a:schemeClr val="tx1"/>
              </a:solidFill>
            </a:endParaRPr>
          </a:p>
        </p:txBody>
      </p:sp>
      <p:grpSp>
        <p:nvGrpSpPr>
          <p:cNvPr id="2" name="Grupo 1"/>
          <p:cNvGrpSpPr/>
          <p:nvPr/>
        </p:nvGrpSpPr>
        <p:grpSpPr>
          <a:xfrm>
            <a:off x="510901" y="2088342"/>
            <a:ext cx="8308235" cy="3644915"/>
            <a:chOff x="265910" y="1710037"/>
            <a:chExt cx="7769079" cy="2469883"/>
          </a:xfrm>
        </p:grpSpPr>
        <p:sp>
          <p:nvSpPr>
            <p:cNvPr id="5" name="Forma livre 4"/>
            <p:cNvSpPr/>
            <p:nvPr/>
          </p:nvSpPr>
          <p:spPr>
            <a:xfrm>
              <a:off x="271037" y="1710037"/>
              <a:ext cx="7763544" cy="536558"/>
            </a:xfrm>
            <a:custGeom>
              <a:avLst/>
              <a:gdLst>
                <a:gd name="connsiteX0" fmla="*/ 0 w 7219993"/>
                <a:gd name="connsiteY0" fmla="*/ 68881 h 413280"/>
                <a:gd name="connsiteX1" fmla="*/ 68881 w 7219993"/>
                <a:gd name="connsiteY1" fmla="*/ 0 h 413280"/>
                <a:gd name="connsiteX2" fmla="*/ 7151112 w 7219993"/>
                <a:gd name="connsiteY2" fmla="*/ 0 h 413280"/>
                <a:gd name="connsiteX3" fmla="*/ 7219993 w 7219993"/>
                <a:gd name="connsiteY3" fmla="*/ 68881 h 413280"/>
                <a:gd name="connsiteX4" fmla="*/ 7219993 w 7219993"/>
                <a:gd name="connsiteY4" fmla="*/ 344399 h 413280"/>
                <a:gd name="connsiteX5" fmla="*/ 7151112 w 7219993"/>
                <a:gd name="connsiteY5" fmla="*/ 413280 h 413280"/>
                <a:gd name="connsiteX6" fmla="*/ 68881 w 7219993"/>
                <a:gd name="connsiteY6" fmla="*/ 413280 h 413280"/>
                <a:gd name="connsiteX7" fmla="*/ 0 w 7219993"/>
                <a:gd name="connsiteY7" fmla="*/ 344399 h 413280"/>
                <a:gd name="connsiteX8" fmla="*/ 0 w 7219993"/>
                <a:gd name="connsiteY8" fmla="*/ 68881 h 4132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219993" h="413280">
                  <a:moveTo>
                    <a:pt x="0" y="68881"/>
                  </a:moveTo>
                  <a:cubicBezTo>
                    <a:pt x="0" y="30839"/>
                    <a:pt x="30839" y="0"/>
                    <a:pt x="68881" y="0"/>
                  </a:cubicBezTo>
                  <a:lnTo>
                    <a:pt x="7151112" y="0"/>
                  </a:lnTo>
                  <a:cubicBezTo>
                    <a:pt x="7189154" y="0"/>
                    <a:pt x="7219993" y="30839"/>
                    <a:pt x="7219993" y="68881"/>
                  </a:cubicBezTo>
                  <a:lnTo>
                    <a:pt x="7219993" y="344399"/>
                  </a:lnTo>
                  <a:cubicBezTo>
                    <a:pt x="7219993" y="382441"/>
                    <a:pt x="7189154" y="413280"/>
                    <a:pt x="7151112" y="413280"/>
                  </a:cubicBezTo>
                  <a:lnTo>
                    <a:pt x="68881" y="413280"/>
                  </a:lnTo>
                  <a:cubicBezTo>
                    <a:pt x="30839" y="413280"/>
                    <a:pt x="0" y="382441"/>
                    <a:pt x="0" y="344399"/>
                  </a:cubicBezTo>
                  <a:lnTo>
                    <a:pt x="0" y="68881"/>
                  </a:lnTo>
                  <a:close/>
                </a:path>
              </a:pathLst>
            </a:custGeom>
            <a:solidFill>
              <a:schemeClr val="accent2">
                <a:lumMod val="50000"/>
              </a:schemeClr>
            </a:solidFill>
          </p:spPr>
          <p:style>
            <a:lnRef idx="2">
              <a:schemeClr val="lt2">
                <a:hueOff val="0"/>
                <a:satOff val="0"/>
                <a:lumOff val="0"/>
                <a:alphaOff val="0"/>
              </a:schemeClr>
            </a:lnRef>
            <a:fillRef idx="1">
              <a:schemeClr val="dk2">
                <a:hueOff val="0"/>
                <a:satOff val="0"/>
                <a:lumOff val="0"/>
                <a:alphaOff val="0"/>
              </a:schemeClr>
            </a:fillRef>
            <a:effectRef idx="0">
              <a:schemeClr val="dk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233559" tIns="20175" rIns="233559" bIns="20175" numCol="1" spcCol="1270" anchor="ctr" anchorCtr="0">
              <a:noAutofit/>
            </a:bodyPr>
            <a:lstStyle/>
            <a:p>
              <a:pPr lvl="0" algn="just" defTabSz="622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pt-BR" sz="2400" b="1" kern="1200" dirty="0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Nova composição das Comissões de Fiscalização dos contratos da Obra</a:t>
              </a:r>
              <a:endParaRPr lang="pt-BR" sz="2400" b="1" kern="1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" name="Forma livre 6"/>
            <p:cNvSpPr/>
            <p:nvPr/>
          </p:nvSpPr>
          <p:spPr>
            <a:xfrm>
              <a:off x="271037" y="2356492"/>
              <a:ext cx="7763544" cy="492440"/>
            </a:xfrm>
            <a:custGeom>
              <a:avLst/>
              <a:gdLst>
                <a:gd name="connsiteX0" fmla="*/ 0 w 7219993"/>
                <a:gd name="connsiteY0" fmla="*/ 82633 h 495791"/>
                <a:gd name="connsiteX1" fmla="*/ 82633 w 7219993"/>
                <a:gd name="connsiteY1" fmla="*/ 0 h 495791"/>
                <a:gd name="connsiteX2" fmla="*/ 7137360 w 7219993"/>
                <a:gd name="connsiteY2" fmla="*/ 0 h 495791"/>
                <a:gd name="connsiteX3" fmla="*/ 7219993 w 7219993"/>
                <a:gd name="connsiteY3" fmla="*/ 82633 h 495791"/>
                <a:gd name="connsiteX4" fmla="*/ 7219993 w 7219993"/>
                <a:gd name="connsiteY4" fmla="*/ 413158 h 495791"/>
                <a:gd name="connsiteX5" fmla="*/ 7137360 w 7219993"/>
                <a:gd name="connsiteY5" fmla="*/ 495791 h 495791"/>
                <a:gd name="connsiteX6" fmla="*/ 82633 w 7219993"/>
                <a:gd name="connsiteY6" fmla="*/ 495791 h 495791"/>
                <a:gd name="connsiteX7" fmla="*/ 0 w 7219993"/>
                <a:gd name="connsiteY7" fmla="*/ 413158 h 495791"/>
                <a:gd name="connsiteX8" fmla="*/ 0 w 7219993"/>
                <a:gd name="connsiteY8" fmla="*/ 82633 h 4957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219993" h="495791">
                  <a:moveTo>
                    <a:pt x="0" y="82633"/>
                  </a:moveTo>
                  <a:cubicBezTo>
                    <a:pt x="0" y="36996"/>
                    <a:pt x="36996" y="0"/>
                    <a:pt x="82633" y="0"/>
                  </a:cubicBezTo>
                  <a:lnTo>
                    <a:pt x="7137360" y="0"/>
                  </a:lnTo>
                  <a:cubicBezTo>
                    <a:pt x="7182997" y="0"/>
                    <a:pt x="7219993" y="36996"/>
                    <a:pt x="7219993" y="82633"/>
                  </a:cubicBezTo>
                  <a:lnTo>
                    <a:pt x="7219993" y="413158"/>
                  </a:lnTo>
                  <a:cubicBezTo>
                    <a:pt x="7219993" y="458795"/>
                    <a:pt x="7182997" y="495791"/>
                    <a:pt x="7137360" y="495791"/>
                  </a:cubicBezTo>
                  <a:lnTo>
                    <a:pt x="82633" y="495791"/>
                  </a:lnTo>
                  <a:cubicBezTo>
                    <a:pt x="36996" y="495791"/>
                    <a:pt x="0" y="458795"/>
                    <a:pt x="0" y="413158"/>
                  </a:cubicBezTo>
                  <a:lnTo>
                    <a:pt x="0" y="82633"/>
                  </a:lnTo>
                  <a:close/>
                </a:path>
              </a:pathLst>
            </a:custGeom>
            <a:solidFill>
              <a:schemeClr val="accent2">
                <a:lumMod val="50000"/>
              </a:schemeClr>
            </a:solidFill>
          </p:spPr>
          <p:style>
            <a:lnRef idx="2">
              <a:schemeClr val="lt2">
                <a:hueOff val="0"/>
                <a:satOff val="0"/>
                <a:lumOff val="0"/>
                <a:alphaOff val="0"/>
              </a:schemeClr>
            </a:lnRef>
            <a:fillRef idx="1">
              <a:schemeClr val="dk2">
                <a:hueOff val="0"/>
                <a:satOff val="0"/>
                <a:lumOff val="0"/>
                <a:alphaOff val="0"/>
              </a:schemeClr>
            </a:fillRef>
            <a:effectRef idx="0">
              <a:schemeClr val="dk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237587" tIns="24203" rIns="237587" bIns="24203" numCol="1" spcCol="1270" anchor="ctr" anchorCtr="0">
              <a:noAutofit/>
            </a:bodyPr>
            <a:lstStyle/>
            <a:p>
              <a:pPr lvl="0" algn="just" defTabSz="622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pt-BR" sz="2400" b="1" kern="1200" dirty="0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Novos gestores de áreas estratégicas</a:t>
              </a:r>
              <a:endParaRPr lang="pt-BR" sz="2400" b="1" kern="1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1" name="Forma livre 10"/>
            <p:cNvSpPr/>
            <p:nvPr/>
          </p:nvSpPr>
          <p:spPr>
            <a:xfrm>
              <a:off x="271445" y="2945100"/>
              <a:ext cx="7763544" cy="546113"/>
            </a:xfrm>
            <a:custGeom>
              <a:avLst/>
              <a:gdLst>
                <a:gd name="connsiteX0" fmla="*/ 0 w 7219993"/>
                <a:gd name="connsiteY0" fmla="*/ 68881 h 413280"/>
                <a:gd name="connsiteX1" fmla="*/ 68881 w 7219993"/>
                <a:gd name="connsiteY1" fmla="*/ 0 h 413280"/>
                <a:gd name="connsiteX2" fmla="*/ 7151112 w 7219993"/>
                <a:gd name="connsiteY2" fmla="*/ 0 h 413280"/>
                <a:gd name="connsiteX3" fmla="*/ 7219993 w 7219993"/>
                <a:gd name="connsiteY3" fmla="*/ 68881 h 413280"/>
                <a:gd name="connsiteX4" fmla="*/ 7219993 w 7219993"/>
                <a:gd name="connsiteY4" fmla="*/ 344399 h 413280"/>
                <a:gd name="connsiteX5" fmla="*/ 7151112 w 7219993"/>
                <a:gd name="connsiteY5" fmla="*/ 413280 h 413280"/>
                <a:gd name="connsiteX6" fmla="*/ 68881 w 7219993"/>
                <a:gd name="connsiteY6" fmla="*/ 413280 h 413280"/>
                <a:gd name="connsiteX7" fmla="*/ 0 w 7219993"/>
                <a:gd name="connsiteY7" fmla="*/ 344399 h 413280"/>
                <a:gd name="connsiteX8" fmla="*/ 0 w 7219993"/>
                <a:gd name="connsiteY8" fmla="*/ 68881 h 4132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219993" h="413280">
                  <a:moveTo>
                    <a:pt x="0" y="68881"/>
                  </a:moveTo>
                  <a:cubicBezTo>
                    <a:pt x="0" y="30839"/>
                    <a:pt x="30839" y="0"/>
                    <a:pt x="68881" y="0"/>
                  </a:cubicBezTo>
                  <a:lnTo>
                    <a:pt x="7151112" y="0"/>
                  </a:lnTo>
                  <a:cubicBezTo>
                    <a:pt x="7189154" y="0"/>
                    <a:pt x="7219993" y="30839"/>
                    <a:pt x="7219993" y="68881"/>
                  </a:cubicBezTo>
                  <a:lnTo>
                    <a:pt x="7219993" y="344399"/>
                  </a:lnTo>
                  <a:cubicBezTo>
                    <a:pt x="7219993" y="382441"/>
                    <a:pt x="7189154" y="413280"/>
                    <a:pt x="7151112" y="413280"/>
                  </a:cubicBezTo>
                  <a:lnTo>
                    <a:pt x="68881" y="413280"/>
                  </a:lnTo>
                  <a:cubicBezTo>
                    <a:pt x="30839" y="413280"/>
                    <a:pt x="0" y="382441"/>
                    <a:pt x="0" y="344399"/>
                  </a:cubicBezTo>
                  <a:lnTo>
                    <a:pt x="0" y="68881"/>
                  </a:lnTo>
                  <a:close/>
                </a:path>
              </a:pathLst>
            </a:custGeom>
            <a:solidFill>
              <a:schemeClr val="accent2">
                <a:lumMod val="50000"/>
              </a:schemeClr>
            </a:solidFill>
          </p:spPr>
          <p:style>
            <a:lnRef idx="2">
              <a:schemeClr val="lt2">
                <a:hueOff val="0"/>
                <a:satOff val="0"/>
                <a:lumOff val="0"/>
                <a:alphaOff val="0"/>
              </a:schemeClr>
            </a:lnRef>
            <a:fillRef idx="1">
              <a:schemeClr val="dk2">
                <a:hueOff val="0"/>
                <a:satOff val="0"/>
                <a:lumOff val="0"/>
                <a:alphaOff val="0"/>
              </a:schemeClr>
            </a:fillRef>
            <a:effectRef idx="0">
              <a:schemeClr val="dk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233559" tIns="20175" rIns="233559" bIns="20175" numCol="1" spcCol="1270" anchor="ctr" anchorCtr="0">
              <a:noAutofit/>
            </a:bodyPr>
            <a:lstStyle/>
            <a:p>
              <a:pPr lvl="0" algn="just" defTabSz="622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pt-BR" sz="2400" b="1" kern="1200" dirty="0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Nova composição da Diretoria Executiva, incluindo novo Presidente</a:t>
              </a:r>
              <a:endParaRPr lang="pt-BR" sz="2400" b="1" kern="1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3" name="Forma livre 12"/>
            <p:cNvSpPr/>
            <p:nvPr/>
          </p:nvSpPr>
          <p:spPr>
            <a:xfrm>
              <a:off x="265910" y="3656110"/>
              <a:ext cx="7763603" cy="523810"/>
            </a:xfrm>
            <a:custGeom>
              <a:avLst/>
              <a:gdLst>
                <a:gd name="connsiteX0" fmla="*/ 0 w 7220049"/>
                <a:gd name="connsiteY0" fmla="*/ 68881 h 413280"/>
                <a:gd name="connsiteX1" fmla="*/ 68881 w 7220049"/>
                <a:gd name="connsiteY1" fmla="*/ 0 h 413280"/>
                <a:gd name="connsiteX2" fmla="*/ 7151168 w 7220049"/>
                <a:gd name="connsiteY2" fmla="*/ 0 h 413280"/>
                <a:gd name="connsiteX3" fmla="*/ 7220049 w 7220049"/>
                <a:gd name="connsiteY3" fmla="*/ 68881 h 413280"/>
                <a:gd name="connsiteX4" fmla="*/ 7220049 w 7220049"/>
                <a:gd name="connsiteY4" fmla="*/ 344399 h 413280"/>
                <a:gd name="connsiteX5" fmla="*/ 7151168 w 7220049"/>
                <a:gd name="connsiteY5" fmla="*/ 413280 h 413280"/>
                <a:gd name="connsiteX6" fmla="*/ 68881 w 7220049"/>
                <a:gd name="connsiteY6" fmla="*/ 413280 h 413280"/>
                <a:gd name="connsiteX7" fmla="*/ 0 w 7220049"/>
                <a:gd name="connsiteY7" fmla="*/ 344399 h 413280"/>
                <a:gd name="connsiteX8" fmla="*/ 0 w 7220049"/>
                <a:gd name="connsiteY8" fmla="*/ 68881 h 4132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220049" h="413280">
                  <a:moveTo>
                    <a:pt x="0" y="68881"/>
                  </a:moveTo>
                  <a:cubicBezTo>
                    <a:pt x="0" y="30839"/>
                    <a:pt x="30839" y="0"/>
                    <a:pt x="68881" y="0"/>
                  </a:cubicBezTo>
                  <a:lnTo>
                    <a:pt x="7151168" y="0"/>
                  </a:lnTo>
                  <a:cubicBezTo>
                    <a:pt x="7189210" y="0"/>
                    <a:pt x="7220049" y="30839"/>
                    <a:pt x="7220049" y="68881"/>
                  </a:cubicBezTo>
                  <a:lnTo>
                    <a:pt x="7220049" y="344399"/>
                  </a:lnTo>
                  <a:cubicBezTo>
                    <a:pt x="7220049" y="382441"/>
                    <a:pt x="7189210" y="413280"/>
                    <a:pt x="7151168" y="413280"/>
                  </a:cubicBezTo>
                  <a:lnTo>
                    <a:pt x="68881" y="413280"/>
                  </a:lnTo>
                  <a:cubicBezTo>
                    <a:pt x="30839" y="413280"/>
                    <a:pt x="0" y="382441"/>
                    <a:pt x="0" y="344399"/>
                  </a:cubicBezTo>
                  <a:lnTo>
                    <a:pt x="0" y="68881"/>
                  </a:lnTo>
                  <a:close/>
                </a:path>
              </a:pathLst>
            </a:custGeom>
            <a:solidFill>
              <a:schemeClr val="accent2">
                <a:lumMod val="50000"/>
              </a:schemeClr>
            </a:solidFill>
          </p:spPr>
          <p:style>
            <a:lnRef idx="2">
              <a:schemeClr val="lt2">
                <a:hueOff val="0"/>
                <a:satOff val="0"/>
                <a:lumOff val="0"/>
                <a:alphaOff val="0"/>
              </a:schemeClr>
            </a:lnRef>
            <a:fillRef idx="1">
              <a:schemeClr val="dk2">
                <a:hueOff val="0"/>
                <a:satOff val="0"/>
                <a:lumOff val="0"/>
                <a:alphaOff val="0"/>
              </a:schemeClr>
            </a:fillRef>
            <a:effectRef idx="0">
              <a:schemeClr val="dk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233559" tIns="20175" rIns="233559" bIns="20175" numCol="1" spcCol="1270" anchor="ctr" anchorCtr="0">
              <a:noAutofit/>
            </a:bodyPr>
            <a:lstStyle/>
            <a:p>
              <a:pPr lvl="0" algn="just" defTabSz="622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pt-BR" sz="2400" b="1" kern="1200" dirty="0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Programa de Integridade (</a:t>
              </a:r>
              <a:r>
                <a:rPr lang="pt-BR" sz="2400" b="1" i="1" kern="1200" dirty="0" err="1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Compliance</a:t>
              </a:r>
              <a:r>
                <a:rPr lang="pt-BR" sz="2400" b="1" i="1" kern="1200" dirty="0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) </a:t>
              </a:r>
              <a:r>
                <a:rPr lang="pt-BR" sz="2400" b="1" kern="1200" dirty="0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em implantação desde junho de 2016</a:t>
              </a:r>
              <a:endParaRPr lang="pt-BR" sz="2400" b="1" kern="1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2040995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ítulo 1"/>
          <p:cNvSpPr txBox="1">
            <a:spLocks/>
          </p:cNvSpPr>
          <p:nvPr/>
        </p:nvSpPr>
        <p:spPr>
          <a:xfrm>
            <a:off x="13275" y="188640"/>
            <a:ext cx="9144000" cy="72008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lang="pt-BR" sz="3200" b="1" kern="1200" dirty="0" smtClean="0">
                <a:solidFill>
                  <a:schemeClr val="accent2">
                    <a:lumMod val="50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lang="pt-BR" sz="2400" b="1" kern="1200" dirty="0" smtClean="0">
                <a:solidFill>
                  <a:schemeClr val="accent2">
                    <a:lumMod val="50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pt-BR" sz="2800" dirty="0" smtClean="0">
                <a:solidFill>
                  <a:schemeClr val="bg1"/>
                </a:solidFill>
              </a:rPr>
              <a:t>NOVO CONTEXTO DA HEMOBRÁS – ANO 2016</a:t>
            </a:r>
            <a:endParaRPr lang="pt-BR" sz="2800" dirty="0">
              <a:solidFill>
                <a:schemeClr val="bg1"/>
              </a:solidFill>
            </a:endParaRPr>
          </a:p>
        </p:txBody>
      </p:sp>
      <p:sp>
        <p:nvSpPr>
          <p:cNvPr id="9" name="Subtítulo 1"/>
          <p:cNvSpPr txBox="1">
            <a:spLocks/>
          </p:cNvSpPr>
          <p:nvPr/>
        </p:nvSpPr>
        <p:spPr>
          <a:xfrm>
            <a:off x="735900" y="2229630"/>
            <a:ext cx="8183196" cy="168817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lang="pt-BR" sz="3200" b="1" kern="1200" dirty="0" smtClean="0">
                <a:solidFill>
                  <a:schemeClr val="accent2">
                    <a:lumMod val="50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lang="pt-BR" sz="2400" b="1" kern="1200" dirty="0" smtClean="0">
                <a:solidFill>
                  <a:schemeClr val="accent2">
                    <a:lumMod val="50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Wingdings" panose="05000000000000000000" pitchFamily="2" charset="2"/>
              <a:buChar char="Ø"/>
            </a:pPr>
            <a:endParaRPr lang="pt-BR" sz="2000" dirty="0" smtClean="0">
              <a:solidFill>
                <a:schemeClr val="tx1"/>
              </a:solidFill>
            </a:endParaRPr>
          </a:p>
          <a:p>
            <a:pPr>
              <a:buFont typeface="Wingdings" panose="05000000000000000000" pitchFamily="2" charset="2"/>
              <a:buChar char="Ø"/>
            </a:pPr>
            <a:endParaRPr lang="pt-BR" sz="2000" dirty="0" smtClean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pt-BR" sz="2000" dirty="0">
              <a:solidFill>
                <a:schemeClr val="tx1"/>
              </a:solidFill>
            </a:endParaRPr>
          </a:p>
        </p:txBody>
      </p:sp>
      <p:grpSp>
        <p:nvGrpSpPr>
          <p:cNvPr id="2" name="Grupo 1"/>
          <p:cNvGrpSpPr/>
          <p:nvPr/>
        </p:nvGrpSpPr>
        <p:grpSpPr>
          <a:xfrm>
            <a:off x="540226" y="1867425"/>
            <a:ext cx="8315123" cy="4441895"/>
            <a:chOff x="271037" y="4223486"/>
            <a:chExt cx="7775520" cy="2948607"/>
          </a:xfrm>
        </p:grpSpPr>
        <p:sp>
          <p:nvSpPr>
            <p:cNvPr id="15" name="Forma livre 14"/>
            <p:cNvSpPr/>
            <p:nvPr/>
          </p:nvSpPr>
          <p:spPr>
            <a:xfrm>
              <a:off x="293332" y="4223486"/>
              <a:ext cx="7722266" cy="410488"/>
            </a:xfrm>
            <a:custGeom>
              <a:avLst/>
              <a:gdLst>
                <a:gd name="connsiteX0" fmla="*/ 0 w 7219993"/>
                <a:gd name="connsiteY0" fmla="*/ 68881 h 413280"/>
                <a:gd name="connsiteX1" fmla="*/ 68881 w 7219993"/>
                <a:gd name="connsiteY1" fmla="*/ 0 h 413280"/>
                <a:gd name="connsiteX2" fmla="*/ 7151112 w 7219993"/>
                <a:gd name="connsiteY2" fmla="*/ 0 h 413280"/>
                <a:gd name="connsiteX3" fmla="*/ 7219993 w 7219993"/>
                <a:gd name="connsiteY3" fmla="*/ 68881 h 413280"/>
                <a:gd name="connsiteX4" fmla="*/ 7219993 w 7219993"/>
                <a:gd name="connsiteY4" fmla="*/ 344399 h 413280"/>
                <a:gd name="connsiteX5" fmla="*/ 7151112 w 7219993"/>
                <a:gd name="connsiteY5" fmla="*/ 413280 h 413280"/>
                <a:gd name="connsiteX6" fmla="*/ 68881 w 7219993"/>
                <a:gd name="connsiteY6" fmla="*/ 413280 h 413280"/>
                <a:gd name="connsiteX7" fmla="*/ 0 w 7219993"/>
                <a:gd name="connsiteY7" fmla="*/ 344399 h 413280"/>
                <a:gd name="connsiteX8" fmla="*/ 0 w 7219993"/>
                <a:gd name="connsiteY8" fmla="*/ 68881 h 4132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219993" h="413280">
                  <a:moveTo>
                    <a:pt x="0" y="68881"/>
                  </a:moveTo>
                  <a:cubicBezTo>
                    <a:pt x="0" y="30839"/>
                    <a:pt x="30839" y="0"/>
                    <a:pt x="68881" y="0"/>
                  </a:cubicBezTo>
                  <a:lnTo>
                    <a:pt x="7151112" y="0"/>
                  </a:lnTo>
                  <a:cubicBezTo>
                    <a:pt x="7189154" y="0"/>
                    <a:pt x="7219993" y="30839"/>
                    <a:pt x="7219993" y="68881"/>
                  </a:cubicBezTo>
                  <a:lnTo>
                    <a:pt x="7219993" y="344399"/>
                  </a:lnTo>
                  <a:cubicBezTo>
                    <a:pt x="7219993" y="382441"/>
                    <a:pt x="7189154" y="413280"/>
                    <a:pt x="7151112" y="413280"/>
                  </a:cubicBezTo>
                  <a:lnTo>
                    <a:pt x="68881" y="413280"/>
                  </a:lnTo>
                  <a:cubicBezTo>
                    <a:pt x="30839" y="413280"/>
                    <a:pt x="0" y="382441"/>
                    <a:pt x="0" y="344399"/>
                  </a:cubicBezTo>
                  <a:lnTo>
                    <a:pt x="0" y="68881"/>
                  </a:lnTo>
                  <a:close/>
                </a:path>
              </a:pathLst>
            </a:custGeom>
            <a:solidFill>
              <a:schemeClr val="accent2">
                <a:lumMod val="50000"/>
              </a:schemeClr>
            </a:solidFill>
          </p:spPr>
          <p:style>
            <a:lnRef idx="2">
              <a:schemeClr val="lt2">
                <a:hueOff val="0"/>
                <a:satOff val="0"/>
                <a:lumOff val="0"/>
                <a:alphaOff val="0"/>
              </a:schemeClr>
            </a:lnRef>
            <a:fillRef idx="1">
              <a:schemeClr val="dk2">
                <a:hueOff val="0"/>
                <a:satOff val="0"/>
                <a:lumOff val="0"/>
                <a:alphaOff val="0"/>
              </a:schemeClr>
            </a:fillRef>
            <a:effectRef idx="0">
              <a:schemeClr val="dk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233559" tIns="20175" rIns="233559" bIns="20175" numCol="1" spcCol="1270" anchor="ctr" anchorCtr="0">
              <a:noAutofit/>
            </a:bodyPr>
            <a:lstStyle/>
            <a:p>
              <a:pPr lvl="0" algn="just" defTabSz="622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pt-BR" sz="2400" b="1" kern="1200" dirty="0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Criação de Código de Ética Próprio</a:t>
              </a:r>
              <a:endParaRPr lang="pt-BR" sz="2400" b="1" kern="1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7" name="Forma livre 16"/>
            <p:cNvSpPr/>
            <p:nvPr/>
          </p:nvSpPr>
          <p:spPr>
            <a:xfrm>
              <a:off x="293332" y="4738932"/>
              <a:ext cx="7722266" cy="909769"/>
            </a:xfrm>
            <a:custGeom>
              <a:avLst/>
              <a:gdLst>
                <a:gd name="connsiteX0" fmla="*/ 0 w 7181604"/>
                <a:gd name="connsiteY0" fmla="*/ 69475 h 416842"/>
                <a:gd name="connsiteX1" fmla="*/ 69475 w 7181604"/>
                <a:gd name="connsiteY1" fmla="*/ 0 h 416842"/>
                <a:gd name="connsiteX2" fmla="*/ 7112129 w 7181604"/>
                <a:gd name="connsiteY2" fmla="*/ 0 h 416842"/>
                <a:gd name="connsiteX3" fmla="*/ 7181604 w 7181604"/>
                <a:gd name="connsiteY3" fmla="*/ 69475 h 416842"/>
                <a:gd name="connsiteX4" fmla="*/ 7181604 w 7181604"/>
                <a:gd name="connsiteY4" fmla="*/ 347367 h 416842"/>
                <a:gd name="connsiteX5" fmla="*/ 7112129 w 7181604"/>
                <a:gd name="connsiteY5" fmla="*/ 416842 h 416842"/>
                <a:gd name="connsiteX6" fmla="*/ 69475 w 7181604"/>
                <a:gd name="connsiteY6" fmla="*/ 416842 h 416842"/>
                <a:gd name="connsiteX7" fmla="*/ 0 w 7181604"/>
                <a:gd name="connsiteY7" fmla="*/ 347367 h 416842"/>
                <a:gd name="connsiteX8" fmla="*/ 0 w 7181604"/>
                <a:gd name="connsiteY8" fmla="*/ 69475 h 4168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181604" h="416842">
                  <a:moveTo>
                    <a:pt x="0" y="69475"/>
                  </a:moveTo>
                  <a:cubicBezTo>
                    <a:pt x="0" y="31105"/>
                    <a:pt x="31105" y="0"/>
                    <a:pt x="69475" y="0"/>
                  </a:cubicBezTo>
                  <a:lnTo>
                    <a:pt x="7112129" y="0"/>
                  </a:lnTo>
                  <a:cubicBezTo>
                    <a:pt x="7150499" y="0"/>
                    <a:pt x="7181604" y="31105"/>
                    <a:pt x="7181604" y="69475"/>
                  </a:cubicBezTo>
                  <a:lnTo>
                    <a:pt x="7181604" y="347367"/>
                  </a:lnTo>
                  <a:cubicBezTo>
                    <a:pt x="7181604" y="385737"/>
                    <a:pt x="7150499" y="416842"/>
                    <a:pt x="7112129" y="416842"/>
                  </a:cubicBezTo>
                  <a:lnTo>
                    <a:pt x="69475" y="416842"/>
                  </a:lnTo>
                  <a:cubicBezTo>
                    <a:pt x="31105" y="416842"/>
                    <a:pt x="0" y="385737"/>
                    <a:pt x="0" y="347367"/>
                  </a:cubicBezTo>
                  <a:lnTo>
                    <a:pt x="0" y="69475"/>
                  </a:lnTo>
                  <a:close/>
                </a:path>
              </a:pathLst>
            </a:custGeom>
            <a:solidFill>
              <a:schemeClr val="accent2">
                <a:lumMod val="50000"/>
              </a:schemeClr>
            </a:solidFill>
          </p:spPr>
          <p:style>
            <a:lnRef idx="2">
              <a:schemeClr val="lt2">
                <a:hueOff val="0"/>
                <a:satOff val="0"/>
                <a:lumOff val="0"/>
                <a:alphaOff val="0"/>
              </a:schemeClr>
            </a:lnRef>
            <a:fillRef idx="1">
              <a:schemeClr val="dk2">
                <a:hueOff val="0"/>
                <a:satOff val="0"/>
                <a:lumOff val="0"/>
                <a:alphaOff val="0"/>
              </a:schemeClr>
            </a:fillRef>
            <a:effectRef idx="0">
              <a:schemeClr val="dk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233733" tIns="20349" rIns="233733" bIns="20349" numCol="1" spcCol="1270" anchor="ctr" anchorCtr="0">
              <a:noAutofit/>
            </a:bodyPr>
            <a:lstStyle/>
            <a:p>
              <a:pPr lvl="0" algn="just" defTabSz="622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pt-BR" sz="2400" b="1" kern="1200" dirty="0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Instituição de Comissões de Sindicância para apurar irregularidades dos contratos sob investigação no âmbito da Operação Pulso</a:t>
              </a:r>
              <a:endParaRPr lang="pt-BR" sz="2400" b="1" kern="1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9" name="Forma livre 18"/>
            <p:cNvSpPr/>
            <p:nvPr/>
          </p:nvSpPr>
          <p:spPr>
            <a:xfrm>
              <a:off x="271037" y="5738088"/>
              <a:ext cx="7763544" cy="956003"/>
            </a:xfrm>
            <a:custGeom>
              <a:avLst/>
              <a:gdLst>
                <a:gd name="connsiteX0" fmla="*/ 0 w 7219993"/>
                <a:gd name="connsiteY0" fmla="*/ 68881 h 413280"/>
                <a:gd name="connsiteX1" fmla="*/ 68881 w 7219993"/>
                <a:gd name="connsiteY1" fmla="*/ 0 h 413280"/>
                <a:gd name="connsiteX2" fmla="*/ 7151112 w 7219993"/>
                <a:gd name="connsiteY2" fmla="*/ 0 h 413280"/>
                <a:gd name="connsiteX3" fmla="*/ 7219993 w 7219993"/>
                <a:gd name="connsiteY3" fmla="*/ 68881 h 413280"/>
                <a:gd name="connsiteX4" fmla="*/ 7219993 w 7219993"/>
                <a:gd name="connsiteY4" fmla="*/ 344399 h 413280"/>
                <a:gd name="connsiteX5" fmla="*/ 7151112 w 7219993"/>
                <a:gd name="connsiteY5" fmla="*/ 413280 h 413280"/>
                <a:gd name="connsiteX6" fmla="*/ 68881 w 7219993"/>
                <a:gd name="connsiteY6" fmla="*/ 413280 h 413280"/>
                <a:gd name="connsiteX7" fmla="*/ 0 w 7219993"/>
                <a:gd name="connsiteY7" fmla="*/ 344399 h 413280"/>
                <a:gd name="connsiteX8" fmla="*/ 0 w 7219993"/>
                <a:gd name="connsiteY8" fmla="*/ 68881 h 4132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219993" h="413280">
                  <a:moveTo>
                    <a:pt x="0" y="68881"/>
                  </a:moveTo>
                  <a:cubicBezTo>
                    <a:pt x="0" y="30839"/>
                    <a:pt x="30839" y="0"/>
                    <a:pt x="68881" y="0"/>
                  </a:cubicBezTo>
                  <a:lnTo>
                    <a:pt x="7151112" y="0"/>
                  </a:lnTo>
                  <a:cubicBezTo>
                    <a:pt x="7189154" y="0"/>
                    <a:pt x="7219993" y="30839"/>
                    <a:pt x="7219993" y="68881"/>
                  </a:cubicBezTo>
                  <a:lnTo>
                    <a:pt x="7219993" y="344399"/>
                  </a:lnTo>
                  <a:cubicBezTo>
                    <a:pt x="7219993" y="382441"/>
                    <a:pt x="7189154" y="413280"/>
                    <a:pt x="7151112" y="413280"/>
                  </a:cubicBezTo>
                  <a:lnTo>
                    <a:pt x="68881" y="413280"/>
                  </a:lnTo>
                  <a:cubicBezTo>
                    <a:pt x="30839" y="413280"/>
                    <a:pt x="0" y="382441"/>
                    <a:pt x="0" y="344399"/>
                  </a:cubicBezTo>
                  <a:lnTo>
                    <a:pt x="0" y="68881"/>
                  </a:lnTo>
                  <a:close/>
                </a:path>
              </a:pathLst>
            </a:custGeom>
            <a:solidFill>
              <a:schemeClr val="accent2">
                <a:lumMod val="50000"/>
              </a:schemeClr>
            </a:solidFill>
          </p:spPr>
          <p:style>
            <a:lnRef idx="2">
              <a:schemeClr val="lt2">
                <a:hueOff val="0"/>
                <a:satOff val="0"/>
                <a:lumOff val="0"/>
                <a:alphaOff val="0"/>
              </a:schemeClr>
            </a:lnRef>
            <a:fillRef idx="1">
              <a:schemeClr val="dk2">
                <a:hueOff val="0"/>
                <a:satOff val="0"/>
                <a:lumOff val="0"/>
                <a:alphaOff val="0"/>
              </a:schemeClr>
            </a:fillRef>
            <a:effectRef idx="0">
              <a:schemeClr val="dk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233559" tIns="20175" rIns="233559" bIns="20175" numCol="1" spcCol="1270" anchor="ctr" anchorCtr="0">
              <a:noAutofit/>
            </a:bodyPr>
            <a:lstStyle/>
            <a:p>
              <a:pPr lvl="0" algn="just" defTabSz="622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pt-BR" sz="2400" b="1" dirty="0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Medidas tomadas em relação aos contratos investigados, englobando reduções de valor, não renovação, suspensão e novas contratações em andamento</a:t>
              </a:r>
              <a:endParaRPr lang="pt-BR" sz="2400" b="1" kern="1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4" name="Forma livre 13"/>
            <p:cNvSpPr/>
            <p:nvPr/>
          </p:nvSpPr>
          <p:spPr>
            <a:xfrm>
              <a:off x="283013" y="6761605"/>
              <a:ext cx="7763544" cy="410488"/>
            </a:xfrm>
            <a:custGeom>
              <a:avLst/>
              <a:gdLst>
                <a:gd name="connsiteX0" fmla="*/ 0 w 7219993"/>
                <a:gd name="connsiteY0" fmla="*/ 68881 h 413280"/>
                <a:gd name="connsiteX1" fmla="*/ 68881 w 7219993"/>
                <a:gd name="connsiteY1" fmla="*/ 0 h 413280"/>
                <a:gd name="connsiteX2" fmla="*/ 7151112 w 7219993"/>
                <a:gd name="connsiteY2" fmla="*/ 0 h 413280"/>
                <a:gd name="connsiteX3" fmla="*/ 7219993 w 7219993"/>
                <a:gd name="connsiteY3" fmla="*/ 68881 h 413280"/>
                <a:gd name="connsiteX4" fmla="*/ 7219993 w 7219993"/>
                <a:gd name="connsiteY4" fmla="*/ 344399 h 413280"/>
                <a:gd name="connsiteX5" fmla="*/ 7151112 w 7219993"/>
                <a:gd name="connsiteY5" fmla="*/ 413280 h 413280"/>
                <a:gd name="connsiteX6" fmla="*/ 68881 w 7219993"/>
                <a:gd name="connsiteY6" fmla="*/ 413280 h 413280"/>
                <a:gd name="connsiteX7" fmla="*/ 0 w 7219993"/>
                <a:gd name="connsiteY7" fmla="*/ 344399 h 413280"/>
                <a:gd name="connsiteX8" fmla="*/ 0 w 7219993"/>
                <a:gd name="connsiteY8" fmla="*/ 68881 h 4132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219993" h="413280">
                  <a:moveTo>
                    <a:pt x="0" y="68881"/>
                  </a:moveTo>
                  <a:cubicBezTo>
                    <a:pt x="0" y="30839"/>
                    <a:pt x="30839" y="0"/>
                    <a:pt x="68881" y="0"/>
                  </a:cubicBezTo>
                  <a:lnTo>
                    <a:pt x="7151112" y="0"/>
                  </a:lnTo>
                  <a:cubicBezTo>
                    <a:pt x="7189154" y="0"/>
                    <a:pt x="7219993" y="30839"/>
                    <a:pt x="7219993" y="68881"/>
                  </a:cubicBezTo>
                  <a:lnTo>
                    <a:pt x="7219993" y="344399"/>
                  </a:lnTo>
                  <a:cubicBezTo>
                    <a:pt x="7219993" y="382441"/>
                    <a:pt x="7189154" y="413280"/>
                    <a:pt x="7151112" y="413280"/>
                  </a:cubicBezTo>
                  <a:lnTo>
                    <a:pt x="68881" y="413280"/>
                  </a:lnTo>
                  <a:cubicBezTo>
                    <a:pt x="30839" y="413280"/>
                    <a:pt x="0" y="382441"/>
                    <a:pt x="0" y="344399"/>
                  </a:cubicBezTo>
                  <a:lnTo>
                    <a:pt x="0" y="68881"/>
                  </a:lnTo>
                  <a:close/>
                </a:path>
              </a:pathLst>
            </a:custGeom>
            <a:solidFill>
              <a:schemeClr val="accent2">
                <a:lumMod val="50000"/>
              </a:schemeClr>
            </a:solidFill>
          </p:spPr>
          <p:style>
            <a:lnRef idx="2">
              <a:schemeClr val="lt2">
                <a:hueOff val="0"/>
                <a:satOff val="0"/>
                <a:lumOff val="0"/>
                <a:alphaOff val="0"/>
              </a:schemeClr>
            </a:lnRef>
            <a:fillRef idx="1">
              <a:schemeClr val="dk2">
                <a:hueOff val="0"/>
                <a:satOff val="0"/>
                <a:lumOff val="0"/>
                <a:alphaOff val="0"/>
              </a:schemeClr>
            </a:fillRef>
            <a:effectRef idx="0">
              <a:schemeClr val="dk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233559" tIns="20175" rIns="233559" bIns="20175" numCol="1" spcCol="1270" anchor="ctr" anchorCtr="0">
              <a:noAutofit/>
            </a:bodyPr>
            <a:lstStyle/>
            <a:p>
              <a:pPr lvl="0" algn="just" defTabSz="622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pt-BR" sz="2400" b="1" kern="1200" dirty="0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Colaboração com as ações do TCU, CGU, MPF e PF</a:t>
              </a:r>
              <a:endParaRPr lang="pt-BR" sz="2400" b="1" kern="1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1984234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287438"/>
            <a:ext cx="8964488" cy="909314"/>
          </a:xfrm>
        </p:spPr>
        <p:txBody>
          <a:bodyPr>
            <a:noAutofit/>
          </a:bodyPr>
          <a:lstStyle/>
          <a:p>
            <a:pPr lvl="0" algn="ctr"/>
            <a:r>
              <a:rPr lang="pt-BR" sz="2800" dirty="0" smtClean="0"/>
              <a:t>IMPLANTAÇÃO DA FÁBRICA DE HEMODERIVADOS E RECOMBINANTE – PROBLEMAS DETECTADOS</a:t>
            </a:r>
            <a:br>
              <a:rPr lang="pt-BR" sz="2800" dirty="0" smtClean="0"/>
            </a:br>
            <a:endParaRPr lang="pt-BR" sz="2800" dirty="0"/>
          </a:p>
        </p:txBody>
      </p:sp>
      <p:sp>
        <p:nvSpPr>
          <p:cNvPr id="9" name="Forma livre 8"/>
          <p:cNvSpPr/>
          <p:nvPr/>
        </p:nvSpPr>
        <p:spPr>
          <a:xfrm>
            <a:off x="65191" y="3429000"/>
            <a:ext cx="8899297" cy="828763"/>
          </a:xfrm>
          <a:custGeom>
            <a:avLst/>
            <a:gdLst>
              <a:gd name="connsiteX0" fmla="*/ 0 w 7219993"/>
              <a:gd name="connsiteY0" fmla="*/ 68881 h 413280"/>
              <a:gd name="connsiteX1" fmla="*/ 68881 w 7219993"/>
              <a:gd name="connsiteY1" fmla="*/ 0 h 413280"/>
              <a:gd name="connsiteX2" fmla="*/ 7151112 w 7219993"/>
              <a:gd name="connsiteY2" fmla="*/ 0 h 413280"/>
              <a:gd name="connsiteX3" fmla="*/ 7219993 w 7219993"/>
              <a:gd name="connsiteY3" fmla="*/ 68881 h 413280"/>
              <a:gd name="connsiteX4" fmla="*/ 7219993 w 7219993"/>
              <a:gd name="connsiteY4" fmla="*/ 344399 h 413280"/>
              <a:gd name="connsiteX5" fmla="*/ 7151112 w 7219993"/>
              <a:gd name="connsiteY5" fmla="*/ 413280 h 413280"/>
              <a:gd name="connsiteX6" fmla="*/ 68881 w 7219993"/>
              <a:gd name="connsiteY6" fmla="*/ 413280 h 413280"/>
              <a:gd name="connsiteX7" fmla="*/ 0 w 7219993"/>
              <a:gd name="connsiteY7" fmla="*/ 344399 h 413280"/>
              <a:gd name="connsiteX8" fmla="*/ 0 w 7219993"/>
              <a:gd name="connsiteY8" fmla="*/ 68881 h 4132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7219993" h="413280">
                <a:moveTo>
                  <a:pt x="0" y="68881"/>
                </a:moveTo>
                <a:cubicBezTo>
                  <a:pt x="0" y="30839"/>
                  <a:pt x="30839" y="0"/>
                  <a:pt x="68881" y="0"/>
                </a:cubicBezTo>
                <a:lnTo>
                  <a:pt x="7151112" y="0"/>
                </a:lnTo>
                <a:cubicBezTo>
                  <a:pt x="7189154" y="0"/>
                  <a:pt x="7219993" y="30839"/>
                  <a:pt x="7219993" y="68881"/>
                </a:cubicBezTo>
                <a:lnTo>
                  <a:pt x="7219993" y="344399"/>
                </a:lnTo>
                <a:cubicBezTo>
                  <a:pt x="7219993" y="382441"/>
                  <a:pt x="7189154" y="413280"/>
                  <a:pt x="7151112" y="413280"/>
                </a:cubicBezTo>
                <a:lnTo>
                  <a:pt x="68881" y="413280"/>
                </a:lnTo>
                <a:cubicBezTo>
                  <a:pt x="30839" y="413280"/>
                  <a:pt x="0" y="382441"/>
                  <a:pt x="0" y="344399"/>
                </a:cubicBezTo>
                <a:lnTo>
                  <a:pt x="0" y="68881"/>
                </a:lnTo>
                <a:close/>
              </a:path>
            </a:pathLst>
          </a:custGeom>
          <a:solidFill>
            <a:schemeClr val="accent2">
              <a:lumMod val="50000"/>
            </a:schemeClr>
          </a:solidFill>
        </p:spPr>
        <p:style>
          <a:lnRef idx="2">
            <a:schemeClr val="lt2">
              <a:hueOff val="0"/>
              <a:satOff val="0"/>
              <a:lumOff val="0"/>
              <a:alphaOff val="0"/>
            </a:schemeClr>
          </a:lnRef>
          <a:fillRef idx="1">
            <a:schemeClr val="dk2">
              <a:hueOff val="0"/>
              <a:satOff val="0"/>
              <a:lumOff val="0"/>
              <a:alphaOff val="0"/>
            </a:schemeClr>
          </a:fillRef>
          <a:effectRef idx="0">
            <a:schemeClr val="dk2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233559" tIns="20175" rIns="233559" bIns="20175" numCol="1" spcCol="1270" rtlCol="0" anchor="ctr" anchorCtr="0">
            <a:noAutofit/>
          </a:bodyPr>
          <a:lstStyle/>
          <a:p>
            <a:pPr defTabSz="6223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pt-BR" sz="2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Falhas de planejamento e execução e controle da obra</a:t>
            </a:r>
          </a:p>
        </p:txBody>
      </p:sp>
      <p:sp>
        <p:nvSpPr>
          <p:cNvPr id="11" name="Espaço Reservado para Conteúdo 4"/>
          <p:cNvSpPr>
            <a:spLocks noGrp="1"/>
          </p:cNvSpPr>
          <p:nvPr>
            <p:ph idx="1"/>
          </p:nvPr>
        </p:nvSpPr>
        <p:spPr>
          <a:xfrm>
            <a:off x="107504" y="2348880"/>
            <a:ext cx="8856984" cy="864096"/>
          </a:xfrm>
          <a:solidFill>
            <a:schemeClr val="accent2">
              <a:lumMod val="50000"/>
            </a:schemeClr>
          </a:solidFill>
        </p:spPr>
        <p:style>
          <a:lnRef idx="2">
            <a:schemeClr val="lt2">
              <a:hueOff val="0"/>
              <a:satOff val="0"/>
              <a:lumOff val="0"/>
              <a:alphaOff val="0"/>
            </a:schemeClr>
          </a:lnRef>
          <a:fillRef idx="1">
            <a:schemeClr val="dk2">
              <a:hueOff val="0"/>
              <a:satOff val="0"/>
              <a:lumOff val="0"/>
              <a:alphaOff val="0"/>
            </a:schemeClr>
          </a:fillRef>
          <a:effectRef idx="0">
            <a:schemeClr val="dk2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233559" tIns="20175" rIns="233559" bIns="20175" numCol="1" spcCol="1270" anchor="ctr" anchorCtr="0">
            <a:noAutofit/>
          </a:bodyPr>
          <a:lstStyle/>
          <a:p>
            <a:pPr marL="0" indent="0" defTabSz="6223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pt-BR" sz="2400" dirty="0">
                <a:solidFill>
                  <a:schemeClr val="bg1"/>
                </a:solidFill>
              </a:rPr>
              <a:t>Atrasos recorrentes nas entregas por parte do Consórcio</a:t>
            </a:r>
          </a:p>
        </p:txBody>
      </p:sp>
      <p:sp>
        <p:nvSpPr>
          <p:cNvPr id="5" name="Forma livre 4"/>
          <p:cNvSpPr/>
          <p:nvPr/>
        </p:nvSpPr>
        <p:spPr>
          <a:xfrm>
            <a:off x="65191" y="4544453"/>
            <a:ext cx="8899297" cy="828763"/>
          </a:xfrm>
          <a:custGeom>
            <a:avLst/>
            <a:gdLst>
              <a:gd name="connsiteX0" fmla="*/ 0 w 7219993"/>
              <a:gd name="connsiteY0" fmla="*/ 68881 h 413280"/>
              <a:gd name="connsiteX1" fmla="*/ 68881 w 7219993"/>
              <a:gd name="connsiteY1" fmla="*/ 0 h 413280"/>
              <a:gd name="connsiteX2" fmla="*/ 7151112 w 7219993"/>
              <a:gd name="connsiteY2" fmla="*/ 0 h 413280"/>
              <a:gd name="connsiteX3" fmla="*/ 7219993 w 7219993"/>
              <a:gd name="connsiteY3" fmla="*/ 68881 h 413280"/>
              <a:gd name="connsiteX4" fmla="*/ 7219993 w 7219993"/>
              <a:gd name="connsiteY4" fmla="*/ 344399 h 413280"/>
              <a:gd name="connsiteX5" fmla="*/ 7151112 w 7219993"/>
              <a:gd name="connsiteY5" fmla="*/ 413280 h 413280"/>
              <a:gd name="connsiteX6" fmla="*/ 68881 w 7219993"/>
              <a:gd name="connsiteY6" fmla="*/ 413280 h 413280"/>
              <a:gd name="connsiteX7" fmla="*/ 0 w 7219993"/>
              <a:gd name="connsiteY7" fmla="*/ 344399 h 413280"/>
              <a:gd name="connsiteX8" fmla="*/ 0 w 7219993"/>
              <a:gd name="connsiteY8" fmla="*/ 68881 h 4132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7219993" h="413280">
                <a:moveTo>
                  <a:pt x="0" y="68881"/>
                </a:moveTo>
                <a:cubicBezTo>
                  <a:pt x="0" y="30839"/>
                  <a:pt x="30839" y="0"/>
                  <a:pt x="68881" y="0"/>
                </a:cubicBezTo>
                <a:lnTo>
                  <a:pt x="7151112" y="0"/>
                </a:lnTo>
                <a:cubicBezTo>
                  <a:pt x="7189154" y="0"/>
                  <a:pt x="7219993" y="30839"/>
                  <a:pt x="7219993" y="68881"/>
                </a:cubicBezTo>
                <a:lnTo>
                  <a:pt x="7219993" y="344399"/>
                </a:lnTo>
                <a:cubicBezTo>
                  <a:pt x="7219993" y="382441"/>
                  <a:pt x="7189154" y="413280"/>
                  <a:pt x="7151112" y="413280"/>
                </a:cubicBezTo>
                <a:lnTo>
                  <a:pt x="68881" y="413280"/>
                </a:lnTo>
                <a:cubicBezTo>
                  <a:pt x="30839" y="413280"/>
                  <a:pt x="0" y="382441"/>
                  <a:pt x="0" y="344399"/>
                </a:cubicBezTo>
                <a:lnTo>
                  <a:pt x="0" y="68881"/>
                </a:lnTo>
                <a:close/>
              </a:path>
            </a:pathLst>
          </a:custGeom>
          <a:solidFill>
            <a:schemeClr val="accent2">
              <a:lumMod val="50000"/>
            </a:schemeClr>
          </a:solidFill>
        </p:spPr>
        <p:style>
          <a:lnRef idx="2">
            <a:schemeClr val="lt2">
              <a:hueOff val="0"/>
              <a:satOff val="0"/>
              <a:lumOff val="0"/>
              <a:alphaOff val="0"/>
            </a:schemeClr>
          </a:lnRef>
          <a:fillRef idx="1">
            <a:schemeClr val="dk2">
              <a:hueOff val="0"/>
              <a:satOff val="0"/>
              <a:lumOff val="0"/>
              <a:alphaOff val="0"/>
            </a:schemeClr>
          </a:fillRef>
          <a:effectRef idx="0">
            <a:schemeClr val="dk2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233559" tIns="20175" rIns="233559" bIns="20175" numCol="1" spcCol="1270" rtlCol="0" anchor="ctr" anchorCtr="0">
            <a:noAutofit/>
          </a:bodyPr>
          <a:lstStyle/>
          <a:p>
            <a:pPr defTabSz="6223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pt-BR" sz="2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Indícios de irregularidades graves apontados pelo </a:t>
            </a:r>
            <a:r>
              <a:rPr lang="pt-BR" sz="2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TCU</a:t>
            </a:r>
            <a:endParaRPr lang="pt-BR" sz="2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968713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a 1"/>
          <p:cNvGraphicFramePr/>
          <p:nvPr>
            <p:extLst>
              <p:ext uri="{D42A27DB-BD31-4B8C-83A1-F6EECF244321}">
                <p14:modId xmlns:p14="http://schemas.microsoft.com/office/powerpoint/2010/main" val="789357746"/>
              </p:ext>
            </p:extLst>
          </p:nvPr>
        </p:nvGraphicFramePr>
        <p:xfrm>
          <a:off x="323528" y="2276872"/>
          <a:ext cx="7560840" cy="336152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Subtítulo 1"/>
          <p:cNvSpPr txBox="1">
            <a:spLocks/>
          </p:cNvSpPr>
          <p:nvPr/>
        </p:nvSpPr>
        <p:spPr>
          <a:xfrm>
            <a:off x="13275" y="72008"/>
            <a:ext cx="9144000" cy="105273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lang="pt-BR" sz="3200" b="1" kern="1200" dirty="0" smtClean="0">
                <a:solidFill>
                  <a:schemeClr val="accent2">
                    <a:lumMod val="50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lang="pt-BR" sz="2400" b="1" kern="1200" dirty="0" smtClean="0">
                <a:solidFill>
                  <a:schemeClr val="accent2">
                    <a:lumMod val="50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pt-BR" sz="2400" dirty="0" smtClean="0">
                <a:solidFill>
                  <a:schemeClr val="bg1"/>
                </a:solidFill>
              </a:rPr>
              <a:t>INTEGRAL CUMPRIMENTO DAS DETERMINAÇÕES DO TCU</a:t>
            </a:r>
            <a:endParaRPr lang="pt-BR" sz="2400" dirty="0">
              <a:solidFill>
                <a:schemeClr val="bg1"/>
              </a:solidFill>
            </a:endParaRPr>
          </a:p>
          <a:p>
            <a:pPr marL="0" indent="0" algn="ctr">
              <a:buNone/>
            </a:pPr>
            <a:r>
              <a:rPr lang="pt-BR" sz="2400" dirty="0" smtClean="0">
                <a:solidFill>
                  <a:schemeClr val="bg1"/>
                </a:solidFill>
              </a:rPr>
              <a:t>Contrato nº </a:t>
            </a:r>
            <a:r>
              <a:rPr lang="pt-BR" sz="2400" u="sng" dirty="0" smtClean="0">
                <a:solidFill>
                  <a:schemeClr val="bg1"/>
                </a:solidFill>
              </a:rPr>
              <a:t>02/2011</a:t>
            </a:r>
            <a:r>
              <a:rPr lang="pt-BR" sz="2400" dirty="0" smtClean="0">
                <a:solidFill>
                  <a:schemeClr val="bg1"/>
                </a:solidFill>
              </a:rPr>
              <a:t> (Consórcio </a:t>
            </a:r>
            <a:r>
              <a:rPr lang="pt-BR" sz="2400" dirty="0" err="1" smtClean="0">
                <a:solidFill>
                  <a:schemeClr val="bg1"/>
                </a:solidFill>
              </a:rPr>
              <a:t>Biotec</a:t>
            </a:r>
            <a:r>
              <a:rPr lang="pt-BR" sz="2400" dirty="0" smtClean="0">
                <a:solidFill>
                  <a:schemeClr val="bg1"/>
                </a:solidFill>
              </a:rPr>
              <a:t>), 14/09/2016</a:t>
            </a:r>
            <a:endParaRPr lang="pt-BR" sz="2400" dirty="0">
              <a:solidFill>
                <a:schemeClr val="bg1"/>
              </a:solidFill>
            </a:endParaRPr>
          </a:p>
        </p:txBody>
      </p:sp>
      <p:pic>
        <p:nvPicPr>
          <p:cNvPr id="1026" name="Picture 2" descr="Resultado de imagem para ok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28384" y="2276872"/>
            <a:ext cx="720080" cy="7200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Resultado de imagem para ok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00392" y="3429000"/>
            <a:ext cx="720080" cy="7200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Resultado de imagem para ok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00392" y="4725144"/>
            <a:ext cx="720080" cy="7200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Subtítulo 1"/>
          <p:cNvSpPr txBox="1">
            <a:spLocks/>
          </p:cNvSpPr>
          <p:nvPr/>
        </p:nvSpPr>
        <p:spPr>
          <a:xfrm>
            <a:off x="-468560" y="1700808"/>
            <a:ext cx="9144000" cy="50405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lang="pt-BR" sz="3200" b="1" kern="1200" dirty="0" smtClean="0">
                <a:solidFill>
                  <a:schemeClr val="accent2">
                    <a:lumMod val="50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lang="pt-BR" sz="2400" b="1" kern="1200" dirty="0" smtClean="0">
                <a:solidFill>
                  <a:schemeClr val="accent2">
                    <a:lumMod val="50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pt-BR" sz="1900" dirty="0" smtClean="0">
                <a:solidFill>
                  <a:schemeClr val="tx1"/>
                </a:solidFill>
              </a:rPr>
              <a:t>A Hemobrás cumpriu de modo </a:t>
            </a:r>
            <a:r>
              <a:rPr lang="pt-BR" sz="1900" u="sng" dirty="0" smtClean="0">
                <a:solidFill>
                  <a:srgbClr val="8E0000"/>
                </a:solidFill>
              </a:rPr>
              <a:t>IMEDIATO</a:t>
            </a:r>
            <a:r>
              <a:rPr lang="pt-BR" sz="1900" dirty="0" smtClean="0">
                <a:solidFill>
                  <a:schemeClr val="tx1"/>
                </a:solidFill>
              </a:rPr>
              <a:t> todas as medidas cautelares!</a:t>
            </a:r>
            <a:endParaRPr lang="pt-BR" sz="19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754032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ítulo 1"/>
          <p:cNvSpPr txBox="1">
            <a:spLocks/>
          </p:cNvSpPr>
          <p:nvPr/>
        </p:nvSpPr>
        <p:spPr>
          <a:xfrm>
            <a:off x="13275" y="116632"/>
            <a:ext cx="9144000" cy="50405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lang="pt-BR" sz="3200" b="1" kern="1200" dirty="0" smtClean="0">
                <a:solidFill>
                  <a:schemeClr val="accent2">
                    <a:lumMod val="50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lang="pt-BR" sz="2400" b="1" kern="1200" dirty="0" smtClean="0">
                <a:solidFill>
                  <a:schemeClr val="accent2">
                    <a:lumMod val="50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pt-BR" sz="2800" dirty="0" smtClean="0">
                <a:solidFill>
                  <a:schemeClr val="bg1"/>
                </a:solidFill>
              </a:rPr>
              <a:t>ESTRATÉGIA PARA CONCLUSÃO DO EMPREENDIMENTO</a:t>
            </a:r>
            <a:endParaRPr lang="pt-BR" sz="2800" dirty="0">
              <a:solidFill>
                <a:schemeClr val="bg1"/>
              </a:solidFill>
            </a:endParaRPr>
          </a:p>
        </p:txBody>
      </p:sp>
      <p:grpSp>
        <p:nvGrpSpPr>
          <p:cNvPr id="24" name="Grupo 23"/>
          <p:cNvGrpSpPr/>
          <p:nvPr/>
        </p:nvGrpSpPr>
        <p:grpSpPr>
          <a:xfrm>
            <a:off x="467544" y="1772816"/>
            <a:ext cx="8208912" cy="792088"/>
            <a:chOff x="417646" y="1399"/>
            <a:chExt cx="7477850" cy="1859760"/>
          </a:xfrm>
          <a:solidFill>
            <a:schemeClr val="accent2">
              <a:lumMod val="50000"/>
            </a:schemeClr>
          </a:solidFill>
        </p:grpSpPr>
        <p:sp>
          <p:nvSpPr>
            <p:cNvPr id="28" name="Retângulo de cantos arredondados 27"/>
            <p:cNvSpPr/>
            <p:nvPr/>
          </p:nvSpPr>
          <p:spPr>
            <a:xfrm>
              <a:off x="417646" y="1399"/>
              <a:ext cx="7477850" cy="1859760"/>
            </a:xfrm>
            <a:prstGeom prst="roundRect">
              <a:avLst/>
            </a:prstGeom>
            <a:grpFill/>
          </p:spPr>
          <p:style>
            <a:lnRef idx="2">
              <a:schemeClr val="lt2">
                <a:hueOff val="0"/>
                <a:satOff val="0"/>
                <a:lumOff val="0"/>
                <a:alphaOff val="0"/>
              </a:schemeClr>
            </a:lnRef>
            <a:fillRef idx="1">
              <a:schemeClr val="dk2">
                <a:hueOff val="0"/>
                <a:satOff val="0"/>
                <a:lumOff val="0"/>
                <a:alphaOff val="0"/>
              </a:schemeClr>
            </a:fillRef>
            <a:effectRef idx="0">
              <a:schemeClr val="dk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9" name="Retângulo 28"/>
            <p:cNvSpPr/>
            <p:nvPr/>
          </p:nvSpPr>
          <p:spPr>
            <a:xfrm>
              <a:off x="508432" y="92185"/>
              <a:ext cx="7296278" cy="1678188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221005" tIns="0" rIns="221005" bIns="0" numCol="1" spcCol="1270" anchor="ctr" anchorCtr="0">
              <a:noAutofit/>
            </a:bodyPr>
            <a:lstStyle/>
            <a:p>
              <a:pPr lvl="0" algn="l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pt-BR" sz="24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I</a:t>
              </a:r>
              <a:r>
                <a:rPr lang="pt-BR" sz="2400" b="1" kern="12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nventário da obra – encerramento do contrato nº 2/2011</a:t>
              </a:r>
              <a:endParaRPr lang="pt-BR" sz="2400" b="1" kern="12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30" name="Grupo 29"/>
          <p:cNvGrpSpPr/>
          <p:nvPr/>
        </p:nvGrpSpPr>
        <p:grpSpPr>
          <a:xfrm>
            <a:off x="467544" y="2708920"/>
            <a:ext cx="8208912" cy="648072"/>
            <a:chOff x="417646" y="1399"/>
            <a:chExt cx="7477850" cy="1859760"/>
          </a:xfrm>
          <a:solidFill>
            <a:schemeClr val="accent2">
              <a:lumMod val="50000"/>
            </a:schemeClr>
          </a:solidFill>
        </p:grpSpPr>
        <p:sp>
          <p:nvSpPr>
            <p:cNvPr id="31" name="Retângulo de cantos arredondados 30"/>
            <p:cNvSpPr/>
            <p:nvPr/>
          </p:nvSpPr>
          <p:spPr>
            <a:xfrm>
              <a:off x="417646" y="1399"/>
              <a:ext cx="7477850" cy="1859760"/>
            </a:xfrm>
            <a:prstGeom prst="roundRect">
              <a:avLst/>
            </a:prstGeom>
            <a:grpFill/>
          </p:spPr>
          <p:style>
            <a:lnRef idx="2">
              <a:schemeClr val="lt2">
                <a:hueOff val="0"/>
                <a:satOff val="0"/>
                <a:lumOff val="0"/>
                <a:alphaOff val="0"/>
              </a:schemeClr>
            </a:lnRef>
            <a:fillRef idx="1">
              <a:schemeClr val="dk2">
                <a:hueOff val="0"/>
                <a:satOff val="0"/>
                <a:lumOff val="0"/>
                <a:alphaOff val="0"/>
              </a:schemeClr>
            </a:fillRef>
            <a:effectRef idx="0">
              <a:schemeClr val="dk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32" name="Retângulo 31"/>
            <p:cNvSpPr/>
            <p:nvPr/>
          </p:nvSpPr>
          <p:spPr>
            <a:xfrm>
              <a:off x="508432" y="92185"/>
              <a:ext cx="7296278" cy="1678188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221005" tIns="0" rIns="221005" bIns="0" numCol="1" spcCol="1270" anchor="ctr" anchorCtr="0">
              <a:noAutofit/>
            </a:bodyPr>
            <a:lstStyle/>
            <a:p>
              <a:pPr lvl="0" algn="just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pt-BR" sz="24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Licitação para o </a:t>
              </a:r>
              <a:r>
                <a:rPr lang="pt-BR" sz="2400" b="1" dirty="0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remanescente da obra</a:t>
              </a:r>
              <a:endParaRPr lang="pt-BR" sz="2400" b="1" kern="1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36" name="Grupo 35"/>
          <p:cNvGrpSpPr/>
          <p:nvPr/>
        </p:nvGrpSpPr>
        <p:grpSpPr>
          <a:xfrm>
            <a:off x="467544" y="3501008"/>
            <a:ext cx="8208912" cy="792088"/>
            <a:chOff x="417646" y="1400"/>
            <a:chExt cx="7477850" cy="1859759"/>
          </a:xfrm>
          <a:solidFill>
            <a:schemeClr val="accent2">
              <a:lumMod val="50000"/>
            </a:schemeClr>
          </a:solidFill>
        </p:grpSpPr>
        <p:sp>
          <p:nvSpPr>
            <p:cNvPr id="37" name="Retângulo de cantos arredondados 36"/>
            <p:cNvSpPr/>
            <p:nvPr/>
          </p:nvSpPr>
          <p:spPr>
            <a:xfrm>
              <a:off x="417646" y="1400"/>
              <a:ext cx="7477850" cy="1859759"/>
            </a:xfrm>
            <a:prstGeom prst="roundRect">
              <a:avLst/>
            </a:prstGeom>
            <a:grpFill/>
          </p:spPr>
          <p:style>
            <a:lnRef idx="2">
              <a:schemeClr val="lt2">
                <a:hueOff val="0"/>
                <a:satOff val="0"/>
                <a:lumOff val="0"/>
                <a:alphaOff val="0"/>
              </a:schemeClr>
            </a:lnRef>
            <a:fillRef idx="1">
              <a:schemeClr val="dk2">
                <a:hueOff val="0"/>
                <a:satOff val="0"/>
                <a:lumOff val="0"/>
                <a:alphaOff val="0"/>
              </a:schemeClr>
            </a:fillRef>
            <a:effectRef idx="0">
              <a:schemeClr val="dk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38" name="Retângulo 37"/>
            <p:cNvSpPr/>
            <p:nvPr/>
          </p:nvSpPr>
          <p:spPr>
            <a:xfrm>
              <a:off x="508432" y="92185"/>
              <a:ext cx="7296278" cy="1678188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221005" tIns="0" rIns="221005" bIns="0" numCol="1" spcCol="1270" anchor="ctr" anchorCtr="0">
              <a:noAutofit/>
            </a:bodyPr>
            <a:lstStyle/>
            <a:p>
              <a:pPr lvl="0" algn="just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pt-BR" sz="24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Retomada da aquisição dos demais equipamentos de produção</a:t>
              </a:r>
              <a:endParaRPr lang="pt-BR" sz="2400" b="1" kern="1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39" name="Grupo 38"/>
          <p:cNvGrpSpPr/>
          <p:nvPr/>
        </p:nvGrpSpPr>
        <p:grpSpPr>
          <a:xfrm>
            <a:off x="467544" y="4437112"/>
            <a:ext cx="8208912" cy="758746"/>
            <a:chOff x="417646" y="1400"/>
            <a:chExt cx="7477850" cy="1859759"/>
          </a:xfrm>
          <a:solidFill>
            <a:schemeClr val="accent2">
              <a:lumMod val="50000"/>
            </a:schemeClr>
          </a:solidFill>
        </p:grpSpPr>
        <p:sp>
          <p:nvSpPr>
            <p:cNvPr id="40" name="Retângulo de cantos arredondados 39"/>
            <p:cNvSpPr/>
            <p:nvPr/>
          </p:nvSpPr>
          <p:spPr>
            <a:xfrm>
              <a:off x="417646" y="1400"/>
              <a:ext cx="7477850" cy="1859759"/>
            </a:xfrm>
            <a:prstGeom prst="roundRect">
              <a:avLst/>
            </a:prstGeom>
            <a:grpFill/>
          </p:spPr>
          <p:style>
            <a:lnRef idx="2">
              <a:schemeClr val="lt2">
                <a:hueOff val="0"/>
                <a:satOff val="0"/>
                <a:lumOff val="0"/>
                <a:alphaOff val="0"/>
              </a:schemeClr>
            </a:lnRef>
            <a:fillRef idx="1">
              <a:schemeClr val="dk2">
                <a:hueOff val="0"/>
                <a:satOff val="0"/>
                <a:lumOff val="0"/>
                <a:alphaOff val="0"/>
              </a:schemeClr>
            </a:fillRef>
            <a:effectRef idx="0">
              <a:schemeClr val="dk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41" name="Retângulo 40"/>
            <p:cNvSpPr/>
            <p:nvPr/>
          </p:nvSpPr>
          <p:spPr>
            <a:xfrm>
              <a:off x="508432" y="92185"/>
              <a:ext cx="7296278" cy="1678188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221005" tIns="0" rIns="221005" bIns="0" numCol="1" spcCol="1270" anchor="ctr" anchorCtr="0">
              <a:noAutofit/>
            </a:bodyPr>
            <a:lstStyle/>
            <a:p>
              <a:pPr lvl="0" algn="just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pt-BR" sz="24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Conclusão das Transferências de Tecnologia celebradas pela Hemobrás</a:t>
              </a:r>
              <a:endParaRPr lang="pt-BR" sz="2400" b="1" kern="1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42" name="Grupo 41"/>
          <p:cNvGrpSpPr/>
          <p:nvPr/>
        </p:nvGrpSpPr>
        <p:grpSpPr>
          <a:xfrm>
            <a:off x="467544" y="5301208"/>
            <a:ext cx="8208912" cy="792088"/>
            <a:chOff x="417646" y="1400"/>
            <a:chExt cx="7477850" cy="1859759"/>
          </a:xfrm>
          <a:solidFill>
            <a:schemeClr val="accent2">
              <a:lumMod val="50000"/>
            </a:schemeClr>
          </a:solidFill>
        </p:grpSpPr>
        <p:sp>
          <p:nvSpPr>
            <p:cNvPr id="43" name="Retângulo de cantos arredondados 42"/>
            <p:cNvSpPr/>
            <p:nvPr/>
          </p:nvSpPr>
          <p:spPr>
            <a:xfrm>
              <a:off x="417646" y="1400"/>
              <a:ext cx="7477850" cy="1859759"/>
            </a:xfrm>
            <a:prstGeom prst="roundRect">
              <a:avLst/>
            </a:prstGeom>
            <a:grpFill/>
          </p:spPr>
          <p:style>
            <a:lnRef idx="2">
              <a:schemeClr val="lt2">
                <a:hueOff val="0"/>
                <a:satOff val="0"/>
                <a:lumOff val="0"/>
                <a:alphaOff val="0"/>
              </a:schemeClr>
            </a:lnRef>
            <a:fillRef idx="1">
              <a:schemeClr val="dk2">
                <a:hueOff val="0"/>
                <a:satOff val="0"/>
                <a:lumOff val="0"/>
                <a:alphaOff val="0"/>
              </a:schemeClr>
            </a:fillRef>
            <a:effectRef idx="0">
              <a:schemeClr val="dk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44" name="Retângulo 43"/>
            <p:cNvSpPr/>
            <p:nvPr/>
          </p:nvSpPr>
          <p:spPr>
            <a:xfrm>
              <a:off x="508432" y="92185"/>
              <a:ext cx="7296278" cy="1678188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221005" tIns="0" rIns="221005" bIns="0" numCol="1" spcCol="1270" anchor="ctr" anchorCtr="0">
              <a:noAutofit/>
            </a:bodyPr>
            <a:lstStyle/>
            <a:p>
              <a:pPr lvl="0" algn="just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pt-BR" sz="24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Produção Nacional de Medicamentos Hemoderivados e Fator VIII Recombinante</a:t>
              </a:r>
              <a:endParaRPr lang="pt-BR" sz="2400" b="1" kern="1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0001414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ítulo 1"/>
          <p:cNvSpPr txBox="1">
            <a:spLocks/>
          </p:cNvSpPr>
          <p:nvPr/>
        </p:nvSpPr>
        <p:spPr>
          <a:xfrm>
            <a:off x="-396552" y="44624"/>
            <a:ext cx="9073008" cy="50405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lang="pt-BR" sz="3200" b="1" kern="1200" dirty="0" smtClean="0">
                <a:solidFill>
                  <a:schemeClr val="accent2">
                    <a:lumMod val="50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lang="pt-BR" sz="2400" b="1" kern="1200" dirty="0" smtClean="0">
                <a:solidFill>
                  <a:schemeClr val="accent2">
                    <a:lumMod val="50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pt-BR" sz="2800" dirty="0" smtClean="0">
                <a:solidFill>
                  <a:schemeClr val="bg1"/>
                </a:solidFill>
              </a:rPr>
              <a:t>BENEFÍCIOS DA CONCLUSÃO DO EMPREENDIMENTO HEMOBRÁS</a:t>
            </a:r>
            <a:endParaRPr lang="pt-BR" sz="2800" dirty="0">
              <a:solidFill>
                <a:schemeClr val="bg1"/>
              </a:solidFill>
            </a:endParaRPr>
          </a:p>
        </p:txBody>
      </p:sp>
      <p:sp>
        <p:nvSpPr>
          <p:cNvPr id="8" name="Subtítulo 1"/>
          <p:cNvSpPr txBox="1">
            <a:spLocks/>
          </p:cNvSpPr>
          <p:nvPr/>
        </p:nvSpPr>
        <p:spPr>
          <a:xfrm>
            <a:off x="35496" y="1628800"/>
            <a:ext cx="9144000" cy="475252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lang="pt-BR" sz="3200" b="1" kern="1200" dirty="0" smtClean="0">
                <a:solidFill>
                  <a:schemeClr val="accent2">
                    <a:lumMod val="50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lang="pt-BR" sz="2400" b="1" kern="1200" dirty="0" smtClean="0">
                <a:solidFill>
                  <a:schemeClr val="accent2">
                    <a:lumMod val="50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spcAft>
                <a:spcPts val="1200"/>
              </a:spcAft>
              <a:buFont typeface="+mj-lt"/>
              <a:buAutoNum type="arabicPeriod"/>
            </a:pPr>
            <a:r>
              <a:rPr lang="pt-BR" sz="1900" dirty="0" smtClean="0"/>
              <a:t>CONSOLIDAÇÃO do COMPLEXO INDUSTRIAL DA SAÚDE.</a:t>
            </a:r>
          </a:p>
          <a:p>
            <a:pPr algn="just">
              <a:spcAft>
                <a:spcPts val="1200"/>
              </a:spcAft>
              <a:buFont typeface="+mj-lt"/>
              <a:buAutoNum type="arabicPeriod"/>
            </a:pPr>
            <a:r>
              <a:rPr lang="pt-BR" sz="1900" dirty="0" smtClean="0"/>
              <a:t>Aproveitamento do PLASMA BRASILEIRO (oriundo </a:t>
            </a:r>
            <a:r>
              <a:rPr lang="pt-BR" sz="1900" dirty="0"/>
              <a:t>de doações de sangue voluntárias) </a:t>
            </a:r>
            <a:r>
              <a:rPr lang="pt-BR" sz="1900" dirty="0" smtClean="0"/>
              <a:t>em INDÚSTRIA NACIONAL. </a:t>
            </a:r>
          </a:p>
          <a:p>
            <a:pPr algn="just">
              <a:spcAft>
                <a:spcPts val="1200"/>
              </a:spcAft>
              <a:buFont typeface="+mj-lt"/>
              <a:buAutoNum type="arabicPeriod"/>
            </a:pPr>
            <a:r>
              <a:rPr lang="pt-BR" sz="1900" dirty="0" smtClean="0"/>
              <a:t>ECONOMIA de </a:t>
            </a:r>
            <a:r>
              <a:rPr lang="pt-BR" sz="1900" dirty="0"/>
              <a:t>recursos públicos dispendidos </a:t>
            </a:r>
            <a:r>
              <a:rPr lang="pt-BR" sz="1900" dirty="0" smtClean="0"/>
              <a:t>com a AQUISIÇÃO de MEDICAMENTOS HEMODERIVADOS e FATOR VIII RECOMBINANTE ao SUS. </a:t>
            </a:r>
          </a:p>
          <a:p>
            <a:pPr algn="just">
              <a:spcAft>
                <a:spcPts val="1200"/>
              </a:spcAft>
              <a:buFont typeface="+mj-lt"/>
              <a:buAutoNum type="arabicPeriod"/>
            </a:pPr>
            <a:r>
              <a:rPr lang="pt-BR" sz="1900" dirty="0" smtClean="0"/>
              <a:t>FORTALECIMENTO </a:t>
            </a:r>
            <a:r>
              <a:rPr lang="pt-BR" sz="1900" dirty="0"/>
              <a:t>da </a:t>
            </a:r>
            <a:r>
              <a:rPr lang="pt-BR" sz="1900" dirty="0" smtClean="0"/>
              <a:t>HEMORREDE BRASILEIRA, </a:t>
            </a:r>
            <a:r>
              <a:rPr lang="pt-BR" sz="1900" dirty="0"/>
              <a:t>com melhoria na qualidade dos processos e </a:t>
            </a:r>
            <a:r>
              <a:rPr lang="pt-BR" sz="1900" dirty="0" err="1"/>
              <a:t>hemocomponentes</a:t>
            </a:r>
            <a:r>
              <a:rPr lang="pt-BR" sz="1900" dirty="0"/>
              <a:t> produzidos, ATENDENDO MELHOR O SUS. </a:t>
            </a:r>
            <a:endParaRPr lang="pt-BR" sz="1900" dirty="0" smtClean="0"/>
          </a:p>
          <a:p>
            <a:pPr algn="just">
              <a:buFont typeface="+mj-lt"/>
              <a:buAutoNum type="arabicPeriod"/>
            </a:pPr>
            <a:r>
              <a:rPr lang="pt-BR" sz="1900" dirty="0" smtClean="0"/>
              <a:t>CONTRIBUIÇÃO SUBSTANCIAL para </a:t>
            </a:r>
            <a:r>
              <a:rPr lang="pt-BR" sz="1900" dirty="0"/>
              <a:t>a </a:t>
            </a:r>
            <a:r>
              <a:rPr lang="pt-BR" sz="1900" dirty="0" smtClean="0"/>
              <a:t>AUTONOMIA DO BRASIL e REDUÇÃO DA DEPENDÊNCIA EXTERNA de </a:t>
            </a:r>
            <a:r>
              <a:rPr lang="pt-BR" sz="1900" dirty="0"/>
              <a:t>produtos </a:t>
            </a:r>
            <a:endParaRPr lang="pt-BR" sz="1900" dirty="0" smtClean="0"/>
          </a:p>
          <a:p>
            <a:pPr marL="0" indent="0" algn="just">
              <a:spcAft>
                <a:spcPts val="1200"/>
              </a:spcAft>
              <a:buNone/>
            </a:pPr>
            <a:r>
              <a:rPr lang="pt-BR" sz="1900" dirty="0"/>
              <a:t> </a:t>
            </a:r>
            <a:r>
              <a:rPr lang="pt-BR" sz="1900" dirty="0" smtClean="0"/>
              <a:t>    HEMODERIVADOS e BIOTECNOLÓGICOS.</a:t>
            </a:r>
            <a:endParaRPr lang="pt-BR" sz="1900" dirty="0"/>
          </a:p>
        </p:txBody>
      </p:sp>
    </p:spTree>
    <p:extLst>
      <p:ext uri="{BB962C8B-B14F-4D97-AF65-F5344CB8AC3E}">
        <p14:creationId xmlns:p14="http://schemas.microsoft.com/office/powerpoint/2010/main" val="4077392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ítulo 1"/>
          <p:cNvSpPr txBox="1">
            <a:spLocks/>
          </p:cNvSpPr>
          <p:nvPr/>
        </p:nvSpPr>
        <p:spPr>
          <a:xfrm>
            <a:off x="13275" y="260648"/>
            <a:ext cx="9144000" cy="50405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lang="pt-BR" sz="3200" b="1" kern="1200" dirty="0" smtClean="0">
                <a:solidFill>
                  <a:schemeClr val="accent2">
                    <a:lumMod val="50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lang="pt-BR" sz="2400" b="1" kern="1200" dirty="0" smtClean="0">
                <a:solidFill>
                  <a:schemeClr val="accent2">
                    <a:lumMod val="50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pt-BR" sz="2800" dirty="0" smtClean="0">
                <a:solidFill>
                  <a:schemeClr val="bg1"/>
                </a:solidFill>
              </a:rPr>
              <a:t>FUNÇÃO SOCIAL DA HEMOBRÁS</a:t>
            </a:r>
            <a:endParaRPr lang="pt-BR" sz="2800" dirty="0">
              <a:solidFill>
                <a:schemeClr val="bg1"/>
              </a:solidFill>
            </a:endParaRPr>
          </a:p>
        </p:txBody>
      </p:sp>
      <p:sp>
        <p:nvSpPr>
          <p:cNvPr id="4" name="Espaço Reservado para Conteúdo 2"/>
          <p:cNvSpPr>
            <a:spLocks noGrp="1"/>
          </p:cNvSpPr>
          <p:nvPr>
            <p:ph idx="1"/>
          </p:nvPr>
        </p:nvSpPr>
        <p:spPr>
          <a:xfrm>
            <a:off x="35496" y="1124744"/>
            <a:ext cx="8496944" cy="2664296"/>
          </a:xfrm>
        </p:spPr>
        <p:txBody>
          <a:bodyPr>
            <a:noAutofit/>
          </a:bodyPr>
          <a:lstStyle/>
          <a:p>
            <a:pPr algn="just">
              <a:lnSpc>
                <a:spcPct val="80000"/>
              </a:lnSpc>
              <a:buNone/>
              <a:defRPr/>
            </a:pPr>
            <a:endParaRPr lang="pt-BR" sz="2800" dirty="0"/>
          </a:p>
          <a:p>
            <a:pPr algn="just">
              <a:lnSpc>
                <a:spcPct val="80000"/>
              </a:lnSpc>
              <a:defRPr/>
            </a:pPr>
            <a:endParaRPr lang="pt-BR" sz="2800" u="sng" dirty="0" smtClean="0"/>
          </a:p>
          <a:p>
            <a:pPr algn="just">
              <a:lnSpc>
                <a:spcPct val="150000"/>
              </a:lnSpc>
              <a:buNone/>
              <a:defRPr/>
            </a:pPr>
            <a:r>
              <a:rPr lang="pt-BR" sz="2800" dirty="0" smtClean="0"/>
              <a:t>     “</a:t>
            </a:r>
            <a:r>
              <a:rPr lang="pt-BR" sz="2800" dirty="0"/>
              <a:t>Garantir aos pacientes do SISTEMA ÚNICO DE SAÚDE </a:t>
            </a:r>
            <a:r>
              <a:rPr lang="pt-BR" sz="2800" dirty="0" smtClean="0"/>
              <a:t>– SUS </a:t>
            </a:r>
            <a:r>
              <a:rPr lang="pt-BR" sz="2800" dirty="0"/>
              <a:t>o fornecimento de MEDICAMENTOS HEMODERIVADOS  ou produzidos por BIOTECNOLOGIA.” </a:t>
            </a:r>
          </a:p>
          <a:p>
            <a:pPr algn="just">
              <a:lnSpc>
                <a:spcPct val="80000"/>
              </a:lnSpc>
              <a:buNone/>
              <a:defRPr/>
            </a:pPr>
            <a:endParaRPr lang="pt-BR" sz="2800" u="sng" dirty="0"/>
          </a:p>
          <a:p>
            <a:pPr algn="r">
              <a:lnSpc>
                <a:spcPct val="80000"/>
              </a:lnSpc>
              <a:buNone/>
              <a:defRPr/>
            </a:pPr>
            <a:r>
              <a:rPr lang="pt-BR" sz="2400" dirty="0"/>
              <a:t>Lei Federal nº 10.972/2004 - Criação da Hemobrás</a:t>
            </a:r>
          </a:p>
          <a:p>
            <a:pPr algn="just">
              <a:lnSpc>
                <a:spcPct val="80000"/>
              </a:lnSpc>
              <a:buNone/>
              <a:defRPr/>
            </a:pPr>
            <a:endParaRPr lang="pt-BR" sz="2400" dirty="0" smtClean="0"/>
          </a:p>
        </p:txBody>
      </p:sp>
    </p:spTree>
    <p:extLst>
      <p:ext uri="{BB962C8B-B14F-4D97-AF65-F5344CB8AC3E}">
        <p14:creationId xmlns:p14="http://schemas.microsoft.com/office/powerpoint/2010/main" val="6560971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7" name="Espaço Reservado para Número de Slide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92075" y="6462713"/>
            <a:ext cx="396875" cy="288925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fld id="{460F77BC-F91F-46E9-80D1-05C7E47C06C7}" type="slidenum">
              <a:rPr lang="en-US" sz="1000">
                <a:solidFill>
                  <a:schemeClr val="bg1"/>
                </a:solidFill>
                <a:latin typeface="Arial Narrow" pitchFamily="34" charset="0"/>
                <a:cs typeface="Arial" charset="0"/>
              </a:rPr>
              <a:pPr/>
              <a:t>20</a:t>
            </a:fld>
            <a:endParaRPr lang="en-US" sz="1000" dirty="0">
              <a:solidFill>
                <a:schemeClr val="bg1"/>
              </a:solidFill>
              <a:latin typeface="Arial Narrow" pitchFamily="34" charset="0"/>
              <a:cs typeface="Arial" charset="0"/>
            </a:endParaRPr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771" t="29913" b="22824"/>
          <a:stretch/>
        </p:blipFill>
        <p:spPr>
          <a:xfrm>
            <a:off x="107504" y="2060848"/>
            <a:ext cx="8866722" cy="367240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6" name="CaixaDeTexto 5"/>
          <p:cNvSpPr txBox="1"/>
          <p:nvPr/>
        </p:nvSpPr>
        <p:spPr>
          <a:xfrm>
            <a:off x="323528" y="6011996"/>
            <a:ext cx="407989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400" b="1" dirty="0" smtClean="0"/>
              <a:t>presidencia@hemobras.gov.br</a:t>
            </a:r>
            <a:endParaRPr lang="pt-BR" sz="2400" b="1" dirty="0"/>
          </a:p>
        </p:txBody>
      </p:sp>
    </p:spTree>
    <p:extLst>
      <p:ext uri="{BB962C8B-B14F-4D97-AF65-F5344CB8AC3E}">
        <p14:creationId xmlns:p14="http://schemas.microsoft.com/office/powerpoint/2010/main" val="781560346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ítulo 1"/>
          <p:cNvSpPr txBox="1">
            <a:spLocks/>
          </p:cNvSpPr>
          <p:nvPr/>
        </p:nvSpPr>
        <p:spPr>
          <a:xfrm>
            <a:off x="-36512" y="288032"/>
            <a:ext cx="9144000" cy="76470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lang="pt-BR" sz="3200" b="1" kern="1200" dirty="0" smtClean="0">
                <a:solidFill>
                  <a:schemeClr val="accent2">
                    <a:lumMod val="50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lang="pt-BR" sz="2400" b="1" kern="1200" dirty="0" smtClean="0">
                <a:solidFill>
                  <a:schemeClr val="accent2">
                    <a:lumMod val="50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pt-BR" sz="2800" dirty="0" smtClean="0">
                <a:solidFill>
                  <a:schemeClr val="bg1"/>
                </a:solidFill>
              </a:rPr>
              <a:t>FOCOS DE ATUAÇÃO DA HEMOBRÁS</a:t>
            </a:r>
            <a:endParaRPr lang="pt-BR" sz="2800" dirty="0">
              <a:solidFill>
                <a:schemeClr val="bg1"/>
              </a:solidFill>
            </a:endParaRPr>
          </a:p>
        </p:txBody>
      </p:sp>
      <p:grpSp>
        <p:nvGrpSpPr>
          <p:cNvPr id="10" name="Grupo 9"/>
          <p:cNvGrpSpPr/>
          <p:nvPr/>
        </p:nvGrpSpPr>
        <p:grpSpPr>
          <a:xfrm>
            <a:off x="401914" y="2119815"/>
            <a:ext cx="8418558" cy="3266443"/>
            <a:chOff x="105026" y="3751193"/>
            <a:chExt cx="7483163" cy="2479671"/>
          </a:xfrm>
        </p:grpSpPr>
        <p:sp>
          <p:nvSpPr>
            <p:cNvPr id="14" name="Forma livre 13"/>
            <p:cNvSpPr/>
            <p:nvPr/>
          </p:nvSpPr>
          <p:spPr>
            <a:xfrm>
              <a:off x="105026" y="5619662"/>
              <a:ext cx="7483162" cy="611202"/>
            </a:xfrm>
            <a:custGeom>
              <a:avLst/>
              <a:gdLst>
                <a:gd name="connsiteX0" fmla="*/ 0 w 7220049"/>
                <a:gd name="connsiteY0" fmla="*/ 68881 h 413280"/>
                <a:gd name="connsiteX1" fmla="*/ 68881 w 7220049"/>
                <a:gd name="connsiteY1" fmla="*/ 0 h 413280"/>
                <a:gd name="connsiteX2" fmla="*/ 7151168 w 7220049"/>
                <a:gd name="connsiteY2" fmla="*/ 0 h 413280"/>
                <a:gd name="connsiteX3" fmla="*/ 7220049 w 7220049"/>
                <a:gd name="connsiteY3" fmla="*/ 68881 h 413280"/>
                <a:gd name="connsiteX4" fmla="*/ 7220049 w 7220049"/>
                <a:gd name="connsiteY4" fmla="*/ 344399 h 413280"/>
                <a:gd name="connsiteX5" fmla="*/ 7151168 w 7220049"/>
                <a:gd name="connsiteY5" fmla="*/ 413280 h 413280"/>
                <a:gd name="connsiteX6" fmla="*/ 68881 w 7220049"/>
                <a:gd name="connsiteY6" fmla="*/ 413280 h 413280"/>
                <a:gd name="connsiteX7" fmla="*/ 0 w 7220049"/>
                <a:gd name="connsiteY7" fmla="*/ 344399 h 413280"/>
                <a:gd name="connsiteX8" fmla="*/ 0 w 7220049"/>
                <a:gd name="connsiteY8" fmla="*/ 68881 h 4132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220049" h="413280">
                  <a:moveTo>
                    <a:pt x="0" y="68881"/>
                  </a:moveTo>
                  <a:cubicBezTo>
                    <a:pt x="0" y="30839"/>
                    <a:pt x="30839" y="0"/>
                    <a:pt x="68881" y="0"/>
                  </a:cubicBezTo>
                  <a:lnTo>
                    <a:pt x="7151168" y="0"/>
                  </a:lnTo>
                  <a:cubicBezTo>
                    <a:pt x="7189210" y="0"/>
                    <a:pt x="7220049" y="30839"/>
                    <a:pt x="7220049" y="68881"/>
                  </a:cubicBezTo>
                  <a:lnTo>
                    <a:pt x="7220049" y="344399"/>
                  </a:lnTo>
                  <a:cubicBezTo>
                    <a:pt x="7220049" y="382441"/>
                    <a:pt x="7189210" y="413280"/>
                    <a:pt x="7151168" y="413280"/>
                  </a:cubicBezTo>
                  <a:lnTo>
                    <a:pt x="68881" y="413280"/>
                  </a:lnTo>
                  <a:cubicBezTo>
                    <a:pt x="30839" y="413280"/>
                    <a:pt x="0" y="382441"/>
                    <a:pt x="0" y="344399"/>
                  </a:cubicBezTo>
                  <a:lnTo>
                    <a:pt x="0" y="68881"/>
                  </a:lnTo>
                  <a:close/>
                </a:path>
              </a:pathLst>
            </a:custGeom>
            <a:solidFill>
              <a:schemeClr val="accent2">
                <a:lumMod val="50000"/>
              </a:schemeClr>
            </a:solidFill>
          </p:spPr>
          <p:style>
            <a:lnRef idx="2">
              <a:schemeClr val="lt2">
                <a:hueOff val="0"/>
                <a:satOff val="0"/>
                <a:lumOff val="0"/>
                <a:alphaOff val="0"/>
              </a:schemeClr>
            </a:lnRef>
            <a:fillRef idx="1">
              <a:schemeClr val="dk2">
                <a:hueOff val="0"/>
                <a:satOff val="0"/>
                <a:lumOff val="0"/>
                <a:alphaOff val="0"/>
              </a:schemeClr>
            </a:fillRef>
            <a:effectRef idx="0">
              <a:schemeClr val="dk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233559" tIns="20175" rIns="233559" bIns="20175" numCol="1" spcCol="1270" anchor="ctr" anchorCtr="0">
              <a:noAutofit/>
            </a:bodyPr>
            <a:lstStyle/>
            <a:p>
              <a:pPr lvl="0" algn="just" defTabSz="622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pt-BR" sz="2400" b="1" dirty="0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Implantação da Fábrica de Hemoderivados e Recombinante</a:t>
              </a:r>
              <a:endParaRPr lang="pt-BR" sz="2400" b="1" kern="1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5" name="Forma livre 14"/>
            <p:cNvSpPr/>
            <p:nvPr/>
          </p:nvSpPr>
          <p:spPr>
            <a:xfrm>
              <a:off x="105138" y="3751193"/>
              <a:ext cx="7483051" cy="546638"/>
            </a:xfrm>
            <a:custGeom>
              <a:avLst/>
              <a:gdLst>
                <a:gd name="connsiteX0" fmla="*/ 0 w 7219993"/>
                <a:gd name="connsiteY0" fmla="*/ 68881 h 413280"/>
                <a:gd name="connsiteX1" fmla="*/ 68881 w 7219993"/>
                <a:gd name="connsiteY1" fmla="*/ 0 h 413280"/>
                <a:gd name="connsiteX2" fmla="*/ 7151112 w 7219993"/>
                <a:gd name="connsiteY2" fmla="*/ 0 h 413280"/>
                <a:gd name="connsiteX3" fmla="*/ 7219993 w 7219993"/>
                <a:gd name="connsiteY3" fmla="*/ 68881 h 413280"/>
                <a:gd name="connsiteX4" fmla="*/ 7219993 w 7219993"/>
                <a:gd name="connsiteY4" fmla="*/ 344399 h 413280"/>
                <a:gd name="connsiteX5" fmla="*/ 7151112 w 7219993"/>
                <a:gd name="connsiteY5" fmla="*/ 413280 h 413280"/>
                <a:gd name="connsiteX6" fmla="*/ 68881 w 7219993"/>
                <a:gd name="connsiteY6" fmla="*/ 413280 h 413280"/>
                <a:gd name="connsiteX7" fmla="*/ 0 w 7219993"/>
                <a:gd name="connsiteY7" fmla="*/ 344399 h 413280"/>
                <a:gd name="connsiteX8" fmla="*/ 0 w 7219993"/>
                <a:gd name="connsiteY8" fmla="*/ 68881 h 4132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219993" h="413280">
                  <a:moveTo>
                    <a:pt x="0" y="68881"/>
                  </a:moveTo>
                  <a:cubicBezTo>
                    <a:pt x="0" y="30839"/>
                    <a:pt x="30839" y="0"/>
                    <a:pt x="68881" y="0"/>
                  </a:cubicBezTo>
                  <a:lnTo>
                    <a:pt x="7151112" y="0"/>
                  </a:lnTo>
                  <a:cubicBezTo>
                    <a:pt x="7189154" y="0"/>
                    <a:pt x="7219993" y="30839"/>
                    <a:pt x="7219993" y="68881"/>
                  </a:cubicBezTo>
                  <a:lnTo>
                    <a:pt x="7219993" y="344399"/>
                  </a:lnTo>
                  <a:cubicBezTo>
                    <a:pt x="7219993" y="382441"/>
                    <a:pt x="7189154" y="413280"/>
                    <a:pt x="7151112" y="413280"/>
                  </a:cubicBezTo>
                  <a:lnTo>
                    <a:pt x="68881" y="413280"/>
                  </a:lnTo>
                  <a:cubicBezTo>
                    <a:pt x="30839" y="413280"/>
                    <a:pt x="0" y="382441"/>
                    <a:pt x="0" y="344399"/>
                  </a:cubicBezTo>
                  <a:lnTo>
                    <a:pt x="0" y="68881"/>
                  </a:lnTo>
                  <a:close/>
                </a:path>
              </a:pathLst>
            </a:custGeom>
            <a:solidFill>
              <a:schemeClr val="accent2">
                <a:lumMod val="50000"/>
              </a:schemeClr>
            </a:solidFill>
          </p:spPr>
          <p:style>
            <a:lnRef idx="2">
              <a:schemeClr val="lt2">
                <a:hueOff val="0"/>
                <a:satOff val="0"/>
                <a:lumOff val="0"/>
                <a:alphaOff val="0"/>
              </a:schemeClr>
            </a:lnRef>
            <a:fillRef idx="1">
              <a:schemeClr val="dk2">
                <a:hueOff val="0"/>
                <a:satOff val="0"/>
                <a:lumOff val="0"/>
                <a:alphaOff val="0"/>
              </a:schemeClr>
            </a:fillRef>
            <a:effectRef idx="0">
              <a:schemeClr val="dk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233559" tIns="20175" rIns="233559" bIns="20175" numCol="1" spcCol="1270" anchor="ctr" anchorCtr="0">
              <a:noAutofit/>
            </a:bodyPr>
            <a:lstStyle/>
            <a:p>
              <a:pPr lvl="0" algn="l" defTabSz="622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pt-BR" sz="2400" b="1" dirty="0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Gestão do Plasma Brasileiro</a:t>
              </a:r>
              <a:endParaRPr lang="pt-BR" sz="2400" b="1" kern="1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7" name="Forma livre 16"/>
            <p:cNvSpPr/>
            <p:nvPr/>
          </p:nvSpPr>
          <p:spPr>
            <a:xfrm>
              <a:off x="105138" y="4625814"/>
              <a:ext cx="7483050" cy="629143"/>
            </a:xfrm>
            <a:custGeom>
              <a:avLst/>
              <a:gdLst>
                <a:gd name="connsiteX0" fmla="*/ 0 w 7219993"/>
                <a:gd name="connsiteY0" fmla="*/ 68881 h 413280"/>
                <a:gd name="connsiteX1" fmla="*/ 68881 w 7219993"/>
                <a:gd name="connsiteY1" fmla="*/ 0 h 413280"/>
                <a:gd name="connsiteX2" fmla="*/ 7151112 w 7219993"/>
                <a:gd name="connsiteY2" fmla="*/ 0 h 413280"/>
                <a:gd name="connsiteX3" fmla="*/ 7219993 w 7219993"/>
                <a:gd name="connsiteY3" fmla="*/ 68881 h 413280"/>
                <a:gd name="connsiteX4" fmla="*/ 7219993 w 7219993"/>
                <a:gd name="connsiteY4" fmla="*/ 344399 h 413280"/>
                <a:gd name="connsiteX5" fmla="*/ 7151112 w 7219993"/>
                <a:gd name="connsiteY5" fmla="*/ 413280 h 413280"/>
                <a:gd name="connsiteX6" fmla="*/ 68881 w 7219993"/>
                <a:gd name="connsiteY6" fmla="*/ 413280 h 413280"/>
                <a:gd name="connsiteX7" fmla="*/ 0 w 7219993"/>
                <a:gd name="connsiteY7" fmla="*/ 344399 h 413280"/>
                <a:gd name="connsiteX8" fmla="*/ 0 w 7219993"/>
                <a:gd name="connsiteY8" fmla="*/ 68881 h 4132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219993" h="413280">
                  <a:moveTo>
                    <a:pt x="0" y="68881"/>
                  </a:moveTo>
                  <a:cubicBezTo>
                    <a:pt x="0" y="30839"/>
                    <a:pt x="30839" y="0"/>
                    <a:pt x="68881" y="0"/>
                  </a:cubicBezTo>
                  <a:lnTo>
                    <a:pt x="7151112" y="0"/>
                  </a:lnTo>
                  <a:cubicBezTo>
                    <a:pt x="7189154" y="0"/>
                    <a:pt x="7219993" y="30839"/>
                    <a:pt x="7219993" y="68881"/>
                  </a:cubicBezTo>
                  <a:lnTo>
                    <a:pt x="7219993" y="344399"/>
                  </a:lnTo>
                  <a:cubicBezTo>
                    <a:pt x="7219993" y="382441"/>
                    <a:pt x="7189154" y="413280"/>
                    <a:pt x="7151112" y="413280"/>
                  </a:cubicBezTo>
                  <a:lnTo>
                    <a:pt x="68881" y="413280"/>
                  </a:lnTo>
                  <a:cubicBezTo>
                    <a:pt x="30839" y="413280"/>
                    <a:pt x="0" y="382441"/>
                    <a:pt x="0" y="344399"/>
                  </a:cubicBezTo>
                  <a:lnTo>
                    <a:pt x="0" y="68881"/>
                  </a:lnTo>
                  <a:close/>
                </a:path>
              </a:pathLst>
            </a:custGeom>
            <a:solidFill>
              <a:schemeClr val="accent2">
                <a:lumMod val="50000"/>
              </a:schemeClr>
            </a:solidFill>
          </p:spPr>
          <p:style>
            <a:lnRef idx="2">
              <a:schemeClr val="lt2">
                <a:hueOff val="0"/>
                <a:satOff val="0"/>
                <a:lumOff val="0"/>
                <a:alphaOff val="0"/>
              </a:schemeClr>
            </a:lnRef>
            <a:fillRef idx="1">
              <a:schemeClr val="dk2">
                <a:hueOff val="0"/>
                <a:satOff val="0"/>
                <a:lumOff val="0"/>
                <a:alphaOff val="0"/>
              </a:schemeClr>
            </a:fillRef>
            <a:effectRef idx="0">
              <a:schemeClr val="dk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233559" tIns="20175" rIns="233559" bIns="20175" numCol="1" spcCol="1270" anchor="ctr" anchorCtr="0">
              <a:noAutofit/>
            </a:bodyPr>
            <a:lstStyle/>
            <a:p>
              <a:pPr lvl="0" algn="just" defTabSz="622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pt-BR" sz="2400" b="1" dirty="0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Fornecimento de medicamentos para o Ministério da Saúde </a:t>
              </a:r>
              <a:endParaRPr lang="pt-BR" sz="2400" b="1" kern="1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8854900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5" name="Conector reto 24"/>
          <p:cNvCxnSpPr/>
          <p:nvPr/>
        </p:nvCxnSpPr>
        <p:spPr>
          <a:xfrm>
            <a:off x="5004048" y="1118647"/>
            <a:ext cx="0" cy="5528682"/>
          </a:xfrm>
          <a:prstGeom prst="line">
            <a:avLst/>
          </a:prstGeom>
          <a:ln>
            <a:prstDash val="sysDot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357158" y="182110"/>
            <a:ext cx="8229600" cy="582594"/>
          </a:xfrm>
        </p:spPr>
        <p:txBody>
          <a:bodyPr>
            <a:normAutofit/>
          </a:bodyPr>
          <a:lstStyle/>
          <a:p>
            <a:pPr algn="ctr"/>
            <a:r>
              <a:rPr lang="pt-BR" sz="2800" dirty="0" smtClean="0"/>
              <a:t>TRANSFERÊNCIAS DE TECNOLOGIA</a:t>
            </a:r>
            <a:endParaRPr lang="pt-BR" sz="2800" dirty="0"/>
          </a:p>
        </p:txBody>
      </p:sp>
      <p:sp>
        <p:nvSpPr>
          <p:cNvPr id="4" name="CaixaDeTexto 3"/>
          <p:cNvSpPr txBox="1"/>
          <p:nvPr/>
        </p:nvSpPr>
        <p:spPr>
          <a:xfrm>
            <a:off x="1547664" y="1280954"/>
            <a:ext cx="244827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000" b="1" dirty="0" smtClean="0"/>
              <a:t>Medicamentos Hemoderivados</a:t>
            </a:r>
            <a:endParaRPr lang="pt-BR" sz="2000" b="1" dirty="0"/>
          </a:p>
        </p:txBody>
      </p:sp>
      <p:sp>
        <p:nvSpPr>
          <p:cNvPr id="5" name="CaixaDeTexto 4"/>
          <p:cNvSpPr txBox="1"/>
          <p:nvPr/>
        </p:nvSpPr>
        <p:spPr>
          <a:xfrm>
            <a:off x="5652120" y="1280954"/>
            <a:ext cx="244827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000" b="1" dirty="0" smtClean="0"/>
              <a:t>Fator VIII recombinante</a:t>
            </a:r>
            <a:endParaRPr lang="pt-BR" sz="2000" b="1" dirty="0"/>
          </a:p>
        </p:txBody>
      </p:sp>
      <p:sp>
        <p:nvSpPr>
          <p:cNvPr id="6" name="Retângulo 5"/>
          <p:cNvSpPr/>
          <p:nvPr/>
        </p:nvSpPr>
        <p:spPr>
          <a:xfrm>
            <a:off x="971600" y="2132856"/>
            <a:ext cx="3744416" cy="100811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pt-BR" sz="1600" b="1" dirty="0" smtClean="0"/>
              <a:t>Fase I – Qualificação da Hemorrede e Logística do Plasma.</a:t>
            </a:r>
          </a:p>
          <a:p>
            <a:pPr algn="just"/>
            <a:r>
              <a:rPr lang="pt-BR" sz="1600" b="1" dirty="0" smtClean="0"/>
              <a:t>Fase II – Importação e distribuição dos medicamentos.</a:t>
            </a:r>
            <a:endParaRPr lang="pt-BR" sz="1600" b="1" dirty="0"/>
          </a:p>
        </p:txBody>
      </p:sp>
      <p:sp>
        <p:nvSpPr>
          <p:cNvPr id="9" name="Retângulo 8"/>
          <p:cNvSpPr/>
          <p:nvPr/>
        </p:nvSpPr>
        <p:spPr>
          <a:xfrm>
            <a:off x="5292080" y="2132856"/>
            <a:ext cx="3744416" cy="100811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pt-BR" sz="1600" b="1" dirty="0" smtClean="0"/>
              <a:t>Fase I – Registro do Hemo-8r junto a ANVISA e distribuição do recombinante.</a:t>
            </a:r>
          </a:p>
        </p:txBody>
      </p:sp>
      <p:sp>
        <p:nvSpPr>
          <p:cNvPr id="10" name="Retângulo 9"/>
          <p:cNvSpPr/>
          <p:nvPr/>
        </p:nvSpPr>
        <p:spPr>
          <a:xfrm>
            <a:off x="971600" y="3284984"/>
            <a:ext cx="3744416" cy="576064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pt-BR" sz="1600" b="1" dirty="0" smtClean="0"/>
              <a:t>Fase III – Embalagem e liberação de medicamentos hemoderivados.</a:t>
            </a:r>
            <a:endParaRPr lang="pt-BR" sz="1600" b="1" dirty="0"/>
          </a:p>
        </p:txBody>
      </p:sp>
      <p:sp>
        <p:nvSpPr>
          <p:cNvPr id="11" name="Retângulo 10"/>
          <p:cNvSpPr/>
          <p:nvPr/>
        </p:nvSpPr>
        <p:spPr>
          <a:xfrm>
            <a:off x="5292080" y="3295691"/>
            <a:ext cx="3744416" cy="576064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pt-BR" sz="1600" b="1" dirty="0" smtClean="0"/>
              <a:t>Fase II – Embalagem e liberação do Hemo-8r.</a:t>
            </a:r>
            <a:endParaRPr lang="pt-BR" sz="1600" b="1" dirty="0"/>
          </a:p>
        </p:txBody>
      </p:sp>
      <p:sp>
        <p:nvSpPr>
          <p:cNvPr id="7" name="Seta para a esquerda e para a direita 6"/>
          <p:cNvSpPr/>
          <p:nvPr/>
        </p:nvSpPr>
        <p:spPr>
          <a:xfrm>
            <a:off x="4788024" y="3429000"/>
            <a:ext cx="432048" cy="288032"/>
          </a:xfrm>
          <a:prstGeom prst="leftRightArrow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600"/>
          </a:p>
        </p:txBody>
      </p:sp>
      <p:sp>
        <p:nvSpPr>
          <p:cNvPr id="13" name="Retângulo 12"/>
          <p:cNvSpPr/>
          <p:nvPr/>
        </p:nvSpPr>
        <p:spPr>
          <a:xfrm>
            <a:off x="971600" y="3922349"/>
            <a:ext cx="3744416" cy="29873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pt-BR" sz="1600" b="1" dirty="0" smtClean="0"/>
              <a:t>Fase IV – Utilidades industriais.</a:t>
            </a:r>
            <a:endParaRPr lang="pt-BR" sz="1600" b="1" dirty="0"/>
          </a:p>
        </p:txBody>
      </p:sp>
      <p:sp>
        <p:nvSpPr>
          <p:cNvPr id="14" name="Retângulo 13"/>
          <p:cNvSpPr/>
          <p:nvPr/>
        </p:nvSpPr>
        <p:spPr>
          <a:xfrm>
            <a:off x="5292080" y="4293096"/>
            <a:ext cx="3744416" cy="29873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pt-BR" sz="1600" b="1" dirty="0" smtClean="0"/>
              <a:t>Fase III – Envase do Hemo-8r.</a:t>
            </a:r>
            <a:endParaRPr lang="pt-BR" sz="1600" b="1" dirty="0"/>
          </a:p>
        </p:txBody>
      </p:sp>
      <p:sp>
        <p:nvSpPr>
          <p:cNvPr id="15" name="Seta para a esquerda e para a direita 14"/>
          <p:cNvSpPr/>
          <p:nvPr/>
        </p:nvSpPr>
        <p:spPr>
          <a:xfrm>
            <a:off x="4788024" y="4293096"/>
            <a:ext cx="432048" cy="288032"/>
          </a:xfrm>
          <a:prstGeom prst="leftRightArrow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600"/>
          </a:p>
        </p:txBody>
      </p:sp>
      <p:sp>
        <p:nvSpPr>
          <p:cNvPr id="16" name="Retângulo 15"/>
          <p:cNvSpPr/>
          <p:nvPr/>
        </p:nvSpPr>
        <p:spPr>
          <a:xfrm>
            <a:off x="971600" y="4293096"/>
            <a:ext cx="3744416" cy="29873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pt-BR" sz="1600" b="1" dirty="0" smtClean="0"/>
              <a:t>Fase V – Envase de Albumina.</a:t>
            </a:r>
            <a:endParaRPr lang="pt-BR" sz="1600" b="1" dirty="0"/>
          </a:p>
        </p:txBody>
      </p:sp>
      <p:sp>
        <p:nvSpPr>
          <p:cNvPr id="17" name="Retângulo 16"/>
          <p:cNvSpPr/>
          <p:nvPr/>
        </p:nvSpPr>
        <p:spPr>
          <a:xfrm>
            <a:off x="971600" y="4653136"/>
            <a:ext cx="3744416" cy="29873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pt-BR" sz="1600" b="1" dirty="0" smtClean="0"/>
              <a:t>Fase VI – Produção de Albumina.</a:t>
            </a:r>
            <a:endParaRPr lang="pt-BR" sz="1600" b="1" dirty="0"/>
          </a:p>
        </p:txBody>
      </p:sp>
      <p:sp>
        <p:nvSpPr>
          <p:cNvPr id="18" name="Retângulo 17"/>
          <p:cNvSpPr/>
          <p:nvPr/>
        </p:nvSpPr>
        <p:spPr>
          <a:xfrm>
            <a:off x="5292080" y="5578533"/>
            <a:ext cx="3744416" cy="29873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pt-BR" sz="1600" b="1" dirty="0" smtClean="0"/>
              <a:t>Fase IV – Produção do Hemo-8r.</a:t>
            </a:r>
            <a:endParaRPr lang="pt-BR" sz="1600" b="1" dirty="0"/>
          </a:p>
        </p:txBody>
      </p:sp>
      <p:sp>
        <p:nvSpPr>
          <p:cNvPr id="19" name="Retângulo 18"/>
          <p:cNvSpPr/>
          <p:nvPr/>
        </p:nvSpPr>
        <p:spPr>
          <a:xfrm>
            <a:off x="5292080" y="5949280"/>
            <a:ext cx="3744416" cy="29873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pt-BR" sz="1600" b="1" dirty="0" smtClean="0"/>
              <a:t>Fase V – Assistência Técnica</a:t>
            </a:r>
            <a:endParaRPr lang="pt-BR" sz="1600" b="1" dirty="0"/>
          </a:p>
        </p:txBody>
      </p:sp>
      <p:sp>
        <p:nvSpPr>
          <p:cNvPr id="20" name="Retângulo 19"/>
          <p:cNvSpPr/>
          <p:nvPr/>
        </p:nvSpPr>
        <p:spPr>
          <a:xfrm>
            <a:off x="971600" y="5589240"/>
            <a:ext cx="3744416" cy="29338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pt-BR" sz="1600" b="1" dirty="0" smtClean="0"/>
              <a:t>Fase VII – Produção de Imunoglobulina.</a:t>
            </a:r>
            <a:endParaRPr lang="pt-BR" sz="1600" b="1" dirty="0"/>
          </a:p>
        </p:txBody>
      </p:sp>
      <p:sp>
        <p:nvSpPr>
          <p:cNvPr id="21" name="Retângulo 20"/>
          <p:cNvSpPr/>
          <p:nvPr/>
        </p:nvSpPr>
        <p:spPr>
          <a:xfrm>
            <a:off x="971600" y="5949280"/>
            <a:ext cx="3744416" cy="554033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pt-BR" sz="1600" b="1" dirty="0" smtClean="0"/>
              <a:t>Fase VIII – Produção de fatores de coagulação.</a:t>
            </a:r>
            <a:endParaRPr lang="pt-BR" sz="1600" b="1" dirty="0"/>
          </a:p>
        </p:txBody>
      </p:sp>
      <p:cxnSp>
        <p:nvCxnSpPr>
          <p:cNvPr id="12" name="Conector reto 11"/>
          <p:cNvCxnSpPr/>
          <p:nvPr/>
        </p:nvCxnSpPr>
        <p:spPr>
          <a:xfrm>
            <a:off x="467544" y="3212976"/>
            <a:ext cx="8568952" cy="0"/>
          </a:xfrm>
          <a:prstGeom prst="line">
            <a:avLst/>
          </a:prstGeom>
          <a:ln>
            <a:prstDash val="dash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4" name="Conector reto 23"/>
          <p:cNvCxnSpPr/>
          <p:nvPr/>
        </p:nvCxnSpPr>
        <p:spPr>
          <a:xfrm>
            <a:off x="467544" y="5445224"/>
            <a:ext cx="8568952" cy="0"/>
          </a:xfrm>
          <a:prstGeom prst="line">
            <a:avLst/>
          </a:prstGeom>
          <a:ln>
            <a:prstDash val="dash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22" name="CaixaDeTexto 21"/>
          <p:cNvSpPr txBox="1"/>
          <p:nvPr/>
        </p:nvSpPr>
        <p:spPr>
          <a:xfrm rot="16200000">
            <a:off x="-287119" y="2236512"/>
            <a:ext cx="151216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600" b="1" dirty="0" smtClean="0"/>
              <a:t>ETAPAS CONCLUÍDAS</a:t>
            </a:r>
            <a:endParaRPr lang="pt-BR" sz="1600" b="1" dirty="0"/>
          </a:p>
        </p:txBody>
      </p:sp>
      <p:sp>
        <p:nvSpPr>
          <p:cNvPr id="26" name="CaixaDeTexto 25"/>
          <p:cNvSpPr txBox="1"/>
          <p:nvPr/>
        </p:nvSpPr>
        <p:spPr>
          <a:xfrm rot="16200000">
            <a:off x="-288540" y="3964705"/>
            <a:ext cx="151216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600" b="1" dirty="0" smtClean="0"/>
              <a:t>ETAPAS EM ANDAMENTO</a:t>
            </a:r>
            <a:endParaRPr lang="pt-BR" sz="1600" b="1" dirty="0"/>
          </a:p>
        </p:txBody>
      </p:sp>
      <p:sp>
        <p:nvSpPr>
          <p:cNvPr id="27" name="CaixaDeTexto 26"/>
          <p:cNvSpPr txBox="1"/>
          <p:nvPr/>
        </p:nvSpPr>
        <p:spPr>
          <a:xfrm rot="16200000">
            <a:off x="-245760" y="5795555"/>
            <a:ext cx="142945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600" b="1" dirty="0" smtClean="0"/>
              <a:t>ETAPAS FUTURAS</a:t>
            </a:r>
            <a:endParaRPr lang="pt-BR" sz="1600" b="1" dirty="0"/>
          </a:p>
        </p:txBody>
      </p:sp>
    </p:spTree>
    <p:extLst>
      <p:ext uri="{BB962C8B-B14F-4D97-AF65-F5344CB8AC3E}">
        <p14:creationId xmlns:p14="http://schemas.microsoft.com/office/powerpoint/2010/main" val="36937814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385192" y="188640"/>
            <a:ext cx="8229600" cy="582594"/>
          </a:xfrm>
        </p:spPr>
        <p:txBody>
          <a:bodyPr>
            <a:normAutofit/>
          </a:bodyPr>
          <a:lstStyle/>
          <a:p>
            <a:pPr algn="ctr"/>
            <a:r>
              <a:rPr lang="pt-BR" sz="2800" dirty="0" smtClean="0"/>
              <a:t>GESTÃO DO PLASMA BRASILEIRO</a:t>
            </a:r>
            <a:endParaRPr lang="pt-BR" sz="2800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0" y="2492896"/>
            <a:ext cx="8686800" cy="2376264"/>
          </a:xfrm>
        </p:spPr>
        <p:txBody>
          <a:bodyPr>
            <a:normAutofit fontScale="92500" lnSpcReduction="20000"/>
          </a:bodyPr>
          <a:lstStyle/>
          <a:p>
            <a:pPr lvl="1">
              <a:spcBef>
                <a:spcPts val="0"/>
              </a:spcBef>
            </a:pPr>
            <a:endParaRPr lang="pt-BR" dirty="0" smtClean="0">
              <a:solidFill>
                <a:schemeClr val="tx1"/>
              </a:solidFill>
            </a:endParaRPr>
          </a:p>
          <a:p>
            <a:pPr lvl="1">
              <a:spcBef>
                <a:spcPts val="0"/>
              </a:spcBef>
            </a:pPr>
            <a:r>
              <a:rPr lang="pt-BR" dirty="0" smtClean="0">
                <a:solidFill>
                  <a:schemeClr val="tx1"/>
                </a:solidFill>
              </a:rPr>
              <a:t>Auditorias de qualificação da </a:t>
            </a:r>
            <a:r>
              <a:rPr lang="pt-BR" dirty="0" err="1" smtClean="0">
                <a:solidFill>
                  <a:schemeClr val="tx1"/>
                </a:solidFill>
              </a:rPr>
              <a:t>hemorrede</a:t>
            </a:r>
            <a:r>
              <a:rPr lang="pt-BR" dirty="0" smtClean="0">
                <a:solidFill>
                  <a:schemeClr val="tx1"/>
                </a:solidFill>
              </a:rPr>
              <a:t>;</a:t>
            </a:r>
          </a:p>
          <a:p>
            <a:pPr lvl="1"/>
            <a:r>
              <a:rPr lang="pt-BR" dirty="0" smtClean="0">
                <a:solidFill>
                  <a:schemeClr val="tx1"/>
                </a:solidFill>
              </a:rPr>
              <a:t>Recolhimento do plasma;</a:t>
            </a:r>
          </a:p>
          <a:p>
            <a:pPr lvl="1" algn="just"/>
            <a:r>
              <a:rPr lang="pt-BR" dirty="0" smtClean="0">
                <a:solidFill>
                  <a:schemeClr val="tx1"/>
                </a:solidFill>
              </a:rPr>
              <a:t>Armazenamento, triagem e preparação para exportação do plasma;</a:t>
            </a:r>
          </a:p>
          <a:p>
            <a:pPr lvl="1" algn="just"/>
            <a:r>
              <a:rPr lang="pt-BR" dirty="0" smtClean="0">
                <a:solidFill>
                  <a:schemeClr val="tx1"/>
                </a:solidFill>
              </a:rPr>
              <a:t>Importação e distribuição dos </a:t>
            </a:r>
            <a:r>
              <a:rPr lang="pt-BR" dirty="0" err="1" smtClean="0">
                <a:solidFill>
                  <a:schemeClr val="tx1"/>
                </a:solidFill>
              </a:rPr>
              <a:t>hemoderivados</a:t>
            </a:r>
            <a:r>
              <a:rPr lang="pt-BR" dirty="0" smtClean="0">
                <a:solidFill>
                  <a:schemeClr val="tx1"/>
                </a:solidFill>
              </a:rPr>
              <a:t> decorrentes do fracionamento do plasma nacional.</a:t>
            </a:r>
          </a:p>
          <a:p>
            <a:pPr marL="0" indent="0">
              <a:buNone/>
            </a:pPr>
            <a:endParaRPr lang="pt-BR" dirty="0" smtClean="0"/>
          </a:p>
          <a:p>
            <a:pPr>
              <a:spcBef>
                <a:spcPts val="0"/>
              </a:spcBef>
            </a:pPr>
            <a:endParaRPr lang="pt-BR" dirty="0"/>
          </a:p>
        </p:txBody>
      </p:sp>
      <p:sp>
        <p:nvSpPr>
          <p:cNvPr id="7" name="CaixaDeTexto 6"/>
          <p:cNvSpPr txBox="1"/>
          <p:nvPr/>
        </p:nvSpPr>
        <p:spPr>
          <a:xfrm>
            <a:off x="251520" y="1916832"/>
            <a:ext cx="856895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pt-BR" sz="2400" b="1" dirty="0">
                <a:solidFill>
                  <a:schemeClr val="accent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A Hemobrás é a empresa responsável pelo gerenciamento do plasma brasileiro, abrangendo</a:t>
            </a:r>
            <a:r>
              <a:rPr lang="pt-BR" sz="2400" b="1" dirty="0" smtClean="0">
                <a:solidFill>
                  <a:schemeClr val="accent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:</a:t>
            </a:r>
            <a:endParaRPr lang="pt-BR" sz="2400" b="1" dirty="0">
              <a:solidFill>
                <a:schemeClr val="accent2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CaixaDeTexto 7"/>
          <p:cNvSpPr txBox="1"/>
          <p:nvPr/>
        </p:nvSpPr>
        <p:spPr>
          <a:xfrm>
            <a:off x="215516" y="4892967"/>
            <a:ext cx="856895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pt-BR" sz="2400" b="1" dirty="0">
                <a:solidFill>
                  <a:schemeClr val="accent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O fracionamento do plasma é atualmente realizado no âmbito da transferência de tecnologia firmada entre a Hemobrás e a empresa francesa LFB.</a:t>
            </a:r>
          </a:p>
        </p:txBody>
      </p:sp>
    </p:spTree>
    <p:extLst>
      <p:ext uri="{BB962C8B-B14F-4D97-AF65-F5344CB8AC3E}">
        <p14:creationId xmlns:p14="http://schemas.microsoft.com/office/powerpoint/2010/main" val="35083022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-54767" y="1516053"/>
            <a:ext cx="8352928" cy="4721259"/>
          </a:xfrm>
        </p:spPr>
        <p:txBody>
          <a:bodyPr>
            <a:noAutofit/>
          </a:bodyPr>
          <a:lstStyle/>
          <a:p>
            <a:pPr marL="0" indent="0" algn="l">
              <a:buNone/>
            </a:pPr>
            <a:r>
              <a:rPr lang="pt-BR" sz="1600" dirty="0" smtClean="0"/>
              <a:t>      </a:t>
            </a:r>
            <a:r>
              <a:rPr lang="pt-BR" sz="2400" dirty="0" smtClean="0"/>
              <a:t>Qualificação </a:t>
            </a:r>
            <a:r>
              <a:rPr lang="pt-BR" sz="2400" dirty="0" smtClean="0"/>
              <a:t>da </a:t>
            </a:r>
            <a:r>
              <a:rPr lang="pt-BR" sz="2400" dirty="0" err="1" smtClean="0"/>
              <a:t>Hemorrede</a:t>
            </a:r>
            <a:r>
              <a:rPr lang="pt-BR" sz="2400" dirty="0" smtClean="0"/>
              <a:t> </a:t>
            </a:r>
            <a:endParaRPr lang="pt-BR" sz="2200" b="0" dirty="0" smtClean="0"/>
          </a:p>
          <a:p>
            <a:pPr lvl="2" algn="just"/>
            <a:r>
              <a:rPr lang="pt-BR" sz="2200" b="1" dirty="0" smtClean="0">
                <a:latin typeface="Arial" pitchFamily="34" charset="0"/>
                <a:cs typeface="Arial" pitchFamily="34" charset="0"/>
              </a:rPr>
              <a:t>Habilitação progressiva dos serviços </a:t>
            </a:r>
            <a:r>
              <a:rPr lang="pt-BR" sz="2200" b="1" dirty="0" smtClean="0">
                <a:latin typeface="Arial" pitchFamily="34" charset="0"/>
                <a:cs typeface="Arial" pitchFamily="34" charset="0"/>
              </a:rPr>
              <a:t>de hemoterapia para </a:t>
            </a:r>
            <a:r>
              <a:rPr lang="pt-BR" sz="2200" b="1" dirty="0" smtClean="0">
                <a:latin typeface="Arial" pitchFamily="34" charset="0"/>
                <a:cs typeface="Arial" pitchFamily="34" charset="0"/>
              </a:rPr>
              <a:t>fornecimento de plasma </a:t>
            </a:r>
            <a:r>
              <a:rPr lang="pt-BR" sz="2200" b="1" dirty="0" smtClean="0">
                <a:latin typeface="Arial" pitchFamily="34" charset="0"/>
                <a:cs typeface="Arial" pitchFamily="34" charset="0"/>
              </a:rPr>
              <a:t>para fracionamento </a:t>
            </a:r>
            <a:r>
              <a:rPr lang="pt-BR" sz="2200" b="1" dirty="0" smtClean="0">
                <a:latin typeface="Arial" pitchFamily="34" charset="0"/>
                <a:cs typeface="Arial" pitchFamily="34" charset="0"/>
              </a:rPr>
              <a:t>industrial </a:t>
            </a:r>
          </a:p>
        </p:txBody>
      </p:sp>
      <p:sp>
        <p:nvSpPr>
          <p:cNvPr id="34" name="Título 3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pt-BR" sz="2800" dirty="0" smtClean="0"/>
              <a:t> RESULTADOS DA GESTÃO DO PLASMA  </a:t>
            </a:r>
            <a:endParaRPr lang="pt-BR" sz="2800" dirty="0"/>
          </a:p>
        </p:txBody>
      </p:sp>
      <p:sp>
        <p:nvSpPr>
          <p:cNvPr id="2" name="Espaço Reservado para Número de Slid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C4E500-455D-4DC7-87D4-ACC7474CCE8F}" type="slidenum">
              <a:rPr lang="pt-BR" smtClean="0"/>
              <a:pPr/>
              <a:t>6</a:t>
            </a:fld>
            <a:endParaRPr lang="pt-BR"/>
          </a:p>
        </p:txBody>
      </p:sp>
      <p:pic>
        <p:nvPicPr>
          <p:cNvPr id="36" name="Picture 4" descr="C:\Users\HELOIZ~1.MAC\AppData\Local\Temp\Rar$DIa0.426\Screen Shot 2015-03-10 at 16.51.26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3968" y="4541479"/>
            <a:ext cx="2165682" cy="15143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7" name="Picture 5" descr="C:\Users\HELOIZ~1.MAC\AppData\Local\Temp\Rar$DIa0.742\Plasma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2" y="3294653"/>
            <a:ext cx="2534936" cy="11456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8" name="Espaço Reservado para Conteúdo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516216" y="4492276"/>
            <a:ext cx="2434409" cy="16127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9" name="Picture 4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3186700"/>
            <a:ext cx="3503501" cy="3194628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</p:pic>
    </p:spTree>
    <p:extLst>
      <p:ext uri="{BB962C8B-B14F-4D97-AF65-F5344CB8AC3E}">
        <p14:creationId xmlns:p14="http://schemas.microsoft.com/office/powerpoint/2010/main" val="4209152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2" descr="Resultado de imagem para manufacturer icon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512" y="1247494"/>
            <a:ext cx="1495054" cy="14950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AutoShape 5" descr="Resultado de imagem para airplane icon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pic>
        <p:nvPicPr>
          <p:cNvPr id="4102" name="Picture 6"/>
          <p:cNvPicPr>
            <a:picLocks noChangeAspect="1" noChangeArrowheads="1"/>
          </p:cNvPicPr>
          <p:nvPr/>
        </p:nvPicPr>
        <p:blipFill>
          <a:blip r:embed="rId3" cstate="print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4566" y="1412776"/>
            <a:ext cx="540000" cy="54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5" name="Picture 9"/>
          <p:cNvPicPr>
            <a:picLocks noChangeAspect="1" noChangeArrowheads="1"/>
          </p:cNvPicPr>
          <p:nvPr/>
        </p:nvPicPr>
        <p:blipFill>
          <a:blip r:embed="rId4" cstate="print">
            <a:grayscl/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0" r="100000">
                        <a14:foregroundMark x1="68889" y1="48000" x2="68889" y2="480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9792" y="1988840"/>
            <a:ext cx="648000" cy="64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6" name="Picture 10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38662" y="1628800"/>
            <a:ext cx="468000" cy="46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" name="Picture 2" descr="tabela_frota3"/>
          <p:cNvPicPr>
            <a:picLocks noChangeAspect="1" noChangeArrowheads="1"/>
          </p:cNvPicPr>
          <p:nvPr/>
        </p:nvPicPr>
        <p:blipFill rotWithShape="1">
          <a:blip r:embed="rId7" cstate="print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34" t="56113" r="79943" b="31929"/>
          <a:stretch/>
        </p:blipFill>
        <p:spPr bwMode="auto">
          <a:xfrm flipH="1">
            <a:off x="5680870" y="3217104"/>
            <a:ext cx="1562868" cy="7606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9" name="Picture 13"/>
          <p:cNvPicPr>
            <a:picLocks noChangeAspect="1" noChangeArrowheads="1"/>
          </p:cNvPicPr>
          <p:nvPr/>
        </p:nvPicPr>
        <p:blipFill rotWithShape="1"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508" t="12799" r="6552" b="12799"/>
          <a:stretch/>
        </p:blipFill>
        <p:spPr bwMode="auto">
          <a:xfrm>
            <a:off x="3923928" y="2269090"/>
            <a:ext cx="1800200" cy="13759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14" name="Picture 18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72480" y="5661328"/>
            <a:ext cx="720000" cy="72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8" name="Picture 12"/>
          <p:cNvPicPr>
            <a:picLocks noChangeAspect="1" noChangeArrowheads="1"/>
          </p:cNvPicPr>
          <p:nvPr/>
        </p:nvPicPr>
        <p:blipFill>
          <a:blip r:embed="rId1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4288" y="3861048"/>
            <a:ext cx="1440000" cy="144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1" name="Seta para a direita 30"/>
          <p:cNvSpPr/>
          <p:nvPr/>
        </p:nvSpPr>
        <p:spPr>
          <a:xfrm rot="1040662">
            <a:off x="1489834" y="2069174"/>
            <a:ext cx="1044000" cy="144032"/>
          </a:xfrm>
          <a:prstGeom prst="right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4" name="Seta para a direita 43"/>
          <p:cNvSpPr/>
          <p:nvPr/>
        </p:nvSpPr>
        <p:spPr>
          <a:xfrm rot="1119536">
            <a:off x="3426829" y="2587012"/>
            <a:ext cx="612008" cy="144032"/>
          </a:xfrm>
          <a:prstGeom prst="right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5" name="Seta para a direita 44"/>
          <p:cNvSpPr/>
          <p:nvPr/>
        </p:nvSpPr>
        <p:spPr>
          <a:xfrm rot="1780262">
            <a:off x="5378462" y="3318957"/>
            <a:ext cx="612008" cy="144032"/>
          </a:xfrm>
          <a:prstGeom prst="right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6" name="Seta para a direita 45"/>
          <p:cNvSpPr/>
          <p:nvPr/>
        </p:nvSpPr>
        <p:spPr>
          <a:xfrm rot="2177213">
            <a:off x="6571500" y="3995692"/>
            <a:ext cx="612008" cy="144032"/>
          </a:xfrm>
          <a:prstGeom prst="right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7" name="Seta para a direita 46"/>
          <p:cNvSpPr/>
          <p:nvPr/>
        </p:nvSpPr>
        <p:spPr>
          <a:xfrm rot="3669580">
            <a:off x="8186367" y="5322192"/>
            <a:ext cx="468000" cy="144032"/>
          </a:xfrm>
          <a:prstGeom prst="right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0" name="CaixaDeTexto 49"/>
          <p:cNvSpPr txBox="1"/>
          <p:nvPr/>
        </p:nvSpPr>
        <p:spPr>
          <a:xfrm>
            <a:off x="2339872" y="2636912"/>
            <a:ext cx="1080000" cy="324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600" b="1" dirty="0" smtClean="0"/>
              <a:t>INFRAERO</a:t>
            </a:r>
            <a:endParaRPr lang="pt-BR" sz="1600" b="1" dirty="0"/>
          </a:p>
        </p:txBody>
      </p:sp>
      <p:sp>
        <p:nvSpPr>
          <p:cNvPr id="51" name="CaixaDeTexto 50"/>
          <p:cNvSpPr txBox="1"/>
          <p:nvPr/>
        </p:nvSpPr>
        <p:spPr>
          <a:xfrm>
            <a:off x="3707904" y="3450486"/>
            <a:ext cx="1476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600" b="1" dirty="0" smtClean="0"/>
              <a:t>ARMAZÉM</a:t>
            </a:r>
            <a:endParaRPr lang="pt-BR" sz="1600" b="1" dirty="0"/>
          </a:p>
        </p:txBody>
      </p:sp>
      <p:sp>
        <p:nvSpPr>
          <p:cNvPr id="52" name="CaixaDeTexto 51"/>
          <p:cNvSpPr txBox="1"/>
          <p:nvPr/>
        </p:nvSpPr>
        <p:spPr>
          <a:xfrm>
            <a:off x="5364312" y="3954542"/>
            <a:ext cx="1476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600" b="1" dirty="0" smtClean="0"/>
              <a:t>TRANSPORTE</a:t>
            </a:r>
            <a:endParaRPr lang="pt-BR" sz="1600" b="1" dirty="0"/>
          </a:p>
        </p:txBody>
      </p:sp>
      <p:sp>
        <p:nvSpPr>
          <p:cNvPr id="53" name="CaixaDeTexto 52"/>
          <p:cNvSpPr txBox="1"/>
          <p:nvPr/>
        </p:nvSpPr>
        <p:spPr>
          <a:xfrm>
            <a:off x="6876256" y="5184488"/>
            <a:ext cx="156869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600" b="1" dirty="0" smtClean="0"/>
              <a:t>DISPENSAÇÃO</a:t>
            </a:r>
          </a:p>
          <a:p>
            <a:pPr algn="ctr"/>
            <a:r>
              <a:rPr lang="pt-BR" sz="1200" b="1" dirty="0" smtClean="0"/>
              <a:t>(SERVIÇOS DE SAÚDE)</a:t>
            </a:r>
            <a:endParaRPr lang="pt-BR" sz="1600" b="1" dirty="0"/>
          </a:p>
        </p:txBody>
      </p:sp>
      <p:sp>
        <p:nvSpPr>
          <p:cNvPr id="7" name="Retângulo 6"/>
          <p:cNvSpPr/>
          <p:nvPr/>
        </p:nvSpPr>
        <p:spPr>
          <a:xfrm>
            <a:off x="329490" y="4629754"/>
            <a:ext cx="5610196" cy="1200329"/>
          </a:xfrm>
          <a:prstGeom prst="rect">
            <a:avLst/>
          </a:prstGeom>
          <a:ln>
            <a:solidFill>
              <a:schemeClr val="accent2">
                <a:lumMod val="50000"/>
              </a:schemeClr>
            </a:solidFill>
          </a:ln>
          <a:effectLst>
            <a:glow rad="63500">
              <a:schemeClr val="accent2">
                <a:satMod val="175000"/>
                <a:alpha val="40000"/>
              </a:schemeClr>
            </a:glow>
          </a:effectLst>
        </p:spPr>
        <p:txBody>
          <a:bodyPr wrap="square">
            <a:spAutoFit/>
          </a:bodyPr>
          <a:lstStyle/>
          <a:p>
            <a:pPr algn="ctr"/>
            <a:r>
              <a:rPr lang="pt-BR" sz="2400" dirty="0" smtClean="0"/>
              <a:t>Importação  </a:t>
            </a:r>
            <a:r>
              <a:rPr lang="pt-BR" sz="2400" dirty="0"/>
              <a:t>e </a:t>
            </a:r>
            <a:r>
              <a:rPr lang="pt-BR" sz="2400" dirty="0" smtClean="0"/>
              <a:t>Distribuição </a:t>
            </a:r>
            <a:r>
              <a:rPr lang="pt-BR" sz="2400" dirty="0" smtClean="0"/>
              <a:t>de Albumina</a:t>
            </a:r>
            <a:r>
              <a:rPr lang="pt-BR" sz="2400" dirty="0" smtClean="0"/>
              <a:t>, Imunoglobulina, Fator IX  e Fator VIII </a:t>
            </a:r>
            <a:r>
              <a:rPr lang="pt-BR" sz="2400" dirty="0" smtClean="0"/>
              <a:t>plasmático </a:t>
            </a:r>
            <a:r>
              <a:rPr lang="pt-BR" sz="2400" dirty="0" smtClean="0"/>
              <a:t>e Fator VIII recombinante </a:t>
            </a:r>
          </a:p>
        </p:txBody>
      </p:sp>
      <p:pic>
        <p:nvPicPr>
          <p:cNvPr id="27" name="Picture 6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150824">
            <a:off x="6045769" y="2665565"/>
            <a:ext cx="765178" cy="7651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2" name="Imagem 31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4049" y="3465056"/>
            <a:ext cx="678689" cy="450000"/>
          </a:xfrm>
          <a:prstGeom prst="rect">
            <a:avLst/>
          </a:prstGeom>
        </p:spPr>
      </p:pic>
      <p:pic>
        <p:nvPicPr>
          <p:cNvPr id="34" name="Imagem 33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40739" y="4437160"/>
            <a:ext cx="678689" cy="450000"/>
          </a:xfrm>
          <a:prstGeom prst="rect">
            <a:avLst/>
          </a:prstGeom>
        </p:spPr>
      </p:pic>
      <p:pic>
        <p:nvPicPr>
          <p:cNvPr id="3" name="Imagem 2"/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>
            <a:off x="7632400" y="5659414"/>
            <a:ext cx="540000" cy="540000"/>
          </a:xfrm>
          <a:prstGeom prst="rect">
            <a:avLst/>
          </a:prstGeom>
        </p:spPr>
      </p:pic>
      <p:sp>
        <p:nvSpPr>
          <p:cNvPr id="33" name="CaixaDeTexto 32"/>
          <p:cNvSpPr txBox="1"/>
          <p:nvPr/>
        </p:nvSpPr>
        <p:spPr>
          <a:xfrm>
            <a:off x="-36512" y="2564904"/>
            <a:ext cx="144016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600" b="1" dirty="0" smtClean="0"/>
              <a:t>Produtor Internacional </a:t>
            </a:r>
            <a:endParaRPr lang="pt-BR" sz="1200" b="1" dirty="0"/>
          </a:p>
        </p:txBody>
      </p:sp>
      <p:sp>
        <p:nvSpPr>
          <p:cNvPr id="6" name="Título 5"/>
          <p:cNvSpPr>
            <a:spLocks noGrp="1"/>
          </p:cNvSpPr>
          <p:nvPr>
            <p:ph type="title"/>
          </p:nvPr>
        </p:nvSpPr>
        <p:spPr>
          <a:xfrm>
            <a:off x="0" y="157176"/>
            <a:ext cx="9144000" cy="582594"/>
          </a:xfrm>
        </p:spPr>
        <p:txBody>
          <a:bodyPr>
            <a:noAutofit/>
          </a:bodyPr>
          <a:lstStyle/>
          <a:p>
            <a:pPr algn="ctr"/>
            <a:r>
              <a:rPr lang="pt-BR" sz="2800" dirty="0"/>
              <a:t>FORNECIMENTO DE </a:t>
            </a:r>
            <a:r>
              <a:rPr lang="pt-BR" sz="2800" dirty="0" smtClean="0"/>
              <a:t>MEDICAMENTOS</a:t>
            </a:r>
            <a:endParaRPr lang="pt-BR" sz="2800" dirty="0"/>
          </a:p>
        </p:txBody>
      </p:sp>
      <p:sp>
        <p:nvSpPr>
          <p:cNvPr id="2" name="Espaço Reservado para Número de Slid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C4E500-455D-4DC7-87D4-ACC7474CCE8F}" type="slidenum">
              <a:rPr lang="pt-BR" smtClean="0"/>
              <a:pPr/>
              <a:t>7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376566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357158" y="254118"/>
            <a:ext cx="8229600" cy="582594"/>
          </a:xfrm>
        </p:spPr>
        <p:txBody>
          <a:bodyPr>
            <a:noAutofit/>
          </a:bodyPr>
          <a:lstStyle/>
          <a:p>
            <a:pPr algn="ctr"/>
            <a:r>
              <a:rPr lang="pt-BR" sz="2800" dirty="0" smtClean="0"/>
              <a:t>CAPACIDADE PRODUTIVA DA HEMOBRÁS</a:t>
            </a:r>
            <a:endParaRPr lang="pt-BR" sz="2800" dirty="0"/>
          </a:p>
        </p:txBody>
      </p:sp>
      <p:sp>
        <p:nvSpPr>
          <p:cNvPr id="5" name="Espaço Reservado para Conteúdo 4"/>
          <p:cNvSpPr>
            <a:spLocks noGrp="1"/>
          </p:cNvSpPr>
          <p:nvPr>
            <p:ph idx="1"/>
          </p:nvPr>
        </p:nvSpPr>
        <p:spPr>
          <a:xfrm>
            <a:off x="0" y="1124744"/>
            <a:ext cx="9144000" cy="5112568"/>
          </a:xfrm>
          <a:solidFill>
            <a:schemeClr val="bg1"/>
          </a:solidFill>
        </p:spPr>
        <p:txBody>
          <a:bodyPr>
            <a:normAutofit fontScale="25000" lnSpcReduction="20000"/>
          </a:bodyPr>
          <a:lstStyle/>
          <a:p>
            <a:pPr marL="0" indent="0" algn="just">
              <a:lnSpc>
                <a:spcPct val="120000"/>
              </a:lnSpc>
              <a:buNone/>
            </a:pPr>
            <a:r>
              <a:rPr lang="pt-BR" sz="8800" u="sng" dirty="0" smtClean="0"/>
              <a:t>Capacidade máxima de operação da fábrica da Hemobrás: fracionamento de 500 mil litros de plasma por ano</a:t>
            </a:r>
          </a:p>
          <a:p>
            <a:pPr marL="0" indent="0" algn="just">
              <a:lnSpc>
                <a:spcPct val="120000"/>
              </a:lnSpc>
              <a:buNone/>
            </a:pPr>
            <a:endParaRPr lang="pt-BR" sz="8800" u="sng" dirty="0" smtClean="0"/>
          </a:p>
          <a:p>
            <a:pPr marL="742950" lvl="2" indent="-342900" algn="just"/>
            <a:r>
              <a:rPr lang="pt-BR" sz="88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  <a:sym typeface="Wingdings" pitchFamily="2" charset="2"/>
              </a:rPr>
              <a:t>Atendimento de 100% da demanda de Albumina, Imunoglobulina e Fator de Von </a:t>
            </a:r>
            <a:r>
              <a:rPr lang="pt-BR" sz="88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  <a:sym typeface="Wingdings" pitchFamily="2" charset="2"/>
              </a:rPr>
              <a:t>Willebrand</a:t>
            </a:r>
            <a:endParaRPr lang="pt-BR" sz="8800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  <a:sym typeface="Wingdings" pitchFamily="2" charset="2"/>
            </a:endParaRPr>
          </a:p>
          <a:p>
            <a:pPr marL="742950" lvl="2" indent="-342900" algn="just"/>
            <a:r>
              <a:rPr lang="pt-BR" sz="88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  <a:sym typeface="Wingdings" pitchFamily="2" charset="2"/>
              </a:rPr>
              <a:t>Capacidade de produção </a:t>
            </a:r>
            <a:r>
              <a:rPr lang="pt-BR" sz="88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  <a:sym typeface="Wingdings" pitchFamily="2" charset="2"/>
              </a:rPr>
              <a:t>anual da Fator VIII plasmático </a:t>
            </a:r>
            <a:r>
              <a:rPr lang="pt-BR" sz="88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  <a:sym typeface="Wingdings" pitchFamily="2" charset="2"/>
              </a:rPr>
              <a:t>na fábrica da </a:t>
            </a:r>
            <a:r>
              <a:rPr lang="pt-BR" sz="88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  <a:sym typeface="Wingdings" pitchFamily="2" charset="2"/>
              </a:rPr>
              <a:t>Hemobrás  </a:t>
            </a:r>
            <a:r>
              <a:rPr lang="pt-BR" sz="88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  <a:sym typeface="Wingdings" pitchFamily="2" charset="2"/>
              </a:rPr>
              <a:t>60 milhões de </a:t>
            </a:r>
            <a:r>
              <a:rPr lang="pt-BR" sz="88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  <a:sym typeface="Wingdings" pitchFamily="2" charset="2"/>
              </a:rPr>
              <a:t>UI, i</a:t>
            </a:r>
            <a:r>
              <a:rPr lang="pt-BR" sz="88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nsuficiente </a:t>
            </a:r>
            <a:r>
              <a:rPr lang="pt-BR" sz="88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à </a:t>
            </a:r>
            <a:r>
              <a:rPr lang="pt-BR" sz="88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demanda nacional total  </a:t>
            </a:r>
            <a:r>
              <a:rPr lang="pt-BR" sz="88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de Fator </a:t>
            </a:r>
            <a:r>
              <a:rPr lang="pt-BR" sz="88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VIII.</a:t>
            </a:r>
            <a:endParaRPr lang="pt-BR" sz="8800" b="1" dirty="0">
              <a:solidFill>
                <a:schemeClr val="tx1"/>
              </a:solidFill>
              <a:latin typeface="Arial" pitchFamily="34" charset="0"/>
              <a:cs typeface="Arial" pitchFamily="34" charset="0"/>
              <a:sym typeface="Wingdings" pitchFamily="2" charset="2"/>
            </a:endParaRPr>
          </a:p>
          <a:p>
            <a:pPr algn="just"/>
            <a:endParaRPr lang="pt-BR" sz="8800" dirty="0" smtClean="0"/>
          </a:p>
          <a:p>
            <a:pPr lvl="1" algn="just"/>
            <a:r>
              <a:rPr lang="pt-BR" sz="8800" dirty="0">
                <a:solidFill>
                  <a:schemeClr val="tx1"/>
                </a:solidFill>
                <a:sym typeface="Wingdings" pitchFamily="2" charset="2"/>
              </a:rPr>
              <a:t>Necessidade de incorporação da tecnologia de Fator VIII recombinante.</a:t>
            </a:r>
          </a:p>
          <a:p>
            <a:pPr marL="457200" lvl="1" indent="0" algn="just">
              <a:buNone/>
            </a:pPr>
            <a:endParaRPr lang="pt-BR" sz="8800" dirty="0">
              <a:solidFill>
                <a:schemeClr val="tx1"/>
              </a:solidFill>
            </a:endParaRPr>
          </a:p>
          <a:p>
            <a:pPr algn="just"/>
            <a:r>
              <a:rPr lang="pt-BR" sz="8800" dirty="0"/>
              <a:t>Vantagens do Fator VIII recombinante:</a:t>
            </a:r>
          </a:p>
          <a:p>
            <a:pPr lvl="1" algn="just"/>
            <a:r>
              <a:rPr lang="pt-BR" sz="8800" dirty="0">
                <a:solidFill>
                  <a:schemeClr val="tx1"/>
                </a:solidFill>
                <a:sym typeface="Wingdings" pitchFamily="2" charset="2"/>
              </a:rPr>
              <a:t>Capacidade de atender plenamente a demanda de tratamento profilático da hemofilia A;</a:t>
            </a:r>
          </a:p>
          <a:p>
            <a:pPr lvl="1" algn="just"/>
            <a:r>
              <a:rPr lang="pt-BR" sz="8800" dirty="0">
                <a:solidFill>
                  <a:schemeClr val="tx1"/>
                </a:solidFill>
                <a:sym typeface="Wingdings" pitchFamily="2" charset="2"/>
              </a:rPr>
              <a:t>Independência de plasma humano como matéria-prima.</a:t>
            </a:r>
          </a:p>
          <a:p>
            <a:pPr algn="just"/>
            <a:endParaRPr lang="pt-BR" dirty="0" smtClean="0"/>
          </a:p>
        </p:txBody>
      </p:sp>
    </p:spTree>
    <p:extLst>
      <p:ext uri="{BB962C8B-B14F-4D97-AF65-F5344CB8AC3E}">
        <p14:creationId xmlns:p14="http://schemas.microsoft.com/office/powerpoint/2010/main" val="12892349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287438"/>
            <a:ext cx="8964488" cy="909314"/>
          </a:xfrm>
        </p:spPr>
        <p:txBody>
          <a:bodyPr>
            <a:noAutofit/>
          </a:bodyPr>
          <a:lstStyle/>
          <a:p>
            <a:pPr lvl="0" algn="ctr"/>
            <a:r>
              <a:rPr lang="pt-BR" sz="2800" dirty="0" smtClean="0"/>
              <a:t>IMPLANTAÇÃO DA FÁBRICA DE HEMODERIVADOS E RECOMBINANTE</a:t>
            </a:r>
            <a:br>
              <a:rPr lang="pt-BR" sz="2800" dirty="0" smtClean="0"/>
            </a:br>
            <a:endParaRPr lang="pt-BR" sz="2800" dirty="0"/>
          </a:p>
        </p:txBody>
      </p:sp>
      <p:sp>
        <p:nvSpPr>
          <p:cNvPr id="9" name="Forma livre 8"/>
          <p:cNvSpPr/>
          <p:nvPr/>
        </p:nvSpPr>
        <p:spPr>
          <a:xfrm>
            <a:off x="65191" y="3501008"/>
            <a:ext cx="8899297" cy="828763"/>
          </a:xfrm>
          <a:custGeom>
            <a:avLst/>
            <a:gdLst>
              <a:gd name="connsiteX0" fmla="*/ 0 w 7219993"/>
              <a:gd name="connsiteY0" fmla="*/ 68881 h 413280"/>
              <a:gd name="connsiteX1" fmla="*/ 68881 w 7219993"/>
              <a:gd name="connsiteY1" fmla="*/ 0 h 413280"/>
              <a:gd name="connsiteX2" fmla="*/ 7151112 w 7219993"/>
              <a:gd name="connsiteY2" fmla="*/ 0 h 413280"/>
              <a:gd name="connsiteX3" fmla="*/ 7219993 w 7219993"/>
              <a:gd name="connsiteY3" fmla="*/ 68881 h 413280"/>
              <a:gd name="connsiteX4" fmla="*/ 7219993 w 7219993"/>
              <a:gd name="connsiteY4" fmla="*/ 344399 h 413280"/>
              <a:gd name="connsiteX5" fmla="*/ 7151112 w 7219993"/>
              <a:gd name="connsiteY5" fmla="*/ 413280 h 413280"/>
              <a:gd name="connsiteX6" fmla="*/ 68881 w 7219993"/>
              <a:gd name="connsiteY6" fmla="*/ 413280 h 413280"/>
              <a:gd name="connsiteX7" fmla="*/ 0 w 7219993"/>
              <a:gd name="connsiteY7" fmla="*/ 344399 h 413280"/>
              <a:gd name="connsiteX8" fmla="*/ 0 w 7219993"/>
              <a:gd name="connsiteY8" fmla="*/ 68881 h 4132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7219993" h="413280">
                <a:moveTo>
                  <a:pt x="0" y="68881"/>
                </a:moveTo>
                <a:cubicBezTo>
                  <a:pt x="0" y="30839"/>
                  <a:pt x="30839" y="0"/>
                  <a:pt x="68881" y="0"/>
                </a:cubicBezTo>
                <a:lnTo>
                  <a:pt x="7151112" y="0"/>
                </a:lnTo>
                <a:cubicBezTo>
                  <a:pt x="7189154" y="0"/>
                  <a:pt x="7219993" y="30839"/>
                  <a:pt x="7219993" y="68881"/>
                </a:cubicBezTo>
                <a:lnTo>
                  <a:pt x="7219993" y="344399"/>
                </a:lnTo>
                <a:cubicBezTo>
                  <a:pt x="7219993" y="382441"/>
                  <a:pt x="7189154" y="413280"/>
                  <a:pt x="7151112" y="413280"/>
                </a:cubicBezTo>
                <a:lnTo>
                  <a:pt x="68881" y="413280"/>
                </a:lnTo>
                <a:cubicBezTo>
                  <a:pt x="30839" y="413280"/>
                  <a:pt x="0" y="382441"/>
                  <a:pt x="0" y="344399"/>
                </a:cubicBezTo>
                <a:lnTo>
                  <a:pt x="0" y="68881"/>
                </a:lnTo>
                <a:close/>
              </a:path>
            </a:pathLst>
          </a:custGeom>
          <a:solidFill>
            <a:schemeClr val="accent2">
              <a:lumMod val="50000"/>
            </a:schemeClr>
          </a:solidFill>
        </p:spPr>
        <p:style>
          <a:lnRef idx="2">
            <a:schemeClr val="lt2">
              <a:hueOff val="0"/>
              <a:satOff val="0"/>
              <a:lumOff val="0"/>
              <a:alphaOff val="0"/>
            </a:schemeClr>
          </a:lnRef>
          <a:fillRef idx="1">
            <a:schemeClr val="dk2">
              <a:hueOff val="0"/>
              <a:satOff val="0"/>
              <a:lumOff val="0"/>
              <a:alphaOff val="0"/>
            </a:schemeClr>
          </a:fillRef>
          <a:effectRef idx="0">
            <a:schemeClr val="dk2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233559" tIns="20175" rIns="233559" bIns="20175" numCol="1" spcCol="1270" anchor="ctr" anchorCtr="0">
            <a:noAutofit/>
          </a:bodyPr>
          <a:lstStyle/>
          <a:p>
            <a:pPr algn="just" defTabSz="6223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pt-BR" sz="2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60% das aquisições de equipamentos, sistemas e tecnologia já realizadas</a:t>
            </a:r>
            <a:endParaRPr lang="pt-BR" sz="2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Espaço Reservado para Conteúdo 4"/>
          <p:cNvSpPr>
            <a:spLocks noGrp="1"/>
          </p:cNvSpPr>
          <p:nvPr>
            <p:ph idx="1"/>
          </p:nvPr>
        </p:nvSpPr>
        <p:spPr>
          <a:xfrm>
            <a:off x="107504" y="2204864"/>
            <a:ext cx="8856984" cy="864096"/>
          </a:xfrm>
          <a:solidFill>
            <a:schemeClr val="accent2">
              <a:lumMod val="50000"/>
            </a:schemeClr>
          </a:solidFill>
        </p:spPr>
        <p:style>
          <a:lnRef idx="2">
            <a:schemeClr val="lt2">
              <a:hueOff val="0"/>
              <a:satOff val="0"/>
              <a:lumOff val="0"/>
              <a:alphaOff val="0"/>
            </a:schemeClr>
          </a:lnRef>
          <a:fillRef idx="1">
            <a:schemeClr val="dk2">
              <a:hueOff val="0"/>
              <a:satOff val="0"/>
              <a:lumOff val="0"/>
              <a:alphaOff val="0"/>
            </a:schemeClr>
          </a:fillRef>
          <a:effectRef idx="0">
            <a:schemeClr val="dk2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233559" tIns="20175" rIns="233559" bIns="20175" numCol="1" spcCol="1270" anchor="ctr" anchorCtr="0">
            <a:noAutofit/>
          </a:bodyPr>
          <a:lstStyle/>
          <a:p>
            <a:pPr marL="0" indent="0" algn="just" defTabSz="6223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pt-BR" sz="2400" dirty="0">
                <a:solidFill>
                  <a:schemeClr val="bg1"/>
                </a:solidFill>
              </a:rPr>
              <a:t>Obras </a:t>
            </a:r>
            <a:r>
              <a:rPr lang="pt-BR" sz="2400" dirty="0" smtClean="0">
                <a:solidFill>
                  <a:schemeClr val="bg1"/>
                </a:solidFill>
              </a:rPr>
              <a:t>da fábrica de hemoderivados com 71% </a:t>
            </a:r>
            <a:r>
              <a:rPr lang="pt-BR" sz="2400" dirty="0">
                <a:solidFill>
                  <a:schemeClr val="bg1"/>
                </a:solidFill>
              </a:rPr>
              <a:t>de </a:t>
            </a:r>
            <a:r>
              <a:rPr lang="pt-BR" sz="2400" dirty="0" smtClean="0">
                <a:solidFill>
                  <a:schemeClr val="bg1"/>
                </a:solidFill>
              </a:rPr>
              <a:t>execução</a:t>
            </a:r>
            <a:endParaRPr lang="pt-BR" sz="2400" dirty="0">
              <a:solidFill>
                <a:schemeClr val="bg1"/>
              </a:solidFill>
            </a:endParaRPr>
          </a:p>
        </p:txBody>
      </p:sp>
      <p:sp>
        <p:nvSpPr>
          <p:cNvPr id="7" name="Forma livre 6"/>
          <p:cNvSpPr/>
          <p:nvPr/>
        </p:nvSpPr>
        <p:spPr>
          <a:xfrm>
            <a:off x="65191" y="4797152"/>
            <a:ext cx="8899297" cy="828763"/>
          </a:xfrm>
          <a:custGeom>
            <a:avLst/>
            <a:gdLst>
              <a:gd name="connsiteX0" fmla="*/ 0 w 7219993"/>
              <a:gd name="connsiteY0" fmla="*/ 68881 h 413280"/>
              <a:gd name="connsiteX1" fmla="*/ 68881 w 7219993"/>
              <a:gd name="connsiteY1" fmla="*/ 0 h 413280"/>
              <a:gd name="connsiteX2" fmla="*/ 7151112 w 7219993"/>
              <a:gd name="connsiteY2" fmla="*/ 0 h 413280"/>
              <a:gd name="connsiteX3" fmla="*/ 7219993 w 7219993"/>
              <a:gd name="connsiteY3" fmla="*/ 68881 h 413280"/>
              <a:gd name="connsiteX4" fmla="*/ 7219993 w 7219993"/>
              <a:gd name="connsiteY4" fmla="*/ 344399 h 413280"/>
              <a:gd name="connsiteX5" fmla="*/ 7151112 w 7219993"/>
              <a:gd name="connsiteY5" fmla="*/ 413280 h 413280"/>
              <a:gd name="connsiteX6" fmla="*/ 68881 w 7219993"/>
              <a:gd name="connsiteY6" fmla="*/ 413280 h 413280"/>
              <a:gd name="connsiteX7" fmla="*/ 0 w 7219993"/>
              <a:gd name="connsiteY7" fmla="*/ 344399 h 413280"/>
              <a:gd name="connsiteX8" fmla="*/ 0 w 7219993"/>
              <a:gd name="connsiteY8" fmla="*/ 68881 h 4132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7219993" h="413280">
                <a:moveTo>
                  <a:pt x="0" y="68881"/>
                </a:moveTo>
                <a:cubicBezTo>
                  <a:pt x="0" y="30839"/>
                  <a:pt x="30839" y="0"/>
                  <a:pt x="68881" y="0"/>
                </a:cubicBezTo>
                <a:lnTo>
                  <a:pt x="7151112" y="0"/>
                </a:lnTo>
                <a:cubicBezTo>
                  <a:pt x="7189154" y="0"/>
                  <a:pt x="7219993" y="30839"/>
                  <a:pt x="7219993" y="68881"/>
                </a:cubicBezTo>
                <a:lnTo>
                  <a:pt x="7219993" y="344399"/>
                </a:lnTo>
                <a:cubicBezTo>
                  <a:pt x="7219993" y="382441"/>
                  <a:pt x="7189154" y="413280"/>
                  <a:pt x="7151112" y="413280"/>
                </a:cubicBezTo>
                <a:lnTo>
                  <a:pt x="68881" y="413280"/>
                </a:lnTo>
                <a:cubicBezTo>
                  <a:pt x="30839" y="413280"/>
                  <a:pt x="0" y="382441"/>
                  <a:pt x="0" y="344399"/>
                </a:cubicBezTo>
                <a:lnTo>
                  <a:pt x="0" y="68881"/>
                </a:lnTo>
                <a:close/>
              </a:path>
            </a:pathLst>
          </a:custGeom>
          <a:solidFill>
            <a:schemeClr val="accent2">
              <a:lumMod val="50000"/>
            </a:schemeClr>
          </a:solidFill>
        </p:spPr>
        <p:style>
          <a:lnRef idx="2">
            <a:schemeClr val="lt2">
              <a:hueOff val="0"/>
              <a:satOff val="0"/>
              <a:lumOff val="0"/>
              <a:alphaOff val="0"/>
            </a:schemeClr>
          </a:lnRef>
          <a:fillRef idx="1">
            <a:schemeClr val="dk2">
              <a:hueOff val="0"/>
              <a:satOff val="0"/>
              <a:lumOff val="0"/>
              <a:alphaOff val="0"/>
            </a:schemeClr>
          </a:fillRef>
          <a:effectRef idx="0">
            <a:schemeClr val="dk2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233559" tIns="20175" rIns="233559" bIns="20175" numCol="1" spcCol="1270" anchor="ctr" anchorCtr="0">
            <a:noAutofit/>
          </a:bodyPr>
          <a:lstStyle/>
          <a:p>
            <a:pPr defTabSz="6223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pt-BR" sz="2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Mais de R$ 1 BILHÃO já aplicado no projeto da fábrica da Hemobrás</a:t>
            </a:r>
            <a:endParaRPr lang="pt-BR" sz="2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467710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2_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Escritório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1909</TotalTime>
  <Words>922</Words>
  <Application>Microsoft Office PowerPoint</Application>
  <PresentationFormat>Apresentação na tela (4:3)</PresentationFormat>
  <Paragraphs>129</Paragraphs>
  <Slides>20</Slides>
  <Notes>1</Notes>
  <HiddenSlides>0</HiddenSlides>
  <MMClips>0</MMClips>
  <ScaleCrop>false</ScaleCrop>
  <HeadingPairs>
    <vt:vector size="4" baseType="variant">
      <vt:variant>
        <vt:lpstr>Tema</vt:lpstr>
      </vt:variant>
      <vt:variant>
        <vt:i4>3</vt:i4>
      </vt:variant>
      <vt:variant>
        <vt:lpstr>Títulos de slides</vt:lpstr>
      </vt:variant>
      <vt:variant>
        <vt:i4>20</vt:i4>
      </vt:variant>
    </vt:vector>
  </HeadingPairs>
  <TitlesOfParts>
    <vt:vector size="23" baseType="lpstr">
      <vt:lpstr>Tema do Office</vt:lpstr>
      <vt:lpstr>1_Tema do Office</vt:lpstr>
      <vt:lpstr>2_Tema do Office</vt:lpstr>
      <vt:lpstr>Apresentação do PowerPoint</vt:lpstr>
      <vt:lpstr>Apresentação do PowerPoint</vt:lpstr>
      <vt:lpstr>Apresentação do PowerPoint</vt:lpstr>
      <vt:lpstr>TRANSFERÊNCIAS DE TECNOLOGIA</vt:lpstr>
      <vt:lpstr>GESTÃO DO PLASMA BRASILEIRO</vt:lpstr>
      <vt:lpstr> RESULTADOS DA GESTÃO DO PLASMA  </vt:lpstr>
      <vt:lpstr>FORNECIMENTO DE MEDICAMENTOS</vt:lpstr>
      <vt:lpstr>CAPACIDADE PRODUTIVA DA HEMOBRÁS</vt:lpstr>
      <vt:lpstr>IMPLANTAÇÃO DA FÁBRICA DE HEMODERIVADOS E RECOMBINANTE </vt:lpstr>
      <vt:lpstr>Obras do site fabril da HEMOBRÁS</vt:lpstr>
      <vt:lpstr>Subsolo do Bloco B02: utilidades  </vt:lpstr>
      <vt:lpstr>Bloco B05: armazém de insumos e medicamentos</vt:lpstr>
      <vt:lpstr>OPERAÇÃO PULSO</vt:lpstr>
      <vt:lpstr>Apresentação do PowerPoint</vt:lpstr>
      <vt:lpstr>Apresentação do PowerPoint</vt:lpstr>
      <vt:lpstr>IMPLANTAÇÃO DA FÁBRICA DE HEMODERIVADOS E RECOMBINANTE – PROBLEMAS DETECTADOS 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Pedro Emmanoel Barroca de Oliveira</dc:creator>
  <cp:lastModifiedBy>Laura Barreto Carneiro</cp:lastModifiedBy>
  <cp:revision>145</cp:revision>
  <dcterms:created xsi:type="dcterms:W3CDTF">2010-10-25T12:16:49Z</dcterms:created>
  <dcterms:modified xsi:type="dcterms:W3CDTF">2016-11-22T14:53:17Z</dcterms:modified>
</cp:coreProperties>
</file>