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61" r:id="rId4"/>
    <p:sldId id="344" r:id="rId5"/>
    <p:sldId id="346" r:id="rId6"/>
    <p:sldId id="326" r:id="rId7"/>
    <p:sldId id="330" r:id="rId8"/>
    <p:sldId id="355" r:id="rId9"/>
    <p:sldId id="360" r:id="rId10"/>
    <p:sldId id="334" r:id="rId11"/>
    <p:sldId id="348" r:id="rId12"/>
    <p:sldId id="351" r:id="rId13"/>
    <p:sldId id="352" r:id="rId14"/>
    <p:sldId id="353" r:id="rId15"/>
    <p:sldId id="361" r:id="rId16"/>
    <p:sldId id="362" r:id="rId17"/>
    <p:sldId id="363" r:id="rId18"/>
    <p:sldId id="350" r:id="rId19"/>
    <p:sldId id="349" r:id="rId20"/>
    <p:sldId id="345" r:id="rId21"/>
    <p:sldId id="357" r:id="rId22"/>
    <p:sldId id="31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Gomes Castanheira" initials="LGC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43074-BFCD-46EF-B042-18F65146442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A4DB639-759A-4927-866B-E1B398CA3819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Não prorrogação do contrato nº 2/2011 (encerramento em 30/11/2016)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333A9-02D3-484E-8448-AA0265B6F190}" type="parTrans" cxnId="{5D1C2F4A-C4C7-421E-AFC6-DD4786805675}">
      <dgm:prSet/>
      <dgm:spPr/>
      <dgm:t>
        <a:bodyPr/>
        <a:lstStyle/>
        <a:p>
          <a:endParaRPr lang="pt-BR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1702F-EA42-4AB2-948F-81BE29234294}" type="sibTrans" cxnId="{5D1C2F4A-C4C7-421E-AFC6-DD4786805675}">
      <dgm:prSet/>
      <dgm:spPr/>
      <dgm:t>
        <a:bodyPr/>
        <a:lstStyle/>
        <a:p>
          <a:endParaRPr lang="pt-BR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8E6AF7-307C-43A2-AE5C-58280C83C764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Não realização de pagamentos ao Consórcio </a:t>
          </a:r>
          <a:r>
            <a:rPr lang="pt-BR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Biotec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34919E-39D7-425B-A5FF-107B3FA255BF}" type="parTrans" cxnId="{47496A59-B14C-433D-AFDD-857269289435}">
      <dgm:prSet/>
      <dgm:spPr/>
      <dgm:t>
        <a:bodyPr/>
        <a:lstStyle/>
        <a:p>
          <a:endParaRPr lang="pt-BR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A1539-FFA1-4D27-9279-4E6996F74DB7}" type="sibTrans" cxnId="{47496A59-B14C-433D-AFDD-857269289435}">
      <dgm:prSet/>
      <dgm:spPr/>
      <dgm:t>
        <a:bodyPr/>
        <a:lstStyle/>
        <a:p>
          <a:endParaRPr lang="pt-BR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8EB86-7A16-45AF-87F9-C474FCC99E60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Não liberação das garantias estabelecidas no contrato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943E7-6B0F-4C70-B82A-0E73D5195BE9}" type="parTrans" cxnId="{AF148E82-8C6A-4781-9163-FDE5D4672BDD}">
      <dgm:prSet/>
      <dgm:spPr/>
      <dgm:t>
        <a:bodyPr/>
        <a:lstStyle/>
        <a:p>
          <a:endParaRPr lang="pt-BR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90D63-906F-4F8B-B8F9-9EF32719AFAA}" type="sibTrans" cxnId="{AF148E82-8C6A-4781-9163-FDE5D4672BDD}">
      <dgm:prSet/>
      <dgm:spPr/>
      <dgm:t>
        <a:bodyPr/>
        <a:lstStyle/>
        <a:p>
          <a:endParaRPr lang="pt-BR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CB810-1F22-4F3F-A30F-2239C78DDE60}" type="pres">
      <dgm:prSet presAssocID="{43143074-BFCD-46EF-B042-18F6514644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F0C577-A45F-4463-9EB3-1CEDE8B2475E}" type="pres">
      <dgm:prSet presAssocID="{4A4DB639-759A-4927-866B-E1B398CA3819}" presName="parentLin" presStyleCnt="0"/>
      <dgm:spPr/>
    </dgm:pt>
    <dgm:pt modelId="{A5CE23A1-A846-418B-A6D0-992D3C493B62}" type="pres">
      <dgm:prSet presAssocID="{4A4DB639-759A-4927-866B-E1B398CA381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97A35C4-43EB-44DC-9425-3F413BF93F44}" type="pres">
      <dgm:prSet presAssocID="{4A4DB639-759A-4927-866B-E1B398CA3819}" presName="parentText" presStyleLbl="node1" presStyleIdx="0" presStyleCnt="3" custScaleX="12789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BF3ED7-9D35-447B-A70E-3174AA2DC2F8}" type="pres">
      <dgm:prSet presAssocID="{4A4DB639-759A-4927-866B-E1B398CA3819}" presName="negativeSpace" presStyleCnt="0"/>
      <dgm:spPr/>
    </dgm:pt>
    <dgm:pt modelId="{7D65A8B4-7A2D-43C7-8017-846EA0229CCF}" type="pres">
      <dgm:prSet presAssocID="{4A4DB639-759A-4927-866B-E1B398CA3819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CEB75F89-15C7-40DC-800D-72FB033F0035}" type="pres">
      <dgm:prSet presAssocID="{7771702F-EA42-4AB2-948F-81BE29234294}" presName="spaceBetweenRectangles" presStyleCnt="0"/>
      <dgm:spPr/>
    </dgm:pt>
    <dgm:pt modelId="{4E5AD3F9-D28C-41FD-9445-FA3EEAB4D0A2}" type="pres">
      <dgm:prSet presAssocID="{4F8E6AF7-307C-43A2-AE5C-58280C83C764}" presName="parentLin" presStyleCnt="0"/>
      <dgm:spPr/>
    </dgm:pt>
    <dgm:pt modelId="{D1BA6D75-3982-4E6E-8C5A-E0C4EFDEBBA0}" type="pres">
      <dgm:prSet presAssocID="{4F8E6AF7-307C-43A2-AE5C-58280C83C76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F13606C-2E87-4DBD-A41F-9B629EEF65E1}" type="pres">
      <dgm:prSet presAssocID="{4F8E6AF7-307C-43A2-AE5C-58280C83C764}" presName="parentText" presStyleLbl="node1" presStyleIdx="1" presStyleCnt="3" custScaleX="127891" custScaleY="925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3767A4-87A7-4E9C-B4E9-74595FCE372C}" type="pres">
      <dgm:prSet presAssocID="{4F8E6AF7-307C-43A2-AE5C-58280C83C764}" presName="negativeSpace" presStyleCnt="0"/>
      <dgm:spPr/>
    </dgm:pt>
    <dgm:pt modelId="{28A5B359-C472-4627-8EBA-796BED887ACE}" type="pres">
      <dgm:prSet presAssocID="{4F8E6AF7-307C-43A2-AE5C-58280C83C764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A541B125-BD23-48F8-827E-DFEC85FD8A1B}" type="pres">
      <dgm:prSet presAssocID="{55EA1539-FFA1-4D27-9279-4E6996F74DB7}" presName="spaceBetweenRectangles" presStyleCnt="0"/>
      <dgm:spPr/>
    </dgm:pt>
    <dgm:pt modelId="{DD056AA0-566B-499A-A576-7B99470C6BAF}" type="pres">
      <dgm:prSet presAssocID="{3308EB86-7A16-45AF-87F9-C474FCC99E60}" presName="parentLin" presStyleCnt="0"/>
      <dgm:spPr/>
    </dgm:pt>
    <dgm:pt modelId="{E47E5A95-E098-46BA-8F18-05064BB26070}" type="pres">
      <dgm:prSet presAssocID="{3308EB86-7A16-45AF-87F9-C474FCC99E60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490AF808-A2CC-4100-829B-96D18D5F9E3D}" type="pres">
      <dgm:prSet presAssocID="{3308EB86-7A16-45AF-87F9-C474FCC99E60}" presName="parentText" presStyleLbl="node1" presStyleIdx="2" presStyleCnt="3" custScaleX="12789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D101C5-66C7-487B-9234-A9A6A1043994}" type="pres">
      <dgm:prSet presAssocID="{3308EB86-7A16-45AF-87F9-C474FCC99E60}" presName="negativeSpace" presStyleCnt="0"/>
      <dgm:spPr/>
    </dgm:pt>
    <dgm:pt modelId="{6EAFA5D5-CC43-4EA3-8E0E-6DD8B25DB03D}" type="pres">
      <dgm:prSet presAssocID="{3308EB86-7A16-45AF-87F9-C474FCC99E60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</dgm:ptLst>
  <dgm:cxnLst>
    <dgm:cxn modelId="{18780B7C-51DB-4258-8CDE-67CAAC9FB338}" type="presOf" srcId="{4A4DB639-759A-4927-866B-E1B398CA3819}" destId="{A5CE23A1-A846-418B-A6D0-992D3C493B62}" srcOrd="0" destOrd="0" presId="urn:microsoft.com/office/officeart/2005/8/layout/list1"/>
    <dgm:cxn modelId="{BA8B0C93-697B-426C-8E23-E5764AC18C54}" type="presOf" srcId="{3308EB86-7A16-45AF-87F9-C474FCC99E60}" destId="{490AF808-A2CC-4100-829B-96D18D5F9E3D}" srcOrd="1" destOrd="0" presId="urn:microsoft.com/office/officeart/2005/8/layout/list1"/>
    <dgm:cxn modelId="{1F17C936-ADD8-4A09-9586-BB6E970E3B2F}" type="presOf" srcId="{4F8E6AF7-307C-43A2-AE5C-58280C83C764}" destId="{D1BA6D75-3982-4E6E-8C5A-E0C4EFDEBBA0}" srcOrd="0" destOrd="0" presId="urn:microsoft.com/office/officeart/2005/8/layout/list1"/>
    <dgm:cxn modelId="{F7982C14-4CF1-4B6C-A47B-7D313EA575E7}" type="presOf" srcId="{4A4DB639-759A-4927-866B-E1B398CA3819}" destId="{F97A35C4-43EB-44DC-9425-3F413BF93F44}" srcOrd="1" destOrd="0" presId="urn:microsoft.com/office/officeart/2005/8/layout/list1"/>
    <dgm:cxn modelId="{47496A59-B14C-433D-AFDD-857269289435}" srcId="{43143074-BFCD-46EF-B042-18F65146442E}" destId="{4F8E6AF7-307C-43A2-AE5C-58280C83C764}" srcOrd="1" destOrd="0" parTransId="{2534919E-39D7-425B-A5FF-107B3FA255BF}" sibTransId="{55EA1539-FFA1-4D27-9279-4E6996F74DB7}"/>
    <dgm:cxn modelId="{AF148E82-8C6A-4781-9163-FDE5D4672BDD}" srcId="{43143074-BFCD-46EF-B042-18F65146442E}" destId="{3308EB86-7A16-45AF-87F9-C474FCC99E60}" srcOrd="2" destOrd="0" parTransId="{12C943E7-6B0F-4C70-B82A-0E73D5195BE9}" sibTransId="{10590D63-906F-4F8B-B8F9-9EF32719AFAA}"/>
    <dgm:cxn modelId="{EA7E092B-3D34-42EB-B974-BB814E970FAE}" type="presOf" srcId="{4F8E6AF7-307C-43A2-AE5C-58280C83C764}" destId="{AF13606C-2E87-4DBD-A41F-9B629EEF65E1}" srcOrd="1" destOrd="0" presId="urn:microsoft.com/office/officeart/2005/8/layout/list1"/>
    <dgm:cxn modelId="{5D1C2F4A-C4C7-421E-AFC6-DD4786805675}" srcId="{43143074-BFCD-46EF-B042-18F65146442E}" destId="{4A4DB639-759A-4927-866B-E1B398CA3819}" srcOrd="0" destOrd="0" parTransId="{292333A9-02D3-484E-8448-AA0265B6F190}" sibTransId="{7771702F-EA42-4AB2-948F-81BE29234294}"/>
    <dgm:cxn modelId="{4CEAC164-7DBB-4315-9AC8-6695D9E01FF0}" type="presOf" srcId="{3308EB86-7A16-45AF-87F9-C474FCC99E60}" destId="{E47E5A95-E098-46BA-8F18-05064BB26070}" srcOrd="0" destOrd="0" presId="urn:microsoft.com/office/officeart/2005/8/layout/list1"/>
    <dgm:cxn modelId="{D4658E71-EB31-41CA-9403-9AD649CC508C}" type="presOf" srcId="{43143074-BFCD-46EF-B042-18F65146442E}" destId="{8E4CB810-1F22-4F3F-A30F-2239C78DDE60}" srcOrd="0" destOrd="0" presId="urn:microsoft.com/office/officeart/2005/8/layout/list1"/>
    <dgm:cxn modelId="{0239DAF5-C8BB-4245-9263-161C170DD270}" type="presParOf" srcId="{8E4CB810-1F22-4F3F-A30F-2239C78DDE60}" destId="{31F0C577-A45F-4463-9EB3-1CEDE8B2475E}" srcOrd="0" destOrd="0" presId="urn:microsoft.com/office/officeart/2005/8/layout/list1"/>
    <dgm:cxn modelId="{36CAE551-E1EA-4F1F-A760-6D6EB90DA800}" type="presParOf" srcId="{31F0C577-A45F-4463-9EB3-1CEDE8B2475E}" destId="{A5CE23A1-A846-418B-A6D0-992D3C493B62}" srcOrd="0" destOrd="0" presId="urn:microsoft.com/office/officeart/2005/8/layout/list1"/>
    <dgm:cxn modelId="{B9003D7A-8D00-4964-8215-6DAD929FDB57}" type="presParOf" srcId="{31F0C577-A45F-4463-9EB3-1CEDE8B2475E}" destId="{F97A35C4-43EB-44DC-9425-3F413BF93F44}" srcOrd="1" destOrd="0" presId="urn:microsoft.com/office/officeart/2005/8/layout/list1"/>
    <dgm:cxn modelId="{4C50B7D5-3F84-4B07-9C75-70933D3AB977}" type="presParOf" srcId="{8E4CB810-1F22-4F3F-A30F-2239C78DDE60}" destId="{29BF3ED7-9D35-447B-A70E-3174AA2DC2F8}" srcOrd="1" destOrd="0" presId="urn:microsoft.com/office/officeart/2005/8/layout/list1"/>
    <dgm:cxn modelId="{B685E74F-FF42-43A2-812F-E3144E60F43C}" type="presParOf" srcId="{8E4CB810-1F22-4F3F-A30F-2239C78DDE60}" destId="{7D65A8B4-7A2D-43C7-8017-846EA0229CCF}" srcOrd="2" destOrd="0" presId="urn:microsoft.com/office/officeart/2005/8/layout/list1"/>
    <dgm:cxn modelId="{514EA631-2F30-44A8-B418-1B6E04615232}" type="presParOf" srcId="{8E4CB810-1F22-4F3F-A30F-2239C78DDE60}" destId="{CEB75F89-15C7-40DC-800D-72FB033F0035}" srcOrd="3" destOrd="0" presId="urn:microsoft.com/office/officeart/2005/8/layout/list1"/>
    <dgm:cxn modelId="{F7E9FBA2-4656-4E3F-9BF3-C6E673FF949A}" type="presParOf" srcId="{8E4CB810-1F22-4F3F-A30F-2239C78DDE60}" destId="{4E5AD3F9-D28C-41FD-9445-FA3EEAB4D0A2}" srcOrd="4" destOrd="0" presId="urn:microsoft.com/office/officeart/2005/8/layout/list1"/>
    <dgm:cxn modelId="{A3C308A9-75CA-472A-806A-DEE92EAAF38D}" type="presParOf" srcId="{4E5AD3F9-D28C-41FD-9445-FA3EEAB4D0A2}" destId="{D1BA6D75-3982-4E6E-8C5A-E0C4EFDEBBA0}" srcOrd="0" destOrd="0" presId="urn:microsoft.com/office/officeart/2005/8/layout/list1"/>
    <dgm:cxn modelId="{FCFD586A-540B-45E1-A57E-4174156C4602}" type="presParOf" srcId="{4E5AD3F9-D28C-41FD-9445-FA3EEAB4D0A2}" destId="{AF13606C-2E87-4DBD-A41F-9B629EEF65E1}" srcOrd="1" destOrd="0" presId="urn:microsoft.com/office/officeart/2005/8/layout/list1"/>
    <dgm:cxn modelId="{F7646B36-6653-4779-843A-1032D95A454C}" type="presParOf" srcId="{8E4CB810-1F22-4F3F-A30F-2239C78DDE60}" destId="{5C3767A4-87A7-4E9C-B4E9-74595FCE372C}" srcOrd="5" destOrd="0" presId="urn:microsoft.com/office/officeart/2005/8/layout/list1"/>
    <dgm:cxn modelId="{8F4DC43A-C1EB-4079-8FB0-8470F7604802}" type="presParOf" srcId="{8E4CB810-1F22-4F3F-A30F-2239C78DDE60}" destId="{28A5B359-C472-4627-8EBA-796BED887ACE}" srcOrd="6" destOrd="0" presId="urn:microsoft.com/office/officeart/2005/8/layout/list1"/>
    <dgm:cxn modelId="{12325D33-264C-4080-A5C2-5AAF7E33A626}" type="presParOf" srcId="{8E4CB810-1F22-4F3F-A30F-2239C78DDE60}" destId="{A541B125-BD23-48F8-827E-DFEC85FD8A1B}" srcOrd="7" destOrd="0" presId="urn:microsoft.com/office/officeart/2005/8/layout/list1"/>
    <dgm:cxn modelId="{52AB9333-2C5B-4F14-BA99-0D26D4C05177}" type="presParOf" srcId="{8E4CB810-1F22-4F3F-A30F-2239C78DDE60}" destId="{DD056AA0-566B-499A-A576-7B99470C6BAF}" srcOrd="8" destOrd="0" presId="urn:microsoft.com/office/officeart/2005/8/layout/list1"/>
    <dgm:cxn modelId="{F2B2825B-847D-455E-9ECB-56EA23F2DA2B}" type="presParOf" srcId="{DD056AA0-566B-499A-A576-7B99470C6BAF}" destId="{E47E5A95-E098-46BA-8F18-05064BB26070}" srcOrd="0" destOrd="0" presId="urn:microsoft.com/office/officeart/2005/8/layout/list1"/>
    <dgm:cxn modelId="{C27A8F15-75B7-46E8-87D3-67057172F3FD}" type="presParOf" srcId="{DD056AA0-566B-499A-A576-7B99470C6BAF}" destId="{490AF808-A2CC-4100-829B-96D18D5F9E3D}" srcOrd="1" destOrd="0" presId="urn:microsoft.com/office/officeart/2005/8/layout/list1"/>
    <dgm:cxn modelId="{9E8B35BF-26B7-453C-9889-A0654E6FA622}" type="presParOf" srcId="{8E4CB810-1F22-4F3F-A30F-2239C78DDE60}" destId="{67D101C5-66C7-487B-9234-A9A6A1043994}" srcOrd="9" destOrd="0" presId="urn:microsoft.com/office/officeart/2005/8/layout/list1"/>
    <dgm:cxn modelId="{C6C75A12-AF94-40B3-B674-5093CFEF7D3F}" type="presParOf" srcId="{8E4CB810-1F22-4F3F-A30F-2239C78DDE60}" destId="{6EAFA5D5-CC43-4EA3-8E0E-6DD8B25DB0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5A8B4-7A2D-43C7-8017-846EA0229CCF}">
      <dsp:nvSpPr>
        <dsp:cNvPr id="0" name=""/>
        <dsp:cNvSpPr/>
      </dsp:nvSpPr>
      <dsp:spPr>
        <a:xfrm>
          <a:off x="0" y="394289"/>
          <a:ext cx="756084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35C4-43EB-44DC-9425-3F413BF93F44}">
      <dsp:nvSpPr>
        <dsp:cNvPr id="0" name=""/>
        <dsp:cNvSpPr/>
      </dsp:nvSpPr>
      <dsp:spPr>
        <a:xfrm>
          <a:off x="378042" y="10529"/>
          <a:ext cx="6768743" cy="76752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Não prorrogação do contrato nº 2/2011 (encerramento em 30/11/2016)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509" y="47996"/>
        <a:ext cx="6693809" cy="692586"/>
      </dsp:txXfrm>
    </dsp:sp>
    <dsp:sp modelId="{28A5B359-C472-4627-8EBA-796BED887ACE}">
      <dsp:nvSpPr>
        <dsp:cNvPr id="0" name=""/>
        <dsp:cNvSpPr/>
      </dsp:nvSpPr>
      <dsp:spPr>
        <a:xfrm>
          <a:off x="0" y="1516438"/>
          <a:ext cx="756084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3606C-2E87-4DBD-A41F-9B629EEF65E1}">
      <dsp:nvSpPr>
        <dsp:cNvPr id="0" name=""/>
        <dsp:cNvSpPr/>
      </dsp:nvSpPr>
      <dsp:spPr>
        <a:xfrm>
          <a:off x="378042" y="1189889"/>
          <a:ext cx="6768743" cy="710309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Não realização de pagamentos ao Consórcio </a:t>
          </a:r>
          <a:r>
            <a:rPr lang="pt-BR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Biotec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716" y="1224563"/>
        <a:ext cx="6699395" cy="640961"/>
      </dsp:txXfrm>
    </dsp:sp>
    <dsp:sp modelId="{6EAFA5D5-CC43-4EA3-8E0E-6DD8B25DB03D}">
      <dsp:nvSpPr>
        <dsp:cNvPr id="0" name=""/>
        <dsp:cNvSpPr/>
      </dsp:nvSpPr>
      <dsp:spPr>
        <a:xfrm>
          <a:off x="0" y="2695798"/>
          <a:ext cx="756084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AF808-A2CC-4100-829B-96D18D5F9E3D}">
      <dsp:nvSpPr>
        <dsp:cNvPr id="0" name=""/>
        <dsp:cNvSpPr/>
      </dsp:nvSpPr>
      <dsp:spPr>
        <a:xfrm>
          <a:off x="378042" y="2312038"/>
          <a:ext cx="6768743" cy="76752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Não liberação das garantias estabelecidas no contrato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509" y="2349505"/>
        <a:ext cx="6693809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AD4D4-97B0-4A4D-BB3B-77442B201E1B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28DA-692F-44D6-BDB3-B5DF634BEF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031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426F-B20C-4941-B198-82EA7336EF64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8F8E-A7CE-4E50-81A9-DA2CDEA07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0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B5F1-78DD-4EA3-B32B-1AC682526A5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20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lang="pt-BR" sz="36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25" name="Espaço Reservado para Conteúdo 19"/>
          <p:cNvSpPr>
            <a:spLocks noGrp="1"/>
          </p:cNvSpPr>
          <p:nvPr>
            <p:ph sz="quarter" idx="11" hasCustomPrompt="1"/>
          </p:nvPr>
        </p:nvSpPr>
        <p:spPr>
          <a:xfrm>
            <a:off x="1857356" y="5886301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0" kern="120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b="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local do evento (cidade/UF)</a:t>
            </a:r>
            <a:endParaRPr lang="pt-BR" sz="1800" b="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Espaço Reservado para Conteúdo 19"/>
          <p:cNvSpPr>
            <a:spLocks noGrp="1"/>
          </p:cNvSpPr>
          <p:nvPr>
            <p:ph sz="quarter" idx="12" hasCustomPrompt="1"/>
          </p:nvPr>
        </p:nvSpPr>
        <p:spPr>
          <a:xfrm>
            <a:off x="1857356" y="5461541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1" kern="1200" baseline="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nome do palestrante</a:t>
            </a:r>
            <a:endParaRPr lang="pt-BR" sz="180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Espaço Reservado para Conteúdo 19"/>
          <p:cNvSpPr>
            <a:spLocks noGrp="1"/>
          </p:cNvSpPr>
          <p:nvPr>
            <p:ph sz="quarter" idx="13" hasCustomPrompt="1"/>
          </p:nvPr>
        </p:nvSpPr>
        <p:spPr>
          <a:xfrm>
            <a:off x="1857356" y="5100483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1" kern="1200" baseline="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nome do evento</a:t>
            </a:r>
            <a:endParaRPr lang="pt-BR" sz="180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Espaço Reservado para Conteúdo 19"/>
          <p:cNvSpPr>
            <a:spLocks noGrp="1"/>
          </p:cNvSpPr>
          <p:nvPr>
            <p:ph sz="quarter" idx="14" hasCustomPrompt="1"/>
          </p:nvPr>
        </p:nvSpPr>
        <p:spPr>
          <a:xfrm>
            <a:off x="1857356" y="6286523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0" kern="120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b="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DD/MM/AAAA</a:t>
            </a:r>
            <a:endParaRPr lang="pt-BR" sz="1800" b="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3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59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53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lang="pt-BR" sz="36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25" name="Espaço Reservado para Conteúdo 19"/>
          <p:cNvSpPr>
            <a:spLocks noGrp="1"/>
          </p:cNvSpPr>
          <p:nvPr>
            <p:ph sz="quarter" idx="11" hasCustomPrompt="1"/>
          </p:nvPr>
        </p:nvSpPr>
        <p:spPr>
          <a:xfrm>
            <a:off x="1857356" y="5886301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0" kern="120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b="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local do evento (cidade/UF)</a:t>
            </a:r>
            <a:endParaRPr lang="pt-BR" sz="1800" b="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Espaço Reservado para Conteúdo 19"/>
          <p:cNvSpPr>
            <a:spLocks noGrp="1"/>
          </p:cNvSpPr>
          <p:nvPr>
            <p:ph sz="quarter" idx="12" hasCustomPrompt="1"/>
          </p:nvPr>
        </p:nvSpPr>
        <p:spPr>
          <a:xfrm>
            <a:off x="1857356" y="5461541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1" kern="1200" baseline="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nome do palestrante</a:t>
            </a:r>
            <a:endParaRPr lang="pt-BR" sz="180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Espaço Reservado para Conteúdo 19"/>
          <p:cNvSpPr>
            <a:spLocks noGrp="1"/>
          </p:cNvSpPr>
          <p:nvPr>
            <p:ph sz="quarter" idx="13" hasCustomPrompt="1"/>
          </p:nvPr>
        </p:nvSpPr>
        <p:spPr>
          <a:xfrm>
            <a:off x="1857356" y="5100483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1" kern="1200" baseline="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nome do evento</a:t>
            </a:r>
            <a:endParaRPr lang="pt-BR" sz="180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Espaço Reservado para Conteúdo 19"/>
          <p:cNvSpPr>
            <a:spLocks noGrp="1"/>
          </p:cNvSpPr>
          <p:nvPr>
            <p:ph sz="quarter" idx="14" hasCustomPrompt="1"/>
          </p:nvPr>
        </p:nvSpPr>
        <p:spPr>
          <a:xfrm>
            <a:off x="1857356" y="6286523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0" kern="120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b="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DD/MM/AAAA</a:t>
            </a:r>
            <a:endParaRPr lang="pt-BR" sz="1800" b="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58259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2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just">
              <a:defRPr lang="pt-BR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9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94010"/>
            <a:ext cx="8229600" cy="59868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pt-BR" sz="2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pt-BR" sz="28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pt-BR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marL="742950" lvl="1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pt-BR" dirty="0" smtClean="0"/>
              <a:t>Segundo nível</a:t>
            </a:r>
          </a:p>
          <a:p>
            <a:pPr marL="1143000" lvl="2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pt-BR" sz="28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pt-BR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Clique para editar o texto mestre</a:t>
            </a:r>
          </a:p>
          <a:p>
            <a:pPr marL="742950" lvl="1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pt-BR" dirty="0" smtClean="0"/>
              <a:t>Segundo nível</a:t>
            </a:r>
          </a:p>
          <a:p>
            <a:pPr marL="1143000" lvl="2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15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9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8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7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58259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2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29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3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5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5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lang="pt-BR" sz="36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25" name="Espaço Reservado para Conteúdo 19"/>
          <p:cNvSpPr>
            <a:spLocks noGrp="1"/>
          </p:cNvSpPr>
          <p:nvPr>
            <p:ph sz="quarter" idx="11" hasCustomPrompt="1"/>
          </p:nvPr>
        </p:nvSpPr>
        <p:spPr>
          <a:xfrm>
            <a:off x="1857356" y="5886301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0" kern="120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b="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local do evento (cidade/UF)</a:t>
            </a:r>
            <a:endParaRPr lang="pt-BR" sz="1800" b="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Espaço Reservado para Conteúdo 19"/>
          <p:cNvSpPr>
            <a:spLocks noGrp="1"/>
          </p:cNvSpPr>
          <p:nvPr>
            <p:ph sz="quarter" idx="12" hasCustomPrompt="1"/>
          </p:nvPr>
        </p:nvSpPr>
        <p:spPr>
          <a:xfrm>
            <a:off x="1857356" y="5461541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1" kern="1200" baseline="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nome do palestrante</a:t>
            </a:r>
            <a:endParaRPr lang="pt-BR" sz="180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Espaço Reservado para Conteúdo 19"/>
          <p:cNvSpPr>
            <a:spLocks noGrp="1"/>
          </p:cNvSpPr>
          <p:nvPr>
            <p:ph sz="quarter" idx="13" hasCustomPrompt="1"/>
          </p:nvPr>
        </p:nvSpPr>
        <p:spPr>
          <a:xfrm>
            <a:off x="1857356" y="5100483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1" kern="1200" baseline="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Clique para editar o nome do evento</a:t>
            </a:r>
            <a:endParaRPr lang="pt-BR" sz="180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Espaço Reservado para Conteúdo 19"/>
          <p:cNvSpPr>
            <a:spLocks noGrp="1"/>
          </p:cNvSpPr>
          <p:nvPr>
            <p:ph sz="quarter" idx="14" hasCustomPrompt="1"/>
          </p:nvPr>
        </p:nvSpPr>
        <p:spPr>
          <a:xfrm>
            <a:off x="1857356" y="6286523"/>
            <a:ext cx="5500726" cy="35718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1800" b="0" kern="1200" noProof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800" b="0" kern="1200" noProof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DD/MM/AAAA</a:t>
            </a:r>
            <a:endParaRPr lang="pt-BR" sz="1800" b="0" kern="1200" noProof="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9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58259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2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just">
              <a:defRPr lang="pt-BR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76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" y="0"/>
            <a:ext cx="91366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94010"/>
            <a:ext cx="8229600" cy="59868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pt-BR" sz="2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pt-BR" sz="28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pt-BR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marL="742950" lvl="1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pt-BR" dirty="0" smtClean="0"/>
              <a:t>Segundo nível</a:t>
            </a:r>
          </a:p>
          <a:p>
            <a:pPr marL="1143000" lvl="2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pt-BR" sz="28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pt-BR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Clique para editar o texto mestre</a:t>
            </a:r>
          </a:p>
          <a:p>
            <a:pPr marL="742950" lvl="1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pt-BR" dirty="0" smtClean="0"/>
              <a:t>Segundo nível</a:t>
            </a:r>
          </a:p>
          <a:p>
            <a:pPr marL="1143000" lvl="2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24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09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8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81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2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98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21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9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18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2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30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16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9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64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34FC-17AC-4DB4-B984-FAAF649677A1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E500-455D-4DC7-87D4-ACC7474CC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63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34FC-17AC-4DB4-B984-FAAF649677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E500-455D-4DC7-87D4-ACC7474CCE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0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1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208912" cy="838944"/>
          </a:xfrm>
        </p:spPr>
        <p:txBody>
          <a:bodyPr>
            <a:normAutofit/>
          </a:bodyPr>
          <a:lstStyle/>
          <a:p>
            <a:r>
              <a:rPr lang="pt-BR" dirty="0" smtClean="0"/>
              <a:t>Hemobrás – Desafios e perspectivas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1857356" y="5598269"/>
            <a:ext cx="5500726" cy="357187"/>
          </a:xfrm>
        </p:spPr>
        <p:txBody>
          <a:bodyPr/>
          <a:lstStyle/>
          <a:p>
            <a:r>
              <a:rPr lang="pt-BR" dirty="0" smtClean="0"/>
              <a:t>Brasília/DF</a:t>
            </a:r>
            <a:endParaRPr lang="pt-BR" dirty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quarter" idx="12"/>
          </p:nvPr>
        </p:nvSpPr>
        <p:spPr>
          <a:xfrm>
            <a:off x="1857356" y="5157192"/>
            <a:ext cx="5500726" cy="357187"/>
          </a:xfrm>
        </p:spPr>
        <p:txBody>
          <a:bodyPr/>
          <a:lstStyle/>
          <a:p>
            <a:r>
              <a:rPr lang="pt-BR" dirty="0" smtClean="0"/>
              <a:t>Oswaldo Cordeiro de Paschoal Castilho</a:t>
            </a:r>
            <a:endParaRPr lang="pt-BR" dirty="0"/>
          </a:p>
        </p:txBody>
      </p:sp>
      <p:sp>
        <p:nvSpPr>
          <p:cNvPr id="11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322958" y="4437112"/>
            <a:ext cx="8569522" cy="732526"/>
          </a:xfrm>
        </p:spPr>
        <p:txBody>
          <a:bodyPr/>
          <a:lstStyle/>
          <a:p>
            <a:r>
              <a:rPr lang="pt-BR" dirty="0" smtClean="0"/>
              <a:t>Comissão de Meio Ambiente, Defesa do Consumidor e Fiscalização e Controle – Senado Federal</a:t>
            </a:r>
            <a:endParaRPr lang="pt-BR" dirty="0"/>
          </a:p>
        </p:txBody>
      </p:sp>
      <p:sp>
        <p:nvSpPr>
          <p:cNvPr id="12" name="Espaço Reservado para Conteúdo 5"/>
          <p:cNvSpPr>
            <a:spLocks noGrp="1"/>
          </p:cNvSpPr>
          <p:nvPr>
            <p:ph sz="quarter" idx="14"/>
          </p:nvPr>
        </p:nvSpPr>
        <p:spPr>
          <a:xfrm>
            <a:off x="1857356" y="5998491"/>
            <a:ext cx="5500726" cy="357187"/>
          </a:xfrm>
        </p:spPr>
        <p:txBody>
          <a:bodyPr/>
          <a:lstStyle/>
          <a:p>
            <a:r>
              <a:rPr lang="pt-BR" dirty="0" smtClean="0"/>
              <a:t>22/11/2016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40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cap="all" dirty="0" smtClean="0"/>
              <a:t>Obras do site fabril da HEMOBRÁS</a:t>
            </a:r>
            <a:endParaRPr lang="pt-BR" sz="2800" cap="all" dirty="0"/>
          </a:p>
        </p:txBody>
      </p:sp>
      <p:grpSp>
        <p:nvGrpSpPr>
          <p:cNvPr id="17" name="Grupo 16"/>
          <p:cNvGrpSpPr/>
          <p:nvPr/>
        </p:nvGrpSpPr>
        <p:grpSpPr>
          <a:xfrm>
            <a:off x="251520" y="908720"/>
            <a:ext cx="8640960" cy="4392488"/>
            <a:chOff x="251520" y="908720"/>
            <a:chExt cx="8640960" cy="4392488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t="9838" r="2750" b="18106"/>
            <a:stretch/>
          </p:blipFill>
          <p:spPr>
            <a:xfrm>
              <a:off x="251520" y="908720"/>
              <a:ext cx="8640960" cy="43924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2411760" y="3103443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B01</a:t>
              </a:r>
              <a:endPara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275856" y="1662251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B02</a:t>
              </a:r>
              <a:endPara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364088" y="1735434"/>
              <a:ext cx="1835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B03/B04</a:t>
              </a:r>
              <a:endPara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638403" y="3426608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B05</a:t>
              </a:r>
              <a:endPara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59631" y="908720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B06</a:t>
              </a:r>
              <a:endPara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240496" y="5448126"/>
            <a:ext cx="6131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B01: </a:t>
            </a:r>
            <a:r>
              <a:rPr lang="pt-BR" sz="2000" dirty="0" smtClean="0">
                <a:solidFill>
                  <a:prstClr val="black"/>
                </a:solidFill>
              </a:rPr>
              <a:t>Câmara fria de armazenagem do plasma.</a:t>
            </a:r>
          </a:p>
          <a:p>
            <a:r>
              <a:rPr lang="pt-BR" sz="2000" b="1" dirty="0" smtClean="0">
                <a:solidFill>
                  <a:prstClr val="black"/>
                </a:solidFill>
              </a:rPr>
              <a:t>B02, B03 e B04: </a:t>
            </a:r>
            <a:r>
              <a:rPr lang="pt-BR" sz="2000" dirty="0" smtClean="0">
                <a:solidFill>
                  <a:prstClr val="black"/>
                </a:solidFill>
              </a:rPr>
              <a:t>Fracionamento, envase e embalagem.</a:t>
            </a:r>
          </a:p>
          <a:p>
            <a:r>
              <a:rPr lang="pt-BR" sz="2000" b="1" dirty="0" smtClean="0">
                <a:solidFill>
                  <a:prstClr val="black"/>
                </a:solidFill>
              </a:rPr>
              <a:t>B05: </a:t>
            </a:r>
            <a:r>
              <a:rPr lang="pt-BR" sz="2000" dirty="0" smtClean="0">
                <a:solidFill>
                  <a:prstClr val="black"/>
                </a:solidFill>
              </a:rPr>
              <a:t>Armazenagem de medicamentos.</a:t>
            </a:r>
          </a:p>
          <a:p>
            <a:r>
              <a:rPr lang="pt-BR" sz="2000" b="1" dirty="0" smtClean="0">
                <a:solidFill>
                  <a:prstClr val="black"/>
                </a:solidFill>
              </a:rPr>
              <a:t>B06: </a:t>
            </a:r>
            <a:r>
              <a:rPr lang="pt-BR" sz="2000" dirty="0" smtClean="0">
                <a:solidFill>
                  <a:prstClr val="black"/>
                </a:solidFill>
              </a:rPr>
              <a:t>Laboratório de controle de qualidade.</a:t>
            </a:r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cap="all" dirty="0" smtClean="0"/>
              <a:t>Subsolo do Bloco B02: utilidades  </a:t>
            </a:r>
            <a:endParaRPr lang="pt-BR" sz="2800" cap="all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0" y="1915898"/>
            <a:ext cx="4676284" cy="3097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267744" y="550794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Subsolo do Bloco B02</a:t>
            </a:r>
          </a:p>
        </p:txBody>
      </p:sp>
      <p:pic>
        <p:nvPicPr>
          <p:cNvPr id="6" name="Picture 3" descr="C:\Users\HELOIZ~1.MAC\AppData\Local\Temp\Rar$DIa0.431\CIP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67" y="2132857"/>
            <a:ext cx="3996313" cy="2657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11" y="238026"/>
            <a:ext cx="9086989" cy="598686"/>
          </a:xfrm>
        </p:spPr>
        <p:txBody>
          <a:bodyPr>
            <a:noAutofit/>
          </a:bodyPr>
          <a:lstStyle/>
          <a:p>
            <a:pPr algn="ctr"/>
            <a:r>
              <a:rPr lang="pt-BR" sz="2800" cap="all" dirty="0" smtClean="0"/>
              <a:t>Bloco B05: armazém de insumos e medicamentos</a:t>
            </a:r>
            <a:endParaRPr lang="pt-BR" sz="2800" cap="all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2544" y="52292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Visão externa: Bloco B05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" y="2062325"/>
            <a:ext cx="4581997" cy="3034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r="3866"/>
          <a:stretch/>
        </p:blipFill>
        <p:spPr>
          <a:xfrm>
            <a:off x="4788024" y="2062324"/>
            <a:ext cx="4248472" cy="3034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788024" y="52292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Visão interna: Bloco B05</a:t>
            </a:r>
          </a:p>
        </p:txBody>
      </p:sp>
    </p:spTree>
    <p:extLst>
      <p:ext uri="{BB962C8B-B14F-4D97-AF65-F5344CB8AC3E}">
        <p14:creationId xmlns:p14="http://schemas.microsoft.com/office/powerpoint/2010/main" val="35178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54118"/>
            <a:ext cx="8229600" cy="58259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OPERAÇÃO PULSO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2737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Em 09 de dezembro de 2015 foi deflagrada na Hemobrás a “Operação Pulso” pela Polícia </a:t>
            </a:r>
            <a:r>
              <a:rPr lang="pt-BR" dirty="0" smtClean="0"/>
              <a:t>Federal</a:t>
            </a:r>
          </a:p>
          <a:p>
            <a:endParaRPr lang="pt-BR" dirty="0" smtClean="0"/>
          </a:p>
          <a:p>
            <a:r>
              <a:rPr lang="pt-BR" dirty="0" smtClean="0"/>
              <a:t>Investigação de i</a:t>
            </a:r>
            <a:r>
              <a:rPr lang="pt-BR" dirty="0" smtClean="0"/>
              <a:t>rregularidades cometidas em contratos firmados pela Hemobrás</a:t>
            </a:r>
          </a:p>
          <a:p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 smtClean="0"/>
              <a:t>ocasião, foi determinado o afastamento judicial de dois dirigentes da </a:t>
            </a:r>
            <a:r>
              <a:rPr lang="pt-BR" dirty="0" smtClean="0"/>
              <a:t>Estatal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024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/>
          <p:cNvSpPr txBox="1">
            <a:spLocks/>
          </p:cNvSpPr>
          <p:nvPr/>
        </p:nvSpPr>
        <p:spPr>
          <a:xfrm>
            <a:off x="13275" y="18864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NOVO CONTEXTO DA HEMOBRÁS – ANO 2016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Subtítulo 1"/>
          <p:cNvSpPr txBox="1">
            <a:spLocks/>
          </p:cNvSpPr>
          <p:nvPr/>
        </p:nvSpPr>
        <p:spPr>
          <a:xfrm>
            <a:off x="735900" y="2229630"/>
            <a:ext cx="8183196" cy="168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10901" y="2088342"/>
            <a:ext cx="8308235" cy="3644915"/>
            <a:chOff x="265910" y="1710037"/>
            <a:chExt cx="7769079" cy="2469883"/>
          </a:xfrm>
        </p:grpSpPr>
        <p:sp>
          <p:nvSpPr>
            <p:cNvPr id="5" name="Forma livre 4"/>
            <p:cNvSpPr/>
            <p:nvPr/>
          </p:nvSpPr>
          <p:spPr>
            <a:xfrm>
              <a:off x="271037" y="1710037"/>
              <a:ext cx="7763544" cy="536558"/>
            </a:xfrm>
            <a:custGeom>
              <a:avLst/>
              <a:gdLst>
                <a:gd name="connsiteX0" fmla="*/ 0 w 7219993"/>
                <a:gd name="connsiteY0" fmla="*/ 68881 h 413280"/>
                <a:gd name="connsiteX1" fmla="*/ 68881 w 7219993"/>
                <a:gd name="connsiteY1" fmla="*/ 0 h 413280"/>
                <a:gd name="connsiteX2" fmla="*/ 7151112 w 7219993"/>
                <a:gd name="connsiteY2" fmla="*/ 0 h 413280"/>
                <a:gd name="connsiteX3" fmla="*/ 7219993 w 7219993"/>
                <a:gd name="connsiteY3" fmla="*/ 68881 h 413280"/>
                <a:gd name="connsiteX4" fmla="*/ 7219993 w 7219993"/>
                <a:gd name="connsiteY4" fmla="*/ 344399 h 413280"/>
                <a:gd name="connsiteX5" fmla="*/ 7151112 w 7219993"/>
                <a:gd name="connsiteY5" fmla="*/ 413280 h 413280"/>
                <a:gd name="connsiteX6" fmla="*/ 68881 w 7219993"/>
                <a:gd name="connsiteY6" fmla="*/ 413280 h 413280"/>
                <a:gd name="connsiteX7" fmla="*/ 0 w 7219993"/>
                <a:gd name="connsiteY7" fmla="*/ 344399 h 413280"/>
                <a:gd name="connsiteX8" fmla="*/ 0 w 7219993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12" y="0"/>
                  </a:lnTo>
                  <a:cubicBezTo>
                    <a:pt x="7189154" y="0"/>
                    <a:pt x="7219993" y="30839"/>
                    <a:pt x="7219993" y="68881"/>
                  </a:cubicBezTo>
                  <a:lnTo>
                    <a:pt x="7219993" y="344399"/>
                  </a:lnTo>
                  <a:cubicBezTo>
                    <a:pt x="7219993" y="382441"/>
                    <a:pt x="7189154" y="413280"/>
                    <a:pt x="7151112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Nova composição das Comissões de Fiscalização dos contratos da Obra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71037" y="2356492"/>
              <a:ext cx="7763544" cy="492440"/>
            </a:xfrm>
            <a:custGeom>
              <a:avLst/>
              <a:gdLst>
                <a:gd name="connsiteX0" fmla="*/ 0 w 7219993"/>
                <a:gd name="connsiteY0" fmla="*/ 82633 h 495791"/>
                <a:gd name="connsiteX1" fmla="*/ 82633 w 7219993"/>
                <a:gd name="connsiteY1" fmla="*/ 0 h 495791"/>
                <a:gd name="connsiteX2" fmla="*/ 7137360 w 7219993"/>
                <a:gd name="connsiteY2" fmla="*/ 0 h 495791"/>
                <a:gd name="connsiteX3" fmla="*/ 7219993 w 7219993"/>
                <a:gd name="connsiteY3" fmla="*/ 82633 h 495791"/>
                <a:gd name="connsiteX4" fmla="*/ 7219993 w 7219993"/>
                <a:gd name="connsiteY4" fmla="*/ 413158 h 495791"/>
                <a:gd name="connsiteX5" fmla="*/ 7137360 w 7219993"/>
                <a:gd name="connsiteY5" fmla="*/ 495791 h 495791"/>
                <a:gd name="connsiteX6" fmla="*/ 82633 w 7219993"/>
                <a:gd name="connsiteY6" fmla="*/ 495791 h 495791"/>
                <a:gd name="connsiteX7" fmla="*/ 0 w 7219993"/>
                <a:gd name="connsiteY7" fmla="*/ 413158 h 495791"/>
                <a:gd name="connsiteX8" fmla="*/ 0 w 7219993"/>
                <a:gd name="connsiteY8" fmla="*/ 82633 h 49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95791">
                  <a:moveTo>
                    <a:pt x="0" y="82633"/>
                  </a:moveTo>
                  <a:cubicBezTo>
                    <a:pt x="0" y="36996"/>
                    <a:pt x="36996" y="0"/>
                    <a:pt x="82633" y="0"/>
                  </a:cubicBezTo>
                  <a:lnTo>
                    <a:pt x="7137360" y="0"/>
                  </a:lnTo>
                  <a:cubicBezTo>
                    <a:pt x="7182997" y="0"/>
                    <a:pt x="7219993" y="36996"/>
                    <a:pt x="7219993" y="82633"/>
                  </a:cubicBezTo>
                  <a:lnTo>
                    <a:pt x="7219993" y="413158"/>
                  </a:lnTo>
                  <a:cubicBezTo>
                    <a:pt x="7219993" y="458795"/>
                    <a:pt x="7182997" y="495791"/>
                    <a:pt x="7137360" y="495791"/>
                  </a:cubicBezTo>
                  <a:lnTo>
                    <a:pt x="82633" y="495791"/>
                  </a:lnTo>
                  <a:cubicBezTo>
                    <a:pt x="36996" y="495791"/>
                    <a:pt x="0" y="458795"/>
                    <a:pt x="0" y="413158"/>
                  </a:cubicBezTo>
                  <a:lnTo>
                    <a:pt x="0" y="8263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587" tIns="24203" rIns="237587" bIns="24203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Novos gestores de áreas estratégicas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71445" y="2945100"/>
              <a:ext cx="7763544" cy="546113"/>
            </a:xfrm>
            <a:custGeom>
              <a:avLst/>
              <a:gdLst>
                <a:gd name="connsiteX0" fmla="*/ 0 w 7219993"/>
                <a:gd name="connsiteY0" fmla="*/ 68881 h 413280"/>
                <a:gd name="connsiteX1" fmla="*/ 68881 w 7219993"/>
                <a:gd name="connsiteY1" fmla="*/ 0 h 413280"/>
                <a:gd name="connsiteX2" fmla="*/ 7151112 w 7219993"/>
                <a:gd name="connsiteY2" fmla="*/ 0 h 413280"/>
                <a:gd name="connsiteX3" fmla="*/ 7219993 w 7219993"/>
                <a:gd name="connsiteY3" fmla="*/ 68881 h 413280"/>
                <a:gd name="connsiteX4" fmla="*/ 7219993 w 7219993"/>
                <a:gd name="connsiteY4" fmla="*/ 344399 h 413280"/>
                <a:gd name="connsiteX5" fmla="*/ 7151112 w 7219993"/>
                <a:gd name="connsiteY5" fmla="*/ 413280 h 413280"/>
                <a:gd name="connsiteX6" fmla="*/ 68881 w 7219993"/>
                <a:gd name="connsiteY6" fmla="*/ 413280 h 413280"/>
                <a:gd name="connsiteX7" fmla="*/ 0 w 7219993"/>
                <a:gd name="connsiteY7" fmla="*/ 344399 h 413280"/>
                <a:gd name="connsiteX8" fmla="*/ 0 w 7219993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12" y="0"/>
                  </a:lnTo>
                  <a:cubicBezTo>
                    <a:pt x="7189154" y="0"/>
                    <a:pt x="7219993" y="30839"/>
                    <a:pt x="7219993" y="68881"/>
                  </a:cubicBezTo>
                  <a:lnTo>
                    <a:pt x="7219993" y="344399"/>
                  </a:lnTo>
                  <a:cubicBezTo>
                    <a:pt x="7219993" y="382441"/>
                    <a:pt x="7189154" y="413280"/>
                    <a:pt x="7151112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Nova composição da Diretoria Executiva, incluindo novo Presidente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65910" y="3656110"/>
              <a:ext cx="7763603" cy="523810"/>
            </a:xfrm>
            <a:custGeom>
              <a:avLst/>
              <a:gdLst>
                <a:gd name="connsiteX0" fmla="*/ 0 w 7220049"/>
                <a:gd name="connsiteY0" fmla="*/ 68881 h 413280"/>
                <a:gd name="connsiteX1" fmla="*/ 68881 w 7220049"/>
                <a:gd name="connsiteY1" fmla="*/ 0 h 413280"/>
                <a:gd name="connsiteX2" fmla="*/ 7151168 w 7220049"/>
                <a:gd name="connsiteY2" fmla="*/ 0 h 413280"/>
                <a:gd name="connsiteX3" fmla="*/ 7220049 w 7220049"/>
                <a:gd name="connsiteY3" fmla="*/ 68881 h 413280"/>
                <a:gd name="connsiteX4" fmla="*/ 7220049 w 7220049"/>
                <a:gd name="connsiteY4" fmla="*/ 344399 h 413280"/>
                <a:gd name="connsiteX5" fmla="*/ 7151168 w 7220049"/>
                <a:gd name="connsiteY5" fmla="*/ 413280 h 413280"/>
                <a:gd name="connsiteX6" fmla="*/ 68881 w 7220049"/>
                <a:gd name="connsiteY6" fmla="*/ 413280 h 413280"/>
                <a:gd name="connsiteX7" fmla="*/ 0 w 7220049"/>
                <a:gd name="connsiteY7" fmla="*/ 344399 h 413280"/>
                <a:gd name="connsiteX8" fmla="*/ 0 w 7220049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0049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68" y="0"/>
                  </a:lnTo>
                  <a:cubicBezTo>
                    <a:pt x="7189210" y="0"/>
                    <a:pt x="7220049" y="30839"/>
                    <a:pt x="7220049" y="68881"/>
                  </a:cubicBezTo>
                  <a:lnTo>
                    <a:pt x="7220049" y="344399"/>
                  </a:lnTo>
                  <a:cubicBezTo>
                    <a:pt x="7220049" y="382441"/>
                    <a:pt x="7189210" y="413280"/>
                    <a:pt x="7151168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Programa de Integridade (</a:t>
              </a:r>
              <a:r>
                <a:rPr lang="pt-BR" sz="24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Compliance</a:t>
              </a:r>
              <a:r>
                <a:rPr lang="pt-BR" sz="2400" b="1" i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implantação desde junho de 2016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0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/>
          <p:cNvSpPr txBox="1">
            <a:spLocks/>
          </p:cNvSpPr>
          <p:nvPr/>
        </p:nvSpPr>
        <p:spPr>
          <a:xfrm>
            <a:off x="13275" y="18864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NOVO CONTEXTO DA HEMOBRÁS – ANO 2016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Subtítulo 1"/>
          <p:cNvSpPr txBox="1">
            <a:spLocks/>
          </p:cNvSpPr>
          <p:nvPr/>
        </p:nvSpPr>
        <p:spPr>
          <a:xfrm>
            <a:off x="735900" y="2229630"/>
            <a:ext cx="8183196" cy="168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0226" y="1867425"/>
            <a:ext cx="8315123" cy="4441895"/>
            <a:chOff x="271037" y="4223486"/>
            <a:chExt cx="7775520" cy="2948607"/>
          </a:xfrm>
        </p:grpSpPr>
        <p:sp>
          <p:nvSpPr>
            <p:cNvPr id="15" name="Forma livre 14"/>
            <p:cNvSpPr/>
            <p:nvPr/>
          </p:nvSpPr>
          <p:spPr>
            <a:xfrm>
              <a:off x="293332" y="4223486"/>
              <a:ext cx="7722266" cy="410488"/>
            </a:xfrm>
            <a:custGeom>
              <a:avLst/>
              <a:gdLst>
                <a:gd name="connsiteX0" fmla="*/ 0 w 7219993"/>
                <a:gd name="connsiteY0" fmla="*/ 68881 h 413280"/>
                <a:gd name="connsiteX1" fmla="*/ 68881 w 7219993"/>
                <a:gd name="connsiteY1" fmla="*/ 0 h 413280"/>
                <a:gd name="connsiteX2" fmla="*/ 7151112 w 7219993"/>
                <a:gd name="connsiteY2" fmla="*/ 0 h 413280"/>
                <a:gd name="connsiteX3" fmla="*/ 7219993 w 7219993"/>
                <a:gd name="connsiteY3" fmla="*/ 68881 h 413280"/>
                <a:gd name="connsiteX4" fmla="*/ 7219993 w 7219993"/>
                <a:gd name="connsiteY4" fmla="*/ 344399 h 413280"/>
                <a:gd name="connsiteX5" fmla="*/ 7151112 w 7219993"/>
                <a:gd name="connsiteY5" fmla="*/ 413280 h 413280"/>
                <a:gd name="connsiteX6" fmla="*/ 68881 w 7219993"/>
                <a:gd name="connsiteY6" fmla="*/ 413280 h 413280"/>
                <a:gd name="connsiteX7" fmla="*/ 0 w 7219993"/>
                <a:gd name="connsiteY7" fmla="*/ 344399 h 413280"/>
                <a:gd name="connsiteX8" fmla="*/ 0 w 7219993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12" y="0"/>
                  </a:lnTo>
                  <a:cubicBezTo>
                    <a:pt x="7189154" y="0"/>
                    <a:pt x="7219993" y="30839"/>
                    <a:pt x="7219993" y="68881"/>
                  </a:cubicBezTo>
                  <a:lnTo>
                    <a:pt x="7219993" y="344399"/>
                  </a:lnTo>
                  <a:cubicBezTo>
                    <a:pt x="7219993" y="382441"/>
                    <a:pt x="7189154" y="413280"/>
                    <a:pt x="7151112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Criação de Código de Ética Próprio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293332" y="4738932"/>
              <a:ext cx="7722266" cy="909769"/>
            </a:xfrm>
            <a:custGeom>
              <a:avLst/>
              <a:gdLst>
                <a:gd name="connsiteX0" fmla="*/ 0 w 7181604"/>
                <a:gd name="connsiteY0" fmla="*/ 69475 h 416842"/>
                <a:gd name="connsiteX1" fmla="*/ 69475 w 7181604"/>
                <a:gd name="connsiteY1" fmla="*/ 0 h 416842"/>
                <a:gd name="connsiteX2" fmla="*/ 7112129 w 7181604"/>
                <a:gd name="connsiteY2" fmla="*/ 0 h 416842"/>
                <a:gd name="connsiteX3" fmla="*/ 7181604 w 7181604"/>
                <a:gd name="connsiteY3" fmla="*/ 69475 h 416842"/>
                <a:gd name="connsiteX4" fmla="*/ 7181604 w 7181604"/>
                <a:gd name="connsiteY4" fmla="*/ 347367 h 416842"/>
                <a:gd name="connsiteX5" fmla="*/ 7112129 w 7181604"/>
                <a:gd name="connsiteY5" fmla="*/ 416842 h 416842"/>
                <a:gd name="connsiteX6" fmla="*/ 69475 w 7181604"/>
                <a:gd name="connsiteY6" fmla="*/ 416842 h 416842"/>
                <a:gd name="connsiteX7" fmla="*/ 0 w 7181604"/>
                <a:gd name="connsiteY7" fmla="*/ 347367 h 416842"/>
                <a:gd name="connsiteX8" fmla="*/ 0 w 7181604"/>
                <a:gd name="connsiteY8" fmla="*/ 69475 h 41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1604" h="416842">
                  <a:moveTo>
                    <a:pt x="0" y="69475"/>
                  </a:moveTo>
                  <a:cubicBezTo>
                    <a:pt x="0" y="31105"/>
                    <a:pt x="31105" y="0"/>
                    <a:pt x="69475" y="0"/>
                  </a:cubicBezTo>
                  <a:lnTo>
                    <a:pt x="7112129" y="0"/>
                  </a:lnTo>
                  <a:cubicBezTo>
                    <a:pt x="7150499" y="0"/>
                    <a:pt x="7181604" y="31105"/>
                    <a:pt x="7181604" y="69475"/>
                  </a:cubicBezTo>
                  <a:lnTo>
                    <a:pt x="7181604" y="347367"/>
                  </a:lnTo>
                  <a:cubicBezTo>
                    <a:pt x="7181604" y="385737"/>
                    <a:pt x="7150499" y="416842"/>
                    <a:pt x="7112129" y="416842"/>
                  </a:cubicBezTo>
                  <a:lnTo>
                    <a:pt x="69475" y="416842"/>
                  </a:lnTo>
                  <a:cubicBezTo>
                    <a:pt x="31105" y="416842"/>
                    <a:pt x="0" y="385737"/>
                    <a:pt x="0" y="347367"/>
                  </a:cubicBezTo>
                  <a:lnTo>
                    <a:pt x="0" y="6947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733" tIns="20349" rIns="233733" bIns="20349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Instituição de Comissões de Sindicância para apurar irregularidades dos contratos sob investigação no âmbito da Operação Pulso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271037" y="5738088"/>
              <a:ext cx="7763544" cy="956003"/>
            </a:xfrm>
            <a:custGeom>
              <a:avLst/>
              <a:gdLst>
                <a:gd name="connsiteX0" fmla="*/ 0 w 7219993"/>
                <a:gd name="connsiteY0" fmla="*/ 68881 h 413280"/>
                <a:gd name="connsiteX1" fmla="*/ 68881 w 7219993"/>
                <a:gd name="connsiteY1" fmla="*/ 0 h 413280"/>
                <a:gd name="connsiteX2" fmla="*/ 7151112 w 7219993"/>
                <a:gd name="connsiteY2" fmla="*/ 0 h 413280"/>
                <a:gd name="connsiteX3" fmla="*/ 7219993 w 7219993"/>
                <a:gd name="connsiteY3" fmla="*/ 68881 h 413280"/>
                <a:gd name="connsiteX4" fmla="*/ 7219993 w 7219993"/>
                <a:gd name="connsiteY4" fmla="*/ 344399 h 413280"/>
                <a:gd name="connsiteX5" fmla="*/ 7151112 w 7219993"/>
                <a:gd name="connsiteY5" fmla="*/ 413280 h 413280"/>
                <a:gd name="connsiteX6" fmla="*/ 68881 w 7219993"/>
                <a:gd name="connsiteY6" fmla="*/ 413280 h 413280"/>
                <a:gd name="connsiteX7" fmla="*/ 0 w 7219993"/>
                <a:gd name="connsiteY7" fmla="*/ 344399 h 413280"/>
                <a:gd name="connsiteX8" fmla="*/ 0 w 7219993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12" y="0"/>
                  </a:lnTo>
                  <a:cubicBezTo>
                    <a:pt x="7189154" y="0"/>
                    <a:pt x="7219993" y="30839"/>
                    <a:pt x="7219993" y="68881"/>
                  </a:cubicBezTo>
                  <a:lnTo>
                    <a:pt x="7219993" y="344399"/>
                  </a:lnTo>
                  <a:cubicBezTo>
                    <a:pt x="7219993" y="382441"/>
                    <a:pt x="7189154" y="413280"/>
                    <a:pt x="7151112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Medidas tomadas em relação aos contratos investigados, englobando reduções de valor, não renovação, suspensão e novas contratações em andamento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283013" y="6761605"/>
              <a:ext cx="7763544" cy="410488"/>
            </a:xfrm>
            <a:custGeom>
              <a:avLst/>
              <a:gdLst>
                <a:gd name="connsiteX0" fmla="*/ 0 w 7219993"/>
                <a:gd name="connsiteY0" fmla="*/ 68881 h 413280"/>
                <a:gd name="connsiteX1" fmla="*/ 68881 w 7219993"/>
                <a:gd name="connsiteY1" fmla="*/ 0 h 413280"/>
                <a:gd name="connsiteX2" fmla="*/ 7151112 w 7219993"/>
                <a:gd name="connsiteY2" fmla="*/ 0 h 413280"/>
                <a:gd name="connsiteX3" fmla="*/ 7219993 w 7219993"/>
                <a:gd name="connsiteY3" fmla="*/ 68881 h 413280"/>
                <a:gd name="connsiteX4" fmla="*/ 7219993 w 7219993"/>
                <a:gd name="connsiteY4" fmla="*/ 344399 h 413280"/>
                <a:gd name="connsiteX5" fmla="*/ 7151112 w 7219993"/>
                <a:gd name="connsiteY5" fmla="*/ 413280 h 413280"/>
                <a:gd name="connsiteX6" fmla="*/ 68881 w 7219993"/>
                <a:gd name="connsiteY6" fmla="*/ 413280 h 413280"/>
                <a:gd name="connsiteX7" fmla="*/ 0 w 7219993"/>
                <a:gd name="connsiteY7" fmla="*/ 344399 h 413280"/>
                <a:gd name="connsiteX8" fmla="*/ 0 w 7219993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12" y="0"/>
                  </a:lnTo>
                  <a:cubicBezTo>
                    <a:pt x="7189154" y="0"/>
                    <a:pt x="7219993" y="30839"/>
                    <a:pt x="7219993" y="68881"/>
                  </a:cubicBezTo>
                  <a:lnTo>
                    <a:pt x="7219993" y="344399"/>
                  </a:lnTo>
                  <a:cubicBezTo>
                    <a:pt x="7219993" y="382441"/>
                    <a:pt x="7189154" y="413280"/>
                    <a:pt x="7151112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Colaboração com as ações do TCU, CGU, MPF e PF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4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7438"/>
            <a:ext cx="8964488" cy="909314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 smtClean="0"/>
              <a:t>IMPLANTAÇÃO DA FÁBRICA DE HEMODERIVADOS E RECOMBINANTE – PROBLEMAS DETECTADOS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9" name="Forma livre 8"/>
          <p:cNvSpPr/>
          <p:nvPr/>
        </p:nvSpPr>
        <p:spPr>
          <a:xfrm>
            <a:off x="65191" y="3429000"/>
            <a:ext cx="8899297" cy="828763"/>
          </a:xfrm>
          <a:custGeom>
            <a:avLst/>
            <a:gdLst>
              <a:gd name="connsiteX0" fmla="*/ 0 w 7219993"/>
              <a:gd name="connsiteY0" fmla="*/ 68881 h 413280"/>
              <a:gd name="connsiteX1" fmla="*/ 68881 w 7219993"/>
              <a:gd name="connsiteY1" fmla="*/ 0 h 413280"/>
              <a:gd name="connsiteX2" fmla="*/ 7151112 w 7219993"/>
              <a:gd name="connsiteY2" fmla="*/ 0 h 413280"/>
              <a:gd name="connsiteX3" fmla="*/ 7219993 w 7219993"/>
              <a:gd name="connsiteY3" fmla="*/ 68881 h 413280"/>
              <a:gd name="connsiteX4" fmla="*/ 7219993 w 7219993"/>
              <a:gd name="connsiteY4" fmla="*/ 344399 h 413280"/>
              <a:gd name="connsiteX5" fmla="*/ 7151112 w 7219993"/>
              <a:gd name="connsiteY5" fmla="*/ 413280 h 413280"/>
              <a:gd name="connsiteX6" fmla="*/ 68881 w 7219993"/>
              <a:gd name="connsiteY6" fmla="*/ 413280 h 413280"/>
              <a:gd name="connsiteX7" fmla="*/ 0 w 7219993"/>
              <a:gd name="connsiteY7" fmla="*/ 344399 h 413280"/>
              <a:gd name="connsiteX8" fmla="*/ 0 w 7219993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993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151112" y="0"/>
                </a:lnTo>
                <a:cubicBezTo>
                  <a:pt x="7189154" y="0"/>
                  <a:pt x="7219993" y="30839"/>
                  <a:pt x="7219993" y="68881"/>
                </a:cubicBezTo>
                <a:lnTo>
                  <a:pt x="7219993" y="344399"/>
                </a:lnTo>
                <a:cubicBezTo>
                  <a:pt x="7219993" y="382441"/>
                  <a:pt x="7189154" y="413280"/>
                  <a:pt x="7151112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59" tIns="20175" rIns="233559" bIns="20175" numCol="1" spcCol="1270" rtlCol="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Falhas de planejamento e execução e controle da obra</a:t>
            </a:r>
          </a:p>
        </p:txBody>
      </p:sp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2348880"/>
            <a:ext cx="8856984" cy="864096"/>
          </a:xfrm>
          <a:solidFill>
            <a:schemeClr val="accent2">
              <a:lumMod val="5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59" tIns="20175" rIns="233559" bIns="20175" numCol="1" spcCol="1270" anchor="ctr" anchorCtr="0">
            <a:noAutofit/>
          </a:bodyPr>
          <a:lstStyle/>
          <a:p>
            <a:pPr mar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Atrasos recorrentes nas entregas por parte do Consórcio</a:t>
            </a:r>
          </a:p>
        </p:txBody>
      </p:sp>
      <p:sp>
        <p:nvSpPr>
          <p:cNvPr id="5" name="Forma livre 4"/>
          <p:cNvSpPr/>
          <p:nvPr/>
        </p:nvSpPr>
        <p:spPr>
          <a:xfrm>
            <a:off x="65191" y="4544453"/>
            <a:ext cx="8899297" cy="828763"/>
          </a:xfrm>
          <a:custGeom>
            <a:avLst/>
            <a:gdLst>
              <a:gd name="connsiteX0" fmla="*/ 0 w 7219993"/>
              <a:gd name="connsiteY0" fmla="*/ 68881 h 413280"/>
              <a:gd name="connsiteX1" fmla="*/ 68881 w 7219993"/>
              <a:gd name="connsiteY1" fmla="*/ 0 h 413280"/>
              <a:gd name="connsiteX2" fmla="*/ 7151112 w 7219993"/>
              <a:gd name="connsiteY2" fmla="*/ 0 h 413280"/>
              <a:gd name="connsiteX3" fmla="*/ 7219993 w 7219993"/>
              <a:gd name="connsiteY3" fmla="*/ 68881 h 413280"/>
              <a:gd name="connsiteX4" fmla="*/ 7219993 w 7219993"/>
              <a:gd name="connsiteY4" fmla="*/ 344399 h 413280"/>
              <a:gd name="connsiteX5" fmla="*/ 7151112 w 7219993"/>
              <a:gd name="connsiteY5" fmla="*/ 413280 h 413280"/>
              <a:gd name="connsiteX6" fmla="*/ 68881 w 7219993"/>
              <a:gd name="connsiteY6" fmla="*/ 413280 h 413280"/>
              <a:gd name="connsiteX7" fmla="*/ 0 w 7219993"/>
              <a:gd name="connsiteY7" fmla="*/ 344399 h 413280"/>
              <a:gd name="connsiteX8" fmla="*/ 0 w 7219993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993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151112" y="0"/>
                </a:lnTo>
                <a:cubicBezTo>
                  <a:pt x="7189154" y="0"/>
                  <a:pt x="7219993" y="30839"/>
                  <a:pt x="7219993" y="68881"/>
                </a:cubicBezTo>
                <a:lnTo>
                  <a:pt x="7219993" y="344399"/>
                </a:lnTo>
                <a:cubicBezTo>
                  <a:pt x="7219993" y="382441"/>
                  <a:pt x="7189154" y="413280"/>
                  <a:pt x="7151112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59" tIns="20175" rIns="233559" bIns="20175" numCol="1" spcCol="1270" rtlCol="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Indícios de irregularidades graves apontados pelo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TCU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89357746"/>
              </p:ext>
            </p:extLst>
          </p:nvPr>
        </p:nvGraphicFramePr>
        <p:xfrm>
          <a:off x="323528" y="2276872"/>
          <a:ext cx="7560840" cy="336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1"/>
          <p:cNvSpPr txBox="1">
            <a:spLocks/>
          </p:cNvSpPr>
          <p:nvPr/>
        </p:nvSpPr>
        <p:spPr>
          <a:xfrm>
            <a:off x="13275" y="7200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INTEGRAL CUMPRIMENTO DAS DETERMINAÇÕES DO TCU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Contrato nº </a:t>
            </a:r>
            <a:r>
              <a:rPr lang="pt-BR" sz="2400" u="sng" dirty="0" smtClean="0">
                <a:solidFill>
                  <a:schemeClr val="bg1"/>
                </a:solidFill>
              </a:rPr>
              <a:t>02/2011</a:t>
            </a:r>
            <a:r>
              <a:rPr lang="pt-BR" sz="2400" dirty="0" smtClean="0">
                <a:solidFill>
                  <a:schemeClr val="bg1"/>
                </a:solidFill>
              </a:rPr>
              <a:t> (Consórcio </a:t>
            </a:r>
            <a:r>
              <a:rPr lang="pt-BR" sz="2400" dirty="0" err="1" smtClean="0">
                <a:solidFill>
                  <a:schemeClr val="bg1"/>
                </a:solidFill>
              </a:rPr>
              <a:t>Biotec</a:t>
            </a:r>
            <a:r>
              <a:rPr lang="pt-BR" sz="2400" dirty="0" smtClean="0">
                <a:solidFill>
                  <a:schemeClr val="bg1"/>
                </a:solidFill>
              </a:rPr>
              <a:t>), 14/09/2016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m para 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7687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4290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2514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1"/>
          <p:cNvSpPr txBox="1">
            <a:spLocks/>
          </p:cNvSpPr>
          <p:nvPr/>
        </p:nvSpPr>
        <p:spPr>
          <a:xfrm>
            <a:off x="-468560" y="1700808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900" dirty="0" smtClean="0">
                <a:solidFill>
                  <a:schemeClr val="tx1"/>
                </a:solidFill>
              </a:rPr>
              <a:t>A Hemobrás cumpriu de modo </a:t>
            </a:r>
            <a:r>
              <a:rPr lang="pt-BR" sz="1900" u="sng" dirty="0" smtClean="0">
                <a:solidFill>
                  <a:srgbClr val="8E0000"/>
                </a:solidFill>
              </a:rPr>
              <a:t>IMEDIATO</a:t>
            </a:r>
            <a:r>
              <a:rPr lang="pt-BR" sz="1900" dirty="0" smtClean="0">
                <a:solidFill>
                  <a:schemeClr val="tx1"/>
                </a:solidFill>
              </a:rPr>
              <a:t> todas as medidas cautelares!</a:t>
            </a:r>
            <a:endParaRPr lang="pt-BR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/>
          <p:cNvSpPr txBox="1">
            <a:spLocks/>
          </p:cNvSpPr>
          <p:nvPr/>
        </p:nvSpPr>
        <p:spPr>
          <a:xfrm>
            <a:off x="13275" y="116632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ESTRATÉGIA PARA CONCLUSÃO DO EMPREENDIMENTO</a:t>
            </a:r>
            <a:endParaRPr lang="pt-BR" sz="2800" dirty="0">
              <a:solidFill>
                <a:schemeClr val="bg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67544" y="1772816"/>
            <a:ext cx="8208912" cy="792088"/>
            <a:chOff x="417646" y="1399"/>
            <a:chExt cx="7477850" cy="1859760"/>
          </a:xfrm>
          <a:solidFill>
            <a:schemeClr val="accent2">
              <a:lumMod val="50000"/>
            </a:schemeClr>
          </a:solidFill>
        </p:grpSpPr>
        <p:sp>
          <p:nvSpPr>
            <p:cNvPr id="28" name="Retângulo de cantos arredondados 27"/>
            <p:cNvSpPr/>
            <p:nvPr/>
          </p:nvSpPr>
          <p:spPr>
            <a:xfrm>
              <a:off x="417646" y="1399"/>
              <a:ext cx="7477850" cy="1859760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tângulo 28"/>
            <p:cNvSpPr/>
            <p:nvPr/>
          </p:nvSpPr>
          <p:spPr>
            <a:xfrm>
              <a:off x="508432" y="92185"/>
              <a:ext cx="7296278" cy="16781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t-BR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nventário da obra – encerramento do contrato nº 2/2011</a:t>
              </a:r>
              <a:endParaRPr lang="pt-BR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67544" y="2708920"/>
            <a:ext cx="8208912" cy="648072"/>
            <a:chOff x="417646" y="1399"/>
            <a:chExt cx="7477850" cy="1859760"/>
          </a:xfrm>
          <a:solidFill>
            <a:schemeClr val="accent2">
              <a:lumMod val="50000"/>
            </a:schemeClr>
          </a:solidFill>
        </p:grpSpPr>
        <p:sp>
          <p:nvSpPr>
            <p:cNvPr id="31" name="Retângulo de cantos arredondados 30"/>
            <p:cNvSpPr/>
            <p:nvPr/>
          </p:nvSpPr>
          <p:spPr>
            <a:xfrm>
              <a:off x="417646" y="1399"/>
              <a:ext cx="7477850" cy="1859760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508432" y="92185"/>
              <a:ext cx="7296278" cy="16781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Licitação para o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remanescente da obra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467544" y="3501008"/>
            <a:ext cx="8208912" cy="792088"/>
            <a:chOff x="417646" y="1400"/>
            <a:chExt cx="7477850" cy="1859759"/>
          </a:xfrm>
          <a:solidFill>
            <a:schemeClr val="accent2">
              <a:lumMod val="50000"/>
            </a:schemeClr>
          </a:solidFill>
        </p:grpSpPr>
        <p:sp>
          <p:nvSpPr>
            <p:cNvPr id="37" name="Retângulo de cantos arredondados 36"/>
            <p:cNvSpPr/>
            <p:nvPr/>
          </p:nvSpPr>
          <p:spPr>
            <a:xfrm>
              <a:off x="417646" y="1400"/>
              <a:ext cx="7477850" cy="1859759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tângulo 37"/>
            <p:cNvSpPr/>
            <p:nvPr/>
          </p:nvSpPr>
          <p:spPr>
            <a:xfrm>
              <a:off x="508432" y="92185"/>
              <a:ext cx="7296278" cy="16781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Retomada da aquisição dos demais equipamentos de produção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67544" y="4437112"/>
            <a:ext cx="8208912" cy="758746"/>
            <a:chOff x="417646" y="1400"/>
            <a:chExt cx="7477850" cy="1859759"/>
          </a:xfrm>
          <a:solidFill>
            <a:schemeClr val="accent2">
              <a:lumMod val="50000"/>
            </a:schemeClr>
          </a:solidFill>
        </p:grpSpPr>
        <p:sp>
          <p:nvSpPr>
            <p:cNvPr id="40" name="Retângulo de cantos arredondados 39"/>
            <p:cNvSpPr/>
            <p:nvPr/>
          </p:nvSpPr>
          <p:spPr>
            <a:xfrm>
              <a:off x="417646" y="1400"/>
              <a:ext cx="7477850" cy="1859759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tângulo 40"/>
            <p:cNvSpPr/>
            <p:nvPr/>
          </p:nvSpPr>
          <p:spPr>
            <a:xfrm>
              <a:off x="508432" y="92185"/>
              <a:ext cx="7296278" cy="16781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Conclusão das Transferências de Tecnologia celebradas pela Hemobrás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467544" y="5301208"/>
            <a:ext cx="8208912" cy="792088"/>
            <a:chOff x="417646" y="1400"/>
            <a:chExt cx="7477850" cy="1859759"/>
          </a:xfrm>
          <a:solidFill>
            <a:schemeClr val="accent2">
              <a:lumMod val="50000"/>
            </a:schemeClr>
          </a:solidFill>
        </p:grpSpPr>
        <p:sp>
          <p:nvSpPr>
            <p:cNvPr id="43" name="Retângulo de cantos arredondados 42"/>
            <p:cNvSpPr/>
            <p:nvPr/>
          </p:nvSpPr>
          <p:spPr>
            <a:xfrm>
              <a:off x="417646" y="1400"/>
              <a:ext cx="7477850" cy="1859759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tângulo 43"/>
            <p:cNvSpPr/>
            <p:nvPr/>
          </p:nvSpPr>
          <p:spPr>
            <a:xfrm>
              <a:off x="508432" y="92185"/>
              <a:ext cx="7296278" cy="16781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Produção Nacional de Medicamentos Hemoderivados e Fator VIII Recombinante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1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/>
          <p:cNvSpPr txBox="1">
            <a:spLocks/>
          </p:cNvSpPr>
          <p:nvPr/>
        </p:nvSpPr>
        <p:spPr>
          <a:xfrm>
            <a:off x="-396552" y="44624"/>
            <a:ext cx="907300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BENEFÍCIOS DA CONCLUSÃO DO EMPREENDIMENTO HEMOBRÁS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Subtítulo 1"/>
          <p:cNvSpPr txBox="1">
            <a:spLocks/>
          </p:cNvSpPr>
          <p:nvPr/>
        </p:nvSpPr>
        <p:spPr>
          <a:xfrm>
            <a:off x="35496" y="1628800"/>
            <a:ext cx="914400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+mj-lt"/>
              <a:buAutoNum type="arabicPeriod"/>
            </a:pPr>
            <a:r>
              <a:rPr lang="pt-BR" sz="1900" dirty="0" smtClean="0"/>
              <a:t>CONSOLIDAÇÃO do COMPLEXO INDUSTRIAL DA SAÚDE.</a:t>
            </a:r>
          </a:p>
          <a:p>
            <a:pPr algn="just">
              <a:spcAft>
                <a:spcPts val="1200"/>
              </a:spcAft>
              <a:buFont typeface="+mj-lt"/>
              <a:buAutoNum type="arabicPeriod"/>
            </a:pPr>
            <a:r>
              <a:rPr lang="pt-BR" sz="1900" dirty="0" smtClean="0"/>
              <a:t>Aproveitamento do PLASMA BRASILEIRO (oriundo </a:t>
            </a:r>
            <a:r>
              <a:rPr lang="pt-BR" sz="1900" dirty="0"/>
              <a:t>de doações de sangue voluntárias) </a:t>
            </a:r>
            <a:r>
              <a:rPr lang="pt-BR" sz="1900" dirty="0" smtClean="0"/>
              <a:t>em INDÚSTRIA NACIONAL. </a:t>
            </a:r>
          </a:p>
          <a:p>
            <a:pPr algn="just">
              <a:spcAft>
                <a:spcPts val="1200"/>
              </a:spcAft>
              <a:buFont typeface="+mj-lt"/>
              <a:buAutoNum type="arabicPeriod"/>
            </a:pPr>
            <a:r>
              <a:rPr lang="pt-BR" sz="1900" dirty="0" smtClean="0"/>
              <a:t>ECONOMIA de </a:t>
            </a:r>
            <a:r>
              <a:rPr lang="pt-BR" sz="1900" dirty="0"/>
              <a:t>recursos públicos dispendidos </a:t>
            </a:r>
            <a:r>
              <a:rPr lang="pt-BR" sz="1900" dirty="0" smtClean="0"/>
              <a:t>com a AQUISIÇÃO de MEDICAMENTOS HEMODERIVADOS e FATOR VIII RECOMBINANTE ao SUS. </a:t>
            </a:r>
          </a:p>
          <a:p>
            <a:pPr algn="just">
              <a:spcAft>
                <a:spcPts val="1200"/>
              </a:spcAft>
              <a:buFont typeface="+mj-lt"/>
              <a:buAutoNum type="arabicPeriod"/>
            </a:pPr>
            <a:r>
              <a:rPr lang="pt-BR" sz="1900" dirty="0" smtClean="0"/>
              <a:t>FORTALECIMENTO </a:t>
            </a:r>
            <a:r>
              <a:rPr lang="pt-BR" sz="1900" dirty="0"/>
              <a:t>da </a:t>
            </a:r>
            <a:r>
              <a:rPr lang="pt-BR" sz="1900" dirty="0" smtClean="0"/>
              <a:t>HEMORREDE BRASILEIRA, </a:t>
            </a:r>
            <a:r>
              <a:rPr lang="pt-BR" sz="1900" dirty="0"/>
              <a:t>com melhoria na qualidade dos processos e </a:t>
            </a:r>
            <a:r>
              <a:rPr lang="pt-BR" sz="1900" dirty="0" err="1"/>
              <a:t>hemocomponentes</a:t>
            </a:r>
            <a:r>
              <a:rPr lang="pt-BR" sz="1900" dirty="0"/>
              <a:t> produzidos, ATENDENDO MELHOR O SUS. </a:t>
            </a:r>
            <a:endParaRPr lang="pt-BR" sz="1900" dirty="0" smtClean="0"/>
          </a:p>
          <a:p>
            <a:pPr algn="just">
              <a:buFont typeface="+mj-lt"/>
              <a:buAutoNum type="arabicPeriod"/>
            </a:pPr>
            <a:r>
              <a:rPr lang="pt-BR" sz="1900" dirty="0" smtClean="0"/>
              <a:t>CONTRIBUIÇÃO SUBSTANCIAL para </a:t>
            </a:r>
            <a:r>
              <a:rPr lang="pt-BR" sz="1900" dirty="0"/>
              <a:t>a </a:t>
            </a:r>
            <a:r>
              <a:rPr lang="pt-BR" sz="1900" dirty="0" smtClean="0"/>
              <a:t>AUTONOMIA DO BRASIL e REDUÇÃO DA DEPENDÊNCIA EXTERNA de </a:t>
            </a:r>
            <a:r>
              <a:rPr lang="pt-BR" sz="1900" dirty="0"/>
              <a:t>produtos </a:t>
            </a:r>
            <a:endParaRPr lang="pt-BR" sz="1900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900" dirty="0"/>
              <a:t> </a:t>
            </a:r>
            <a:r>
              <a:rPr lang="pt-BR" sz="1900" dirty="0" smtClean="0"/>
              <a:t>    HEMODERIVADOS e BIOTECNOLÓGICOS.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077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/>
          <p:cNvSpPr txBox="1">
            <a:spLocks/>
          </p:cNvSpPr>
          <p:nvPr/>
        </p:nvSpPr>
        <p:spPr>
          <a:xfrm>
            <a:off x="13275" y="260648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FUNÇÃO SOCIAL DA HEMOBRÁS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124744"/>
            <a:ext cx="8496944" cy="266429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endParaRPr lang="pt-BR" sz="2800" dirty="0"/>
          </a:p>
          <a:p>
            <a:pPr algn="just">
              <a:lnSpc>
                <a:spcPct val="80000"/>
              </a:lnSpc>
              <a:defRPr/>
            </a:pPr>
            <a:endParaRPr lang="pt-BR" sz="2800" u="sng" dirty="0" smtClean="0"/>
          </a:p>
          <a:p>
            <a:pPr algn="just">
              <a:lnSpc>
                <a:spcPct val="150000"/>
              </a:lnSpc>
              <a:buNone/>
              <a:defRPr/>
            </a:pPr>
            <a:r>
              <a:rPr lang="pt-BR" sz="2800" dirty="0" smtClean="0"/>
              <a:t>     “</a:t>
            </a:r>
            <a:r>
              <a:rPr lang="pt-BR" sz="2800" dirty="0"/>
              <a:t>Garantir aos pacientes do SISTEMA ÚNICO DE SAÚDE </a:t>
            </a:r>
            <a:r>
              <a:rPr lang="pt-BR" sz="2800" dirty="0" smtClean="0"/>
              <a:t>– SUS </a:t>
            </a:r>
            <a:r>
              <a:rPr lang="pt-BR" sz="2800" dirty="0"/>
              <a:t>o fornecimento de MEDICAMENTOS HEMODERIVADOS  ou produzidos por BIOTECNOLOGIA.”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pt-BR" sz="2800" u="sng" dirty="0"/>
          </a:p>
          <a:p>
            <a:pPr algn="r">
              <a:lnSpc>
                <a:spcPct val="80000"/>
              </a:lnSpc>
              <a:buNone/>
              <a:defRPr/>
            </a:pPr>
            <a:r>
              <a:rPr lang="pt-BR" sz="2400" dirty="0"/>
              <a:t>Lei Federal nº 10.972/2004 - Criação da Hemobrás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560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075" y="6462713"/>
            <a:ext cx="3968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0F77BC-F91F-46E9-80D1-05C7E47C06C7}" type="slidenum">
              <a:rPr lang="en-US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pPr/>
              <a:t>20</a:t>
            </a:fld>
            <a:endParaRPr lang="en-US" sz="1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29913" b="22824"/>
          <a:stretch/>
        </p:blipFill>
        <p:spPr>
          <a:xfrm>
            <a:off x="107504" y="2060848"/>
            <a:ext cx="8866722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323528" y="6011996"/>
            <a:ext cx="407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presidencia@hemobras.gov.br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81560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/>
          <p:cNvSpPr txBox="1">
            <a:spLocks/>
          </p:cNvSpPr>
          <p:nvPr/>
        </p:nvSpPr>
        <p:spPr>
          <a:xfrm>
            <a:off x="-36512" y="288032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t-BR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FOCOS DE ATUAÇÃO DA HEMOBRÁS</a:t>
            </a:r>
            <a:endParaRPr lang="pt-BR" sz="2800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01914" y="2119815"/>
            <a:ext cx="8418558" cy="3266443"/>
            <a:chOff x="105026" y="3751193"/>
            <a:chExt cx="7483163" cy="2479671"/>
          </a:xfrm>
        </p:grpSpPr>
        <p:sp>
          <p:nvSpPr>
            <p:cNvPr id="14" name="Forma livre 13"/>
            <p:cNvSpPr/>
            <p:nvPr/>
          </p:nvSpPr>
          <p:spPr>
            <a:xfrm>
              <a:off x="105026" y="5619662"/>
              <a:ext cx="7483162" cy="611202"/>
            </a:xfrm>
            <a:custGeom>
              <a:avLst/>
              <a:gdLst>
                <a:gd name="connsiteX0" fmla="*/ 0 w 7220049"/>
                <a:gd name="connsiteY0" fmla="*/ 68881 h 413280"/>
                <a:gd name="connsiteX1" fmla="*/ 68881 w 7220049"/>
                <a:gd name="connsiteY1" fmla="*/ 0 h 413280"/>
                <a:gd name="connsiteX2" fmla="*/ 7151168 w 7220049"/>
                <a:gd name="connsiteY2" fmla="*/ 0 h 413280"/>
                <a:gd name="connsiteX3" fmla="*/ 7220049 w 7220049"/>
                <a:gd name="connsiteY3" fmla="*/ 68881 h 413280"/>
                <a:gd name="connsiteX4" fmla="*/ 7220049 w 7220049"/>
                <a:gd name="connsiteY4" fmla="*/ 344399 h 413280"/>
                <a:gd name="connsiteX5" fmla="*/ 7151168 w 7220049"/>
                <a:gd name="connsiteY5" fmla="*/ 413280 h 413280"/>
                <a:gd name="connsiteX6" fmla="*/ 68881 w 7220049"/>
                <a:gd name="connsiteY6" fmla="*/ 413280 h 413280"/>
                <a:gd name="connsiteX7" fmla="*/ 0 w 7220049"/>
                <a:gd name="connsiteY7" fmla="*/ 344399 h 413280"/>
                <a:gd name="connsiteX8" fmla="*/ 0 w 7220049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0049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68" y="0"/>
                  </a:lnTo>
                  <a:cubicBezTo>
                    <a:pt x="7189210" y="0"/>
                    <a:pt x="7220049" y="30839"/>
                    <a:pt x="7220049" y="68881"/>
                  </a:cubicBezTo>
                  <a:lnTo>
                    <a:pt x="7220049" y="344399"/>
                  </a:lnTo>
                  <a:cubicBezTo>
                    <a:pt x="7220049" y="382441"/>
                    <a:pt x="7189210" y="413280"/>
                    <a:pt x="7151168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Implantação da Fábrica de Hemoderivados e Recombinante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05138" y="3751193"/>
              <a:ext cx="7483051" cy="546638"/>
            </a:xfrm>
            <a:custGeom>
              <a:avLst/>
              <a:gdLst>
                <a:gd name="connsiteX0" fmla="*/ 0 w 7219993"/>
                <a:gd name="connsiteY0" fmla="*/ 68881 h 413280"/>
                <a:gd name="connsiteX1" fmla="*/ 68881 w 7219993"/>
                <a:gd name="connsiteY1" fmla="*/ 0 h 413280"/>
                <a:gd name="connsiteX2" fmla="*/ 7151112 w 7219993"/>
                <a:gd name="connsiteY2" fmla="*/ 0 h 413280"/>
                <a:gd name="connsiteX3" fmla="*/ 7219993 w 7219993"/>
                <a:gd name="connsiteY3" fmla="*/ 68881 h 413280"/>
                <a:gd name="connsiteX4" fmla="*/ 7219993 w 7219993"/>
                <a:gd name="connsiteY4" fmla="*/ 344399 h 413280"/>
                <a:gd name="connsiteX5" fmla="*/ 7151112 w 7219993"/>
                <a:gd name="connsiteY5" fmla="*/ 413280 h 413280"/>
                <a:gd name="connsiteX6" fmla="*/ 68881 w 7219993"/>
                <a:gd name="connsiteY6" fmla="*/ 413280 h 413280"/>
                <a:gd name="connsiteX7" fmla="*/ 0 w 7219993"/>
                <a:gd name="connsiteY7" fmla="*/ 344399 h 413280"/>
                <a:gd name="connsiteX8" fmla="*/ 0 w 7219993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12" y="0"/>
                  </a:lnTo>
                  <a:cubicBezTo>
                    <a:pt x="7189154" y="0"/>
                    <a:pt x="7219993" y="30839"/>
                    <a:pt x="7219993" y="68881"/>
                  </a:cubicBezTo>
                  <a:lnTo>
                    <a:pt x="7219993" y="344399"/>
                  </a:lnTo>
                  <a:cubicBezTo>
                    <a:pt x="7219993" y="382441"/>
                    <a:pt x="7189154" y="413280"/>
                    <a:pt x="7151112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Gestão do Plasma Brasileiro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105138" y="4625814"/>
              <a:ext cx="7483050" cy="629143"/>
            </a:xfrm>
            <a:custGeom>
              <a:avLst/>
              <a:gdLst>
                <a:gd name="connsiteX0" fmla="*/ 0 w 7219993"/>
                <a:gd name="connsiteY0" fmla="*/ 68881 h 413280"/>
                <a:gd name="connsiteX1" fmla="*/ 68881 w 7219993"/>
                <a:gd name="connsiteY1" fmla="*/ 0 h 413280"/>
                <a:gd name="connsiteX2" fmla="*/ 7151112 w 7219993"/>
                <a:gd name="connsiteY2" fmla="*/ 0 h 413280"/>
                <a:gd name="connsiteX3" fmla="*/ 7219993 w 7219993"/>
                <a:gd name="connsiteY3" fmla="*/ 68881 h 413280"/>
                <a:gd name="connsiteX4" fmla="*/ 7219993 w 7219993"/>
                <a:gd name="connsiteY4" fmla="*/ 344399 h 413280"/>
                <a:gd name="connsiteX5" fmla="*/ 7151112 w 7219993"/>
                <a:gd name="connsiteY5" fmla="*/ 413280 h 413280"/>
                <a:gd name="connsiteX6" fmla="*/ 68881 w 7219993"/>
                <a:gd name="connsiteY6" fmla="*/ 413280 h 413280"/>
                <a:gd name="connsiteX7" fmla="*/ 0 w 7219993"/>
                <a:gd name="connsiteY7" fmla="*/ 344399 h 413280"/>
                <a:gd name="connsiteX8" fmla="*/ 0 w 7219993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93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151112" y="0"/>
                  </a:lnTo>
                  <a:cubicBezTo>
                    <a:pt x="7189154" y="0"/>
                    <a:pt x="7219993" y="30839"/>
                    <a:pt x="7219993" y="68881"/>
                  </a:cubicBezTo>
                  <a:lnTo>
                    <a:pt x="7219993" y="344399"/>
                  </a:lnTo>
                  <a:cubicBezTo>
                    <a:pt x="7219993" y="382441"/>
                    <a:pt x="7189154" y="413280"/>
                    <a:pt x="7151112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59" tIns="20175" rIns="233559" bIns="20175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Fornecimento de medicamentos para o Ministério da Saúde </a:t>
              </a:r>
              <a:endPara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4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5004048" y="1118647"/>
            <a:ext cx="0" cy="552868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8211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TRANSFERÊNCIAS DE TECNOLOGIA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128095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Medicamentos Hemoderivados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52120" y="128095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Fator VIII recombinante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971600" y="2132856"/>
            <a:ext cx="3744416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I – Qualificação da Hemorrede e Logística do Plasma.</a:t>
            </a:r>
          </a:p>
          <a:p>
            <a:pPr algn="just"/>
            <a:r>
              <a:rPr lang="pt-BR" sz="1600" b="1" dirty="0" smtClean="0"/>
              <a:t>Fase II – Importação e distribuição dos medicamentos.</a:t>
            </a:r>
            <a:endParaRPr lang="pt-BR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5292080" y="2132856"/>
            <a:ext cx="3744416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I – Registro do Hemo-8r junto a ANVISA e distribuição do recombinante.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3284984"/>
            <a:ext cx="374441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III – Embalagem e liberação de medicamentos hemoderivados.</a:t>
            </a:r>
            <a:endParaRPr lang="pt-BR" sz="1600" b="1" dirty="0"/>
          </a:p>
        </p:txBody>
      </p:sp>
      <p:sp>
        <p:nvSpPr>
          <p:cNvPr id="11" name="Retângulo 10"/>
          <p:cNvSpPr/>
          <p:nvPr/>
        </p:nvSpPr>
        <p:spPr>
          <a:xfrm>
            <a:off x="5292080" y="3295691"/>
            <a:ext cx="374441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II – Embalagem e liberação do Hemo-8r.</a:t>
            </a:r>
            <a:endParaRPr lang="pt-BR" sz="1600" b="1" dirty="0"/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4788024" y="3429000"/>
            <a:ext cx="432048" cy="2880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3" name="Retângulo 12"/>
          <p:cNvSpPr/>
          <p:nvPr/>
        </p:nvSpPr>
        <p:spPr>
          <a:xfrm>
            <a:off x="971600" y="3922349"/>
            <a:ext cx="3744416" cy="298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IV – Utilidades industriais.</a:t>
            </a:r>
            <a:endParaRPr lang="pt-BR" sz="1600" b="1" dirty="0"/>
          </a:p>
        </p:txBody>
      </p:sp>
      <p:sp>
        <p:nvSpPr>
          <p:cNvPr id="14" name="Retângulo 13"/>
          <p:cNvSpPr/>
          <p:nvPr/>
        </p:nvSpPr>
        <p:spPr>
          <a:xfrm>
            <a:off x="5292080" y="4293096"/>
            <a:ext cx="3744416" cy="298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III – Envase do Hemo-8r.</a:t>
            </a:r>
            <a:endParaRPr lang="pt-BR" sz="1600" b="1" dirty="0"/>
          </a:p>
        </p:txBody>
      </p:sp>
      <p:sp>
        <p:nvSpPr>
          <p:cNvPr id="15" name="Seta para a esquerda e para a direita 14"/>
          <p:cNvSpPr/>
          <p:nvPr/>
        </p:nvSpPr>
        <p:spPr>
          <a:xfrm>
            <a:off x="4788024" y="4293096"/>
            <a:ext cx="432048" cy="2880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6" name="Retângulo 15"/>
          <p:cNvSpPr/>
          <p:nvPr/>
        </p:nvSpPr>
        <p:spPr>
          <a:xfrm>
            <a:off x="971600" y="4293096"/>
            <a:ext cx="3744416" cy="298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V – Envase de Albumina.</a:t>
            </a:r>
            <a:endParaRPr lang="pt-BR" sz="1600" b="1" dirty="0"/>
          </a:p>
        </p:txBody>
      </p:sp>
      <p:sp>
        <p:nvSpPr>
          <p:cNvPr id="17" name="Retângulo 16"/>
          <p:cNvSpPr/>
          <p:nvPr/>
        </p:nvSpPr>
        <p:spPr>
          <a:xfrm>
            <a:off x="971600" y="4653136"/>
            <a:ext cx="3744416" cy="298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VI – Produção de Albumina.</a:t>
            </a:r>
            <a:endParaRPr lang="pt-BR" sz="1600" b="1" dirty="0"/>
          </a:p>
        </p:txBody>
      </p:sp>
      <p:sp>
        <p:nvSpPr>
          <p:cNvPr id="18" name="Retângulo 17"/>
          <p:cNvSpPr/>
          <p:nvPr/>
        </p:nvSpPr>
        <p:spPr>
          <a:xfrm>
            <a:off x="5292080" y="5578533"/>
            <a:ext cx="3744416" cy="298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IV – Produção do Hemo-8r.</a:t>
            </a:r>
            <a:endParaRPr lang="pt-BR" sz="1600" b="1" dirty="0"/>
          </a:p>
        </p:txBody>
      </p:sp>
      <p:sp>
        <p:nvSpPr>
          <p:cNvPr id="19" name="Retângulo 18"/>
          <p:cNvSpPr/>
          <p:nvPr/>
        </p:nvSpPr>
        <p:spPr>
          <a:xfrm>
            <a:off x="5292080" y="5949280"/>
            <a:ext cx="3744416" cy="298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V – Assistência Técnica</a:t>
            </a:r>
            <a:endParaRPr lang="pt-BR" sz="1600" b="1" dirty="0"/>
          </a:p>
        </p:txBody>
      </p:sp>
      <p:sp>
        <p:nvSpPr>
          <p:cNvPr id="20" name="Retângulo 19"/>
          <p:cNvSpPr/>
          <p:nvPr/>
        </p:nvSpPr>
        <p:spPr>
          <a:xfrm>
            <a:off x="971600" y="5589240"/>
            <a:ext cx="3744416" cy="293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VII – Produção de Imunoglobulina.</a:t>
            </a:r>
            <a:endParaRPr lang="pt-BR" sz="1600" b="1" dirty="0"/>
          </a:p>
        </p:txBody>
      </p:sp>
      <p:sp>
        <p:nvSpPr>
          <p:cNvPr id="21" name="Retângulo 20"/>
          <p:cNvSpPr/>
          <p:nvPr/>
        </p:nvSpPr>
        <p:spPr>
          <a:xfrm>
            <a:off x="971600" y="5949280"/>
            <a:ext cx="3744416" cy="554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/>
              <a:t>Fase VIII – Produção de fatores de coagulação.</a:t>
            </a:r>
            <a:endParaRPr lang="pt-BR" sz="1600" b="1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467544" y="3212976"/>
            <a:ext cx="856895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67544" y="5445224"/>
            <a:ext cx="856895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 rot="16200000">
            <a:off x="-287119" y="223651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ETAPAS CONCLUÍDAS</a:t>
            </a:r>
            <a:endParaRPr lang="pt-BR" sz="1600" b="1" dirty="0"/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-288540" y="396470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ETAPAS EM ANDAMENTO</a:t>
            </a:r>
            <a:endParaRPr lang="pt-BR" sz="1600" b="1" dirty="0"/>
          </a:p>
        </p:txBody>
      </p:sp>
      <p:sp>
        <p:nvSpPr>
          <p:cNvPr id="27" name="CaixaDeTexto 26"/>
          <p:cNvSpPr txBox="1"/>
          <p:nvPr/>
        </p:nvSpPr>
        <p:spPr>
          <a:xfrm rot="16200000">
            <a:off x="-245760" y="5795555"/>
            <a:ext cx="142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ETAPAS FUTURAS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6937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GESTÃO DO PLASMA BRASILEIRO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492896"/>
            <a:ext cx="8686800" cy="2376264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0"/>
              </a:spcBef>
            </a:pPr>
            <a:endParaRPr lang="pt-BR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</a:rPr>
              <a:t>Auditorias de qualificação da </a:t>
            </a:r>
            <a:r>
              <a:rPr lang="pt-BR" dirty="0" err="1" smtClean="0">
                <a:solidFill>
                  <a:schemeClr val="tx1"/>
                </a:solidFill>
              </a:rPr>
              <a:t>hemorrede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Recolhimento do plasma;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Armazenamento, triagem e preparação para exportação do plasma;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Importação e distribuição dos </a:t>
            </a:r>
            <a:r>
              <a:rPr lang="pt-BR" dirty="0" err="1" smtClean="0">
                <a:solidFill>
                  <a:schemeClr val="tx1"/>
                </a:solidFill>
              </a:rPr>
              <a:t>hemoderivados</a:t>
            </a:r>
            <a:r>
              <a:rPr lang="pt-BR" dirty="0" smtClean="0">
                <a:solidFill>
                  <a:schemeClr val="tx1"/>
                </a:solidFill>
              </a:rPr>
              <a:t> decorrentes do fracionamento do plasma nacional.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9168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Hemobrás é a empresa responsável pelo gerenciamento do plasma brasileiro, abrangendo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5516" y="489296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fracionamento do plasma é atualmente realizado no âmbito da transferência de tecnologia firmada entre a Hemobrás e a empresa francesa LFB.</a:t>
            </a:r>
          </a:p>
        </p:txBody>
      </p:sp>
    </p:spTree>
    <p:extLst>
      <p:ext uri="{BB962C8B-B14F-4D97-AF65-F5344CB8AC3E}">
        <p14:creationId xmlns:p14="http://schemas.microsoft.com/office/powerpoint/2010/main" val="35083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54767" y="1516053"/>
            <a:ext cx="8352928" cy="472125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1600" dirty="0" smtClean="0"/>
              <a:t>      </a:t>
            </a:r>
            <a:r>
              <a:rPr lang="pt-BR" sz="2400" dirty="0" smtClean="0"/>
              <a:t>Qualificação </a:t>
            </a:r>
            <a:r>
              <a:rPr lang="pt-BR" sz="2400" dirty="0" smtClean="0"/>
              <a:t>da </a:t>
            </a:r>
            <a:r>
              <a:rPr lang="pt-BR" sz="2400" dirty="0" err="1" smtClean="0"/>
              <a:t>Hemorrede</a:t>
            </a:r>
            <a:r>
              <a:rPr lang="pt-BR" sz="2400" dirty="0" smtClean="0"/>
              <a:t> </a:t>
            </a:r>
            <a:endParaRPr lang="pt-BR" sz="2200" b="0" dirty="0" smtClean="0"/>
          </a:p>
          <a:p>
            <a:pPr lvl="2"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Habilitação progressiva dos serviços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de hemoterapia para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fornecimento de plasma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para fracionamento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industrial </a:t>
            </a:r>
          </a:p>
        </p:txBody>
      </p:sp>
      <p:sp>
        <p:nvSpPr>
          <p:cNvPr id="34" name="Título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 RESULTADOS DA GESTÃO DO PLASMA  </a:t>
            </a: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36" name="Picture 4" descr="C:\Users\HELOIZ~1.MAC\AppData\Local\Temp\Rar$DIa0.426\Screen Shot 2015-03-10 at 16.51.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41479"/>
            <a:ext cx="2165682" cy="15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HELOIZ~1.MAC\AppData\Local\Temp\Rar$DIa0.742\Plas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4653"/>
            <a:ext cx="2534936" cy="11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492276"/>
            <a:ext cx="2434409" cy="16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86700"/>
            <a:ext cx="3503501" cy="3194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9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manufactur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7494"/>
            <a:ext cx="1495054" cy="14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Resultado de imagem para airplan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66" y="1412776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889" y1="48000" x2="68889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62" y="1628800"/>
            <a:ext cx="46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tabela_frota3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56113" r="79943" b="31929"/>
          <a:stretch/>
        </p:blipFill>
        <p:spPr bwMode="auto">
          <a:xfrm flipH="1">
            <a:off x="5680870" y="3217104"/>
            <a:ext cx="1562868" cy="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2799" r="6552" b="12799"/>
          <a:stretch/>
        </p:blipFill>
        <p:spPr bwMode="auto">
          <a:xfrm>
            <a:off x="3923928" y="2269090"/>
            <a:ext cx="1800200" cy="137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80" y="5661328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eta para a direita 30"/>
          <p:cNvSpPr/>
          <p:nvPr/>
        </p:nvSpPr>
        <p:spPr>
          <a:xfrm rot="1040662">
            <a:off x="1489834" y="2069174"/>
            <a:ext cx="1044000" cy="144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direita 43"/>
          <p:cNvSpPr/>
          <p:nvPr/>
        </p:nvSpPr>
        <p:spPr>
          <a:xfrm rot="1119536">
            <a:off x="3426829" y="2587012"/>
            <a:ext cx="612008" cy="144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 rot="1780262">
            <a:off x="5378462" y="3318957"/>
            <a:ext cx="612008" cy="144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 rot="2177213">
            <a:off x="6571500" y="3995692"/>
            <a:ext cx="612008" cy="144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 rot="3669580">
            <a:off x="8186367" y="5322192"/>
            <a:ext cx="468000" cy="144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339872" y="2636912"/>
            <a:ext cx="108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INFRAERO</a:t>
            </a:r>
            <a:endParaRPr lang="pt-BR" sz="16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3707904" y="3450486"/>
            <a:ext cx="147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ARMAZÉM</a:t>
            </a:r>
            <a:endParaRPr lang="pt-BR" sz="1600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5364312" y="3954542"/>
            <a:ext cx="147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TRANSPORTE</a:t>
            </a:r>
            <a:endParaRPr lang="pt-BR" sz="1600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6876256" y="5184488"/>
            <a:ext cx="156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DISPENSAÇÃO</a:t>
            </a:r>
          </a:p>
          <a:p>
            <a:pPr algn="ctr"/>
            <a:r>
              <a:rPr lang="pt-BR" sz="1200" b="1" dirty="0" smtClean="0"/>
              <a:t>(SERVIÇOS DE SAÚDE)</a:t>
            </a:r>
            <a:endParaRPr lang="pt-BR" sz="1600" b="1" dirty="0"/>
          </a:p>
        </p:txBody>
      </p:sp>
      <p:sp>
        <p:nvSpPr>
          <p:cNvPr id="7" name="Retângulo 6"/>
          <p:cNvSpPr/>
          <p:nvPr/>
        </p:nvSpPr>
        <p:spPr>
          <a:xfrm>
            <a:off x="329490" y="4629754"/>
            <a:ext cx="5610196" cy="12003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Importação  </a:t>
            </a:r>
            <a:r>
              <a:rPr lang="pt-BR" sz="2400" dirty="0"/>
              <a:t>e </a:t>
            </a:r>
            <a:r>
              <a:rPr lang="pt-BR" sz="2400" dirty="0" smtClean="0"/>
              <a:t>Distribuição </a:t>
            </a:r>
            <a:r>
              <a:rPr lang="pt-BR" sz="2400" dirty="0" smtClean="0"/>
              <a:t>de Albumina</a:t>
            </a:r>
            <a:r>
              <a:rPr lang="pt-BR" sz="2400" dirty="0" smtClean="0"/>
              <a:t>, Imunoglobulina, Fator IX  e Fator VIII </a:t>
            </a:r>
            <a:r>
              <a:rPr lang="pt-BR" sz="2400" dirty="0" smtClean="0"/>
              <a:t>plasmático </a:t>
            </a:r>
            <a:r>
              <a:rPr lang="pt-BR" sz="2400" dirty="0" smtClean="0"/>
              <a:t>e Fator VIII recombinante 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824">
            <a:off x="6045769" y="2665565"/>
            <a:ext cx="765178" cy="7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465056"/>
            <a:ext cx="678689" cy="450000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39" y="4437160"/>
            <a:ext cx="678689" cy="45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32400" y="5659414"/>
            <a:ext cx="540000" cy="540000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-36512" y="25649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Produtor Internacional </a:t>
            </a:r>
            <a:endParaRPr lang="pt-BR" sz="1200" b="1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57176"/>
            <a:ext cx="9144000" cy="582594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FORNECIMENTO DE </a:t>
            </a:r>
            <a:r>
              <a:rPr lang="pt-BR" sz="2800" dirty="0" smtClean="0"/>
              <a:t>MEDICAMENTOS</a:t>
            </a: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00-455D-4DC7-87D4-ACC7474CCE8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6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5411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CAPACIDADE PRODUTIVA DA HEMOBRÁS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8800" u="sng" dirty="0" smtClean="0"/>
              <a:t>Capacidade máxima de operação da fábrica da Hemobrás: fracionamento de 500 mil litros de plasma por ano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8800" u="sng" dirty="0" smtClean="0"/>
          </a:p>
          <a:p>
            <a:pPr marL="742950" lvl="2" indent="-342900" algn="just"/>
            <a:r>
              <a:rPr lang="pt-B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Atendimento de 100% da demanda de Albumina, Imunoglobulina e Fator de Von </a:t>
            </a:r>
            <a:r>
              <a:rPr lang="pt-BR" sz="8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Willebrand</a:t>
            </a:r>
            <a:endParaRPr lang="pt-BR" sz="8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42950" lvl="2" indent="-342900" algn="just"/>
            <a:r>
              <a:rPr lang="pt-BR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Capacidade de produção </a:t>
            </a:r>
            <a:r>
              <a:rPr lang="pt-B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anual da Fator VIII plasmático </a:t>
            </a:r>
            <a:r>
              <a:rPr lang="pt-BR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na fábrica da </a:t>
            </a:r>
            <a:r>
              <a:rPr lang="pt-B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Hemobrás  </a:t>
            </a:r>
            <a:r>
              <a:rPr lang="pt-BR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60 milhões de </a:t>
            </a:r>
            <a:r>
              <a:rPr lang="pt-B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UI, i</a:t>
            </a:r>
            <a:r>
              <a:rPr lang="pt-B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nsuficiente </a:t>
            </a:r>
            <a:r>
              <a:rPr lang="pt-BR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pt-B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demanda nacional total  </a:t>
            </a:r>
            <a:r>
              <a:rPr lang="pt-BR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Fator </a:t>
            </a:r>
            <a:r>
              <a:rPr lang="pt-B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VIII.</a:t>
            </a:r>
            <a:endParaRPr lang="pt-BR" sz="88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endParaRPr lang="pt-BR" sz="8800" dirty="0" smtClean="0"/>
          </a:p>
          <a:p>
            <a:pPr lvl="1" algn="just"/>
            <a:r>
              <a:rPr lang="pt-BR" sz="8800" dirty="0">
                <a:solidFill>
                  <a:schemeClr val="tx1"/>
                </a:solidFill>
                <a:sym typeface="Wingdings" pitchFamily="2" charset="2"/>
              </a:rPr>
              <a:t>Necessidade de incorporação da tecnologia de Fator VIII recombinante.</a:t>
            </a:r>
          </a:p>
          <a:p>
            <a:pPr marL="457200" lvl="1" indent="0" algn="just">
              <a:buNone/>
            </a:pPr>
            <a:endParaRPr lang="pt-BR" sz="8800" dirty="0">
              <a:solidFill>
                <a:schemeClr val="tx1"/>
              </a:solidFill>
            </a:endParaRPr>
          </a:p>
          <a:p>
            <a:pPr algn="just"/>
            <a:r>
              <a:rPr lang="pt-BR" sz="8800" dirty="0"/>
              <a:t>Vantagens do Fator VIII recombinante:</a:t>
            </a:r>
          </a:p>
          <a:p>
            <a:pPr lvl="1" algn="just"/>
            <a:r>
              <a:rPr lang="pt-BR" sz="8800" dirty="0">
                <a:solidFill>
                  <a:schemeClr val="tx1"/>
                </a:solidFill>
                <a:sym typeface="Wingdings" pitchFamily="2" charset="2"/>
              </a:rPr>
              <a:t>Capacidade de atender plenamente a demanda de tratamento profilático da hemofilia A;</a:t>
            </a:r>
          </a:p>
          <a:p>
            <a:pPr lvl="1" algn="just"/>
            <a:r>
              <a:rPr lang="pt-BR" sz="8800" dirty="0">
                <a:solidFill>
                  <a:schemeClr val="tx1"/>
                </a:solidFill>
                <a:sym typeface="Wingdings" pitchFamily="2" charset="2"/>
              </a:rPr>
              <a:t>Independência de plasma humano como matéria-prima.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892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7438"/>
            <a:ext cx="8964488" cy="909314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 smtClean="0"/>
              <a:t>IMPLANTAÇÃO DA FÁBRICA DE HEMODERIVADOS E RECOMBINANTE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9" name="Forma livre 8"/>
          <p:cNvSpPr/>
          <p:nvPr/>
        </p:nvSpPr>
        <p:spPr>
          <a:xfrm>
            <a:off x="65191" y="3501008"/>
            <a:ext cx="8899297" cy="828763"/>
          </a:xfrm>
          <a:custGeom>
            <a:avLst/>
            <a:gdLst>
              <a:gd name="connsiteX0" fmla="*/ 0 w 7219993"/>
              <a:gd name="connsiteY0" fmla="*/ 68881 h 413280"/>
              <a:gd name="connsiteX1" fmla="*/ 68881 w 7219993"/>
              <a:gd name="connsiteY1" fmla="*/ 0 h 413280"/>
              <a:gd name="connsiteX2" fmla="*/ 7151112 w 7219993"/>
              <a:gd name="connsiteY2" fmla="*/ 0 h 413280"/>
              <a:gd name="connsiteX3" fmla="*/ 7219993 w 7219993"/>
              <a:gd name="connsiteY3" fmla="*/ 68881 h 413280"/>
              <a:gd name="connsiteX4" fmla="*/ 7219993 w 7219993"/>
              <a:gd name="connsiteY4" fmla="*/ 344399 h 413280"/>
              <a:gd name="connsiteX5" fmla="*/ 7151112 w 7219993"/>
              <a:gd name="connsiteY5" fmla="*/ 413280 h 413280"/>
              <a:gd name="connsiteX6" fmla="*/ 68881 w 7219993"/>
              <a:gd name="connsiteY6" fmla="*/ 413280 h 413280"/>
              <a:gd name="connsiteX7" fmla="*/ 0 w 7219993"/>
              <a:gd name="connsiteY7" fmla="*/ 344399 h 413280"/>
              <a:gd name="connsiteX8" fmla="*/ 0 w 7219993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993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151112" y="0"/>
                </a:lnTo>
                <a:cubicBezTo>
                  <a:pt x="7189154" y="0"/>
                  <a:pt x="7219993" y="30839"/>
                  <a:pt x="7219993" y="68881"/>
                </a:cubicBezTo>
                <a:lnTo>
                  <a:pt x="7219993" y="344399"/>
                </a:lnTo>
                <a:cubicBezTo>
                  <a:pt x="7219993" y="382441"/>
                  <a:pt x="7189154" y="413280"/>
                  <a:pt x="7151112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59" tIns="20175" rIns="233559" bIns="20175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das aquisições de equipamentos, sistemas e tecnologia já realizadas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864096"/>
          </a:xfrm>
          <a:solidFill>
            <a:schemeClr val="accent2">
              <a:lumMod val="5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59" tIns="20175" rIns="233559" bIns="20175" numCol="1" spcCol="1270" anchor="ctr" anchorCtr="0">
            <a:noAutofit/>
          </a:bodyPr>
          <a:lstStyle/>
          <a:p>
            <a:pPr mar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Obras </a:t>
            </a:r>
            <a:r>
              <a:rPr lang="pt-BR" sz="2400" dirty="0" smtClean="0">
                <a:solidFill>
                  <a:schemeClr val="bg1"/>
                </a:solidFill>
              </a:rPr>
              <a:t>da fábrica de hemoderivados com 71% </a:t>
            </a:r>
            <a:r>
              <a:rPr lang="pt-BR" sz="2400" dirty="0">
                <a:solidFill>
                  <a:schemeClr val="bg1"/>
                </a:solidFill>
              </a:rPr>
              <a:t>de </a:t>
            </a:r>
            <a:r>
              <a:rPr lang="pt-BR" sz="2400" dirty="0" smtClean="0">
                <a:solidFill>
                  <a:schemeClr val="bg1"/>
                </a:solidFill>
              </a:rPr>
              <a:t>execução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65191" y="4797152"/>
            <a:ext cx="8899297" cy="828763"/>
          </a:xfrm>
          <a:custGeom>
            <a:avLst/>
            <a:gdLst>
              <a:gd name="connsiteX0" fmla="*/ 0 w 7219993"/>
              <a:gd name="connsiteY0" fmla="*/ 68881 h 413280"/>
              <a:gd name="connsiteX1" fmla="*/ 68881 w 7219993"/>
              <a:gd name="connsiteY1" fmla="*/ 0 h 413280"/>
              <a:gd name="connsiteX2" fmla="*/ 7151112 w 7219993"/>
              <a:gd name="connsiteY2" fmla="*/ 0 h 413280"/>
              <a:gd name="connsiteX3" fmla="*/ 7219993 w 7219993"/>
              <a:gd name="connsiteY3" fmla="*/ 68881 h 413280"/>
              <a:gd name="connsiteX4" fmla="*/ 7219993 w 7219993"/>
              <a:gd name="connsiteY4" fmla="*/ 344399 h 413280"/>
              <a:gd name="connsiteX5" fmla="*/ 7151112 w 7219993"/>
              <a:gd name="connsiteY5" fmla="*/ 413280 h 413280"/>
              <a:gd name="connsiteX6" fmla="*/ 68881 w 7219993"/>
              <a:gd name="connsiteY6" fmla="*/ 413280 h 413280"/>
              <a:gd name="connsiteX7" fmla="*/ 0 w 7219993"/>
              <a:gd name="connsiteY7" fmla="*/ 344399 h 413280"/>
              <a:gd name="connsiteX8" fmla="*/ 0 w 7219993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993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151112" y="0"/>
                </a:lnTo>
                <a:cubicBezTo>
                  <a:pt x="7189154" y="0"/>
                  <a:pt x="7219993" y="30839"/>
                  <a:pt x="7219993" y="68881"/>
                </a:cubicBezTo>
                <a:lnTo>
                  <a:pt x="7219993" y="344399"/>
                </a:lnTo>
                <a:cubicBezTo>
                  <a:pt x="7219993" y="382441"/>
                  <a:pt x="7189154" y="413280"/>
                  <a:pt x="7151112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59" tIns="20175" rIns="233559" bIns="20175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R$ 1 BILHÃO já aplicado no projeto da fábrica da Hemobrás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922</Words>
  <Application>Microsoft Office PowerPoint</Application>
  <PresentationFormat>Apresentação na tela (4:3)</PresentationFormat>
  <Paragraphs>129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TRANSFERÊNCIAS DE TECNOLOGIA</vt:lpstr>
      <vt:lpstr>GESTÃO DO PLASMA BRASILEIRO</vt:lpstr>
      <vt:lpstr> RESULTADOS DA GESTÃO DO PLASMA  </vt:lpstr>
      <vt:lpstr>FORNECIMENTO DE MEDICAMENTOS</vt:lpstr>
      <vt:lpstr>CAPACIDADE PRODUTIVA DA HEMOBRÁS</vt:lpstr>
      <vt:lpstr>IMPLANTAÇÃO DA FÁBRICA DE HEMODERIVADOS E RECOMBINANTE </vt:lpstr>
      <vt:lpstr>Obras do site fabril da HEMOBRÁS</vt:lpstr>
      <vt:lpstr>Subsolo do Bloco B02: utilidades  </vt:lpstr>
      <vt:lpstr>Bloco B05: armazém de insumos e medicamentos</vt:lpstr>
      <vt:lpstr>OPERAÇÃO PULSO</vt:lpstr>
      <vt:lpstr>Apresentação do PowerPoint</vt:lpstr>
      <vt:lpstr>Apresentação do PowerPoint</vt:lpstr>
      <vt:lpstr>IMPLANTAÇÃO DA FÁBRICA DE HEMODERIVADOS E RECOMBINANTE – PROBLEMAS DETECTADOS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Emmanoel Barroca de Oliveira</dc:creator>
  <cp:lastModifiedBy>Laura Barreto Carneiro</cp:lastModifiedBy>
  <cp:revision>145</cp:revision>
  <dcterms:created xsi:type="dcterms:W3CDTF">2010-10-25T12:16:49Z</dcterms:created>
  <dcterms:modified xsi:type="dcterms:W3CDTF">2016-11-22T14:53:17Z</dcterms:modified>
</cp:coreProperties>
</file>