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9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F60223-ED69-4D1A-8C9C-19FBEBA7EE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1AB623E-96DF-479F-94B7-15BA571B6F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FBA2F83-969C-46E6-AF93-85A30C5D9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7F46612-58FA-4658-90A0-80335E32A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4664CA-4CE6-4F96-A6FD-6F99A93AF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2742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97FED3-1C3E-415F-923B-54B948A2B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E70CC16-189C-45CD-9263-633C1B657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7129927-5A2C-4496-B003-89EA7EDFD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E93100D-DBE4-4D4E-BEC4-F021C6A859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A24CE79-21F1-4889-A2FE-A7258346A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232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79AE85B-3D4A-410C-9777-306680A7E2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3B1CC42-8535-4C9D-9134-B459B13885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E8E306-8E73-4C74-AA17-4627D8D59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98CAEFA-A215-4D8A-A33D-0CCC97D65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75178D2-03B8-4763-9FAD-7EB178BD41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4674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329E013-AF44-4230-8D20-0249BE81A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7536840-ADFA-4EF3-AC31-3DB59B34E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BB457C-F8FE-432B-8610-C0CDDF5BD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3E11D3F-9DDE-40BA-9B52-20020ED5E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65592F-800A-4984-A460-6E9CAF695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669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6295B5-6CF3-4E9A-BFAE-4AACAE738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B5D739E-F50C-4DF7-B1B5-21265036C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56BD5B6-0B38-427A-B11E-3E125F4F3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2CA4F3F-6555-4467-9F3A-A1573B8AA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39AF62A-2888-4358-A41B-63D469319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0855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C2DFD-6031-4ED6-A1AD-CD1168211D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CE16895-03E4-4C58-BF1F-B213063E01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C4F868C6-B218-467C-A793-E57657596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91A2466-720B-4142-8576-4A83BA898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08D2419-DBF5-48DD-AC40-952ACA0FC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B953C5C-9DBF-49AD-876E-9EB58D97B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0760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6E83B3-3FD2-484C-8834-2BE7D6E06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627A42E-4EB8-456F-B1D6-E3D98B2941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F73FBE76-7316-4BE8-8BC8-876512935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CE311E60-C6D9-4249-8D3A-8CA5B18705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6D91D87-A821-40CD-A5AB-4D38AEC1C5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68E846B-7399-40C1-BBD7-8A8349C2A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2114DD93-65C8-41D3-A7C4-50985B17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28A8D7-309E-4464-A1B8-2A85C4774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46586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1B5ED4-6EBB-42D0-ADE3-BCE9FA153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F039319-04AA-4185-9C9E-BF3ED5AE2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1893130-CBAE-4ADC-AE9C-20E6FF8E2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1ADEAE6-6ED8-4060-ADF1-D9DDBAC7F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7047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8FFAA3D-D5D9-4EA8-9251-19C78C868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4F927A9-F879-4015-8B92-EE79D4E84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061950B-7017-4C54-9608-BD136BDB0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448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40408C-A698-4612-83C1-3E5460687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64E673D-785B-48AD-BEC0-8DE292C13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C425909-4AA7-46B2-B6D0-958B69C8FF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4F846CA-ACFB-49ED-9D96-616F55821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2FDC2A6-AD84-47A5-A804-E143F0FA3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3706A79-6699-4E80-94E5-F405B777C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858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145B6B-2064-4F4E-A512-38344E8C9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E1B6DBB-AD4F-4571-BCFF-4D7772542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2F93A7-3351-426B-941C-ED22088961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EF061F7-2F3F-4835-A9C3-2334B2688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87D914E-3CB2-4D4F-AA01-455729822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95C56E5-B60C-4BB0-B468-13E7F0A3A8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2547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625C46BC-747B-43FC-A9BD-10D7E2283B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40231ED-697F-431D-B37F-14428A9E5D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352E4B-A353-400F-855C-EEBE3D2B67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5AC90D-B192-4301-9FFF-DC165EA3C3B2}" type="datetimeFigureOut">
              <a:rPr lang="pt-BR" smtClean="0"/>
              <a:t>25/04/2018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39288BB-741D-4A1D-AAEB-DBA9FDE526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EA71F8-0D03-4A17-B5D7-406C9FE0BC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625717-7585-4528-936B-F0EF49A824A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8201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441A41-EF9C-4BE8-9AD4-41837E7DBB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3897" y="372863"/>
            <a:ext cx="11017188" cy="958788"/>
          </a:xfrm>
        </p:spPr>
        <p:txBody>
          <a:bodyPr>
            <a:noAutofit/>
          </a:bodyPr>
          <a:lstStyle/>
          <a:p>
            <a:r>
              <a:rPr lang="pt-BR" sz="4500" u="sng" dirty="0">
                <a:latin typeface="+mn-lt"/>
              </a:rPr>
              <a:t>Países com Código Comercial por continente</a:t>
            </a:r>
          </a:p>
        </p:txBody>
      </p:sp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BA1D60C1-9D55-4D55-95CD-8A0660B422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204238"/>
              </p:ext>
            </p:extLst>
          </p:nvPr>
        </p:nvGraphicFramePr>
        <p:xfrm>
          <a:off x="1020932" y="1745672"/>
          <a:ext cx="10253710" cy="46018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5151">
                  <a:extLst>
                    <a:ext uri="{9D8B030D-6E8A-4147-A177-3AD203B41FA5}">
                      <a16:colId xmlns:a16="http://schemas.microsoft.com/office/drawing/2014/main" val="359523166"/>
                    </a:ext>
                  </a:extLst>
                </a:gridCol>
                <a:gridCol w="2402269">
                  <a:extLst>
                    <a:ext uri="{9D8B030D-6E8A-4147-A177-3AD203B41FA5}">
                      <a16:colId xmlns:a16="http://schemas.microsoft.com/office/drawing/2014/main" val="2692089184"/>
                    </a:ext>
                  </a:extLst>
                </a:gridCol>
                <a:gridCol w="7186290">
                  <a:extLst>
                    <a:ext uri="{9D8B030D-6E8A-4147-A177-3AD203B41FA5}">
                      <a16:colId xmlns:a16="http://schemas.microsoft.com/office/drawing/2014/main" val="2320798235"/>
                    </a:ext>
                  </a:extLst>
                </a:gridCol>
              </a:tblGrid>
              <a:tr h="521403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500" b="1" dirty="0">
                          <a:solidFill>
                            <a:schemeClr val="bg1"/>
                          </a:solidFill>
                          <a:effectLst/>
                        </a:rPr>
                        <a:t>América do Sul</a:t>
                      </a:r>
                      <a:endParaRPr lang="pt-BR" sz="25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480480"/>
                  </a:ext>
                </a:extLst>
              </a:tr>
              <a:tr h="8160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1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Uruguai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Promulgado em 26.5.1865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Atualizado em março de 2014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478693"/>
                  </a:ext>
                </a:extLst>
              </a:tr>
              <a:tr h="81609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2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Chile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Promulgado em 23.11.1865.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Última alteração 10.10.2014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380642"/>
                  </a:ext>
                </a:extLst>
              </a:tr>
              <a:tr h="408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3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Bolívia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</a:rPr>
                        <a:t>Decreto </a:t>
                      </a:r>
                      <a:r>
                        <a:rPr lang="es-ES" sz="2000" dirty="0" err="1">
                          <a:effectLst/>
                        </a:rPr>
                        <a:t>Lei</a:t>
                      </a:r>
                      <a:r>
                        <a:rPr lang="es-ES" sz="2000" dirty="0">
                          <a:effectLst/>
                        </a:rPr>
                        <a:t> </a:t>
                      </a:r>
                      <a:r>
                        <a:rPr lang="es-ES" sz="2000" dirty="0" err="1">
                          <a:effectLst/>
                        </a:rPr>
                        <a:t>nº</a:t>
                      </a:r>
                      <a:r>
                        <a:rPr lang="es-ES" sz="2000" dirty="0">
                          <a:effectLst/>
                        </a:rPr>
                        <a:t> 14379 de 25.2.1977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284468"/>
                  </a:ext>
                </a:extLst>
              </a:tr>
              <a:tr h="12241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4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Peru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Promulgado em 15.2.1902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A ser atualizado pela “</a:t>
                      </a:r>
                      <a:r>
                        <a:rPr lang="pt-BR" sz="2000" dirty="0" err="1">
                          <a:effectLst/>
                        </a:rPr>
                        <a:t>Ley</a:t>
                      </a:r>
                      <a:r>
                        <a:rPr lang="pt-BR" sz="2000" dirty="0">
                          <a:effectLst/>
                        </a:rPr>
                        <a:t> Marco do Empresariado” de 2005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638386"/>
                  </a:ext>
                </a:extLst>
              </a:tr>
              <a:tr h="408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5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>
                          <a:effectLst/>
                        </a:rPr>
                        <a:t>Venezuela</a:t>
                      </a:r>
                      <a:endParaRPr lang="pt-BR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Promulgado em 21.12.1955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744705"/>
                  </a:ext>
                </a:extLst>
              </a:tr>
              <a:tr h="4080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6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Colômbia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Decreto 410 de 1971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968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66841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9796BD2D-8D12-4967-B3CD-20920A3EC8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249488"/>
              </p:ext>
            </p:extLst>
          </p:nvPr>
        </p:nvGraphicFramePr>
        <p:xfrm>
          <a:off x="1020931" y="1505527"/>
          <a:ext cx="10244831" cy="28170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7656">
                  <a:extLst>
                    <a:ext uri="{9D8B030D-6E8A-4147-A177-3AD203B41FA5}">
                      <a16:colId xmlns:a16="http://schemas.microsoft.com/office/drawing/2014/main" val="359523166"/>
                    </a:ext>
                  </a:extLst>
                </a:gridCol>
                <a:gridCol w="2555782">
                  <a:extLst>
                    <a:ext uri="{9D8B030D-6E8A-4147-A177-3AD203B41FA5}">
                      <a16:colId xmlns:a16="http://schemas.microsoft.com/office/drawing/2014/main" val="2692089184"/>
                    </a:ext>
                  </a:extLst>
                </a:gridCol>
                <a:gridCol w="6981393">
                  <a:extLst>
                    <a:ext uri="{9D8B030D-6E8A-4147-A177-3AD203B41FA5}">
                      <a16:colId xmlns:a16="http://schemas.microsoft.com/office/drawing/2014/main" val="2320798235"/>
                    </a:ext>
                  </a:extLst>
                </a:gridCol>
              </a:tblGrid>
              <a:tr h="47794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5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América Central</a:t>
                      </a:r>
                      <a:endParaRPr lang="pt-BR" sz="25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480480"/>
                  </a:ext>
                </a:extLst>
              </a:tr>
              <a:tr h="525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7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Costa Rica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 err="1">
                          <a:effectLst/>
                          <a:latin typeface="+mn-lt"/>
                        </a:rPr>
                        <a:t>Ley</a:t>
                      </a:r>
                      <a:r>
                        <a:rPr lang="pt-BR" sz="2000" dirty="0">
                          <a:effectLst/>
                          <a:latin typeface="+mn-lt"/>
                        </a:rPr>
                        <a:t> 3284/30 - 30.4.1964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478693"/>
                  </a:ext>
                </a:extLst>
              </a:tr>
              <a:tr h="4297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Guatemala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Promulgado em 22.8.1916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380642"/>
                  </a:ext>
                </a:extLst>
              </a:tr>
              <a:tr h="4483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Nicarágua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+mn-lt"/>
                        </a:rPr>
                        <a:t>Decreto </a:t>
                      </a:r>
                      <a:r>
                        <a:rPr lang="es-ES" sz="2000" dirty="0" err="1">
                          <a:effectLst/>
                          <a:latin typeface="+mn-lt"/>
                        </a:rPr>
                        <a:t>Lei</a:t>
                      </a:r>
                      <a:r>
                        <a:rPr lang="es-ES" sz="2000" dirty="0">
                          <a:effectLst/>
                          <a:latin typeface="+mn-lt"/>
                        </a:rPr>
                        <a:t> </a:t>
                      </a:r>
                      <a:r>
                        <a:rPr lang="es-ES" sz="2000" dirty="0" err="1">
                          <a:effectLst/>
                          <a:latin typeface="+mn-lt"/>
                        </a:rPr>
                        <a:t>nº</a:t>
                      </a:r>
                      <a:r>
                        <a:rPr lang="es-ES" sz="2000" dirty="0">
                          <a:effectLst/>
                          <a:latin typeface="+mn-lt"/>
                        </a:rPr>
                        <a:t> 14379 de 25.2.1977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284468"/>
                  </a:ext>
                </a:extLst>
              </a:tr>
              <a:tr h="5231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Panamá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Promulgado em 4.9.1916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638386"/>
                  </a:ext>
                </a:extLst>
              </a:tr>
              <a:tr h="4124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El Salvador 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Publicado em 31.7.1970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744705"/>
                  </a:ext>
                </a:extLst>
              </a:tr>
            </a:tbl>
          </a:graphicData>
        </a:graphic>
      </p:graphicFrame>
      <p:graphicFrame>
        <p:nvGraphicFramePr>
          <p:cNvPr id="12" name="Tabela 11">
            <a:extLst>
              <a:ext uri="{FF2B5EF4-FFF2-40B4-BE49-F238E27FC236}">
                <a16:creationId xmlns:a16="http://schemas.microsoft.com/office/drawing/2014/main" id="{5971FBA6-3115-44AE-BED0-EDD3991786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315931"/>
              </p:ext>
            </p:extLst>
          </p:nvPr>
        </p:nvGraphicFramePr>
        <p:xfrm>
          <a:off x="1020930" y="4525817"/>
          <a:ext cx="10244832" cy="20070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5624">
                  <a:extLst>
                    <a:ext uri="{9D8B030D-6E8A-4147-A177-3AD203B41FA5}">
                      <a16:colId xmlns:a16="http://schemas.microsoft.com/office/drawing/2014/main" val="359523166"/>
                    </a:ext>
                  </a:extLst>
                </a:gridCol>
                <a:gridCol w="2403980">
                  <a:extLst>
                    <a:ext uri="{9D8B030D-6E8A-4147-A177-3AD203B41FA5}">
                      <a16:colId xmlns:a16="http://schemas.microsoft.com/office/drawing/2014/main" val="2692089184"/>
                    </a:ext>
                  </a:extLst>
                </a:gridCol>
                <a:gridCol w="7175228">
                  <a:extLst>
                    <a:ext uri="{9D8B030D-6E8A-4147-A177-3AD203B41FA5}">
                      <a16:colId xmlns:a16="http://schemas.microsoft.com/office/drawing/2014/main" val="2320798235"/>
                    </a:ext>
                  </a:extLst>
                </a:gridCol>
              </a:tblGrid>
              <a:tr h="455477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5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América do Norte</a:t>
                      </a:r>
                      <a:endParaRPr lang="pt-BR" sz="25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480480"/>
                  </a:ext>
                </a:extLst>
              </a:tr>
              <a:tr h="63714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México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Promulgado em 13.12.1889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Última reforma 13.6.2014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478693"/>
                  </a:ext>
                </a:extLst>
              </a:tr>
              <a:tr h="87472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Estados Unidos da América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Há o </a:t>
                      </a:r>
                      <a:r>
                        <a:rPr lang="pt-BR" sz="2000" i="1" dirty="0" err="1">
                          <a:effectLst/>
                          <a:latin typeface="+mn-lt"/>
                        </a:rPr>
                        <a:t>Uniform</a:t>
                      </a:r>
                      <a:r>
                        <a:rPr lang="pt-BR" sz="2000" i="1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2000" i="1" dirty="0" err="1">
                          <a:effectLst/>
                          <a:latin typeface="+mn-lt"/>
                        </a:rPr>
                        <a:t>Commercial</a:t>
                      </a:r>
                      <a:r>
                        <a:rPr lang="pt-BR" sz="2000" i="1" dirty="0">
                          <a:effectLst/>
                          <a:latin typeface="+mn-lt"/>
                        </a:rPr>
                        <a:t> </a:t>
                      </a:r>
                      <a:r>
                        <a:rPr lang="pt-BR" sz="2000" i="1" dirty="0" err="1">
                          <a:effectLst/>
                          <a:latin typeface="+mn-lt"/>
                        </a:rPr>
                        <a:t>Code</a:t>
                      </a:r>
                      <a:r>
                        <a:rPr lang="pt-BR" sz="2000" i="1" dirty="0">
                          <a:effectLst/>
                          <a:latin typeface="+mn-lt"/>
                        </a:rPr>
                        <a:t> </a:t>
                      </a:r>
                      <a:r>
                        <a:rPr lang="pt-BR" sz="2000" dirty="0">
                          <a:effectLst/>
                          <a:latin typeface="+mn-lt"/>
                        </a:rPr>
                        <a:t>que foi publicado em 1952 com o intuito de uniformizar as leis existentes. Acabou sendo adotado e consolidado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380642"/>
                  </a:ext>
                </a:extLst>
              </a:tr>
            </a:tbl>
          </a:graphicData>
        </a:graphic>
      </p:graphicFrame>
      <p:sp>
        <p:nvSpPr>
          <p:cNvPr id="13" name="Título 1">
            <a:extLst>
              <a:ext uri="{FF2B5EF4-FFF2-40B4-BE49-F238E27FC236}">
                <a16:creationId xmlns:a16="http://schemas.microsoft.com/office/drawing/2014/main" id="{5945DE8A-F831-44C9-8042-3E281CCBEBB1}"/>
              </a:ext>
            </a:extLst>
          </p:cNvPr>
          <p:cNvSpPr txBox="1">
            <a:spLocks/>
          </p:cNvSpPr>
          <p:nvPr/>
        </p:nvSpPr>
        <p:spPr>
          <a:xfrm>
            <a:off x="877454" y="184728"/>
            <a:ext cx="11013775" cy="10961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500" u="sng" dirty="0">
                <a:latin typeface="+mn-lt"/>
              </a:rPr>
              <a:t>Países com Código Comercial por continente</a:t>
            </a:r>
          </a:p>
        </p:txBody>
      </p:sp>
    </p:spTree>
    <p:extLst>
      <p:ext uri="{BB962C8B-B14F-4D97-AF65-F5344CB8AC3E}">
        <p14:creationId xmlns:p14="http://schemas.microsoft.com/office/powerpoint/2010/main" val="684554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B6236562-207C-4502-B713-D9AB0F4F4E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9657964"/>
              </p:ext>
            </p:extLst>
          </p:nvPr>
        </p:nvGraphicFramePr>
        <p:xfrm>
          <a:off x="1016000" y="1523999"/>
          <a:ext cx="10270836" cy="48398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67314">
                  <a:extLst>
                    <a:ext uri="{9D8B030D-6E8A-4147-A177-3AD203B41FA5}">
                      <a16:colId xmlns:a16="http://schemas.microsoft.com/office/drawing/2014/main" val="359523166"/>
                    </a:ext>
                  </a:extLst>
                </a:gridCol>
                <a:gridCol w="2410082">
                  <a:extLst>
                    <a:ext uri="{9D8B030D-6E8A-4147-A177-3AD203B41FA5}">
                      <a16:colId xmlns:a16="http://schemas.microsoft.com/office/drawing/2014/main" val="2692089184"/>
                    </a:ext>
                  </a:extLst>
                </a:gridCol>
                <a:gridCol w="7193440">
                  <a:extLst>
                    <a:ext uri="{9D8B030D-6E8A-4147-A177-3AD203B41FA5}">
                      <a16:colId xmlns:a16="http://schemas.microsoft.com/office/drawing/2014/main" val="2320798235"/>
                    </a:ext>
                  </a:extLst>
                </a:gridCol>
              </a:tblGrid>
              <a:tr h="53230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500" b="1" dirty="0">
                          <a:solidFill>
                            <a:schemeClr val="bg1"/>
                          </a:solidFill>
                          <a:effectLst/>
                        </a:rPr>
                        <a:t>Europa</a:t>
                      </a:r>
                      <a:endParaRPr lang="pt-BR" sz="25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480480"/>
                  </a:ext>
                </a:extLst>
              </a:tr>
              <a:tr h="9773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14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Portugal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Promulgado em 18.9.1833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Atualizado 2006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478693"/>
                  </a:ext>
                </a:extLst>
              </a:tr>
              <a:tr h="9773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Espanha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Promulgado em 24.11.1885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Reforma em 1.11.1996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380642"/>
                  </a:ext>
                </a:extLst>
              </a:tr>
              <a:tr h="9773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16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França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Promulgado em 1807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Versão consolidada em 21.4.2018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284468"/>
                  </a:ext>
                </a:extLst>
              </a:tr>
              <a:tr h="8869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17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Alemanha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HGB promulgado em 1.1.1900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6638386"/>
                  </a:ext>
                </a:extLst>
              </a:tr>
              <a:tr h="48866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18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Holanda 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Promulgado em 1.1.1935 </a:t>
                      </a:r>
                      <a:endParaRPr lang="pt-BR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4744705"/>
                  </a:ext>
                </a:extLst>
              </a:tr>
            </a:tbl>
          </a:graphicData>
        </a:graphic>
      </p:graphicFrame>
      <p:sp>
        <p:nvSpPr>
          <p:cNvPr id="7" name="Título 1">
            <a:extLst>
              <a:ext uri="{FF2B5EF4-FFF2-40B4-BE49-F238E27FC236}">
                <a16:creationId xmlns:a16="http://schemas.microsoft.com/office/drawing/2014/main" id="{76F58F0D-A8BA-4B78-9AFA-B41C7022809C}"/>
              </a:ext>
            </a:extLst>
          </p:cNvPr>
          <p:cNvSpPr txBox="1">
            <a:spLocks/>
          </p:cNvSpPr>
          <p:nvPr/>
        </p:nvSpPr>
        <p:spPr>
          <a:xfrm>
            <a:off x="877454" y="275596"/>
            <a:ext cx="11013775" cy="10052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500" u="sng" dirty="0">
                <a:latin typeface="+mn-lt"/>
              </a:rPr>
              <a:t>Países com Código Comercial por continente</a:t>
            </a:r>
          </a:p>
        </p:txBody>
      </p:sp>
    </p:spTree>
    <p:extLst>
      <p:ext uri="{BB962C8B-B14F-4D97-AF65-F5344CB8AC3E}">
        <p14:creationId xmlns:p14="http://schemas.microsoft.com/office/powerpoint/2010/main" val="27694085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A538B73F-A697-4E35-B8C4-9A6FFBC1C0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978801"/>
              </p:ext>
            </p:extLst>
          </p:nvPr>
        </p:nvGraphicFramePr>
        <p:xfrm>
          <a:off x="997527" y="1385455"/>
          <a:ext cx="10353965" cy="24476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2715">
                  <a:extLst>
                    <a:ext uri="{9D8B030D-6E8A-4147-A177-3AD203B41FA5}">
                      <a16:colId xmlns:a16="http://schemas.microsoft.com/office/drawing/2014/main" val="359523166"/>
                    </a:ext>
                  </a:extLst>
                </a:gridCol>
                <a:gridCol w="2429588">
                  <a:extLst>
                    <a:ext uri="{9D8B030D-6E8A-4147-A177-3AD203B41FA5}">
                      <a16:colId xmlns:a16="http://schemas.microsoft.com/office/drawing/2014/main" val="2692089184"/>
                    </a:ext>
                  </a:extLst>
                </a:gridCol>
                <a:gridCol w="7251662">
                  <a:extLst>
                    <a:ext uri="{9D8B030D-6E8A-4147-A177-3AD203B41FA5}">
                      <a16:colId xmlns:a16="http://schemas.microsoft.com/office/drawing/2014/main" val="2320798235"/>
                    </a:ext>
                  </a:extLst>
                </a:gridCol>
              </a:tblGrid>
              <a:tr h="491686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5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África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480480"/>
                  </a:ext>
                </a:extLst>
              </a:tr>
              <a:tr h="54058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Cabo Verde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Decreto Legislativo nº 3/99 de 29.3.1999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478693"/>
                  </a:ext>
                </a:extLst>
              </a:tr>
              <a:tr h="4420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21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Moçambique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Decreto nº 2/2005 de 27.12.2005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380642"/>
                  </a:ext>
                </a:extLst>
              </a:tr>
              <a:tr h="9733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22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Angola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+mn-lt"/>
                        </a:rPr>
                        <a:t>Promulgado em 28.6.1888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Mas </a:t>
                      </a:r>
                      <a:r>
                        <a:rPr lang="es-ES" sz="20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há</a:t>
                      </a:r>
                      <a:r>
                        <a:rPr lang="es-E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s-ES" sz="20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também</a:t>
                      </a:r>
                      <a:r>
                        <a:rPr lang="es-E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s-ES" sz="20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leis</a:t>
                      </a:r>
                      <a:r>
                        <a:rPr lang="es-E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s-ES" sz="20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esparsas</a:t>
                      </a:r>
                      <a:r>
                        <a:rPr lang="es-E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tal </a:t>
                      </a:r>
                      <a:r>
                        <a:rPr lang="es-ES" sz="20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qual</a:t>
                      </a:r>
                      <a:r>
                        <a:rPr lang="es-E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“</a:t>
                      </a:r>
                      <a:r>
                        <a:rPr lang="es-ES" sz="20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Lei</a:t>
                      </a:r>
                      <a:r>
                        <a:rPr lang="es-E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de Actividades </a:t>
                      </a:r>
                      <a:r>
                        <a:rPr lang="es-ES" sz="20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Comerciais</a:t>
                      </a:r>
                      <a:r>
                        <a:rPr lang="es-E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</a:t>
                      </a:r>
                      <a:r>
                        <a:rPr lang="es-ES" sz="2000" dirty="0" err="1">
                          <a:effectLst/>
                          <a:latin typeface="+mn-lt"/>
                          <a:ea typeface="Calibri" panose="020F0502020204030204" pitchFamily="34" charset="0"/>
                        </a:rPr>
                        <a:t>nº</a:t>
                      </a:r>
                      <a:r>
                        <a:rPr lang="es-ES" sz="2000" dirty="0">
                          <a:effectLst/>
                          <a:latin typeface="+mn-lt"/>
                          <a:ea typeface="Calibri" panose="020F0502020204030204" pitchFamily="34" charset="0"/>
                        </a:rPr>
                        <a:t> 1/07” de 14.5.2007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3284468"/>
                  </a:ext>
                </a:extLst>
              </a:tr>
            </a:tbl>
          </a:graphicData>
        </a:graphic>
      </p:graphicFrame>
      <p:graphicFrame>
        <p:nvGraphicFramePr>
          <p:cNvPr id="9" name="Tabela 8">
            <a:extLst>
              <a:ext uri="{FF2B5EF4-FFF2-40B4-BE49-F238E27FC236}">
                <a16:creationId xmlns:a16="http://schemas.microsoft.com/office/drawing/2014/main" id="{DA02A049-E9B4-44E3-8475-A82577E47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287735"/>
              </p:ext>
            </p:extLst>
          </p:nvPr>
        </p:nvGraphicFramePr>
        <p:xfrm>
          <a:off x="997526" y="4267200"/>
          <a:ext cx="10353965" cy="20781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72715">
                  <a:extLst>
                    <a:ext uri="{9D8B030D-6E8A-4147-A177-3AD203B41FA5}">
                      <a16:colId xmlns:a16="http://schemas.microsoft.com/office/drawing/2014/main" val="359523166"/>
                    </a:ext>
                  </a:extLst>
                </a:gridCol>
                <a:gridCol w="2429587">
                  <a:extLst>
                    <a:ext uri="{9D8B030D-6E8A-4147-A177-3AD203B41FA5}">
                      <a16:colId xmlns:a16="http://schemas.microsoft.com/office/drawing/2014/main" val="2692089184"/>
                    </a:ext>
                  </a:extLst>
                </a:gridCol>
                <a:gridCol w="7251663">
                  <a:extLst>
                    <a:ext uri="{9D8B030D-6E8A-4147-A177-3AD203B41FA5}">
                      <a16:colId xmlns:a16="http://schemas.microsoft.com/office/drawing/2014/main" val="2320798235"/>
                    </a:ext>
                  </a:extLst>
                </a:gridCol>
              </a:tblGrid>
              <a:tr h="56520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5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</a:rPr>
                        <a:t>Ásia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480480"/>
                  </a:ext>
                </a:extLst>
              </a:tr>
              <a:tr h="8078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Japão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Promulgado no ato nº 48 de 4.3.1899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Reformado pelo ato nº 57 de 2008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4478693"/>
                  </a:ext>
                </a:extLst>
              </a:tr>
              <a:tr h="7051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24</a:t>
                      </a:r>
                    </a:p>
                  </a:txBody>
                  <a:tcPr marL="68580" marR="68580" marT="0" marB="0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+mn-lt"/>
                        </a:rPr>
                        <a:t>Macau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Decreto Lei nº 40/99 de 1999</a:t>
                      </a:r>
                      <a:endParaRPr lang="pt-BR" sz="2000" dirty="0">
                        <a:effectLst/>
                        <a:latin typeface="+mn-lt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380642"/>
                  </a:ext>
                </a:extLst>
              </a:tr>
            </a:tbl>
          </a:graphicData>
        </a:graphic>
      </p:graphicFrame>
      <p:sp>
        <p:nvSpPr>
          <p:cNvPr id="10" name="Título 1">
            <a:extLst>
              <a:ext uri="{FF2B5EF4-FFF2-40B4-BE49-F238E27FC236}">
                <a16:creationId xmlns:a16="http://schemas.microsoft.com/office/drawing/2014/main" id="{7EA6C922-8EF5-4D26-8377-0F74CB88AAC4}"/>
              </a:ext>
            </a:extLst>
          </p:cNvPr>
          <p:cNvSpPr txBox="1">
            <a:spLocks/>
          </p:cNvSpPr>
          <p:nvPr/>
        </p:nvSpPr>
        <p:spPr>
          <a:xfrm>
            <a:off x="877454" y="275596"/>
            <a:ext cx="11013775" cy="10052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sz="4500" u="sng" dirty="0">
                <a:latin typeface="+mn-lt"/>
              </a:rPr>
              <a:t>Países com Código Comercial por continente</a:t>
            </a:r>
          </a:p>
        </p:txBody>
      </p:sp>
    </p:spTree>
    <p:extLst>
      <p:ext uri="{BB962C8B-B14F-4D97-AF65-F5344CB8AC3E}">
        <p14:creationId xmlns:p14="http://schemas.microsoft.com/office/powerpoint/2010/main" val="31062768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233</Words>
  <Application>Microsoft Office PowerPoint</Application>
  <PresentationFormat>Widescreen</PresentationFormat>
  <Paragraphs>88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do Office</vt:lpstr>
      <vt:lpstr>Países com Código Comercial por continente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Países com Código Comercial por continente</dc:title>
  <dc:creator>Angélica Mendes Mesquita</dc:creator>
  <cp:lastModifiedBy>Angélica Mendes Mesquita</cp:lastModifiedBy>
  <cp:revision>4</cp:revision>
  <dcterms:created xsi:type="dcterms:W3CDTF">2018-04-25T12:23:49Z</dcterms:created>
  <dcterms:modified xsi:type="dcterms:W3CDTF">2018-04-25T12:51:22Z</dcterms:modified>
</cp:coreProperties>
</file>