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52" r:id="rId2"/>
    <p:sldId id="258" r:id="rId3"/>
    <p:sldId id="353" r:id="rId4"/>
    <p:sldId id="356" r:id="rId5"/>
    <p:sldId id="371" r:id="rId6"/>
    <p:sldId id="360" r:id="rId7"/>
    <p:sldId id="374" r:id="rId8"/>
    <p:sldId id="373" r:id="rId9"/>
    <p:sldId id="362" r:id="rId10"/>
    <p:sldId id="379" r:id="rId11"/>
    <p:sldId id="378" r:id="rId12"/>
    <p:sldId id="368" r:id="rId13"/>
    <p:sldId id="361" r:id="rId14"/>
    <p:sldId id="366" r:id="rId15"/>
    <p:sldId id="376" r:id="rId16"/>
    <p:sldId id="37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779B8"/>
    <a:srgbClr val="416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3"/>
    <p:restoredTop sz="98524" autoAdjust="0"/>
  </p:normalViewPr>
  <p:slideViewPr>
    <p:cSldViewPr snapToGrid="0" snapToObjects="1">
      <p:cViewPr varScale="1">
        <p:scale>
          <a:sx n="92" d="100"/>
          <a:sy n="92" d="100"/>
        </p:scale>
        <p:origin x="122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B43F3-4F39-F746-84D8-3B409F9A9CE0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B44E0-A5E9-8E4E-AADD-B13ACF22DF4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4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5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1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0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1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5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8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2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0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7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9BB7C-8E47-2B48-9965-CD3BD2D7BD08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2BECC-8D6A-5943-9901-E44FC6B3FA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7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8" name="5 Rectángulo">
            <a:extLst>
              <a:ext uri="{FF2B5EF4-FFF2-40B4-BE49-F238E27FC236}">
                <a16:creationId xmlns:a16="http://schemas.microsoft.com/office/drawing/2014/main" xmlns="" id="{B0A51424-98CD-E94C-B385-70D0839DC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2447"/>
            <a:ext cx="9144000" cy="615553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Prof. Dr. Darcton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Policarpo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Damião, Diretor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Interino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  <a:p>
            <a:pPr algn="ctr"/>
            <a:r>
              <a:rPr lang="en-US" sz="1600" b="1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darcton.damiao@inpe.br</a:t>
            </a:r>
          </a:p>
        </p:txBody>
      </p:sp>
      <p:sp>
        <p:nvSpPr>
          <p:cNvPr id="9" name="5 Rectángulo">
            <a:extLst>
              <a:ext uri="{FF2B5EF4-FFF2-40B4-BE49-F238E27FC236}">
                <a16:creationId xmlns:a16="http://schemas.microsoft.com/office/drawing/2014/main" xmlns="" id="{4FBECFA2-85E4-7D4B-AA73-E79011BF2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32290"/>
            <a:ext cx="9144000" cy="1200329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O INPE e as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Mudanças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Climáticas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+mj-lt"/>
              </a:rPr>
              <a:t>Comissão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Mista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sobre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Mudanças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Climáticas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(CMMC) do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Congresso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outubro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de 2019</a:t>
            </a:r>
          </a:p>
        </p:txBody>
      </p:sp>
    </p:spTree>
    <p:extLst>
      <p:ext uri="{BB962C8B-B14F-4D97-AF65-F5344CB8AC3E}">
        <p14:creationId xmlns:p14="http://schemas.microsoft.com/office/powerpoint/2010/main" val="36111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91D6672-D5E1-EC45-AE83-758636AF6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75" y="1416979"/>
            <a:ext cx="6551049" cy="46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10B072B-96A0-C74F-A336-1A2E8C7D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602" y="1432450"/>
            <a:ext cx="6350795" cy="46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5B4D86F-E6DD-9147-8BB9-966DF4838A0C}"/>
              </a:ext>
            </a:extLst>
          </p:cNvPr>
          <p:cNvSpPr txBox="1"/>
          <p:nvPr/>
        </p:nvSpPr>
        <p:spPr>
          <a:xfrm>
            <a:off x="1" y="134259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00B050"/>
                </a:solidFill>
              </a:rPr>
              <a:t>O INPE possui dois centros de pesquisa de tempo e clima: o </a:t>
            </a:r>
            <a:r>
              <a:rPr lang="pt-BR" sz="2000" b="1" dirty="0">
                <a:solidFill>
                  <a:srgbClr val="00B050"/>
                </a:solidFill>
              </a:rPr>
              <a:t>CPTEC (Centro de Previsão de Tempo e Estudos Climáticos) </a:t>
            </a:r>
            <a:r>
              <a:rPr lang="pt-BR" sz="2000" dirty="0">
                <a:solidFill>
                  <a:srgbClr val="00B050"/>
                </a:solidFill>
              </a:rPr>
              <a:t>e o </a:t>
            </a:r>
            <a:r>
              <a:rPr lang="pt-BR" sz="2000" b="1" dirty="0">
                <a:solidFill>
                  <a:srgbClr val="00B050"/>
                </a:solidFill>
              </a:rPr>
              <a:t>CCST (Centro de Ciência do Sistema Terrestre).</a:t>
            </a:r>
            <a:endParaRPr lang="pt-BR" sz="2000" dirty="0">
              <a:solidFill>
                <a:srgbClr val="00B05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9FDB34B-37CC-4544-8C28-40307887A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192941"/>
            <a:ext cx="5956300" cy="195325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1EFBA54-D888-6644-9B43-40B0B2890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4235398"/>
            <a:ext cx="6197600" cy="189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0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607B2964-D0A5-6545-8A08-6C96EE12BE1D}"/>
              </a:ext>
            </a:extLst>
          </p:cNvPr>
          <p:cNvSpPr txBox="1"/>
          <p:nvPr/>
        </p:nvSpPr>
        <p:spPr>
          <a:xfrm>
            <a:off x="1" y="13724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B050"/>
                </a:solidFill>
              </a:rPr>
              <a:t>O INPE também contribui com o IPCC (</a:t>
            </a:r>
            <a:r>
              <a:rPr lang="pt-BR" sz="2000" b="1" i="1" dirty="0">
                <a:solidFill>
                  <a:srgbClr val="00B050"/>
                </a:solidFill>
              </a:rPr>
              <a:t>Intergovernamental </a:t>
            </a:r>
            <a:r>
              <a:rPr lang="pt-BR" sz="2000" b="1" i="1" dirty="0" err="1">
                <a:solidFill>
                  <a:srgbClr val="00B050"/>
                </a:solidFill>
              </a:rPr>
              <a:t>Panel</a:t>
            </a:r>
            <a:r>
              <a:rPr lang="pt-BR" sz="2000" b="1" i="1" dirty="0">
                <a:solidFill>
                  <a:srgbClr val="00B050"/>
                </a:solidFill>
              </a:rPr>
              <a:t> on </a:t>
            </a:r>
            <a:r>
              <a:rPr lang="pt-BR" sz="2000" b="1" i="1" dirty="0" err="1">
                <a:solidFill>
                  <a:srgbClr val="00B050"/>
                </a:solidFill>
              </a:rPr>
              <a:t>Climate</a:t>
            </a:r>
            <a:r>
              <a:rPr lang="pt-BR" sz="2000" b="1" i="1" dirty="0">
                <a:solidFill>
                  <a:srgbClr val="00B050"/>
                </a:solidFill>
              </a:rPr>
              <a:t> </a:t>
            </a:r>
            <a:r>
              <a:rPr lang="pt-BR" sz="2000" b="1" i="1" dirty="0" err="1">
                <a:solidFill>
                  <a:srgbClr val="00B050"/>
                </a:solidFill>
              </a:rPr>
              <a:t>Change</a:t>
            </a:r>
            <a:r>
              <a:rPr lang="pt-BR" sz="2000" b="1" dirty="0">
                <a:solidFill>
                  <a:srgbClr val="00B050"/>
                </a:solidFill>
              </a:rPr>
              <a:t>) </a:t>
            </a:r>
            <a:r>
              <a:rPr lang="pt-BR" sz="2000" dirty="0">
                <a:solidFill>
                  <a:srgbClr val="00B050"/>
                </a:solidFill>
              </a:rPr>
              <a:t>por meio do projeto </a:t>
            </a:r>
            <a:r>
              <a:rPr lang="pt-BR" sz="2000" b="1" dirty="0">
                <a:solidFill>
                  <a:srgbClr val="00B050"/>
                </a:solidFill>
              </a:rPr>
              <a:t>CMIP5 (</a:t>
            </a:r>
            <a:r>
              <a:rPr lang="pt-BR" sz="2000" b="1" i="1" dirty="0" err="1">
                <a:solidFill>
                  <a:srgbClr val="00B050"/>
                </a:solidFill>
              </a:rPr>
              <a:t>Coupled</a:t>
            </a:r>
            <a:r>
              <a:rPr lang="pt-BR" sz="2000" b="1" i="1" dirty="0">
                <a:solidFill>
                  <a:srgbClr val="00B050"/>
                </a:solidFill>
              </a:rPr>
              <a:t> </a:t>
            </a:r>
            <a:r>
              <a:rPr lang="pt-BR" sz="2000" b="1" i="1" dirty="0" err="1">
                <a:solidFill>
                  <a:srgbClr val="00B050"/>
                </a:solidFill>
              </a:rPr>
              <a:t>Model</a:t>
            </a:r>
            <a:r>
              <a:rPr lang="pt-BR" sz="2000" b="1" i="1" dirty="0">
                <a:solidFill>
                  <a:srgbClr val="00B050"/>
                </a:solidFill>
              </a:rPr>
              <a:t> </a:t>
            </a:r>
            <a:r>
              <a:rPr lang="pt-BR" sz="2000" b="1" i="1" dirty="0" err="1">
                <a:solidFill>
                  <a:srgbClr val="00B050"/>
                </a:solidFill>
              </a:rPr>
              <a:t>Intercomparison</a:t>
            </a:r>
            <a:r>
              <a:rPr lang="pt-BR" sz="2000" b="1" i="1" dirty="0">
                <a:solidFill>
                  <a:srgbClr val="00B050"/>
                </a:solidFill>
              </a:rPr>
              <a:t> </a:t>
            </a:r>
            <a:r>
              <a:rPr lang="pt-BR" sz="2000" b="1" i="1" dirty="0" err="1">
                <a:solidFill>
                  <a:srgbClr val="00B050"/>
                </a:solidFill>
              </a:rPr>
              <a:t>Phase</a:t>
            </a:r>
            <a:r>
              <a:rPr lang="pt-BR" sz="2000" b="1" i="1" dirty="0">
                <a:solidFill>
                  <a:srgbClr val="00B050"/>
                </a:solidFill>
              </a:rPr>
              <a:t> 5</a:t>
            </a:r>
            <a:r>
              <a:rPr lang="pt-BR" sz="2000" b="1" dirty="0">
                <a:solidFill>
                  <a:srgbClr val="00B050"/>
                </a:solidFill>
              </a:rPr>
              <a:t>)</a:t>
            </a:r>
            <a:r>
              <a:rPr lang="pt-BR" sz="20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CBA6695-1739-4B42-A25A-EF466026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2277499"/>
            <a:ext cx="4415216" cy="37359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23E981D-5690-2842-920C-1E52F8251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9" y="2668583"/>
            <a:ext cx="4064984" cy="3145673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xmlns="" id="{0B336D23-C000-44B6-B055-EF4885CCE50F}"/>
              </a:ext>
            </a:extLst>
          </p:cNvPr>
          <p:cNvSpPr/>
          <p:nvPr/>
        </p:nvSpPr>
        <p:spPr>
          <a:xfrm>
            <a:off x="4330700" y="2668583"/>
            <a:ext cx="4415216" cy="31315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4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ACA722C-5FA8-EC40-8C46-82F06B471796}"/>
              </a:ext>
            </a:extLst>
          </p:cNvPr>
          <p:cNvSpPr txBox="1"/>
          <p:nvPr/>
        </p:nvSpPr>
        <p:spPr>
          <a:xfrm>
            <a:off x="127000" y="2151727"/>
            <a:ext cx="889000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sz="2000" dirty="0">
                <a:solidFill>
                  <a:srgbClr val="00B050"/>
                </a:solidFill>
                <a:cs typeface="Verdana"/>
              </a:rPr>
              <a:t>O INPE combina dados de </a:t>
            </a:r>
            <a:r>
              <a:rPr lang="pt-BR" sz="2000" b="1" dirty="0">
                <a:solidFill>
                  <a:srgbClr val="00B050"/>
                </a:solidFill>
                <a:cs typeface="Verdana"/>
              </a:rPr>
              <a:t>projeções climáticas </a:t>
            </a:r>
            <a:r>
              <a:rPr lang="pt-BR" sz="2000" dirty="0">
                <a:solidFill>
                  <a:srgbClr val="00B050"/>
                </a:solidFill>
                <a:cs typeface="Verdana"/>
              </a:rPr>
              <a:t>com outros tipos de dados para: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ZEE</a:t>
            </a:r>
            <a:r>
              <a:rPr lang="en-US" sz="2000" dirty="0"/>
              <a:t> do Estado de </a:t>
            </a:r>
            <a:r>
              <a:rPr lang="en-US" sz="2000" b="1" dirty="0"/>
              <a:t>São Paulo </a:t>
            </a:r>
            <a:r>
              <a:rPr lang="en-US" sz="2000" dirty="0"/>
              <a:t>para a </a:t>
            </a:r>
            <a:r>
              <a:rPr lang="en-US" sz="2000" dirty="0" err="1"/>
              <a:t>gestão</a:t>
            </a:r>
            <a:r>
              <a:rPr lang="en-US" sz="2000" dirty="0"/>
              <a:t> territorial;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Desenvolvimento do conceito de cidades sustentáveis a partir do planejamento urbano: </a:t>
            </a:r>
            <a:r>
              <a:rPr lang="pt-BR" sz="2000" b="1" dirty="0" err="1"/>
              <a:t>CITInova</a:t>
            </a:r>
            <a:r>
              <a:rPr lang="pt-BR" sz="2000" dirty="0"/>
              <a:t> do Governo do </a:t>
            </a:r>
            <a:r>
              <a:rPr lang="pt-BR" sz="2000" b="1" dirty="0"/>
              <a:t>Distrito Federal</a:t>
            </a:r>
            <a:r>
              <a:rPr lang="pt-BR" sz="2000" dirty="0"/>
              <a:t>;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Análises de riscos </a:t>
            </a:r>
            <a:r>
              <a:rPr lang="pt-BR" sz="2000" dirty="0"/>
              <a:t>em investimentos de infraestrutura:  </a:t>
            </a:r>
            <a:r>
              <a:rPr lang="pt-BR" sz="2000" b="1" dirty="0"/>
              <a:t>Projeto GIZ/MMA</a:t>
            </a:r>
            <a:r>
              <a:rPr lang="pt-B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56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ACA722C-5FA8-EC40-8C46-82F06B471796}"/>
              </a:ext>
            </a:extLst>
          </p:cNvPr>
          <p:cNvSpPr txBox="1"/>
          <p:nvPr/>
        </p:nvSpPr>
        <p:spPr>
          <a:xfrm>
            <a:off x="127000" y="1751565"/>
            <a:ext cx="8890000" cy="40626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pt-BR" sz="2400" dirty="0">
                <a:solidFill>
                  <a:srgbClr val="00B050"/>
                </a:solidFill>
                <a:cs typeface="Verdana"/>
              </a:rPr>
              <a:t>O INPE realiza estudos de mudança climática em termos de impactos, vulnerabilidade e adaptação (</a:t>
            </a:r>
            <a:r>
              <a:rPr lang="pt-BR" sz="2400" b="1" dirty="0">
                <a:solidFill>
                  <a:srgbClr val="00B050"/>
                </a:solidFill>
                <a:cs typeface="Verdana"/>
              </a:rPr>
              <a:t>IVA</a:t>
            </a:r>
            <a:r>
              <a:rPr lang="pt-BR" sz="2400" dirty="0">
                <a:solidFill>
                  <a:srgbClr val="00B050"/>
                </a:solidFill>
                <a:cs typeface="Verdana"/>
              </a:rPr>
              <a:t>):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cs typeface="Verdana"/>
              </a:rPr>
              <a:t>Projeções climáticas </a:t>
            </a:r>
            <a:r>
              <a:rPr lang="pt-BR" sz="2000" dirty="0">
                <a:cs typeface="Verdana"/>
              </a:rPr>
              <a:t>(precipitação, temperatura, dias consecutivos secos);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cs typeface="Verdana"/>
              </a:rPr>
              <a:t>Mapas de </a:t>
            </a:r>
            <a:r>
              <a:rPr lang="pt-BR" sz="2000" b="1" dirty="0">
                <a:cs typeface="Verdana"/>
              </a:rPr>
              <a:t>potencial eólico </a:t>
            </a:r>
            <a:r>
              <a:rPr lang="pt-BR" sz="2000" dirty="0">
                <a:cs typeface="Verdana"/>
              </a:rPr>
              <a:t>em 2100;</a:t>
            </a:r>
          </a:p>
          <a:p>
            <a:pPr marL="342900" lvl="1" indent="-3429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cs typeface="Verdana"/>
              </a:rPr>
              <a:t>Cenários de desmatamento</a:t>
            </a:r>
            <a:r>
              <a:rPr lang="pt-BR" sz="2000" dirty="0">
                <a:cs typeface="Verdana"/>
              </a:rPr>
              <a:t> até 2010;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cs typeface="Verdana"/>
              </a:rPr>
              <a:t>Cenários hidrológicos </a:t>
            </a:r>
            <a:r>
              <a:rPr lang="pt-BR" sz="2000" dirty="0">
                <a:cs typeface="Verdana"/>
              </a:rPr>
              <a:t>para as principais bacias hidrográficas do país;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cs typeface="Verdana"/>
              </a:rPr>
              <a:t>Análises de </a:t>
            </a:r>
            <a:r>
              <a:rPr lang="pt-BR" sz="2000" b="1" dirty="0">
                <a:cs typeface="Verdana"/>
              </a:rPr>
              <a:t>extremos climáticos </a:t>
            </a:r>
            <a:r>
              <a:rPr lang="pt-BR" sz="2000" dirty="0">
                <a:cs typeface="Verdana"/>
              </a:rPr>
              <a:t>(frequência de secas no Semiárido do NE);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cs typeface="Verdana"/>
              </a:rPr>
              <a:t>I</a:t>
            </a:r>
            <a:r>
              <a:rPr lang="pt-BR" sz="2000" b="1" dirty="0">
                <a:cs typeface="Verdana"/>
              </a:rPr>
              <a:t>mpacto do desmatamento </a:t>
            </a:r>
            <a:r>
              <a:rPr lang="pt-BR" sz="2000" dirty="0">
                <a:cs typeface="Verdana"/>
              </a:rPr>
              <a:t>no ciclo hidrológico e</a:t>
            </a:r>
            <a:r>
              <a:rPr lang="pt-BR" sz="2000" b="1" dirty="0">
                <a:cs typeface="Verdana"/>
              </a:rPr>
              <a:t> risco de fogo </a:t>
            </a:r>
            <a:r>
              <a:rPr lang="pt-BR" sz="2000" dirty="0">
                <a:cs typeface="Verdana"/>
              </a:rPr>
              <a:t>na Amazônia.</a:t>
            </a:r>
          </a:p>
        </p:txBody>
      </p:sp>
    </p:spTree>
    <p:extLst>
      <p:ext uri="{BB962C8B-B14F-4D97-AF65-F5344CB8AC3E}">
        <p14:creationId xmlns:p14="http://schemas.microsoft.com/office/powerpoint/2010/main" val="32799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ACA722C-5FA8-EC40-8C46-82F06B471796}"/>
              </a:ext>
            </a:extLst>
          </p:cNvPr>
          <p:cNvSpPr txBox="1"/>
          <p:nvPr/>
        </p:nvSpPr>
        <p:spPr>
          <a:xfrm>
            <a:off x="227495" y="1624420"/>
            <a:ext cx="8689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i="1" dirty="0">
                <a:solidFill>
                  <a:srgbClr val="00B050"/>
                </a:solidFill>
                <a:cs typeface="Verdana"/>
              </a:rPr>
              <a:t>Maior e mais bem estruturado centro de pesquisas em Tempo e Clima do Brasil e da América Latina!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1D62846-C6DF-604F-AB98-806BBDB2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1" y="3255763"/>
            <a:ext cx="4261190" cy="27931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4A56F56-47EE-9D47-AF11-939A0DF50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039" y="3429000"/>
            <a:ext cx="2874590" cy="24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4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521452C1-29DF-4240-98EF-527714E78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810" y="1302837"/>
            <a:ext cx="1928190" cy="494671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64C68B9B-72B4-C242-A792-9986A71DF71D}"/>
              </a:ext>
            </a:extLst>
          </p:cNvPr>
          <p:cNvSpPr txBox="1"/>
          <p:nvPr/>
        </p:nvSpPr>
        <p:spPr>
          <a:xfrm>
            <a:off x="1" y="1621758"/>
            <a:ext cx="7215809" cy="43088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200" b="1" dirty="0"/>
              <a:t>O que é tempo?</a:t>
            </a:r>
          </a:p>
          <a:p>
            <a:r>
              <a:rPr lang="pt-BR" sz="2200" dirty="0"/>
              <a:t>Estado atual da atmosfera.</a:t>
            </a:r>
          </a:p>
          <a:p>
            <a:endParaRPr lang="pt-BR" sz="2200" dirty="0"/>
          </a:p>
          <a:p>
            <a:r>
              <a:rPr lang="pt-BR" sz="2200" b="1" dirty="0"/>
              <a:t>O que é clima?</a:t>
            </a:r>
          </a:p>
          <a:p>
            <a:r>
              <a:rPr lang="pt-BR" sz="2200" dirty="0"/>
              <a:t>Estado usual ou médio da atmosfera e dos oceanos.</a:t>
            </a:r>
          </a:p>
          <a:p>
            <a:endParaRPr lang="pt-BR" sz="2200" dirty="0"/>
          </a:p>
          <a:p>
            <a:r>
              <a:rPr lang="pt-BR" sz="2200" b="1" dirty="0"/>
              <a:t>O que são mudanças climáticas?</a:t>
            </a:r>
          </a:p>
          <a:p>
            <a:r>
              <a:rPr lang="pt-BR" sz="2200" dirty="0"/>
              <a:t>Troca do estado usual ou médio do tempo numa determinada região ou no planeta como um todo, nesse caso chamadas mudanças climáticas globais.</a:t>
            </a:r>
          </a:p>
          <a:p>
            <a:endParaRPr lang="pt-BR" sz="2200" dirty="0"/>
          </a:p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Fonte: NASA &lt;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www.nasa.gov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audience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forstudents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/k-4/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stories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nasa-knows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/whats-is-climate-change-k4.html</a:t>
            </a:r>
          </a:p>
        </p:txBody>
      </p:sp>
    </p:spTree>
    <p:extLst>
      <p:ext uri="{BB962C8B-B14F-4D97-AF65-F5344CB8AC3E}">
        <p14:creationId xmlns:p14="http://schemas.microsoft.com/office/powerpoint/2010/main" val="703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84B7451-B897-9A45-8DA9-D33CD52DE103}"/>
              </a:ext>
            </a:extLst>
          </p:cNvPr>
          <p:cNvSpPr txBox="1"/>
          <p:nvPr/>
        </p:nvSpPr>
        <p:spPr>
          <a:xfrm>
            <a:off x="1" y="13028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175D99D-D445-F440-92E7-593B25793528}"/>
              </a:ext>
            </a:extLst>
          </p:cNvPr>
          <p:cNvSpPr txBox="1"/>
          <p:nvPr/>
        </p:nvSpPr>
        <p:spPr>
          <a:xfrm>
            <a:off x="139146" y="1505729"/>
            <a:ext cx="5198165" cy="44627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/>
              <a:t>A Terra se comporta como um </a:t>
            </a:r>
            <a:r>
              <a:rPr lang="pt-BR" sz="2400" b="1" dirty="0"/>
              <a:t>sistema de sistemas</a:t>
            </a:r>
            <a:r>
              <a:rPr lang="pt-BR" sz="2400" dirty="0"/>
              <a:t>. Conhecido como </a:t>
            </a:r>
            <a:r>
              <a:rPr lang="pt-BR" sz="2400" b="1" dirty="0"/>
              <a:t>Sistema Terrestre</a:t>
            </a:r>
            <a:r>
              <a:rPr lang="pt-BR" sz="2400" dirty="0"/>
              <a:t>, ele é governado pelos processos de interação física, química e biológica que existem no planeta.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/>
              <a:t>Inclui a porção terrestre do planeta, seus oceanos, rios, porções congeladas e a vida.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/>
              <a:t>A sociedade humana, assim como seus sistemas social e econômico também fazem parte do Sistema Terrestre.</a:t>
            </a:r>
          </a:p>
        </p:txBody>
      </p:sp>
      <p:pic>
        <p:nvPicPr>
          <p:cNvPr id="6" name="Picture 4" descr="print_main_icon.jpg">
            <a:extLst>
              <a:ext uri="{FF2B5EF4-FFF2-40B4-BE49-F238E27FC236}">
                <a16:creationId xmlns:a16="http://schemas.microsoft.com/office/drawing/2014/main" xmlns="" id="{952E540C-1266-8044-A568-06891472B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18" y="2226168"/>
            <a:ext cx="3618751" cy="35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BC6AD4B-E8F7-9947-8FBB-4D05E8C78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0039"/>
            <a:ext cx="9144000" cy="41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052E23A-E04F-C74D-BF14-16184CD5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3" y="1411357"/>
            <a:ext cx="8954814" cy="44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pic>
        <p:nvPicPr>
          <p:cNvPr id="4" name="Picture 5" descr="Captura de Tela 2016-09-27 às 11.21.16.png">
            <a:extLst>
              <a:ext uri="{FF2B5EF4-FFF2-40B4-BE49-F238E27FC236}">
                <a16:creationId xmlns:a16="http://schemas.microsoft.com/office/drawing/2014/main" xmlns="" id="{1BE6641F-431E-0F46-A93C-E235979B4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2503167"/>
            <a:ext cx="5505450" cy="36672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577953D-F3EF-CD4C-A0C0-0D2233B25AFC}"/>
              </a:ext>
            </a:extLst>
          </p:cNvPr>
          <p:cNvSpPr txBox="1"/>
          <p:nvPr/>
        </p:nvSpPr>
        <p:spPr>
          <a:xfrm>
            <a:off x="1" y="1508899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Mudanças nos oceanos na escala do clima podem afetar as correntes marinhas</a:t>
            </a:r>
            <a:r>
              <a:rPr lang="pt-BR" sz="2000" dirty="0">
                <a:solidFill>
                  <a:srgbClr val="00B050"/>
                </a:solidFill>
              </a:rPr>
              <a:t> por meio de mudanças nos regimes de ventos e na salinidade e temperatura da água.</a:t>
            </a:r>
          </a:p>
        </p:txBody>
      </p:sp>
    </p:spTree>
    <p:extLst>
      <p:ext uri="{BB962C8B-B14F-4D97-AF65-F5344CB8AC3E}">
        <p14:creationId xmlns:p14="http://schemas.microsoft.com/office/powerpoint/2010/main" val="28240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pic>
        <p:nvPicPr>
          <p:cNvPr id="4" name="Picture 5" descr="Captura de Tela 2016-09-27 às 11.21.16.png">
            <a:extLst>
              <a:ext uri="{FF2B5EF4-FFF2-40B4-BE49-F238E27FC236}">
                <a16:creationId xmlns:a16="http://schemas.microsoft.com/office/drawing/2014/main" xmlns="" id="{1BE6641F-431E-0F46-A93C-E235979B4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2503167"/>
            <a:ext cx="5505450" cy="36672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577953D-F3EF-CD4C-A0C0-0D2233B25AFC}"/>
              </a:ext>
            </a:extLst>
          </p:cNvPr>
          <p:cNvSpPr txBox="1"/>
          <p:nvPr/>
        </p:nvSpPr>
        <p:spPr>
          <a:xfrm>
            <a:off x="1" y="139228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B050"/>
                </a:solidFill>
              </a:rPr>
              <a:t>O INPE trabalha com a MB nos programas </a:t>
            </a:r>
            <a:r>
              <a:rPr lang="pt-BR" sz="2000" b="1" dirty="0">
                <a:solidFill>
                  <a:srgbClr val="00B050"/>
                </a:solidFill>
              </a:rPr>
              <a:t>PIRATA (</a:t>
            </a:r>
            <a:r>
              <a:rPr lang="pt-BR" sz="2000" b="1" i="1" dirty="0" err="1">
                <a:solidFill>
                  <a:srgbClr val="00B050"/>
                </a:solidFill>
              </a:rPr>
              <a:t>Prediction</a:t>
            </a:r>
            <a:r>
              <a:rPr lang="pt-BR" sz="2000" b="1" i="1" dirty="0">
                <a:solidFill>
                  <a:srgbClr val="00B050"/>
                </a:solidFill>
              </a:rPr>
              <a:t> </a:t>
            </a:r>
            <a:r>
              <a:rPr lang="pt-BR" sz="2000" b="1" i="1" dirty="0" err="1">
                <a:solidFill>
                  <a:srgbClr val="00B050"/>
                </a:solidFill>
              </a:rPr>
              <a:t>and</a:t>
            </a:r>
            <a:r>
              <a:rPr lang="pt-BR" sz="2000" b="1" i="1" dirty="0">
                <a:solidFill>
                  <a:srgbClr val="00B050"/>
                </a:solidFill>
              </a:rPr>
              <a:t> </a:t>
            </a:r>
            <a:r>
              <a:rPr lang="pt-BR" sz="2000" b="1" i="1" dirty="0" err="1">
                <a:solidFill>
                  <a:srgbClr val="00B050"/>
                </a:solidFill>
              </a:rPr>
              <a:t>Research</a:t>
            </a:r>
            <a:r>
              <a:rPr lang="pt-BR" sz="2000" b="1" i="1" dirty="0">
                <a:solidFill>
                  <a:srgbClr val="00B050"/>
                </a:solidFill>
              </a:rPr>
              <a:t> </a:t>
            </a:r>
            <a:r>
              <a:rPr lang="pt-BR" sz="2000" b="1" i="1" dirty="0" err="1">
                <a:solidFill>
                  <a:srgbClr val="00B050"/>
                </a:solidFill>
              </a:rPr>
              <a:t>Morred</a:t>
            </a:r>
            <a:r>
              <a:rPr lang="pt-BR" sz="2000" b="1" i="1" dirty="0">
                <a:solidFill>
                  <a:srgbClr val="00B050"/>
                </a:solidFill>
              </a:rPr>
              <a:t> </a:t>
            </a:r>
            <a:r>
              <a:rPr lang="pt-BR" sz="2000" b="1" i="1" dirty="0" err="1">
                <a:solidFill>
                  <a:srgbClr val="00B050"/>
                </a:solidFill>
              </a:rPr>
              <a:t>Array</a:t>
            </a:r>
            <a:r>
              <a:rPr lang="pt-BR" sz="2000" b="1" i="1" dirty="0">
                <a:solidFill>
                  <a:srgbClr val="00B050"/>
                </a:solidFill>
              </a:rPr>
              <a:t> in the </a:t>
            </a:r>
            <a:r>
              <a:rPr lang="pt-BR" sz="2000" b="1" i="1" dirty="0" err="1">
                <a:solidFill>
                  <a:srgbClr val="00B050"/>
                </a:solidFill>
              </a:rPr>
              <a:t>Atlantic</a:t>
            </a:r>
            <a:r>
              <a:rPr lang="pt-BR" sz="2000" b="1" dirty="0">
                <a:solidFill>
                  <a:srgbClr val="00B050"/>
                </a:solidFill>
              </a:rPr>
              <a:t>), </a:t>
            </a:r>
            <a:r>
              <a:rPr lang="pt-BR" sz="2000" b="1" dirty="0" err="1">
                <a:solidFill>
                  <a:srgbClr val="00B050"/>
                </a:solidFill>
              </a:rPr>
              <a:t>PNBoia</a:t>
            </a:r>
            <a:r>
              <a:rPr lang="pt-BR" sz="2000" b="1" dirty="0">
                <a:solidFill>
                  <a:srgbClr val="00B050"/>
                </a:solidFill>
              </a:rPr>
              <a:t> (Programa Nacional de Boias) e PROANTAR</a:t>
            </a:r>
            <a:r>
              <a:rPr lang="pt-BR" sz="2000" dirty="0">
                <a:solidFill>
                  <a:srgbClr val="00B050"/>
                </a:solidFill>
              </a:rPr>
              <a:t> </a:t>
            </a:r>
            <a:r>
              <a:rPr lang="pt-BR" sz="2000" b="1" dirty="0">
                <a:solidFill>
                  <a:srgbClr val="00B050"/>
                </a:solidFill>
              </a:rPr>
              <a:t>(Programa Antártico Brasileiro), </a:t>
            </a:r>
            <a:r>
              <a:rPr lang="pt-BR" sz="2000" dirty="0">
                <a:solidFill>
                  <a:srgbClr val="00B050"/>
                </a:solidFill>
              </a:rPr>
              <a:t>para melhorar previsões de tempo e clima.</a:t>
            </a:r>
          </a:p>
        </p:txBody>
      </p:sp>
    </p:spTree>
    <p:extLst>
      <p:ext uri="{BB962C8B-B14F-4D97-AF65-F5344CB8AC3E}">
        <p14:creationId xmlns:p14="http://schemas.microsoft.com/office/powerpoint/2010/main" val="32573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IMG-20150724-WA0022.jpg">
            <a:extLst>
              <a:ext uri="{FF2B5EF4-FFF2-40B4-BE49-F238E27FC236}">
                <a16:creationId xmlns:a16="http://schemas.microsoft.com/office/drawing/2014/main" xmlns="" id="{733FA388-8F7D-5544-B777-5A06C149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978" y="1337182"/>
            <a:ext cx="1752599" cy="26307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pic>
        <p:nvPicPr>
          <p:cNvPr id="8" name="Picture 7" descr="DSCN0495.jpg">
            <a:extLst>
              <a:ext uri="{FF2B5EF4-FFF2-40B4-BE49-F238E27FC236}">
                <a16:creationId xmlns:a16="http://schemas.microsoft.com/office/drawing/2014/main" xmlns="" id="{1C763229-0497-5A49-A5E8-9F6582B18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74" y="1776287"/>
            <a:ext cx="3141220" cy="4188293"/>
          </a:xfrm>
          <a:prstGeom prst="rect">
            <a:avLst/>
          </a:prstGeom>
        </p:spPr>
      </p:pic>
      <p:grpSp>
        <p:nvGrpSpPr>
          <p:cNvPr id="9" name="Grupo 28">
            <a:extLst>
              <a:ext uri="{FF2B5EF4-FFF2-40B4-BE49-F238E27FC236}">
                <a16:creationId xmlns:a16="http://schemas.microsoft.com/office/drawing/2014/main" xmlns="" id="{71D27065-F573-B74E-B763-863E00B46D73}"/>
              </a:ext>
            </a:extLst>
          </p:cNvPr>
          <p:cNvGrpSpPr>
            <a:grpSpLocks/>
          </p:cNvGrpSpPr>
          <p:nvPr/>
        </p:nvGrpSpPr>
        <p:grpSpPr bwMode="auto">
          <a:xfrm>
            <a:off x="2865582" y="2428285"/>
            <a:ext cx="3412836" cy="2630725"/>
            <a:chOff x="4492625" y="20258088"/>
            <a:chExt cx="6858000" cy="5287962"/>
          </a:xfrm>
        </p:grpSpPr>
        <p:pic>
          <p:nvPicPr>
            <p:cNvPr id="11" name="Imagem 17" descr="PA140253.JPG">
              <a:extLst>
                <a:ext uri="{FF2B5EF4-FFF2-40B4-BE49-F238E27FC236}">
                  <a16:creationId xmlns:a16="http://schemas.microsoft.com/office/drawing/2014/main" xmlns="" id="{B6BF73E6-A147-BE40-8A6C-128C8A34C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5" y="20258088"/>
              <a:ext cx="3403474" cy="2616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18" descr="Fotos Família 221.jpg">
              <a:extLst>
                <a:ext uri="{FF2B5EF4-FFF2-40B4-BE49-F238E27FC236}">
                  <a16:creationId xmlns:a16="http://schemas.microsoft.com/office/drawing/2014/main" xmlns="" id="{C43238B9-6545-8741-8EE9-464FBAA6E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8642" y="20258088"/>
              <a:ext cx="3403474" cy="2616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D:\Fotos\Antártica\antartica_best\Imagem 043.jpg">
              <a:extLst>
                <a:ext uri="{FF2B5EF4-FFF2-40B4-BE49-F238E27FC236}">
                  <a16:creationId xmlns:a16="http://schemas.microsoft.com/office/drawing/2014/main" xmlns="" id="{D609B191-B8CD-2043-B878-D56A4B674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6" y="22920965"/>
              <a:ext cx="3403474" cy="261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D:\Data\OP Comissão BR1\BR1_IDA\fotos\Fotos Família 271.jpg">
              <a:extLst>
                <a:ext uri="{FF2B5EF4-FFF2-40B4-BE49-F238E27FC236}">
                  <a16:creationId xmlns:a16="http://schemas.microsoft.com/office/drawing/2014/main" xmlns="" id="{77F87858-2CFB-4244-B309-91CA5CD51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151" y="22929686"/>
              <a:ext cx="3403474" cy="2616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5" descr="PA140257.JPG">
            <a:extLst>
              <a:ext uri="{FF2B5EF4-FFF2-40B4-BE49-F238E27FC236}">
                <a16:creationId xmlns:a16="http://schemas.microsoft.com/office/drawing/2014/main" xmlns="" id="{9155CC82-9DBF-2743-9E57-BE7DCECDB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6079" y="3743648"/>
            <a:ext cx="170497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E527D6-6157-7642-96B3-11704EC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02839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xmlns="" id="{53A73265-C9FF-8145-B58F-5DF55B491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2129"/>
            <a:ext cx="9144000" cy="646331"/>
          </a:xfrm>
          <a:prstGeom prst="rect">
            <a:avLst/>
          </a:prstGeom>
          <a:solidFill>
            <a:srgbClr val="4779B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Comissão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Mudanças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Climáticas</a:t>
            </a:r>
            <a:r>
              <a:rPr lang="en-US" b="1" dirty="0">
                <a:solidFill>
                  <a:schemeClr val="bg1"/>
                </a:solidFill>
              </a:rPr>
              <a:t> (CMMC) do </a:t>
            </a:r>
            <a:r>
              <a:rPr lang="en-US" b="1" dirty="0" err="1">
                <a:solidFill>
                  <a:schemeClr val="bg1"/>
                </a:solidFill>
              </a:rPr>
              <a:t>Congresso</a:t>
            </a:r>
            <a:r>
              <a:rPr lang="en-US" b="1" dirty="0">
                <a:solidFill>
                  <a:schemeClr val="bg1"/>
                </a:solidFill>
              </a:rPr>
              <a:t> Nacional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Brasília-DF, 2 de </a:t>
            </a:r>
            <a:r>
              <a:rPr lang="en-US" b="1" dirty="0" err="1">
                <a:solidFill>
                  <a:schemeClr val="bg1"/>
                </a:solidFill>
              </a:rPr>
              <a:t>outubro</a:t>
            </a:r>
            <a:r>
              <a:rPr lang="en-US" b="1" dirty="0">
                <a:solidFill>
                  <a:schemeClr val="bg1"/>
                </a:solidFill>
              </a:rPr>
              <a:t> de 2019</a:t>
            </a:r>
          </a:p>
        </p:txBody>
      </p:sp>
      <p:pic>
        <p:nvPicPr>
          <p:cNvPr id="4" name="Picture 8" descr="Captura de Tela 2019-03-28 às 10.05.11.png">
            <a:extLst>
              <a:ext uri="{FF2B5EF4-FFF2-40B4-BE49-F238E27FC236}">
                <a16:creationId xmlns:a16="http://schemas.microsoft.com/office/drawing/2014/main" xmlns="" id="{95EE2EC3-0F8B-6641-B96B-703BFCA0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803" y="1366437"/>
            <a:ext cx="3079617" cy="240577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8D90A1E-29E3-AC44-ACD9-6144110E1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389" y="1418364"/>
            <a:ext cx="3079616" cy="23097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8F3A6BD-19E7-0A42-96AA-3DC686C6E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0" y="3843601"/>
            <a:ext cx="3079616" cy="23097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8F0B573-7792-9942-9B60-D74AC02AB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5" y="3843600"/>
            <a:ext cx="3600817" cy="23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718</Words>
  <Application>Microsoft Office PowerPoint</Application>
  <PresentationFormat>Apresentação na tela (4:3)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Verdana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INPE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Ronald Buss de Souza</dc:creator>
  <cp:lastModifiedBy>Carolina Freitas Mendonça</cp:lastModifiedBy>
  <cp:revision>228</cp:revision>
  <dcterms:created xsi:type="dcterms:W3CDTF">2019-03-28T12:56:04Z</dcterms:created>
  <dcterms:modified xsi:type="dcterms:W3CDTF">2019-10-02T17:21:33Z</dcterms:modified>
</cp:coreProperties>
</file>