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7" r:id="rId4"/>
    <p:sldId id="286" r:id="rId5"/>
    <p:sldId id="271" r:id="rId6"/>
    <p:sldId id="273" r:id="rId7"/>
    <p:sldId id="275" r:id="rId8"/>
    <p:sldId id="276" r:id="rId9"/>
    <p:sldId id="282" r:id="rId10"/>
    <p:sldId id="289" r:id="rId11"/>
    <p:sldId id="288" r:id="rId12"/>
    <p:sldId id="285" r:id="rId13"/>
  </p:sldIdLst>
  <p:sldSz cx="12192000" cy="6858000"/>
  <p:notesSz cx="6858000" cy="9144000"/>
  <p:embeddedFontLst>
    <p:embeddedFont>
      <p:font typeface="Signika Negative SemiBold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ignika Negative" panose="020B0604020202020204" charset="0"/>
      <p:regular r:id="rId21"/>
      <p:bold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896">
          <p15:clr>
            <a:srgbClr val="A4A3A4"/>
          </p15:clr>
        </p15:guide>
        <p15:guide id="3" pos="7427">
          <p15:clr>
            <a:srgbClr val="9AA0A6"/>
          </p15:clr>
        </p15:guide>
        <p15:guide id="4" pos="2494">
          <p15:clr>
            <a:srgbClr val="9AA0A6"/>
          </p15:clr>
        </p15:guide>
        <p15:guide id="5" pos="236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cGa3qGBk+vT4rW5RvPo+//n2B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5896"/>
        <p:guide pos="7427"/>
        <p:guide pos="2494"/>
        <p:guide pos="2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466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f5535f867_1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2f5535f867_1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260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e1df781e80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1e1df781e80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1e1df781e80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209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e1df781e80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1e1df781e80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1e1df781e80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89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e16e6837e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1e16e6837e7_0_2:notes"/>
          <p:cNvSpPr txBox="1">
            <a:spLocks noGrp="1"/>
          </p:cNvSpPr>
          <p:nvPr>
            <p:ph type="body" idx="1"/>
          </p:nvPr>
        </p:nvSpPr>
        <p:spPr>
          <a:xfrm>
            <a:off x="685482" y="4400713"/>
            <a:ext cx="54870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1e16e6837e7_0_2:notes"/>
          <p:cNvSpPr txBox="1">
            <a:spLocks noGrp="1"/>
          </p:cNvSpPr>
          <p:nvPr>
            <p:ph type="sldNum" idx="12"/>
          </p:nvPr>
        </p:nvSpPr>
        <p:spPr>
          <a:xfrm>
            <a:off x="3883852" y="8685267"/>
            <a:ext cx="2972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4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1df781e8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e1df781e80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1e1df781e80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98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1df781e8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e1df781e80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1e1df781e80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76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1df781e8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e1df781e80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1e1df781e80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70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1df781e8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e1df781e80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e1df781e80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96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e1f894a8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e1f894a8c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1e1f894a8c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58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1df781e8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e1df781e80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1e1df781e80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55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1df781e8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e1df781e80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1e1df781e80_0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64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1df781e8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1e1df781e80_0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1e1df781e80_0_2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1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f5535f867_1_1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1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2f5535f867_1_10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12f5535f867_1_10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2f5535f867_1_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2f5535f867_1_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educacao/noticia/2023/03/29/estudo-dos-eua-diz-nao-haver-evidencias-de-que-presenca-de-policiais-aumente-seguranca-e-previna-ataques-em-escolas.g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globo.globo.com/brasil/noticia/2023/04/mais-de-oito-mil-denuncias-sobre-ameacas-a-escolas-foram-enviadas-ao-ministerio-da-justica-desde-ataque-a-creche.ghtml" TargetMode="External"/><Relationship Id="rId4" Type="http://schemas.openxmlformats.org/officeDocument/2006/relationships/hyperlink" Target="https://www.gov.br/mj/pt-br/escolasegur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cotidiano/2023/04/deputados-querem-big-brother-nas-escolas-com-cameras-detectores-e-reconhecimento-facial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f5535f867_1_808"/>
          <p:cNvSpPr/>
          <p:nvPr/>
        </p:nvSpPr>
        <p:spPr>
          <a:xfrm>
            <a:off x="-126892" y="-48892"/>
            <a:ext cx="12445800" cy="6955800"/>
          </a:xfrm>
          <a:prstGeom prst="rect">
            <a:avLst/>
          </a:prstGeom>
          <a:solidFill>
            <a:srgbClr val="EAEA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2f5535f867_1_808"/>
          <p:cNvSpPr txBox="1"/>
          <p:nvPr/>
        </p:nvSpPr>
        <p:spPr>
          <a:xfrm>
            <a:off x="-119700" y="2242700"/>
            <a:ext cx="124314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endParaRPr sz="5000" b="0" i="0" u="none" strike="noStrike" cap="none">
              <a:solidFill>
                <a:srgbClr val="191919"/>
              </a:solidFill>
              <a:latin typeface="Signika Negative SemiBold"/>
              <a:ea typeface="Signika Negative SemiBold"/>
              <a:cs typeface="Signika Negative SemiBold"/>
              <a:sym typeface="Signika Negative SemiBold"/>
            </a:endParaRPr>
          </a:p>
        </p:txBody>
      </p:sp>
      <p:sp>
        <p:nvSpPr>
          <p:cNvPr id="97" name="Google Shape;97;g12f5535f867_1_808"/>
          <p:cNvSpPr/>
          <p:nvPr/>
        </p:nvSpPr>
        <p:spPr>
          <a:xfrm rot="-5400000">
            <a:off x="5318174" y="-92325"/>
            <a:ext cx="1512900" cy="12431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2f5535f867_1_808"/>
          <p:cNvSpPr txBox="1"/>
          <p:nvPr/>
        </p:nvSpPr>
        <p:spPr>
          <a:xfrm>
            <a:off x="0" y="3926525"/>
            <a:ext cx="120168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pt-BR" sz="2400" b="1" dirty="0">
                <a:solidFill>
                  <a:srgbClr val="191919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Carolina Ricardo, Diretora Executiva do Instituto </a:t>
            </a:r>
            <a:r>
              <a:rPr lang="pt-BR" sz="2400" b="1" i="0" u="none" strike="noStrike" cap="none" dirty="0">
                <a:solidFill>
                  <a:srgbClr val="191919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Sou da Paz</a:t>
            </a:r>
            <a:r>
              <a:rPr lang="pt-BR" sz="2400" b="0" i="0" u="none" strike="noStrike" cap="none" dirty="0">
                <a:solidFill>
                  <a:srgbClr val="191919"/>
                </a:solidFill>
                <a:highlight>
                  <a:schemeClr val="lt1"/>
                </a:highlight>
                <a:latin typeface="Signika Negative"/>
                <a:ea typeface="Signika Negative"/>
                <a:cs typeface="Signika Negative"/>
                <a:sym typeface="Signika Negative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99" name="Google Shape;99;g12f5535f867_1_808"/>
          <p:cNvSpPr txBox="1"/>
          <p:nvPr/>
        </p:nvSpPr>
        <p:spPr>
          <a:xfrm>
            <a:off x="494175" y="1778525"/>
            <a:ext cx="110085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4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Prevenção da violência nas escolas</a:t>
            </a:r>
            <a:endParaRPr sz="54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100" name="Google Shape;100;g12f5535f867_1_8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065" y="5450727"/>
            <a:ext cx="2603875" cy="13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e1df781e80_0_243"/>
          <p:cNvSpPr txBox="1"/>
          <p:nvPr/>
        </p:nvSpPr>
        <p:spPr>
          <a:xfrm>
            <a:off x="318667" y="681992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pt-BR" sz="43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Evidências sobre policiamento em escolas - EUA</a:t>
            </a: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352" name="Google Shape;352;g1e1df781e80_0_243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353" name="Google Shape;353;g1e1df781e80_0_243"/>
          <p:cNvSpPr txBox="1"/>
          <p:nvPr/>
        </p:nvSpPr>
        <p:spPr>
          <a:xfrm>
            <a:off x="528825" y="1795850"/>
            <a:ext cx="10433100" cy="428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387350"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latin typeface="Signika Negative" panose="020B0604020202020204" charset="0"/>
              </a:rPr>
              <a:t>O documento do Instituto Nacional de Justiça destaca que há apenas “relatos anedóticos” de policiais que impediram ataques planejados, coletados pela Fundação Nacional de Polícia.</a:t>
            </a:r>
          </a:p>
          <a:p>
            <a:pPr marL="914400" lvl="0" indent="-387350"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latin typeface="Signika Negative" panose="020B0604020202020204" charset="0"/>
              </a:rPr>
              <a:t>Outra pesquisa, da Universidade de </a:t>
            </a:r>
            <a:r>
              <a:rPr lang="pt-BR" sz="1800" dirty="0" err="1">
                <a:latin typeface="Signika Negative" panose="020B0604020202020204" charset="0"/>
              </a:rPr>
              <a:t>Albany</a:t>
            </a:r>
            <a:r>
              <a:rPr lang="pt-BR" sz="1800" dirty="0">
                <a:latin typeface="Signika Negative" panose="020B0604020202020204" charset="0"/>
              </a:rPr>
              <a:t>, analisou escolas entre 2014 e 2018 e concluiu que policiais em escolas não previnem tiroteios em massa e outras ocorrências mais graves com o uso de arma de fogo.</a:t>
            </a:r>
          </a:p>
          <a:p>
            <a:pPr marL="914400" lvl="0" indent="-387350"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latin typeface="Signika Negative" panose="020B0604020202020204" charset="0"/>
              </a:rPr>
              <a:t>O relatório destaca a revisão mais completa já realizada, que analisou estudos comparativos de escolas com policiamento e escolas sem policiamento. O resultado apontou que as escolas sem policiamento tiveram aproximadamente 3% menos crimes e problemas disciplinares do que as escolas com policiais</a:t>
            </a:r>
            <a:r>
              <a:rPr lang="pt-BR" sz="1800" dirty="0"/>
              <a:t>.</a:t>
            </a:r>
          </a:p>
          <a:p>
            <a:pPr marL="914400" lvl="0" indent="-387350"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latin typeface="Signika Negative" panose="020B0604020202020204" charset="0"/>
              </a:rPr>
              <a:t>O que não significa que não há eventuais efeitos positivos da presença de policiais, especialmente em relação a pequenos conflitos, mas eles são fragmentados e inconsistentes. Há também risco de maior exclusão de alunos pertencentes a grupos minoritários</a:t>
            </a:r>
          </a:p>
          <a:p>
            <a:pPr marL="914400" lvl="0" indent="-387350">
              <a:buClr>
                <a:schemeClr val="dk1"/>
              </a:buClr>
              <a:buSzPts val="2500"/>
              <a:buFont typeface="Signika Negative"/>
              <a:buChar char="-"/>
            </a:pPr>
            <a:endParaRPr lang="pt-BR" sz="25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lvl="0" algn="just">
              <a:spcBef>
                <a:spcPts val="1000"/>
              </a:spcBef>
              <a:spcAft>
                <a:spcPts val="1000"/>
              </a:spcAft>
            </a:pPr>
            <a:r>
              <a:rPr lang="pt-BR" sz="9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Fonte: </a:t>
            </a:r>
            <a:r>
              <a:rPr lang="pt-BR" sz="9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  <a:hlinkClick r:id="rId3"/>
              </a:rPr>
              <a:t>https://g1.globo.com/educacao/noticia/2023/03/29/estudo-dos-eua-diz-nao-haver-evidencias-de-que-presenca-de-policiais-aumente-seguranca-e-previna-ataques-em-escolas.ghtml</a:t>
            </a:r>
            <a:endParaRPr sz="9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354" name="Google Shape;354;g1e1df781e80_0_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8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e1df781e80_0_243"/>
          <p:cNvSpPr txBox="1"/>
          <p:nvPr/>
        </p:nvSpPr>
        <p:spPr>
          <a:xfrm>
            <a:off x="401215" y="355421"/>
            <a:ext cx="12184095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lvl="0">
              <a:buClr>
                <a:schemeClr val="dk1"/>
              </a:buClr>
              <a:buSzPts val="5100"/>
            </a:pP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Signika Negative" panose="020B0604020202020204" charset="0"/>
              </a:rPr>
              <a:t>Falsa dicotomia: segurança pública X prevenção</a:t>
            </a:r>
            <a:endParaRPr sz="4300" b="1" dirty="0">
              <a:solidFill>
                <a:schemeClr val="accent5">
                  <a:lumMod val="75000"/>
                </a:schemeClr>
              </a:solidFill>
              <a:latin typeface="Signika Negative" panose="020B0604020202020204" charset="0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352" name="Google Shape;352;g1e1df781e80_0_243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353" name="Google Shape;353;g1e1df781e80_0_243"/>
          <p:cNvSpPr txBox="1"/>
          <p:nvPr/>
        </p:nvSpPr>
        <p:spPr>
          <a:xfrm>
            <a:off x="261893" y="1290623"/>
            <a:ext cx="10433100" cy="631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Segurança </a:t>
            </a: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Pública</a:t>
            </a:r>
          </a:p>
          <a:p>
            <a:pPr marL="1371600" lvl="1" indent="-406400">
              <a:buClr>
                <a:schemeClr val="dk1"/>
              </a:buClr>
              <a:buSzPts val="2800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Aprimoramento da ronda escolar comunitária - horários de entrada  e saída, diálogo facilitado com a direção escolar;</a:t>
            </a:r>
          </a:p>
          <a:p>
            <a:pPr marL="1371600" lvl="1" indent="-406400">
              <a:buClr>
                <a:schemeClr val="dk1"/>
              </a:buClr>
              <a:buSzPts val="2800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Controle de armas;</a:t>
            </a:r>
          </a:p>
          <a:p>
            <a:pPr marL="1371600" lvl="1" indent="-406400">
              <a:buClr>
                <a:schemeClr val="dk1"/>
              </a:buClr>
              <a:buSzPts val="2800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Investimento em investigação (inteligência policial) para impedir outros possíveis ataques;  </a:t>
            </a:r>
          </a:p>
          <a:p>
            <a:pPr marL="1371600" lvl="1" indent="-406400">
              <a:buClr>
                <a:schemeClr val="dk1"/>
              </a:buClr>
              <a:buSzPts val="2800"/>
              <a:buChar char="○"/>
            </a:pPr>
            <a:endParaRPr lang="pt-BR" sz="2000" dirty="0">
              <a:solidFill>
                <a:schemeClr val="dk1"/>
              </a:solidFill>
              <a:latin typeface="Signika Negative" panose="020B0604020202020204" charset="0"/>
              <a:ea typeface="Signika Negative"/>
              <a:cs typeface="Signika Negative"/>
              <a:sym typeface="Signika Negative"/>
            </a:endParaRPr>
          </a:p>
          <a:p>
            <a:pPr marL="25400" lvl="0">
              <a:buClr>
                <a:schemeClr val="dk1"/>
              </a:buClr>
              <a:buSzPts val="3200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Educação 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Roboto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Melhoria estrutural das unidades escolares - Não é muro nem grades!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Roboto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Valorização dos profissionais (remuneração e formação)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Roboto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Escola como espaço de acolhimento/convivência: relações construídas na base da cooperação e empatia, com respeito às diferenças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Roboto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Supervisão no uso de redes sociais (parceria com a família)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Roboto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Articulação com rede de proteção - Encaminhamento dos casos complexos (questões de saúde mental, conflito familiar, violência doméstica, negligência, agressividade, </a:t>
            </a:r>
            <a:r>
              <a:rPr lang="pt-BR" sz="2000" dirty="0" err="1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etc</a:t>
            </a: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)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Roboto"/>
              <a:buChar char="○"/>
            </a:pPr>
            <a:r>
              <a:rPr lang="pt-BR" sz="2000" dirty="0">
                <a:solidFill>
                  <a:schemeClr val="dk1"/>
                </a:solidFill>
                <a:latin typeface="Signika Negative" panose="020B0604020202020204" charset="0"/>
                <a:ea typeface="Signika Negative"/>
                <a:cs typeface="Signika Negative"/>
                <a:sym typeface="Signika Negative"/>
              </a:rPr>
              <a:t>Gestão participativa - Instâncias com participação estudantil (assembleias/comissões de mediação de conflitos)</a:t>
            </a: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22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354" name="Google Shape;354;g1e1df781e80_0_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11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e16e6837e7_0_2"/>
          <p:cNvSpPr/>
          <p:nvPr/>
        </p:nvSpPr>
        <p:spPr>
          <a:xfrm>
            <a:off x="0" y="0"/>
            <a:ext cx="12190998" cy="6854857"/>
          </a:xfrm>
          <a:custGeom>
            <a:avLst/>
            <a:gdLst/>
            <a:ahLst/>
            <a:cxnLst/>
            <a:rect l="l" t="t" r="r" b="b"/>
            <a:pathLst>
              <a:path w="7560309" h="2628900" extrusionOk="0">
                <a:moveTo>
                  <a:pt x="7559992" y="0"/>
                </a:moveTo>
                <a:lnTo>
                  <a:pt x="0" y="0"/>
                </a:lnTo>
                <a:lnTo>
                  <a:pt x="0" y="2628900"/>
                </a:lnTo>
                <a:lnTo>
                  <a:pt x="7559992" y="2628900"/>
                </a:lnTo>
                <a:lnTo>
                  <a:pt x="7559992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g1e16e6837e7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405" y="1674875"/>
            <a:ext cx="3395190" cy="17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1e16e6837e7_0_2"/>
          <p:cNvSpPr txBox="1"/>
          <p:nvPr/>
        </p:nvSpPr>
        <p:spPr>
          <a:xfrm>
            <a:off x="0" y="3733800"/>
            <a:ext cx="1219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Obrigada!</a:t>
            </a:r>
            <a:endParaRPr sz="4200" b="1">
              <a:solidFill>
                <a:schemeClr val="lt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372" name="Google Shape;372;g1e16e6837e7_0_2"/>
          <p:cNvSpPr txBox="1"/>
          <p:nvPr/>
        </p:nvSpPr>
        <p:spPr>
          <a:xfrm>
            <a:off x="0" y="4778700"/>
            <a:ext cx="12192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Siga-nos:</a:t>
            </a:r>
            <a:endParaRPr sz="2200">
              <a:solidFill>
                <a:schemeClr val="lt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Instagram: @instituto.soudapaz</a:t>
            </a:r>
            <a:endParaRPr sz="2200">
              <a:solidFill>
                <a:schemeClr val="lt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Twitter: @isoudapaz</a:t>
            </a:r>
            <a:endParaRPr sz="2200">
              <a:solidFill>
                <a:schemeClr val="lt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Facebook: Sou da Paz</a:t>
            </a:r>
            <a:endParaRPr sz="2200">
              <a:solidFill>
                <a:schemeClr val="lt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1df781e80_0_151"/>
          <p:cNvSpPr txBox="1"/>
          <p:nvPr/>
        </p:nvSpPr>
        <p:spPr>
          <a:xfrm>
            <a:off x="374650" y="512401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5100"/>
            </a:pPr>
            <a:r>
              <a:rPr lang="pt-BR" sz="5400" b="1" dirty="0">
                <a:solidFill>
                  <a:schemeClr val="accent5">
                    <a:lumMod val="75000"/>
                  </a:schemeClr>
                </a:solidFill>
                <a:latin typeface="Signika Negative" panose="020B0604020202020204" charset="0"/>
              </a:rPr>
              <a:t>				   Escola</a:t>
            </a:r>
            <a:endParaRPr sz="5400" b="1" dirty="0">
              <a:solidFill>
                <a:schemeClr val="accent5">
                  <a:lumMod val="75000"/>
                </a:schemeClr>
              </a:solidFill>
              <a:latin typeface="Signika Negative" panose="020B0604020202020204" charset="0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46" name="Google Shape;246;g1e1df781e80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e1df781e80_0_151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636A06F-0CED-4AA6-8E01-9A8BEEBB950E}"/>
              </a:ext>
            </a:extLst>
          </p:cNvPr>
          <p:cNvSpPr/>
          <p:nvPr/>
        </p:nvSpPr>
        <p:spPr>
          <a:xfrm>
            <a:off x="2264876" y="1917529"/>
            <a:ext cx="6708711" cy="1247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sz="4000" dirty="0">
                <a:latin typeface="Signika Negative" panose="020B0604020202020204" charset="0"/>
              </a:rPr>
              <a:t>Violência, indisciplina, conflitos</a:t>
            </a:r>
            <a:endParaRPr lang="es-EC" dirty="0">
              <a:latin typeface="Signika Negative" panose="020B0604020202020204" charset="0"/>
            </a:endParaRPr>
          </a:p>
        </p:txBody>
      </p:sp>
      <p:sp>
        <p:nvSpPr>
          <p:cNvPr id="7" name="Texto explicativo em seta para cima 5">
            <a:extLst>
              <a:ext uri="{FF2B5EF4-FFF2-40B4-BE49-F238E27FC236}">
                <a16:creationId xmlns:a16="http://schemas.microsoft.com/office/drawing/2014/main" xmlns="" id="{98319A88-4E7B-469A-88BD-B390B82F2DDC}"/>
              </a:ext>
            </a:extLst>
          </p:cNvPr>
          <p:cNvSpPr/>
          <p:nvPr/>
        </p:nvSpPr>
        <p:spPr>
          <a:xfrm>
            <a:off x="1079848" y="3429000"/>
            <a:ext cx="2808312" cy="1512168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Signika Negative" panose="020B0604020202020204" charset="0"/>
            </a:endParaRPr>
          </a:p>
          <a:p>
            <a:pPr algn="ctr"/>
            <a:r>
              <a:rPr lang="es-EC" dirty="0">
                <a:latin typeface="Signika Negative" panose="020B0604020202020204" charset="0"/>
              </a:rPr>
              <a:t>ESCOLA COMO PROBLEMA</a:t>
            </a:r>
          </a:p>
        </p:txBody>
      </p:sp>
      <p:sp>
        <p:nvSpPr>
          <p:cNvPr id="8" name="Texto explicativo em seta para cima 6">
            <a:extLst>
              <a:ext uri="{FF2B5EF4-FFF2-40B4-BE49-F238E27FC236}">
                <a16:creationId xmlns:a16="http://schemas.microsoft.com/office/drawing/2014/main" xmlns="" id="{6B02E6A8-C1EF-4797-B72C-B1155603826F}"/>
              </a:ext>
            </a:extLst>
          </p:cNvPr>
          <p:cNvSpPr/>
          <p:nvPr/>
        </p:nvSpPr>
        <p:spPr>
          <a:xfrm>
            <a:off x="7387411" y="3330676"/>
            <a:ext cx="2808312" cy="1512168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Signika Negative" panose="020B0604020202020204" charset="0"/>
              </a:rPr>
              <a:t>ESCOLA COMO POTENCIA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26B9A64-16D1-4299-AC12-8C8888452858}"/>
              </a:ext>
            </a:extLst>
          </p:cNvPr>
          <p:cNvSpPr/>
          <p:nvPr/>
        </p:nvSpPr>
        <p:spPr>
          <a:xfrm>
            <a:off x="2264876" y="5501911"/>
            <a:ext cx="6768752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sz="4000" dirty="0" err="1">
                <a:latin typeface="Signika Negative" panose="020B0604020202020204" charset="0"/>
              </a:rPr>
              <a:t>Formação</a:t>
            </a:r>
            <a:r>
              <a:rPr lang="es-EC" sz="4000" dirty="0">
                <a:latin typeface="Signika Negative" panose="020B0604020202020204" charset="0"/>
              </a:rPr>
              <a:t> para a vida</a:t>
            </a:r>
            <a:endParaRPr lang="es-EC" dirty="0">
              <a:latin typeface="Signika Negative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1df781e80_0_151"/>
          <p:cNvSpPr txBox="1"/>
          <p:nvPr/>
        </p:nvSpPr>
        <p:spPr>
          <a:xfrm>
            <a:off x="374650" y="844850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5100"/>
            </a:pPr>
            <a:r>
              <a:rPr lang="pt-BR" sz="43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Desafios</a:t>
            </a:r>
          </a:p>
        </p:txBody>
      </p:sp>
      <p:pic>
        <p:nvPicPr>
          <p:cNvPr id="246" name="Google Shape;246;g1e1df781e80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e1df781e80_0_151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248" name="Google Shape;248;g1e1df781e80_0_151"/>
          <p:cNvSpPr txBox="1"/>
          <p:nvPr/>
        </p:nvSpPr>
        <p:spPr>
          <a:xfrm>
            <a:off x="510075" y="2072750"/>
            <a:ext cx="11280300" cy="402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endParaRPr lang="pt-BR" sz="1800" dirty="0"/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Indisciplina (evasão escolar; uso de drogas). </a:t>
            </a:r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Violência (tráfico de drogas; ameaça verbal, agressões entre alunos, alunos e professores).</a:t>
            </a:r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Bullying.</a:t>
            </a:r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Acesso à violência sexual e doméstica.</a:t>
            </a:r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Ataques recentes, discurso de ódio e relação com as redes sociais</a:t>
            </a:r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Escola é considerada responsável por ocorrências </a:t>
            </a:r>
            <a:r>
              <a:rPr lang="pt-BR" sz="2000" dirty="0" err="1">
                <a:latin typeface="Signika Negative" panose="020B0604020202020204" charset="0"/>
              </a:rPr>
              <a:t>intra</a:t>
            </a:r>
            <a:r>
              <a:rPr lang="pt-BR" sz="2000" dirty="0">
                <a:latin typeface="Signika Negative" panose="020B0604020202020204" charset="0"/>
              </a:rPr>
              <a:t> e extra muros.</a:t>
            </a:r>
          </a:p>
          <a:p>
            <a:pPr marL="666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ignika Negative" panose="020B0604020202020204" charset="0"/>
              </a:rPr>
              <a:t>Efeitos disso tudo no processo de ensino e na qualidade de vida do professor e da comunidade escolar.</a:t>
            </a: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5279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1df781e80_0_151"/>
          <p:cNvSpPr txBox="1"/>
          <p:nvPr/>
        </p:nvSpPr>
        <p:spPr>
          <a:xfrm>
            <a:off x="374650" y="844850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5100"/>
            </a:pPr>
            <a:r>
              <a:rPr lang="pt-BR" sz="43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O que já sabemos sobre os ataques: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43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Pesquisa da Unicamp </a:t>
            </a:r>
            <a:r>
              <a:rPr lang="pt-BR" sz="22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(</a:t>
            </a:r>
            <a:r>
              <a:rPr lang="pt-BR" sz="2200" b="1" dirty="0" err="1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Cleo</a:t>
            </a:r>
            <a:r>
              <a:rPr lang="pt-BR" sz="22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 Garcia e Telma Vinha,2023)</a:t>
            </a:r>
            <a:endParaRPr sz="22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46" name="Google Shape;246;g1e1df781e80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e1df781e80_0_151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248" name="Google Shape;248;g1e1df781e80_0_151"/>
          <p:cNvSpPr txBox="1"/>
          <p:nvPr/>
        </p:nvSpPr>
        <p:spPr>
          <a:xfrm>
            <a:off x="510075" y="2072750"/>
            <a:ext cx="112803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Nos últimos 21 anos foram registrados no Brasil  22 ataques* em 23 escolas, cometidos por estudantes e ex-estudantes;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15 cometidos por estudantes e 10 por ex-estudantes;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35 vítimas fatais, incluindo 5 atiradores;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12 estaduais, 7 municipais e 4 particulares;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277942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1df781e80_0_142"/>
          <p:cNvSpPr txBox="1"/>
          <p:nvPr/>
        </p:nvSpPr>
        <p:spPr>
          <a:xfrm>
            <a:off x="374650" y="620150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43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O que já sabemos sobre os ataques:</a:t>
            </a: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4300" b="1" dirty="0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levantamento Sou da Paz</a:t>
            </a:r>
            <a:endParaRPr sz="4300" b="1" dirty="0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36" name="Google Shape;236;g1e1df781e80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e1df781e80_0_142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238" name="Google Shape;238;g1e1df781e80_0_142"/>
          <p:cNvSpPr txBox="1"/>
          <p:nvPr/>
        </p:nvSpPr>
        <p:spPr>
          <a:xfrm>
            <a:off x="374650" y="2072750"/>
            <a:ext cx="6611100" cy="4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De 2002 a 2022 ocorreram 12 ataques com uso de arma de fogo;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562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8 deles foram cometidos por estudantes e 4 por ex-estudantes das unidades escolares;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562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Em 2 ataques agiram em duplas;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562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59 vítimas não fatais e 34 vítimas fatais, incluindo os atiradores;</a:t>
            </a: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562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6 estaduais, 3 municipais e 3 particulares.</a:t>
            </a:r>
            <a:endParaRPr sz="2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23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39" name="Google Shape;239;g1e1df781e80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313" y="2799025"/>
            <a:ext cx="4879575" cy="24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1f894a8c4_0_7"/>
          <p:cNvSpPr txBox="1"/>
          <p:nvPr/>
        </p:nvSpPr>
        <p:spPr>
          <a:xfrm>
            <a:off x="374650" y="844850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8BBF"/>
              </a:buClr>
              <a:buSzPts val="3600"/>
              <a:buFont typeface="Calibri"/>
              <a:buNone/>
            </a:pPr>
            <a:r>
              <a:rPr lang="pt-BR" sz="4300" b="1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Perfil dos agressores</a:t>
            </a: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55" name="Google Shape;255;g1e1f894a8c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e1f894a8c4_0_7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257" name="Google Shape;257;g1e1f894a8c4_0_7"/>
          <p:cNvSpPr txBox="1"/>
          <p:nvPr/>
        </p:nvSpPr>
        <p:spPr>
          <a:xfrm>
            <a:off x="510075" y="2072750"/>
            <a:ext cx="11280300" cy="382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400" dirty="0">
                <a:solidFill>
                  <a:schemeClr val="dk1"/>
                </a:solidFill>
                <a:latin typeface="Signika Negative" panose="020B0604020202020204" charset="0"/>
                <a:ea typeface="Roboto"/>
                <a:cs typeface="Roboto"/>
                <a:sym typeface="Roboto"/>
              </a:rPr>
              <a:t>Sexo masculino, brancos, adolescentes e jovens;</a:t>
            </a:r>
            <a:endParaRPr sz="2400" dirty="0">
              <a:solidFill>
                <a:schemeClr val="dk1"/>
              </a:solidFill>
              <a:latin typeface="Signika Negative" panose="020B0604020202020204" charset="0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400" dirty="0">
                <a:solidFill>
                  <a:schemeClr val="dk1"/>
                </a:solidFill>
                <a:latin typeface="Signika Negative" panose="020B0604020202020204" charset="0"/>
                <a:ea typeface="Roboto"/>
                <a:cs typeface="Roboto"/>
                <a:sym typeface="Roboto"/>
              </a:rPr>
              <a:t>Experiências negativas no espaço escolar (Bullying, conflitos, sofrimento emocional);</a:t>
            </a:r>
            <a:endParaRPr sz="2400" dirty="0">
              <a:solidFill>
                <a:schemeClr val="dk1"/>
              </a:solidFill>
              <a:latin typeface="Signika Negative" panose="020B0604020202020204" charset="0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400" dirty="0">
                <a:solidFill>
                  <a:schemeClr val="dk1"/>
                </a:solidFill>
                <a:latin typeface="Signika Negative" panose="020B0604020202020204" charset="0"/>
                <a:ea typeface="Roboto"/>
                <a:cs typeface="Roboto"/>
                <a:sym typeface="Roboto"/>
              </a:rPr>
              <a:t>Comportamento retraído, introvertido;</a:t>
            </a:r>
            <a:endParaRPr sz="2400" dirty="0">
              <a:solidFill>
                <a:schemeClr val="dk1"/>
              </a:solidFill>
              <a:latin typeface="Signika Negative" panose="020B0604020202020204" charset="0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400" dirty="0">
                <a:solidFill>
                  <a:schemeClr val="dk1"/>
                </a:solidFill>
                <a:latin typeface="Signika Negative" panose="020B0604020202020204" charset="0"/>
                <a:ea typeface="Roboto"/>
                <a:cs typeface="Roboto"/>
                <a:sym typeface="Roboto"/>
              </a:rPr>
              <a:t>Adolescentes cooptados pela subcultura de ódio e extremista (racismo, machismo, misoginia entre outros);</a:t>
            </a:r>
            <a:endParaRPr sz="2400" dirty="0">
              <a:solidFill>
                <a:schemeClr val="dk1"/>
              </a:solidFill>
              <a:latin typeface="Signika Negative" panose="020B0604020202020204" charset="0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400" dirty="0">
                <a:solidFill>
                  <a:schemeClr val="dk1"/>
                </a:solidFill>
                <a:latin typeface="Signika Negative" panose="020B0604020202020204" charset="0"/>
                <a:ea typeface="Roboto"/>
                <a:cs typeface="Roboto"/>
                <a:sym typeface="Roboto"/>
              </a:rPr>
              <a:t>Culto às armas e violência – escolha das roupas e das armas, exibicionismo – identificação – grupos neonazistas;</a:t>
            </a:r>
            <a:endParaRPr sz="2400" dirty="0">
              <a:solidFill>
                <a:schemeClr val="dk1"/>
              </a:solidFill>
              <a:latin typeface="Signika Negative" panose="020B0604020202020204" charset="0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400" dirty="0">
                <a:solidFill>
                  <a:schemeClr val="dk1"/>
                </a:solidFill>
                <a:latin typeface="Signika Negative" panose="020B0604020202020204" charset="0"/>
                <a:ea typeface="Roboto"/>
                <a:cs typeface="Roboto"/>
                <a:sym typeface="Roboto"/>
              </a:rPr>
              <a:t>Em busca por reconhecimento e notoriedade</a:t>
            </a:r>
            <a:endParaRPr sz="2400" dirty="0">
              <a:solidFill>
                <a:schemeClr val="dk1"/>
              </a:solidFill>
              <a:latin typeface="Signika Negative" panose="020B0604020202020204" charset="0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AEAD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e1df781e80_0_180"/>
          <p:cNvSpPr txBox="1"/>
          <p:nvPr/>
        </p:nvSpPr>
        <p:spPr>
          <a:xfrm>
            <a:off x="374650" y="844850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4300" b="1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Papel da internet</a:t>
            </a: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76" name="Google Shape;276;g1e1df781e80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e1df781e80_0_180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278" name="Google Shape;278;g1e1df781e80_0_180"/>
          <p:cNvSpPr txBox="1"/>
          <p:nvPr/>
        </p:nvSpPr>
        <p:spPr>
          <a:xfrm>
            <a:off x="455850" y="1504025"/>
            <a:ext cx="11280300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Facilita acesso de adolescentes e jovens à conteúdos extremistas e com apologia à violência;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695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Antes → Deep Web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695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Hoje, redes como Tik Tok, Twitter e Discord, já reúnem canais/comunidades que  exaltam atiradores e/ou conteúdo violento;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695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Importância da regulação das plataformas digitais – retirada do ar de conteúdo com apologia à violência e aplicação de multa, em caso de descumprimento;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695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Acompanhamento e monitoramento da navegação dos filhos – Responsabilidade familiar;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342900" lvl="0" indent="-3695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pt-BR" sz="23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Pandemia – Internet foi o principal, se não o único, meio de socialização de boa parte de adolescentes e jovens. 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ctr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5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Como voltar para a vida “real”?</a:t>
            </a: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AEAD8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1df781e80_0_199"/>
          <p:cNvSpPr txBox="1"/>
          <p:nvPr/>
        </p:nvSpPr>
        <p:spPr>
          <a:xfrm>
            <a:off x="374650" y="844850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4300" b="1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O poder da informação</a:t>
            </a: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285" name="Google Shape;285;g1e1df781e80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e1df781e80_0_199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287" name="Google Shape;287;g1e1df781e80_0_199"/>
          <p:cNvSpPr txBox="1"/>
          <p:nvPr/>
        </p:nvSpPr>
        <p:spPr>
          <a:xfrm>
            <a:off x="455850" y="1504025"/>
            <a:ext cx="11053200" cy="5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975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•"/>
            </a:pPr>
            <a:r>
              <a:rPr lang="pt-BR" sz="24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Mídia tem o papel de informar sem gerar pânico ou estimular o “efeito contágio”;</a:t>
            </a:r>
            <a:endParaRPr sz="24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180975" lvl="0" indent="-3746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•"/>
            </a:pPr>
            <a:r>
              <a:rPr lang="pt-BR" sz="24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Não publicizar nome do autor dos ataques, imagem, modo como agiu – Não dar a notoriedade que ele almeja – Visibilidade para outros possíveis agressores.</a:t>
            </a:r>
            <a:endParaRPr sz="24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180975" lvl="0" indent="-3746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•"/>
            </a:pPr>
            <a:r>
              <a:rPr lang="pt-BR" sz="24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Notícia, às vezes, se transforma em “tutorial” de como fazer um ataque à escola.</a:t>
            </a:r>
            <a:endParaRPr sz="24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180975" lvl="0" indent="-3746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•"/>
            </a:pPr>
            <a:r>
              <a:rPr lang="pt-BR" sz="24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Sociedade em geral → evitar disseminar pânico – Checagem de notícias</a:t>
            </a:r>
            <a:endParaRPr sz="24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180975" lvl="0" indent="-3746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•"/>
            </a:pPr>
            <a:r>
              <a:rPr lang="pt-BR" sz="24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Canal de denúncias MJ –  </a:t>
            </a:r>
            <a:r>
              <a:rPr lang="pt-BR" sz="2400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https://www.gov.br/mj/pt-br/escolasegura</a:t>
            </a:r>
            <a:endParaRPr sz="24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&gt; </a:t>
            </a:r>
            <a:r>
              <a:rPr lang="pt-BR" sz="24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8500 denúncias feitas desde o dia 7/4 (Blumenau)</a:t>
            </a:r>
            <a:endParaRPr sz="2400" b="1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https://oglobo.globo.com/brasil/noticia/2023/04/mais-de-oito-mil-denuncias-sobre-ameacas-a-escolas-foram-enviadas-ao-ministerio-da-justica-desde-ataque-a-creche.ghtml</a:t>
            </a:r>
            <a:endParaRPr sz="18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8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e1df781e80_0_235"/>
          <p:cNvSpPr txBox="1"/>
          <p:nvPr/>
        </p:nvSpPr>
        <p:spPr>
          <a:xfrm>
            <a:off x="374650" y="1027225"/>
            <a:ext cx="12192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4300" b="1">
                <a:solidFill>
                  <a:srgbClr val="0B5394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Medidas legislativas recentes</a:t>
            </a:r>
            <a:endParaRPr sz="3600" b="1">
              <a:solidFill>
                <a:srgbClr val="438B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4300" b="1">
              <a:solidFill>
                <a:srgbClr val="0B539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343" name="Google Shape;343;g1e1df781e80_0_235"/>
          <p:cNvSpPr txBox="1"/>
          <p:nvPr/>
        </p:nvSpPr>
        <p:spPr>
          <a:xfrm>
            <a:off x="1319725" y="1795850"/>
            <a:ext cx="40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endParaRPr sz="600"/>
          </a:p>
        </p:txBody>
      </p:sp>
      <p:sp>
        <p:nvSpPr>
          <p:cNvPr id="344" name="Google Shape;344;g1e1df781e80_0_235"/>
          <p:cNvSpPr txBox="1"/>
          <p:nvPr/>
        </p:nvSpPr>
        <p:spPr>
          <a:xfrm>
            <a:off x="510164" y="1271886"/>
            <a:ext cx="10433100" cy="558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●"/>
            </a:pPr>
            <a:r>
              <a:rPr lang="pt-BR" sz="18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Ao menos 102 projetos relacionados à segurança nas escolas foram protocolados nas últimas semanas nas Assembleias Legislativas: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●"/>
            </a:pPr>
            <a:endParaRPr sz="18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Detectores de metais (ou portas giratórias) : 25 projetos de lei em 5 estados.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endParaRPr sz="18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Programas Preventivos de Segurança: 14 projetos em 10 estados têm escopo mais amplo e preveem diferentes ações de monitoramento para evitar episódios de violência e com protocolos a serem seguidos em casos de ataques em escolas.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endParaRPr sz="18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 err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Videomonitoramento</a:t>
            </a:r>
            <a:r>
              <a:rPr lang="pt-BR" sz="18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: 12 projetos de lei em 9 estados propõem a instalação de sistemas de vigilância em unidades de ensino (câmeras de segurança, monitoramento e armazenamento de imagens)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endParaRPr lang="pt-BR" sz="18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Polícia nas escolas: 9 projetos de lei em 7 estados propõem policiamento dentro das escolas. Em três estados, a proposta é de atuação de policiais em folga na segurança das unidades de ensino. Também há um projeto que prevê a contratação de policiais reformados.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endParaRPr lang="pt-BR" sz="18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r>
              <a:rPr lang="pt-BR" sz="18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Botão do pânico: 9 projetos em 7 estados preveem a implantação obrigatória de botão de pânico em todas as escolas. 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gnika Negative"/>
              <a:buChar char="-"/>
            </a:pPr>
            <a:endParaRPr lang="pt-BR" sz="18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 marL="69850" lvl="0">
              <a:buClr>
                <a:schemeClr val="dk1"/>
              </a:buClr>
              <a:buSzPts val="2500"/>
            </a:pPr>
            <a:r>
              <a:rPr lang="pt-BR" sz="9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Fonte: </a:t>
            </a:r>
            <a:r>
              <a:rPr lang="pt-BR" sz="900" dirty="0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  <a:hlinkClick r:id="rId3"/>
              </a:rPr>
              <a:t>https://www1.folha.uol.com.br/cotidiano/2023/04/deputados-querem-big-brother-nas-escolas-com-cameras-detectores-e-reconhecimento-facial.shtml</a:t>
            </a:r>
            <a:endParaRPr sz="900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pic>
        <p:nvPicPr>
          <p:cNvPr id="345" name="Google Shape;345;g1e1df781e80_0_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1650" y="5751100"/>
            <a:ext cx="2057452" cy="10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927</Words>
  <Application>Microsoft Office PowerPoint</Application>
  <PresentationFormat>Widescreen</PresentationFormat>
  <Paragraphs>110</Paragraphs>
  <Slides>12</Slides>
  <Notes>12</Notes>
  <HiddenSlides>2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Signika Negative SemiBold</vt:lpstr>
      <vt:lpstr>Calibri</vt:lpstr>
      <vt:lpstr>Signika Negative</vt:lpstr>
      <vt:lpstr>Arial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ribeiro</dc:creator>
  <cp:lastModifiedBy>Marcia Andrea Renno Silva Negreiros</cp:lastModifiedBy>
  <cp:revision>7</cp:revision>
  <dcterms:created xsi:type="dcterms:W3CDTF">2021-05-15T10:54:20Z</dcterms:created>
  <dcterms:modified xsi:type="dcterms:W3CDTF">2023-05-16T17:08:50Z</dcterms:modified>
</cp:coreProperties>
</file>