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1" r:id="rId2"/>
    <p:sldId id="321" r:id="rId3"/>
    <p:sldId id="490" r:id="rId4"/>
    <p:sldId id="491" r:id="rId5"/>
    <p:sldId id="498" r:id="rId6"/>
    <p:sldId id="478" r:id="rId7"/>
    <p:sldId id="502" r:id="rId8"/>
    <p:sldId id="506" r:id="rId9"/>
    <p:sldId id="509" r:id="rId10"/>
    <p:sldId id="515" r:id="rId11"/>
    <p:sldId id="516" r:id="rId12"/>
    <p:sldId id="513" r:id="rId13"/>
    <p:sldId id="511" r:id="rId14"/>
    <p:sldId id="517" r:id="rId15"/>
    <p:sldId id="510" r:id="rId16"/>
    <p:sldId id="512" r:id="rId17"/>
    <p:sldId id="514" r:id="rId18"/>
    <p:sldId id="499" r:id="rId19"/>
    <p:sldId id="519" r:id="rId20"/>
    <p:sldId id="504" r:id="rId21"/>
    <p:sldId id="503" r:id="rId22"/>
    <p:sldId id="518" r:id="rId23"/>
    <p:sldId id="521" r:id="rId24"/>
    <p:sldId id="520" r:id="rId25"/>
    <p:sldId id="489" r:id="rId26"/>
  </p:sldIdLst>
  <p:sldSz cx="9144000" cy="6858000" type="screen4x3"/>
  <p:notesSz cx="6858000" cy="96869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9" autoAdjust="0"/>
    <p:restoredTop sz="94704" autoAdjust="0"/>
  </p:normalViewPr>
  <p:slideViewPr>
    <p:cSldViewPr>
      <p:cViewPr varScale="1">
        <p:scale>
          <a:sx n="110" d="100"/>
          <a:sy n="110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sz="1200"/>
              <a:t>Número de poços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Número de poços</c:v>
          </c:tx>
          <c:dLbls>
            <c:dLbl>
              <c:idx val="0"/>
              <c:layout>
                <c:manualLayout>
                  <c:x val="9.9362981577946746E-3"/>
                  <c:y val="-2.7435223246799836E-2"/>
                </c:manualLayout>
              </c:layout>
              <c:showVal val="1"/>
            </c:dLbl>
            <c:dLbl>
              <c:idx val="1"/>
              <c:layout>
                <c:manualLayout>
                  <c:x val="4.9681490788973433E-3"/>
                  <c:y val="-3.1354540853485414E-2"/>
                </c:manualLayout>
              </c:layout>
              <c:showVal val="1"/>
            </c:dLbl>
            <c:dLbl>
              <c:idx val="2"/>
              <c:layout>
                <c:manualLayout>
                  <c:x val="1.9872596315589297E-2"/>
                  <c:y val="-4.311249367354258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numRef>
              <c:f>Plan1!$A$1:$A$3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Plan1!$B$1:$B$3</c:f>
              <c:numCache>
                <c:formatCode>#,##0</c:formatCode>
                <c:ptCount val="3"/>
                <c:pt idx="0">
                  <c:v>5531</c:v>
                </c:pt>
                <c:pt idx="1">
                  <c:v>7077</c:v>
                </c:pt>
                <c:pt idx="2">
                  <c:v>10173</c:v>
                </c:pt>
              </c:numCache>
            </c:numRef>
          </c:val>
        </c:ser>
        <c:shape val="box"/>
        <c:axId val="80606336"/>
        <c:axId val="80607872"/>
        <c:axId val="0"/>
      </c:bar3DChart>
      <c:catAx>
        <c:axId val="80606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0607872"/>
        <c:crosses val="autoZero"/>
        <c:auto val="1"/>
        <c:lblAlgn val="ctr"/>
        <c:lblOffset val="100"/>
      </c:catAx>
      <c:valAx>
        <c:axId val="8060787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060633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C633-8155-4BB2-814A-1B1CAABABEA8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EA35-059D-47D8-882E-9791BC48F6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EA35-059D-47D8-882E-9791BC48F62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EA35-059D-47D8-882E-9791BC48F62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EA35-059D-47D8-882E-9791BC48F62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FA19F-DC38-42CB-8F7D-4706825FF179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46BF-2EAC-446A-91DC-0A22DDCE6F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.gov.br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51520" y="1844824"/>
            <a:ext cx="83529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A Exploração e Produção de Gás Natural no Brasil</a:t>
            </a:r>
          </a:p>
          <a:p>
            <a:pPr algn="ctr"/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12ª Rodada de Licitações de Blocos Exploratórios</a:t>
            </a:r>
          </a:p>
          <a:p>
            <a:pPr algn="ctr"/>
            <a:endParaRPr lang="pt-BR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2000" b="1" dirty="0" smtClean="0"/>
              <a:t>Senado Federal - agosto/2013</a:t>
            </a:r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r>
              <a:rPr lang="pt-BR" sz="1400" b="1" dirty="0" smtClean="0"/>
              <a:t>Silvio </a:t>
            </a:r>
            <a:r>
              <a:rPr lang="pt-BR" sz="1400" b="1" dirty="0" err="1" smtClean="0"/>
              <a:t>Jablonski</a:t>
            </a:r>
            <a:endParaRPr lang="pt-BR" sz="1400" b="1" dirty="0" smtClean="0"/>
          </a:p>
          <a:p>
            <a:pPr algn="ctr"/>
            <a:r>
              <a:rPr lang="pt-BR" sz="1400" b="1" dirty="0" smtClean="0"/>
              <a:t>Chefe de Gabinete</a:t>
            </a:r>
          </a:p>
          <a:p>
            <a:pPr algn="ctr" eaLnBrk="0" hangingPunct="0">
              <a:defRPr/>
            </a:pPr>
            <a:endParaRPr lang="pt-BR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38732"/>
            <a:ext cx="7824565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uso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34" y="1366106"/>
            <a:ext cx="7078434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uso da água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uso da água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700808"/>
            <a:ext cx="8136904" cy="224676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água (90%)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areia e argila adicionadas (9,5%)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compostos orgânicos adicionados ao fluido de perfuração (0,5%) para evitar a corrosão, reduzir a fricção, etc.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componentes inorgânicos da formação </a:t>
            </a:r>
            <a:endParaRPr lang="pt-BR" sz="2000" dirty="0" smtClean="0"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contaminação da água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484784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FuturaStd-Heavy"/>
              </a:rPr>
              <a:t>Qual o risco de contaminação de aquíferos, a partir da água que permanece nas fraturas?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A distância entre as fraturas e os aquíferos é de cerca de 1.000 a 3.000 m; inclui múltiplas camadas de rocha impermeável;</a:t>
            </a:r>
            <a:endParaRPr lang="pt-BR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A própria barreira de rocha </a:t>
            </a:r>
            <a:r>
              <a:rPr lang="pt-BR" sz="2000" dirty="0" err="1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selante</a:t>
            </a: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 que garante a existência do reservatório e impede a perda do óleo e do gás ao longo das eras geológicas também atua como barreira para migrações verticais do fluido para os aquíferos;</a:t>
            </a:r>
            <a:endParaRPr lang="pt-BR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As microfraturas se estendem, em geral, a 180 m na vertical;</a:t>
            </a:r>
            <a:endParaRPr lang="pt-BR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Tubulações de aço e a cimentação impedem que a água produzida, gás ou óleo se comuniquem com os aquíferos próximos à superfície.</a:t>
            </a:r>
            <a:endParaRPr lang="pt-BR" sz="20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contaminação da água</a:t>
            </a:r>
            <a:endParaRPr lang="pt-BR" dirty="0"/>
          </a:p>
        </p:txBody>
      </p:sp>
      <p:grpSp>
        <p:nvGrpSpPr>
          <p:cNvPr id="3" name="Grupo 9"/>
          <p:cNvGrpSpPr/>
          <p:nvPr/>
        </p:nvGrpSpPr>
        <p:grpSpPr>
          <a:xfrm>
            <a:off x="1835696" y="1556792"/>
            <a:ext cx="5751432" cy="5148000"/>
            <a:chOff x="1835696" y="1556792"/>
            <a:chExt cx="5751432" cy="514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556792"/>
              <a:ext cx="5751432" cy="5148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Retângulo 6"/>
            <p:cNvSpPr/>
            <p:nvPr/>
          </p:nvSpPr>
          <p:spPr>
            <a:xfrm>
              <a:off x="2267744" y="1916832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627784" y="1988840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impactos – abalos sísmicos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772816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Qual o risco da indução de atividade sísmica?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O </a:t>
            </a:r>
            <a:r>
              <a:rPr lang="pt-BR" sz="2400" dirty="0" err="1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fraturamento</a:t>
            </a:r>
            <a:r>
              <a:rPr lang="pt-BR" sz="24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 hidráulico produz abalos extremamente reduzidos (0.8, na escala Richter, registrada apenas por instrumentos);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Tem caráter temporário, com duração de algumas horas;</a:t>
            </a:r>
            <a:endParaRPr lang="pt-BR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Apenas a coincidência de ativação de falhas preexistentes pode produzir abalos mais perceptíveis.</a:t>
            </a:r>
            <a:endParaRPr lang="pt-BR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Licenciamento ambiental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556792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Questões a serem tratadas no licenciamento ambiental</a:t>
            </a:r>
            <a:endParaRPr lang="pt-BR" sz="2000" b="1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solidFill>
                <a:srgbClr val="000000"/>
              </a:solidFill>
              <a:ea typeface="Calibri" pitchFamily="34" charset="0"/>
              <a:cs typeface="FuturaStd-Heavy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Lei Complementar 140/2011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/>
              <a:t>Art</a:t>
            </a:r>
            <a:r>
              <a:rPr lang="pt-BR" sz="2000" dirty="0" smtClean="0"/>
              <a:t> 8º - Licenciamento ambiental a cargo do Estado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/>
              <a:t>Art</a:t>
            </a:r>
            <a:r>
              <a:rPr lang="pt-BR" sz="2000" dirty="0" smtClean="0"/>
              <a:t> 7º  São ações administrativas da União:</a:t>
            </a:r>
          </a:p>
          <a:p>
            <a:r>
              <a:rPr lang="pt-BR" sz="2000" dirty="0" smtClean="0"/>
              <a:t>XIV - promover o licenciamento ambiental de empreendimentos e atividades: </a:t>
            </a:r>
          </a:p>
          <a:p>
            <a:r>
              <a:rPr lang="pt-BR" sz="2000" dirty="0" smtClean="0"/>
              <a:t>.....h) que atendam tipologia estabelecida por ato do Poder Executivo, a partir de proposição da Comissão Tripartite Nacional, assegurada a participação de um membro do Conselho Nacional do Meio Ambiente (</a:t>
            </a:r>
            <a:r>
              <a:rPr lang="pt-BR" sz="2000" dirty="0" err="1" smtClean="0"/>
              <a:t>Conama</a:t>
            </a:r>
            <a:r>
              <a:rPr lang="pt-BR" sz="2000" dirty="0" smtClean="0"/>
              <a:t>), e considerados os critérios de porte, potencial poluidor e natureza da atividade ou empreendimento.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t-BR" sz="3600" b="1" dirty="0" smtClean="0"/>
              <a:t>Gás não convencional</a:t>
            </a:r>
            <a:br>
              <a:rPr lang="pt-BR" sz="3600" b="1" dirty="0" smtClean="0"/>
            </a:br>
            <a:r>
              <a:rPr lang="pt-BR" sz="3100" b="1" dirty="0" smtClean="0"/>
              <a:t>Problema ou solução?</a:t>
            </a:r>
            <a:endParaRPr lang="pt-BR" sz="3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628800"/>
            <a:ext cx="8352928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FuturaStd-Heavy"/>
              </a:rPr>
              <a:t>Desde 1940, o </a:t>
            </a:r>
            <a:r>
              <a:rPr lang="pt-BR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FuturaStd-Heavy"/>
              </a:rPr>
              <a:t>fraturamento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FuturaStd-Heavy"/>
              </a:rPr>
              <a:t> hidráulico já foi utilizado em mais de dois milhões de poços, em escala mundial, sem evidência de contaminação de reservatórios de água potável.</a:t>
            </a:r>
          </a:p>
          <a:p>
            <a:r>
              <a:rPr lang="pt-BR" sz="1200" dirty="0" smtClean="0">
                <a:solidFill>
                  <a:srgbClr val="000000"/>
                </a:solidFill>
                <a:cs typeface="Arial" pitchFamily="34" charset="0"/>
              </a:rPr>
              <a:t>(OGP - </a:t>
            </a:r>
            <a:r>
              <a:rPr lang="en-US" sz="1200" dirty="0" smtClean="0"/>
              <a:t>International Oil and Gas Producers Association).</a:t>
            </a: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0" y="3617640"/>
          <a:ext cx="51125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51520" y="292494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Poços perfurados nos Estados Unidos para gás não convencional em anos recentes</a:t>
            </a:r>
          </a:p>
          <a:p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25" y="3629025"/>
            <a:ext cx="38385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868144" y="29969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Poços múltiplos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376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t-BR" sz="3600" b="1" dirty="0" smtClean="0"/>
              <a:t>Gás não convencional</a:t>
            </a:r>
            <a:br>
              <a:rPr lang="pt-BR" sz="3600" b="1" dirty="0" smtClean="0"/>
            </a:br>
            <a:r>
              <a:rPr lang="pt-BR" sz="3100" b="1" dirty="0" smtClean="0"/>
              <a:t>Aceitação pela comunidade</a:t>
            </a:r>
            <a:endParaRPr lang="pt-B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399" y="1600200"/>
            <a:ext cx="68912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t-BR" sz="3600" b="1" dirty="0" smtClean="0"/>
              <a:t>Gás não convencional</a:t>
            </a:r>
            <a:br>
              <a:rPr lang="pt-BR" sz="3600" b="1" dirty="0" smtClean="0"/>
            </a:br>
            <a:r>
              <a:rPr lang="pt-BR" sz="3100" b="1" dirty="0" smtClean="0"/>
              <a:t>Aceitação pela comunidade</a:t>
            </a:r>
            <a:endParaRPr lang="pt-B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15816" y="0"/>
            <a:ext cx="6228184" cy="118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Definições</a:t>
            </a:r>
            <a:endParaRPr kumimoji="0" lang="pt-BR" sz="36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63812" y="1458335"/>
            <a:ext cx="8055781" cy="5132312"/>
            <a:chOff x="663812" y="1458335"/>
            <a:chExt cx="8055781" cy="513231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7735" t="26020" r="9538" b="2734"/>
            <a:stretch>
              <a:fillRect/>
            </a:stretch>
          </p:blipFill>
          <p:spPr bwMode="auto">
            <a:xfrm>
              <a:off x="663812" y="1458335"/>
              <a:ext cx="8055781" cy="513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ângulo 4"/>
            <p:cNvSpPr/>
            <p:nvPr/>
          </p:nvSpPr>
          <p:spPr>
            <a:xfrm>
              <a:off x="4427984" y="1523973"/>
              <a:ext cx="21602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763688" y="3284984"/>
            <a:ext cx="6624736" cy="936104"/>
            <a:chOff x="1763688" y="3284984"/>
            <a:chExt cx="6624736" cy="936104"/>
          </a:xfrm>
        </p:grpSpPr>
        <p:sp>
          <p:nvSpPr>
            <p:cNvPr id="7" name="CaixaDeTexto 6"/>
            <p:cNvSpPr txBox="1"/>
            <p:nvPr/>
          </p:nvSpPr>
          <p:spPr>
            <a:xfrm>
              <a:off x="3707904" y="328498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Gás convencional</a:t>
              </a:r>
              <a:endParaRPr lang="pt-BR" b="1" dirty="0"/>
            </a:p>
          </p:txBody>
        </p:sp>
        <p:cxnSp>
          <p:nvCxnSpPr>
            <p:cNvPr id="9" name="Conector de seta reta 8"/>
            <p:cNvCxnSpPr/>
            <p:nvPr/>
          </p:nvCxnSpPr>
          <p:spPr>
            <a:xfrm flipH="1">
              <a:off x="1763688" y="3501008"/>
              <a:ext cx="180020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>
              <a:off x="5652120" y="3573016"/>
              <a:ext cx="2736304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1331640" y="2996952"/>
            <a:ext cx="5112568" cy="3177644"/>
            <a:chOff x="1331640" y="2996952"/>
            <a:chExt cx="5112568" cy="3177644"/>
          </a:xfrm>
        </p:grpSpPr>
        <p:sp>
          <p:nvSpPr>
            <p:cNvPr id="14" name="CaixaDeTexto 13"/>
            <p:cNvSpPr txBox="1"/>
            <p:nvPr/>
          </p:nvSpPr>
          <p:spPr>
            <a:xfrm>
              <a:off x="1331640" y="580526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Gás não convencional</a:t>
              </a:r>
              <a:endParaRPr lang="pt-BR" b="1" dirty="0"/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V="1">
              <a:off x="3491880" y="2996952"/>
              <a:ext cx="2952328" cy="30243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3491880" y="5301208"/>
              <a:ext cx="2376264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>
              <a:off x="3491880" y="6021288"/>
              <a:ext cx="1296144" cy="720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806405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762" y="4230000"/>
            <a:ext cx="5050238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t-BR" sz="3600" b="1" dirty="0" smtClean="0"/>
              <a:t>Gás não convencional</a:t>
            </a:r>
            <a:br>
              <a:rPr lang="pt-BR" sz="3600" b="1" dirty="0" smtClean="0"/>
            </a:br>
            <a:r>
              <a:rPr lang="pt-BR" sz="3100" b="1" dirty="0" smtClean="0"/>
              <a:t>Aceitação pela comunidade</a:t>
            </a:r>
            <a:endParaRPr lang="pt-BR" sz="3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4725144"/>
            <a:ext cx="2592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GEE-UFRJ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46775" y="160053"/>
            <a:ext cx="6480720" cy="9286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cs typeface="Arial" pitchFamily="34" charset="0"/>
              </a:rPr>
              <a:t>Infraestrutura</a:t>
            </a:r>
            <a:r>
              <a:rPr lang="en-US" sz="3200" b="1" dirty="0" smtClean="0">
                <a:cs typeface="Arial" pitchFamily="34" charset="0"/>
              </a:rPr>
              <a:t> x </a:t>
            </a:r>
            <a:r>
              <a:rPr lang="en-US" sz="3200" b="1" dirty="0" err="1" smtClean="0">
                <a:cs typeface="Arial" pitchFamily="34" charset="0"/>
              </a:rPr>
              <a:t>Bacias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promissoras</a:t>
            </a:r>
            <a:endParaRPr lang="en-US" sz="3200" b="1" dirty="0">
              <a:cs typeface="Arial" pitchFamily="34" charset="0"/>
            </a:endParaRPr>
          </a:p>
        </p:txBody>
      </p:sp>
      <p:grpSp>
        <p:nvGrpSpPr>
          <p:cNvPr id="2" name="Grupo 9"/>
          <p:cNvGrpSpPr/>
          <p:nvPr/>
        </p:nvGrpSpPr>
        <p:grpSpPr>
          <a:xfrm>
            <a:off x="971600" y="1484784"/>
            <a:ext cx="7416823" cy="5112568"/>
            <a:chOff x="755577" y="1484784"/>
            <a:chExt cx="7416823" cy="511256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7" y="1532789"/>
              <a:ext cx="7128792" cy="506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ângulo 8"/>
            <p:cNvSpPr/>
            <p:nvPr/>
          </p:nvSpPr>
          <p:spPr>
            <a:xfrm>
              <a:off x="1475656" y="1484784"/>
              <a:ext cx="66967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99268" y="6557201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Anuário Estatístico da ANP,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12326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46775" y="160053"/>
            <a:ext cx="6480720" cy="9286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cs typeface="Arial" pitchFamily="34" charset="0"/>
              </a:rPr>
              <a:t>Infraestrutura</a:t>
            </a:r>
            <a:r>
              <a:rPr lang="en-US" sz="3200" b="1" dirty="0" smtClean="0">
                <a:cs typeface="Arial" pitchFamily="34" charset="0"/>
              </a:rPr>
              <a:t> x </a:t>
            </a:r>
            <a:r>
              <a:rPr lang="en-US" sz="3200" b="1" dirty="0" err="1" smtClean="0">
                <a:cs typeface="Arial" pitchFamily="34" charset="0"/>
              </a:rPr>
              <a:t>Bacias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promissoras</a:t>
            </a:r>
            <a:endParaRPr lang="en-US" sz="3200" b="1" dirty="0">
              <a:cs typeface="Arial" pitchFamily="34" charset="0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1115616" y="1628800"/>
            <a:ext cx="7010625" cy="4824536"/>
            <a:chOff x="475928" y="1772816"/>
            <a:chExt cx="7010625" cy="4824536"/>
          </a:xfrm>
        </p:grpSpPr>
        <p:grpSp>
          <p:nvGrpSpPr>
            <p:cNvPr id="4" name="Grupo 26"/>
            <p:cNvGrpSpPr/>
            <p:nvPr/>
          </p:nvGrpSpPr>
          <p:grpSpPr>
            <a:xfrm>
              <a:off x="475928" y="1772816"/>
              <a:ext cx="7010625" cy="4824536"/>
              <a:chOff x="475928" y="1772816"/>
              <a:chExt cx="7010625" cy="4824536"/>
            </a:xfrm>
          </p:grpSpPr>
          <p:grpSp>
            <p:nvGrpSpPr>
              <p:cNvPr id="5" name="Grupo 24"/>
              <p:cNvGrpSpPr/>
              <p:nvPr/>
            </p:nvGrpSpPr>
            <p:grpSpPr>
              <a:xfrm>
                <a:off x="1475656" y="1772816"/>
                <a:ext cx="6010897" cy="4824536"/>
                <a:chOff x="1475656" y="1772816"/>
                <a:chExt cx="6010897" cy="4824536"/>
              </a:xfrm>
            </p:grpSpPr>
            <p:pic>
              <p:nvPicPr>
                <p:cNvPr id="23" name="Imagem 22" descr="bacias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20054" t="18900" r="7368" b="17051"/>
                <a:stretch>
                  <a:fillRect/>
                </a:stretch>
              </p:blipFill>
              <p:spPr>
                <a:xfrm>
                  <a:off x="1475656" y="1772816"/>
                  <a:ext cx="6010897" cy="4824536"/>
                </a:xfrm>
                <a:prstGeom prst="rect">
                  <a:avLst/>
                </a:prstGeom>
              </p:spPr>
            </p:pic>
            <p:sp>
              <p:nvSpPr>
                <p:cNvPr id="24" name="Retângulo 23"/>
                <p:cNvSpPr/>
                <p:nvPr/>
              </p:nvSpPr>
              <p:spPr>
                <a:xfrm>
                  <a:off x="1475656" y="4149080"/>
                  <a:ext cx="504056" cy="2232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2915" r="80926" b="5853"/>
              <a:stretch>
                <a:fillRect/>
              </a:stretch>
            </p:blipFill>
            <p:spPr bwMode="auto">
              <a:xfrm>
                <a:off x="475928" y="4221088"/>
                <a:ext cx="1359768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CaixaDeTexto 11"/>
            <p:cNvSpPr txBox="1"/>
            <p:nvPr/>
          </p:nvSpPr>
          <p:spPr>
            <a:xfrm>
              <a:off x="3347864" y="3861048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Parecis</a:t>
              </a:r>
              <a:endParaRPr lang="pt-BR" sz="12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644008" y="3140968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Parnaíba</a:t>
              </a:r>
              <a:endParaRPr lang="pt-BR" sz="12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716016" y="4005064"/>
              <a:ext cx="1143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São Francisco</a:t>
              </a:r>
              <a:endParaRPr lang="pt-BR" sz="12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995936" y="515719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Paraná</a:t>
              </a:r>
              <a:endParaRPr lang="pt-BR" sz="1200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99268" y="6557201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Anuário Estatístico da ANP,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12326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10"/>
          <p:cNvSpPr/>
          <p:nvPr/>
        </p:nvSpPr>
        <p:spPr>
          <a:xfrm>
            <a:off x="4716016" y="6165304"/>
            <a:ext cx="442798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987824" y="196057"/>
            <a:ext cx="5832648" cy="9286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 smtClean="0">
                <a:cs typeface="Arial" charset="0"/>
              </a:rPr>
              <a:t>Linhas de Transmissão vs.</a:t>
            </a:r>
            <a:br>
              <a:rPr lang="pt-BR" sz="3200" b="1" dirty="0" smtClean="0">
                <a:cs typeface="Arial" charset="0"/>
              </a:rPr>
            </a:br>
            <a:r>
              <a:rPr lang="pt-BR" sz="3200" b="1" dirty="0" smtClean="0">
                <a:cs typeface="Arial" charset="0"/>
              </a:rPr>
              <a:t>Bacias Promissoras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74515" y="6525344"/>
            <a:ext cx="20345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Fonte: http</a:t>
            </a:r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://sigel.aneel.gov.br/</a:t>
            </a:r>
          </a:p>
        </p:txBody>
      </p:sp>
      <p:grpSp>
        <p:nvGrpSpPr>
          <p:cNvPr id="2" name="Grupo 10"/>
          <p:cNvGrpSpPr/>
          <p:nvPr/>
        </p:nvGrpSpPr>
        <p:grpSpPr>
          <a:xfrm>
            <a:off x="1979712" y="1340768"/>
            <a:ext cx="5528752" cy="5358789"/>
            <a:chOff x="1979712" y="1340768"/>
            <a:chExt cx="5528752" cy="535878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12" t="895" r="3206" b="3258"/>
            <a:stretch>
              <a:fillRect/>
            </a:stretch>
          </p:blipFill>
          <p:spPr bwMode="auto">
            <a:xfrm>
              <a:off x="1979712" y="1340768"/>
              <a:ext cx="5328592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6156176" y="5589240"/>
              <a:ext cx="8178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Legenda</a:t>
              </a:r>
              <a:endParaRPr lang="en-US" sz="1200" b="1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796136" y="5960313"/>
              <a:ext cx="171232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/>
                <a:t>Linhas de transmissão</a:t>
              </a:r>
              <a:endParaRPr lang="en-US" sz="1100" b="1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516216" y="6207115"/>
              <a:ext cx="82266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000" b="1" dirty="0" smtClean="0"/>
                <a:t>Existentes</a:t>
              </a:r>
              <a:endParaRPr lang="en-US" sz="1000" b="1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516216" y="6453336"/>
              <a:ext cx="80983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000" b="1" dirty="0" smtClean="0"/>
                <a:t>Propostas</a:t>
              </a:r>
              <a:endParaRPr lang="en-US" sz="10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626968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772816"/>
            <a:ext cx="84969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O conhecimento geológico das bacias sedimentares terrestres no Brasil ainda é insuficiente;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A 12ª Rodada de Licitações da ANP tem por objetivo o gás natural, tanto </a:t>
            </a:r>
            <a:r>
              <a:rPr lang="pt-BR" sz="2000" b="1" dirty="0" smtClean="0"/>
              <a:t>convencional</a:t>
            </a:r>
            <a:r>
              <a:rPr lang="pt-BR" sz="2000" dirty="0" smtClean="0"/>
              <a:t>, quanto </a:t>
            </a:r>
            <a:r>
              <a:rPr lang="pt-BR" sz="2000" b="1" dirty="0" smtClean="0"/>
              <a:t>não convencional</a:t>
            </a:r>
            <a:r>
              <a:rPr lang="pt-BR" sz="2000" dirty="0" smtClean="0"/>
              <a:t>, e permitirá ampliar significativamente o conhecimento do real potencial para a sua exploração e produção no país (</a:t>
            </a:r>
            <a:r>
              <a:rPr lang="pt-BR" sz="2000" i="1" dirty="0" smtClean="0"/>
              <a:t>exigência contratual de perfuração de pelo menos um poço até a “rocha geradora”</a:t>
            </a:r>
            <a:r>
              <a:rPr lang="pt-BR" sz="2000" dirty="0" smtClean="0"/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O gás não convencional oferece uma oportunidade de produção de energia, para a qual já se dispõe de tecnologia e procedimentos adequados em escala internacional (</a:t>
            </a:r>
            <a:r>
              <a:rPr lang="pt-BR" sz="2000" i="1" dirty="0" smtClean="0"/>
              <a:t>hoje, </a:t>
            </a:r>
            <a:r>
              <a:rPr lang="pt-BR" sz="2000" b="1" i="1" dirty="0" smtClean="0"/>
              <a:t>46% </a:t>
            </a:r>
            <a:r>
              <a:rPr lang="pt-BR" sz="2000" i="1" dirty="0" smtClean="0"/>
              <a:t>da produção de gás natural nos Estados Unidos provêm de jazidas não convencionais</a:t>
            </a:r>
            <a:r>
              <a:rPr lang="pt-BR" sz="2000" dirty="0" smtClean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/>
              <a:t>Caso o gás natural venha a ser encontrado em grande quantidade</a:t>
            </a:r>
            <a:r>
              <a:rPr lang="pt-BR" sz="2000" b="1" dirty="0" smtClean="0">
                <a:solidFill>
                  <a:schemeClr val="accent4"/>
                </a:solidFill>
              </a:rPr>
              <a:t> </a:t>
            </a:r>
            <a:r>
              <a:rPr lang="pt-BR" sz="2000" dirty="0" smtClean="0"/>
              <a:t>certamente haverá impacto no patamar de preço.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228600" y="1676400"/>
            <a:ext cx="8562975" cy="31242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>
                <a:cs typeface="Arial" pitchFamily="34" charset="0"/>
              </a:rPr>
              <a:t>Agência Nacional do Petróleo, Gás Natural e </a:t>
            </a:r>
            <a:r>
              <a:rPr lang="pt-BR" sz="2000" b="1" dirty="0" err="1">
                <a:cs typeface="Arial" pitchFamily="34" charset="0"/>
              </a:rPr>
              <a:t>Biocombustíveis</a:t>
            </a:r>
            <a:r>
              <a:rPr lang="pt-BR" sz="2000" b="1" dirty="0">
                <a:cs typeface="Arial" pitchFamily="34" charset="0"/>
              </a:rPr>
              <a:t> – ANP</a:t>
            </a:r>
          </a:p>
          <a:p>
            <a:pPr marL="342900" indent="-342900"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 smtClean="0">
                <a:cs typeface="Arial" pitchFamily="34" charset="0"/>
              </a:rPr>
              <a:t>Av</a:t>
            </a:r>
            <a:r>
              <a:rPr lang="pt-BR" sz="2000" b="1" dirty="0">
                <a:cs typeface="Arial" pitchFamily="34" charset="0"/>
              </a:rPr>
              <a:t>. Rio Branco, 65</a:t>
            </a:r>
          </a:p>
          <a:p>
            <a:pPr marL="342900" indent="-342900"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 smtClean="0">
                <a:cs typeface="Arial" pitchFamily="34" charset="0"/>
              </a:rPr>
              <a:t>21º </a:t>
            </a:r>
            <a:r>
              <a:rPr lang="pt-BR" sz="2000" b="1" dirty="0">
                <a:cs typeface="Arial" pitchFamily="34" charset="0"/>
              </a:rPr>
              <a:t>andar</a:t>
            </a:r>
          </a:p>
          <a:p>
            <a:pPr marL="342900" indent="-342900"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>
                <a:cs typeface="Arial" pitchFamily="34" charset="0"/>
              </a:rPr>
              <a:t>tel. 21 </a:t>
            </a:r>
            <a:r>
              <a:rPr lang="pt-BR" sz="2000" b="1" dirty="0" smtClean="0">
                <a:cs typeface="Arial" pitchFamily="34" charset="0"/>
              </a:rPr>
              <a:t>2112-8104</a:t>
            </a:r>
            <a:endParaRPr lang="pt-BR" sz="2000" b="1" dirty="0">
              <a:cs typeface="Arial" pitchFamily="34" charset="0"/>
            </a:endParaRPr>
          </a:p>
          <a:p>
            <a:pPr marL="342900" indent="-342900"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>
                <a:cs typeface="Arial" pitchFamily="34" charset="0"/>
                <a:hlinkClick r:id="rId2"/>
              </a:rPr>
              <a:t>www.anp.gov.br</a:t>
            </a:r>
            <a:endParaRPr lang="pt-BR" sz="2000" b="1" dirty="0">
              <a:solidFill>
                <a:srgbClr val="006600"/>
              </a:solidFill>
              <a:cs typeface="Arial" pitchFamily="34" charset="0"/>
            </a:endParaRPr>
          </a:p>
          <a:p>
            <a:pPr marL="342900" indent="-342900" algn="just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51520" y="3167417"/>
            <a:ext cx="3600400" cy="115212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2216" y="1511233"/>
            <a:ext cx="3600000" cy="144016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788024" y="1628800"/>
            <a:ext cx="3960440" cy="403244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34616" y="1663633"/>
            <a:ext cx="3589312" cy="1359768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7504" y="1728001"/>
            <a:ext cx="374441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fr-FR" sz="2000" b="1" dirty="0" smtClean="0"/>
              <a:t>Reservas Gás Natural</a:t>
            </a:r>
          </a:p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Provada – 459 Bm</a:t>
            </a:r>
            <a:r>
              <a:rPr lang="fr-FR" sz="2000" b="1" baseline="30000" dirty="0" smtClean="0">
                <a:solidFill>
                  <a:srgbClr val="C00000"/>
                </a:solidFill>
              </a:rPr>
              <a:t>3</a:t>
            </a:r>
            <a:r>
              <a:rPr lang="fr-FR" sz="2000" b="1" dirty="0" smtClean="0">
                <a:solidFill>
                  <a:srgbClr val="C00000"/>
                </a:solidFill>
              </a:rPr>
              <a:t> (16 tcf)</a:t>
            </a:r>
          </a:p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Total – 918 Bm</a:t>
            </a:r>
            <a:r>
              <a:rPr lang="fr-FR" sz="2000" b="1" baseline="30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(32 tcf)</a:t>
            </a:r>
          </a:p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fr-FR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03920" y="3311433"/>
            <a:ext cx="3589200" cy="1071736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9551" y="3430967"/>
            <a:ext cx="3217813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b="1" dirty="0" smtClean="0"/>
              <a:t>Gás Associado  </a:t>
            </a:r>
            <a:r>
              <a:rPr lang="fr-FR" b="1" dirty="0" smtClean="0">
                <a:solidFill>
                  <a:srgbClr val="000000"/>
                </a:solidFill>
              </a:rPr>
              <a:t>– </a:t>
            </a:r>
            <a:r>
              <a:rPr lang="fr-FR" b="1" dirty="0" smtClean="0">
                <a:solidFill>
                  <a:srgbClr val="C00000"/>
                </a:solidFill>
              </a:rPr>
              <a:t>72%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77%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860032" y="1772816"/>
            <a:ext cx="4104456" cy="396044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pt-BR" sz="1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pt-BR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788024" y="1844824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200"/>
              </a:spcAft>
              <a:tabLst>
                <a:tab pos="374650" algn="l"/>
              </a:tabLst>
            </a:pPr>
            <a:r>
              <a:rPr lang="fr-FR" sz="2000" b="1" dirty="0" smtClean="0"/>
              <a:t>Produção – 70,6 MM m</a:t>
            </a:r>
            <a:r>
              <a:rPr lang="fr-FR" sz="2000" b="1" baseline="30000" dirty="0" smtClean="0"/>
              <a:t>3</a:t>
            </a:r>
            <a:r>
              <a:rPr lang="fr-FR" sz="2000" b="1" dirty="0" smtClean="0"/>
              <a:t>/d</a:t>
            </a:r>
          </a:p>
          <a:p>
            <a:pPr algn="ctr">
              <a:spcAft>
                <a:spcPts val="1200"/>
              </a:spcAft>
              <a:tabLst>
                <a:tab pos="37465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Reinjeção – 9,6 MM m</a:t>
            </a:r>
            <a:r>
              <a:rPr lang="fr-FR" b="1" baseline="30000" dirty="0" smtClean="0">
                <a:solidFill>
                  <a:srgbClr val="FF0000"/>
                </a:solidFill>
              </a:rPr>
              <a:t>3</a:t>
            </a:r>
            <a:r>
              <a:rPr lang="fr-FR" b="1" dirty="0" smtClean="0">
                <a:solidFill>
                  <a:srgbClr val="FF0000"/>
                </a:solidFill>
              </a:rPr>
              <a:t>/d</a:t>
            </a:r>
          </a:p>
          <a:p>
            <a:pPr algn="ctr">
              <a:spcAft>
                <a:spcPts val="1200"/>
              </a:spcAft>
              <a:tabLst>
                <a:tab pos="37465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Queima/perdas – 3,9 MM m</a:t>
            </a:r>
            <a:r>
              <a:rPr lang="fr-FR" b="1" baseline="30000" dirty="0" smtClean="0">
                <a:solidFill>
                  <a:srgbClr val="FF0000"/>
                </a:solidFill>
              </a:rPr>
              <a:t>3</a:t>
            </a:r>
            <a:r>
              <a:rPr lang="fr-FR" b="1" dirty="0" smtClean="0">
                <a:solidFill>
                  <a:srgbClr val="FF0000"/>
                </a:solidFill>
              </a:rPr>
              <a:t>/d</a:t>
            </a:r>
          </a:p>
          <a:p>
            <a:pPr algn="ctr">
              <a:spcAft>
                <a:spcPts val="1200"/>
              </a:spcAft>
              <a:tabLst>
                <a:tab pos="37465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Consumo (</a:t>
            </a:r>
            <a:r>
              <a:rPr lang="fr-FR" sz="1400" b="1" dirty="0" smtClean="0">
                <a:solidFill>
                  <a:srgbClr val="FF0000"/>
                </a:solidFill>
              </a:rPr>
              <a:t>E&amp;P, transporte</a:t>
            </a:r>
            <a:r>
              <a:rPr lang="fr-FR" b="1" dirty="0" smtClean="0">
                <a:solidFill>
                  <a:srgbClr val="FF0000"/>
                </a:solidFill>
              </a:rPr>
              <a:t>) – 17,2 MM m</a:t>
            </a:r>
            <a:r>
              <a:rPr lang="fr-FR" b="1" baseline="30000" dirty="0" smtClean="0">
                <a:solidFill>
                  <a:srgbClr val="FF0000"/>
                </a:solidFill>
              </a:rPr>
              <a:t>3</a:t>
            </a:r>
            <a:r>
              <a:rPr lang="fr-FR" b="1" dirty="0" smtClean="0">
                <a:solidFill>
                  <a:srgbClr val="FF0000"/>
                </a:solidFill>
              </a:rPr>
              <a:t>/d</a:t>
            </a:r>
          </a:p>
          <a:p>
            <a:pPr algn="ctr">
              <a:spcAft>
                <a:spcPts val="1200"/>
              </a:spcAft>
              <a:tabLst>
                <a:tab pos="374650" algn="l"/>
              </a:tabLst>
            </a:pPr>
            <a:r>
              <a:rPr lang="fr-FR" sz="2000" b="1" dirty="0" smtClean="0">
                <a:solidFill>
                  <a:srgbClr val="002060"/>
                </a:solidFill>
              </a:rPr>
              <a:t>Oferta interna </a:t>
            </a:r>
            <a:r>
              <a:rPr lang="fr-FR" sz="2000" b="1" smtClean="0">
                <a:solidFill>
                  <a:srgbClr val="002060"/>
                </a:solidFill>
              </a:rPr>
              <a:t>– </a:t>
            </a:r>
            <a:r>
              <a:rPr lang="fr-FR" sz="2000" b="1" smtClean="0">
                <a:solidFill>
                  <a:srgbClr val="002060"/>
                </a:solidFill>
              </a:rPr>
              <a:t>39,9 </a:t>
            </a:r>
            <a:r>
              <a:rPr lang="fr-FR" sz="2000" b="1" dirty="0" smtClean="0">
                <a:solidFill>
                  <a:srgbClr val="002060"/>
                </a:solidFill>
              </a:rPr>
              <a:t>MM m</a:t>
            </a:r>
            <a:r>
              <a:rPr lang="fr-FR" sz="2000" b="1" baseline="30000" dirty="0" smtClean="0">
                <a:solidFill>
                  <a:srgbClr val="002060"/>
                </a:solidFill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</a:rPr>
              <a:t>/d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  <a:tabLst>
                <a:tab pos="374650" algn="l"/>
              </a:tabLst>
            </a:pPr>
            <a:r>
              <a:rPr lang="fr-FR" sz="2000" b="1" dirty="0" smtClean="0"/>
              <a:t>Consumo – </a:t>
            </a:r>
            <a:r>
              <a:rPr lang="fr-FR" sz="2000" b="1" dirty="0" smtClean="0"/>
              <a:t>75,7 </a:t>
            </a:r>
            <a:r>
              <a:rPr lang="fr-FR" sz="2000" b="1" dirty="0" smtClean="0"/>
              <a:t>MM m</a:t>
            </a:r>
            <a:r>
              <a:rPr lang="fr-FR" sz="2000" b="1" baseline="30000" dirty="0" smtClean="0"/>
              <a:t>3</a:t>
            </a:r>
            <a:r>
              <a:rPr lang="fr-FR" sz="2000" b="1" dirty="0" smtClean="0"/>
              <a:t>/d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374650" algn="l"/>
              </a:tabLst>
            </a:pPr>
            <a:r>
              <a:rPr lang="fr-FR" sz="2000" b="1" dirty="0" smtClean="0"/>
              <a:t>Importação –  </a:t>
            </a:r>
            <a:r>
              <a:rPr lang="fr-FR" sz="2000" b="1" dirty="0" smtClean="0"/>
              <a:t>36,0 </a:t>
            </a:r>
            <a:r>
              <a:rPr lang="fr-FR" sz="2000" b="1" dirty="0" smtClean="0"/>
              <a:t>MM m</a:t>
            </a:r>
            <a:r>
              <a:rPr lang="fr-FR" sz="2000" b="1" baseline="30000" dirty="0" smtClean="0"/>
              <a:t>3</a:t>
            </a:r>
            <a:r>
              <a:rPr lang="fr-FR" sz="2000" b="1" dirty="0" smtClean="0"/>
              <a:t>/d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374650" algn="l"/>
              </a:tabLst>
            </a:pPr>
            <a:r>
              <a:rPr lang="fr-FR" sz="2000" b="1" dirty="0" smtClean="0"/>
              <a:t>Participação GN nacional – </a:t>
            </a:r>
            <a:r>
              <a:rPr lang="fr-FR" sz="2000" b="1" dirty="0" smtClean="0"/>
              <a:t>53,0%</a:t>
            </a:r>
            <a:endParaRPr lang="fr-FR" sz="2000" b="1" dirty="0" smtClean="0"/>
          </a:p>
          <a:p>
            <a:pPr defTabSz="381000" eaLnBrk="0" hangingPunct="0">
              <a:tabLst>
                <a:tab pos="374650" algn="l"/>
              </a:tabLst>
            </a:pPr>
            <a:endParaRPr lang="fr-FR" b="1" dirty="0" smtClean="0">
              <a:latin typeface="Arial Narrow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endParaRPr lang="fr-FR" b="1" dirty="0" smtClean="0">
              <a:latin typeface="Arial Narrow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endParaRPr lang="fr-FR" b="1" dirty="0" smtClean="0">
              <a:latin typeface="Arial Narrow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endParaRPr lang="fr-FR" b="1" dirty="0">
              <a:latin typeface="Arial Narrow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39551" y="3822945"/>
            <a:ext cx="3456385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b="1" dirty="0" smtClean="0"/>
              <a:t>Gás não Associado  </a:t>
            </a:r>
            <a:r>
              <a:rPr lang="fr-FR" b="1" dirty="0" smtClean="0">
                <a:solidFill>
                  <a:srgbClr val="000000"/>
                </a:solidFill>
              </a:rPr>
              <a:t>–  </a:t>
            </a:r>
            <a:r>
              <a:rPr lang="fr-FR" b="1" dirty="0" smtClean="0">
                <a:solidFill>
                  <a:srgbClr val="C00000"/>
                </a:solidFill>
              </a:rPr>
              <a:t>28%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23%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771800" y="332656"/>
            <a:ext cx="60841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pt-BR" sz="3600" b="1" dirty="0" smtClean="0"/>
              <a:t>Gás natural convencional</a:t>
            </a:r>
            <a:endParaRPr lang="pt-BR" sz="36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5536" y="6620190"/>
            <a:ext cx="1620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Fonte: ANP / MME, 2012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07504" y="4535569"/>
            <a:ext cx="4176464" cy="182004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79585"/>
            <a:ext cx="430423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01825"/>
            <a:ext cx="44275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2987823" y="116632"/>
            <a:ext cx="61561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pt-BR" sz="3600" b="1" dirty="0" smtClean="0"/>
              <a:t>Gás natural convencional</a:t>
            </a:r>
          </a:p>
          <a:p>
            <a:pPr algn="ctr" eaLnBrk="0" hangingPunct="0">
              <a:defRPr/>
            </a:pPr>
            <a:r>
              <a:rPr lang="pt-BR" sz="3200" b="1" dirty="0" smtClean="0"/>
              <a:t>Indícios e oportunidades</a:t>
            </a:r>
            <a:endParaRPr lang="pt-BR" sz="3200" b="1" dirty="0"/>
          </a:p>
        </p:txBody>
      </p:sp>
      <p:pic>
        <p:nvPicPr>
          <p:cNvPr id="9" name="Picture 2" descr="&#10;Água que pega fogo: em Buritizeiro, em Minas Gerais, há abundância de gás natural, que sai do solo misturado à água&#10;Foto: Prefeitura de Buritizeiro / Divulg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717559" cy="128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7092280" y="4005064"/>
            <a:ext cx="1717675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err="1" smtClean="0">
                <a:solidFill>
                  <a:schemeClr val="bg1"/>
                </a:solidFill>
                <a:ea typeface="+mn-ea"/>
              </a:rPr>
              <a:t>Bacia</a:t>
            </a:r>
            <a:r>
              <a:rPr lang="en-US" sz="1200" b="1" dirty="0" smtClean="0">
                <a:solidFill>
                  <a:schemeClr val="bg1"/>
                </a:solidFill>
                <a:ea typeface="+mn-ea"/>
              </a:rPr>
              <a:t> do São Francisco</a:t>
            </a:r>
            <a:endParaRPr lang="en-US" sz="1200" b="1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25" name="Picture 8" descr="DSC00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1370021"/>
            <a:ext cx="1738993" cy="234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6" name="CaixaDeTexto 25"/>
          <p:cNvSpPr txBox="1"/>
          <p:nvPr/>
        </p:nvSpPr>
        <p:spPr>
          <a:xfrm>
            <a:off x="7092950" y="1358900"/>
            <a:ext cx="173831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Bacia do Parnaíba</a:t>
            </a:r>
            <a:endParaRPr lang="pt-BR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Parque dos Gaviões</a:t>
            </a:r>
            <a:endParaRPr lang="pt-B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lpedrosa\AppData\Local\Temp\notes97E53A\~0989346.png"/>
          <p:cNvPicPr>
            <a:picLocks noChangeAspect="1" noChangeArrowheads="1"/>
          </p:cNvPicPr>
          <p:nvPr/>
        </p:nvPicPr>
        <p:blipFill>
          <a:blip r:embed="rId5" cstate="print"/>
          <a:srcRect t="21360" r="24101"/>
          <a:stretch>
            <a:fillRect/>
          </a:stretch>
        </p:blipFill>
        <p:spPr bwMode="auto">
          <a:xfrm>
            <a:off x="323528" y="3224508"/>
            <a:ext cx="1512168" cy="115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9" name="CaixaDeTexto 18"/>
          <p:cNvSpPr txBox="1"/>
          <p:nvPr/>
        </p:nvSpPr>
        <p:spPr>
          <a:xfrm>
            <a:off x="323850" y="2766698"/>
            <a:ext cx="15113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  <a:ea typeface="+mn-ea"/>
              </a:rPr>
              <a:t>Bacia do Parecis</a:t>
            </a:r>
            <a:endParaRPr lang="pt-BR" sz="1200" b="1" dirty="0">
              <a:solidFill>
                <a:schemeClr val="bg1"/>
              </a:solidFill>
              <a:ea typeface="+mn-ea"/>
            </a:endParaRPr>
          </a:p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  <a:ea typeface="+mn-ea"/>
              </a:rPr>
              <a:t>Rio Teles Pires</a:t>
            </a:r>
            <a:endParaRPr lang="pt-BR" sz="1200" b="1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7" name="Picture 4" descr="C:\Meus documentos\SDB\Paraná\BARRA BONITA.bmp"/>
          <p:cNvPicPr>
            <a:picLocks noChangeAspect="1" noChangeArrowheads="1"/>
          </p:cNvPicPr>
          <p:nvPr/>
        </p:nvPicPr>
        <p:blipFill>
          <a:blip r:embed="rId6" cstate="print"/>
          <a:srcRect l="25699" t="8497"/>
          <a:stretch>
            <a:fillRect/>
          </a:stretch>
        </p:blipFill>
        <p:spPr bwMode="auto">
          <a:xfrm>
            <a:off x="330269" y="4953350"/>
            <a:ext cx="1498686" cy="129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330200" y="4499658"/>
            <a:ext cx="150495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Bacia do Paraná</a:t>
            </a:r>
            <a:endParaRPr lang="pt-BR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Campo de Barra Bonita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2785" name="Rectângulo 28"/>
          <p:cNvSpPr>
            <a:spLocks noChangeArrowheads="1"/>
          </p:cNvSpPr>
          <p:nvPr/>
        </p:nvSpPr>
        <p:spPr bwMode="auto">
          <a:xfrm rot="10800000">
            <a:off x="2627313" y="3199220"/>
            <a:ext cx="649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b="1"/>
          </a:p>
        </p:txBody>
      </p:sp>
      <p:cxnSp>
        <p:nvCxnSpPr>
          <p:cNvPr id="31" name="Conexão em ângulos rectos 30"/>
          <p:cNvCxnSpPr>
            <a:stCxn id="19" idx="3"/>
            <a:endCxn id="32787" idx="3"/>
          </p:cNvCxnSpPr>
          <p:nvPr/>
        </p:nvCxnSpPr>
        <p:spPr>
          <a:xfrm>
            <a:off x="1835150" y="2997531"/>
            <a:ext cx="2312988" cy="9434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87" name="Rectângulo 31"/>
          <p:cNvSpPr>
            <a:spLocks noChangeArrowheads="1"/>
          </p:cNvSpPr>
          <p:nvPr/>
        </p:nvSpPr>
        <p:spPr bwMode="auto">
          <a:xfrm rot="10800000">
            <a:off x="4148138" y="3802470"/>
            <a:ext cx="649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b="1"/>
          </a:p>
        </p:txBody>
      </p:sp>
      <p:cxnSp>
        <p:nvCxnSpPr>
          <p:cNvPr id="38" name="Conexão em ângulos rectos 37"/>
          <p:cNvCxnSpPr>
            <a:stCxn id="8" idx="3"/>
            <a:endCxn id="32789" idx="3"/>
          </p:cNvCxnSpPr>
          <p:nvPr/>
        </p:nvCxnSpPr>
        <p:spPr>
          <a:xfrm>
            <a:off x="1835150" y="4822824"/>
            <a:ext cx="2665413" cy="15160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89" name="Rectângulo 38"/>
          <p:cNvSpPr>
            <a:spLocks noChangeArrowheads="1"/>
          </p:cNvSpPr>
          <p:nvPr/>
        </p:nvSpPr>
        <p:spPr bwMode="auto">
          <a:xfrm rot="10800000">
            <a:off x="4500563" y="4835933"/>
            <a:ext cx="647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b="1"/>
          </a:p>
        </p:txBody>
      </p:sp>
      <p:cxnSp>
        <p:nvCxnSpPr>
          <p:cNvPr id="41" name="Conexão em ângulos rectos 40"/>
          <p:cNvCxnSpPr>
            <a:stCxn id="26" idx="1"/>
            <a:endCxn id="32791" idx="3"/>
          </p:cNvCxnSpPr>
          <p:nvPr/>
        </p:nvCxnSpPr>
        <p:spPr>
          <a:xfrm rot="10800000" flipV="1">
            <a:off x="5218114" y="1589732"/>
            <a:ext cx="1874837" cy="155907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91" name="Rectângulo 41"/>
          <p:cNvSpPr>
            <a:spLocks noChangeArrowheads="1"/>
          </p:cNvSpPr>
          <p:nvPr/>
        </p:nvSpPr>
        <p:spPr bwMode="auto">
          <a:xfrm>
            <a:off x="4570413" y="3010308"/>
            <a:ext cx="647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b="1"/>
          </a:p>
        </p:txBody>
      </p:sp>
      <p:sp>
        <p:nvSpPr>
          <p:cNvPr id="32793" name="Rectângulo 55"/>
          <p:cNvSpPr>
            <a:spLocks noChangeArrowheads="1"/>
          </p:cNvSpPr>
          <p:nvPr/>
        </p:nvSpPr>
        <p:spPr bwMode="auto">
          <a:xfrm>
            <a:off x="5218113" y="3708808"/>
            <a:ext cx="647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b="1"/>
          </a:p>
        </p:txBody>
      </p:sp>
      <p:cxnSp>
        <p:nvCxnSpPr>
          <p:cNvPr id="60" name="Conexão em ângulos rectos 59"/>
          <p:cNvCxnSpPr>
            <a:stCxn id="13" idx="1"/>
          </p:cNvCxnSpPr>
          <p:nvPr/>
        </p:nvCxnSpPr>
        <p:spPr>
          <a:xfrm rot="10800000" flipV="1">
            <a:off x="5220072" y="4143564"/>
            <a:ext cx="1872208" cy="7752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95" name="Rectângulo 60"/>
          <p:cNvSpPr>
            <a:spLocks noChangeArrowheads="1"/>
          </p:cNvSpPr>
          <p:nvPr/>
        </p:nvSpPr>
        <p:spPr bwMode="auto">
          <a:xfrm>
            <a:off x="4549775" y="3897720"/>
            <a:ext cx="647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200" b="1"/>
          </a:p>
        </p:txBody>
      </p:sp>
      <p:sp>
        <p:nvSpPr>
          <p:cNvPr id="35" name="Retângulo 34"/>
          <p:cNvSpPr/>
          <p:nvPr/>
        </p:nvSpPr>
        <p:spPr>
          <a:xfrm>
            <a:off x="7020272" y="3140968"/>
            <a:ext cx="19442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cs typeface="Times New Roman" pitchFamily="18" charset="0"/>
              </a:rPr>
              <a:t>Campos em produção/desenvolvimento na Bacia do Parnaíba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40" name="Imagem 39" descr="Seep Rio Paracatu 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5229200"/>
            <a:ext cx="1994773" cy="14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2" name="Retângulo 41"/>
          <p:cNvSpPr/>
          <p:nvPr/>
        </p:nvSpPr>
        <p:spPr>
          <a:xfrm>
            <a:off x="7092280" y="5229200"/>
            <a:ext cx="172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cs typeface="Arial" pitchFamily="34" charset="0"/>
              </a:rPr>
              <a:t>Queima de gás em Buritizeiro</a:t>
            </a:r>
            <a:endParaRPr lang="pt-BR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5364088" y="6093297"/>
            <a:ext cx="2031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  <a:cs typeface="Arial" pitchFamily="34" charset="0"/>
              </a:rPr>
              <a:t>Exsudação de Remanso do Fogo, Rio Paracatu</a:t>
            </a:r>
            <a:endParaRPr lang="pt-BR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7567" y="1484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0000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29 </a:t>
            </a:r>
            <a:r>
              <a:rPr lang="en-US" sz="2000" b="1" dirty="0" err="1" smtClean="0">
                <a:solidFill>
                  <a:srgbClr val="002060"/>
                </a:solidFill>
              </a:rPr>
              <a:t>bacias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sedimentares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principais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lvl="1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0000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~ 7,5 </a:t>
            </a:r>
            <a:r>
              <a:rPr lang="en-US" sz="2000" b="1" dirty="0" err="1" smtClean="0">
                <a:solidFill>
                  <a:srgbClr val="002060"/>
                </a:solidFill>
              </a:rPr>
              <a:t>milhões</a:t>
            </a:r>
            <a:r>
              <a:rPr lang="en-US" sz="2000" b="1" dirty="0" smtClean="0">
                <a:solidFill>
                  <a:srgbClr val="002060"/>
                </a:solidFill>
              </a:rPr>
              <a:t> de km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4,5% </a:t>
            </a:r>
            <a:r>
              <a:rPr lang="en-US" sz="2000" b="1" dirty="0" smtClean="0">
                <a:solidFill>
                  <a:srgbClr val="002060"/>
                </a:solidFill>
              </a:rPr>
              <a:t>sob </a:t>
            </a:r>
            <a:r>
              <a:rPr lang="en-US" sz="2000" b="1" dirty="0" err="1" smtClean="0">
                <a:solidFill>
                  <a:srgbClr val="002060"/>
                </a:solidFill>
              </a:rPr>
              <a:t>concessão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3" y="1556793"/>
            <a:ext cx="8615301" cy="1656184"/>
          </a:xfrm>
        </p:spPr>
        <p:txBody>
          <a:bodyPr/>
          <a:lstStyle/>
          <a:p>
            <a:pPr marL="514350" indent="-514350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400" b="1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 smtClean="0">
                <a:cs typeface="Arial" pitchFamily="34" charset="0"/>
              </a:rPr>
              <a:t>Reservas</a:t>
            </a:r>
            <a:r>
              <a:rPr lang="en-US" sz="2400" b="1" dirty="0" smtClean="0">
                <a:cs typeface="Arial" pitchFamily="34" charset="0"/>
              </a:rPr>
              <a:t> - 30 TCF </a:t>
            </a:r>
            <a:r>
              <a:rPr lang="en-US" sz="2400" b="1" dirty="0" err="1" smtClean="0">
                <a:cs typeface="Arial" pitchFamily="34" charset="0"/>
              </a:rPr>
              <a:t>em</a:t>
            </a:r>
            <a:r>
              <a:rPr lang="en-US" sz="2400" b="1" dirty="0" smtClean="0">
                <a:cs typeface="Arial" pitchFamily="34" charset="0"/>
              </a:rPr>
              <a:t> 1.200 km</a:t>
            </a:r>
            <a:r>
              <a:rPr lang="en-US" sz="2400" b="1" baseline="30000" dirty="0" smtClean="0">
                <a:cs typeface="Arial" pitchFamily="34" charset="0"/>
              </a:rPr>
              <a:t>3</a:t>
            </a:r>
            <a:r>
              <a:rPr lang="en-US" sz="2400" b="1" dirty="0" smtClean="0">
                <a:cs typeface="Arial" pitchFamily="34" charset="0"/>
              </a:rPr>
              <a:t> de </a:t>
            </a:r>
            <a:r>
              <a:rPr lang="en-US" sz="2400" b="1" dirty="0" err="1" smtClean="0">
                <a:cs typeface="Arial" pitchFamily="34" charset="0"/>
              </a:rPr>
              <a:t>rocha</a:t>
            </a:r>
            <a:r>
              <a:rPr lang="en-US" sz="2400" b="1" dirty="0" smtClean="0"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err="1" smtClean="0">
                <a:cs typeface="Arial" pitchFamily="34" charset="0"/>
              </a:rPr>
              <a:t>Profundidade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média</a:t>
            </a:r>
            <a:r>
              <a:rPr lang="en-US" sz="2000" b="1" dirty="0" smtClean="0">
                <a:cs typeface="Arial" pitchFamily="34" charset="0"/>
              </a:rPr>
              <a:t>: 1.500 a 2.400 m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77179" y="5337212"/>
            <a:ext cx="8615301" cy="5400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77179" y="5337212"/>
            <a:ext cx="861530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Recôncavo – 20 TCF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1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77179" y="4689140"/>
            <a:ext cx="8615301" cy="5400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pt-BR" sz="2800" b="1" dirty="0" smtClean="0">
                <a:solidFill>
                  <a:schemeClr val="bg1"/>
                </a:solidFill>
                <a:cs typeface="Arial" pitchFamily="34" charset="0"/>
              </a:rPr>
              <a:t>Parecis – 124 TCF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77179" y="4041068"/>
            <a:ext cx="8615301" cy="54006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pt-BR" sz="2800" b="1" dirty="0" smtClean="0">
                <a:solidFill>
                  <a:schemeClr val="bg1"/>
                </a:solidFill>
                <a:cs typeface="Arial" pitchFamily="34" charset="0"/>
              </a:rPr>
              <a:t>Parnaíba – 64 TCF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835695" y="1556792"/>
            <a:ext cx="5186091" cy="64807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988096" y="1709192"/>
            <a:ext cx="5176192" cy="495672"/>
          </a:xfrm>
          <a:prstGeom prst="roundRect">
            <a:avLst>
              <a:gd name="adj" fmla="val 16667"/>
            </a:avLst>
          </a:prstGeom>
          <a:solidFill>
            <a:srgbClr val="DEDEDE">
              <a:alpha val="8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 dirty="0">
              <a:latin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979712" y="1556792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800" b="1" i="1" dirty="0" smtClean="0">
                <a:solidFill>
                  <a:prstClr val="black"/>
                </a:solidFill>
                <a:cs typeface="Arial" pitchFamily="34" charset="0"/>
              </a:rPr>
              <a:t>Barnett Shale – </a:t>
            </a:r>
            <a:r>
              <a:rPr lang="en-US" sz="2800" b="1" dirty="0" err="1" smtClean="0">
                <a:solidFill>
                  <a:prstClr val="black"/>
                </a:solidFill>
                <a:cs typeface="Arial" pitchFamily="34" charset="0"/>
              </a:rPr>
              <a:t>Estados</a:t>
            </a:r>
            <a:r>
              <a:rPr lang="en-US" sz="2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Arial" pitchFamily="34" charset="0"/>
              </a:rPr>
              <a:t>Unidos</a:t>
            </a:r>
            <a:endParaRPr lang="en-US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835695" y="3276466"/>
            <a:ext cx="5186091" cy="64807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988096" y="3428866"/>
            <a:ext cx="5176192" cy="495672"/>
          </a:xfrm>
          <a:prstGeom prst="roundRect">
            <a:avLst>
              <a:gd name="adj" fmla="val 16667"/>
            </a:avLst>
          </a:prstGeom>
          <a:solidFill>
            <a:srgbClr val="DEDEDE">
              <a:alpha val="8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 dirty="0">
              <a:latin typeface="Times New Roman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39751" y="3276466"/>
            <a:ext cx="437465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prstClr val="black"/>
                </a:solidFill>
                <a:cs typeface="Arial" pitchFamily="34" charset="0"/>
              </a:rPr>
              <a:t>Brasil</a:t>
            </a:r>
            <a:endParaRPr lang="en-US" sz="3200" b="1" i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2366754" y="0"/>
            <a:ext cx="6777245" cy="1143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 </a:t>
            </a:r>
            <a:r>
              <a:rPr lang="pt-BR" sz="2800" b="1" dirty="0" smtClean="0"/>
              <a:t>Gás natural não convencional</a:t>
            </a:r>
            <a:br>
              <a:rPr lang="pt-BR" sz="2800" b="1" dirty="0" smtClean="0"/>
            </a:br>
            <a:r>
              <a:rPr lang="pt-BR" sz="2800" b="1" dirty="0" smtClean="0">
                <a:cs typeface="Times New Roman" pitchFamily="18" charset="0"/>
              </a:rPr>
              <a:t>Análogos para o Brasil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51520" y="5985284"/>
            <a:ext cx="8615301" cy="5400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endParaRPr lang="pt-BR" sz="24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602128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Paraná – 226 TCF* 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(U.S. Energy Information Administration/2011)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99792" y="260648"/>
            <a:ext cx="6444208" cy="9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3200" b="1" dirty="0" smtClean="0">
                <a:cs typeface="Arial" charset="0"/>
              </a:rPr>
              <a:t>12</a:t>
            </a:r>
            <a:r>
              <a:rPr lang="en-US" sz="3200" b="1" baseline="30000" dirty="0" smtClean="0">
                <a:cs typeface="Arial" charset="0"/>
              </a:rPr>
              <a:t>ª</a:t>
            </a:r>
            <a:r>
              <a:rPr lang="en-US" sz="3200" b="1" dirty="0" smtClean="0">
                <a:cs typeface="Arial" charset="0"/>
              </a:rPr>
              <a:t> </a:t>
            </a:r>
            <a:r>
              <a:rPr lang="en-US" sz="3200" b="1" dirty="0" err="1" smtClean="0">
                <a:cs typeface="Arial" charset="0"/>
              </a:rPr>
              <a:t>Rodada</a:t>
            </a:r>
            <a:r>
              <a:rPr lang="en-US" sz="3200" b="1" dirty="0" smtClean="0">
                <a:cs typeface="Arial" charset="0"/>
              </a:rPr>
              <a:t> - </a:t>
            </a:r>
            <a:r>
              <a:rPr lang="en-US" sz="3200" b="1" dirty="0" err="1" smtClean="0">
                <a:cs typeface="Arial" charset="0"/>
              </a:rPr>
              <a:t>Gás</a:t>
            </a:r>
            <a:r>
              <a:rPr lang="en-US" sz="3200" b="1" dirty="0" smtClean="0">
                <a:cs typeface="Arial" charset="0"/>
              </a:rPr>
              <a:t> Natural </a:t>
            </a:r>
            <a:r>
              <a:rPr lang="en-US" sz="3200" b="1" dirty="0" err="1" smtClean="0">
                <a:cs typeface="Arial" charset="0"/>
              </a:rPr>
              <a:t>em</a:t>
            </a:r>
            <a:r>
              <a:rPr lang="en-US" sz="3200" b="1" dirty="0" smtClean="0">
                <a:cs typeface="Arial" charset="0"/>
              </a:rPr>
              <a:t> terra</a:t>
            </a:r>
          </a:p>
          <a:p>
            <a:pPr indent="-342900" algn="ctr" eaLnBrk="0" hangingPunct="0">
              <a:defRPr/>
            </a:pPr>
            <a:r>
              <a:rPr lang="en-US" sz="2400" b="1" dirty="0" smtClean="0">
                <a:cs typeface="Arial" charset="0"/>
              </a:rPr>
              <a:t>(</a:t>
            </a:r>
            <a:r>
              <a:rPr lang="en-US" sz="2400" b="1" dirty="0" err="1" smtClean="0">
                <a:cs typeface="Arial" charset="0"/>
              </a:rPr>
              <a:t>Novembro</a:t>
            </a:r>
            <a:r>
              <a:rPr lang="en-US" sz="2400" b="1" dirty="0" smtClean="0">
                <a:cs typeface="Arial" charset="0"/>
              </a:rPr>
              <a:t> 2013)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64088" y="1772816"/>
          <a:ext cx="352839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0881"/>
                <a:gridCol w="1077391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Bacia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  <a:cs typeface="Arial" pitchFamily="34" charset="0"/>
                        </a:rPr>
                        <a:t>Estado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Área (km</a:t>
                      </a:r>
                      <a:r>
                        <a:rPr lang="pt-BR" sz="1400" baseline="3000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pt-BR" sz="1400" kern="1200" dirty="0" smtClean="0"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Acre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AC,</a:t>
                      </a:r>
                      <a:r>
                        <a:rPr lang="pt-BR" sz="1400" baseline="0" dirty="0" smtClean="0">
                          <a:latin typeface="+mn-lt"/>
                          <a:cs typeface="Arial" pitchFamily="34" charset="0"/>
                        </a:rPr>
                        <a:t> AM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latin typeface="+mn-lt"/>
                          <a:cs typeface="Arial" pitchFamily="34" charset="0"/>
                        </a:rPr>
                        <a:t>19.719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Paraná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PR, SP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latin typeface="+mn-lt"/>
                          <a:cs typeface="Arial" pitchFamily="34" charset="0"/>
                        </a:rPr>
                        <a:t>49.362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Parecis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MT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latin typeface="+mn-lt"/>
                          <a:cs typeface="Arial" pitchFamily="34" charset="0"/>
                        </a:rPr>
                        <a:t>41.431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Parnaíba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MA, PI, TO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latin typeface="+mn-lt"/>
                          <a:cs typeface="Arial" pitchFamily="34" charset="0"/>
                        </a:rPr>
                        <a:t>23.462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Recôncavo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BA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1.452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São Francisco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BA, GO, TO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26.060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Sergipe-Alagoas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AL, SE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  <a:cs typeface="Arial" pitchFamily="34" charset="0"/>
                        </a:rPr>
                        <a:t>2.419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471592" y="508518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Área total: 163.905 km</a:t>
            </a:r>
            <a:r>
              <a:rPr lang="pt-BR" sz="1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sz="14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19872" y="1578278"/>
            <a:ext cx="1584176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cs typeface="Arial" pitchFamily="34" charset="0"/>
              </a:rPr>
              <a:t>240 </a:t>
            </a:r>
            <a:r>
              <a:rPr lang="pt-BR" sz="1600" b="1" dirty="0" err="1" smtClean="0">
                <a:solidFill>
                  <a:schemeClr val="bg1"/>
                </a:solidFill>
                <a:cs typeface="Arial" pitchFamily="34" charset="0"/>
              </a:rPr>
              <a:t>blocks</a:t>
            </a:r>
            <a:endParaRPr lang="en-US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568351"/>
            <a:ext cx="4956993" cy="4956993"/>
            <a:chOff x="107504" y="1568351"/>
            <a:chExt cx="4956993" cy="49569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568351"/>
              <a:ext cx="4956993" cy="495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395536" y="5949280"/>
              <a:ext cx="288000" cy="180000"/>
            </a:xfrm>
            <a:prstGeom prst="rect">
              <a:avLst/>
            </a:prstGeom>
            <a:solidFill>
              <a:srgbClr val="00009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83568" y="5934472"/>
              <a:ext cx="9257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12ª Rodada</a:t>
              </a:r>
              <a:endParaRPr lang="en-US" sz="1200" b="1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3203848" y="1556792"/>
            <a:ext cx="1652508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240 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blocos</a:t>
            </a:r>
            <a:endParaRPr lang="en-US" sz="20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15816" y="0"/>
            <a:ext cx="6228184" cy="118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Gás não convencional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latin typeface="+mj-lt"/>
                <a:ea typeface="+mj-ea"/>
                <a:cs typeface="+mj-cs"/>
              </a:rPr>
              <a:t>Características e impactos</a:t>
            </a:r>
            <a:endParaRPr kumimoji="0" lang="pt-BR" sz="28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663812" y="1458335"/>
            <a:ext cx="8055781" cy="5132312"/>
            <a:chOff x="663812" y="1458335"/>
            <a:chExt cx="8055781" cy="513231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7735" t="26020" r="9538" b="2734"/>
            <a:stretch>
              <a:fillRect/>
            </a:stretch>
          </p:blipFill>
          <p:spPr bwMode="auto">
            <a:xfrm>
              <a:off x="663812" y="1458335"/>
              <a:ext cx="8055781" cy="513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ângulo 4"/>
            <p:cNvSpPr/>
            <p:nvPr/>
          </p:nvSpPr>
          <p:spPr>
            <a:xfrm>
              <a:off x="4427984" y="1523973"/>
              <a:ext cx="21602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 7"/>
          <p:cNvSpPr/>
          <p:nvPr/>
        </p:nvSpPr>
        <p:spPr>
          <a:xfrm>
            <a:off x="2483768" y="1988840"/>
            <a:ext cx="1008112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488809" y="5700296"/>
            <a:ext cx="4680520" cy="60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0"/>
            <a:ext cx="6573416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pt-BR" sz="2400" dirty="0" smtClean="0"/>
              <a:t>Poços direcionais horizontais;</a:t>
            </a:r>
          </a:p>
          <a:p>
            <a:r>
              <a:rPr lang="pt-BR" sz="2400" dirty="0" err="1" smtClean="0"/>
              <a:t>Fraturamento</a:t>
            </a:r>
            <a:r>
              <a:rPr lang="pt-BR" sz="2400" dirty="0" smtClean="0"/>
              <a:t> hidráulico;</a:t>
            </a:r>
          </a:p>
          <a:p>
            <a:r>
              <a:rPr lang="pt-BR" sz="2400" dirty="0" smtClean="0"/>
              <a:t>Vazão declinante;</a:t>
            </a:r>
          </a:p>
          <a:p>
            <a:r>
              <a:rPr lang="pt-BR" sz="2400" dirty="0" smtClean="0"/>
              <a:t>Perfurações sucessivas.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3101732" y="2695857"/>
            <a:ext cx="6094520" cy="3946014"/>
            <a:chOff x="467544" y="1844824"/>
            <a:chExt cx="7056512" cy="45688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839" t="24030" r="22800" b="14700"/>
            <a:stretch>
              <a:fillRect/>
            </a:stretch>
          </p:blipFill>
          <p:spPr bwMode="auto">
            <a:xfrm>
              <a:off x="970856" y="1844824"/>
              <a:ext cx="6553200" cy="424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6"/>
            <p:cNvSpPr txBox="1"/>
            <p:nvPr/>
          </p:nvSpPr>
          <p:spPr>
            <a:xfrm>
              <a:off x="467544" y="2781201"/>
              <a:ext cx="427629" cy="226941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tx1"/>
                  </a:solidFill>
                  <a:ea typeface="+mn-ea"/>
                </a:rPr>
                <a:t>Vazão diária</a:t>
              </a:r>
              <a:endParaRPr lang="pt-BR" sz="1200" b="1" dirty="0">
                <a:solidFill>
                  <a:schemeClr val="tx1"/>
                </a:solidFill>
                <a:ea typeface="+mn-ea"/>
              </a:endParaRPr>
            </a:p>
          </p:txBody>
        </p:sp>
        <p:sp>
          <p:nvSpPr>
            <p:cNvPr id="8" name="CaixaDeTexto 5"/>
            <p:cNvSpPr txBox="1">
              <a:spLocks noChangeArrowheads="1"/>
            </p:cNvSpPr>
            <p:nvPr/>
          </p:nvSpPr>
          <p:spPr bwMode="auto">
            <a:xfrm>
              <a:off x="3491806" y="4797574"/>
              <a:ext cx="895350" cy="32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/>
                  </a:solidFill>
                </a:rPr>
                <a:t>1 ano</a:t>
              </a:r>
            </a:p>
          </p:txBody>
        </p:sp>
        <p:cxnSp>
          <p:nvCxnSpPr>
            <p:cNvPr id="9" name="Conector reto 8"/>
            <p:cNvCxnSpPr/>
            <p:nvPr/>
          </p:nvCxnSpPr>
          <p:spPr>
            <a:xfrm flipV="1">
              <a:off x="3996631" y="5157937"/>
              <a:ext cx="0" cy="647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7"/>
            <p:cNvSpPr txBox="1">
              <a:spLocks noChangeArrowheads="1"/>
            </p:cNvSpPr>
            <p:nvPr/>
          </p:nvSpPr>
          <p:spPr bwMode="auto">
            <a:xfrm>
              <a:off x="4899917" y="4797574"/>
              <a:ext cx="1236360" cy="32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/>
                  </a:solidFill>
                </a:rPr>
                <a:t>1,5 ano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 flipV="1">
              <a:off x="5404743" y="5157937"/>
              <a:ext cx="0" cy="647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2"/>
            <p:cNvSpPr txBox="1">
              <a:spLocks noChangeArrowheads="1"/>
            </p:cNvSpPr>
            <p:nvPr/>
          </p:nvSpPr>
          <p:spPr bwMode="auto">
            <a:xfrm>
              <a:off x="3203848" y="6092974"/>
              <a:ext cx="3232150" cy="32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1"/>
                  </a:solidFill>
                </a:rPr>
                <a:t>Tempo (dias)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0"/>
            <a:ext cx="5482952" cy="115212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4000" b="1" dirty="0" smtClean="0"/>
              <a:t>Gás não convencional</a:t>
            </a:r>
            <a:br>
              <a:rPr lang="pt-BR" sz="4000" b="1" dirty="0" smtClean="0"/>
            </a:br>
            <a:r>
              <a:rPr lang="pt-BR" sz="3600" b="1" dirty="0" smtClean="0"/>
              <a:t>uso da água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70080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a typeface="Calibri" pitchFamily="34" charset="0"/>
                <a:cs typeface="FuturaStd-Condensed"/>
              </a:rPr>
              <a:t>Quanta água é necessária?</a:t>
            </a:r>
            <a:endParaRPr lang="pt-BR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Condensed"/>
              </a:rPr>
              <a:t>10 a 20 mil m</a:t>
            </a:r>
            <a:r>
              <a:rPr lang="pt-BR" sz="2000" baseline="30000" dirty="0" smtClean="0">
                <a:solidFill>
                  <a:srgbClr val="000000"/>
                </a:solidFill>
                <a:ea typeface="Calibri" pitchFamily="34" charset="0"/>
                <a:cs typeface="FuturaStd-Condensed"/>
              </a:rPr>
              <a:t>3</a:t>
            </a: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Condensed"/>
              </a:rPr>
              <a:t> por poço;</a:t>
            </a:r>
            <a:endParaRPr lang="pt-BR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Estados Unidos - a água para as atividades relacionadas ao gás não convencional corresponde a menos de 1% do total utilizado para todos os demais usos, em cada área considerada.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A água pode ser recuperada?</a:t>
            </a:r>
            <a:endParaRPr lang="pt-BR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A recuperação varia de </a:t>
            </a:r>
            <a:r>
              <a:rPr lang="pt-BR" sz="2000" dirty="0" smtClean="0">
                <a:solidFill>
                  <a:srgbClr val="000000"/>
                </a:solidFill>
                <a:ea typeface="FuturaStd-Light"/>
                <a:cs typeface="FuturaStd-Light"/>
              </a:rPr>
              <a:t>10% a 70% da água utilizada;</a:t>
            </a:r>
            <a:endParaRPr lang="pt-BR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O reuso da água, no próprio processo de </a:t>
            </a:r>
            <a:r>
              <a:rPr lang="pt-BR" sz="2000" dirty="0" err="1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fraturamento</a:t>
            </a: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, varia entre 20 a 100% do volume de “água produzida”;</a:t>
            </a:r>
            <a:endParaRPr lang="pt-BR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  <a:ea typeface="Calibri" pitchFamily="34" charset="0"/>
                <a:cs typeface="FuturaStd-Heavy"/>
              </a:rPr>
              <a:t>O restante é reinjetado em poços dedicados ou acumulado em áreas de rejeitos e removido para disposição correta. </a:t>
            </a:r>
            <a:endParaRPr lang="pt-BR" sz="20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968</Words>
  <Application>Microsoft Office PowerPoint</Application>
  <PresentationFormat>Apresentação na tela (4:3)</PresentationFormat>
  <Paragraphs>176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 Gás natural não convencional Análogos para o Brasil </vt:lpstr>
      <vt:lpstr>Slide 6</vt:lpstr>
      <vt:lpstr>Slide 7</vt:lpstr>
      <vt:lpstr>Gás não convencional Características</vt:lpstr>
      <vt:lpstr>Gás não convencional uso da água</vt:lpstr>
      <vt:lpstr>Gás não convencional uso da água</vt:lpstr>
      <vt:lpstr>Gás não convencional uso da água</vt:lpstr>
      <vt:lpstr>Gás não convencional uso da água</vt:lpstr>
      <vt:lpstr>Gás não convencional contaminação da água</vt:lpstr>
      <vt:lpstr>Gás não convencional contaminação da água</vt:lpstr>
      <vt:lpstr>Gás não convencional impactos – abalos sísmicos</vt:lpstr>
      <vt:lpstr>Gás não convencional Licenciamento ambiental</vt:lpstr>
      <vt:lpstr>Gás não convencional Problema ou solução?</vt:lpstr>
      <vt:lpstr>Gás não convencional Aceitação pela comunidade</vt:lpstr>
      <vt:lpstr>Gás não convencional Aceitação pela comunidade</vt:lpstr>
      <vt:lpstr>Gás não convencional Aceitação pela comunidade</vt:lpstr>
      <vt:lpstr>Slide 21</vt:lpstr>
      <vt:lpstr>Slide 22</vt:lpstr>
      <vt:lpstr>Slide 23</vt:lpstr>
      <vt:lpstr>Considerações finais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Usuário do Windows</cp:lastModifiedBy>
  <cp:revision>644</cp:revision>
  <dcterms:created xsi:type="dcterms:W3CDTF">2012-03-22T17:58:53Z</dcterms:created>
  <dcterms:modified xsi:type="dcterms:W3CDTF">2013-08-26T16:53:07Z</dcterms:modified>
</cp:coreProperties>
</file>