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41.jpg" ContentType="image/jpg"/>
  <Override PartName="/ppt/media/image42.jpg" ContentType="image/jpg"/>
  <Override PartName="/ppt/media/image44.jpg" ContentType="image/jp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57.jpg" ContentType="image/jpg"/>
  <Override PartName="/ppt/media/image58.jpg" ContentType="image/jpg"/>
  <Override PartName="/ppt/media/image59.jpg" ContentType="image/jpg"/>
  <Override PartName="/ppt/media/image60.jpg" ContentType="image/jpg"/>
  <Override PartName="/ppt/media/image61.jpg" ContentType="image/jpg"/>
  <Override PartName="/ppt/media/image63.jpg" ContentType="image/jp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608" r:id="rId3"/>
    <p:sldId id="495" r:id="rId4"/>
    <p:sldId id="607" r:id="rId5"/>
    <p:sldId id="544" r:id="rId6"/>
    <p:sldId id="533" r:id="rId7"/>
    <p:sldId id="532" r:id="rId8"/>
    <p:sldId id="603" r:id="rId9"/>
    <p:sldId id="605" r:id="rId10"/>
    <p:sldId id="606" r:id="rId11"/>
    <p:sldId id="479" r:id="rId12"/>
    <p:sldId id="584" r:id="rId13"/>
    <p:sldId id="531" r:id="rId14"/>
    <p:sldId id="485" r:id="rId15"/>
    <p:sldId id="483" r:id="rId16"/>
    <p:sldId id="513" r:id="rId17"/>
    <p:sldId id="512" r:id="rId18"/>
    <p:sldId id="589" r:id="rId19"/>
    <p:sldId id="478" r:id="rId20"/>
    <p:sldId id="610" r:id="rId21"/>
    <p:sldId id="609" r:id="rId22"/>
    <p:sldId id="340" r:id="rId23"/>
    <p:sldId id="406" r:id="rId24"/>
    <p:sldId id="583" r:id="rId25"/>
    <p:sldId id="496" r:id="rId26"/>
    <p:sldId id="520" r:id="rId27"/>
    <p:sldId id="518" r:id="rId28"/>
    <p:sldId id="519" r:id="rId29"/>
    <p:sldId id="517" r:id="rId30"/>
    <p:sldId id="521" r:id="rId31"/>
    <p:sldId id="527" r:id="rId32"/>
    <p:sldId id="506" r:id="rId33"/>
    <p:sldId id="594" r:id="rId34"/>
    <p:sldId id="509" r:id="rId35"/>
    <p:sldId id="596" r:id="rId36"/>
    <p:sldId id="597" r:id="rId37"/>
    <p:sldId id="505" r:id="rId38"/>
    <p:sldId id="504" r:id="rId39"/>
  </p:sldIdLst>
  <p:sldSz cx="12192000" cy="6858000"/>
  <p:notesSz cx="6858000" cy="9144000"/>
  <p:defaultTextStyle>
    <a:defPPr>
      <a:defRPr lang="pt-BR">
        <a:uFillTx/>
      </a:defRPr>
    </a:defPPr>
    <a:lvl1pPr marL="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uFillTx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4"/>
    <p:restoredTop sz="94618"/>
  </p:normalViewPr>
  <p:slideViewPr>
    <p:cSldViewPr snapToGrid="0" snapToObjects="1">
      <p:cViewPr varScale="1">
        <p:scale>
          <a:sx n="197" d="100"/>
          <a:sy n="197" d="100"/>
        </p:scale>
        <p:origin x="163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3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uFillTx/>
              </a:defRPr>
            </a:lvl1pPr>
          </a:lstStyle>
          <a:p>
            <a:endParaRPr lang="pt-BR">
              <a:uFillTx/>
            </a:endParaRPr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uFillTx/>
              </a:defRPr>
            </a:lvl1pPr>
          </a:lstStyle>
          <a:p>
            <a:fld id="{FD3A8ADF-4891-3744-B240-5639D11D26E2}" type="datetimeFigureOut">
              <a:rPr lang="pt-BR" smtClean="0">
                <a:uFillTx/>
              </a:rPr>
              <a:t>25/06/2023</a:t>
            </a:fld>
            <a:endParaRPr lang="pt-BR">
              <a:uFillTx/>
            </a:endParaRPr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vert="horz" lIns="91440" tIns="45720" rIns="91440" bIns="45720" rtlCol="0" anchor="ctr"/>
          <a:lstStyle/>
          <a:p>
            <a:endParaRPr lang="pt-BR">
              <a:uFillTx/>
            </a:endParaRPr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>
                <a:uFillTx/>
              </a:rPr>
              <a:t>Clique para editar os estilos de texto mestres</a:t>
            </a:r>
          </a:p>
          <a:p>
            <a:pPr lvl="1"/>
            <a:r>
              <a:rPr lang="en-US">
                <a:uFillTx/>
              </a:rPr>
              <a:t>Segundo nível</a:t>
            </a:r>
          </a:p>
          <a:p>
            <a:pPr lvl="2"/>
            <a:r>
              <a:rPr lang="en-US">
                <a:uFillTx/>
              </a:rPr>
              <a:t>Terceiro nível</a:t>
            </a:r>
          </a:p>
          <a:p>
            <a:pPr lvl="3"/>
            <a:r>
              <a:rPr lang="en-US">
                <a:uFillTx/>
              </a:rPr>
              <a:t>Quarto nível</a:t>
            </a:r>
          </a:p>
          <a:p>
            <a:pPr lvl="4"/>
            <a:r>
              <a:rPr lang="en-US">
                <a:uFillTx/>
              </a:rPr>
              <a:t>Quinto nível</a:t>
            </a:r>
            <a:endParaRPr lang="pt-BR">
              <a:uFillTx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uFillTx/>
              </a:defRPr>
            </a:lvl1pPr>
          </a:lstStyle>
          <a:p>
            <a:endParaRPr lang="pt-BR">
              <a:uFillTx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uFillTx/>
              </a:defRPr>
            </a:lvl1pPr>
          </a:lstStyle>
          <a:p>
            <a:fld id="{2D8D353C-EB87-9A4B-8A4F-BF55AC67176D}" type="slidenum">
              <a:rPr lang="pt-BR" smtClean="0">
                <a:uFillTx/>
              </a:rPr>
              <a:t>‹nº›</a:t>
            </a:fld>
            <a:endParaRPr lang="pt-BR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16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1719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17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49392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18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1893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19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466733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20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801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21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68378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25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4449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26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74260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27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0279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28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43030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1436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29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6381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30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41422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31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50998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32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7251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33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64736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34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9484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35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82271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36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752769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37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115169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38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915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6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2412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7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645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11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0521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12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890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13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3241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14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7163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E3F238AF-785A-4E1E-A20F-A449AAB694CE}" type="slidenum">
              <a:rPr lang="pt-BR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15</a:t>
            </a:fld>
            <a:endParaRPr lang="pt-BR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371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uFillTx/>
              </a:defRPr>
            </a:lvl1pPr>
          </a:lstStyle>
          <a:p>
            <a:r>
              <a:rPr lang="en-US">
                <a:uFillTx/>
              </a:rPr>
              <a:t>Clique para editar estilo do título mestre</a:t>
            </a:r>
            <a:endParaRPr lang="pt-BR">
              <a:uFillTx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uFillTx/>
              </a:defRPr>
            </a:lvl1pPr>
            <a:lvl2pPr marL="457200" indent="0" algn="ctr">
              <a:buNone/>
              <a:defRPr sz="2000">
                <a:uFillTx/>
              </a:defRPr>
            </a:lvl2pPr>
            <a:lvl3pPr marL="914400" indent="0" algn="ctr">
              <a:buNone/>
              <a:defRPr sz="1800">
                <a:uFillTx/>
              </a:defRPr>
            </a:lvl3pPr>
            <a:lvl4pPr marL="1371600" indent="0" algn="ctr">
              <a:buNone/>
              <a:defRPr sz="1600">
                <a:uFillTx/>
              </a:defRPr>
            </a:lvl4pPr>
            <a:lvl5pPr marL="1828800" indent="0" algn="ctr">
              <a:buNone/>
              <a:defRPr sz="1600">
                <a:uFillTx/>
              </a:defRPr>
            </a:lvl5pPr>
            <a:lvl6pPr marL="2286000" indent="0" algn="ctr">
              <a:buNone/>
              <a:defRPr sz="1600">
                <a:uFillTx/>
              </a:defRPr>
            </a:lvl6pPr>
            <a:lvl7pPr marL="2743200" indent="0" algn="ctr">
              <a:buNone/>
              <a:defRPr sz="1600">
                <a:uFillTx/>
              </a:defRPr>
            </a:lvl7pPr>
            <a:lvl8pPr marL="3200400" indent="0" algn="ctr">
              <a:buNone/>
              <a:defRPr sz="1600">
                <a:uFillTx/>
              </a:defRPr>
            </a:lvl8pPr>
            <a:lvl9pPr marL="3657600" indent="0" algn="ctr">
              <a:buNone/>
              <a:defRPr sz="1600">
                <a:uFillTx/>
              </a:defRPr>
            </a:lvl9pPr>
          </a:lstStyle>
          <a:p>
            <a:r>
              <a:rPr lang="en-US">
                <a:uFillTx/>
              </a:rPr>
              <a:t>Clique para editar o estilo do subtítulo mestre</a:t>
            </a:r>
            <a:endParaRPr lang="pt-BR">
              <a:uFillTx/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F1FF-CBEF-BA49-801E-A1BC864CCF2F}" type="datetimeFigureOut">
              <a:rPr lang="pt-BR" smtClean="0">
                <a:uFillTx/>
              </a:rPr>
              <a:t>25/06/2023</a:t>
            </a:fld>
            <a:endParaRPr lang="pt-BR">
              <a:uFillTx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uFillTx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13F4-C698-DD4E-9DF0-9521E2F2393D}" type="slidenum">
              <a:rPr lang="pt-BR" smtClean="0">
                <a:uFillTx/>
              </a:rPr>
              <a:t>‹nº›</a:t>
            </a:fld>
            <a:endParaRPr lang="pt-BR">
              <a:uFillTx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Clique para editar estilo do título mestre</a:t>
            </a:r>
            <a:endParaRPr lang="pt-BR">
              <a:uFillTx/>
            </a:endParaRP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>
                <a:uFillTx/>
              </a:rPr>
              <a:t>Clique para editar os estilos de texto mestres</a:t>
            </a:r>
          </a:p>
          <a:p>
            <a:pPr lvl="1"/>
            <a:r>
              <a:rPr lang="en-US">
                <a:uFillTx/>
              </a:rPr>
              <a:t>Segundo nível</a:t>
            </a:r>
          </a:p>
          <a:p>
            <a:pPr lvl="2"/>
            <a:r>
              <a:rPr lang="en-US">
                <a:uFillTx/>
              </a:rPr>
              <a:t>Terceiro nível</a:t>
            </a:r>
          </a:p>
          <a:p>
            <a:pPr lvl="3"/>
            <a:r>
              <a:rPr lang="en-US">
                <a:uFillTx/>
              </a:rPr>
              <a:t>Quarto nível</a:t>
            </a:r>
          </a:p>
          <a:p>
            <a:pPr lvl="4"/>
            <a:r>
              <a:rPr lang="en-US">
                <a:uFillTx/>
              </a:rPr>
              <a:t>Quinto nível</a:t>
            </a:r>
            <a:endParaRPr lang="pt-BR">
              <a:uFillTx/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F1FF-CBEF-BA49-801E-A1BC864CCF2F}" type="datetimeFigureOut">
              <a:rPr lang="pt-BR" smtClean="0">
                <a:uFillTx/>
              </a:rPr>
              <a:t>25/06/2023</a:t>
            </a:fld>
            <a:endParaRPr lang="pt-BR">
              <a:uFillTx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uFillTx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13F4-C698-DD4E-9DF0-9521E2F2393D}" type="slidenum">
              <a:rPr lang="pt-BR" smtClean="0">
                <a:uFillTx/>
              </a:rPr>
              <a:t>‹nº›</a:t>
            </a:fld>
            <a:endParaRPr lang="pt-BR">
              <a:uFillTx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>
                <a:uFillTx/>
              </a:rPr>
              <a:t>Clique para editar estilo do título mestre</a:t>
            </a:r>
            <a:endParaRPr lang="pt-BR">
              <a:uFillTx/>
            </a:endParaRP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>
                <a:uFillTx/>
              </a:rPr>
              <a:t>Clique para editar os estilos de texto mestres</a:t>
            </a:r>
          </a:p>
          <a:p>
            <a:pPr lvl="1"/>
            <a:r>
              <a:rPr lang="en-US">
                <a:uFillTx/>
              </a:rPr>
              <a:t>Segundo nível</a:t>
            </a:r>
          </a:p>
          <a:p>
            <a:pPr lvl="2"/>
            <a:r>
              <a:rPr lang="en-US">
                <a:uFillTx/>
              </a:rPr>
              <a:t>Terceiro nível</a:t>
            </a:r>
          </a:p>
          <a:p>
            <a:pPr lvl="3"/>
            <a:r>
              <a:rPr lang="en-US">
                <a:uFillTx/>
              </a:rPr>
              <a:t>Quarto nível</a:t>
            </a:r>
          </a:p>
          <a:p>
            <a:pPr lvl="4"/>
            <a:r>
              <a:rPr lang="en-US">
                <a:uFillTx/>
              </a:rPr>
              <a:t>Quinto nível</a:t>
            </a:r>
            <a:endParaRPr lang="pt-BR">
              <a:uFillTx/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F1FF-CBEF-BA49-801E-A1BC864CCF2F}" type="datetimeFigureOut">
              <a:rPr lang="pt-BR" smtClean="0">
                <a:uFillTx/>
              </a:rPr>
              <a:t>25/06/2023</a:t>
            </a:fld>
            <a:endParaRPr lang="pt-BR">
              <a:uFillTx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uFillTx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13F4-C698-DD4E-9DF0-9521E2F2393D}" type="slidenum">
              <a:rPr lang="pt-BR" smtClean="0">
                <a:uFillTx/>
              </a:rPr>
              <a:t>‹nº›</a:t>
            </a:fld>
            <a:endParaRPr lang="pt-BR">
              <a:uFillTx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Clique para editar estilo do título mestre</a:t>
            </a:r>
            <a:endParaRPr lang="pt-BR">
              <a:uFillTx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>
                <a:uFillTx/>
              </a:rPr>
              <a:t>Clique para editar os estilos de texto mestres</a:t>
            </a:r>
          </a:p>
          <a:p>
            <a:pPr lvl="1"/>
            <a:r>
              <a:rPr lang="en-US">
                <a:uFillTx/>
              </a:rPr>
              <a:t>Segundo nível</a:t>
            </a:r>
          </a:p>
          <a:p>
            <a:pPr lvl="2"/>
            <a:r>
              <a:rPr lang="en-US">
                <a:uFillTx/>
              </a:rPr>
              <a:t>Terceiro nível</a:t>
            </a:r>
          </a:p>
          <a:p>
            <a:pPr lvl="3"/>
            <a:r>
              <a:rPr lang="en-US">
                <a:uFillTx/>
              </a:rPr>
              <a:t>Quarto nível</a:t>
            </a:r>
          </a:p>
          <a:p>
            <a:pPr lvl="4"/>
            <a:r>
              <a:rPr lang="en-US">
                <a:uFillTx/>
              </a:rPr>
              <a:t>Quinto nível</a:t>
            </a:r>
            <a:endParaRPr lang="pt-BR">
              <a:uFillTx/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F1FF-CBEF-BA49-801E-A1BC864CCF2F}" type="datetimeFigureOut">
              <a:rPr lang="pt-BR" smtClean="0">
                <a:uFillTx/>
              </a:rPr>
              <a:t>25/06/2023</a:t>
            </a:fld>
            <a:endParaRPr lang="pt-BR">
              <a:uFillTx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uFillTx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13F4-C698-DD4E-9DF0-9521E2F2393D}" type="slidenum">
              <a:rPr lang="pt-BR" smtClean="0">
                <a:uFillTx/>
              </a:rPr>
              <a:t>‹nº›</a:t>
            </a:fld>
            <a:endParaRPr lang="pt-BR">
              <a:uFillTx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uFillTx/>
              </a:defRPr>
            </a:lvl1pPr>
          </a:lstStyle>
          <a:p>
            <a:r>
              <a:rPr lang="en-US">
                <a:uFillTx/>
              </a:rPr>
              <a:t>Clique para editar estilo do título mestre</a:t>
            </a:r>
            <a:endParaRPr lang="pt-BR">
              <a:uFillTx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en-US">
                <a:uFillTx/>
              </a:rPr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F1FF-CBEF-BA49-801E-A1BC864CCF2F}" type="datetimeFigureOut">
              <a:rPr lang="pt-BR" smtClean="0">
                <a:uFillTx/>
              </a:rPr>
              <a:t>25/06/2023</a:t>
            </a:fld>
            <a:endParaRPr lang="pt-BR">
              <a:uFillTx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uFillTx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13F4-C698-DD4E-9DF0-9521E2F2393D}" type="slidenum">
              <a:rPr lang="pt-BR" smtClean="0">
                <a:uFillTx/>
              </a:rPr>
              <a:t>‹nº›</a:t>
            </a:fld>
            <a:endParaRPr lang="pt-BR">
              <a:uFillTx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Clique para editar estilo do título mestre</a:t>
            </a:r>
            <a:endParaRPr lang="pt-BR">
              <a:uFillTx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>
                <a:uFillTx/>
              </a:rPr>
              <a:t>Clique para editar os estilos de texto mestres</a:t>
            </a:r>
          </a:p>
          <a:p>
            <a:pPr lvl="1"/>
            <a:r>
              <a:rPr lang="en-US">
                <a:uFillTx/>
              </a:rPr>
              <a:t>Segundo nível</a:t>
            </a:r>
          </a:p>
          <a:p>
            <a:pPr lvl="2"/>
            <a:r>
              <a:rPr lang="en-US">
                <a:uFillTx/>
              </a:rPr>
              <a:t>Terceiro nível</a:t>
            </a:r>
          </a:p>
          <a:p>
            <a:pPr lvl="3"/>
            <a:r>
              <a:rPr lang="en-US">
                <a:uFillTx/>
              </a:rPr>
              <a:t>Quarto nível</a:t>
            </a:r>
          </a:p>
          <a:p>
            <a:pPr lvl="4"/>
            <a:r>
              <a:rPr lang="en-US">
                <a:uFillTx/>
              </a:rPr>
              <a:t>Quinto nível</a:t>
            </a:r>
            <a:endParaRPr lang="pt-BR">
              <a:uFillTx/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>
                <a:uFillTx/>
              </a:rPr>
              <a:t>Clique para editar os estilos de texto mestres</a:t>
            </a:r>
          </a:p>
          <a:p>
            <a:pPr lvl="1"/>
            <a:r>
              <a:rPr lang="en-US">
                <a:uFillTx/>
              </a:rPr>
              <a:t>Segundo nível</a:t>
            </a:r>
          </a:p>
          <a:p>
            <a:pPr lvl="2"/>
            <a:r>
              <a:rPr lang="en-US">
                <a:uFillTx/>
              </a:rPr>
              <a:t>Terceiro nível</a:t>
            </a:r>
          </a:p>
          <a:p>
            <a:pPr lvl="3"/>
            <a:r>
              <a:rPr lang="en-US">
                <a:uFillTx/>
              </a:rPr>
              <a:t>Quarto nível</a:t>
            </a:r>
          </a:p>
          <a:p>
            <a:pPr lvl="4"/>
            <a:r>
              <a:rPr lang="en-US">
                <a:uFillTx/>
              </a:rPr>
              <a:t>Quinto nível</a:t>
            </a:r>
            <a:endParaRPr lang="pt-BR">
              <a:uFillTx/>
            </a:endParaRP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F1FF-CBEF-BA49-801E-A1BC864CCF2F}" type="datetimeFigureOut">
              <a:rPr lang="pt-BR" smtClean="0">
                <a:uFillTx/>
              </a:rPr>
              <a:t>25/06/2023</a:t>
            </a:fld>
            <a:endParaRPr lang="pt-BR">
              <a:uFillTx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uFillTx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13F4-C698-DD4E-9DF0-9521E2F2393D}" type="slidenum">
              <a:rPr lang="pt-BR" smtClean="0">
                <a:uFillTx/>
              </a:rPr>
              <a:t>‹nº›</a:t>
            </a:fld>
            <a:endParaRPr lang="pt-BR"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>
                <a:uFillTx/>
              </a:rPr>
              <a:t>Clique para editar estilo do título mestre</a:t>
            </a:r>
            <a:endParaRPr lang="pt-BR">
              <a:uFillTx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en-US">
                <a:uFillTx/>
              </a:rPr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>
                <a:uFillTx/>
              </a:rPr>
              <a:t>Clique para editar os estilos de texto mestres</a:t>
            </a:r>
          </a:p>
          <a:p>
            <a:pPr lvl="1"/>
            <a:r>
              <a:rPr lang="en-US">
                <a:uFillTx/>
              </a:rPr>
              <a:t>Segundo nível</a:t>
            </a:r>
          </a:p>
          <a:p>
            <a:pPr lvl="2"/>
            <a:r>
              <a:rPr lang="en-US">
                <a:uFillTx/>
              </a:rPr>
              <a:t>Terceiro nível</a:t>
            </a:r>
          </a:p>
          <a:p>
            <a:pPr lvl="3"/>
            <a:r>
              <a:rPr lang="en-US">
                <a:uFillTx/>
              </a:rPr>
              <a:t>Quarto nível</a:t>
            </a:r>
          </a:p>
          <a:p>
            <a:pPr lvl="4"/>
            <a:r>
              <a:rPr lang="en-US">
                <a:uFillTx/>
              </a:rPr>
              <a:t>Quinto nível</a:t>
            </a:r>
            <a:endParaRPr lang="pt-BR">
              <a:uFillTx/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en-US">
                <a:uFillTx/>
              </a:rPr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>
                <a:uFillTx/>
              </a:rPr>
              <a:t>Clique para editar os estilos de texto mestres</a:t>
            </a:r>
          </a:p>
          <a:p>
            <a:pPr lvl="1"/>
            <a:r>
              <a:rPr lang="en-US">
                <a:uFillTx/>
              </a:rPr>
              <a:t>Segundo nível</a:t>
            </a:r>
          </a:p>
          <a:p>
            <a:pPr lvl="2"/>
            <a:r>
              <a:rPr lang="en-US">
                <a:uFillTx/>
              </a:rPr>
              <a:t>Terceiro nível</a:t>
            </a:r>
          </a:p>
          <a:p>
            <a:pPr lvl="3"/>
            <a:r>
              <a:rPr lang="en-US">
                <a:uFillTx/>
              </a:rPr>
              <a:t>Quarto nível</a:t>
            </a:r>
          </a:p>
          <a:p>
            <a:pPr lvl="4"/>
            <a:r>
              <a:rPr lang="en-US">
                <a:uFillTx/>
              </a:rPr>
              <a:t>Quinto nível</a:t>
            </a:r>
            <a:endParaRPr lang="pt-BR">
              <a:uFillTx/>
            </a:endParaRP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F1FF-CBEF-BA49-801E-A1BC864CCF2F}" type="datetimeFigureOut">
              <a:rPr lang="pt-BR" smtClean="0">
                <a:uFillTx/>
              </a:rPr>
              <a:t>25/06/2023</a:t>
            </a:fld>
            <a:endParaRPr lang="pt-BR">
              <a:uFillTx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uFillTx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13F4-C698-DD4E-9DF0-9521E2F2393D}" type="slidenum">
              <a:rPr lang="pt-BR" smtClean="0">
                <a:uFillTx/>
              </a:rPr>
              <a:t>‹nº›</a:t>
            </a:fld>
            <a:endParaRPr lang="pt-BR"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uFillTx/>
              </a:rPr>
              <a:t>Clique para editar estilo do título mestre</a:t>
            </a:r>
            <a:endParaRPr lang="pt-BR">
              <a:uFillTx/>
            </a:endParaRP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F1FF-CBEF-BA49-801E-A1BC864CCF2F}" type="datetimeFigureOut">
              <a:rPr lang="pt-BR" smtClean="0">
                <a:uFillTx/>
              </a:rPr>
              <a:t>25/06/2023</a:t>
            </a:fld>
            <a:endParaRPr lang="pt-BR">
              <a:uFillTx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uFillTx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13F4-C698-DD4E-9DF0-9521E2F2393D}" type="slidenum">
              <a:rPr lang="pt-BR" smtClean="0">
                <a:uFillTx/>
              </a:rPr>
              <a:t>‹nº›</a:t>
            </a:fld>
            <a:endParaRPr lang="pt-BR"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F1FF-CBEF-BA49-801E-A1BC864CCF2F}" type="datetimeFigureOut">
              <a:rPr lang="pt-BR" smtClean="0">
                <a:uFillTx/>
              </a:rPr>
              <a:t>25/06/2023</a:t>
            </a:fld>
            <a:endParaRPr lang="pt-BR">
              <a:uFillTx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uFillTx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13F4-C698-DD4E-9DF0-9521E2F2393D}" type="slidenum">
              <a:rPr lang="pt-BR" smtClean="0">
                <a:uFillTx/>
              </a:rPr>
              <a:t>‹nº›</a:t>
            </a:fld>
            <a:endParaRPr lang="pt-BR"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en-US">
                <a:uFillTx/>
              </a:rPr>
              <a:t>Clique para editar estilo do título mestre</a:t>
            </a:r>
            <a:endParaRPr lang="pt-BR">
              <a:uFillTx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Clique para editar os estilos de texto mestres</a:t>
            </a:r>
          </a:p>
          <a:p>
            <a:pPr lvl="1"/>
            <a:r>
              <a:rPr lang="en-US">
                <a:uFillTx/>
              </a:rPr>
              <a:t>Segundo nível</a:t>
            </a:r>
          </a:p>
          <a:p>
            <a:pPr lvl="2"/>
            <a:r>
              <a:rPr lang="en-US">
                <a:uFillTx/>
              </a:rPr>
              <a:t>Terceiro nível</a:t>
            </a:r>
          </a:p>
          <a:p>
            <a:pPr lvl="3"/>
            <a:r>
              <a:rPr lang="en-US">
                <a:uFillTx/>
              </a:rPr>
              <a:t>Quarto nível</a:t>
            </a:r>
          </a:p>
          <a:p>
            <a:pPr lvl="4"/>
            <a:r>
              <a:rPr lang="en-US">
                <a:uFillTx/>
              </a:rPr>
              <a:t>Quinto nível</a:t>
            </a:r>
            <a:endParaRPr lang="pt-BR">
              <a:uFillTx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uFillTx/>
              </a:defRPr>
            </a:lvl1pPr>
            <a:lvl2pPr marL="457200" indent="0">
              <a:buNone/>
              <a:defRPr sz="1400">
                <a:uFillTx/>
              </a:defRPr>
            </a:lvl2pPr>
            <a:lvl3pPr marL="914400" indent="0">
              <a:buNone/>
              <a:defRPr sz="1200">
                <a:uFillTx/>
              </a:defRPr>
            </a:lvl3pPr>
            <a:lvl4pPr marL="1371600" indent="0">
              <a:buNone/>
              <a:defRPr sz="1000">
                <a:uFillTx/>
              </a:defRPr>
            </a:lvl4pPr>
            <a:lvl5pPr marL="1828800" indent="0">
              <a:buNone/>
              <a:defRPr sz="1000">
                <a:uFillTx/>
              </a:defRPr>
            </a:lvl5pPr>
            <a:lvl6pPr marL="2286000" indent="0">
              <a:buNone/>
              <a:defRPr sz="1000">
                <a:uFillTx/>
              </a:defRPr>
            </a:lvl6pPr>
            <a:lvl7pPr marL="2743200" indent="0">
              <a:buNone/>
              <a:defRPr sz="1000">
                <a:uFillTx/>
              </a:defRPr>
            </a:lvl7pPr>
            <a:lvl8pPr marL="3200400" indent="0">
              <a:buNone/>
              <a:defRPr sz="1000">
                <a:uFillTx/>
              </a:defRPr>
            </a:lvl8pPr>
            <a:lvl9pPr marL="3657600" indent="0">
              <a:buNone/>
              <a:defRPr sz="10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F1FF-CBEF-BA49-801E-A1BC864CCF2F}" type="datetimeFigureOut">
              <a:rPr lang="pt-BR" smtClean="0">
                <a:uFillTx/>
              </a:rPr>
              <a:t>25/06/2023</a:t>
            </a:fld>
            <a:endParaRPr lang="pt-BR">
              <a:uFillTx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uFillTx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13F4-C698-DD4E-9DF0-9521E2F2393D}" type="slidenum">
              <a:rPr lang="pt-BR" smtClean="0">
                <a:uFillTx/>
              </a:rPr>
              <a:t>‹nº›</a:t>
            </a:fld>
            <a:endParaRPr lang="pt-BR">
              <a:uFillTx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en-US">
                <a:uFillTx/>
              </a:rPr>
              <a:t>Clique para editar estilo do título mestre</a:t>
            </a:r>
            <a:endParaRPr lang="pt-BR">
              <a:uFillTx/>
            </a:endParaRP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endParaRPr lang="pt-BR">
              <a:uFillTx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uFillTx/>
              </a:defRPr>
            </a:lvl1pPr>
            <a:lvl2pPr marL="457200" indent="0">
              <a:buNone/>
              <a:defRPr sz="1400">
                <a:uFillTx/>
              </a:defRPr>
            </a:lvl2pPr>
            <a:lvl3pPr marL="914400" indent="0">
              <a:buNone/>
              <a:defRPr sz="1200">
                <a:uFillTx/>
              </a:defRPr>
            </a:lvl3pPr>
            <a:lvl4pPr marL="1371600" indent="0">
              <a:buNone/>
              <a:defRPr sz="1000">
                <a:uFillTx/>
              </a:defRPr>
            </a:lvl4pPr>
            <a:lvl5pPr marL="1828800" indent="0">
              <a:buNone/>
              <a:defRPr sz="1000">
                <a:uFillTx/>
              </a:defRPr>
            </a:lvl5pPr>
            <a:lvl6pPr marL="2286000" indent="0">
              <a:buNone/>
              <a:defRPr sz="1000">
                <a:uFillTx/>
              </a:defRPr>
            </a:lvl6pPr>
            <a:lvl7pPr marL="2743200" indent="0">
              <a:buNone/>
              <a:defRPr sz="1000">
                <a:uFillTx/>
              </a:defRPr>
            </a:lvl7pPr>
            <a:lvl8pPr marL="3200400" indent="0">
              <a:buNone/>
              <a:defRPr sz="1000">
                <a:uFillTx/>
              </a:defRPr>
            </a:lvl8pPr>
            <a:lvl9pPr marL="3657600" indent="0">
              <a:buNone/>
              <a:defRPr sz="1000">
                <a:uFillTx/>
              </a:defRPr>
            </a:lvl9pPr>
          </a:lstStyle>
          <a:p>
            <a:pPr lvl="0"/>
            <a:r>
              <a:rPr lang="en-US">
                <a:uFillTx/>
              </a:rPr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7F1FF-CBEF-BA49-801E-A1BC864CCF2F}" type="datetimeFigureOut">
              <a:rPr lang="pt-BR" smtClean="0">
                <a:uFillTx/>
              </a:rPr>
              <a:t>25/06/2023</a:t>
            </a:fld>
            <a:endParaRPr lang="pt-BR">
              <a:uFillTx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uFillTx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13F4-C698-DD4E-9DF0-9521E2F2393D}" type="slidenum">
              <a:rPr lang="pt-BR" smtClean="0">
                <a:uFillTx/>
              </a:rPr>
              <a:t>‹nº›</a:t>
            </a:fld>
            <a:endParaRPr lang="pt-BR"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uFillTx/>
              </a:rPr>
              <a:t>Clique para editar estilo do título mestre</a:t>
            </a:r>
            <a:endParaRPr lang="pt-BR">
              <a:uFillTx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>
                <a:uFillTx/>
              </a:rPr>
              <a:t>Clique para editar os estilos de texto mestres</a:t>
            </a:r>
          </a:p>
          <a:p>
            <a:pPr lvl="1"/>
            <a:r>
              <a:rPr lang="en-US">
                <a:uFillTx/>
              </a:rPr>
              <a:t>Segundo nível</a:t>
            </a:r>
          </a:p>
          <a:p>
            <a:pPr lvl="2"/>
            <a:r>
              <a:rPr lang="en-US">
                <a:uFillTx/>
              </a:rPr>
              <a:t>Terceiro nível</a:t>
            </a:r>
          </a:p>
          <a:p>
            <a:pPr lvl="3"/>
            <a:r>
              <a:rPr lang="en-US">
                <a:uFillTx/>
              </a:rPr>
              <a:t>Quarto nível</a:t>
            </a:r>
          </a:p>
          <a:p>
            <a:pPr lvl="4"/>
            <a:r>
              <a:rPr lang="en-US">
                <a:uFillTx/>
              </a:rPr>
              <a:t>Quinto nível</a:t>
            </a:r>
            <a:endParaRPr lang="pt-BR">
              <a:uFillTx/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04E7F1FF-CBEF-BA49-801E-A1BC864CCF2F}" type="datetimeFigureOut">
              <a:rPr lang="pt-BR" smtClean="0">
                <a:uFillTx/>
              </a:rPr>
              <a:t>25/06/2023</a:t>
            </a:fld>
            <a:endParaRPr lang="pt-BR">
              <a:uFillTx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pt-BR">
              <a:uFillTx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8EE013F4-C698-DD4E-9DF0-9521E2F2393D}" type="slidenum">
              <a:rPr lang="pt-BR" smtClean="0">
                <a:uFillTx/>
              </a:rPr>
              <a:t>‹nº›</a:t>
            </a:fld>
            <a:endParaRPr lang="pt-BR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pt-BR">
          <a:uFillTx/>
        </a:defRPr>
      </a:defPPr>
      <a:lvl1pPr marL="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hydrogeneurope.eu/electrolyser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1.jp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11" Type="http://schemas.openxmlformats.org/officeDocument/2006/relationships/image" Target="../media/image39.png"/><Relationship Id="rId5" Type="http://schemas.openxmlformats.org/officeDocument/2006/relationships/image" Target="../media/image33.jpg"/><Relationship Id="rId15" Type="http://schemas.openxmlformats.org/officeDocument/2006/relationships/image" Target="../media/image43.pn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Relationship Id="rId1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5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microsoft.com/office/2007/relationships/hdphoto" Target="../media/hdphoto1.wdp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pn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10" Type="http://schemas.openxmlformats.org/officeDocument/2006/relationships/image" Target="../media/image63.jpg"/><Relationship Id="rId4" Type="http://schemas.openxmlformats.org/officeDocument/2006/relationships/image" Target="../media/image57.jp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v-magazine.com/2022/04/19/the-hydrogen-stream-salzgitter-claims-record-efficiency-for-largest-high-temperature-electrolyzer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ea.org/reports/Electrolysers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67765" y="1988584"/>
            <a:ext cx="11438686" cy="828432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4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H</a:t>
            </a:r>
            <a:r>
              <a:rPr lang="pt-BR" sz="48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idrogênio Verde</a:t>
            </a:r>
            <a:endParaRPr lang="pt-BR" sz="4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65" y="484386"/>
            <a:ext cx="2882859" cy="884753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589" y="4974887"/>
            <a:ext cx="3260657" cy="1561063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E2F5FC58-9D92-4FCB-8045-F0E4FDDC6A78}"/>
              </a:ext>
            </a:extLst>
          </p:cNvPr>
          <p:cNvSpPr txBox="1">
            <a:spLocks/>
          </p:cNvSpPr>
          <p:nvPr/>
        </p:nvSpPr>
        <p:spPr>
          <a:xfrm>
            <a:off x="361887" y="3781650"/>
            <a:ext cx="3639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Pesquisador:</a:t>
            </a:r>
          </a:p>
          <a:p>
            <a:r>
              <a:rPr lang="pt-BR" sz="2000" u="sng" dirty="0">
                <a:latin typeface="Arial" panose="020B0604020202020204" pitchFamily="34" charset="0"/>
                <a:cs typeface="Arial" panose="020B0604020202020204" pitchFamily="34" charset="0"/>
              </a:rPr>
              <a:t>Prof. Dr. Edilson Mineiro Sá Jr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Imagem 46">
            <a:extLst>
              <a:ext uri="{FF2B5EF4-FFF2-40B4-BE49-F238E27FC236}">
                <a16:creationId xmlns:a16="http://schemas.microsoft.com/office/drawing/2014/main" id="{C386B4F3-CC66-DC0E-B880-218BF80D1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873479" y="322050"/>
            <a:ext cx="1671782" cy="1117352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3" name="Imagem 2" descr="Forma, Polígono&#10;&#10;Descrição gerada automaticamente">
            <a:extLst>
              <a:ext uri="{FF2B5EF4-FFF2-40B4-BE49-F238E27FC236}">
                <a16:creationId xmlns:a16="http://schemas.microsoft.com/office/drawing/2014/main" id="{3BFBA25B-8991-9191-D3B7-949CAA4CFB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7506" y="187259"/>
            <a:ext cx="1780759" cy="1421483"/>
          </a:xfrm>
          <a:prstGeom prst="rect">
            <a:avLst/>
          </a:prstGeom>
        </p:spPr>
      </p:pic>
      <p:pic>
        <p:nvPicPr>
          <p:cNvPr id="5" name="Imagem 1">
            <a:extLst>
              <a:ext uri="{FF2B5EF4-FFF2-40B4-BE49-F238E27FC236}">
                <a16:creationId xmlns:a16="http://schemas.microsoft.com/office/drawing/2014/main" id="{D55DF855-C805-DDFD-0ED2-1C229C09D51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10511" y="169985"/>
            <a:ext cx="3774831" cy="1233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3A83915-0D51-17C0-D3A9-5A8E86E9F99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3970" b="27496"/>
          <a:stretch>
            <a:fillRect/>
          </a:stretch>
        </p:blipFill>
        <p:spPr>
          <a:xfrm>
            <a:off x="4189551" y="3196858"/>
            <a:ext cx="7606253" cy="33390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0"/>
    </mc:Choice>
    <mc:Fallback xmlns="">
      <p:transition spd="slow" advTm="459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id="{7C19683F-9ECA-4259-83D8-659D2FB31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42" y="78821"/>
            <a:ext cx="11473993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</a:rPr>
              <a:t>Hidrogênio Verde – Produtos</a:t>
            </a:r>
            <a:r>
              <a:rPr lang="pt-BR" sz="3200" b="1" u="sng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</a:rPr>
              <a:t> 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CE6CA5E-D8D8-AC20-E1A0-162EAC8FE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0" y="1184582"/>
            <a:ext cx="12121662" cy="4462939"/>
          </a:xfrm>
          <a:prstGeom prst="rect">
            <a:avLst/>
          </a:prstGeom>
        </p:spPr>
      </p:pic>
      <p:sp>
        <p:nvSpPr>
          <p:cNvPr id="5" name="CaixaDeTexto 8">
            <a:extLst>
              <a:ext uri="{FF2B5EF4-FFF2-40B4-BE49-F238E27FC236}">
                <a16:creationId xmlns:a16="http://schemas.microsoft.com/office/drawing/2014/main" id="{850287B8-E2D8-EFEE-5965-AB0012C28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42" y="6454331"/>
            <a:ext cx="11598441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r>
              <a:rPr lang="pt-BR" altLang="pt-BR" sz="1600" dirty="0">
                <a:uFillTx/>
              </a:rPr>
              <a:t>Fonte:  </a:t>
            </a:r>
            <a:r>
              <a:rPr lang="pt-BR" altLang="pt-BR" sz="1600" dirty="0"/>
              <a:t>R. Neugebauer, </a:t>
            </a:r>
            <a:r>
              <a:rPr lang="pt-BR" altLang="pt-BR" sz="1600" dirty="0" err="1"/>
              <a:t>Hydrogen</a:t>
            </a:r>
            <a:r>
              <a:rPr lang="pt-BR" altLang="pt-BR" sz="1600" dirty="0"/>
              <a:t> Technologies, Springer, 2022</a:t>
            </a:r>
            <a:r>
              <a:rPr lang="pt-BR" altLang="pt-BR" sz="1600" dirty="0">
                <a:uFillTx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7221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H</a:t>
            </a:r>
            <a:r>
              <a:rPr lang="pt-BR" sz="32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2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 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– O Seu Uso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188268" y="6482063"/>
            <a:ext cx="8364021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</a:t>
            </a:r>
            <a:r>
              <a:rPr lang="pt-BR" altLang="pt-BR" sz="1600" dirty="0" err="1">
                <a:uFillTx/>
              </a:rPr>
              <a:t>Satyapal</a:t>
            </a:r>
            <a:r>
              <a:rPr lang="pt-BR" altLang="pt-BR" sz="1600" dirty="0">
                <a:uFillTx/>
              </a:rPr>
              <a:t>, S. (DOE) </a:t>
            </a:r>
            <a:r>
              <a:rPr lang="pt-BR" altLang="pt-BR" sz="1600" dirty="0" err="1">
                <a:uFillTx/>
              </a:rPr>
              <a:t>Hydrogen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and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Fuel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Cell</a:t>
            </a:r>
            <a:r>
              <a:rPr lang="pt-BR" altLang="pt-BR" sz="1600" dirty="0">
                <a:uFillTx/>
              </a:rPr>
              <a:t> Perspectives – NICE Future Webinar  18/03/2020.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569BE4A0-430B-48C7-A684-15C428933AA7}"/>
              </a:ext>
            </a:extLst>
          </p:cNvPr>
          <p:cNvGrpSpPr/>
          <p:nvPr/>
        </p:nvGrpSpPr>
        <p:grpSpPr>
          <a:xfrm>
            <a:off x="2425292" y="953765"/>
            <a:ext cx="7341416" cy="5476774"/>
            <a:chOff x="320293" y="904775"/>
            <a:chExt cx="7341416" cy="5476774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AA029A53-C6E9-4CCC-B204-2F2FEC45606B}"/>
                </a:ext>
              </a:extLst>
            </p:cNvPr>
            <p:cNvGrpSpPr/>
            <p:nvPr/>
          </p:nvGrpSpPr>
          <p:grpSpPr>
            <a:xfrm>
              <a:off x="320293" y="904775"/>
              <a:ext cx="7341416" cy="5476774"/>
              <a:chOff x="320294" y="1126191"/>
              <a:chExt cx="6332220" cy="4273297"/>
            </a:xfrm>
          </p:grpSpPr>
          <p:sp>
            <p:nvSpPr>
              <p:cNvPr id="11" name="object 8">
                <a:extLst>
                  <a:ext uri="{FF2B5EF4-FFF2-40B4-BE49-F238E27FC236}">
                    <a16:creationId xmlns:a16="http://schemas.microsoft.com/office/drawing/2014/main" id="{71B4EF22-B240-41F3-9686-F2F646ED8888}"/>
                  </a:ext>
                </a:extLst>
              </p:cNvPr>
              <p:cNvSpPr/>
              <p:nvPr/>
            </p:nvSpPr>
            <p:spPr>
              <a:xfrm>
                <a:off x="320294" y="1147528"/>
                <a:ext cx="6332220" cy="4251960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9">
                <a:extLst>
                  <a:ext uri="{FF2B5EF4-FFF2-40B4-BE49-F238E27FC236}">
                    <a16:creationId xmlns:a16="http://schemas.microsoft.com/office/drawing/2014/main" id="{9A51A9BF-B6DC-422B-B61B-AFC3ADD66585}"/>
                  </a:ext>
                </a:extLst>
              </p:cNvPr>
              <p:cNvSpPr/>
              <p:nvPr/>
            </p:nvSpPr>
            <p:spPr>
              <a:xfrm>
                <a:off x="1122554" y="2362155"/>
                <a:ext cx="382270" cy="216535"/>
              </a:xfrm>
              <a:custGeom>
                <a:avLst/>
                <a:gdLst/>
                <a:ahLst/>
                <a:cxnLst/>
                <a:rect l="l" t="t" r="r" b="b"/>
                <a:pathLst>
                  <a:path w="382269" h="216535">
                    <a:moveTo>
                      <a:pt x="307438" y="190475"/>
                    </a:moveTo>
                    <a:lnTo>
                      <a:pt x="295020" y="213233"/>
                    </a:lnTo>
                    <a:lnTo>
                      <a:pt x="381888" y="216281"/>
                    </a:lnTo>
                    <a:lnTo>
                      <a:pt x="368257" y="196723"/>
                    </a:lnTo>
                    <a:lnTo>
                      <a:pt x="318896" y="196723"/>
                    </a:lnTo>
                    <a:lnTo>
                      <a:pt x="307438" y="190475"/>
                    </a:lnTo>
                    <a:close/>
                  </a:path>
                  <a:path w="382269" h="216535">
                    <a:moveTo>
                      <a:pt x="319876" y="167678"/>
                    </a:moveTo>
                    <a:lnTo>
                      <a:pt x="307438" y="190475"/>
                    </a:lnTo>
                    <a:lnTo>
                      <a:pt x="318896" y="196723"/>
                    </a:lnTo>
                    <a:lnTo>
                      <a:pt x="331215" y="173863"/>
                    </a:lnTo>
                    <a:lnTo>
                      <a:pt x="319876" y="167678"/>
                    </a:lnTo>
                    <a:close/>
                  </a:path>
                  <a:path w="382269" h="216535">
                    <a:moveTo>
                      <a:pt x="332231" y="145034"/>
                    </a:moveTo>
                    <a:lnTo>
                      <a:pt x="319876" y="167678"/>
                    </a:lnTo>
                    <a:lnTo>
                      <a:pt x="331215" y="173863"/>
                    </a:lnTo>
                    <a:lnTo>
                      <a:pt x="318896" y="196723"/>
                    </a:lnTo>
                    <a:lnTo>
                      <a:pt x="368257" y="196723"/>
                    </a:lnTo>
                    <a:lnTo>
                      <a:pt x="332231" y="145034"/>
                    </a:lnTo>
                    <a:close/>
                  </a:path>
                  <a:path w="382269" h="216535">
                    <a:moveTo>
                      <a:pt x="12445" y="0"/>
                    </a:moveTo>
                    <a:lnTo>
                      <a:pt x="0" y="22860"/>
                    </a:lnTo>
                    <a:lnTo>
                      <a:pt x="307438" y="190475"/>
                    </a:lnTo>
                    <a:lnTo>
                      <a:pt x="319876" y="167678"/>
                    </a:lnTo>
                    <a:lnTo>
                      <a:pt x="12445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0">
                <a:extLst>
                  <a:ext uri="{FF2B5EF4-FFF2-40B4-BE49-F238E27FC236}">
                    <a16:creationId xmlns:a16="http://schemas.microsoft.com/office/drawing/2014/main" id="{659D191C-B117-452B-A409-BB4BE462BA96}"/>
                  </a:ext>
                </a:extLst>
              </p:cNvPr>
              <p:cNvSpPr/>
              <p:nvPr/>
            </p:nvSpPr>
            <p:spPr>
              <a:xfrm>
                <a:off x="941325" y="2979376"/>
                <a:ext cx="375920" cy="78105"/>
              </a:xfrm>
              <a:custGeom>
                <a:avLst/>
                <a:gdLst/>
                <a:ahLst/>
                <a:cxnLst/>
                <a:rect l="l" t="t" r="r" b="b"/>
                <a:pathLst>
                  <a:path w="375919" h="78105">
                    <a:moveTo>
                      <a:pt x="297942" y="0"/>
                    </a:moveTo>
                    <a:lnTo>
                      <a:pt x="297942" y="77724"/>
                    </a:lnTo>
                    <a:lnTo>
                      <a:pt x="349758" y="51815"/>
                    </a:lnTo>
                    <a:lnTo>
                      <a:pt x="310895" y="51815"/>
                    </a:lnTo>
                    <a:lnTo>
                      <a:pt x="310895" y="25907"/>
                    </a:lnTo>
                    <a:lnTo>
                      <a:pt x="349757" y="25907"/>
                    </a:lnTo>
                    <a:lnTo>
                      <a:pt x="297942" y="0"/>
                    </a:lnTo>
                    <a:close/>
                  </a:path>
                  <a:path w="375919" h="78105">
                    <a:moveTo>
                      <a:pt x="297942" y="25907"/>
                    </a:moveTo>
                    <a:lnTo>
                      <a:pt x="0" y="25907"/>
                    </a:lnTo>
                    <a:lnTo>
                      <a:pt x="0" y="51815"/>
                    </a:lnTo>
                    <a:lnTo>
                      <a:pt x="297942" y="51815"/>
                    </a:lnTo>
                    <a:lnTo>
                      <a:pt x="297942" y="25907"/>
                    </a:lnTo>
                    <a:close/>
                  </a:path>
                  <a:path w="375919" h="78105">
                    <a:moveTo>
                      <a:pt x="349757" y="25907"/>
                    </a:moveTo>
                    <a:lnTo>
                      <a:pt x="310895" y="25907"/>
                    </a:lnTo>
                    <a:lnTo>
                      <a:pt x="310895" y="51815"/>
                    </a:lnTo>
                    <a:lnTo>
                      <a:pt x="349758" y="51815"/>
                    </a:lnTo>
                    <a:lnTo>
                      <a:pt x="375666" y="38862"/>
                    </a:lnTo>
                    <a:lnTo>
                      <a:pt x="349757" y="2590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1">
                <a:extLst>
                  <a:ext uri="{FF2B5EF4-FFF2-40B4-BE49-F238E27FC236}">
                    <a16:creationId xmlns:a16="http://schemas.microsoft.com/office/drawing/2014/main" id="{1424E1A1-4892-4190-BBF2-CE8EE5A517C4}"/>
                  </a:ext>
                </a:extLst>
              </p:cNvPr>
              <p:cNvSpPr/>
              <p:nvPr/>
            </p:nvSpPr>
            <p:spPr>
              <a:xfrm>
                <a:off x="1116204" y="3391617"/>
                <a:ext cx="389890" cy="234950"/>
              </a:xfrm>
              <a:custGeom>
                <a:avLst/>
                <a:gdLst/>
                <a:ahLst/>
                <a:cxnLst/>
                <a:rect l="l" t="t" r="r" b="b"/>
                <a:pathLst>
                  <a:path w="389889" h="234950">
                    <a:moveTo>
                      <a:pt x="315687" y="27995"/>
                    </a:moveTo>
                    <a:lnTo>
                      <a:pt x="0" y="211962"/>
                    </a:lnTo>
                    <a:lnTo>
                      <a:pt x="12953" y="234442"/>
                    </a:lnTo>
                    <a:lnTo>
                      <a:pt x="328719" y="50378"/>
                    </a:lnTo>
                    <a:lnTo>
                      <a:pt x="315687" y="27995"/>
                    </a:lnTo>
                    <a:close/>
                  </a:path>
                  <a:path w="389889" h="234950">
                    <a:moveTo>
                      <a:pt x="375335" y="21462"/>
                    </a:moveTo>
                    <a:lnTo>
                      <a:pt x="326897" y="21462"/>
                    </a:lnTo>
                    <a:lnTo>
                      <a:pt x="339978" y="43815"/>
                    </a:lnTo>
                    <a:lnTo>
                      <a:pt x="328719" y="50378"/>
                    </a:lnTo>
                    <a:lnTo>
                      <a:pt x="341756" y="72771"/>
                    </a:lnTo>
                    <a:lnTo>
                      <a:pt x="375335" y="21462"/>
                    </a:lnTo>
                    <a:close/>
                  </a:path>
                  <a:path w="389889" h="234950">
                    <a:moveTo>
                      <a:pt x="326897" y="21462"/>
                    </a:moveTo>
                    <a:lnTo>
                      <a:pt x="315687" y="27995"/>
                    </a:lnTo>
                    <a:lnTo>
                      <a:pt x="328719" y="50378"/>
                    </a:lnTo>
                    <a:lnTo>
                      <a:pt x="339978" y="43815"/>
                    </a:lnTo>
                    <a:lnTo>
                      <a:pt x="326897" y="21462"/>
                    </a:lnTo>
                    <a:close/>
                  </a:path>
                  <a:path w="389889" h="234950">
                    <a:moveTo>
                      <a:pt x="389381" y="0"/>
                    </a:moveTo>
                    <a:lnTo>
                      <a:pt x="302640" y="5587"/>
                    </a:lnTo>
                    <a:lnTo>
                      <a:pt x="315687" y="27995"/>
                    </a:lnTo>
                    <a:lnTo>
                      <a:pt x="326897" y="21462"/>
                    </a:lnTo>
                    <a:lnTo>
                      <a:pt x="375335" y="21462"/>
                    </a:lnTo>
                    <a:lnTo>
                      <a:pt x="389381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2">
                <a:extLst>
                  <a:ext uri="{FF2B5EF4-FFF2-40B4-BE49-F238E27FC236}">
                    <a16:creationId xmlns:a16="http://schemas.microsoft.com/office/drawing/2014/main" id="{8ED40F7B-3E27-4884-81CB-071B25BA14BF}"/>
                  </a:ext>
                </a:extLst>
              </p:cNvPr>
              <p:cNvSpPr/>
              <p:nvPr/>
            </p:nvSpPr>
            <p:spPr>
              <a:xfrm>
                <a:off x="1312419" y="1126191"/>
                <a:ext cx="1373505" cy="157480"/>
              </a:xfrm>
              <a:custGeom>
                <a:avLst/>
                <a:gdLst/>
                <a:ahLst/>
                <a:cxnLst/>
                <a:rect l="l" t="t" r="r" b="b"/>
                <a:pathLst>
                  <a:path w="1373504" h="157479">
                    <a:moveTo>
                      <a:pt x="1373124" y="0"/>
                    </a:moveTo>
                    <a:lnTo>
                      <a:pt x="0" y="0"/>
                    </a:lnTo>
                    <a:lnTo>
                      <a:pt x="0" y="156972"/>
                    </a:lnTo>
                    <a:lnTo>
                      <a:pt x="1373124" y="156972"/>
                    </a:lnTo>
                    <a:lnTo>
                      <a:pt x="137312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13">
                <a:extLst>
                  <a:ext uri="{FF2B5EF4-FFF2-40B4-BE49-F238E27FC236}">
                    <a16:creationId xmlns:a16="http://schemas.microsoft.com/office/drawing/2014/main" id="{A33830D4-E979-4065-941A-FC9E01A58788}"/>
                  </a:ext>
                </a:extLst>
              </p:cNvPr>
              <p:cNvSpPr txBox="1"/>
              <p:nvPr/>
            </p:nvSpPr>
            <p:spPr>
              <a:xfrm>
                <a:off x="1391794" y="1150702"/>
                <a:ext cx="1188085" cy="136583"/>
              </a:xfrm>
              <a:prstGeom prst="rect">
                <a:avLst/>
              </a:prstGeom>
            </p:spPr>
            <p:txBody>
              <a:bodyPr vert="horz" wrap="square" lIns="0" tIns="1333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5"/>
                  </a:spcBef>
                </a:pPr>
                <a:r>
                  <a:rPr sz="1050" b="1" spc="-5" dirty="0">
                    <a:latin typeface="Calibri"/>
                    <a:cs typeface="Calibri"/>
                  </a:rPr>
                  <a:t>Conventional</a:t>
                </a:r>
                <a:r>
                  <a:rPr sz="1050" b="1" spc="-55" dirty="0">
                    <a:latin typeface="Calibri"/>
                    <a:cs typeface="Calibri"/>
                  </a:rPr>
                  <a:t> </a:t>
                </a:r>
                <a:r>
                  <a:rPr sz="1050" b="1" spc="-5" dirty="0">
                    <a:latin typeface="Calibri"/>
                    <a:cs typeface="Calibri"/>
                  </a:rPr>
                  <a:t>Storage</a:t>
                </a:r>
                <a:endParaRPr sz="1050" b="1" dirty="0">
                  <a:latin typeface="Calibri"/>
                  <a:cs typeface="Calibri"/>
                </a:endParaRPr>
              </a:p>
            </p:txBody>
          </p:sp>
        </p:grpSp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BDFE6734-9697-4682-A938-5A86C8B2C95F}"/>
                </a:ext>
              </a:extLst>
            </p:cNvPr>
            <p:cNvSpPr/>
            <p:nvPr/>
          </p:nvSpPr>
          <p:spPr>
            <a:xfrm>
              <a:off x="2858703" y="4389663"/>
              <a:ext cx="1377436" cy="150327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2050" name="Picture 2" descr="Infraestrutura do gás e o marco regulatório - Editora Brasil Energia">
              <a:extLst>
                <a:ext uri="{FF2B5EF4-FFF2-40B4-BE49-F238E27FC236}">
                  <a16:creationId xmlns:a16="http://schemas.microsoft.com/office/drawing/2014/main" id="{BBBB2204-7560-4F92-B7B6-E6FAC1DAFF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4404" y="4764507"/>
              <a:ext cx="1214991" cy="808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4022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H</a:t>
            </a:r>
            <a:r>
              <a:rPr lang="pt-BR" sz="32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2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 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– O Seu Uso na Industria Química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188268" y="6482063"/>
            <a:ext cx="10017742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</a:t>
            </a:r>
            <a:r>
              <a:rPr lang="pt-BR" altLang="pt-BR" sz="1600" dirty="0" err="1">
                <a:uFillTx/>
              </a:rPr>
              <a:t>Fuel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Cells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and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Hydrogen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Observatory</a:t>
            </a:r>
            <a:r>
              <a:rPr lang="pt-BR" altLang="pt-BR" sz="1600" dirty="0">
                <a:uFillTx/>
              </a:rPr>
              <a:t> (FCHO). </a:t>
            </a:r>
            <a:r>
              <a:rPr lang="pt-BR" altLang="pt-BR" sz="1600" dirty="0" err="1">
                <a:uFillTx/>
              </a:rPr>
              <a:t>Chaper</a:t>
            </a:r>
            <a:r>
              <a:rPr lang="pt-BR" altLang="pt-BR" sz="1600" dirty="0">
                <a:uFillTx/>
              </a:rPr>
              <a:t> 2 - 2021 </a:t>
            </a:r>
            <a:r>
              <a:rPr lang="pt-BR" altLang="pt-BR" sz="1600" dirty="0" err="1">
                <a:uFillTx/>
              </a:rPr>
              <a:t>Hydrogen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Supply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and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Demand</a:t>
            </a:r>
            <a:r>
              <a:rPr lang="pt-BR" altLang="pt-BR" sz="1600" dirty="0">
                <a:uFillTx/>
              </a:rPr>
              <a:t>, </a:t>
            </a:r>
            <a:r>
              <a:rPr lang="pt-BR" altLang="pt-BR" sz="1600" dirty="0" err="1">
                <a:uFillTx/>
              </a:rPr>
              <a:t>september</a:t>
            </a:r>
            <a:r>
              <a:rPr lang="pt-BR" altLang="pt-BR" sz="1600" dirty="0">
                <a:uFillTx/>
              </a:rPr>
              <a:t>  2021.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A2D27C8-8020-4438-BCE8-1E016F5B9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580" y="865680"/>
            <a:ext cx="6124840" cy="571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07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aixaDeTexto 300">
            <a:extLst>
              <a:ext uri="{FF2B5EF4-FFF2-40B4-BE49-F238E27FC236}">
                <a16:creationId xmlns:a16="http://schemas.microsoft.com/office/drawing/2014/main" id="{840C1619-5AEB-4DE6-98A6-E6749553CEBC}"/>
              </a:ext>
            </a:extLst>
          </p:cNvPr>
          <p:cNvSpPr txBox="1"/>
          <p:nvPr/>
        </p:nvSpPr>
        <p:spPr>
          <a:xfrm>
            <a:off x="79095" y="6513093"/>
            <a:ext cx="10219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Fonte: Denis Thomas. </a:t>
            </a:r>
            <a:r>
              <a:rPr lang="pt-BR" sz="1600" dirty="0" err="1"/>
              <a:t>Hydrogenics</a:t>
            </a:r>
            <a:r>
              <a:rPr lang="pt-BR" sz="1600" dirty="0"/>
              <a:t> – </a:t>
            </a:r>
            <a:r>
              <a:rPr lang="pt-BR" sz="1600" dirty="0" err="1"/>
              <a:t>State</a:t>
            </a:r>
            <a:r>
              <a:rPr lang="pt-BR" sz="1600" dirty="0"/>
              <a:t> </a:t>
            </a:r>
            <a:r>
              <a:rPr lang="pt-BR" sz="1600" dirty="0" err="1"/>
              <a:t>of</a:t>
            </a:r>
            <a:r>
              <a:rPr lang="pt-BR" sz="1600" dirty="0"/>
              <a:t> Play </a:t>
            </a:r>
            <a:r>
              <a:rPr lang="pt-BR" sz="1600" dirty="0" err="1"/>
              <a:t>and</a:t>
            </a:r>
            <a:r>
              <a:rPr lang="pt-BR" sz="1600" dirty="0"/>
              <a:t> </a:t>
            </a:r>
            <a:r>
              <a:rPr lang="pt-BR" sz="1600" dirty="0" err="1"/>
              <a:t>Developments</a:t>
            </a:r>
            <a:r>
              <a:rPr lang="pt-BR" sz="1600" dirty="0"/>
              <a:t> </a:t>
            </a:r>
            <a:r>
              <a:rPr lang="pt-BR" sz="1600" dirty="0" err="1"/>
              <a:t>of</a:t>
            </a:r>
            <a:r>
              <a:rPr lang="pt-BR" sz="1600" dirty="0"/>
              <a:t> Power-</a:t>
            </a:r>
            <a:r>
              <a:rPr lang="pt-BR" sz="1600" dirty="0" err="1"/>
              <a:t>to</a:t>
            </a:r>
            <a:r>
              <a:rPr lang="pt-BR" sz="1600" dirty="0"/>
              <a:t>-</a:t>
            </a:r>
            <a:r>
              <a:rPr lang="pt-BR" sz="1600" dirty="0" err="1"/>
              <a:t>Hydrogen</a:t>
            </a:r>
            <a:r>
              <a:rPr lang="pt-BR" sz="1600" dirty="0"/>
              <a:t> Technologies,  </a:t>
            </a:r>
            <a:r>
              <a:rPr lang="pt-BR" sz="1600" dirty="0" err="1"/>
              <a:t>February</a:t>
            </a:r>
            <a:r>
              <a:rPr lang="pt-BR" sz="1600" dirty="0"/>
              <a:t> 2019.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64B1520-B083-484C-AB47-565871A43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0386" y="175630"/>
            <a:ext cx="1886355" cy="1706328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900822" y="175630"/>
            <a:ext cx="8027988" cy="581025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Dados Importantes - Hidrogênio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 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B14AEC44-A47B-45A6-9820-1C5766AA2E20}"/>
              </a:ext>
            </a:extLst>
          </p:cNvPr>
          <p:cNvSpPr txBox="1"/>
          <p:nvPr/>
        </p:nvSpPr>
        <p:spPr>
          <a:xfrm>
            <a:off x="505442" y="1274575"/>
            <a:ext cx="9604944" cy="3564436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50800">
              <a:spcBef>
                <a:spcPts val="434"/>
              </a:spcBef>
            </a:pPr>
            <a:r>
              <a:rPr lang="en-US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  <a:r>
              <a:rPr lang="en-US" b="1" spc="-1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pt-BR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BR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6550" indent="-285750">
              <a:lnSpc>
                <a:spcPct val="100000"/>
              </a:lnSpc>
              <a:spcBef>
                <a:spcPts val="434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70C0"/>
                </a:solidFill>
                <a:latin typeface="Arial"/>
                <a:cs typeface="Arial"/>
              </a:rPr>
              <a:t>1 kg ↔11,1 </a:t>
            </a:r>
            <a:r>
              <a:rPr lang="pt-BR" dirty="0" err="1">
                <a:solidFill>
                  <a:srgbClr val="0070C0"/>
                </a:solidFill>
                <a:latin typeface="Arial"/>
                <a:cs typeface="Arial"/>
              </a:rPr>
              <a:t>Nm</a:t>
            </a:r>
            <a:r>
              <a:rPr lang="pt-BR" dirty="0">
                <a:solidFill>
                  <a:srgbClr val="0070C0"/>
                </a:solidFill>
                <a:latin typeface="Arial"/>
                <a:cs typeface="Arial"/>
              </a:rPr>
              <a:t>³ ↔ 33,3 kWh (LHV) and 39,4 kWh (HHV)</a:t>
            </a:r>
          </a:p>
          <a:p>
            <a:pPr marL="336550" indent="-285750">
              <a:lnSpc>
                <a:spcPct val="100000"/>
              </a:lnSpc>
              <a:spcBef>
                <a:spcPts val="434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High mass energy density (1 kg H</a:t>
            </a:r>
            <a:r>
              <a:rPr lang="en-US" baseline="-25000" dirty="0">
                <a:solidFill>
                  <a:srgbClr val="0070C0"/>
                </a:solidFill>
                <a:latin typeface="Arial"/>
                <a:cs typeface="Arial"/>
              </a:rPr>
              <a:t>2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  = 3,77 l gasoline)</a:t>
            </a:r>
          </a:p>
          <a:p>
            <a:pPr marL="336550" indent="-285750">
              <a:lnSpc>
                <a:spcPct val="100000"/>
              </a:lnSpc>
              <a:spcBef>
                <a:spcPts val="434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Low volumetric density (1 Nm³ H   = 0,34 l gasoline)</a:t>
            </a:r>
          </a:p>
          <a:p>
            <a:pPr marL="50800">
              <a:lnSpc>
                <a:spcPct val="100000"/>
              </a:lnSpc>
              <a:spcBef>
                <a:spcPts val="434"/>
              </a:spcBef>
            </a:pPr>
            <a:r>
              <a:rPr lang="en-US" b="1" dirty="0">
                <a:solidFill>
                  <a:srgbClr val="0070C0"/>
                </a:solidFill>
                <a:latin typeface="Arial"/>
                <a:cs typeface="Arial"/>
              </a:rPr>
              <a:t>Hydrogen production from water electrolysis (~5 kWh/Nm³ H</a:t>
            </a:r>
            <a:r>
              <a:rPr lang="en-US" b="1" baseline="-25000" dirty="0">
                <a:solidFill>
                  <a:srgbClr val="0070C0"/>
                </a:solidFill>
                <a:latin typeface="Arial"/>
                <a:cs typeface="Arial"/>
              </a:rPr>
              <a:t>2</a:t>
            </a:r>
            <a:r>
              <a:rPr lang="en-US" b="1" dirty="0">
                <a:solidFill>
                  <a:srgbClr val="0070C0"/>
                </a:solidFill>
                <a:latin typeface="Arial"/>
                <a:cs typeface="Arial"/>
              </a:rPr>
              <a:t>):</a:t>
            </a:r>
          </a:p>
          <a:p>
            <a:pPr marL="336550" indent="-285750">
              <a:lnSpc>
                <a:spcPct val="100000"/>
              </a:lnSpc>
              <a:spcBef>
                <a:spcPts val="434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Power: 1 MW </a:t>
            </a:r>
            <a:r>
              <a:rPr lang="en-US" dirty="0" err="1">
                <a:solidFill>
                  <a:srgbClr val="0070C0"/>
                </a:solidFill>
                <a:latin typeface="Arial"/>
                <a:cs typeface="Arial"/>
              </a:rPr>
              <a:t>electrolyser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 ↔ 200 Nm³/h H</a:t>
            </a:r>
            <a:r>
              <a:rPr lang="en-US" baseline="-25000" dirty="0">
                <a:solidFill>
                  <a:srgbClr val="0070C0"/>
                </a:solidFill>
                <a:latin typeface="Arial"/>
                <a:cs typeface="Arial"/>
              </a:rPr>
              <a:t>2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 ↔ ± 18 kg/h H</a:t>
            </a:r>
            <a:r>
              <a:rPr lang="en-US" baseline="-25000" dirty="0">
                <a:solidFill>
                  <a:srgbClr val="0070C0"/>
                </a:solidFill>
                <a:latin typeface="Arial"/>
                <a:cs typeface="Arial"/>
              </a:rPr>
              <a:t>2</a:t>
            </a:r>
          </a:p>
          <a:p>
            <a:pPr marL="336550" indent="-285750">
              <a:lnSpc>
                <a:spcPct val="100000"/>
              </a:lnSpc>
              <a:spcBef>
                <a:spcPts val="434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Energy: +/- 55 kWh of electricity 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 1 kg H</a:t>
            </a:r>
            <a:r>
              <a:rPr lang="en-US" baseline="-25000" dirty="0">
                <a:solidFill>
                  <a:srgbClr val="0070C0"/>
                </a:solidFill>
                <a:latin typeface="Arial"/>
                <a:cs typeface="Arial"/>
              </a:rPr>
              <a:t>2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 ↔ 11.1 Nm³ ↔ ± 10 liters demineralized water</a:t>
            </a:r>
          </a:p>
          <a:p>
            <a:pPr marL="336550" indent="-285750">
              <a:lnSpc>
                <a:spcPct val="100000"/>
              </a:lnSpc>
              <a:spcBef>
                <a:spcPts val="434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20 GW </a:t>
            </a:r>
            <a:r>
              <a:rPr lang="en-US" dirty="0" err="1">
                <a:solidFill>
                  <a:srgbClr val="0070C0"/>
                </a:solidFill>
                <a:latin typeface="Arial"/>
                <a:cs typeface="Arial"/>
              </a:rPr>
              <a:t>electrolyser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  <a:sym typeface="Wingdings" panose="05000000000000000000" pitchFamily="2" charset="2"/>
              </a:rPr>
              <a:t> 1.33 m</a:t>
            </a:r>
            <a:r>
              <a:rPr lang="en-US" baseline="30000" dirty="0">
                <a:solidFill>
                  <a:srgbClr val="0070C0"/>
                </a:solidFill>
                <a:latin typeface="Arial"/>
                <a:cs typeface="Arial"/>
                <a:sym typeface="Wingdings" panose="05000000000000000000" pitchFamily="2" charset="2"/>
              </a:rPr>
              <a:t>3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  <a:sym typeface="Wingdings" panose="05000000000000000000" pitchFamily="2" charset="2"/>
              </a:rPr>
              <a:t>/s water (75% efficiency of the water demineralization system - reverse osmosis).</a:t>
            </a:r>
            <a:endParaRPr lang="en-US" dirty="0">
              <a:solidFill>
                <a:srgbClr val="0070C0"/>
              </a:solidFill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434"/>
              </a:spcBef>
            </a:pPr>
            <a:r>
              <a:rPr lang="en-US" b="1" dirty="0">
                <a:solidFill>
                  <a:srgbClr val="0070C0"/>
                </a:solidFill>
                <a:latin typeface="Arial"/>
                <a:cs typeface="Arial"/>
              </a:rPr>
              <a:t>Power production from a hydrogen PEM fuel cell from hydrogen (+/- 50% efficiency):</a:t>
            </a:r>
          </a:p>
          <a:p>
            <a:pPr marL="336550" indent="-285750">
              <a:lnSpc>
                <a:spcPct val="100000"/>
              </a:lnSpc>
              <a:spcBef>
                <a:spcPts val="434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70C0"/>
                </a:solidFill>
                <a:latin typeface="Arial"/>
                <a:cs typeface="Arial"/>
              </a:rPr>
              <a:t>Energy: 1 kg H</a:t>
            </a:r>
            <a:r>
              <a:rPr lang="pt-BR" baseline="-25000" dirty="0">
                <a:solidFill>
                  <a:srgbClr val="0070C0"/>
                </a:solidFill>
                <a:latin typeface="Arial"/>
                <a:cs typeface="Arial"/>
              </a:rPr>
              <a:t>2</a:t>
            </a:r>
            <a:r>
              <a:rPr lang="pt-BR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pt-BR" dirty="0">
                <a:solidFill>
                  <a:srgbClr val="0070C0"/>
                </a:solidFill>
                <a:latin typeface="Arial"/>
                <a:cs typeface="Arial"/>
                <a:sym typeface="Wingdings" panose="05000000000000000000" pitchFamily="2" charset="2"/>
              </a:rPr>
              <a:t></a:t>
            </a:r>
            <a:r>
              <a:rPr lang="pt-BR" dirty="0">
                <a:solidFill>
                  <a:srgbClr val="0070C0"/>
                </a:solidFill>
                <a:latin typeface="Arial"/>
                <a:cs typeface="Arial"/>
              </a:rPr>
              <a:t> 16 kWh</a:t>
            </a:r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9734CA8D-2F87-4157-8E1F-DE44E118BF98}"/>
              </a:ext>
            </a:extLst>
          </p:cNvPr>
          <p:cNvSpPr txBox="1"/>
          <p:nvPr/>
        </p:nvSpPr>
        <p:spPr>
          <a:xfrm>
            <a:off x="537810" y="5231002"/>
            <a:ext cx="11219917" cy="449481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just">
              <a:lnSpc>
                <a:spcPts val="1120"/>
              </a:lnSpc>
              <a:spcBef>
                <a:spcPts val="204"/>
              </a:spcBef>
            </a:pPr>
            <a:r>
              <a:rPr sz="1200" dirty="0">
                <a:latin typeface="Arial"/>
                <a:cs typeface="Arial"/>
              </a:rPr>
              <a:t>The lower heating value - LHV (also known as net calorific value) of  a fuel is defined as the amount of heat released by combusting a  specified quantity (initially at 25°C) and returning the temperature of  the combustion products to 150°C, which assumes the latent</a:t>
            </a:r>
            <a:r>
              <a:rPr sz="1200" spc="-9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heat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  vaporization of water in the reaction products is not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recovered.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71AAFEF3-C10C-49EC-B5D5-04FC455A7464}"/>
              </a:ext>
            </a:extLst>
          </p:cNvPr>
          <p:cNvSpPr txBox="1"/>
          <p:nvPr/>
        </p:nvSpPr>
        <p:spPr>
          <a:xfrm>
            <a:off x="496636" y="5745034"/>
            <a:ext cx="11261091" cy="449481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just">
              <a:lnSpc>
                <a:spcPts val="1120"/>
              </a:lnSpc>
              <a:spcBef>
                <a:spcPts val="204"/>
              </a:spcBef>
            </a:pPr>
            <a:r>
              <a:rPr lang="en-US" sz="1200" dirty="0">
                <a:latin typeface="Arial"/>
                <a:cs typeface="Arial"/>
              </a:rPr>
              <a:t>The higher heating value - HHV (also known gross calorific value</a:t>
            </a:r>
            <a:r>
              <a:rPr lang="en-US" sz="1200" spc="-10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or gross energy) of a fuel is defined as the amount of heat released</a:t>
            </a:r>
            <a:r>
              <a:rPr lang="en-US" sz="1200" spc="-10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by a specified quantity (initially at 25°C) once it is combusted and</a:t>
            </a:r>
            <a:r>
              <a:rPr lang="en-US" sz="1200" spc="-60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the </a:t>
            </a:r>
            <a:r>
              <a:rPr sz="1200" dirty="0">
                <a:latin typeface="Arial"/>
                <a:cs typeface="Arial"/>
              </a:rPr>
              <a:t>products have returned to a temperature of 25°C, which takes</a:t>
            </a:r>
            <a:r>
              <a:rPr sz="1200" spc="-10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into  account the latent heat of vaporization of water in the combustion  products.</a:t>
            </a:r>
          </a:p>
        </p:txBody>
      </p:sp>
    </p:spTree>
    <p:extLst>
      <p:ext uri="{BB962C8B-B14F-4D97-AF65-F5344CB8AC3E}">
        <p14:creationId xmlns:p14="http://schemas.microsoft.com/office/powerpoint/2010/main" val="1609242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H</a:t>
            </a:r>
            <a:r>
              <a:rPr lang="pt-BR" sz="32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2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 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– Eletrólise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sp>
        <p:nvSpPr>
          <p:cNvPr id="22" name="CaixaDeTexto 8">
            <a:extLst>
              <a:ext uri="{FF2B5EF4-FFF2-40B4-BE49-F238E27FC236}">
                <a16:creationId xmlns:a16="http://schemas.microsoft.com/office/drawing/2014/main" id="{3B40A2FA-92A9-48B6-A7BD-E43D4116D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67" y="6270308"/>
            <a:ext cx="117181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</a:t>
            </a:r>
            <a:r>
              <a:rPr lang="en-US" altLang="pt-BR" sz="1600" dirty="0">
                <a:uFillTx/>
              </a:rPr>
              <a:t>IRENA, Green Hydrogen Cost Reduction: Scaling up Electrolysis to Meet the 1.5⁰C Climate Goal, International Renewable Energy Agency, Abu Dhabi</a:t>
            </a:r>
            <a:r>
              <a:rPr lang="pt-BR" altLang="pt-BR" sz="1600" dirty="0"/>
              <a:t>, 2020.</a:t>
            </a:r>
            <a:endParaRPr lang="pt-BR" altLang="pt-BR" sz="1600" dirty="0">
              <a:uFillTx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8CB9EBB-37BF-42CF-99E5-3FBC316A4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60" y="931453"/>
            <a:ext cx="9986596" cy="533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30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C5F5386-B997-4F3E-8A1A-6C81D16B5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4" y="767522"/>
            <a:ext cx="4591250" cy="5799204"/>
          </a:xfrm>
          <a:prstGeom prst="rect">
            <a:avLst/>
          </a:prstGeom>
        </p:spPr>
      </p:pic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34264" y="6482063"/>
            <a:ext cx="6938053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</a:t>
            </a:r>
            <a:r>
              <a:rPr lang="pt-BR" altLang="pt-BR" sz="1600" dirty="0">
                <a:uFillTx/>
                <a:hlinkClick r:id="rId4"/>
              </a:rPr>
              <a:t>https://www.hydrogeneurope.eu/electrolysers</a:t>
            </a:r>
            <a:r>
              <a:rPr lang="pt-BR" altLang="pt-BR" sz="1600" dirty="0">
                <a:uFillTx/>
              </a:rPr>
              <a:t> A cessado em: 27/02/2021.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H</a:t>
            </a:r>
            <a:r>
              <a:rPr lang="pt-BR" sz="32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2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 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– Eletrólise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11348B0-F35C-4C9D-B01A-CB7421B036A0}"/>
              </a:ext>
            </a:extLst>
          </p:cNvPr>
          <p:cNvSpPr txBox="1"/>
          <p:nvPr/>
        </p:nvSpPr>
        <p:spPr>
          <a:xfrm>
            <a:off x="4109988" y="827773"/>
            <a:ext cx="7720490" cy="507831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pt-BR" b="1" dirty="0"/>
              <a:t>Os eletrolisadores são diferenciados pelos materiais eletrolíticos e pela temperatura em que são operados: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b="1" dirty="0"/>
              <a:t>Eletrólise de baixa temperatura </a:t>
            </a:r>
            <a:r>
              <a:rPr lang="pt-BR" dirty="0"/>
              <a:t>(LTE - </a:t>
            </a:r>
            <a:r>
              <a:rPr lang="pt-BR" i="1" dirty="0" err="1"/>
              <a:t>low-temperature</a:t>
            </a:r>
            <a:r>
              <a:rPr lang="pt-BR" i="1" dirty="0"/>
              <a:t> </a:t>
            </a:r>
            <a:r>
              <a:rPr lang="pt-BR" i="1" dirty="0" err="1"/>
              <a:t>electrolysis</a:t>
            </a:r>
            <a:r>
              <a:rPr lang="pt-BR" dirty="0"/>
              <a:t>):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u="sng" dirty="0"/>
              <a:t>Eletrólise alcalina </a:t>
            </a:r>
            <a:r>
              <a:rPr lang="pt-BR" dirty="0"/>
              <a:t>(AE - </a:t>
            </a:r>
            <a:r>
              <a:rPr lang="pt-BR" i="1" dirty="0" err="1"/>
              <a:t>alkaline</a:t>
            </a:r>
            <a:r>
              <a:rPr lang="pt-BR" i="1" dirty="0"/>
              <a:t> </a:t>
            </a:r>
            <a:r>
              <a:rPr lang="pt-BR" i="1" dirty="0" err="1"/>
              <a:t>electrolysis</a:t>
            </a:r>
            <a:r>
              <a:rPr lang="pt-BR" i="1" dirty="0"/>
              <a:t> </a:t>
            </a:r>
            <a:r>
              <a:rPr lang="pt-BR" dirty="0"/>
              <a:t>ou</a:t>
            </a:r>
            <a:r>
              <a:rPr lang="pt-BR" i="1" dirty="0"/>
              <a:t> AWE – alcaline </a:t>
            </a:r>
            <a:r>
              <a:rPr lang="pt-BR" i="1" dirty="0" err="1"/>
              <a:t>water</a:t>
            </a:r>
            <a:r>
              <a:rPr lang="pt-BR" i="1" dirty="0"/>
              <a:t> </a:t>
            </a:r>
            <a:r>
              <a:rPr lang="pt-BR" i="1" dirty="0" err="1"/>
              <a:t>electrolyser</a:t>
            </a:r>
            <a:r>
              <a:rPr lang="pt-BR" dirty="0"/>
              <a:t>);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u="sng" dirty="0"/>
              <a:t>Eletrólise de membrana de troca de prótons </a:t>
            </a:r>
            <a:r>
              <a:rPr lang="pt-BR" dirty="0"/>
              <a:t>(PEM - </a:t>
            </a:r>
            <a:r>
              <a:rPr lang="pt-BR" i="1" dirty="0" err="1"/>
              <a:t>proton</a:t>
            </a:r>
            <a:r>
              <a:rPr lang="pt-BR" i="1" dirty="0"/>
              <a:t> </a:t>
            </a:r>
            <a:r>
              <a:rPr lang="pt-BR" i="1" dirty="0" err="1"/>
              <a:t>exchange</a:t>
            </a:r>
            <a:r>
              <a:rPr lang="pt-BR" i="1" dirty="0"/>
              <a:t> </a:t>
            </a:r>
            <a:r>
              <a:rPr lang="pt-BR" i="1" dirty="0" err="1"/>
              <a:t>membrane</a:t>
            </a:r>
            <a:r>
              <a:rPr lang="pt-BR" i="1" dirty="0"/>
              <a:t> </a:t>
            </a:r>
            <a:r>
              <a:rPr lang="pt-BR" dirty="0"/>
              <a:t>ou </a:t>
            </a:r>
            <a:r>
              <a:rPr lang="pt-BR" i="1" dirty="0"/>
              <a:t>PEMWE - </a:t>
            </a:r>
            <a:r>
              <a:rPr lang="pt-BR" i="1" dirty="0" err="1"/>
              <a:t>proton</a:t>
            </a:r>
            <a:r>
              <a:rPr lang="pt-BR" i="1" dirty="0"/>
              <a:t> </a:t>
            </a:r>
            <a:r>
              <a:rPr lang="pt-BR" i="1" dirty="0" err="1"/>
              <a:t>exchange</a:t>
            </a:r>
            <a:r>
              <a:rPr lang="pt-BR" i="1" dirty="0"/>
              <a:t> </a:t>
            </a:r>
            <a:r>
              <a:rPr lang="pt-BR" i="1" dirty="0" err="1"/>
              <a:t>membrane</a:t>
            </a:r>
            <a:r>
              <a:rPr lang="pt-BR" i="1" dirty="0"/>
              <a:t>  </a:t>
            </a:r>
            <a:r>
              <a:rPr lang="pt-BR" i="1" dirty="0" err="1"/>
              <a:t>water</a:t>
            </a:r>
            <a:r>
              <a:rPr lang="pt-BR" i="1" dirty="0"/>
              <a:t> </a:t>
            </a:r>
            <a:r>
              <a:rPr lang="pt-BR" i="1" dirty="0" err="1"/>
              <a:t>electrolyser</a:t>
            </a:r>
            <a:r>
              <a:rPr lang="pt-BR" dirty="0"/>
              <a:t>);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u="sng" dirty="0"/>
              <a:t>Eletrólise de membrana de troca aniônica </a:t>
            </a:r>
            <a:r>
              <a:rPr lang="pt-BR" dirty="0"/>
              <a:t>(AEM - </a:t>
            </a:r>
            <a:r>
              <a:rPr lang="pt-BR" i="1" dirty="0" err="1"/>
              <a:t>anion</a:t>
            </a:r>
            <a:r>
              <a:rPr lang="pt-BR" i="1" dirty="0"/>
              <a:t> </a:t>
            </a:r>
            <a:r>
              <a:rPr lang="pt-BR" i="1" dirty="0" err="1"/>
              <a:t>exchange</a:t>
            </a:r>
            <a:r>
              <a:rPr lang="pt-BR" i="1" dirty="0"/>
              <a:t> </a:t>
            </a:r>
            <a:r>
              <a:rPr lang="pt-BR" i="1" dirty="0" err="1"/>
              <a:t>membrane</a:t>
            </a:r>
            <a:r>
              <a:rPr lang="pt-BR" i="1" dirty="0"/>
              <a:t> </a:t>
            </a:r>
            <a:r>
              <a:rPr lang="pt-BR" dirty="0"/>
              <a:t>ou</a:t>
            </a:r>
            <a:r>
              <a:rPr lang="pt-BR" i="1" dirty="0"/>
              <a:t> </a:t>
            </a:r>
            <a:r>
              <a:rPr lang="pt-BR" i="1" dirty="0" err="1"/>
              <a:t>anion</a:t>
            </a:r>
            <a:r>
              <a:rPr lang="pt-BR" i="1" dirty="0"/>
              <a:t> </a:t>
            </a:r>
            <a:r>
              <a:rPr lang="pt-BR" i="1" dirty="0" err="1"/>
              <a:t>exchange</a:t>
            </a:r>
            <a:r>
              <a:rPr lang="pt-BR" i="1" dirty="0"/>
              <a:t> </a:t>
            </a:r>
            <a:r>
              <a:rPr lang="pt-BR" i="1" dirty="0" err="1"/>
              <a:t>membrane</a:t>
            </a:r>
            <a:r>
              <a:rPr lang="pt-BR" i="1" dirty="0"/>
              <a:t> </a:t>
            </a:r>
            <a:r>
              <a:rPr lang="pt-BR" i="1" dirty="0" err="1"/>
              <a:t>water</a:t>
            </a:r>
            <a:r>
              <a:rPr lang="pt-BR" i="1" dirty="0"/>
              <a:t> </a:t>
            </a:r>
            <a:r>
              <a:rPr lang="pt-BR" i="1" dirty="0" err="1"/>
              <a:t>electrolyser</a:t>
            </a:r>
            <a:r>
              <a:rPr lang="pt-BR" dirty="0"/>
              <a:t>) também conhecida como PEM alcalina.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Eletrólise de alta temperatura</a:t>
            </a:r>
            <a:r>
              <a:rPr lang="pt-BR" dirty="0"/>
              <a:t> (HTE - </a:t>
            </a:r>
            <a:r>
              <a:rPr lang="pt-BR" i="1" dirty="0"/>
              <a:t>high-</a:t>
            </a:r>
            <a:r>
              <a:rPr lang="pt-BR" i="1" dirty="0" err="1"/>
              <a:t>temperature</a:t>
            </a:r>
            <a:r>
              <a:rPr lang="pt-BR" i="1" dirty="0"/>
              <a:t> </a:t>
            </a:r>
            <a:r>
              <a:rPr lang="pt-BR" i="1" dirty="0" err="1"/>
              <a:t>electrolysis</a:t>
            </a:r>
            <a:r>
              <a:rPr lang="pt-BR" dirty="0"/>
              <a:t>). </a:t>
            </a:r>
          </a:p>
          <a:p>
            <a:pPr algn="just"/>
            <a:r>
              <a:rPr lang="pt-BR" dirty="0"/>
              <a:t>O último grupo inclui mais notavelmente a eletrólise de óxido sólido (SOE), mas ainda está em um estágio avançado de P&amp;D. Um dos primeiros produtos comerciais apresentados em março de 2022. Uma vez que atinge a maturidade de mercado, espera-se que suas vantagens incluam o aumento da eficiência de conversão e a possibilidade de produzir um gás de síntese diretamente a partir do vapor e do CO</a:t>
            </a:r>
            <a:r>
              <a:rPr lang="pt-BR" baseline="-25000" dirty="0"/>
              <a:t>2</a:t>
            </a:r>
            <a:r>
              <a:rPr lang="pt-BR" dirty="0"/>
              <a:t>, para uso em diversas aplicações como combustíveis líquidos sintéticos.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1B4D1E7-C5E1-4F09-A619-3BBFBDFA8094}"/>
              </a:ext>
            </a:extLst>
          </p:cNvPr>
          <p:cNvSpPr txBox="1"/>
          <p:nvPr/>
        </p:nvSpPr>
        <p:spPr>
          <a:xfrm>
            <a:off x="4138864" y="5736214"/>
            <a:ext cx="7623208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/>
              <a:t>A eficiência do eletrolisador de água está atualmente na faixa de 60% a 80% (com base no valor calorífico).</a:t>
            </a:r>
          </a:p>
        </p:txBody>
      </p:sp>
    </p:spTree>
    <p:extLst>
      <p:ext uri="{BB962C8B-B14F-4D97-AF65-F5344CB8AC3E}">
        <p14:creationId xmlns:p14="http://schemas.microsoft.com/office/powerpoint/2010/main" val="479451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H</a:t>
            </a:r>
            <a:r>
              <a:rPr lang="pt-BR" sz="32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2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 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– Quatro Tipos Principais de Eletrólise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33DDFBF9-304A-48BB-BB36-4CECB3169472}"/>
              </a:ext>
            </a:extLst>
          </p:cNvPr>
          <p:cNvGrpSpPr/>
          <p:nvPr/>
        </p:nvGrpSpPr>
        <p:grpSpPr>
          <a:xfrm>
            <a:off x="56700" y="1907010"/>
            <a:ext cx="12051882" cy="3335556"/>
            <a:chOff x="56699" y="1479018"/>
            <a:chExt cx="12236349" cy="3521709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66F9A156-B034-4A38-8D42-F0FEFA568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99" y="1479018"/>
              <a:ext cx="6093847" cy="3521709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F005A8BC-540F-4FFE-94FB-7FAE3AB8D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6235" y="1546395"/>
              <a:ext cx="6066813" cy="3454332"/>
            </a:xfrm>
            <a:prstGeom prst="rect">
              <a:avLst/>
            </a:prstGeom>
          </p:spPr>
        </p:pic>
      </p:grpSp>
      <p:sp>
        <p:nvSpPr>
          <p:cNvPr id="22" name="CaixaDeTexto 8">
            <a:extLst>
              <a:ext uri="{FF2B5EF4-FFF2-40B4-BE49-F238E27FC236}">
                <a16:creationId xmlns:a16="http://schemas.microsoft.com/office/drawing/2014/main" id="{3B40A2FA-92A9-48B6-A7BD-E43D4116D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67" y="6270308"/>
            <a:ext cx="117181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</a:t>
            </a:r>
            <a:r>
              <a:rPr lang="en-US" altLang="pt-BR" sz="1600" dirty="0">
                <a:uFillTx/>
              </a:rPr>
              <a:t>IRENA, Green Hydrogen Cost Reduction: Scaling up Electrolysis to Meet the 1.5⁰C Climate Goal, International Renewable Energy Agency, Abu Dhabi</a:t>
            </a:r>
            <a:r>
              <a:rPr lang="pt-BR" altLang="pt-BR" sz="1600" dirty="0"/>
              <a:t>, 2020.</a:t>
            </a:r>
            <a:endParaRPr lang="pt-BR" altLang="pt-BR" sz="1600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95973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H</a:t>
            </a:r>
            <a:r>
              <a:rPr lang="pt-BR" sz="32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2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 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– Projeto Típico de um Eletrolisador PEM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sp>
        <p:nvSpPr>
          <p:cNvPr id="22" name="CaixaDeTexto 8">
            <a:extLst>
              <a:ext uri="{FF2B5EF4-FFF2-40B4-BE49-F238E27FC236}">
                <a16:creationId xmlns:a16="http://schemas.microsoft.com/office/drawing/2014/main" id="{3B40A2FA-92A9-48B6-A7BD-E43D4116D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67" y="6270308"/>
            <a:ext cx="117181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</a:t>
            </a:r>
            <a:r>
              <a:rPr lang="en-US" altLang="pt-BR" sz="1600" dirty="0">
                <a:uFillTx/>
              </a:rPr>
              <a:t>IRENA, Green Hydrogen Cost Reduction: Scaling up Electrolysis to Meet the 1.5⁰C Climate Goal, International Renewable Energy Agency, Abu Dhabi</a:t>
            </a:r>
            <a:r>
              <a:rPr lang="pt-BR" altLang="pt-BR" sz="1600" dirty="0"/>
              <a:t>, 2020.</a:t>
            </a:r>
            <a:endParaRPr lang="pt-BR" altLang="pt-BR" sz="1600" dirty="0">
              <a:uFillTx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0A3CAF3-AAA2-4305-906D-6E54D07F0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" y="882221"/>
            <a:ext cx="8949823" cy="5388087"/>
          </a:xfrm>
          <a:prstGeom prst="rect">
            <a:avLst/>
          </a:prstGeom>
        </p:spPr>
      </p:pic>
      <p:sp>
        <p:nvSpPr>
          <p:cNvPr id="3" name="CaixaDeTexto 8">
            <a:extLst>
              <a:ext uri="{FF2B5EF4-FFF2-40B4-BE49-F238E27FC236}">
                <a16:creationId xmlns:a16="http://schemas.microsoft.com/office/drawing/2014/main" id="{07F18E61-9402-9FF3-3BEB-B3ADCEACF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553" y="5153903"/>
            <a:ext cx="3021245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100" dirty="0">
                <a:uFillTx/>
              </a:rPr>
              <a:t>Fonte: Denis Thomas (</a:t>
            </a:r>
            <a:r>
              <a:rPr lang="pt-BR" altLang="pt-BR" sz="1100" dirty="0" err="1">
                <a:uFillTx/>
              </a:rPr>
              <a:t>HyBalance</a:t>
            </a:r>
            <a:r>
              <a:rPr lang="pt-BR" altLang="pt-BR" sz="1100" dirty="0">
                <a:uFillTx/>
              </a:rPr>
              <a:t>), MW-</a:t>
            </a:r>
            <a:r>
              <a:rPr lang="pt-BR" altLang="pt-BR" sz="1100" dirty="0" err="1">
                <a:uFillTx/>
              </a:rPr>
              <a:t>Scale</a:t>
            </a:r>
            <a:r>
              <a:rPr lang="pt-BR" altLang="pt-BR" sz="1100" dirty="0">
                <a:uFillTx/>
              </a:rPr>
              <a:t> PEM </a:t>
            </a:r>
            <a:r>
              <a:rPr lang="pt-BR" altLang="pt-BR" sz="1100" dirty="0" err="1">
                <a:uFillTx/>
              </a:rPr>
              <a:t>Electrolysis</a:t>
            </a:r>
            <a:r>
              <a:rPr lang="pt-BR" altLang="pt-BR" sz="1100" dirty="0">
                <a:uFillTx/>
              </a:rPr>
              <a:t>, 24 </a:t>
            </a:r>
            <a:r>
              <a:rPr lang="pt-BR" altLang="pt-BR" sz="1100" dirty="0" err="1">
                <a:uFillTx/>
              </a:rPr>
              <a:t>Setember</a:t>
            </a:r>
            <a:r>
              <a:rPr lang="pt-BR" altLang="pt-BR" sz="1100" dirty="0">
                <a:uFillTx/>
              </a:rPr>
              <a:t> 2020.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1372F17-AF38-415B-8580-123340360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814" y="3159870"/>
            <a:ext cx="4056185" cy="204718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E3F7979-B70A-2DE7-4CAA-D33D7BD796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6" t="3751" r="2140"/>
          <a:stretch/>
        </p:blipFill>
        <p:spPr>
          <a:xfrm>
            <a:off x="8970822" y="882220"/>
            <a:ext cx="3170975" cy="218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67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188269" y="6238223"/>
            <a:ext cx="1181069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algn="just" eaLnBrk="1" hangingPunct="1"/>
            <a:r>
              <a:rPr lang="pt-BR" altLang="pt-BR" sz="1600" dirty="0">
                <a:uFillTx/>
              </a:rPr>
              <a:t>Fonte(modificado): AIB (</a:t>
            </a:r>
            <a:r>
              <a:rPr lang="pt-BR" altLang="pt-BR" sz="1600" dirty="0" err="1">
                <a:uFillTx/>
              </a:rPr>
              <a:t>Association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of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Issuing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Bodies</a:t>
            </a:r>
            <a:r>
              <a:rPr lang="pt-BR" altLang="pt-BR" sz="1600" dirty="0">
                <a:uFillTx/>
              </a:rPr>
              <a:t>). </a:t>
            </a:r>
            <a:r>
              <a:rPr lang="pt-BR" altLang="pt-BR" sz="1600" dirty="0" err="1">
                <a:uFillTx/>
              </a:rPr>
              <a:t>Guarantees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of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Origin</a:t>
            </a:r>
            <a:r>
              <a:rPr lang="pt-BR" altLang="pt-BR" sz="1600" dirty="0">
                <a:uFillTx/>
              </a:rPr>
              <a:t> – </a:t>
            </a:r>
            <a:r>
              <a:rPr lang="pt-BR" altLang="pt-BR" sz="1600" dirty="0" err="1">
                <a:uFillTx/>
              </a:rPr>
              <a:t>Reliable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energy</a:t>
            </a:r>
            <a:r>
              <a:rPr lang="pt-BR" altLang="pt-BR" sz="1600" dirty="0">
                <a:uFillTx/>
              </a:rPr>
              <a:t> tracking </a:t>
            </a:r>
            <a:r>
              <a:rPr lang="pt-BR" altLang="pt-BR" sz="1600" dirty="0" err="1">
                <a:uFillTx/>
              </a:rPr>
              <a:t>to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provide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transparency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to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consumers</a:t>
            </a:r>
            <a:r>
              <a:rPr lang="pt-BR" altLang="pt-BR" sz="1600" dirty="0">
                <a:uFillTx/>
              </a:rPr>
              <a:t>. </a:t>
            </a:r>
            <a:r>
              <a:rPr lang="pt-BR" altLang="pt-BR" sz="1600" dirty="0"/>
              <a:t>08 </a:t>
            </a:r>
            <a:r>
              <a:rPr lang="pt-BR" altLang="pt-BR" sz="1600" dirty="0" err="1"/>
              <a:t>september</a:t>
            </a:r>
            <a:r>
              <a:rPr lang="pt-BR" altLang="pt-BR" sz="1600" dirty="0"/>
              <a:t> 2</a:t>
            </a:r>
            <a:r>
              <a:rPr lang="pt-BR" altLang="pt-BR" sz="1600" dirty="0">
                <a:uFillTx/>
              </a:rPr>
              <a:t>021.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GO – Garantia de Origem Genérico para Transporte de Energia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D2D18F05-400A-410C-86D3-B077581778AC}"/>
              </a:ext>
            </a:extLst>
          </p:cNvPr>
          <p:cNvSpPr/>
          <p:nvPr/>
        </p:nvSpPr>
        <p:spPr>
          <a:xfrm>
            <a:off x="2138893" y="2341513"/>
            <a:ext cx="1749271" cy="582157"/>
          </a:xfrm>
          <a:custGeom>
            <a:avLst/>
            <a:gdLst/>
            <a:ahLst/>
            <a:cxnLst/>
            <a:rect l="l" t="t" r="r" b="b"/>
            <a:pathLst>
              <a:path w="1371600" h="497204">
                <a:moveTo>
                  <a:pt x="1315593" y="65532"/>
                </a:moveTo>
                <a:lnTo>
                  <a:pt x="1252728" y="28956"/>
                </a:lnTo>
                <a:lnTo>
                  <a:pt x="1246632" y="24384"/>
                </a:lnTo>
                <a:lnTo>
                  <a:pt x="1243584" y="15239"/>
                </a:lnTo>
                <a:lnTo>
                  <a:pt x="1252728" y="3048"/>
                </a:lnTo>
                <a:lnTo>
                  <a:pt x="1260348" y="0"/>
                </a:lnTo>
                <a:lnTo>
                  <a:pt x="1266444" y="4572"/>
                </a:lnTo>
                <a:lnTo>
                  <a:pt x="1345311" y="50291"/>
                </a:lnTo>
                <a:lnTo>
                  <a:pt x="1344167" y="50291"/>
                </a:lnTo>
                <a:lnTo>
                  <a:pt x="1344167" y="53339"/>
                </a:lnTo>
                <a:lnTo>
                  <a:pt x="1336548" y="53339"/>
                </a:lnTo>
                <a:lnTo>
                  <a:pt x="1315593" y="65532"/>
                </a:lnTo>
                <a:close/>
              </a:path>
              <a:path w="1371600" h="497204">
                <a:moveTo>
                  <a:pt x="670560" y="483108"/>
                </a:moveTo>
                <a:lnTo>
                  <a:pt x="670560" y="50291"/>
                </a:lnTo>
                <a:lnTo>
                  <a:pt x="1289399" y="50291"/>
                </a:lnTo>
                <a:lnTo>
                  <a:pt x="1315593" y="65532"/>
                </a:lnTo>
                <a:lnTo>
                  <a:pt x="699516" y="65532"/>
                </a:lnTo>
                <a:lnTo>
                  <a:pt x="685800" y="79248"/>
                </a:lnTo>
                <a:lnTo>
                  <a:pt x="699516" y="79248"/>
                </a:lnTo>
                <a:lnTo>
                  <a:pt x="699516" y="469392"/>
                </a:lnTo>
                <a:lnTo>
                  <a:pt x="685800" y="469392"/>
                </a:lnTo>
                <a:lnTo>
                  <a:pt x="670560" y="483108"/>
                </a:lnTo>
                <a:close/>
              </a:path>
              <a:path w="1371600" h="497204">
                <a:moveTo>
                  <a:pt x="1347333" y="79248"/>
                </a:moveTo>
                <a:lnTo>
                  <a:pt x="1344167" y="79248"/>
                </a:lnTo>
                <a:lnTo>
                  <a:pt x="1344167" y="50291"/>
                </a:lnTo>
                <a:lnTo>
                  <a:pt x="1345311" y="50291"/>
                </a:lnTo>
                <a:lnTo>
                  <a:pt x="1371600" y="65532"/>
                </a:lnTo>
                <a:lnTo>
                  <a:pt x="1347333" y="79248"/>
                </a:lnTo>
                <a:close/>
              </a:path>
              <a:path w="1371600" h="497204">
                <a:moveTo>
                  <a:pt x="1336548" y="77724"/>
                </a:moveTo>
                <a:lnTo>
                  <a:pt x="1315593" y="65532"/>
                </a:lnTo>
                <a:lnTo>
                  <a:pt x="1336548" y="53339"/>
                </a:lnTo>
                <a:lnTo>
                  <a:pt x="1336548" y="77724"/>
                </a:lnTo>
                <a:close/>
              </a:path>
              <a:path w="1371600" h="497204">
                <a:moveTo>
                  <a:pt x="1344167" y="77724"/>
                </a:moveTo>
                <a:lnTo>
                  <a:pt x="1336548" y="77724"/>
                </a:lnTo>
                <a:lnTo>
                  <a:pt x="1336548" y="53339"/>
                </a:lnTo>
                <a:lnTo>
                  <a:pt x="1344167" y="53339"/>
                </a:lnTo>
                <a:lnTo>
                  <a:pt x="1344167" y="77724"/>
                </a:lnTo>
                <a:close/>
              </a:path>
              <a:path w="1371600" h="497204">
                <a:moveTo>
                  <a:pt x="1260348" y="129539"/>
                </a:moveTo>
                <a:lnTo>
                  <a:pt x="1252728" y="128015"/>
                </a:lnTo>
                <a:lnTo>
                  <a:pt x="1248155" y="120396"/>
                </a:lnTo>
                <a:lnTo>
                  <a:pt x="1243584" y="114300"/>
                </a:lnTo>
                <a:lnTo>
                  <a:pt x="1246632" y="105156"/>
                </a:lnTo>
                <a:lnTo>
                  <a:pt x="1252728" y="102108"/>
                </a:lnTo>
                <a:lnTo>
                  <a:pt x="1315593" y="65532"/>
                </a:lnTo>
                <a:lnTo>
                  <a:pt x="1336548" y="77724"/>
                </a:lnTo>
                <a:lnTo>
                  <a:pt x="1344167" y="77724"/>
                </a:lnTo>
                <a:lnTo>
                  <a:pt x="1344167" y="79248"/>
                </a:lnTo>
                <a:lnTo>
                  <a:pt x="1347333" y="79248"/>
                </a:lnTo>
                <a:lnTo>
                  <a:pt x="1266444" y="124967"/>
                </a:lnTo>
                <a:lnTo>
                  <a:pt x="1260348" y="129539"/>
                </a:lnTo>
                <a:close/>
              </a:path>
              <a:path w="1371600" h="497204">
                <a:moveTo>
                  <a:pt x="699516" y="79248"/>
                </a:moveTo>
                <a:lnTo>
                  <a:pt x="685800" y="79248"/>
                </a:lnTo>
                <a:lnTo>
                  <a:pt x="699516" y="65532"/>
                </a:lnTo>
                <a:lnTo>
                  <a:pt x="699516" y="79248"/>
                </a:lnTo>
                <a:close/>
              </a:path>
              <a:path w="1371600" h="497204">
                <a:moveTo>
                  <a:pt x="1292018" y="79248"/>
                </a:moveTo>
                <a:lnTo>
                  <a:pt x="699516" y="79248"/>
                </a:lnTo>
                <a:lnTo>
                  <a:pt x="699516" y="65532"/>
                </a:lnTo>
                <a:lnTo>
                  <a:pt x="1315593" y="65532"/>
                </a:lnTo>
                <a:lnTo>
                  <a:pt x="1292018" y="79248"/>
                </a:lnTo>
                <a:close/>
              </a:path>
              <a:path w="1371600" h="497204">
                <a:moveTo>
                  <a:pt x="699516" y="496824"/>
                </a:moveTo>
                <a:lnTo>
                  <a:pt x="0" y="496824"/>
                </a:lnTo>
                <a:lnTo>
                  <a:pt x="0" y="469392"/>
                </a:lnTo>
                <a:lnTo>
                  <a:pt x="670560" y="469392"/>
                </a:lnTo>
                <a:lnTo>
                  <a:pt x="670560" y="483108"/>
                </a:lnTo>
                <a:lnTo>
                  <a:pt x="699516" y="483108"/>
                </a:lnTo>
                <a:lnTo>
                  <a:pt x="699516" y="496824"/>
                </a:lnTo>
                <a:close/>
              </a:path>
              <a:path w="1371600" h="497204">
                <a:moveTo>
                  <a:pt x="699516" y="483108"/>
                </a:moveTo>
                <a:lnTo>
                  <a:pt x="670560" y="483108"/>
                </a:lnTo>
                <a:lnTo>
                  <a:pt x="685800" y="469392"/>
                </a:lnTo>
                <a:lnTo>
                  <a:pt x="699516" y="469392"/>
                </a:lnTo>
                <a:lnTo>
                  <a:pt x="699516" y="483108"/>
                </a:lnTo>
                <a:close/>
              </a:path>
            </a:pathLst>
          </a:custGeom>
          <a:solidFill>
            <a:srgbClr val="ACAC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3A5F7D98-8A0C-40D3-B1B7-AE6B59A6FEC9}"/>
              </a:ext>
            </a:extLst>
          </p:cNvPr>
          <p:cNvSpPr/>
          <p:nvPr/>
        </p:nvSpPr>
        <p:spPr>
          <a:xfrm>
            <a:off x="2138893" y="2025675"/>
            <a:ext cx="1749271" cy="467659"/>
          </a:xfrm>
          <a:custGeom>
            <a:avLst/>
            <a:gdLst/>
            <a:ahLst/>
            <a:cxnLst/>
            <a:rect l="l" t="t" r="r" b="b"/>
            <a:pathLst>
              <a:path w="1371600" h="399414">
                <a:moveTo>
                  <a:pt x="670560" y="27432"/>
                </a:moveTo>
                <a:lnTo>
                  <a:pt x="0" y="27432"/>
                </a:lnTo>
                <a:lnTo>
                  <a:pt x="0" y="0"/>
                </a:lnTo>
                <a:lnTo>
                  <a:pt x="699516" y="0"/>
                </a:lnTo>
                <a:lnTo>
                  <a:pt x="699516" y="13716"/>
                </a:lnTo>
                <a:lnTo>
                  <a:pt x="670560" y="13716"/>
                </a:lnTo>
                <a:lnTo>
                  <a:pt x="670560" y="27432"/>
                </a:lnTo>
                <a:close/>
              </a:path>
              <a:path w="1371600" h="399414">
                <a:moveTo>
                  <a:pt x="1292018" y="348996"/>
                </a:moveTo>
                <a:lnTo>
                  <a:pt x="670560" y="348996"/>
                </a:lnTo>
                <a:lnTo>
                  <a:pt x="670560" y="13716"/>
                </a:lnTo>
                <a:lnTo>
                  <a:pt x="685800" y="27432"/>
                </a:lnTo>
                <a:lnTo>
                  <a:pt x="699516" y="27432"/>
                </a:lnTo>
                <a:lnTo>
                  <a:pt x="699516" y="320039"/>
                </a:lnTo>
                <a:lnTo>
                  <a:pt x="685800" y="320039"/>
                </a:lnTo>
                <a:lnTo>
                  <a:pt x="699516" y="335280"/>
                </a:lnTo>
                <a:lnTo>
                  <a:pt x="1315593" y="335280"/>
                </a:lnTo>
                <a:lnTo>
                  <a:pt x="1292018" y="348996"/>
                </a:lnTo>
                <a:close/>
              </a:path>
              <a:path w="1371600" h="399414">
                <a:moveTo>
                  <a:pt x="699516" y="27432"/>
                </a:moveTo>
                <a:lnTo>
                  <a:pt x="685800" y="27432"/>
                </a:lnTo>
                <a:lnTo>
                  <a:pt x="670560" y="13716"/>
                </a:lnTo>
                <a:lnTo>
                  <a:pt x="699516" y="13716"/>
                </a:lnTo>
                <a:lnTo>
                  <a:pt x="699516" y="27432"/>
                </a:lnTo>
                <a:close/>
              </a:path>
              <a:path w="1371600" h="399414">
                <a:moveTo>
                  <a:pt x="1315593" y="335280"/>
                </a:moveTo>
                <a:lnTo>
                  <a:pt x="1252728" y="298704"/>
                </a:lnTo>
                <a:lnTo>
                  <a:pt x="1246632" y="294131"/>
                </a:lnTo>
                <a:lnTo>
                  <a:pt x="1243584" y="284988"/>
                </a:lnTo>
                <a:lnTo>
                  <a:pt x="1252728" y="272795"/>
                </a:lnTo>
                <a:lnTo>
                  <a:pt x="1260348" y="269748"/>
                </a:lnTo>
                <a:lnTo>
                  <a:pt x="1266444" y="274319"/>
                </a:lnTo>
                <a:lnTo>
                  <a:pt x="1345311" y="320039"/>
                </a:lnTo>
                <a:lnTo>
                  <a:pt x="1344167" y="320039"/>
                </a:lnTo>
                <a:lnTo>
                  <a:pt x="1344167" y="323087"/>
                </a:lnTo>
                <a:lnTo>
                  <a:pt x="1336548" y="323087"/>
                </a:lnTo>
                <a:lnTo>
                  <a:pt x="1315593" y="335280"/>
                </a:lnTo>
                <a:close/>
              </a:path>
              <a:path w="1371600" h="399414">
                <a:moveTo>
                  <a:pt x="699516" y="335280"/>
                </a:moveTo>
                <a:lnTo>
                  <a:pt x="685800" y="320039"/>
                </a:lnTo>
                <a:lnTo>
                  <a:pt x="699516" y="320039"/>
                </a:lnTo>
                <a:lnTo>
                  <a:pt x="699516" y="335280"/>
                </a:lnTo>
                <a:close/>
              </a:path>
              <a:path w="1371600" h="399414">
                <a:moveTo>
                  <a:pt x="1315593" y="335280"/>
                </a:moveTo>
                <a:lnTo>
                  <a:pt x="699516" y="335280"/>
                </a:lnTo>
                <a:lnTo>
                  <a:pt x="699516" y="320039"/>
                </a:lnTo>
                <a:lnTo>
                  <a:pt x="1289399" y="320039"/>
                </a:lnTo>
                <a:lnTo>
                  <a:pt x="1315593" y="335280"/>
                </a:lnTo>
                <a:close/>
              </a:path>
              <a:path w="1371600" h="399414">
                <a:moveTo>
                  <a:pt x="1347333" y="348996"/>
                </a:moveTo>
                <a:lnTo>
                  <a:pt x="1344167" y="348996"/>
                </a:lnTo>
                <a:lnTo>
                  <a:pt x="1344167" y="320039"/>
                </a:lnTo>
                <a:lnTo>
                  <a:pt x="1345311" y="320039"/>
                </a:lnTo>
                <a:lnTo>
                  <a:pt x="1371600" y="335280"/>
                </a:lnTo>
                <a:lnTo>
                  <a:pt x="1347333" y="348996"/>
                </a:lnTo>
                <a:close/>
              </a:path>
              <a:path w="1371600" h="399414">
                <a:moveTo>
                  <a:pt x="1336548" y="347472"/>
                </a:moveTo>
                <a:lnTo>
                  <a:pt x="1315593" y="335280"/>
                </a:lnTo>
                <a:lnTo>
                  <a:pt x="1336548" y="323087"/>
                </a:lnTo>
                <a:lnTo>
                  <a:pt x="1336548" y="347472"/>
                </a:lnTo>
                <a:close/>
              </a:path>
              <a:path w="1371600" h="399414">
                <a:moveTo>
                  <a:pt x="1344167" y="347472"/>
                </a:moveTo>
                <a:lnTo>
                  <a:pt x="1336548" y="347472"/>
                </a:lnTo>
                <a:lnTo>
                  <a:pt x="1336548" y="323087"/>
                </a:lnTo>
                <a:lnTo>
                  <a:pt x="1344167" y="323087"/>
                </a:lnTo>
                <a:lnTo>
                  <a:pt x="1344167" y="347472"/>
                </a:lnTo>
                <a:close/>
              </a:path>
              <a:path w="1371600" h="399414">
                <a:moveTo>
                  <a:pt x="1260348" y="399287"/>
                </a:moveTo>
                <a:lnTo>
                  <a:pt x="1252728" y="397763"/>
                </a:lnTo>
                <a:lnTo>
                  <a:pt x="1248155" y="390144"/>
                </a:lnTo>
                <a:lnTo>
                  <a:pt x="1243584" y="384048"/>
                </a:lnTo>
                <a:lnTo>
                  <a:pt x="1246632" y="374904"/>
                </a:lnTo>
                <a:lnTo>
                  <a:pt x="1252728" y="371856"/>
                </a:lnTo>
                <a:lnTo>
                  <a:pt x="1315593" y="335280"/>
                </a:lnTo>
                <a:lnTo>
                  <a:pt x="1336548" y="347472"/>
                </a:lnTo>
                <a:lnTo>
                  <a:pt x="1344167" y="347472"/>
                </a:lnTo>
                <a:lnTo>
                  <a:pt x="1344167" y="348996"/>
                </a:lnTo>
                <a:lnTo>
                  <a:pt x="1347333" y="348996"/>
                </a:lnTo>
                <a:lnTo>
                  <a:pt x="1266444" y="394716"/>
                </a:lnTo>
                <a:lnTo>
                  <a:pt x="1260348" y="399287"/>
                </a:lnTo>
                <a:close/>
              </a:path>
            </a:pathLst>
          </a:custGeom>
          <a:solidFill>
            <a:srgbClr val="ACAC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1FF0A320-5C5F-415E-A7C8-171C961FEBC6}"/>
              </a:ext>
            </a:extLst>
          </p:cNvPr>
          <p:cNvSpPr/>
          <p:nvPr/>
        </p:nvSpPr>
        <p:spPr>
          <a:xfrm>
            <a:off x="4826939" y="2441438"/>
            <a:ext cx="1422903" cy="862455"/>
          </a:xfrm>
          <a:custGeom>
            <a:avLst/>
            <a:gdLst/>
            <a:ahLst/>
            <a:cxnLst/>
            <a:rect l="l" t="t" r="r" b="b"/>
            <a:pathLst>
              <a:path w="1115695" h="736600">
                <a:moveTo>
                  <a:pt x="544068" y="27432"/>
                </a:moveTo>
                <a:lnTo>
                  <a:pt x="0" y="27432"/>
                </a:lnTo>
                <a:lnTo>
                  <a:pt x="0" y="0"/>
                </a:lnTo>
                <a:lnTo>
                  <a:pt x="571500" y="0"/>
                </a:lnTo>
                <a:lnTo>
                  <a:pt x="571500" y="13716"/>
                </a:lnTo>
                <a:lnTo>
                  <a:pt x="544068" y="13716"/>
                </a:lnTo>
                <a:lnTo>
                  <a:pt x="544068" y="27432"/>
                </a:lnTo>
                <a:close/>
              </a:path>
              <a:path w="1115695" h="736600">
                <a:moveTo>
                  <a:pt x="1036796" y="685800"/>
                </a:moveTo>
                <a:lnTo>
                  <a:pt x="544068" y="685800"/>
                </a:lnTo>
                <a:lnTo>
                  <a:pt x="544068" y="13716"/>
                </a:lnTo>
                <a:lnTo>
                  <a:pt x="557784" y="27432"/>
                </a:lnTo>
                <a:lnTo>
                  <a:pt x="571500" y="27432"/>
                </a:lnTo>
                <a:lnTo>
                  <a:pt x="571500" y="658368"/>
                </a:lnTo>
                <a:lnTo>
                  <a:pt x="557784" y="658368"/>
                </a:lnTo>
                <a:lnTo>
                  <a:pt x="571500" y="672084"/>
                </a:lnTo>
                <a:lnTo>
                  <a:pt x="1059942" y="672084"/>
                </a:lnTo>
                <a:lnTo>
                  <a:pt x="1036796" y="685800"/>
                </a:lnTo>
                <a:close/>
              </a:path>
              <a:path w="1115695" h="736600">
                <a:moveTo>
                  <a:pt x="571500" y="27432"/>
                </a:moveTo>
                <a:lnTo>
                  <a:pt x="557784" y="27432"/>
                </a:lnTo>
                <a:lnTo>
                  <a:pt x="544068" y="13716"/>
                </a:lnTo>
                <a:lnTo>
                  <a:pt x="571500" y="13716"/>
                </a:lnTo>
                <a:lnTo>
                  <a:pt x="571500" y="27432"/>
                </a:lnTo>
                <a:close/>
              </a:path>
              <a:path w="1115695" h="736600">
                <a:moveTo>
                  <a:pt x="1059942" y="672084"/>
                </a:moveTo>
                <a:lnTo>
                  <a:pt x="990600" y="630935"/>
                </a:lnTo>
                <a:lnTo>
                  <a:pt x="989075" y="623316"/>
                </a:lnTo>
                <a:lnTo>
                  <a:pt x="992124" y="615696"/>
                </a:lnTo>
                <a:lnTo>
                  <a:pt x="996696" y="609600"/>
                </a:lnTo>
                <a:lnTo>
                  <a:pt x="1005840" y="606552"/>
                </a:lnTo>
                <a:lnTo>
                  <a:pt x="1011936" y="611124"/>
                </a:lnTo>
                <a:lnTo>
                  <a:pt x="1092250" y="658368"/>
                </a:lnTo>
                <a:lnTo>
                  <a:pt x="1088136" y="658368"/>
                </a:lnTo>
                <a:lnTo>
                  <a:pt x="1088136" y="659892"/>
                </a:lnTo>
                <a:lnTo>
                  <a:pt x="1080516" y="659892"/>
                </a:lnTo>
                <a:lnTo>
                  <a:pt x="1059942" y="672084"/>
                </a:lnTo>
                <a:close/>
              </a:path>
              <a:path w="1115695" h="736600">
                <a:moveTo>
                  <a:pt x="571500" y="672084"/>
                </a:moveTo>
                <a:lnTo>
                  <a:pt x="557784" y="658368"/>
                </a:lnTo>
                <a:lnTo>
                  <a:pt x="571500" y="658368"/>
                </a:lnTo>
                <a:lnTo>
                  <a:pt x="571500" y="672084"/>
                </a:lnTo>
                <a:close/>
              </a:path>
              <a:path w="1115695" h="736600">
                <a:moveTo>
                  <a:pt x="1059942" y="672084"/>
                </a:moveTo>
                <a:lnTo>
                  <a:pt x="571500" y="672084"/>
                </a:lnTo>
                <a:lnTo>
                  <a:pt x="571500" y="658368"/>
                </a:lnTo>
                <a:lnTo>
                  <a:pt x="1036796" y="658368"/>
                </a:lnTo>
                <a:lnTo>
                  <a:pt x="1059942" y="672084"/>
                </a:lnTo>
                <a:close/>
              </a:path>
              <a:path w="1115695" h="736600">
                <a:moveTo>
                  <a:pt x="1092250" y="685800"/>
                </a:moveTo>
                <a:lnTo>
                  <a:pt x="1088136" y="685800"/>
                </a:lnTo>
                <a:lnTo>
                  <a:pt x="1088136" y="658368"/>
                </a:lnTo>
                <a:lnTo>
                  <a:pt x="1092250" y="658368"/>
                </a:lnTo>
                <a:lnTo>
                  <a:pt x="1115568" y="672084"/>
                </a:lnTo>
                <a:lnTo>
                  <a:pt x="1092250" y="685800"/>
                </a:lnTo>
                <a:close/>
              </a:path>
              <a:path w="1115695" h="736600">
                <a:moveTo>
                  <a:pt x="1080516" y="684275"/>
                </a:moveTo>
                <a:lnTo>
                  <a:pt x="1059942" y="672084"/>
                </a:lnTo>
                <a:lnTo>
                  <a:pt x="1080516" y="659892"/>
                </a:lnTo>
                <a:lnTo>
                  <a:pt x="1080516" y="684275"/>
                </a:lnTo>
                <a:close/>
              </a:path>
              <a:path w="1115695" h="736600">
                <a:moveTo>
                  <a:pt x="1088136" y="684275"/>
                </a:moveTo>
                <a:lnTo>
                  <a:pt x="1080516" y="684275"/>
                </a:lnTo>
                <a:lnTo>
                  <a:pt x="1080516" y="659892"/>
                </a:lnTo>
                <a:lnTo>
                  <a:pt x="1088136" y="659892"/>
                </a:lnTo>
                <a:lnTo>
                  <a:pt x="1088136" y="684275"/>
                </a:lnTo>
                <a:close/>
              </a:path>
              <a:path w="1115695" h="736600">
                <a:moveTo>
                  <a:pt x="1005840" y="736092"/>
                </a:moveTo>
                <a:lnTo>
                  <a:pt x="996696" y="734568"/>
                </a:lnTo>
                <a:lnTo>
                  <a:pt x="992124" y="726948"/>
                </a:lnTo>
                <a:lnTo>
                  <a:pt x="989075" y="720852"/>
                </a:lnTo>
                <a:lnTo>
                  <a:pt x="990600" y="711708"/>
                </a:lnTo>
                <a:lnTo>
                  <a:pt x="998220" y="708660"/>
                </a:lnTo>
                <a:lnTo>
                  <a:pt x="1059942" y="672084"/>
                </a:lnTo>
                <a:lnTo>
                  <a:pt x="1080516" y="684275"/>
                </a:lnTo>
                <a:lnTo>
                  <a:pt x="1088136" y="684275"/>
                </a:lnTo>
                <a:lnTo>
                  <a:pt x="1088136" y="685800"/>
                </a:lnTo>
                <a:lnTo>
                  <a:pt x="1092250" y="685800"/>
                </a:lnTo>
                <a:lnTo>
                  <a:pt x="1011936" y="733044"/>
                </a:lnTo>
                <a:lnTo>
                  <a:pt x="1005840" y="736092"/>
                </a:lnTo>
                <a:close/>
              </a:path>
            </a:pathLst>
          </a:custGeom>
          <a:solidFill>
            <a:srgbClr val="ACAC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74FB00A2-7A10-43CD-B44E-79EA2953844D}"/>
              </a:ext>
            </a:extLst>
          </p:cNvPr>
          <p:cNvSpPr/>
          <p:nvPr/>
        </p:nvSpPr>
        <p:spPr>
          <a:xfrm>
            <a:off x="3029078" y="3917128"/>
            <a:ext cx="2952705" cy="771005"/>
          </a:xfrm>
          <a:custGeom>
            <a:avLst/>
            <a:gdLst/>
            <a:ahLst/>
            <a:cxnLst/>
            <a:rect l="l" t="t" r="r" b="b"/>
            <a:pathLst>
              <a:path w="2315210" h="658495">
                <a:moveTo>
                  <a:pt x="2314955" y="658367"/>
                </a:moveTo>
                <a:lnTo>
                  <a:pt x="0" y="658367"/>
                </a:lnTo>
                <a:lnTo>
                  <a:pt x="0" y="0"/>
                </a:lnTo>
                <a:lnTo>
                  <a:pt x="2314955" y="0"/>
                </a:lnTo>
                <a:lnTo>
                  <a:pt x="2314955" y="658367"/>
                </a:lnTo>
                <a:close/>
              </a:path>
            </a:pathLst>
          </a:custGeom>
          <a:solidFill>
            <a:srgbClr val="4454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73710028-E5A0-496C-88CB-62D814575378}"/>
              </a:ext>
            </a:extLst>
          </p:cNvPr>
          <p:cNvSpPr/>
          <p:nvPr/>
        </p:nvSpPr>
        <p:spPr>
          <a:xfrm>
            <a:off x="1800699" y="3640548"/>
            <a:ext cx="1205054" cy="863942"/>
          </a:xfrm>
          <a:custGeom>
            <a:avLst/>
            <a:gdLst/>
            <a:ahLst/>
            <a:cxnLst/>
            <a:rect l="l" t="t" r="r" b="b"/>
            <a:pathLst>
              <a:path w="944880" h="737870">
                <a:moveTo>
                  <a:pt x="866822" y="685800"/>
                </a:moveTo>
                <a:lnTo>
                  <a:pt x="0" y="685800"/>
                </a:lnTo>
                <a:lnTo>
                  <a:pt x="0" y="0"/>
                </a:lnTo>
                <a:lnTo>
                  <a:pt x="30480" y="0"/>
                </a:lnTo>
                <a:lnTo>
                  <a:pt x="30480" y="15240"/>
                </a:lnTo>
                <a:lnTo>
                  <a:pt x="28956" y="15240"/>
                </a:lnTo>
                <a:lnTo>
                  <a:pt x="15240" y="28956"/>
                </a:lnTo>
                <a:lnTo>
                  <a:pt x="28956" y="28956"/>
                </a:lnTo>
                <a:lnTo>
                  <a:pt x="28956" y="658368"/>
                </a:lnTo>
                <a:lnTo>
                  <a:pt x="15240" y="658368"/>
                </a:lnTo>
                <a:lnTo>
                  <a:pt x="28956" y="672083"/>
                </a:lnTo>
                <a:lnTo>
                  <a:pt x="890397" y="672084"/>
                </a:lnTo>
                <a:lnTo>
                  <a:pt x="866822" y="685800"/>
                </a:lnTo>
                <a:close/>
              </a:path>
              <a:path w="944880" h="737870">
                <a:moveTo>
                  <a:pt x="28956" y="28956"/>
                </a:moveTo>
                <a:lnTo>
                  <a:pt x="15240" y="28956"/>
                </a:lnTo>
                <a:lnTo>
                  <a:pt x="28956" y="15240"/>
                </a:lnTo>
                <a:lnTo>
                  <a:pt x="28956" y="28956"/>
                </a:lnTo>
                <a:close/>
              </a:path>
              <a:path w="944880" h="737870">
                <a:moveTo>
                  <a:pt x="30480" y="28956"/>
                </a:moveTo>
                <a:lnTo>
                  <a:pt x="28956" y="28956"/>
                </a:lnTo>
                <a:lnTo>
                  <a:pt x="28956" y="15240"/>
                </a:lnTo>
                <a:lnTo>
                  <a:pt x="30480" y="15240"/>
                </a:lnTo>
                <a:lnTo>
                  <a:pt x="30480" y="28956"/>
                </a:lnTo>
                <a:close/>
              </a:path>
              <a:path w="944880" h="737870">
                <a:moveTo>
                  <a:pt x="890397" y="672084"/>
                </a:moveTo>
                <a:lnTo>
                  <a:pt x="827532" y="635508"/>
                </a:lnTo>
                <a:lnTo>
                  <a:pt x="819911" y="632460"/>
                </a:lnTo>
                <a:lnTo>
                  <a:pt x="818388" y="623316"/>
                </a:lnTo>
                <a:lnTo>
                  <a:pt x="822959" y="617219"/>
                </a:lnTo>
                <a:lnTo>
                  <a:pt x="826007" y="609600"/>
                </a:lnTo>
                <a:lnTo>
                  <a:pt x="835152" y="608076"/>
                </a:lnTo>
                <a:lnTo>
                  <a:pt x="841248" y="611124"/>
                </a:lnTo>
                <a:lnTo>
                  <a:pt x="921562" y="658368"/>
                </a:lnTo>
                <a:lnTo>
                  <a:pt x="917448" y="658368"/>
                </a:lnTo>
                <a:lnTo>
                  <a:pt x="917448" y="659892"/>
                </a:lnTo>
                <a:lnTo>
                  <a:pt x="911352" y="659892"/>
                </a:lnTo>
                <a:lnTo>
                  <a:pt x="890397" y="672084"/>
                </a:lnTo>
                <a:close/>
              </a:path>
              <a:path w="944880" h="737870">
                <a:moveTo>
                  <a:pt x="28956" y="672083"/>
                </a:moveTo>
                <a:lnTo>
                  <a:pt x="15240" y="658368"/>
                </a:lnTo>
                <a:lnTo>
                  <a:pt x="28956" y="658368"/>
                </a:lnTo>
                <a:lnTo>
                  <a:pt x="28956" y="672083"/>
                </a:lnTo>
                <a:close/>
              </a:path>
              <a:path w="944880" h="737870">
                <a:moveTo>
                  <a:pt x="890396" y="672083"/>
                </a:moveTo>
                <a:lnTo>
                  <a:pt x="28956" y="672083"/>
                </a:lnTo>
                <a:lnTo>
                  <a:pt x="28956" y="658368"/>
                </a:lnTo>
                <a:lnTo>
                  <a:pt x="866822" y="658368"/>
                </a:lnTo>
                <a:lnTo>
                  <a:pt x="890396" y="672083"/>
                </a:lnTo>
                <a:close/>
              </a:path>
              <a:path w="944880" h="737870">
                <a:moveTo>
                  <a:pt x="921562" y="685800"/>
                </a:moveTo>
                <a:lnTo>
                  <a:pt x="917448" y="685800"/>
                </a:lnTo>
                <a:lnTo>
                  <a:pt x="917448" y="658368"/>
                </a:lnTo>
                <a:lnTo>
                  <a:pt x="921562" y="658368"/>
                </a:lnTo>
                <a:lnTo>
                  <a:pt x="944880" y="672083"/>
                </a:lnTo>
                <a:lnTo>
                  <a:pt x="921562" y="685800"/>
                </a:lnTo>
                <a:close/>
              </a:path>
              <a:path w="944880" h="737870">
                <a:moveTo>
                  <a:pt x="911352" y="684276"/>
                </a:moveTo>
                <a:lnTo>
                  <a:pt x="890397" y="672084"/>
                </a:lnTo>
                <a:lnTo>
                  <a:pt x="911352" y="659892"/>
                </a:lnTo>
                <a:lnTo>
                  <a:pt x="911352" y="684276"/>
                </a:lnTo>
                <a:close/>
              </a:path>
              <a:path w="944880" h="737870">
                <a:moveTo>
                  <a:pt x="917448" y="684276"/>
                </a:moveTo>
                <a:lnTo>
                  <a:pt x="911352" y="684276"/>
                </a:lnTo>
                <a:lnTo>
                  <a:pt x="911352" y="659892"/>
                </a:lnTo>
                <a:lnTo>
                  <a:pt x="917448" y="659892"/>
                </a:lnTo>
                <a:lnTo>
                  <a:pt x="917448" y="684276"/>
                </a:lnTo>
                <a:close/>
              </a:path>
              <a:path w="944880" h="737870">
                <a:moveTo>
                  <a:pt x="835152" y="737616"/>
                </a:moveTo>
                <a:lnTo>
                  <a:pt x="826007" y="734568"/>
                </a:lnTo>
                <a:lnTo>
                  <a:pt x="822959" y="728472"/>
                </a:lnTo>
                <a:lnTo>
                  <a:pt x="818388" y="720852"/>
                </a:lnTo>
                <a:lnTo>
                  <a:pt x="819911" y="713231"/>
                </a:lnTo>
                <a:lnTo>
                  <a:pt x="827532" y="708660"/>
                </a:lnTo>
                <a:lnTo>
                  <a:pt x="890397" y="672084"/>
                </a:lnTo>
                <a:lnTo>
                  <a:pt x="911352" y="684276"/>
                </a:lnTo>
                <a:lnTo>
                  <a:pt x="917448" y="684276"/>
                </a:lnTo>
                <a:lnTo>
                  <a:pt x="917448" y="685800"/>
                </a:lnTo>
                <a:lnTo>
                  <a:pt x="921562" y="685800"/>
                </a:lnTo>
                <a:lnTo>
                  <a:pt x="841248" y="733044"/>
                </a:lnTo>
                <a:lnTo>
                  <a:pt x="835152" y="737616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7BA36852-78B2-4A8C-AF08-BF7FEC275502}"/>
              </a:ext>
            </a:extLst>
          </p:cNvPr>
          <p:cNvSpPr/>
          <p:nvPr/>
        </p:nvSpPr>
        <p:spPr>
          <a:xfrm>
            <a:off x="5981458" y="3672667"/>
            <a:ext cx="1131356" cy="628254"/>
          </a:xfrm>
          <a:custGeom>
            <a:avLst/>
            <a:gdLst/>
            <a:ahLst/>
            <a:cxnLst/>
            <a:rect l="l" t="t" r="r" b="b"/>
            <a:pathLst>
              <a:path w="887095" h="536575">
                <a:moveTo>
                  <a:pt x="772668" y="126491"/>
                </a:moveTo>
                <a:lnTo>
                  <a:pt x="766572" y="123443"/>
                </a:lnTo>
                <a:lnTo>
                  <a:pt x="758952" y="118872"/>
                </a:lnTo>
                <a:lnTo>
                  <a:pt x="757427" y="111252"/>
                </a:lnTo>
                <a:lnTo>
                  <a:pt x="760475" y="103632"/>
                </a:lnTo>
                <a:lnTo>
                  <a:pt x="821436" y="0"/>
                </a:lnTo>
                <a:lnTo>
                  <a:pt x="837572" y="27432"/>
                </a:lnTo>
                <a:lnTo>
                  <a:pt x="807720" y="27432"/>
                </a:lnTo>
                <a:lnTo>
                  <a:pt x="807720" y="79581"/>
                </a:lnTo>
                <a:lnTo>
                  <a:pt x="784860" y="118872"/>
                </a:lnTo>
                <a:lnTo>
                  <a:pt x="781812" y="124967"/>
                </a:lnTo>
                <a:lnTo>
                  <a:pt x="772668" y="126491"/>
                </a:lnTo>
                <a:close/>
              </a:path>
              <a:path w="887095" h="536575">
                <a:moveTo>
                  <a:pt x="807720" y="79581"/>
                </a:moveTo>
                <a:lnTo>
                  <a:pt x="807720" y="27432"/>
                </a:lnTo>
                <a:lnTo>
                  <a:pt x="835152" y="27432"/>
                </a:lnTo>
                <a:lnTo>
                  <a:pt x="835152" y="35052"/>
                </a:lnTo>
                <a:lnTo>
                  <a:pt x="809244" y="35052"/>
                </a:lnTo>
                <a:lnTo>
                  <a:pt x="821436" y="56006"/>
                </a:lnTo>
                <a:lnTo>
                  <a:pt x="807720" y="79581"/>
                </a:lnTo>
                <a:close/>
              </a:path>
              <a:path w="887095" h="536575">
                <a:moveTo>
                  <a:pt x="870204" y="126491"/>
                </a:moveTo>
                <a:lnTo>
                  <a:pt x="862584" y="124967"/>
                </a:lnTo>
                <a:lnTo>
                  <a:pt x="858012" y="118872"/>
                </a:lnTo>
                <a:lnTo>
                  <a:pt x="835152" y="79581"/>
                </a:lnTo>
                <a:lnTo>
                  <a:pt x="835152" y="27432"/>
                </a:lnTo>
                <a:lnTo>
                  <a:pt x="837572" y="27432"/>
                </a:lnTo>
                <a:lnTo>
                  <a:pt x="882396" y="103632"/>
                </a:lnTo>
                <a:lnTo>
                  <a:pt x="886968" y="111252"/>
                </a:lnTo>
                <a:lnTo>
                  <a:pt x="883920" y="118872"/>
                </a:lnTo>
                <a:lnTo>
                  <a:pt x="877824" y="123443"/>
                </a:lnTo>
                <a:lnTo>
                  <a:pt x="870204" y="126491"/>
                </a:lnTo>
                <a:close/>
              </a:path>
              <a:path w="887095" h="536575">
                <a:moveTo>
                  <a:pt x="821436" y="56006"/>
                </a:moveTo>
                <a:lnTo>
                  <a:pt x="809244" y="35052"/>
                </a:lnTo>
                <a:lnTo>
                  <a:pt x="833627" y="35052"/>
                </a:lnTo>
                <a:lnTo>
                  <a:pt x="821436" y="56006"/>
                </a:lnTo>
                <a:close/>
              </a:path>
              <a:path w="887095" h="536575">
                <a:moveTo>
                  <a:pt x="835152" y="79581"/>
                </a:moveTo>
                <a:lnTo>
                  <a:pt x="821436" y="56006"/>
                </a:lnTo>
                <a:lnTo>
                  <a:pt x="833627" y="35052"/>
                </a:lnTo>
                <a:lnTo>
                  <a:pt x="835152" y="35052"/>
                </a:lnTo>
                <a:lnTo>
                  <a:pt x="835152" y="79581"/>
                </a:lnTo>
                <a:close/>
              </a:path>
              <a:path w="887095" h="536575">
                <a:moveTo>
                  <a:pt x="807720" y="522732"/>
                </a:moveTo>
                <a:lnTo>
                  <a:pt x="807720" y="79581"/>
                </a:lnTo>
                <a:lnTo>
                  <a:pt x="821436" y="56006"/>
                </a:lnTo>
                <a:lnTo>
                  <a:pt x="835151" y="79581"/>
                </a:lnTo>
                <a:lnTo>
                  <a:pt x="835152" y="509016"/>
                </a:lnTo>
                <a:lnTo>
                  <a:pt x="821436" y="509016"/>
                </a:lnTo>
                <a:lnTo>
                  <a:pt x="807720" y="522732"/>
                </a:lnTo>
                <a:close/>
              </a:path>
              <a:path w="887095" h="536575">
                <a:moveTo>
                  <a:pt x="835152" y="536448"/>
                </a:moveTo>
                <a:lnTo>
                  <a:pt x="0" y="536448"/>
                </a:lnTo>
                <a:lnTo>
                  <a:pt x="0" y="509016"/>
                </a:lnTo>
                <a:lnTo>
                  <a:pt x="807720" y="509016"/>
                </a:lnTo>
                <a:lnTo>
                  <a:pt x="807720" y="522732"/>
                </a:lnTo>
                <a:lnTo>
                  <a:pt x="835152" y="522732"/>
                </a:lnTo>
                <a:lnTo>
                  <a:pt x="835152" y="536448"/>
                </a:lnTo>
                <a:close/>
              </a:path>
              <a:path w="887095" h="536575">
                <a:moveTo>
                  <a:pt x="835152" y="522732"/>
                </a:moveTo>
                <a:lnTo>
                  <a:pt x="807720" y="522732"/>
                </a:lnTo>
                <a:lnTo>
                  <a:pt x="821436" y="509016"/>
                </a:lnTo>
                <a:lnTo>
                  <a:pt x="835152" y="509016"/>
                </a:lnTo>
                <a:lnTo>
                  <a:pt x="835152" y="522732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05F3A8A0-FF74-46A3-BF9C-1C04452C9B1D}"/>
              </a:ext>
            </a:extLst>
          </p:cNvPr>
          <p:cNvSpPr/>
          <p:nvPr/>
        </p:nvSpPr>
        <p:spPr>
          <a:xfrm>
            <a:off x="3992149" y="4132147"/>
            <a:ext cx="1119532" cy="2052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5FA6EF79-9E51-4478-9D4D-21FCD26CB478}"/>
              </a:ext>
            </a:extLst>
          </p:cNvPr>
          <p:cNvSpPr txBox="1"/>
          <p:nvPr/>
        </p:nvSpPr>
        <p:spPr>
          <a:xfrm>
            <a:off x="3168313" y="3978088"/>
            <a:ext cx="2952705" cy="538608"/>
          </a:xfrm>
          <a:prstGeom prst="rect">
            <a:avLst/>
          </a:prstGeom>
          <a:noFill/>
          <a:ln w="16764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5260">
              <a:lnSpc>
                <a:spcPct val="100000"/>
              </a:lnSpc>
            </a:pPr>
            <a:r>
              <a:rPr sz="1050" spc="-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Hydrocarbon network-compatible</a:t>
            </a:r>
            <a:r>
              <a:rPr sz="1050" spc="-35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50" spc="-1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endParaRPr sz="105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01756320-ADC1-40CA-AA0E-F6C805AD6BDE}"/>
              </a:ext>
            </a:extLst>
          </p:cNvPr>
          <p:cNvSpPr/>
          <p:nvPr/>
        </p:nvSpPr>
        <p:spPr>
          <a:xfrm>
            <a:off x="6498466" y="955041"/>
            <a:ext cx="1282798" cy="11776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id="{50B50ABD-E87A-43FB-B216-4ADCF776BA32}"/>
              </a:ext>
            </a:extLst>
          </p:cNvPr>
          <p:cNvSpPr/>
          <p:nvPr/>
        </p:nvSpPr>
        <p:spPr>
          <a:xfrm>
            <a:off x="5071837" y="1734820"/>
            <a:ext cx="1304665" cy="739035"/>
          </a:xfrm>
          <a:custGeom>
            <a:avLst/>
            <a:gdLst/>
            <a:ahLst/>
            <a:cxnLst/>
            <a:rect l="l" t="t" r="r" b="b"/>
            <a:pathLst>
              <a:path w="1022985" h="631189">
                <a:moveTo>
                  <a:pt x="966597" y="65531"/>
                </a:moveTo>
                <a:lnTo>
                  <a:pt x="903731" y="28955"/>
                </a:lnTo>
                <a:lnTo>
                  <a:pt x="897636" y="24383"/>
                </a:lnTo>
                <a:lnTo>
                  <a:pt x="894588" y="16763"/>
                </a:lnTo>
                <a:lnTo>
                  <a:pt x="899160" y="9143"/>
                </a:lnTo>
                <a:lnTo>
                  <a:pt x="902208" y="3048"/>
                </a:lnTo>
                <a:lnTo>
                  <a:pt x="911352" y="0"/>
                </a:lnTo>
                <a:lnTo>
                  <a:pt x="917448" y="4571"/>
                </a:lnTo>
                <a:lnTo>
                  <a:pt x="998943" y="51815"/>
                </a:lnTo>
                <a:lnTo>
                  <a:pt x="993648" y="51815"/>
                </a:lnTo>
                <a:lnTo>
                  <a:pt x="993648" y="53339"/>
                </a:lnTo>
                <a:lnTo>
                  <a:pt x="987552" y="53339"/>
                </a:lnTo>
                <a:lnTo>
                  <a:pt x="966597" y="65531"/>
                </a:lnTo>
                <a:close/>
              </a:path>
              <a:path w="1022985" h="631189">
                <a:moveTo>
                  <a:pt x="358139" y="617219"/>
                </a:moveTo>
                <a:lnTo>
                  <a:pt x="358139" y="51815"/>
                </a:lnTo>
                <a:lnTo>
                  <a:pt x="943022" y="51815"/>
                </a:lnTo>
                <a:lnTo>
                  <a:pt x="966597" y="65531"/>
                </a:lnTo>
                <a:lnTo>
                  <a:pt x="385572" y="65531"/>
                </a:lnTo>
                <a:lnTo>
                  <a:pt x="371856" y="79248"/>
                </a:lnTo>
                <a:lnTo>
                  <a:pt x="385572" y="79248"/>
                </a:lnTo>
                <a:lnTo>
                  <a:pt x="385572" y="603503"/>
                </a:lnTo>
                <a:lnTo>
                  <a:pt x="371856" y="603503"/>
                </a:lnTo>
                <a:lnTo>
                  <a:pt x="358139" y="617219"/>
                </a:lnTo>
                <a:close/>
              </a:path>
              <a:path w="1022985" h="631189">
                <a:moveTo>
                  <a:pt x="998943" y="79248"/>
                </a:moveTo>
                <a:lnTo>
                  <a:pt x="993648" y="79248"/>
                </a:lnTo>
                <a:lnTo>
                  <a:pt x="993648" y="51815"/>
                </a:lnTo>
                <a:lnTo>
                  <a:pt x="998943" y="51815"/>
                </a:lnTo>
                <a:lnTo>
                  <a:pt x="1022604" y="65531"/>
                </a:lnTo>
                <a:lnTo>
                  <a:pt x="998943" y="79248"/>
                </a:lnTo>
                <a:close/>
              </a:path>
              <a:path w="1022985" h="631189">
                <a:moveTo>
                  <a:pt x="987552" y="77723"/>
                </a:moveTo>
                <a:lnTo>
                  <a:pt x="966597" y="65531"/>
                </a:lnTo>
                <a:lnTo>
                  <a:pt x="987552" y="53339"/>
                </a:lnTo>
                <a:lnTo>
                  <a:pt x="987552" y="77723"/>
                </a:lnTo>
                <a:close/>
              </a:path>
              <a:path w="1022985" h="631189">
                <a:moveTo>
                  <a:pt x="993648" y="77723"/>
                </a:moveTo>
                <a:lnTo>
                  <a:pt x="987552" y="77723"/>
                </a:lnTo>
                <a:lnTo>
                  <a:pt x="987552" y="53339"/>
                </a:lnTo>
                <a:lnTo>
                  <a:pt x="993648" y="53339"/>
                </a:lnTo>
                <a:lnTo>
                  <a:pt x="993648" y="77723"/>
                </a:lnTo>
                <a:close/>
              </a:path>
              <a:path w="1022985" h="631189">
                <a:moveTo>
                  <a:pt x="385572" y="79248"/>
                </a:moveTo>
                <a:lnTo>
                  <a:pt x="371856" y="79248"/>
                </a:lnTo>
                <a:lnTo>
                  <a:pt x="385572" y="65531"/>
                </a:lnTo>
                <a:lnTo>
                  <a:pt x="385572" y="79248"/>
                </a:lnTo>
                <a:close/>
              </a:path>
              <a:path w="1022985" h="631189">
                <a:moveTo>
                  <a:pt x="943022" y="79248"/>
                </a:moveTo>
                <a:lnTo>
                  <a:pt x="385572" y="79248"/>
                </a:lnTo>
                <a:lnTo>
                  <a:pt x="385572" y="65531"/>
                </a:lnTo>
                <a:lnTo>
                  <a:pt x="966597" y="65531"/>
                </a:lnTo>
                <a:lnTo>
                  <a:pt x="943022" y="79248"/>
                </a:lnTo>
                <a:close/>
              </a:path>
              <a:path w="1022985" h="631189">
                <a:moveTo>
                  <a:pt x="911352" y="129539"/>
                </a:moveTo>
                <a:lnTo>
                  <a:pt x="902208" y="128015"/>
                </a:lnTo>
                <a:lnTo>
                  <a:pt x="899160" y="120396"/>
                </a:lnTo>
                <a:lnTo>
                  <a:pt x="894588" y="114299"/>
                </a:lnTo>
                <a:lnTo>
                  <a:pt x="897636" y="105155"/>
                </a:lnTo>
                <a:lnTo>
                  <a:pt x="903731" y="102107"/>
                </a:lnTo>
                <a:lnTo>
                  <a:pt x="966597" y="65531"/>
                </a:lnTo>
                <a:lnTo>
                  <a:pt x="987552" y="77723"/>
                </a:lnTo>
                <a:lnTo>
                  <a:pt x="993648" y="77723"/>
                </a:lnTo>
                <a:lnTo>
                  <a:pt x="993648" y="79248"/>
                </a:lnTo>
                <a:lnTo>
                  <a:pt x="998943" y="79248"/>
                </a:lnTo>
                <a:lnTo>
                  <a:pt x="917448" y="126491"/>
                </a:lnTo>
                <a:lnTo>
                  <a:pt x="911352" y="129539"/>
                </a:lnTo>
                <a:close/>
              </a:path>
              <a:path w="1022985" h="631189">
                <a:moveTo>
                  <a:pt x="385572" y="630935"/>
                </a:moveTo>
                <a:lnTo>
                  <a:pt x="0" y="630935"/>
                </a:lnTo>
                <a:lnTo>
                  <a:pt x="0" y="603503"/>
                </a:lnTo>
                <a:lnTo>
                  <a:pt x="358139" y="603503"/>
                </a:lnTo>
                <a:lnTo>
                  <a:pt x="358139" y="617219"/>
                </a:lnTo>
                <a:lnTo>
                  <a:pt x="385572" y="617219"/>
                </a:lnTo>
                <a:lnTo>
                  <a:pt x="385572" y="630935"/>
                </a:lnTo>
                <a:close/>
              </a:path>
              <a:path w="1022985" h="631189">
                <a:moveTo>
                  <a:pt x="385572" y="617219"/>
                </a:moveTo>
                <a:lnTo>
                  <a:pt x="358139" y="617219"/>
                </a:lnTo>
                <a:lnTo>
                  <a:pt x="371856" y="603503"/>
                </a:lnTo>
                <a:lnTo>
                  <a:pt x="385572" y="603503"/>
                </a:lnTo>
                <a:lnTo>
                  <a:pt x="385572" y="617219"/>
                </a:lnTo>
                <a:close/>
              </a:path>
            </a:pathLst>
          </a:custGeom>
          <a:solidFill>
            <a:srgbClr val="ACAC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3938DAE2-018E-4039-9D2E-4E2B750A13CE}"/>
              </a:ext>
            </a:extLst>
          </p:cNvPr>
          <p:cNvSpPr/>
          <p:nvPr/>
        </p:nvSpPr>
        <p:spPr>
          <a:xfrm>
            <a:off x="1137920" y="2637721"/>
            <a:ext cx="1096209" cy="9582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A4BF76E9-5797-4660-9703-6213372248C8}"/>
              </a:ext>
            </a:extLst>
          </p:cNvPr>
          <p:cNvSpPr/>
          <p:nvPr/>
        </p:nvSpPr>
        <p:spPr>
          <a:xfrm>
            <a:off x="1176794" y="1087086"/>
            <a:ext cx="1002914" cy="11045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id="{298D6E9C-AD84-4DB4-9734-AECB8C607BB5}"/>
              </a:ext>
            </a:extLst>
          </p:cNvPr>
          <p:cNvSpPr/>
          <p:nvPr/>
        </p:nvSpPr>
        <p:spPr>
          <a:xfrm>
            <a:off x="3888164" y="2080992"/>
            <a:ext cx="1183672" cy="5121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7">
            <a:extLst>
              <a:ext uri="{FF2B5EF4-FFF2-40B4-BE49-F238E27FC236}">
                <a16:creationId xmlns:a16="http://schemas.microsoft.com/office/drawing/2014/main" id="{0DAC20C1-F907-4893-A278-F6EF9AD3BF97}"/>
              </a:ext>
            </a:extLst>
          </p:cNvPr>
          <p:cNvSpPr/>
          <p:nvPr/>
        </p:nvSpPr>
        <p:spPr>
          <a:xfrm>
            <a:off x="6418775" y="2420025"/>
            <a:ext cx="1229439" cy="11666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8">
            <a:extLst>
              <a:ext uri="{FF2B5EF4-FFF2-40B4-BE49-F238E27FC236}">
                <a16:creationId xmlns:a16="http://schemas.microsoft.com/office/drawing/2014/main" id="{CA69ACA0-4A22-4C88-A601-2CE0AB0729F2}"/>
              </a:ext>
            </a:extLst>
          </p:cNvPr>
          <p:cNvSpPr/>
          <p:nvPr/>
        </p:nvSpPr>
        <p:spPr>
          <a:xfrm>
            <a:off x="9958136" y="2701958"/>
            <a:ext cx="1146744" cy="6224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9">
            <a:extLst>
              <a:ext uri="{FF2B5EF4-FFF2-40B4-BE49-F238E27FC236}">
                <a16:creationId xmlns:a16="http://schemas.microsoft.com/office/drawing/2014/main" id="{CD1E2F30-1D5D-43B2-831F-16519BE4110A}"/>
              </a:ext>
            </a:extLst>
          </p:cNvPr>
          <p:cNvSpPr/>
          <p:nvPr/>
        </p:nvSpPr>
        <p:spPr>
          <a:xfrm>
            <a:off x="8183597" y="2955343"/>
            <a:ext cx="1065111" cy="54423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0">
            <a:extLst>
              <a:ext uri="{FF2B5EF4-FFF2-40B4-BE49-F238E27FC236}">
                <a16:creationId xmlns:a16="http://schemas.microsoft.com/office/drawing/2014/main" id="{4CFD2954-6634-4DBA-96C2-F6A3BA5F5A44}"/>
              </a:ext>
            </a:extLst>
          </p:cNvPr>
          <p:cNvSpPr/>
          <p:nvPr/>
        </p:nvSpPr>
        <p:spPr>
          <a:xfrm>
            <a:off x="7654928" y="3156979"/>
            <a:ext cx="532880" cy="77324"/>
          </a:xfrm>
          <a:custGeom>
            <a:avLst/>
            <a:gdLst/>
            <a:ahLst/>
            <a:cxnLst/>
            <a:rect l="l" t="t" r="r" b="b"/>
            <a:pathLst>
              <a:path w="417829" h="66039">
                <a:moveTo>
                  <a:pt x="350520" y="65532"/>
                </a:moveTo>
                <a:lnTo>
                  <a:pt x="350520" y="0"/>
                </a:lnTo>
                <a:lnTo>
                  <a:pt x="407996" y="27432"/>
                </a:lnTo>
                <a:lnTo>
                  <a:pt x="361187" y="27432"/>
                </a:lnTo>
                <a:lnTo>
                  <a:pt x="361187" y="38100"/>
                </a:lnTo>
                <a:lnTo>
                  <a:pt x="405384" y="38100"/>
                </a:lnTo>
                <a:lnTo>
                  <a:pt x="350520" y="65532"/>
                </a:lnTo>
                <a:close/>
              </a:path>
              <a:path w="417829" h="66039">
                <a:moveTo>
                  <a:pt x="350520" y="38100"/>
                </a:moveTo>
                <a:lnTo>
                  <a:pt x="0" y="38100"/>
                </a:lnTo>
                <a:lnTo>
                  <a:pt x="0" y="27432"/>
                </a:lnTo>
                <a:lnTo>
                  <a:pt x="350520" y="27432"/>
                </a:lnTo>
                <a:lnTo>
                  <a:pt x="350520" y="38100"/>
                </a:lnTo>
                <a:close/>
              </a:path>
              <a:path w="417829" h="66039">
                <a:moveTo>
                  <a:pt x="405384" y="38100"/>
                </a:moveTo>
                <a:lnTo>
                  <a:pt x="361187" y="38100"/>
                </a:lnTo>
                <a:lnTo>
                  <a:pt x="361187" y="27432"/>
                </a:lnTo>
                <a:lnTo>
                  <a:pt x="407996" y="27432"/>
                </a:lnTo>
                <a:lnTo>
                  <a:pt x="417576" y="32004"/>
                </a:lnTo>
                <a:lnTo>
                  <a:pt x="405384" y="38100"/>
                </a:lnTo>
                <a:close/>
              </a:path>
            </a:pathLst>
          </a:custGeom>
          <a:solidFill>
            <a:srgbClr val="ACAC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1">
            <a:extLst>
              <a:ext uri="{FF2B5EF4-FFF2-40B4-BE49-F238E27FC236}">
                <a16:creationId xmlns:a16="http://schemas.microsoft.com/office/drawing/2014/main" id="{FCC664A0-4136-4C3F-9944-58CCC2C5100F}"/>
              </a:ext>
            </a:extLst>
          </p:cNvPr>
          <p:cNvSpPr/>
          <p:nvPr/>
        </p:nvSpPr>
        <p:spPr>
          <a:xfrm>
            <a:off x="9242877" y="3185529"/>
            <a:ext cx="725624" cy="78811"/>
          </a:xfrm>
          <a:custGeom>
            <a:avLst/>
            <a:gdLst/>
            <a:ahLst/>
            <a:cxnLst/>
            <a:rect l="l" t="t" r="r" b="b"/>
            <a:pathLst>
              <a:path w="568959" h="67310">
                <a:moveTo>
                  <a:pt x="501396" y="67056"/>
                </a:moveTo>
                <a:lnTo>
                  <a:pt x="501396" y="0"/>
                </a:lnTo>
                <a:lnTo>
                  <a:pt x="556260" y="27432"/>
                </a:lnTo>
                <a:lnTo>
                  <a:pt x="513587" y="27432"/>
                </a:lnTo>
                <a:lnTo>
                  <a:pt x="513587" y="38100"/>
                </a:lnTo>
                <a:lnTo>
                  <a:pt x="559308" y="38100"/>
                </a:lnTo>
                <a:lnTo>
                  <a:pt x="501396" y="67056"/>
                </a:lnTo>
                <a:close/>
              </a:path>
              <a:path w="568959" h="67310">
                <a:moveTo>
                  <a:pt x="501396" y="38100"/>
                </a:moveTo>
                <a:lnTo>
                  <a:pt x="0" y="38100"/>
                </a:lnTo>
                <a:lnTo>
                  <a:pt x="0" y="27432"/>
                </a:lnTo>
                <a:lnTo>
                  <a:pt x="501396" y="27432"/>
                </a:lnTo>
                <a:lnTo>
                  <a:pt x="501396" y="38100"/>
                </a:lnTo>
                <a:close/>
              </a:path>
              <a:path w="568959" h="67310">
                <a:moveTo>
                  <a:pt x="559308" y="38100"/>
                </a:moveTo>
                <a:lnTo>
                  <a:pt x="513587" y="38100"/>
                </a:lnTo>
                <a:lnTo>
                  <a:pt x="513587" y="27432"/>
                </a:lnTo>
                <a:lnTo>
                  <a:pt x="556260" y="27432"/>
                </a:lnTo>
                <a:lnTo>
                  <a:pt x="568452" y="33528"/>
                </a:lnTo>
                <a:lnTo>
                  <a:pt x="559308" y="38100"/>
                </a:lnTo>
                <a:close/>
              </a:path>
            </a:pathLst>
          </a:custGeom>
          <a:solidFill>
            <a:srgbClr val="ACAC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2">
            <a:extLst>
              <a:ext uri="{FF2B5EF4-FFF2-40B4-BE49-F238E27FC236}">
                <a16:creationId xmlns:a16="http://schemas.microsoft.com/office/drawing/2014/main" id="{B9D020B1-1989-4D8E-9414-3F4CE4BD80C7}"/>
              </a:ext>
            </a:extLst>
          </p:cNvPr>
          <p:cNvSpPr/>
          <p:nvPr/>
        </p:nvSpPr>
        <p:spPr>
          <a:xfrm>
            <a:off x="7421691" y="3656608"/>
            <a:ext cx="3156461" cy="10233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object 23">
            <a:extLst>
              <a:ext uri="{FF2B5EF4-FFF2-40B4-BE49-F238E27FC236}">
                <a16:creationId xmlns:a16="http://schemas.microsoft.com/office/drawing/2014/main" id="{D149B679-C586-4690-98E4-B9945259B2B0}"/>
              </a:ext>
            </a:extLst>
          </p:cNvPr>
          <p:cNvSpPr txBox="1"/>
          <p:nvPr/>
        </p:nvSpPr>
        <p:spPr>
          <a:xfrm>
            <a:off x="8581371" y="4234170"/>
            <a:ext cx="928086" cy="2802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Calibri"/>
                <a:cs typeface="Calibri"/>
              </a:rPr>
              <a:t>Hydrogen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0" name="object 24">
            <a:extLst>
              <a:ext uri="{FF2B5EF4-FFF2-40B4-BE49-F238E27FC236}">
                <a16:creationId xmlns:a16="http://schemas.microsoft.com/office/drawing/2014/main" id="{863A1A13-0DD2-48D9-BF12-AD8282C01152}"/>
              </a:ext>
            </a:extLst>
          </p:cNvPr>
          <p:cNvSpPr/>
          <p:nvPr/>
        </p:nvSpPr>
        <p:spPr>
          <a:xfrm>
            <a:off x="3215665" y="5457058"/>
            <a:ext cx="2866861" cy="771005"/>
          </a:xfrm>
          <a:custGeom>
            <a:avLst/>
            <a:gdLst/>
            <a:ahLst/>
            <a:cxnLst/>
            <a:rect l="l" t="t" r="r" b="b"/>
            <a:pathLst>
              <a:path w="2247900" h="658495">
                <a:moveTo>
                  <a:pt x="2247899" y="658367"/>
                </a:moveTo>
                <a:lnTo>
                  <a:pt x="0" y="658367"/>
                </a:lnTo>
                <a:lnTo>
                  <a:pt x="0" y="0"/>
                </a:lnTo>
                <a:lnTo>
                  <a:pt x="2247899" y="0"/>
                </a:lnTo>
                <a:lnTo>
                  <a:pt x="2247899" y="658367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25">
            <a:extLst>
              <a:ext uri="{FF2B5EF4-FFF2-40B4-BE49-F238E27FC236}">
                <a16:creationId xmlns:a16="http://schemas.microsoft.com/office/drawing/2014/main" id="{8B9F78E8-055F-4BB7-A723-E752231C7454}"/>
              </a:ext>
            </a:extLst>
          </p:cNvPr>
          <p:cNvSpPr/>
          <p:nvPr/>
        </p:nvSpPr>
        <p:spPr>
          <a:xfrm>
            <a:off x="1777377" y="5708658"/>
            <a:ext cx="1358925" cy="310781"/>
          </a:xfrm>
          <a:custGeom>
            <a:avLst/>
            <a:gdLst/>
            <a:ahLst/>
            <a:cxnLst/>
            <a:rect l="l" t="t" r="r" b="b"/>
            <a:pathLst>
              <a:path w="1065530" h="265429">
                <a:moveTo>
                  <a:pt x="27432" y="27432"/>
                </a:moveTo>
                <a:lnTo>
                  <a:pt x="13716" y="27432"/>
                </a:lnTo>
                <a:lnTo>
                  <a:pt x="1524" y="15240"/>
                </a:lnTo>
                <a:lnTo>
                  <a:pt x="1524" y="0"/>
                </a:lnTo>
                <a:lnTo>
                  <a:pt x="27432" y="0"/>
                </a:lnTo>
                <a:lnTo>
                  <a:pt x="27432" y="27432"/>
                </a:lnTo>
                <a:close/>
              </a:path>
              <a:path w="1065530" h="265429">
                <a:moveTo>
                  <a:pt x="985694" y="214883"/>
                </a:moveTo>
                <a:lnTo>
                  <a:pt x="0" y="214883"/>
                </a:lnTo>
                <a:lnTo>
                  <a:pt x="0" y="13716"/>
                </a:lnTo>
                <a:lnTo>
                  <a:pt x="1524" y="15240"/>
                </a:lnTo>
                <a:lnTo>
                  <a:pt x="1524" y="27432"/>
                </a:lnTo>
                <a:lnTo>
                  <a:pt x="27432" y="27432"/>
                </a:lnTo>
                <a:lnTo>
                  <a:pt x="27432" y="187452"/>
                </a:lnTo>
                <a:lnTo>
                  <a:pt x="13716" y="187452"/>
                </a:lnTo>
                <a:lnTo>
                  <a:pt x="27432" y="201168"/>
                </a:lnTo>
                <a:lnTo>
                  <a:pt x="1009269" y="201168"/>
                </a:lnTo>
                <a:lnTo>
                  <a:pt x="985694" y="214883"/>
                </a:lnTo>
                <a:close/>
              </a:path>
              <a:path w="1065530" h="265429">
                <a:moveTo>
                  <a:pt x="13716" y="27432"/>
                </a:moveTo>
                <a:lnTo>
                  <a:pt x="1524" y="27432"/>
                </a:lnTo>
                <a:lnTo>
                  <a:pt x="1524" y="15240"/>
                </a:lnTo>
                <a:lnTo>
                  <a:pt x="13716" y="27432"/>
                </a:lnTo>
                <a:close/>
              </a:path>
              <a:path w="1065530" h="265429">
                <a:moveTo>
                  <a:pt x="1009269" y="201168"/>
                </a:moveTo>
                <a:lnTo>
                  <a:pt x="946403" y="164592"/>
                </a:lnTo>
                <a:lnTo>
                  <a:pt x="940308" y="160019"/>
                </a:lnTo>
                <a:lnTo>
                  <a:pt x="938784" y="152400"/>
                </a:lnTo>
                <a:lnTo>
                  <a:pt x="941832" y="144780"/>
                </a:lnTo>
                <a:lnTo>
                  <a:pt x="946403" y="138684"/>
                </a:lnTo>
                <a:lnTo>
                  <a:pt x="954024" y="137160"/>
                </a:lnTo>
                <a:lnTo>
                  <a:pt x="961644" y="140208"/>
                </a:lnTo>
                <a:lnTo>
                  <a:pt x="1041958" y="187452"/>
                </a:lnTo>
                <a:lnTo>
                  <a:pt x="1037844" y="187452"/>
                </a:lnTo>
                <a:lnTo>
                  <a:pt x="1037844" y="188976"/>
                </a:lnTo>
                <a:lnTo>
                  <a:pt x="1030224" y="188976"/>
                </a:lnTo>
                <a:lnTo>
                  <a:pt x="1009269" y="201168"/>
                </a:lnTo>
                <a:close/>
              </a:path>
              <a:path w="1065530" h="265429">
                <a:moveTo>
                  <a:pt x="27432" y="201168"/>
                </a:moveTo>
                <a:lnTo>
                  <a:pt x="13716" y="187452"/>
                </a:lnTo>
                <a:lnTo>
                  <a:pt x="27432" y="187452"/>
                </a:lnTo>
                <a:lnTo>
                  <a:pt x="27432" y="201168"/>
                </a:lnTo>
                <a:close/>
              </a:path>
              <a:path w="1065530" h="265429">
                <a:moveTo>
                  <a:pt x="1009269" y="201168"/>
                </a:moveTo>
                <a:lnTo>
                  <a:pt x="27432" y="201168"/>
                </a:lnTo>
                <a:lnTo>
                  <a:pt x="27432" y="187452"/>
                </a:lnTo>
                <a:lnTo>
                  <a:pt x="985694" y="187452"/>
                </a:lnTo>
                <a:lnTo>
                  <a:pt x="1009269" y="201168"/>
                </a:lnTo>
                <a:close/>
              </a:path>
              <a:path w="1065530" h="265429">
                <a:moveTo>
                  <a:pt x="1041958" y="214883"/>
                </a:moveTo>
                <a:lnTo>
                  <a:pt x="1037844" y="214883"/>
                </a:lnTo>
                <a:lnTo>
                  <a:pt x="1037844" y="187452"/>
                </a:lnTo>
                <a:lnTo>
                  <a:pt x="1041958" y="187452"/>
                </a:lnTo>
                <a:lnTo>
                  <a:pt x="1065276" y="201168"/>
                </a:lnTo>
                <a:lnTo>
                  <a:pt x="1041958" y="214883"/>
                </a:lnTo>
                <a:close/>
              </a:path>
              <a:path w="1065530" h="265429">
                <a:moveTo>
                  <a:pt x="1030224" y="213360"/>
                </a:moveTo>
                <a:lnTo>
                  <a:pt x="1009269" y="201168"/>
                </a:lnTo>
                <a:lnTo>
                  <a:pt x="1030224" y="188976"/>
                </a:lnTo>
                <a:lnTo>
                  <a:pt x="1030224" y="213360"/>
                </a:lnTo>
                <a:close/>
              </a:path>
              <a:path w="1065530" h="265429">
                <a:moveTo>
                  <a:pt x="1037844" y="213360"/>
                </a:moveTo>
                <a:lnTo>
                  <a:pt x="1030224" y="213360"/>
                </a:lnTo>
                <a:lnTo>
                  <a:pt x="1030224" y="188976"/>
                </a:lnTo>
                <a:lnTo>
                  <a:pt x="1037844" y="188976"/>
                </a:lnTo>
                <a:lnTo>
                  <a:pt x="1037844" y="213360"/>
                </a:lnTo>
                <a:close/>
              </a:path>
              <a:path w="1065530" h="265429">
                <a:moveTo>
                  <a:pt x="954024" y="265176"/>
                </a:moveTo>
                <a:lnTo>
                  <a:pt x="946403" y="263652"/>
                </a:lnTo>
                <a:lnTo>
                  <a:pt x="941832" y="257556"/>
                </a:lnTo>
                <a:lnTo>
                  <a:pt x="938784" y="249936"/>
                </a:lnTo>
                <a:lnTo>
                  <a:pt x="940308" y="242316"/>
                </a:lnTo>
                <a:lnTo>
                  <a:pt x="946403" y="237743"/>
                </a:lnTo>
                <a:lnTo>
                  <a:pt x="1009269" y="201168"/>
                </a:lnTo>
                <a:lnTo>
                  <a:pt x="1030224" y="213360"/>
                </a:lnTo>
                <a:lnTo>
                  <a:pt x="1037844" y="213360"/>
                </a:lnTo>
                <a:lnTo>
                  <a:pt x="1037844" y="214883"/>
                </a:lnTo>
                <a:lnTo>
                  <a:pt x="1041958" y="214883"/>
                </a:lnTo>
                <a:lnTo>
                  <a:pt x="961644" y="262128"/>
                </a:lnTo>
                <a:lnTo>
                  <a:pt x="954024" y="265176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6">
            <a:extLst>
              <a:ext uri="{FF2B5EF4-FFF2-40B4-BE49-F238E27FC236}">
                <a16:creationId xmlns:a16="http://schemas.microsoft.com/office/drawing/2014/main" id="{5FD67F53-1D10-46D8-913F-4F40A6330AE4}"/>
              </a:ext>
            </a:extLst>
          </p:cNvPr>
          <p:cNvSpPr/>
          <p:nvPr/>
        </p:nvSpPr>
        <p:spPr>
          <a:xfrm>
            <a:off x="6138892" y="5610515"/>
            <a:ext cx="1014739" cy="431971"/>
          </a:xfrm>
          <a:custGeom>
            <a:avLst/>
            <a:gdLst/>
            <a:ahLst/>
            <a:cxnLst/>
            <a:rect l="l" t="t" r="r" b="b"/>
            <a:pathLst>
              <a:path w="795654" h="368935">
                <a:moveTo>
                  <a:pt x="684275" y="131064"/>
                </a:moveTo>
                <a:lnTo>
                  <a:pt x="676656" y="128016"/>
                </a:lnTo>
                <a:lnTo>
                  <a:pt x="670560" y="123444"/>
                </a:lnTo>
                <a:lnTo>
                  <a:pt x="667512" y="115824"/>
                </a:lnTo>
                <a:lnTo>
                  <a:pt x="670560" y="108204"/>
                </a:lnTo>
                <a:lnTo>
                  <a:pt x="722375" y="0"/>
                </a:lnTo>
                <a:lnTo>
                  <a:pt x="741664" y="27432"/>
                </a:lnTo>
                <a:lnTo>
                  <a:pt x="710184" y="27432"/>
                </a:lnTo>
                <a:lnTo>
                  <a:pt x="710184" y="88222"/>
                </a:lnTo>
                <a:lnTo>
                  <a:pt x="694944" y="120396"/>
                </a:lnTo>
                <a:lnTo>
                  <a:pt x="691896" y="128016"/>
                </a:lnTo>
                <a:lnTo>
                  <a:pt x="684275" y="131064"/>
                </a:lnTo>
                <a:close/>
              </a:path>
              <a:path w="795654" h="368935">
                <a:moveTo>
                  <a:pt x="710184" y="88222"/>
                </a:moveTo>
                <a:lnTo>
                  <a:pt x="710184" y="27432"/>
                </a:lnTo>
                <a:lnTo>
                  <a:pt x="737616" y="27432"/>
                </a:lnTo>
                <a:lnTo>
                  <a:pt x="737616" y="33528"/>
                </a:lnTo>
                <a:lnTo>
                  <a:pt x="736092" y="33528"/>
                </a:lnTo>
                <a:lnTo>
                  <a:pt x="713231" y="35052"/>
                </a:lnTo>
                <a:lnTo>
                  <a:pt x="726376" y="54038"/>
                </a:lnTo>
                <a:lnTo>
                  <a:pt x="710184" y="88222"/>
                </a:lnTo>
                <a:close/>
              </a:path>
              <a:path w="795654" h="368935">
                <a:moveTo>
                  <a:pt x="781812" y="121920"/>
                </a:moveTo>
                <a:lnTo>
                  <a:pt x="772668" y="120396"/>
                </a:lnTo>
                <a:lnTo>
                  <a:pt x="768096" y="114300"/>
                </a:lnTo>
                <a:lnTo>
                  <a:pt x="737616" y="70273"/>
                </a:lnTo>
                <a:lnTo>
                  <a:pt x="737616" y="27432"/>
                </a:lnTo>
                <a:lnTo>
                  <a:pt x="741664" y="27432"/>
                </a:lnTo>
                <a:lnTo>
                  <a:pt x="790956" y="97536"/>
                </a:lnTo>
                <a:lnTo>
                  <a:pt x="795527" y="105156"/>
                </a:lnTo>
                <a:lnTo>
                  <a:pt x="794004" y="112776"/>
                </a:lnTo>
                <a:lnTo>
                  <a:pt x="781812" y="121920"/>
                </a:lnTo>
                <a:close/>
              </a:path>
              <a:path w="795654" h="368935">
                <a:moveTo>
                  <a:pt x="726376" y="54038"/>
                </a:moveTo>
                <a:lnTo>
                  <a:pt x="713231" y="35052"/>
                </a:lnTo>
                <a:lnTo>
                  <a:pt x="736092" y="33528"/>
                </a:lnTo>
                <a:lnTo>
                  <a:pt x="726376" y="54038"/>
                </a:lnTo>
                <a:close/>
              </a:path>
              <a:path w="795654" h="368935">
                <a:moveTo>
                  <a:pt x="737616" y="70273"/>
                </a:moveTo>
                <a:lnTo>
                  <a:pt x="726376" y="54038"/>
                </a:lnTo>
                <a:lnTo>
                  <a:pt x="736092" y="33528"/>
                </a:lnTo>
                <a:lnTo>
                  <a:pt x="737616" y="33528"/>
                </a:lnTo>
                <a:lnTo>
                  <a:pt x="737616" y="70273"/>
                </a:lnTo>
                <a:close/>
              </a:path>
              <a:path w="795654" h="368935">
                <a:moveTo>
                  <a:pt x="710184" y="355092"/>
                </a:moveTo>
                <a:lnTo>
                  <a:pt x="710184" y="88222"/>
                </a:lnTo>
                <a:lnTo>
                  <a:pt x="726376" y="54038"/>
                </a:lnTo>
                <a:lnTo>
                  <a:pt x="737616" y="70273"/>
                </a:lnTo>
                <a:lnTo>
                  <a:pt x="737616" y="341376"/>
                </a:lnTo>
                <a:lnTo>
                  <a:pt x="723900" y="341376"/>
                </a:lnTo>
                <a:lnTo>
                  <a:pt x="710184" y="355092"/>
                </a:lnTo>
                <a:close/>
              </a:path>
              <a:path w="795654" h="368935">
                <a:moveTo>
                  <a:pt x="737616" y="368808"/>
                </a:moveTo>
                <a:lnTo>
                  <a:pt x="0" y="368808"/>
                </a:lnTo>
                <a:lnTo>
                  <a:pt x="0" y="341376"/>
                </a:lnTo>
                <a:lnTo>
                  <a:pt x="710184" y="341376"/>
                </a:lnTo>
                <a:lnTo>
                  <a:pt x="710184" y="355092"/>
                </a:lnTo>
                <a:lnTo>
                  <a:pt x="737616" y="355092"/>
                </a:lnTo>
                <a:lnTo>
                  <a:pt x="737616" y="368808"/>
                </a:lnTo>
                <a:close/>
              </a:path>
              <a:path w="795654" h="368935">
                <a:moveTo>
                  <a:pt x="737616" y="355092"/>
                </a:moveTo>
                <a:lnTo>
                  <a:pt x="710184" y="355092"/>
                </a:lnTo>
                <a:lnTo>
                  <a:pt x="723900" y="341376"/>
                </a:lnTo>
                <a:lnTo>
                  <a:pt x="737616" y="341376"/>
                </a:lnTo>
                <a:lnTo>
                  <a:pt x="737616" y="355092"/>
                </a:lnTo>
                <a:close/>
              </a:path>
            </a:pathLst>
          </a:custGeom>
          <a:solidFill>
            <a:srgbClr val="B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7">
            <a:extLst>
              <a:ext uri="{FF2B5EF4-FFF2-40B4-BE49-F238E27FC236}">
                <a16:creationId xmlns:a16="http://schemas.microsoft.com/office/drawing/2014/main" id="{BF02B5E0-E949-41EF-9DBF-0671649993DC}"/>
              </a:ext>
            </a:extLst>
          </p:cNvPr>
          <p:cNvSpPr/>
          <p:nvPr/>
        </p:nvSpPr>
        <p:spPr>
          <a:xfrm>
            <a:off x="3916346" y="5547169"/>
            <a:ext cx="1119534" cy="2052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8">
            <a:extLst>
              <a:ext uri="{FF2B5EF4-FFF2-40B4-BE49-F238E27FC236}">
                <a16:creationId xmlns:a16="http://schemas.microsoft.com/office/drawing/2014/main" id="{C04223D9-625A-47D8-A0AF-30867B94E6C8}"/>
              </a:ext>
            </a:extLst>
          </p:cNvPr>
          <p:cNvSpPr txBox="1"/>
          <p:nvPr/>
        </p:nvSpPr>
        <p:spPr>
          <a:xfrm>
            <a:off x="3509641" y="5474654"/>
            <a:ext cx="2866861" cy="594599"/>
          </a:xfrm>
          <a:prstGeom prst="rect">
            <a:avLst/>
          </a:prstGeom>
          <a:ln w="16764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8010">
              <a:lnSpc>
                <a:spcPct val="100000"/>
              </a:lnSpc>
            </a:pPr>
            <a:r>
              <a:rPr sz="1550" spc="5" dirty="0" err="1">
                <a:latin typeface="Arial" panose="020B0604020202020204" pitchFamily="34" charset="0"/>
                <a:cs typeface="Arial" panose="020B0604020202020204" pitchFamily="34" charset="0"/>
              </a:rPr>
              <a:t>Ele</a:t>
            </a:r>
            <a:r>
              <a:rPr lang="pt-BR" sz="1550" spc="5" dirty="0" err="1">
                <a:latin typeface="Arial" panose="020B0604020202020204" pitchFamily="34" charset="0"/>
                <a:cs typeface="Arial" panose="020B0604020202020204" pitchFamily="34" charset="0"/>
              </a:rPr>
              <a:t>ctricity</a:t>
            </a:r>
            <a:endParaRPr sz="15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29">
            <a:extLst>
              <a:ext uri="{FF2B5EF4-FFF2-40B4-BE49-F238E27FC236}">
                <a16:creationId xmlns:a16="http://schemas.microsoft.com/office/drawing/2014/main" id="{3CB0F566-5A46-4D6A-8585-4558A6301B95}"/>
              </a:ext>
            </a:extLst>
          </p:cNvPr>
          <p:cNvSpPr/>
          <p:nvPr/>
        </p:nvSpPr>
        <p:spPr>
          <a:xfrm>
            <a:off x="1180680" y="4775421"/>
            <a:ext cx="805424" cy="83152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0">
            <a:extLst>
              <a:ext uri="{FF2B5EF4-FFF2-40B4-BE49-F238E27FC236}">
                <a16:creationId xmlns:a16="http://schemas.microsoft.com/office/drawing/2014/main" id="{29905D61-5FE1-4B1F-9B92-638127ADBBC1}"/>
              </a:ext>
            </a:extLst>
          </p:cNvPr>
          <p:cNvSpPr/>
          <p:nvPr/>
        </p:nvSpPr>
        <p:spPr>
          <a:xfrm>
            <a:off x="6778349" y="4555941"/>
            <a:ext cx="1516034" cy="87078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1">
            <a:extLst>
              <a:ext uri="{FF2B5EF4-FFF2-40B4-BE49-F238E27FC236}">
                <a16:creationId xmlns:a16="http://schemas.microsoft.com/office/drawing/2014/main" id="{D9123A1B-B77A-4B37-ADAA-212CE5DBAAC9}"/>
              </a:ext>
            </a:extLst>
          </p:cNvPr>
          <p:cNvSpPr/>
          <p:nvPr/>
        </p:nvSpPr>
        <p:spPr>
          <a:xfrm>
            <a:off x="7415861" y="4671926"/>
            <a:ext cx="3166181" cy="14962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2">
            <a:extLst>
              <a:ext uri="{FF2B5EF4-FFF2-40B4-BE49-F238E27FC236}">
                <a16:creationId xmlns:a16="http://schemas.microsoft.com/office/drawing/2014/main" id="{4F2AC4BC-216C-4830-B60D-6B345E42BC66}"/>
              </a:ext>
            </a:extLst>
          </p:cNvPr>
          <p:cNvSpPr txBox="1"/>
          <p:nvPr/>
        </p:nvSpPr>
        <p:spPr>
          <a:xfrm>
            <a:off x="8486967" y="5767035"/>
            <a:ext cx="833703" cy="25834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5" dirty="0">
                <a:latin typeface="Calibri"/>
                <a:cs typeface="Calibri"/>
              </a:rPr>
              <a:t>H</a:t>
            </a:r>
            <a:r>
              <a:rPr sz="1400" spc="-15" dirty="0">
                <a:latin typeface="Calibri"/>
                <a:cs typeface="Calibri"/>
              </a:rPr>
              <a:t>y</a:t>
            </a:r>
            <a:r>
              <a:rPr sz="1400" spc="-10" dirty="0">
                <a:latin typeface="Calibri"/>
                <a:cs typeface="Calibri"/>
              </a:rPr>
              <a:t>dro</a:t>
            </a:r>
            <a:r>
              <a:rPr sz="1400" spc="-15" dirty="0">
                <a:latin typeface="Calibri"/>
                <a:cs typeface="Calibri"/>
              </a:rPr>
              <a:t>g</a:t>
            </a:r>
            <a:r>
              <a:rPr sz="1400" dirty="0">
                <a:latin typeface="Calibri"/>
                <a:cs typeface="Calibri"/>
              </a:rPr>
              <a:t>en</a:t>
            </a:r>
          </a:p>
        </p:txBody>
      </p:sp>
      <p:sp>
        <p:nvSpPr>
          <p:cNvPr id="39" name="object 33">
            <a:extLst>
              <a:ext uri="{FF2B5EF4-FFF2-40B4-BE49-F238E27FC236}">
                <a16:creationId xmlns:a16="http://schemas.microsoft.com/office/drawing/2014/main" id="{85EC234A-2817-4D84-B060-134A4EEA43E9}"/>
              </a:ext>
            </a:extLst>
          </p:cNvPr>
          <p:cNvSpPr/>
          <p:nvPr/>
        </p:nvSpPr>
        <p:spPr>
          <a:xfrm>
            <a:off x="4251606" y="4889621"/>
            <a:ext cx="479857" cy="52639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4">
            <a:extLst>
              <a:ext uri="{FF2B5EF4-FFF2-40B4-BE49-F238E27FC236}">
                <a16:creationId xmlns:a16="http://schemas.microsoft.com/office/drawing/2014/main" id="{99014F94-C64D-4ABC-918F-973DB07D8589}"/>
              </a:ext>
            </a:extLst>
          </p:cNvPr>
          <p:cNvSpPr/>
          <p:nvPr/>
        </p:nvSpPr>
        <p:spPr>
          <a:xfrm>
            <a:off x="2008668" y="5200106"/>
            <a:ext cx="2206024" cy="78811"/>
          </a:xfrm>
          <a:custGeom>
            <a:avLst/>
            <a:gdLst/>
            <a:ahLst/>
            <a:cxnLst/>
            <a:rect l="l" t="t" r="r" b="b"/>
            <a:pathLst>
              <a:path w="1729739" h="67310">
                <a:moveTo>
                  <a:pt x="1662684" y="67056"/>
                </a:moveTo>
                <a:lnTo>
                  <a:pt x="1662684" y="0"/>
                </a:lnTo>
                <a:lnTo>
                  <a:pt x="1717548" y="27432"/>
                </a:lnTo>
                <a:lnTo>
                  <a:pt x="1673351" y="27432"/>
                </a:lnTo>
                <a:lnTo>
                  <a:pt x="1673351" y="38100"/>
                </a:lnTo>
                <a:lnTo>
                  <a:pt x="1720596" y="38100"/>
                </a:lnTo>
                <a:lnTo>
                  <a:pt x="1662684" y="67056"/>
                </a:lnTo>
                <a:close/>
              </a:path>
              <a:path w="1729739" h="67310">
                <a:moveTo>
                  <a:pt x="1662684" y="38100"/>
                </a:moveTo>
                <a:lnTo>
                  <a:pt x="0" y="38100"/>
                </a:lnTo>
                <a:lnTo>
                  <a:pt x="0" y="27432"/>
                </a:lnTo>
                <a:lnTo>
                  <a:pt x="1662684" y="27432"/>
                </a:lnTo>
                <a:lnTo>
                  <a:pt x="1662684" y="38100"/>
                </a:lnTo>
                <a:close/>
              </a:path>
              <a:path w="1729739" h="67310">
                <a:moveTo>
                  <a:pt x="1720596" y="38100"/>
                </a:moveTo>
                <a:lnTo>
                  <a:pt x="1673351" y="38100"/>
                </a:lnTo>
                <a:lnTo>
                  <a:pt x="1673351" y="27432"/>
                </a:lnTo>
                <a:lnTo>
                  <a:pt x="1717548" y="27432"/>
                </a:lnTo>
                <a:lnTo>
                  <a:pt x="1729740" y="33528"/>
                </a:lnTo>
                <a:lnTo>
                  <a:pt x="1720596" y="38100"/>
                </a:lnTo>
                <a:close/>
              </a:path>
            </a:pathLst>
          </a:custGeom>
          <a:solidFill>
            <a:srgbClr val="ACAC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35">
            <a:extLst>
              <a:ext uri="{FF2B5EF4-FFF2-40B4-BE49-F238E27FC236}">
                <a16:creationId xmlns:a16="http://schemas.microsoft.com/office/drawing/2014/main" id="{E648C670-AAB9-4CEF-ACC4-B9269B2BE514}"/>
              </a:ext>
            </a:extLst>
          </p:cNvPr>
          <p:cNvSpPr/>
          <p:nvPr/>
        </p:nvSpPr>
        <p:spPr>
          <a:xfrm>
            <a:off x="4782235" y="5200106"/>
            <a:ext cx="1912860" cy="78811"/>
          </a:xfrm>
          <a:custGeom>
            <a:avLst/>
            <a:gdLst/>
            <a:ahLst/>
            <a:cxnLst/>
            <a:rect l="l" t="t" r="r" b="b"/>
            <a:pathLst>
              <a:path w="1499870" h="67310">
                <a:moveTo>
                  <a:pt x="1432559" y="67056"/>
                </a:moveTo>
                <a:lnTo>
                  <a:pt x="1432559" y="0"/>
                </a:lnTo>
                <a:lnTo>
                  <a:pt x="1487424" y="27432"/>
                </a:lnTo>
                <a:lnTo>
                  <a:pt x="1443228" y="27432"/>
                </a:lnTo>
                <a:lnTo>
                  <a:pt x="1443228" y="38100"/>
                </a:lnTo>
                <a:lnTo>
                  <a:pt x="1490472" y="38100"/>
                </a:lnTo>
                <a:lnTo>
                  <a:pt x="1432559" y="67056"/>
                </a:lnTo>
                <a:close/>
              </a:path>
              <a:path w="1499870" h="67310">
                <a:moveTo>
                  <a:pt x="1432559" y="38100"/>
                </a:moveTo>
                <a:lnTo>
                  <a:pt x="0" y="38100"/>
                </a:lnTo>
                <a:lnTo>
                  <a:pt x="0" y="27432"/>
                </a:lnTo>
                <a:lnTo>
                  <a:pt x="1432559" y="27432"/>
                </a:lnTo>
                <a:lnTo>
                  <a:pt x="1432559" y="38100"/>
                </a:lnTo>
                <a:close/>
              </a:path>
              <a:path w="1499870" h="67310">
                <a:moveTo>
                  <a:pt x="1490472" y="38100"/>
                </a:moveTo>
                <a:lnTo>
                  <a:pt x="1443228" y="38100"/>
                </a:lnTo>
                <a:lnTo>
                  <a:pt x="1443228" y="27432"/>
                </a:lnTo>
                <a:lnTo>
                  <a:pt x="1487424" y="27432"/>
                </a:lnTo>
                <a:lnTo>
                  <a:pt x="1499616" y="33528"/>
                </a:lnTo>
                <a:lnTo>
                  <a:pt x="1490472" y="38100"/>
                </a:lnTo>
                <a:close/>
              </a:path>
            </a:pathLst>
          </a:custGeom>
          <a:solidFill>
            <a:srgbClr val="ACAC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36">
            <a:extLst>
              <a:ext uri="{FF2B5EF4-FFF2-40B4-BE49-F238E27FC236}">
                <a16:creationId xmlns:a16="http://schemas.microsoft.com/office/drawing/2014/main" id="{F6D3DFA1-51EF-42E4-85B5-F446348293DE}"/>
              </a:ext>
            </a:extLst>
          </p:cNvPr>
          <p:cNvSpPr/>
          <p:nvPr/>
        </p:nvSpPr>
        <p:spPr>
          <a:xfrm>
            <a:off x="7707405" y="3456756"/>
            <a:ext cx="2704082" cy="1697402"/>
          </a:xfrm>
          <a:custGeom>
            <a:avLst/>
            <a:gdLst/>
            <a:ahLst/>
            <a:cxnLst/>
            <a:rect l="l" t="t" r="r" b="b"/>
            <a:pathLst>
              <a:path w="2120265" h="1449704">
                <a:moveTo>
                  <a:pt x="2007108" y="128016"/>
                </a:moveTo>
                <a:lnTo>
                  <a:pt x="1999488" y="123444"/>
                </a:lnTo>
                <a:lnTo>
                  <a:pt x="1993392" y="120396"/>
                </a:lnTo>
                <a:lnTo>
                  <a:pt x="1990344" y="111252"/>
                </a:lnTo>
                <a:lnTo>
                  <a:pt x="1994916" y="105156"/>
                </a:lnTo>
                <a:lnTo>
                  <a:pt x="2052828" y="0"/>
                </a:lnTo>
                <a:lnTo>
                  <a:pt x="2069614" y="27432"/>
                </a:lnTo>
                <a:lnTo>
                  <a:pt x="2039112" y="27432"/>
                </a:lnTo>
                <a:lnTo>
                  <a:pt x="2039112" y="83082"/>
                </a:lnTo>
                <a:lnTo>
                  <a:pt x="2019300" y="118872"/>
                </a:lnTo>
                <a:lnTo>
                  <a:pt x="2014728" y="124968"/>
                </a:lnTo>
                <a:lnTo>
                  <a:pt x="2007108" y="128016"/>
                </a:lnTo>
                <a:close/>
              </a:path>
              <a:path w="2120265" h="1449704">
                <a:moveTo>
                  <a:pt x="2039112" y="83082"/>
                </a:moveTo>
                <a:lnTo>
                  <a:pt x="2039112" y="27432"/>
                </a:lnTo>
                <a:lnTo>
                  <a:pt x="2068068" y="27432"/>
                </a:lnTo>
                <a:lnTo>
                  <a:pt x="2068068" y="33528"/>
                </a:lnTo>
                <a:lnTo>
                  <a:pt x="2066544" y="33528"/>
                </a:lnTo>
                <a:lnTo>
                  <a:pt x="2042160" y="35052"/>
                </a:lnTo>
                <a:lnTo>
                  <a:pt x="2054511" y="55263"/>
                </a:lnTo>
                <a:lnTo>
                  <a:pt x="2039112" y="83082"/>
                </a:lnTo>
                <a:close/>
              </a:path>
              <a:path w="2120265" h="1449704">
                <a:moveTo>
                  <a:pt x="2104644" y="126491"/>
                </a:moveTo>
                <a:lnTo>
                  <a:pt x="2095500" y="123444"/>
                </a:lnTo>
                <a:lnTo>
                  <a:pt x="2092451" y="117348"/>
                </a:lnTo>
                <a:lnTo>
                  <a:pt x="2068068" y="77447"/>
                </a:lnTo>
                <a:lnTo>
                  <a:pt x="2068068" y="27432"/>
                </a:lnTo>
                <a:lnTo>
                  <a:pt x="2069614" y="27432"/>
                </a:lnTo>
                <a:lnTo>
                  <a:pt x="2115312" y="102108"/>
                </a:lnTo>
                <a:lnTo>
                  <a:pt x="2119884" y="109728"/>
                </a:lnTo>
                <a:lnTo>
                  <a:pt x="2118360" y="117348"/>
                </a:lnTo>
                <a:lnTo>
                  <a:pt x="2110740" y="121920"/>
                </a:lnTo>
                <a:lnTo>
                  <a:pt x="2104644" y="126491"/>
                </a:lnTo>
                <a:close/>
              </a:path>
              <a:path w="2120265" h="1449704">
                <a:moveTo>
                  <a:pt x="2054511" y="55263"/>
                </a:moveTo>
                <a:lnTo>
                  <a:pt x="2042160" y="35052"/>
                </a:lnTo>
                <a:lnTo>
                  <a:pt x="2066544" y="33528"/>
                </a:lnTo>
                <a:lnTo>
                  <a:pt x="2054511" y="55263"/>
                </a:lnTo>
                <a:close/>
              </a:path>
              <a:path w="2120265" h="1449704">
                <a:moveTo>
                  <a:pt x="2068068" y="77447"/>
                </a:moveTo>
                <a:lnTo>
                  <a:pt x="2054511" y="55263"/>
                </a:lnTo>
                <a:lnTo>
                  <a:pt x="2066544" y="33528"/>
                </a:lnTo>
                <a:lnTo>
                  <a:pt x="2068068" y="33528"/>
                </a:lnTo>
                <a:lnTo>
                  <a:pt x="2068068" y="77447"/>
                </a:lnTo>
                <a:close/>
              </a:path>
              <a:path w="2120265" h="1449704">
                <a:moveTo>
                  <a:pt x="2039112" y="1435608"/>
                </a:moveTo>
                <a:lnTo>
                  <a:pt x="2039112" y="83082"/>
                </a:lnTo>
                <a:lnTo>
                  <a:pt x="2054511" y="55263"/>
                </a:lnTo>
                <a:lnTo>
                  <a:pt x="2068068" y="77447"/>
                </a:lnTo>
                <a:lnTo>
                  <a:pt x="2068068" y="1421892"/>
                </a:lnTo>
                <a:lnTo>
                  <a:pt x="2054351" y="1421892"/>
                </a:lnTo>
                <a:lnTo>
                  <a:pt x="2039112" y="1435608"/>
                </a:lnTo>
                <a:close/>
              </a:path>
              <a:path w="2120265" h="1449704">
                <a:moveTo>
                  <a:pt x="2068068" y="1449324"/>
                </a:moveTo>
                <a:lnTo>
                  <a:pt x="0" y="1449324"/>
                </a:lnTo>
                <a:lnTo>
                  <a:pt x="0" y="1421892"/>
                </a:lnTo>
                <a:lnTo>
                  <a:pt x="2039112" y="1421892"/>
                </a:lnTo>
                <a:lnTo>
                  <a:pt x="2039112" y="1435608"/>
                </a:lnTo>
                <a:lnTo>
                  <a:pt x="2068068" y="1435608"/>
                </a:lnTo>
                <a:lnTo>
                  <a:pt x="2068068" y="1449324"/>
                </a:lnTo>
                <a:close/>
              </a:path>
              <a:path w="2120265" h="1449704">
                <a:moveTo>
                  <a:pt x="2068068" y="1435608"/>
                </a:moveTo>
                <a:lnTo>
                  <a:pt x="2039112" y="1435608"/>
                </a:lnTo>
                <a:lnTo>
                  <a:pt x="2054351" y="1421892"/>
                </a:lnTo>
                <a:lnTo>
                  <a:pt x="2068068" y="1421892"/>
                </a:lnTo>
                <a:lnTo>
                  <a:pt x="2068068" y="1435608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413D21F8-5D59-4CB3-9EDB-93E0BF794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512" y="5047979"/>
            <a:ext cx="1094694" cy="73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C16EA1CB-7536-43F0-B600-B8389DA5C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016" y="3504888"/>
            <a:ext cx="1094694" cy="73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719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Sistema Certificador da Origem da Energia para H2V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sp>
        <p:nvSpPr>
          <p:cNvPr id="262" name="CaixaDeTexto 8">
            <a:extLst>
              <a:ext uri="{FF2B5EF4-FFF2-40B4-BE49-F238E27FC236}">
                <a16:creationId xmlns:a16="http://schemas.microsoft.com/office/drawing/2014/main" id="{25FF7D18-2AAE-43E3-A94D-FC0DB6283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67" y="6464516"/>
            <a:ext cx="11718183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Autores</a:t>
            </a:r>
            <a:r>
              <a:rPr lang="pt-BR" altLang="pt-BR" sz="1600" dirty="0"/>
              <a:t>.</a:t>
            </a:r>
            <a:endParaRPr lang="pt-BR" altLang="pt-BR" sz="1600" dirty="0">
              <a:uFillTx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84667CBD-5FD7-40C7-9C07-04D56787C9E5}"/>
              </a:ext>
            </a:extLst>
          </p:cNvPr>
          <p:cNvGrpSpPr/>
          <p:nvPr/>
        </p:nvGrpSpPr>
        <p:grpSpPr>
          <a:xfrm>
            <a:off x="159335" y="1131055"/>
            <a:ext cx="11917420" cy="5310303"/>
            <a:chOff x="159335" y="1131055"/>
            <a:chExt cx="11917420" cy="5310303"/>
          </a:xfrm>
        </p:grpSpPr>
        <p:sp>
          <p:nvSpPr>
            <p:cNvPr id="140" name="Retângulo: Cantos Arredondados 139">
              <a:extLst>
                <a:ext uri="{FF2B5EF4-FFF2-40B4-BE49-F238E27FC236}">
                  <a16:creationId xmlns:a16="http://schemas.microsoft.com/office/drawing/2014/main" id="{3EC36F0B-3380-46BC-84ED-9DB2E44C8742}"/>
                </a:ext>
              </a:extLst>
            </p:cNvPr>
            <p:cNvSpPr/>
            <p:nvPr/>
          </p:nvSpPr>
          <p:spPr>
            <a:xfrm>
              <a:off x="6414315" y="5037249"/>
              <a:ext cx="2891092" cy="1232537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31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1" name="Seta: para a Direita 140">
              <a:extLst>
                <a:ext uri="{FF2B5EF4-FFF2-40B4-BE49-F238E27FC236}">
                  <a16:creationId xmlns:a16="http://schemas.microsoft.com/office/drawing/2014/main" id="{64725E89-560D-442E-ACD6-D46572766CEF}"/>
                </a:ext>
              </a:extLst>
            </p:cNvPr>
            <p:cNvSpPr/>
            <p:nvPr/>
          </p:nvSpPr>
          <p:spPr>
            <a:xfrm>
              <a:off x="6139413" y="4740704"/>
              <a:ext cx="3188140" cy="115504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48" name="Agrupar 147">
              <a:extLst>
                <a:ext uri="{FF2B5EF4-FFF2-40B4-BE49-F238E27FC236}">
                  <a16:creationId xmlns:a16="http://schemas.microsoft.com/office/drawing/2014/main" id="{32D3BFF6-E370-4596-AC8A-E66A2DC36820}"/>
                </a:ext>
              </a:extLst>
            </p:cNvPr>
            <p:cNvGrpSpPr/>
            <p:nvPr/>
          </p:nvGrpSpPr>
          <p:grpSpPr>
            <a:xfrm>
              <a:off x="4556050" y="1252855"/>
              <a:ext cx="412959" cy="3993305"/>
              <a:chOff x="6533844" y="2699118"/>
              <a:chExt cx="483686" cy="4896519"/>
            </a:xfrm>
          </p:grpSpPr>
          <p:sp>
            <p:nvSpPr>
              <p:cNvPr id="248" name="Retângulo: Cantos Arredondados 247">
                <a:extLst>
                  <a:ext uri="{FF2B5EF4-FFF2-40B4-BE49-F238E27FC236}">
                    <a16:creationId xmlns:a16="http://schemas.microsoft.com/office/drawing/2014/main" id="{24EC463A-D5DB-4688-9B27-6A46D4E67CAF}"/>
                  </a:ext>
                </a:extLst>
              </p:cNvPr>
              <p:cNvSpPr/>
              <p:nvPr/>
            </p:nvSpPr>
            <p:spPr>
              <a:xfrm>
                <a:off x="6584605" y="2699118"/>
                <a:ext cx="432925" cy="4896519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49" name="CaixaDeTexto 248">
                <a:extLst>
                  <a:ext uri="{FF2B5EF4-FFF2-40B4-BE49-F238E27FC236}">
                    <a16:creationId xmlns:a16="http://schemas.microsoft.com/office/drawing/2014/main" id="{F486692E-580A-4147-B398-8D149997EEA6}"/>
                  </a:ext>
                </a:extLst>
              </p:cNvPr>
              <p:cNvSpPr txBox="1"/>
              <p:nvPr/>
            </p:nvSpPr>
            <p:spPr>
              <a:xfrm>
                <a:off x="6533844" y="3790822"/>
                <a:ext cx="461665" cy="3359381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pt-BR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SIN – Sistema Interligado Nacional</a:t>
                </a:r>
              </a:p>
            </p:txBody>
          </p:sp>
        </p:grpSp>
        <p:sp>
          <p:nvSpPr>
            <p:cNvPr id="152" name="Seta: para a Direita 151">
              <a:extLst>
                <a:ext uri="{FF2B5EF4-FFF2-40B4-BE49-F238E27FC236}">
                  <a16:creationId xmlns:a16="http://schemas.microsoft.com/office/drawing/2014/main" id="{B22A23A8-CA9B-487F-9A9C-80BE359BA679}"/>
                </a:ext>
              </a:extLst>
            </p:cNvPr>
            <p:cNvSpPr/>
            <p:nvPr/>
          </p:nvSpPr>
          <p:spPr>
            <a:xfrm>
              <a:off x="5036448" y="4735788"/>
              <a:ext cx="301497" cy="84836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6" name="Retângulo: Cantos Arredondados 155">
              <a:extLst>
                <a:ext uri="{FF2B5EF4-FFF2-40B4-BE49-F238E27FC236}">
                  <a16:creationId xmlns:a16="http://schemas.microsoft.com/office/drawing/2014/main" id="{549CE4CC-FBF9-4886-808B-64EFC5870B2E}"/>
                </a:ext>
              </a:extLst>
            </p:cNvPr>
            <p:cNvSpPr/>
            <p:nvPr/>
          </p:nvSpPr>
          <p:spPr>
            <a:xfrm>
              <a:off x="172084" y="1131055"/>
              <a:ext cx="5516495" cy="4216035"/>
            </a:xfrm>
            <a:prstGeom prst="roundRect">
              <a:avLst>
                <a:gd name="adj" fmla="val 7879"/>
              </a:avLst>
            </a:prstGeom>
            <a:noFill/>
            <a:ln w="2857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57" name="Agrupar 156">
              <a:extLst>
                <a:ext uri="{FF2B5EF4-FFF2-40B4-BE49-F238E27FC236}">
                  <a16:creationId xmlns:a16="http://schemas.microsoft.com/office/drawing/2014/main" id="{A13DD7A5-655D-4DDA-9AA4-A541DB654D73}"/>
                </a:ext>
              </a:extLst>
            </p:cNvPr>
            <p:cNvGrpSpPr/>
            <p:nvPr/>
          </p:nvGrpSpPr>
          <p:grpSpPr>
            <a:xfrm>
              <a:off x="5778400" y="1131055"/>
              <a:ext cx="6298355" cy="5173231"/>
              <a:chOff x="7965545" y="1591568"/>
              <a:chExt cx="7377066" cy="6343324"/>
            </a:xfrm>
          </p:grpSpPr>
          <p:grpSp>
            <p:nvGrpSpPr>
              <p:cNvPr id="186" name="Agrupar 185">
                <a:extLst>
                  <a:ext uri="{FF2B5EF4-FFF2-40B4-BE49-F238E27FC236}">
                    <a16:creationId xmlns:a16="http://schemas.microsoft.com/office/drawing/2014/main" id="{679A9993-677B-4C3E-A901-21585C620B68}"/>
                  </a:ext>
                </a:extLst>
              </p:cNvPr>
              <p:cNvGrpSpPr/>
              <p:nvPr/>
            </p:nvGrpSpPr>
            <p:grpSpPr>
              <a:xfrm>
                <a:off x="10973160" y="6627262"/>
                <a:ext cx="856682" cy="968375"/>
                <a:chOff x="6575206" y="3967963"/>
                <a:chExt cx="856682" cy="968375"/>
              </a:xfrm>
            </p:grpSpPr>
            <p:sp>
              <p:nvSpPr>
                <p:cNvPr id="246" name="Fluxograma: Processo Alternativo 245">
                  <a:extLst>
                    <a:ext uri="{FF2B5EF4-FFF2-40B4-BE49-F238E27FC236}">
                      <a16:creationId xmlns:a16="http://schemas.microsoft.com/office/drawing/2014/main" id="{EDC3E6EE-869C-44DD-BEEF-068C08EB395E}"/>
                    </a:ext>
                  </a:extLst>
                </p:cNvPr>
                <p:cNvSpPr/>
                <p:nvPr/>
              </p:nvSpPr>
              <p:spPr>
                <a:xfrm>
                  <a:off x="6580988" y="3967963"/>
                  <a:ext cx="850900" cy="968375"/>
                </a:xfrm>
                <a:prstGeom prst="flowChartAlternateProcess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pic>
              <p:nvPicPr>
                <p:cNvPr id="247" name="Picture 2" descr="Medidor elétrico Ícone grátis">
                  <a:extLst>
                    <a:ext uri="{FF2B5EF4-FFF2-40B4-BE49-F238E27FC236}">
                      <a16:creationId xmlns:a16="http://schemas.microsoft.com/office/drawing/2014/main" id="{CDEBC572-F8E0-4952-B8EC-59F436C6FB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75206" y="4028712"/>
                  <a:ext cx="846876" cy="846876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87" name="Agrupar 186">
                <a:extLst>
                  <a:ext uri="{FF2B5EF4-FFF2-40B4-BE49-F238E27FC236}">
                    <a16:creationId xmlns:a16="http://schemas.microsoft.com/office/drawing/2014/main" id="{D13CBD8F-E309-44FC-AD14-9740DA2CC020}"/>
                  </a:ext>
                </a:extLst>
              </p:cNvPr>
              <p:cNvGrpSpPr/>
              <p:nvPr/>
            </p:nvGrpSpPr>
            <p:grpSpPr>
              <a:xfrm>
                <a:off x="9177465" y="6627262"/>
                <a:ext cx="850900" cy="968375"/>
                <a:chOff x="7397999" y="6625060"/>
                <a:chExt cx="850900" cy="968375"/>
              </a:xfrm>
            </p:grpSpPr>
            <p:pic>
              <p:nvPicPr>
                <p:cNvPr id="244" name="Picture 10" descr="Battery Level Png Transparent Images – Free PNG Images Vector, PSD,  Clipart, Templates">
                  <a:extLst>
                    <a:ext uri="{FF2B5EF4-FFF2-40B4-BE49-F238E27FC236}">
                      <a16:creationId xmlns:a16="http://schemas.microsoft.com/office/drawing/2014/main" id="{69A89DC9-7E91-4761-8187-8A70CAA9C0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88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7606986" y="6627452"/>
                  <a:ext cx="432925" cy="95328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5" name="Fluxograma: Processo Alternativo 244">
                  <a:extLst>
                    <a:ext uri="{FF2B5EF4-FFF2-40B4-BE49-F238E27FC236}">
                      <a16:creationId xmlns:a16="http://schemas.microsoft.com/office/drawing/2014/main" id="{684E96D9-55EB-4086-8F0A-B51EDCF0823B}"/>
                    </a:ext>
                  </a:extLst>
                </p:cNvPr>
                <p:cNvSpPr/>
                <p:nvPr/>
              </p:nvSpPr>
              <p:spPr>
                <a:xfrm>
                  <a:off x="7397999" y="6625060"/>
                  <a:ext cx="850900" cy="968375"/>
                </a:xfrm>
                <a:prstGeom prst="flowChartAlternateProcess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88" name="Agrupar 187">
                <a:extLst>
                  <a:ext uri="{FF2B5EF4-FFF2-40B4-BE49-F238E27FC236}">
                    <a16:creationId xmlns:a16="http://schemas.microsoft.com/office/drawing/2014/main" id="{9ED16053-1047-4C5A-8389-01B037221372}"/>
                  </a:ext>
                </a:extLst>
              </p:cNvPr>
              <p:cNvGrpSpPr/>
              <p:nvPr/>
            </p:nvGrpSpPr>
            <p:grpSpPr>
              <a:xfrm>
                <a:off x="13065306" y="4853893"/>
                <a:ext cx="850900" cy="968375"/>
                <a:chOff x="8286986" y="569933"/>
                <a:chExt cx="850900" cy="968375"/>
              </a:xfrm>
            </p:grpSpPr>
            <p:sp>
              <p:nvSpPr>
                <p:cNvPr id="242" name="Fluxograma: Processo Alternativo 241">
                  <a:extLst>
                    <a:ext uri="{FF2B5EF4-FFF2-40B4-BE49-F238E27FC236}">
                      <a16:creationId xmlns:a16="http://schemas.microsoft.com/office/drawing/2014/main" id="{F482D5F5-FBC5-449E-9C62-005135A9A5C4}"/>
                    </a:ext>
                  </a:extLst>
                </p:cNvPr>
                <p:cNvSpPr/>
                <p:nvPr/>
              </p:nvSpPr>
              <p:spPr>
                <a:xfrm>
                  <a:off x="8286986" y="569933"/>
                  <a:ext cx="850900" cy="968375"/>
                </a:xfrm>
                <a:prstGeom prst="flowChartAlternateProcess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pic>
              <p:nvPicPr>
                <p:cNvPr id="243" name="Picture 12">
                  <a:extLst>
                    <a:ext uri="{FF2B5EF4-FFF2-40B4-BE49-F238E27FC236}">
                      <a16:creationId xmlns:a16="http://schemas.microsoft.com/office/drawing/2014/main" id="{1C3275AA-1156-475C-A67F-88F5F26E30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246" t="34773" r="60928" b="38332"/>
                <a:stretch/>
              </p:blipFill>
              <p:spPr bwMode="auto">
                <a:xfrm>
                  <a:off x="8315986" y="653367"/>
                  <a:ext cx="812460" cy="8151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89" name="Agrupar 188">
                <a:extLst>
                  <a:ext uri="{FF2B5EF4-FFF2-40B4-BE49-F238E27FC236}">
                    <a16:creationId xmlns:a16="http://schemas.microsoft.com/office/drawing/2014/main" id="{11461695-6AC3-4751-B843-9A095FF5251D}"/>
                  </a:ext>
                </a:extLst>
              </p:cNvPr>
              <p:cNvGrpSpPr/>
              <p:nvPr/>
            </p:nvGrpSpPr>
            <p:grpSpPr>
              <a:xfrm>
                <a:off x="13065306" y="6282128"/>
                <a:ext cx="850900" cy="968375"/>
                <a:chOff x="8277546" y="2086629"/>
                <a:chExt cx="850900" cy="968375"/>
              </a:xfrm>
            </p:grpSpPr>
            <p:pic>
              <p:nvPicPr>
                <p:cNvPr id="240" name="Picture 12">
                  <a:extLst>
                    <a:ext uri="{FF2B5EF4-FFF2-40B4-BE49-F238E27FC236}">
                      <a16:creationId xmlns:a16="http://schemas.microsoft.com/office/drawing/2014/main" id="{732B72DF-50F4-44EC-A3BD-CEFD3667949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569" t="29931" r="45596" b="38146"/>
                <a:stretch/>
              </p:blipFill>
              <p:spPr bwMode="auto">
                <a:xfrm>
                  <a:off x="8382751" y="2117299"/>
                  <a:ext cx="621849" cy="92319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1" name="Fluxograma: Processo Alternativo 240">
                  <a:extLst>
                    <a:ext uri="{FF2B5EF4-FFF2-40B4-BE49-F238E27FC236}">
                      <a16:creationId xmlns:a16="http://schemas.microsoft.com/office/drawing/2014/main" id="{4A548AF5-159D-497C-9FE6-AA148BF011FA}"/>
                    </a:ext>
                  </a:extLst>
                </p:cNvPr>
                <p:cNvSpPr/>
                <p:nvPr/>
              </p:nvSpPr>
              <p:spPr>
                <a:xfrm>
                  <a:off x="8277546" y="2086629"/>
                  <a:ext cx="850900" cy="968375"/>
                </a:xfrm>
                <a:prstGeom prst="flowChartAlternateProcess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90" name="Agrupar 189">
                <a:extLst>
                  <a:ext uri="{FF2B5EF4-FFF2-40B4-BE49-F238E27FC236}">
                    <a16:creationId xmlns:a16="http://schemas.microsoft.com/office/drawing/2014/main" id="{7B5FAFA5-288E-484B-9CCC-E664CC78D413}"/>
                  </a:ext>
                </a:extLst>
              </p:cNvPr>
              <p:cNvGrpSpPr/>
              <p:nvPr/>
            </p:nvGrpSpPr>
            <p:grpSpPr>
              <a:xfrm>
                <a:off x="13065306" y="3425656"/>
                <a:ext cx="850900" cy="968375"/>
                <a:chOff x="5708261" y="1458480"/>
                <a:chExt cx="850900" cy="968375"/>
              </a:xfrm>
            </p:grpSpPr>
            <p:pic>
              <p:nvPicPr>
                <p:cNvPr id="238" name="Picture 14" descr="Vetores Dessalinização: Desenho vetorial, imagens vetoriais Dessalinização|  Depositphotos">
                  <a:extLst>
                    <a:ext uri="{FF2B5EF4-FFF2-40B4-BE49-F238E27FC236}">
                      <a16:creationId xmlns:a16="http://schemas.microsoft.com/office/drawing/2014/main" id="{0F489FE2-6258-4B1E-A84D-CCFFF207AE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5767322" y="1527687"/>
                  <a:ext cx="761961" cy="8319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39" name="Fluxograma: Processo Alternativo 238">
                  <a:extLst>
                    <a:ext uri="{FF2B5EF4-FFF2-40B4-BE49-F238E27FC236}">
                      <a16:creationId xmlns:a16="http://schemas.microsoft.com/office/drawing/2014/main" id="{9E8F7A60-548E-4B43-BFAD-76D7B979B9F8}"/>
                    </a:ext>
                  </a:extLst>
                </p:cNvPr>
                <p:cNvSpPr/>
                <p:nvPr/>
              </p:nvSpPr>
              <p:spPr>
                <a:xfrm>
                  <a:off x="5708261" y="1458480"/>
                  <a:ext cx="850900" cy="968375"/>
                </a:xfrm>
                <a:prstGeom prst="flowChartAlternateProcess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191" name="Retângulo: Cantos Arredondados 190">
                <a:extLst>
                  <a:ext uri="{FF2B5EF4-FFF2-40B4-BE49-F238E27FC236}">
                    <a16:creationId xmlns:a16="http://schemas.microsoft.com/office/drawing/2014/main" id="{988E8224-2FF4-45E4-A71B-9B84A5D7857F}"/>
                  </a:ext>
                </a:extLst>
              </p:cNvPr>
              <p:cNvSpPr/>
              <p:nvPr/>
            </p:nvSpPr>
            <p:spPr>
              <a:xfrm>
                <a:off x="12220464" y="2699118"/>
                <a:ext cx="432925" cy="489651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92" name="CaixaDeTexto 191">
                <a:extLst>
                  <a:ext uri="{FF2B5EF4-FFF2-40B4-BE49-F238E27FC236}">
                    <a16:creationId xmlns:a16="http://schemas.microsoft.com/office/drawing/2014/main" id="{914ED8BE-710B-4756-9276-7347EC80D208}"/>
                  </a:ext>
                </a:extLst>
              </p:cNvPr>
              <p:cNvSpPr txBox="1"/>
              <p:nvPr/>
            </p:nvSpPr>
            <p:spPr>
              <a:xfrm>
                <a:off x="12174241" y="4269535"/>
                <a:ext cx="461665" cy="2081595"/>
              </a:xfrm>
              <a:prstGeom prst="rect">
                <a:avLst/>
              </a:prstGeom>
              <a:noFill/>
            </p:spPr>
            <p:txBody>
              <a:bodyPr vert="vert270" wrap="none" rtlCol="0">
                <a:spAutoFit/>
              </a:bodyPr>
              <a:lstStyle/>
              <a:p>
                <a:r>
                  <a:rPr lang="pt-BR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Rede Elétrica Interna</a:t>
                </a:r>
              </a:p>
            </p:txBody>
          </p:sp>
          <p:grpSp>
            <p:nvGrpSpPr>
              <p:cNvPr id="193" name="Agrupar 192">
                <a:extLst>
                  <a:ext uri="{FF2B5EF4-FFF2-40B4-BE49-F238E27FC236}">
                    <a16:creationId xmlns:a16="http://schemas.microsoft.com/office/drawing/2014/main" id="{E3134A50-24FE-4276-B2C4-4F5004C494AF}"/>
                  </a:ext>
                </a:extLst>
              </p:cNvPr>
              <p:cNvGrpSpPr/>
              <p:nvPr/>
            </p:nvGrpSpPr>
            <p:grpSpPr>
              <a:xfrm>
                <a:off x="9179233" y="2705680"/>
                <a:ext cx="850900" cy="968375"/>
                <a:chOff x="7335976" y="2203962"/>
                <a:chExt cx="850900" cy="968375"/>
              </a:xfrm>
            </p:grpSpPr>
            <p:pic>
              <p:nvPicPr>
                <p:cNvPr id="236" name="Imagem 235">
                  <a:extLst>
                    <a:ext uri="{FF2B5EF4-FFF2-40B4-BE49-F238E27FC236}">
                      <a16:creationId xmlns:a16="http://schemas.microsoft.com/office/drawing/2014/main" id="{3E4C39C8-4DEB-4F47-87C8-2F4D28B16A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47455" y="2244276"/>
                  <a:ext cx="627942" cy="87790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237" name="Fluxograma: Processo Alternativo 236">
                  <a:extLst>
                    <a:ext uri="{FF2B5EF4-FFF2-40B4-BE49-F238E27FC236}">
                      <a16:creationId xmlns:a16="http://schemas.microsoft.com/office/drawing/2014/main" id="{4D293016-48CE-4087-B043-9C9A516776CE}"/>
                    </a:ext>
                  </a:extLst>
                </p:cNvPr>
                <p:cNvSpPr/>
                <p:nvPr/>
              </p:nvSpPr>
              <p:spPr>
                <a:xfrm>
                  <a:off x="7335976" y="2203962"/>
                  <a:ext cx="850900" cy="968375"/>
                </a:xfrm>
                <a:prstGeom prst="flowChartAlternateProcess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94" name="Agrupar 193">
                <a:extLst>
                  <a:ext uri="{FF2B5EF4-FFF2-40B4-BE49-F238E27FC236}">
                    <a16:creationId xmlns:a16="http://schemas.microsoft.com/office/drawing/2014/main" id="{2574DF18-4287-4EEF-BA21-2A7D21594830}"/>
                  </a:ext>
                </a:extLst>
              </p:cNvPr>
              <p:cNvGrpSpPr/>
              <p:nvPr/>
            </p:nvGrpSpPr>
            <p:grpSpPr>
              <a:xfrm>
                <a:off x="9178587" y="3772336"/>
                <a:ext cx="850900" cy="968375"/>
                <a:chOff x="7431033" y="3351022"/>
                <a:chExt cx="850900" cy="968375"/>
              </a:xfrm>
            </p:grpSpPr>
            <p:pic>
              <p:nvPicPr>
                <p:cNvPr id="234" name="Imagem 233">
                  <a:extLst>
                    <a:ext uri="{FF2B5EF4-FFF2-40B4-BE49-F238E27FC236}">
                      <a16:creationId xmlns:a16="http://schemas.microsoft.com/office/drawing/2014/main" id="{E3F6F547-1DA4-4020-B699-BE344DABF3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506725" y="3371320"/>
                  <a:ext cx="688908" cy="908383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235" name="Fluxograma: Processo Alternativo 234">
                  <a:extLst>
                    <a:ext uri="{FF2B5EF4-FFF2-40B4-BE49-F238E27FC236}">
                      <a16:creationId xmlns:a16="http://schemas.microsoft.com/office/drawing/2014/main" id="{3670B550-E9CA-49A8-81B7-74D157BA7729}"/>
                    </a:ext>
                  </a:extLst>
                </p:cNvPr>
                <p:cNvSpPr/>
                <p:nvPr/>
              </p:nvSpPr>
              <p:spPr>
                <a:xfrm>
                  <a:off x="7431033" y="3351022"/>
                  <a:ext cx="850900" cy="968375"/>
                </a:xfrm>
                <a:prstGeom prst="flowChartAlternateProcess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95" name="Agrupar 194">
                <a:extLst>
                  <a:ext uri="{FF2B5EF4-FFF2-40B4-BE49-F238E27FC236}">
                    <a16:creationId xmlns:a16="http://schemas.microsoft.com/office/drawing/2014/main" id="{5277CA2C-E929-4B2B-83C3-22BB57691F28}"/>
                  </a:ext>
                </a:extLst>
              </p:cNvPr>
              <p:cNvGrpSpPr/>
              <p:nvPr/>
            </p:nvGrpSpPr>
            <p:grpSpPr>
              <a:xfrm>
                <a:off x="9173283" y="4838991"/>
                <a:ext cx="850900" cy="968375"/>
                <a:chOff x="6008023" y="4319397"/>
                <a:chExt cx="850900" cy="968375"/>
              </a:xfrm>
            </p:grpSpPr>
            <p:pic>
              <p:nvPicPr>
                <p:cNvPr id="232" name="Imagem 231">
                  <a:extLst>
                    <a:ext uri="{FF2B5EF4-FFF2-40B4-BE49-F238E27FC236}">
                      <a16:creationId xmlns:a16="http://schemas.microsoft.com/office/drawing/2014/main" id="{05C11C3E-9398-4A1D-AD62-09CA39E26A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130518" y="4456146"/>
                  <a:ext cx="591363" cy="688908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233" name="Fluxograma: Processo Alternativo 232">
                  <a:extLst>
                    <a:ext uri="{FF2B5EF4-FFF2-40B4-BE49-F238E27FC236}">
                      <a16:creationId xmlns:a16="http://schemas.microsoft.com/office/drawing/2014/main" id="{F7822426-50E4-4BEA-9448-0CD021F3132A}"/>
                    </a:ext>
                  </a:extLst>
                </p:cNvPr>
                <p:cNvSpPr/>
                <p:nvPr/>
              </p:nvSpPr>
              <p:spPr>
                <a:xfrm>
                  <a:off x="6008023" y="4319397"/>
                  <a:ext cx="850900" cy="968375"/>
                </a:xfrm>
                <a:prstGeom prst="flowChartAlternateProcess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96" name="Agrupar 195">
                <a:extLst>
                  <a:ext uri="{FF2B5EF4-FFF2-40B4-BE49-F238E27FC236}">
                    <a16:creationId xmlns:a16="http://schemas.microsoft.com/office/drawing/2014/main" id="{45C1387C-D889-4D29-A796-2D9E97408FCD}"/>
                  </a:ext>
                </a:extLst>
              </p:cNvPr>
              <p:cNvGrpSpPr/>
              <p:nvPr/>
            </p:nvGrpSpPr>
            <p:grpSpPr>
              <a:xfrm>
                <a:off x="10973160" y="3767561"/>
                <a:ext cx="856682" cy="968375"/>
                <a:chOff x="6575206" y="3967963"/>
                <a:chExt cx="856682" cy="968375"/>
              </a:xfrm>
            </p:grpSpPr>
            <p:sp>
              <p:nvSpPr>
                <p:cNvPr id="230" name="Fluxograma: Processo Alternativo 229">
                  <a:extLst>
                    <a:ext uri="{FF2B5EF4-FFF2-40B4-BE49-F238E27FC236}">
                      <a16:creationId xmlns:a16="http://schemas.microsoft.com/office/drawing/2014/main" id="{532842F4-4E0F-4DE1-8708-736AEA6C7E68}"/>
                    </a:ext>
                  </a:extLst>
                </p:cNvPr>
                <p:cNvSpPr/>
                <p:nvPr/>
              </p:nvSpPr>
              <p:spPr>
                <a:xfrm>
                  <a:off x="6580988" y="3967963"/>
                  <a:ext cx="850900" cy="968375"/>
                </a:xfrm>
                <a:prstGeom prst="flowChartAlternateProcess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pic>
              <p:nvPicPr>
                <p:cNvPr id="231" name="Picture 2" descr="Medidor elétrico Ícone grátis">
                  <a:extLst>
                    <a:ext uri="{FF2B5EF4-FFF2-40B4-BE49-F238E27FC236}">
                      <a16:creationId xmlns:a16="http://schemas.microsoft.com/office/drawing/2014/main" id="{08BA20C6-F752-48DB-AA31-4FAC8E9F77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75206" y="4028712"/>
                  <a:ext cx="846876" cy="846876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97" name="Agrupar 196">
                <a:extLst>
                  <a:ext uri="{FF2B5EF4-FFF2-40B4-BE49-F238E27FC236}">
                    <a16:creationId xmlns:a16="http://schemas.microsoft.com/office/drawing/2014/main" id="{3A5BF1BE-A285-4A00-B669-A551C76AF258}"/>
                  </a:ext>
                </a:extLst>
              </p:cNvPr>
              <p:cNvGrpSpPr/>
              <p:nvPr/>
            </p:nvGrpSpPr>
            <p:grpSpPr>
              <a:xfrm>
                <a:off x="10951790" y="4834367"/>
                <a:ext cx="856682" cy="968375"/>
                <a:chOff x="6575206" y="3967963"/>
                <a:chExt cx="856682" cy="968375"/>
              </a:xfrm>
            </p:grpSpPr>
            <p:sp>
              <p:nvSpPr>
                <p:cNvPr id="228" name="Fluxograma: Processo Alternativo 227">
                  <a:extLst>
                    <a:ext uri="{FF2B5EF4-FFF2-40B4-BE49-F238E27FC236}">
                      <a16:creationId xmlns:a16="http://schemas.microsoft.com/office/drawing/2014/main" id="{E39CA7F1-8DFB-435A-8AA8-191CF1CB0DE2}"/>
                    </a:ext>
                  </a:extLst>
                </p:cNvPr>
                <p:cNvSpPr/>
                <p:nvPr/>
              </p:nvSpPr>
              <p:spPr>
                <a:xfrm>
                  <a:off x="6580988" y="3967963"/>
                  <a:ext cx="850900" cy="968375"/>
                </a:xfrm>
                <a:prstGeom prst="flowChartAlternateProcess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pic>
              <p:nvPicPr>
                <p:cNvPr id="229" name="Picture 2" descr="Medidor elétrico Ícone grátis">
                  <a:extLst>
                    <a:ext uri="{FF2B5EF4-FFF2-40B4-BE49-F238E27FC236}">
                      <a16:creationId xmlns:a16="http://schemas.microsoft.com/office/drawing/2014/main" id="{F72DAD31-4DA5-44C8-AA0F-4C5E9ED707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75206" y="4028712"/>
                  <a:ext cx="846876" cy="846876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98" name="Agrupar 197">
                <a:extLst>
                  <a:ext uri="{FF2B5EF4-FFF2-40B4-BE49-F238E27FC236}">
                    <a16:creationId xmlns:a16="http://schemas.microsoft.com/office/drawing/2014/main" id="{F0698A43-070B-4626-BCFE-282047074CB1}"/>
                  </a:ext>
                </a:extLst>
              </p:cNvPr>
              <p:cNvGrpSpPr/>
              <p:nvPr/>
            </p:nvGrpSpPr>
            <p:grpSpPr>
              <a:xfrm>
                <a:off x="10954681" y="2699117"/>
                <a:ext cx="856682" cy="968375"/>
                <a:chOff x="6575206" y="3967963"/>
                <a:chExt cx="856682" cy="968375"/>
              </a:xfrm>
            </p:grpSpPr>
            <p:sp>
              <p:nvSpPr>
                <p:cNvPr id="226" name="Fluxograma: Processo Alternativo 225">
                  <a:extLst>
                    <a:ext uri="{FF2B5EF4-FFF2-40B4-BE49-F238E27FC236}">
                      <a16:creationId xmlns:a16="http://schemas.microsoft.com/office/drawing/2014/main" id="{A85FA7B9-691B-43D3-9063-103BE42CB60B}"/>
                    </a:ext>
                  </a:extLst>
                </p:cNvPr>
                <p:cNvSpPr/>
                <p:nvPr/>
              </p:nvSpPr>
              <p:spPr>
                <a:xfrm>
                  <a:off x="6580988" y="3967963"/>
                  <a:ext cx="850900" cy="968375"/>
                </a:xfrm>
                <a:prstGeom prst="flowChartAlternateProcess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pic>
              <p:nvPicPr>
                <p:cNvPr id="227" name="Picture 2" descr="Medidor elétrico Ícone grátis">
                  <a:extLst>
                    <a:ext uri="{FF2B5EF4-FFF2-40B4-BE49-F238E27FC236}">
                      <a16:creationId xmlns:a16="http://schemas.microsoft.com/office/drawing/2014/main" id="{0B2A7660-9C08-4A74-BD23-192A81DBB8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75206" y="4028712"/>
                  <a:ext cx="846876" cy="846876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99" name="Seta: para a Direita 198">
                <a:extLst>
                  <a:ext uri="{FF2B5EF4-FFF2-40B4-BE49-F238E27FC236}">
                    <a16:creationId xmlns:a16="http://schemas.microsoft.com/office/drawing/2014/main" id="{F09C96B0-93C9-4E1B-948F-3640B6FCD9A0}"/>
                  </a:ext>
                </a:extLst>
              </p:cNvPr>
              <p:cNvSpPr/>
              <p:nvPr/>
            </p:nvSpPr>
            <p:spPr>
              <a:xfrm>
                <a:off x="10078571" y="3137912"/>
                <a:ext cx="846876" cy="103966"/>
              </a:xfrm>
              <a:prstGeom prst="right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0" name="Seta: para a Direita 199">
                <a:extLst>
                  <a:ext uri="{FF2B5EF4-FFF2-40B4-BE49-F238E27FC236}">
                    <a16:creationId xmlns:a16="http://schemas.microsoft.com/office/drawing/2014/main" id="{C5388190-C017-49B7-9B7B-1BF7BD7A4794}"/>
                  </a:ext>
                </a:extLst>
              </p:cNvPr>
              <p:cNvSpPr/>
              <p:nvPr/>
            </p:nvSpPr>
            <p:spPr>
              <a:xfrm>
                <a:off x="10088548" y="4193201"/>
                <a:ext cx="846876" cy="103966"/>
              </a:xfrm>
              <a:prstGeom prst="right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1" name="Seta: para a Direita 200">
                <a:extLst>
                  <a:ext uri="{FF2B5EF4-FFF2-40B4-BE49-F238E27FC236}">
                    <a16:creationId xmlns:a16="http://schemas.microsoft.com/office/drawing/2014/main" id="{DB388567-D059-4BA5-B4BF-2CDA28B5708B}"/>
                  </a:ext>
                </a:extLst>
              </p:cNvPr>
              <p:cNvSpPr/>
              <p:nvPr/>
            </p:nvSpPr>
            <p:spPr>
              <a:xfrm>
                <a:off x="10088548" y="5266598"/>
                <a:ext cx="846876" cy="103966"/>
              </a:xfrm>
              <a:prstGeom prst="right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2" name="Seta: da Esquerda para a Direita 201">
                <a:extLst>
                  <a:ext uri="{FF2B5EF4-FFF2-40B4-BE49-F238E27FC236}">
                    <a16:creationId xmlns:a16="http://schemas.microsoft.com/office/drawing/2014/main" id="{3C1B7630-FF66-48BF-A8CD-EE9076004B00}"/>
                  </a:ext>
                </a:extLst>
              </p:cNvPr>
              <p:cNvSpPr/>
              <p:nvPr/>
            </p:nvSpPr>
            <p:spPr>
              <a:xfrm>
                <a:off x="10084524" y="7058783"/>
                <a:ext cx="850900" cy="111106"/>
              </a:xfrm>
              <a:prstGeom prst="leftRight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3" name="Seta: da Esquerda para a Direita 202">
                <a:extLst>
                  <a:ext uri="{FF2B5EF4-FFF2-40B4-BE49-F238E27FC236}">
                    <a16:creationId xmlns:a16="http://schemas.microsoft.com/office/drawing/2014/main" id="{BF230069-2C2D-451E-80EA-4DE36EEBDCEA}"/>
                  </a:ext>
                </a:extLst>
              </p:cNvPr>
              <p:cNvSpPr/>
              <p:nvPr/>
            </p:nvSpPr>
            <p:spPr>
              <a:xfrm>
                <a:off x="11855520" y="7058786"/>
                <a:ext cx="323652" cy="111105"/>
              </a:xfrm>
              <a:prstGeom prst="leftRight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4" name="Seta: para a Direita 203">
                <a:extLst>
                  <a:ext uri="{FF2B5EF4-FFF2-40B4-BE49-F238E27FC236}">
                    <a16:creationId xmlns:a16="http://schemas.microsoft.com/office/drawing/2014/main" id="{3C035574-DC80-441F-BEEB-EA4D61BBCC6C}"/>
                  </a:ext>
                </a:extLst>
              </p:cNvPr>
              <p:cNvSpPr/>
              <p:nvPr/>
            </p:nvSpPr>
            <p:spPr>
              <a:xfrm>
                <a:off x="11840779" y="3131261"/>
                <a:ext cx="353134" cy="104024"/>
              </a:xfrm>
              <a:prstGeom prst="right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5" name="Seta: para a Direita 204">
                <a:extLst>
                  <a:ext uri="{FF2B5EF4-FFF2-40B4-BE49-F238E27FC236}">
                    <a16:creationId xmlns:a16="http://schemas.microsoft.com/office/drawing/2014/main" id="{6ACB6637-B412-4003-A1CA-C508F8E042CE}"/>
                  </a:ext>
                </a:extLst>
              </p:cNvPr>
              <p:cNvSpPr/>
              <p:nvPr/>
            </p:nvSpPr>
            <p:spPr>
              <a:xfrm>
                <a:off x="11857522" y="4209309"/>
                <a:ext cx="353134" cy="104024"/>
              </a:xfrm>
              <a:prstGeom prst="right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6" name="Seta: para a Direita 205">
                <a:extLst>
                  <a:ext uri="{FF2B5EF4-FFF2-40B4-BE49-F238E27FC236}">
                    <a16:creationId xmlns:a16="http://schemas.microsoft.com/office/drawing/2014/main" id="{28CEF244-B0AB-4FCE-B14F-B2988CFF8D4A}"/>
                  </a:ext>
                </a:extLst>
              </p:cNvPr>
              <p:cNvSpPr/>
              <p:nvPr/>
            </p:nvSpPr>
            <p:spPr>
              <a:xfrm>
                <a:off x="11840779" y="5266540"/>
                <a:ext cx="353134" cy="104024"/>
              </a:xfrm>
              <a:prstGeom prst="rightArrow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7" name="Seta: para a Direita 206">
                <a:extLst>
                  <a:ext uri="{FF2B5EF4-FFF2-40B4-BE49-F238E27FC236}">
                    <a16:creationId xmlns:a16="http://schemas.microsoft.com/office/drawing/2014/main" id="{6238BA91-80CE-4B65-901F-861D49A7A10E}"/>
                  </a:ext>
                </a:extLst>
              </p:cNvPr>
              <p:cNvSpPr/>
              <p:nvPr/>
            </p:nvSpPr>
            <p:spPr>
              <a:xfrm>
                <a:off x="12690873" y="3881289"/>
                <a:ext cx="353134" cy="104024"/>
              </a:xfrm>
              <a:prstGeom prst="right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8" name="Seta: para a Direita 207">
                <a:extLst>
                  <a:ext uri="{FF2B5EF4-FFF2-40B4-BE49-F238E27FC236}">
                    <a16:creationId xmlns:a16="http://schemas.microsoft.com/office/drawing/2014/main" id="{32379AD4-0A7D-487F-A1AE-8B3FD5E914A8}"/>
                  </a:ext>
                </a:extLst>
              </p:cNvPr>
              <p:cNvSpPr/>
              <p:nvPr/>
            </p:nvSpPr>
            <p:spPr>
              <a:xfrm>
                <a:off x="12690873" y="5266540"/>
                <a:ext cx="353134" cy="104024"/>
              </a:xfrm>
              <a:prstGeom prst="right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09" name="Seta: para a Direita 208">
                <a:extLst>
                  <a:ext uri="{FF2B5EF4-FFF2-40B4-BE49-F238E27FC236}">
                    <a16:creationId xmlns:a16="http://schemas.microsoft.com/office/drawing/2014/main" id="{36D0A4F3-C133-4ABB-8128-8270520BC38C}"/>
                  </a:ext>
                </a:extLst>
              </p:cNvPr>
              <p:cNvSpPr/>
              <p:nvPr/>
            </p:nvSpPr>
            <p:spPr>
              <a:xfrm rot="5400000">
                <a:off x="13321112" y="4571948"/>
                <a:ext cx="353134" cy="104024"/>
              </a:xfrm>
              <a:prstGeom prst="rightArrow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0" name="Seta: para a Direita 209">
                <a:extLst>
                  <a:ext uri="{FF2B5EF4-FFF2-40B4-BE49-F238E27FC236}">
                    <a16:creationId xmlns:a16="http://schemas.microsoft.com/office/drawing/2014/main" id="{A383C56C-1C3B-456F-BB90-D4EDF864C474}"/>
                  </a:ext>
                </a:extLst>
              </p:cNvPr>
              <p:cNvSpPr/>
              <p:nvPr/>
            </p:nvSpPr>
            <p:spPr>
              <a:xfrm rot="5400000">
                <a:off x="13328780" y="6007874"/>
                <a:ext cx="353134" cy="104024"/>
              </a:xfrm>
              <a:prstGeom prst="rightArrow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1" name="Seta: para a Direita 210">
                <a:extLst>
                  <a:ext uri="{FF2B5EF4-FFF2-40B4-BE49-F238E27FC236}">
                    <a16:creationId xmlns:a16="http://schemas.microsoft.com/office/drawing/2014/main" id="{873A217C-5F4B-400E-BEB5-6A1E4B762A9E}"/>
                  </a:ext>
                </a:extLst>
              </p:cNvPr>
              <p:cNvSpPr/>
              <p:nvPr/>
            </p:nvSpPr>
            <p:spPr>
              <a:xfrm rot="5400000">
                <a:off x="13328780" y="3143713"/>
                <a:ext cx="353134" cy="104024"/>
              </a:xfrm>
              <a:prstGeom prst="rightArrow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2" name="Seta: para a Direita 211">
                <a:extLst>
                  <a:ext uri="{FF2B5EF4-FFF2-40B4-BE49-F238E27FC236}">
                    <a16:creationId xmlns:a16="http://schemas.microsoft.com/office/drawing/2014/main" id="{A26BA0BA-C2BC-40D1-AB9E-27625BDBAAC6}"/>
                  </a:ext>
                </a:extLst>
              </p:cNvPr>
              <p:cNvSpPr/>
              <p:nvPr/>
            </p:nvSpPr>
            <p:spPr>
              <a:xfrm rot="5400000">
                <a:off x="13316956" y="7413070"/>
                <a:ext cx="353134" cy="104024"/>
              </a:xfrm>
              <a:prstGeom prst="rightArrow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3" name="CaixaDeTexto 212">
                <a:extLst>
                  <a:ext uri="{FF2B5EF4-FFF2-40B4-BE49-F238E27FC236}">
                    <a16:creationId xmlns:a16="http://schemas.microsoft.com/office/drawing/2014/main" id="{81D4A1D3-4C62-4227-B67E-056D60B4124F}"/>
                  </a:ext>
                </a:extLst>
              </p:cNvPr>
              <p:cNvSpPr txBox="1"/>
              <p:nvPr/>
            </p:nvSpPr>
            <p:spPr>
              <a:xfrm>
                <a:off x="12665129" y="2713939"/>
                <a:ext cx="17844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pt-BR" sz="1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O com impurezas</a:t>
                </a:r>
              </a:p>
            </p:txBody>
          </p:sp>
          <p:sp>
            <p:nvSpPr>
              <p:cNvPr id="214" name="CaixaDeTexto 213">
                <a:extLst>
                  <a:ext uri="{FF2B5EF4-FFF2-40B4-BE49-F238E27FC236}">
                    <a16:creationId xmlns:a16="http://schemas.microsoft.com/office/drawing/2014/main" id="{F9B6B53C-5719-41DE-8440-3263E46589BE}"/>
                  </a:ext>
                </a:extLst>
              </p:cNvPr>
              <p:cNvSpPr txBox="1"/>
              <p:nvPr/>
            </p:nvSpPr>
            <p:spPr>
              <a:xfrm>
                <a:off x="13470781" y="4463238"/>
                <a:ext cx="5212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pt-BR" sz="1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</a:p>
            </p:txBody>
          </p:sp>
          <p:sp>
            <p:nvSpPr>
              <p:cNvPr id="215" name="CaixaDeTexto 214">
                <a:extLst>
                  <a:ext uri="{FF2B5EF4-FFF2-40B4-BE49-F238E27FC236}">
                    <a16:creationId xmlns:a16="http://schemas.microsoft.com/office/drawing/2014/main" id="{2C94E4A3-FB76-41B5-97B3-836025BEB133}"/>
                  </a:ext>
                </a:extLst>
              </p:cNvPr>
              <p:cNvSpPr txBox="1"/>
              <p:nvPr/>
            </p:nvSpPr>
            <p:spPr>
              <a:xfrm>
                <a:off x="13494549" y="5780411"/>
                <a:ext cx="1213271" cy="5660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pt-BR" sz="12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para ser</a:t>
                </a:r>
              </a:p>
              <a:p>
                <a:r>
                  <a:rPr lang="pt-B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armazenado</a:t>
                </a:r>
              </a:p>
            </p:txBody>
          </p:sp>
          <p:sp>
            <p:nvSpPr>
              <p:cNvPr id="216" name="CaixaDeTexto 215">
                <a:extLst>
                  <a:ext uri="{FF2B5EF4-FFF2-40B4-BE49-F238E27FC236}">
                    <a16:creationId xmlns:a16="http://schemas.microsoft.com/office/drawing/2014/main" id="{459E29BC-ED1A-46CA-8F4E-245CB1728A61}"/>
                  </a:ext>
                </a:extLst>
              </p:cNvPr>
              <p:cNvSpPr txBox="1"/>
              <p:nvPr/>
            </p:nvSpPr>
            <p:spPr>
              <a:xfrm>
                <a:off x="13870239" y="5067963"/>
                <a:ext cx="1472372" cy="5660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Eletrolisador</a:t>
                </a:r>
              </a:p>
              <a:p>
                <a:r>
                  <a:rPr lang="pt-B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pt-BR" sz="12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armazenado</a:t>
                </a:r>
              </a:p>
            </p:txBody>
          </p:sp>
          <p:sp>
            <p:nvSpPr>
              <p:cNvPr id="217" name="CaixaDeTexto 216">
                <a:extLst>
                  <a:ext uri="{FF2B5EF4-FFF2-40B4-BE49-F238E27FC236}">
                    <a16:creationId xmlns:a16="http://schemas.microsoft.com/office/drawing/2014/main" id="{6B10B080-B885-4C1D-B45C-A5E23CD3080C}"/>
                  </a:ext>
                </a:extLst>
              </p:cNvPr>
              <p:cNvSpPr txBox="1"/>
              <p:nvPr/>
            </p:nvSpPr>
            <p:spPr>
              <a:xfrm>
                <a:off x="13080127" y="7584811"/>
                <a:ext cx="88331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pt-BR" sz="1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 </a:t>
                </a:r>
                <a:r>
                  <a:rPr lang="pt-B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Verde</a:t>
                </a:r>
              </a:p>
            </p:txBody>
          </p:sp>
          <p:sp>
            <p:nvSpPr>
              <p:cNvPr id="218" name="Seta: para a Direita 217">
                <a:extLst>
                  <a:ext uri="{FF2B5EF4-FFF2-40B4-BE49-F238E27FC236}">
                    <a16:creationId xmlns:a16="http://schemas.microsoft.com/office/drawing/2014/main" id="{1B42667B-014F-4F11-AF41-5BF8BA110ACB}"/>
                  </a:ext>
                </a:extLst>
              </p:cNvPr>
              <p:cNvSpPr/>
              <p:nvPr/>
            </p:nvSpPr>
            <p:spPr>
              <a:xfrm>
                <a:off x="12690873" y="6730511"/>
                <a:ext cx="353134" cy="104024"/>
              </a:xfrm>
              <a:prstGeom prst="right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19" name="CaixaDeTexto 218">
                <a:extLst>
                  <a:ext uri="{FF2B5EF4-FFF2-40B4-BE49-F238E27FC236}">
                    <a16:creationId xmlns:a16="http://schemas.microsoft.com/office/drawing/2014/main" id="{913F8A95-F247-4875-8841-B41BA5B8DF4B}"/>
                  </a:ext>
                </a:extLst>
              </p:cNvPr>
              <p:cNvSpPr txBox="1"/>
              <p:nvPr/>
            </p:nvSpPr>
            <p:spPr>
              <a:xfrm>
                <a:off x="13869481" y="3721634"/>
                <a:ext cx="1391638" cy="3396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Dessalinizador</a:t>
                </a:r>
              </a:p>
            </p:txBody>
          </p:sp>
          <p:sp>
            <p:nvSpPr>
              <p:cNvPr id="220" name="CaixaDeTexto 219">
                <a:extLst>
                  <a:ext uri="{FF2B5EF4-FFF2-40B4-BE49-F238E27FC236}">
                    <a16:creationId xmlns:a16="http://schemas.microsoft.com/office/drawing/2014/main" id="{42993E53-CB47-46C1-A547-130E4CA7C7DF}"/>
                  </a:ext>
                </a:extLst>
              </p:cNvPr>
              <p:cNvSpPr txBox="1"/>
              <p:nvPr/>
            </p:nvSpPr>
            <p:spPr>
              <a:xfrm>
                <a:off x="13848358" y="6381274"/>
                <a:ext cx="1393555" cy="10189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Bombeamento e conversão para transporte</a:t>
                </a:r>
              </a:p>
            </p:txBody>
          </p:sp>
          <p:sp>
            <p:nvSpPr>
              <p:cNvPr id="221" name="CaixaDeTexto 220">
                <a:extLst>
                  <a:ext uri="{FF2B5EF4-FFF2-40B4-BE49-F238E27FC236}">
                    <a16:creationId xmlns:a16="http://schemas.microsoft.com/office/drawing/2014/main" id="{3462D7E0-99AB-4C09-8250-12A86C571190}"/>
                  </a:ext>
                </a:extLst>
              </p:cNvPr>
              <p:cNvSpPr txBox="1"/>
              <p:nvPr/>
            </p:nvSpPr>
            <p:spPr>
              <a:xfrm>
                <a:off x="8934128" y="7582936"/>
                <a:ext cx="13292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Acumuladores</a:t>
                </a:r>
              </a:p>
            </p:txBody>
          </p:sp>
          <p:sp>
            <p:nvSpPr>
              <p:cNvPr id="222" name="CaixaDeTexto 221">
                <a:extLst>
                  <a:ext uri="{FF2B5EF4-FFF2-40B4-BE49-F238E27FC236}">
                    <a16:creationId xmlns:a16="http://schemas.microsoft.com/office/drawing/2014/main" id="{B92995BB-66F2-4FE2-BD25-E423875DD804}"/>
                  </a:ext>
                </a:extLst>
              </p:cNvPr>
              <p:cNvSpPr txBox="1"/>
              <p:nvPr/>
            </p:nvSpPr>
            <p:spPr>
              <a:xfrm>
                <a:off x="8000705" y="2962742"/>
                <a:ext cx="1213272" cy="5660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Aerogerador</a:t>
                </a:r>
              </a:p>
              <a:p>
                <a:r>
                  <a:rPr lang="pt-BR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On</a:t>
                </a:r>
                <a:r>
                  <a:rPr lang="pt-BR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shore</a:t>
                </a:r>
                <a:endParaRPr lang="pt-BR" sz="12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CaixaDeTexto 222">
                <a:extLst>
                  <a:ext uri="{FF2B5EF4-FFF2-40B4-BE49-F238E27FC236}">
                    <a16:creationId xmlns:a16="http://schemas.microsoft.com/office/drawing/2014/main" id="{61F5D960-ED85-4608-9A80-02B7D00681BF}"/>
                  </a:ext>
                </a:extLst>
              </p:cNvPr>
              <p:cNvSpPr txBox="1"/>
              <p:nvPr/>
            </p:nvSpPr>
            <p:spPr>
              <a:xfrm>
                <a:off x="8016055" y="3960402"/>
                <a:ext cx="1213272" cy="5660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Aerogerador</a:t>
                </a:r>
              </a:p>
              <a:p>
                <a:r>
                  <a:rPr lang="pt-BR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Off </a:t>
                </a:r>
                <a:r>
                  <a:rPr lang="pt-BR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shore</a:t>
                </a:r>
                <a:endParaRPr lang="pt-BR" sz="12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CaixaDeTexto 223">
                <a:extLst>
                  <a:ext uri="{FF2B5EF4-FFF2-40B4-BE49-F238E27FC236}">
                    <a16:creationId xmlns:a16="http://schemas.microsoft.com/office/drawing/2014/main" id="{E35AE01F-F90B-4F35-BE97-6BA7F6034ED5}"/>
                  </a:ext>
                </a:extLst>
              </p:cNvPr>
              <p:cNvSpPr txBox="1"/>
              <p:nvPr/>
            </p:nvSpPr>
            <p:spPr>
              <a:xfrm>
                <a:off x="8028913" y="5132208"/>
                <a:ext cx="1185107" cy="3396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Fotovoltaico</a:t>
                </a:r>
              </a:p>
            </p:txBody>
          </p:sp>
          <p:sp>
            <p:nvSpPr>
              <p:cNvPr id="225" name="Retângulo: Cantos Arredondados 224">
                <a:extLst>
                  <a:ext uri="{FF2B5EF4-FFF2-40B4-BE49-F238E27FC236}">
                    <a16:creationId xmlns:a16="http://schemas.microsoft.com/office/drawing/2014/main" id="{A5B90BD8-CFBA-41B6-8D78-19637E1319BF}"/>
                  </a:ext>
                </a:extLst>
              </p:cNvPr>
              <p:cNvSpPr/>
              <p:nvPr/>
            </p:nvSpPr>
            <p:spPr>
              <a:xfrm>
                <a:off x="7965545" y="1591568"/>
                <a:ext cx="7339702" cy="6343324"/>
              </a:xfrm>
              <a:prstGeom prst="roundRect">
                <a:avLst>
                  <a:gd name="adj" fmla="val 7879"/>
                </a:avLst>
              </a:prstGeom>
              <a:noFill/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58" name="CaixaDeTexto 157">
              <a:extLst>
                <a:ext uri="{FF2B5EF4-FFF2-40B4-BE49-F238E27FC236}">
                  <a16:creationId xmlns:a16="http://schemas.microsoft.com/office/drawing/2014/main" id="{9284FD88-8BD7-4BDF-9AC7-AC2BDA20090F}"/>
                </a:ext>
              </a:extLst>
            </p:cNvPr>
            <p:cNvSpPr txBox="1"/>
            <p:nvPr/>
          </p:nvSpPr>
          <p:spPr>
            <a:xfrm>
              <a:off x="401013" y="1178849"/>
              <a:ext cx="42594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Geração conectada ao SIN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Paga TUST e pode pagar TUSD;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Segue as mesmas regras do Mercado Livre de energia;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Monitorado pela CCEE, IREC + auditor externo da UE.</a:t>
              </a:r>
            </a:p>
          </p:txBody>
        </p:sp>
        <p:sp>
          <p:nvSpPr>
            <p:cNvPr id="159" name="CaixaDeTexto 158">
              <a:extLst>
                <a:ext uri="{FF2B5EF4-FFF2-40B4-BE49-F238E27FC236}">
                  <a16:creationId xmlns:a16="http://schemas.microsoft.com/office/drawing/2014/main" id="{D6AD93E8-9C12-4ACF-8441-D454109146EE}"/>
                </a:ext>
              </a:extLst>
            </p:cNvPr>
            <p:cNvSpPr txBox="1"/>
            <p:nvPr/>
          </p:nvSpPr>
          <p:spPr>
            <a:xfrm>
              <a:off x="6110887" y="1184753"/>
              <a:ext cx="36936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solidFill>
                    <a:srgbClr val="33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Geração não conectada ao SIN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>
                  <a:solidFill>
                    <a:srgbClr val="33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Não paga TUSD e TUST;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pt-BR" sz="1200" dirty="0">
                  <a:solidFill>
                    <a:srgbClr val="33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Monitorado pela IREC + auditor externo da UE.</a:t>
              </a:r>
            </a:p>
          </p:txBody>
        </p:sp>
        <p:sp>
          <p:nvSpPr>
            <p:cNvPr id="160" name="Fluxograma: Processo Alternativo 159">
              <a:extLst>
                <a:ext uri="{FF2B5EF4-FFF2-40B4-BE49-F238E27FC236}">
                  <a16:creationId xmlns:a16="http://schemas.microsoft.com/office/drawing/2014/main" id="{0C562E0E-7CF0-40D2-94C9-188070CB1250}"/>
                </a:ext>
              </a:extLst>
            </p:cNvPr>
            <p:cNvSpPr/>
            <p:nvPr/>
          </p:nvSpPr>
          <p:spPr>
            <a:xfrm>
              <a:off x="5384410" y="4383332"/>
              <a:ext cx="726477" cy="789748"/>
            </a:xfrm>
            <a:prstGeom prst="flowChartAlternateProcess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61" name="Picture 2" descr="Medidor elétrico Ícone grátis">
              <a:extLst>
                <a:ext uri="{FF2B5EF4-FFF2-40B4-BE49-F238E27FC236}">
                  <a16:creationId xmlns:a16="http://schemas.microsoft.com/office/drawing/2014/main" id="{D8940FF9-981F-41CC-8577-F245AA2C1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9473" y="4432875"/>
              <a:ext cx="723042" cy="69066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4" name="CaixaDeTexto 163">
              <a:extLst>
                <a:ext uri="{FF2B5EF4-FFF2-40B4-BE49-F238E27FC236}">
                  <a16:creationId xmlns:a16="http://schemas.microsoft.com/office/drawing/2014/main" id="{92B214F2-681B-440D-9CF5-3D8EAE625AA2}"/>
                </a:ext>
              </a:extLst>
            </p:cNvPr>
            <p:cNvSpPr txBox="1"/>
            <p:nvPr/>
          </p:nvSpPr>
          <p:spPr>
            <a:xfrm>
              <a:off x="7369530" y="4990526"/>
              <a:ext cx="1620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Opcional ????</a:t>
              </a:r>
            </a:p>
          </p:txBody>
        </p:sp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DC529042-A83F-4C8F-8C29-F0F41824CE0E}"/>
                </a:ext>
              </a:extLst>
            </p:cNvPr>
            <p:cNvGrpSpPr/>
            <p:nvPr/>
          </p:nvGrpSpPr>
          <p:grpSpPr>
            <a:xfrm>
              <a:off x="185515" y="1984223"/>
              <a:ext cx="4361645" cy="794725"/>
              <a:chOff x="185515" y="1984223"/>
              <a:chExt cx="4361645" cy="794725"/>
            </a:xfrm>
          </p:grpSpPr>
          <p:grpSp>
            <p:nvGrpSpPr>
              <p:cNvPr id="143" name="Agrupar 142">
                <a:extLst>
                  <a:ext uri="{FF2B5EF4-FFF2-40B4-BE49-F238E27FC236}">
                    <a16:creationId xmlns:a16="http://schemas.microsoft.com/office/drawing/2014/main" id="{03B441A9-798E-4CF4-9300-EB628DF9AF3B}"/>
                  </a:ext>
                </a:extLst>
              </p:cNvPr>
              <p:cNvGrpSpPr/>
              <p:nvPr/>
            </p:nvGrpSpPr>
            <p:grpSpPr>
              <a:xfrm>
                <a:off x="1145054" y="1989200"/>
                <a:ext cx="726477" cy="789748"/>
                <a:chOff x="7335976" y="2203962"/>
                <a:chExt cx="850900" cy="968375"/>
              </a:xfrm>
            </p:grpSpPr>
            <p:pic>
              <p:nvPicPr>
                <p:cNvPr id="258" name="Imagem 257">
                  <a:extLst>
                    <a:ext uri="{FF2B5EF4-FFF2-40B4-BE49-F238E27FC236}">
                      <a16:creationId xmlns:a16="http://schemas.microsoft.com/office/drawing/2014/main" id="{CF17F134-284C-4A70-B32E-6CED8B1276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47455" y="2244276"/>
                  <a:ext cx="627942" cy="877900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259" name="Fluxograma: Processo Alternativo 258">
                  <a:extLst>
                    <a:ext uri="{FF2B5EF4-FFF2-40B4-BE49-F238E27FC236}">
                      <a16:creationId xmlns:a16="http://schemas.microsoft.com/office/drawing/2014/main" id="{CA3BC0D1-2368-481E-9578-FD2CAF6FEA09}"/>
                    </a:ext>
                  </a:extLst>
                </p:cNvPr>
                <p:cNvSpPr/>
                <p:nvPr/>
              </p:nvSpPr>
              <p:spPr>
                <a:xfrm>
                  <a:off x="7335976" y="2203962"/>
                  <a:ext cx="850900" cy="968375"/>
                </a:xfrm>
                <a:prstGeom prst="flowChartAlternateProcess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46" name="Agrupar 145">
                <a:extLst>
                  <a:ext uri="{FF2B5EF4-FFF2-40B4-BE49-F238E27FC236}">
                    <a16:creationId xmlns:a16="http://schemas.microsoft.com/office/drawing/2014/main" id="{886DF2C4-DFA9-4D12-B0BC-4A58C210A636}"/>
                  </a:ext>
                </a:extLst>
              </p:cNvPr>
              <p:cNvGrpSpPr/>
              <p:nvPr/>
            </p:nvGrpSpPr>
            <p:grpSpPr>
              <a:xfrm>
                <a:off x="3442792" y="1985184"/>
                <a:ext cx="731414" cy="789748"/>
                <a:chOff x="4957396" y="3720313"/>
                <a:chExt cx="856682" cy="968375"/>
              </a:xfrm>
            </p:grpSpPr>
            <p:sp>
              <p:nvSpPr>
                <p:cNvPr id="252" name="Fluxograma: Processo Alternativo 251">
                  <a:extLst>
                    <a:ext uri="{FF2B5EF4-FFF2-40B4-BE49-F238E27FC236}">
                      <a16:creationId xmlns:a16="http://schemas.microsoft.com/office/drawing/2014/main" id="{3076D830-27AF-4201-AFA2-78E2DB322976}"/>
                    </a:ext>
                  </a:extLst>
                </p:cNvPr>
                <p:cNvSpPr/>
                <p:nvPr/>
              </p:nvSpPr>
              <p:spPr>
                <a:xfrm>
                  <a:off x="4963178" y="3720313"/>
                  <a:ext cx="850900" cy="968375"/>
                </a:xfrm>
                <a:prstGeom prst="flowChartAlternateProcess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pic>
              <p:nvPicPr>
                <p:cNvPr id="253" name="Picture 2" descr="Medidor elétrico Ícone grátis">
                  <a:extLst>
                    <a:ext uri="{FF2B5EF4-FFF2-40B4-BE49-F238E27FC236}">
                      <a16:creationId xmlns:a16="http://schemas.microsoft.com/office/drawing/2014/main" id="{9E7EDE2C-2DC2-4B2F-9490-CDA286921F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7396" y="3781062"/>
                  <a:ext cx="846876" cy="846876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49" name="Seta: para a Direita 148">
                <a:extLst>
                  <a:ext uri="{FF2B5EF4-FFF2-40B4-BE49-F238E27FC236}">
                    <a16:creationId xmlns:a16="http://schemas.microsoft.com/office/drawing/2014/main" id="{8AE07D1A-31F5-4CD8-BCB6-2B0103E8AE82}"/>
                  </a:ext>
                </a:extLst>
              </p:cNvPr>
              <p:cNvSpPr/>
              <p:nvPr/>
            </p:nvSpPr>
            <p:spPr>
              <a:xfrm>
                <a:off x="4245663" y="2342992"/>
                <a:ext cx="301497" cy="84836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3" name="CaixaDeTexto 152">
                <a:extLst>
                  <a:ext uri="{FF2B5EF4-FFF2-40B4-BE49-F238E27FC236}">
                    <a16:creationId xmlns:a16="http://schemas.microsoft.com/office/drawing/2014/main" id="{A3D87587-91C0-4F88-AB5D-3EE3359A0122}"/>
                  </a:ext>
                </a:extLst>
              </p:cNvPr>
              <p:cNvSpPr txBox="1"/>
              <p:nvPr/>
            </p:nvSpPr>
            <p:spPr>
              <a:xfrm>
                <a:off x="185515" y="2191627"/>
                <a:ext cx="10358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Aerogerador</a:t>
                </a:r>
              </a:p>
              <a:p>
                <a:r>
                  <a:rPr lang="pt-BR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On</a:t>
                </a:r>
                <a:r>
                  <a:rPr lang="pt-BR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shore</a:t>
                </a:r>
                <a:endParaRPr lang="pt-BR" sz="12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Seta: para a Direita 161">
                <a:extLst>
                  <a:ext uri="{FF2B5EF4-FFF2-40B4-BE49-F238E27FC236}">
                    <a16:creationId xmlns:a16="http://schemas.microsoft.com/office/drawing/2014/main" id="{E29C12A4-F512-4056-937A-7B813264DDF1}"/>
                  </a:ext>
                </a:extLst>
              </p:cNvPr>
              <p:cNvSpPr/>
              <p:nvPr/>
            </p:nvSpPr>
            <p:spPr>
              <a:xfrm>
                <a:off x="3089414" y="2333717"/>
                <a:ext cx="301497" cy="84836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165" name="Agrupar 164">
                <a:extLst>
                  <a:ext uri="{FF2B5EF4-FFF2-40B4-BE49-F238E27FC236}">
                    <a16:creationId xmlns:a16="http://schemas.microsoft.com/office/drawing/2014/main" id="{6FE67BEF-683C-41EB-8E3F-475A512FF62C}"/>
                  </a:ext>
                </a:extLst>
              </p:cNvPr>
              <p:cNvGrpSpPr/>
              <p:nvPr/>
            </p:nvGrpSpPr>
            <p:grpSpPr>
              <a:xfrm>
                <a:off x="2329562" y="1984223"/>
                <a:ext cx="731414" cy="789748"/>
                <a:chOff x="8510690" y="8379676"/>
                <a:chExt cx="856682" cy="968375"/>
              </a:xfrm>
            </p:grpSpPr>
            <p:sp>
              <p:nvSpPr>
                <p:cNvPr id="184" name="Fluxograma: Processo Alternativo 183">
                  <a:extLst>
                    <a:ext uri="{FF2B5EF4-FFF2-40B4-BE49-F238E27FC236}">
                      <a16:creationId xmlns:a16="http://schemas.microsoft.com/office/drawing/2014/main" id="{99E38D73-04BA-4B4F-82EA-B75234041069}"/>
                    </a:ext>
                  </a:extLst>
                </p:cNvPr>
                <p:cNvSpPr/>
                <p:nvPr/>
              </p:nvSpPr>
              <p:spPr>
                <a:xfrm>
                  <a:off x="8516472" y="8379676"/>
                  <a:ext cx="850900" cy="968375"/>
                </a:xfrm>
                <a:prstGeom prst="flowChartAlternateProcess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pic>
              <p:nvPicPr>
                <p:cNvPr id="185" name="Picture 2" descr="Medidor elétrico Ícone grátis">
                  <a:extLst>
                    <a:ext uri="{FF2B5EF4-FFF2-40B4-BE49-F238E27FC236}">
                      <a16:creationId xmlns:a16="http://schemas.microsoft.com/office/drawing/2014/main" id="{5257911E-6990-49C3-9D3B-D234E2823A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0690" y="8440425"/>
                  <a:ext cx="846876" cy="846876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66" name="Seta: para a Direita 165">
                <a:extLst>
                  <a:ext uri="{FF2B5EF4-FFF2-40B4-BE49-F238E27FC236}">
                    <a16:creationId xmlns:a16="http://schemas.microsoft.com/office/drawing/2014/main" id="{43543F0B-1172-4A1A-86FD-492566A4F2D8}"/>
                  </a:ext>
                </a:extLst>
              </p:cNvPr>
              <p:cNvSpPr/>
              <p:nvPr/>
            </p:nvSpPr>
            <p:spPr>
              <a:xfrm>
                <a:off x="1924375" y="2339317"/>
                <a:ext cx="301497" cy="84836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FD5D6DD5-BE7D-4B1A-A67A-91B57946FD6E}"/>
                </a:ext>
              </a:extLst>
            </p:cNvPr>
            <p:cNvGrpSpPr/>
            <p:nvPr/>
          </p:nvGrpSpPr>
          <p:grpSpPr>
            <a:xfrm>
              <a:off x="198620" y="2813674"/>
              <a:ext cx="4333463" cy="801581"/>
              <a:chOff x="198620" y="2847267"/>
              <a:chExt cx="4333463" cy="801581"/>
            </a:xfrm>
          </p:grpSpPr>
          <p:grpSp>
            <p:nvGrpSpPr>
              <p:cNvPr id="142" name="Agrupar 141">
                <a:extLst>
                  <a:ext uri="{FF2B5EF4-FFF2-40B4-BE49-F238E27FC236}">
                    <a16:creationId xmlns:a16="http://schemas.microsoft.com/office/drawing/2014/main" id="{ABCDAD2B-8EF0-470E-9B28-1B241B149B0A}"/>
                  </a:ext>
                </a:extLst>
              </p:cNvPr>
              <p:cNvGrpSpPr/>
              <p:nvPr/>
            </p:nvGrpSpPr>
            <p:grpSpPr>
              <a:xfrm>
                <a:off x="3440593" y="2859100"/>
                <a:ext cx="731414" cy="789748"/>
                <a:chOff x="4957396" y="3720313"/>
                <a:chExt cx="856682" cy="968375"/>
              </a:xfrm>
            </p:grpSpPr>
            <p:sp>
              <p:nvSpPr>
                <p:cNvPr id="260" name="Fluxograma: Processo Alternativo 259">
                  <a:extLst>
                    <a:ext uri="{FF2B5EF4-FFF2-40B4-BE49-F238E27FC236}">
                      <a16:creationId xmlns:a16="http://schemas.microsoft.com/office/drawing/2014/main" id="{AC81264D-C835-4A10-B43A-82E340C040E2}"/>
                    </a:ext>
                  </a:extLst>
                </p:cNvPr>
                <p:cNvSpPr/>
                <p:nvPr/>
              </p:nvSpPr>
              <p:spPr>
                <a:xfrm>
                  <a:off x="4963178" y="3720313"/>
                  <a:ext cx="850900" cy="968375"/>
                </a:xfrm>
                <a:prstGeom prst="flowChartAlternateProcess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pic>
              <p:nvPicPr>
                <p:cNvPr id="261" name="Picture 2" descr="Medidor elétrico Ícone grátis">
                  <a:extLst>
                    <a:ext uri="{FF2B5EF4-FFF2-40B4-BE49-F238E27FC236}">
                      <a16:creationId xmlns:a16="http://schemas.microsoft.com/office/drawing/2014/main" id="{FDC05409-3F2E-405D-9647-A0D18CCC84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7396" y="3781062"/>
                  <a:ext cx="846876" cy="846876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4" name="Agrupar 143">
                <a:extLst>
                  <a:ext uri="{FF2B5EF4-FFF2-40B4-BE49-F238E27FC236}">
                    <a16:creationId xmlns:a16="http://schemas.microsoft.com/office/drawing/2014/main" id="{42D9D6F3-A20F-4E14-929A-1E4D447DDA91}"/>
                  </a:ext>
                </a:extLst>
              </p:cNvPr>
              <p:cNvGrpSpPr/>
              <p:nvPr/>
            </p:nvGrpSpPr>
            <p:grpSpPr>
              <a:xfrm>
                <a:off x="1144502" y="2859100"/>
                <a:ext cx="726477" cy="789748"/>
                <a:chOff x="7431033" y="3351022"/>
                <a:chExt cx="850900" cy="968375"/>
              </a:xfrm>
            </p:grpSpPr>
            <p:pic>
              <p:nvPicPr>
                <p:cNvPr id="256" name="Imagem 255">
                  <a:extLst>
                    <a:ext uri="{FF2B5EF4-FFF2-40B4-BE49-F238E27FC236}">
                      <a16:creationId xmlns:a16="http://schemas.microsoft.com/office/drawing/2014/main" id="{7B5993DF-8347-4FD6-9D04-8FFABDC607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506725" y="3371320"/>
                  <a:ext cx="688908" cy="908383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257" name="Fluxograma: Processo Alternativo 256">
                  <a:extLst>
                    <a:ext uri="{FF2B5EF4-FFF2-40B4-BE49-F238E27FC236}">
                      <a16:creationId xmlns:a16="http://schemas.microsoft.com/office/drawing/2014/main" id="{DE33643D-8168-408E-8F53-5C1B74E728D1}"/>
                    </a:ext>
                  </a:extLst>
                </p:cNvPr>
                <p:cNvSpPr/>
                <p:nvPr/>
              </p:nvSpPr>
              <p:spPr>
                <a:xfrm>
                  <a:off x="7431033" y="3351022"/>
                  <a:ext cx="850900" cy="968375"/>
                </a:xfrm>
                <a:prstGeom prst="flowChartAlternateProcess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150" name="Seta: para a Direita 149">
                <a:extLst>
                  <a:ext uri="{FF2B5EF4-FFF2-40B4-BE49-F238E27FC236}">
                    <a16:creationId xmlns:a16="http://schemas.microsoft.com/office/drawing/2014/main" id="{3B8BDE9B-EF6D-499B-A03A-096D628827B2}"/>
                  </a:ext>
                </a:extLst>
              </p:cNvPr>
              <p:cNvSpPr/>
              <p:nvPr/>
            </p:nvSpPr>
            <p:spPr>
              <a:xfrm>
                <a:off x="4230586" y="3208997"/>
                <a:ext cx="301497" cy="84836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4" name="CaixaDeTexto 153">
                <a:extLst>
                  <a:ext uri="{FF2B5EF4-FFF2-40B4-BE49-F238E27FC236}">
                    <a16:creationId xmlns:a16="http://schemas.microsoft.com/office/drawing/2014/main" id="{55A8307A-D3B4-4151-BEA0-FFFE687BD170}"/>
                  </a:ext>
                </a:extLst>
              </p:cNvPr>
              <p:cNvSpPr txBox="1"/>
              <p:nvPr/>
            </p:nvSpPr>
            <p:spPr>
              <a:xfrm>
                <a:off x="198620" y="3005259"/>
                <a:ext cx="10358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Aerogerador</a:t>
                </a:r>
              </a:p>
              <a:p>
                <a:r>
                  <a:rPr lang="pt-BR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Off </a:t>
                </a:r>
                <a:r>
                  <a:rPr lang="pt-BR" sz="12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shore</a:t>
                </a:r>
                <a:endParaRPr lang="pt-BR" sz="12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Seta: para a Direita 166">
                <a:extLst>
                  <a:ext uri="{FF2B5EF4-FFF2-40B4-BE49-F238E27FC236}">
                    <a16:creationId xmlns:a16="http://schemas.microsoft.com/office/drawing/2014/main" id="{5D7D3F54-5EC8-40BA-999A-FC5F3788E71D}"/>
                  </a:ext>
                </a:extLst>
              </p:cNvPr>
              <p:cNvSpPr/>
              <p:nvPr/>
            </p:nvSpPr>
            <p:spPr>
              <a:xfrm>
                <a:off x="1909298" y="3205323"/>
                <a:ext cx="301497" cy="84836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169" name="Agrupar 168">
                <a:extLst>
                  <a:ext uri="{FF2B5EF4-FFF2-40B4-BE49-F238E27FC236}">
                    <a16:creationId xmlns:a16="http://schemas.microsoft.com/office/drawing/2014/main" id="{A0D43DFC-2A8A-4DA1-8BD7-1A1820AB1CD7}"/>
                  </a:ext>
                </a:extLst>
              </p:cNvPr>
              <p:cNvGrpSpPr/>
              <p:nvPr/>
            </p:nvGrpSpPr>
            <p:grpSpPr>
              <a:xfrm>
                <a:off x="2333831" y="2847267"/>
                <a:ext cx="731414" cy="789748"/>
                <a:chOff x="8510690" y="8379676"/>
                <a:chExt cx="856682" cy="968375"/>
              </a:xfrm>
            </p:grpSpPr>
            <p:sp>
              <p:nvSpPr>
                <p:cNvPr id="182" name="Fluxograma: Processo Alternativo 181">
                  <a:extLst>
                    <a:ext uri="{FF2B5EF4-FFF2-40B4-BE49-F238E27FC236}">
                      <a16:creationId xmlns:a16="http://schemas.microsoft.com/office/drawing/2014/main" id="{771C4BD0-D843-4AEA-B6AF-BB67CD24EB5E}"/>
                    </a:ext>
                  </a:extLst>
                </p:cNvPr>
                <p:cNvSpPr/>
                <p:nvPr/>
              </p:nvSpPr>
              <p:spPr>
                <a:xfrm>
                  <a:off x="8516472" y="8379676"/>
                  <a:ext cx="850900" cy="968375"/>
                </a:xfrm>
                <a:prstGeom prst="flowChartAlternateProcess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pic>
              <p:nvPicPr>
                <p:cNvPr id="183" name="Picture 2" descr="Medidor elétrico Ícone grátis">
                  <a:extLst>
                    <a:ext uri="{FF2B5EF4-FFF2-40B4-BE49-F238E27FC236}">
                      <a16:creationId xmlns:a16="http://schemas.microsoft.com/office/drawing/2014/main" id="{8632AB53-A146-4280-BBFA-D94E01C413A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0690" y="8440425"/>
                  <a:ext cx="846876" cy="846876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0" name="Seta: para a Direita 169">
                <a:extLst>
                  <a:ext uri="{FF2B5EF4-FFF2-40B4-BE49-F238E27FC236}">
                    <a16:creationId xmlns:a16="http://schemas.microsoft.com/office/drawing/2014/main" id="{EAD5F139-E30A-4879-BF79-5ECD27FDC9EA}"/>
                  </a:ext>
                </a:extLst>
              </p:cNvPr>
              <p:cNvSpPr/>
              <p:nvPr/>
            </p:nvSpPr>
            <p:spPr>
              <a:xfrm>
                <a:off x="3098136" y="3204319"/>
                <a:ext cx="301497" cy="84836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3C903206-0CA7-40AA-87A8-C38CE6F88730}"/>
                </a:ext>
              </a:extLst>
            </p:cNvPr>
            <p:cNvGrpSpPr/>
            <p:nvPr/>
          </p:nvGrpSpPr>
          <p:grpSpPr>
            <a:xfrm>
              <a:off x="209598" y="3649981"/>
              <a:ext cx="4327448" cy="808438"/>
              <a:chOff x="209598" y="3710309"/>
              <a:chExt cx="4327448" cy="808438"/>
            </a:xfrm>
          </p:grpSpPr>
          <p:grpSp>
            <p:nvGrpSpPr>
              <p:cNvPr id="145" name="Agrupar 144">
                <a:extLst>
                  <a:ext uri="{FF2B5EF4-FFF2-40B4-BE49-F238E27FC236}">
                    <a16:creationId xmlns:a16="http://schemas.microsoft.com/office/drawing/2014/main" id="{288B36AA-6218-48CB-9B32-5ED724A4FD82}"/>
                  </a:ext>
                </a:extLst>
              </p:cNvPr>
              <p:cNvGrpSpPr/>
              <p:nvPr/>
            </p:nvGrpSpPr>
            <p:grpSpPr>
              <a:xfrm>
                <a:off x="1139974" y="3728999"/>
                <a:ext cx="726477" cy="789748"/>
                <a:chOff x="6008023" y="4319397"/>
                <a:chExt cx="850900" cy="968375"/>
              </a:xfrm>
            </p:grpSpPr>
            <p:pic>
              <p:nvPicPr>
                <p:cNvPr id="254" name="Imagem 253">
                  <a:extLst>
                    <a:ext uri="{FF2B5EF4-FFF2-40B4-BE49-F238E27FC236}">
                      <a16:creationId xmlns:a16="http://schemas.microsoft.com/office/drawing/2014/main" id="{28DE2D3E-218A-4B5C-B9CA-0D0DDA8DDF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130518" y="4456146"/>
                  <a:ext cx="591363" cy="688908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255" name="Fluxograma: Processo Alternativo 254">
                  <a:extLst>
                    <a:ext uri="{FF2B5EF4-FFF2-40B4-BE49-F238E27FC236}">
                      <a16:creationId xmlns:a16="http://schemas.microsoft.com/office/drawing/2014/main" id="{485FCC97-CC9B-4A05-B657-68F2AE6427F8}"/>
                    </a:ext>
                  </a:extLst>
                </p:cNvPr>
                <p:cNvSpPr/>
                <p:nvPr/>
              </p:nvSpPr>
              <p:spPr>
                <a:xfrm>
                  <a:off x="6008023" y="4319397"/>
                  <a:ext cx="850900" cy="968375"/>
                </a:xfrm>
                <a:prstGeom prst="flowChartAlternateProcess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47" name="Agrupar 146">
                <a:extLst>
                  <a:ext uri="{FF2B5EF4-FFF2-40B4-BE49-F238E27FC236}">
                    <a16:creationId xmlns:a16="http://schemas.microsoft.com/office/drawing/2014/main" id="{5A5C9755-9239-4D91-B03F-892FD24DDF74}"/>
                  </a:ext>
                </a:extLst>
              </p:cNvPr>
              <p:cNvGrpSpPr/>
              <p:nvPr/>
            </p:nvGrpSpPr>
            <p:grpSpPr>
              <a:xfrm>
                <a:off x="3426826" y="3728999"/>
                <a:ext cx="731414" cy="789748"/>
                <a:chOff x="4957396" y="3720313"/>
                <a:chExt cx="856682" cy="968375"/>
              </a:xfrm>
            </p:grpSpPr>
            <p:sp>
              <p:nvSpPr>
                <p:cNvPr id="250" name="Fluxograma: Processo Alternativo 249">
                  <a:extLst>
                    <a:ext uri="{FF2B5EF4-FFF2-40B4-BE49-F238E27FC236}">
                      <a16:creationId xmlns:a16="http://schemas.microsoft.com/office/drawing/2014/main" id="{E12B7C28-87D9-4E8B-83D2-39390A03C0A9}"/>
                    </a:ext>
                  </a:extLst>
                </p:cNvPr>
                <p:cNvSpPr/>
                <p:nvPr/>
              </p:nvSpPr>
              <p:spPr>
                <a:xfrm>
                  <a:off x="4963178" y="3720313"/>
                  <a:ext cx="850900" cy="968375"/>
                </a:xfrm>
                <a:prstGeom prst="flowChartAlternateProcess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pic>
              <p:nvPicPr>
                <p:cNvPr id="251" name="Picture 2" descr="Medidor elétrico Ícone grátis">
                  <a:extLst>
                    <a:ext uri="{FF2B5EF4-FFF2-40B4-BE49-F238E27FC236}">
                      <a16:creationId xmlns:a16="http://schemas.microsoft.com/office/drawing/2014/main" id="{0B658684-C2FE-4F79-8111-D60F88967D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7396" y="3781062"/>
                  <a:ext cx="846876" cy="846876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1" name="Seta: para a Direita 150">
                <a:extLst>
                  <a:ext uri="{FF2B5EF4-FFF2-40B4-BE49-F238E27FC236}">
                    <a16:creationId xmlns:a16="http://schemas.microsoft.com/office/drawing/2014/main" id="{F51B6104-0DE0-4CF7-865C-758EB0AB3CFC}"/>
                  </a:ext>
                </a:extLst>
              </p:cNvPr>
              <p:cNvSpPr/>
              <p:nvPr/>
            </p:nvSpPr>
            <p:spPr>
              <a:xfrm>
                <a:off x="4235549" y="4079019"/>
                <a:ext cx="301497" cy="84836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55" name="CaixaDeTexto 154">
                <a:extLst>
                  <a:ext uri="{FF2B5EF4-FFF2-40B4-BE49-F238E27FC236}">
                    <a16:creationId xmlns:a16="http://schemas.microsoft.com/office/drawing/2014/main" id="{46917C0B-CBD0-48D8-AAB8-AF539566D8AC}"/>
                  </a:ext>
                </a:extLst>
              </p:cNvPr>
              <p:cNvSpPr txBox="1"/>
              <p:nvPr/>
            </p:nvSpPr>
            <p:spPr>
              <a:xfrm>
                <a:off x="209598" y="3960912"/>
                <a:ext cx="101181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Fotovoltaico</a:t>
                </a:r>
              </a:p>
            </p:txBody>
          </p:sp>
          <p:sp>
            <p:nvSpPr>
              <p:cNvPr id="163" name="Seta: para a Direita 162">
                <a:extLst>
                  <a:ext uri="{FF2B5EF4-FFF2-40B4-BE49-F238E27FC236}">
                    <a16:creationId xmlns:a16="http://schemas.microsoft.com/office/drawing/2014/main" id="{DC2503AD-1916-44D3-8F18-6A869A138879}"/>
                  </a:ext>
                </a:extLst>
              </p:cNvPr>
              <p:cNvSpPr/>
              <p:nvPr/>
            </p:nvSpPr>
            <p:spPr>
              <a:xfrm>
                <a:off x="3093589" y="4074920"/>
                <a:ext cx="301497" cy="84836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68" name="Seta: para a Direita 167">
                <a:extLst>
                  <a:ext uri="{FF2B5EF4-FFF2-40B4-BE49-F238E27FC236}">
                    <a16:creationId xmlns:a16="http://schemas.microsoft.com/office/drawing/2014/main" id="{B9A4CDE3-E951-40C8-86FF-A162C4196B7A}"/>
                  </a:ext>
                </a:extLst>
              </p:cNvPr>
              <p:cNvSpPr/>
              <p:nvPr/>
            </p:nvSpPr>
            <p:spPr>
              <a:xfrm>
                <a:off x="1914261" y="4075344"/>
                <a:ext cx="301497" cy="84836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171" name="Agrupar 170">
                <a:extLst>
                  <a:ext uri="{FF2B5EF4-FFF2-40B4-BE49-F238E27FC236}">
                    <a16:creationId xmlns:a16="http://schemas.microsoft.com/office/drawing/2014/main" id="{A2BC95B9-E1E0-4FF1-A0B7-A4AA108B2C1A}"/>
                  </a:ext>
                </a:extLst>
              </p:cNvPr>
              <p:cNvGrpSpPr/>
              <p:nvPr/>
            </p:nvGrpSpPr>
            <p:grpSpPr>
              <a:xfrm>
                <a:off x="2333831" y="3710309"/>
                <a:ext cx="731414" cy="789748"/>
                <a:chOff x="8510690" y="8379676"/>
                <a:chExt cx="856682" cy="968375"/>
              </a:xfrm>
            </p:grpSpPr>
            <p:sp>
              <p:nvSpPr>
                <p:cNvPr id="180" name="Fluxograma: Processo Alternativo 179">
                  <a:extLst>
                    <a:ext uri="{FF2B5EF4-FFF2-40B4-BE49-F238E27FC236}">
                      <a16:creationId xmlns:a16="http://schemas.microsoft.com/office/drawing/2014/main" id="{DF00D54B-4261-4878-A6ED-F43FF9B9F2F8}"/>
                    </a:ext>
                  </a:extLst>
                </p:cNvPr>
                <p:cNvSpPr/>
                <p:nvPr/>
              </p:nvSpPr>
              <p:spPr>
                <a:xfrm>
                  <a:off x="8516472" y="8379676"/>
                  <a:ext cx="850900" cy="968375"/>
                </a:xfrm>
                <a:prstGeom prst="flowChartAlternateProcess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pic>
              <p:nvPicPr>
                <p:cNvPr id="181" name="Picture 2" descr="Medidor elétrico Ícone grátis">
                  <a:extLst>
                    <a:ext uri="{FF2B5EF4-FFF2-40B4-BE49-F238E27FC236}">
                      <a16:creationId xmlns:a16="http://schemas.microsoft.com/office/drawing/2014/main" id="{C2431C0C-BA6C-4EEB-895B-9DB4B58AACC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0690" y="8440425"/>
                  <a:ext cx="846876" cy="846876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72" name="Agrupar 171">
              <a:extLst>
                <a:ext uri="{FF2B5EF4-FFF2-40B4-BE49-F238E27FC236}">
                  <a16:creationId xmlns:a16="http://schemas.microsoft.com/office/drawing/2014/main" id="{CB1FF3A5-C24C-4102-9F37-1858074A9215}"/>
                </a:ext>
              </a:extLst>
            </p:cNvPr>
            <p:cNvGrpSpPr/>
            <p:nvPr/>
          </p:nvGrpSpPr>
          <p:grpSpPr>
            <a:xfrm>
              <a:off x="172084" y="5481162"/>
              <a:ext cx="731414" cy="789748"/>
              <a:chOff x="4957396" y="3720313"/>
              <a:chExt cx="856682" cy="968375"/>
            </a:xfrm>
          </p:grpSpPr>
          <p:sp>
            <p:nvSpPr>
              <p:cNvPr id="178" name="Fluxograma: Processo Alternativo 177">
                <a:extLst>
                  <a:ext uri="{FF2B5EF4-FFF2-40B4-BE49-F238E27FC236}">
                    <a16:creationId xmlns:a16="http://schemas.microsoft.com/office/drawing/2014/main" id="{9BA87E9E-8887-44E5-B7F9-3801E29DD4BC}"/>
                  </a:ext>
                </a:extLst>
              </p:cNvPr>
              <p:cNvSpPr/>
              <p:nvPr/>
            </p:nvSpPr>
            <p:spPr>
              <a:xfrm>
                <a:off x="4963178" y="3720313"/>
                <a:ext cx="850900" cy="968375"/>
              </a:xfrm>
              <a:prstGeom prst="flowChartAlternateProcess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79" name="Picture 2" descr="Medidor elétrico Ícone grátis">
                <a:extLst>
                  <a:ext uri="{FF2B5EF4-FFF2-40B4-BE49-F238E27FC236}">
                    <a16:creationId xmlns:a16="http://schemas.microsoft.com/office/drawing/2014/main" id="{81384AAA-DD35-44EE-BEBD-BEB3B89FA0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7396" y="3781062"/>
                <a:ext cx="846876" cy="84687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3" name="Agrupar 172">
              <a:extLst>
                <a:ext uri="{FF2B5EF4-FFF2-40B4-BE49-F238E27FC236}">
                  <a16:creationId xmlns:a16="http://schemas.microsoft.com/office/drawing/2014/main" id="{A39F3AF1-D0E6-476B-85FB-3C236D929C8F}"/>
                </a:ext>
              </a:extLst>
            </p:cNvPr>
            <p:cNvGrpSpPr/>
            <p:nvPr/>
          </p:nvGrpSpPr>
          <p:grpSpPr>
            <a:xfrm>
              <a:off x="2857697" y="5482729"/>
              <a:ext cx="731414" cy="789748"/>
              <a:chOff x="8510690" y="8379676"/>
              <a:chExt cx="856682" cy="968375"/>
            </a:xfrm>
          </p:grpSpPr>
          <p:sp>
            <p:nvSpPr>
              <p:cNvPr id="176" name="Fluxograma: Processo Alternativo 175">
                <a:extLst>
                  <a:ext uri="{FF2B5EF4-FFF2-40B4-BE49-F238E27FC236}">
                    <a16:creationId xmlns:a16="http://schemas.microsoft.com/office/drawing/2014/main" id="{643A47B6-8AA7-4D27-B758-88FC17460FDF}"/>
                  </a:ext>
                </a:extLst>
              </p:cNvPr>
              <p:cNvSpPr/>
              <p:nvPr/>
            </p:nvSpPr>
            <p:spPr>
              <a:xfrm>
                <a:off x="8516472" y="8379676"/>
                <a:ext cx="850900" cy="968375"/>
              </a:xfrm>
              <a:prstGeom prst="flowChartAlternateProcess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77" name="Picture 2" descr="Medidor elétrico Ícone grátis">
                <a:extLst>
                  <a:ext uri="{FF2B5EF4-FFF2-40B4-BE49-F238E27FC236}">
                    <a16:creationId xmlns:a16="http://schemas.microsoft.com/office/drawing/2014/main" id="{D76325B6-87D2-4B38-9C2A-E07250080E3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0690" y="8440425"/>
                <a:ext cx="846876" cy="84687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4" name="CaixaDeTexto 173">
              <a:extLst>
                <a:ext uri="{FF2B5EF4-FFF2-40B4-BE49-F238E27FC236}">
                  <a16:creationId xmlns:a16="http://schemas.microsoft.com/office/drawing/2014/main" id="{97904DB2-6CE4-4533-BDA7-CED8E0092D0D}"/>
                </a:ext>
              </a:extLst>
            </p:cNvPr>
            <p:cNvSpPr txBox="1"/>
            <p:nvPr/>
          </p:nvSpPr>
          <p:spPr>
            <a:xfrm>
              <a:off x="899159" y="5451137"/>
              <a:ext cx="18528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1200" dirty="0">
                  <a:latin typeface="Arial" panose="020B0604020202020204" pitchFamily="34" charset="0"/>
                  <a:cs typeface="Arial" panose="020B0604020202020204" pitchFamily="34" charset="0"/>
                </a:rPr>
                <a:t>Medidor padrão CCEE, o qual é lacrado, auditado e monitorado pela CCEE. </a:t>
              </a:r>
            </a:p>
          </p:txBody>
        </p:sp>
        <p:sp>
          <p:nvSpPr>
            <p:cNvPr id="175" name="CaixaDeTexto 174">
              <a:extLst>
                <a:ext uri="{FF2B5EF4-FFF2-40B4-BE49-F238E27FC236}">
                  <a16:creationId xmlns:a16="http://schemas.microsoft.com/office/drawing/2014/main" id="{12289433-D693-4169-8AED-DB0740505125}"/>
                </a:ext>
              </a:extLst>
            </p:cNvPr>
            <p:cNvSpPr txBox="1"/>
            <p:nvPr/>
          </p:nvSpPr>
          <p:spPr>
            <a:xfrm>
              <a:off x="3566622" y="5425695"/>
              <a:ext cx="210604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120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Medidor de potência, o qual possui elevada precisão, rápido tempo de resposta e com comunicação por rede de dados.</a:t>
              </a:r>
            </a:p>
          </p:txBody>
        </p:sp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2A1786A5-D40A-4184-8A23-AF8D3A06387F}"/>
                </a:ext>
              </a:extLst>
            </p:cNvPr>
            <p:cNvGrpSpPr/>
            <p:nvPr/>
          </p:nvGrpSpPr>
          <p:grpSpPr>
            <a:xfrm>
              <a:off x="159335" y="4493145"/>
              <a:ext cx="4368206" cy="808438"/>
              <a:chOff x="159335" y="4523625"/>
              <a:chExt cx="4368206" cy="808438"/>
            </a:xfrm>
          </p:grpSpPr>
          <p:grpSp>
            <p:nvGrpSpPr>
              <p:cNvPr id="127" name="Agrupar 126">
                <a:extLst>
                  <a:ext uri="{FF2B5EF4-FFF2-40B4-BE49-F238E27FC236}">
                    <a16:creationId xmlns:a16="http://schemas.microsoft.com/office/drawing/2014/main" id="{A9945F6A-F89C-4396-88AC-0966CFF853A9}"/>
                  </a:ext>
                </a:extLst>
              </p:cNvPr>
              <p:cNvGrpSpPr/>
              <p:nvPr/>
            </p:nvGrpSpPr>
            <p:grpSpPr>
              <a:xfrm>
                <a:off x="1103885" y="4585000"/>
                <a:ext cx="779849" cy="695453"/>
                <a:chOff x="7264345" y="6146408"/>
                <a:chExt cx="850900" cy="968375"/>
              </a:xfrm>
            </p:grpSpPr>
            <p:pic>
              <p:nvPicPr>
                <p:cNvPr id="128" name="Picture 4" descr="Hidrelétrica Ícone grátis">
                  <a:extLst>
                    <a:ext uri="{FF2B5EF4-FFF2-40B4-BE49-F238E27FC236}">
                      <a16:creationId xmlns:a16="http://schemas.microsoft.com/office/drawing/2014/main" id="{8AFF7091-4228-4EC6-9CCF-20879A803D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16028" y="6261097"/>
                  <a:ext cx="738995" cy="738995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9" name="Fluxograma: Processo Alternativo 128">
                  <a:extLst>
                    <a:ext uri="{FF2B5EF4-FFF2-40B4-BE49-F238E27FC236}">
                      <a16:creationId xmlns:a16="http://schemas.microsoft.com/office/drawing/2014/main" id="{4720C24D-8B0A-4065-8D8F-0A9F6DE0621E}"/>
                    </a:ext>
                  </a:extLst>
                </p:cNvPr>
                <p:cNvSpPr/>
                <p:nvPr/>
              </p:nvSpPr>
              <p:spPr>
                <a:xfrm>
                  <a:off x="7264345" y="6146408"/>
                  <a:ext cx="850900" cy="968375"/>
                </a:xfrm>
                <a:prstGeom prst="flowChartAlternateProcess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grpSp>
            <p:nvGrpSpPr>
              <p:cNvPr id="130" name="Agrupar 129">
                <a:extLst>
                  <a:ext uri="{FF2B5EF4-FFF2-40B4-BE49-F238E27FC236}">
                    <a16:creationId xmlns:a16="http://schemas.microsoft.com/office/drawing/2014/main" id="{9FCD8A43-481D-4A56-B322-4ED4895865A4}"/>
                  </a:ext>
                </a:extLst>
              </p:cNvPr>
              <p:cNvGrpSpPr/>
              <p:nvPr/>
            </p:nvGrpSpPr>
            <p:grpSpPr>
              <a:xfrm>
                <a:off x="3417321" y="4542315"/>
                <a:ext cx="731414" cy="789748"/>
                <a:chOff x="4957396" y="3720313"/>
                <a:chExt cx="856682" cy="968375"/>
              </a:xfrm>
            </p:grpSpPr>
            <p:sp>
              <p:nvSpPr>
                <p:cNvPr id="131" name="Fluxograma: Processo Alternativo 130">
                  <a:extLst>
                    <a:ext uri="{FF2B5EF4-FFF2-40B4-BE49-F238E27FC236}">
                      <a16:creationId xmlns:a16="http://schemas.microsoft.com/office/drawing/2014/main" id="{C3ED6717-0213-456F-9251-1A236E60BD6C}"/>
                    </a:ext>
                  </a:extLst>
                </p:cNvPr>
                <p:cNvSpPr/>
                <p:nvPr/>
              </p:nvSpPr>
              <p:spPr>
                <a:xfrm>
                  <a:off x="4963178" y="3720313"/>
                  <a:ext cx="850900" cy="968375"/>
                </a:xfrm>
                <a:prstGeom prst="flowChartAlternateProcess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pic>
              <p:nvPicPr>
                <p:cNvPr id="132" name="Picture 2" descr="Medidor elétrico Ícone grátis">
                  <a:extLst>
                    <a:ext uri="{FF2B5EF4-FFF2-40B4-BE49-F238E27FC236}">
                      <a16:creationId xmlns:a16="http://schemas.microsoft.com/office/drawing/2014/main" id="{0BE65FE3-5291-40A9-AC42-FF7A8EF0FB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7396" y="3781062"/>
                  <a:ext cx="846876" cy="846876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33" name="Seta: para a Direita 132">
                <a:extLst>
                  <a:ext uri="{FF2B5EF4-FFF2-40B4-BE49-F238E27FC236}">
                    <a16:creationId xmlns:a16="http://schemas.microsoft.com/office/drawing/2014/main" id="{95830744-10E2-47BB-A235-A01F32BC034D}"/>
                  </a:ext>
                </a:extLst>
              </p:cNvPr>
              <p:cNvSpPr/>
              <p:nvPr/>
            </p:nvSpPr>
            <p:spPr>
              <a:xfrm>
                <a:off x="4226044" y="4892335"/>
                <a:ext cx="301497" cy="84836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4" name="Seta: para a Direita 133">
                <a:extLst>
                  <a:ext uri="{FF2B5EF4-FFF2-40B4-BE49-F238E27FC236}">
                    <a16:creationId xmlns:a16="http://schemas.microsoft.com/office/drawing/2014/main" id="{58BB31D6-CB0A-463B-A593-5FF306DE8BBB}"/>
                  </a:ext>
                </a:extLst>
              </p:cNvPr>
              <p:cNvSpPr/>
              <p:nvPr/>
            </p:nvSpPr>
            <p:spPr>
              <a:xfrm>
                <a:off x="3084084" y="4888236"/>
                <a:ext cx="301497" cy="84836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5" name="Seta: para a Direita 134">
                <a:extLst>
                  <a:ext uri="{FF2B5EF4-FFF2-40B4-BE49-F238E27FC236}">
                    <a16:creationId xmlns:a16="http://schemas.microsoft.com/office/drawing/2014/main" id="{A8FADAEB-187C-4B4B-A645-1D1769F0D788}"/>
                  </a:ext>
                </a:extLst>
              </p:cNvPr>
              <p:cNvSpPr/>
              <p:nvPr/>
            </p:nvSpPr>
            <p:spPr>
              <a:xfrm>
                <a:off x="1904756" y="4888660"/>
                <a:ext cx="301497" cy="84836"/>
              </a:xfrm>
              <a:prstGeom prst="rightArrow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136" name="Agrupar 135">
                <a:extLst>
                  <a:ext uri="{FF2B5EF4-FFF2-40B4-BE49-F238E27FC236}">
                    <a16:creationId xmlns:a16="http://schemas.microsoft.com/office/drawing/2014/main" id="{14343FDB-2C45-4919-9933-627873AFD84C}"/>
                  </a:ext>
                </a:extLst>
              </p:cNvPr>
              <p:cNvGrpSpPr/>
              <p:nvPr/>
            </p:nvGrpSpPr>
            <p:grpSpPr>
              <a:xfrm>
                <a:off x="2324326" y="4523625"/>
                <a:ext cx="731414" cy="789748"/>
                <a:chOff x="8510690" y="8379676"/>
                <a:chExt cx="856682" cy="968375"/>
              </a:xfrm>
            </p:grpSpPr>
            <p:sp>
              <p:nvSpPr>
                <p:cNvPr id="137" name="Fluxograma: Processo Alternativo 136">
                  <a:extLst>
                    <a:ext uri="{FF2B5EF4-FFF2-40B4-BE49-F238E27FC236}">
                      <a16:creationId xmlns:a16="http://schemas.microsoft.com/office/drawing/2014/main" id="{E25104B4-C9FD-4665-886A-BB944861C548}"/>
                    </a:ext>
                  </a:extLst>
                </p:cNvPr>
                <p:cNvSpPr/>
                <p:nvPr/>
              </p:nvSpPr>
              <p:spPr>
                <a:xfrm>
                  <a:off x="8516472" y="8379676"/>
                  <a:ext cx="850900" cy="968375"/>
                </a:xfrm>
                <a:prstGeom prst="flowChartAlternateProcess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pic>
              <p:nvPicPr>
                <p:cNvPr id="138" name="Picture 2" descr="Medidor elétrico Ícone grátis">
                  <a:extLst>
                    <a:ext uri="{FF2B5EF4-FFF2-40B4-BE49-F238E27FC236}">
                      <a16:creationId xmlns:a16="http://schemas.microsoft.com/office/drawing/2014/main" id="{23B7669B-7328-4038-8630-1D400CE4DE2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10690" y="8440425"/>
                  <a:ext cx="846876" cy="846876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66" name="CaixaDeTexto 265">
                <a:extLst>
                  <a:ext uri="{FF2B5EF4-FFF2-40B4-BE49-F238E27FC236}">
                    <a16:creationId xmlns:a16="http://schemas.microsoft.com/office/drawing/2014/main" id="{752F253B-4DA7-4BB8-994F-8CA9F5B3C805}"/>
                  </a:ext>
                </a:extLst>
              </p:cNvPr>
              <p:cNvSpPr txBox="1"/>
              <p:nvPr/>
            </p:nvSpPr>
            <p:spPr>
              <a:xfrm>
                <a:off x="159335" y="4663111"/>
                <a:ext cx="10193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Hidrelétrica</a:t>
                </a:r>
              </a:p>
              <a:p>
                <a:pPr algn="ctr"/>
                <a:r>
                  <a:rPr lang="pt-BR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(lastro “temporal”)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0544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id="{7C19683F-9ECA-4259-83D8-659D2FB31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42" y="78821"/>
            <a:ext cx="11473993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Emissão de GEE</a:t>
            </a:r>
            <a:r>
              <a:rPr lang="pt-BR" sz="3200" b="1" u="sng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</a:rPr>
              <a:t> 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pic>
        <p:nvPicPr>
          <p:cNvPr id="4" name="Imagem 3" descr="Gráfico, Diagrama&#10;&#10;Descrição gerada automaticamente">
            <a:extLst>
              <a:ext uri="{FF2B5EF4-FFF2-40B4-BE49-F238E27FC236}">
                <a16:creationId xmlns:a16="http://schemas.microsoft.com/office/drawing/2014/main" id="{D29B6D6D-143A-D536-F85E-4A8A8524E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1" y="887711"/>
            <a:ext cx="5400717" cy="5114504"/>
          </a:xfrm>
          <a:prstGeom prst="rect">
            <a:avLst/>
          </a:prstGeom>
        </p:spPr>
      </p:pic>
      <p:pic>
        <p:nvPicPr>
          <p:cNvPr id="7" name="Imagem 6" descr="Uma imagem contendo Tabela&#10;&#10;Descrição gerada automaticamente">
            <a:extLst>
              <a:ext uri="{FF2B5EF4-FFF2-40B4-BE49-F238E27FC236}">
                <a16:creationId xmlns:a16="http://schemas.microsoft.com/office/drawing/2014/main" id="{597836B1-48D4-B5A9-3D2E-41F19BFAA9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51"/>
          <a:stretch/>
        </p:blipFill>
        <p:spPr>
          <a:xfrm>
            <a:off x="5402632" y="1146743"/>
            <a:ext cx="6734658" cy="469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58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Formação de Mão de Obra – Uma Necessidade Urgente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sp>
        <p:nvSpPr>
          <p:cNvPr id="262" name="CaixaDeTexto 8">
            <a:extLst>
              <a:ext uri="{FF2B5EF4-FFF2-40B4-BE49-F238E27FC236}">
                <a16:creationId xmlns:a16="http://schemas.microsoft.com/office/drawing/2014/main" id="{25FF7D18-2AAE-43E3-A94D-FC0DB6283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67" y="6464516"/>
            <a:ext cx="11718183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Autores</a:t>
            </a:r>
            <a:r>
              <a:rPr lang="pt-BR" altLang="pt-BR" sz="1600" dirty="0"/>
              <a:t>.</a:t>
            </a:r>
            <a:endParaRPr lang="pt-BR" altLang="pt-BR" sz="1600" dirty="0">
              <a:uFillTx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852732A3-5F47-F6A2-BE73-2723D1A1CE78}"/>
              </a:ext>
            </a:extLst>
          </p:cNvPr>
          <p:cNvSpPr txBox="1">
            <a:spLocks/>
          </p:cNvSpPr>
          <p:nvPr/>
        </p:nvSpPr>
        <p:spPr>
          <a:xfrm>
            <a:off x="1834194" y="847832"/>
            <a:ext cx="831405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5080" algn="ctr">
              <a:lnSpc>
                <a:spcPts val="3840"/>
              </a:lnSpc>
              <a:spcBef>
                <a:spcPts val="100"/>
              </a:spcBef>
            </a:pPr>
            <a:r>
              <a:rPr lang="pt-BR" sz="3200" spc="-15"/>
              <a:t>CURSO DE </a:t>
            </a:r>
            <a:r>
              <a:rPr lang="pt-BR" sz="3200" spc="-30"/>
              <a:t>PÓS-GRADUAÇÃO </a:t>
            </a:r>
            <a:r>
              <a:rPr lang="pt-BR" sz="3200" i="1" spc="120">
                <a:latin typeface="Calibri"/>
                <a:cs typeface="Calibri"/>
              </a:rPr>
              <a:t>LATO</a:t>
            </a:r>
            <a:r>
              <a:rPr lang="pt-BR" sz="3200" i="1" spc="-360">
                <a:latin typeface="Calibri"/>
                <a:cs typeface="Calibri"/>
              </a:rPr>
              <a:t> </a:t>
            </a:r>
            <a:r>
              <a:rPr lang="pt-BR" sz="3200" i="1" spc="160">
                <a:latin typeface="Calibri"/>
                <a:cs typeface="Calibri"/>
              </a:rPr>
              <a:t>SENSU</a:t>
            </a:r>
            <a:endParaRPr lang="pt-BR" sz="3200">
              <a:latin typeface="Calibri"/>
              <a:cs typeface="Calibri"/>
            </a:endParaRPr>
          </a:p>
          <a:p>
            <a:pPr algn="ctr">
              <a:lnSpc>
                <a:spcPts val="3960"/>
              </a:lnSpc>
            </a:pPr>
            <a:r>
              <a:rPr lang="pt-BR" sz="3300" b="1" spc="-170">
                <a:latin typeface="Lucida Sans"/>
                <a:cs typeface="Lucida Sans"/>
              </a:rPr>
              <a:t>ESPECIALIZAÇÃO </a:t>
            </a:r>
            <a:r>
              <a:rPr lang="pt-BR" sz="3300" b="1" spc="-50">
                <a:latin typeface="Lucida Sans"/>
                <a:cs typeface="Lucida Sans"/>
              </a:rPr>
              <a:t>EM </a:t>
            </a:r>
            <a:r>
              <a:rPr lang="pt-BR" sz="3300" b="1" spc="-110">
                <a:latin typeface="Lucida Sans"/>
                <a:cs typeface="Lucida Sans"/>
              </a:rPr>
              <a:t>HIDROGÊNIO</a:t>
            </a:r>
            <a:r>
              <a:rPr lang="pt-BR" sz="3300" b="1" spc="-405">
                <a:latin typeface="Lucida Sans"/>
                <a:cs typeface="Lucida Sans"/>
              </a:rPr>
              <a:t> </a:t>
            </a:r>
            <a:r>
              <a:rPr lang="pt-BR" sz="3300" b="1" spc="-185">
                <a:latin typeface="Lucida Sans"/>
                <a:cs typeface="Lucida Sans"/>
              </a:rPr>
              <a:t>VERDE</a:t>
            </a:r>
            <a:endParaRPr lang="pt-BR" sz="3300" dirty="0">
              <a:latin typeface="Lucida Sans"/>
              <a:cs typeface="Lucida Sans"/>
            </a:endParaRPr>
          </a:p>
        </p:txBody>
      </p:sp>
      <p:pic>
        <p:nvPicPr>
          <p:cNvPr id="90" name="Imagem 89">
            <a:extLst>
              <a:ext uri="{FF2B5EF4-FFF2-40B4-BE49-F238E27FC236}">
                <a16:creationId xmlns:a16="http://schemas.microsoft.com/office/drawing/2014/main" id="{5FB65A63-DD74-EB15-CDE4-2AC0DD3B5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2" y="3098597"/>
            <a:ext cx="11809906" cy="3458501"/>
          </a:xfrm>
          <a:prstGeom prst="rect">
            <a:avLst/>
          </a:prstGeom>
        </p:spPr>
      </p:pic>
      <p:sp>
        <p:nvSpPr>
          <p:cNvPr id="91" name="object 4">
            <a:extLst>
              <a:ext uri="{FF2B5EF4-FFF2-40B4-BE49-F238E27FC236}">
                <a16:creationId xmlns:a16="http://schemas.microsoft.com/office/drawing/2014/main" id="{D1F11BFA-7C67-BEC2-1A2E-7910C1096947}"/>
              </a:ext>
            </a:extLst>
          </p:cNvPr>
          <p:cNvSpPr/>
          <p:nvPr/>
        </p:nvSpPr>
        <p:spPr>
          <a:xfrm>
            <a:off x="376934" y="1925229"/>
            <a:ext cx="740934" cy="10526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7">
            <a:extLst>
              <a:ext uri="{FF2B5EF4-FFF2-40B4-BE49-F238E27FC236}">
                <a16:creationId xmlns:a16="http://schemas.microsoft.com/office/drawing/2014/main" id="{B6242DB4-A539-F9AE-34F9-B9E474B33C32}"/>
              </a:ext>
            </a:extLst>
          </p:cNvPr>
          <p:cNvSpPr/>
          <p:nvPr/>
        </p:nvSpPr>
        <p:spPr>
          <a:xfrm>
            <a:off x="1389561" y="1905308"/>
            <a:ext cx="734777" cy="11518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5">
            <a:extLst>
              <a:ext uri="{FF2B5EF4-FFF2-40B4-BE49-F238E27FC236}">
                <a16:creationId xmlns:a16="http://schemas.microsoft.com/office/drawing/2014/main" id="{68999476-6B81-3081-E825-0D0840E4667F}"/>
              </a:ext>
            </a:extLst>
          </p:cNvPr>
          <p:cNvSpPr/>
          <p:nvPr/>
        </p:nvSpPr>
        <p:spPr>
          <a:xfrm>
            <a:off x="2396031" y="1924570"/>
            <a:ext cx="734776" cy="10532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6">
            <a:extLst>
              <a:ext uri="{FF2B5EF4-FFF2-40B4-BE49-F238E27FC236}">
                <a16:creationId xmlns:a16="http://schemas.microsoft.com/office/drawing/2014/main" id="{A2F21785-01B6-4EC0-0BF7-E26B6C57D5E8}"/>
              </a:ext>
            </a:extLst>
          </p:cNvPr>
          <p:cNvSpPr/>
          <p:nvPr/>
        </p:nvSpPr>
        <p:spPr>
          <a:xfrm>
            <a:off x="3402500" y="1924569"/>
            <a:ext cx="734777" cy="10532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8">
            <a:extLst>
              <a:ext uri="{FF2B5EF4-FFF2-40B4-BE49-F238E27FC236}">
                <a16:creationId xmlns:a16="http://schemas.microsoft.com/office/drawing/2014/main" id="{92F0D9BD-5F77-429F-5B28-3F0105938EC0}"/>
              </a:ext>
            </a:extLst>
          </p:cNvPr>
          <p:cNvSpPr/>
          <p:nvPr/>
        </p:nvSpPr>
        <p:spPr>
          <a:xfrm>
            <a:off x="4408969" y="1924569"/>
            <a:ext cx="734777" cy="10528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2FAA058C-0D66-0458-C367-ED77F1BE81A3}"/>
              </a:ext>
            </a:extLst>
          </p:cNvPr>
          <p:cNvSpPr txBox="1"/>
          <p:nvPr/>
        </p:nvSpPr>
        <p:spPr>
          <a:xfrm>
            <a:off x="5525477" y="1925229"/>
            <a:ext cx="798617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pt-BR" dirty="0"/>
              <a:t>Apoio:</a:t>
            </a:r>
          </a:p>
        </p:txBody>
      </p:sp>
      <p:sp>
        <p:nvSpPr>
          <p:cNvPr id="98" name="object 9">
            <a:extLst>
              <a:ext uri="{FF2B5EF4-FFF2-40B4-BE49-F238E27FC236}">
                <a16:creationId xmlns:a16="http://schemas.microsoft.com/office/drawing/2014/main" id="{3E0F6F3A-ADB1-EC40-2034-FE5487FCBFC2}"/>
              </a:ext>
            </a:extLst>
          </p:cNvPr>
          <p:cNvSpPr/>
          <p:nvPr/>
        </p:nvSpPr>
        <p:spPr>
          <a:xfrm>
            <a:off x="6392613" y="1863832"/>
            <a:ext cx="3155946" cy="872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10">
            <a:extLst>
              <a:ext uri="{FF2B5EF4-FFF2-40B4-BE49-F238E27FC236}">
                <a16:creationId xmlns:a16="http://schemas.microsoft.com/office/drawing/2014/main" id="{A5788648-6F30-29A3-6A19-56C65027DC79}"/>
              </a:ext>
            </a:extLst>
          </p:cNvPr>
          <p:cNvSpPr/>
          <p:nvPr/>
        </p:nvSpPr>
        <p:spPr>
          <a:xfrm>
            <a:off x="10357806" y="1750229"/>
            <a:ext cx="1273915" cy="10886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1364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Formação de Mão de Obra – Uma Necessidade Urgente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sp>
        <p:nvSpPr>
          <p:cNvPr id="262" name="CaixaDeTexto 8">
            <a:extLst>
              <a:ext uri="{FF2B5EF4-FFF2-40B4-BE49-F238E27FC236}">
                <a16:creationId xmlns:a16="http://schemas.microsoft.com/office/drawing/2014/main" id="{25FF7D18-2AAE-43E3-A94D-FC0DB6283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67" y="6464516"/>
            <a:ext cx="11718183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Autores</a:t>
            </a:r>
            <a:r>
              <a:rPr lang="pt-BR" altLang="pt-BR" sz="1600" dirty="0"/>
              <a:t>.</a:t>
            </a:r>
            <a:endParaRPr lang="pt-BR" altLang="pt-BR" sz="1600" dirty="0">
              <a:uFillTx/>
            </a:endParaRPr>
          </a:p>
        </p:txBody>
      </p:sp>
      <p:sp>
        <p:nvSpPr>
          <p:cNvPr id="100" name="Título 1">
            <a:extLst>
              <a:ext uri="{FF2B5EF4-FFF2-40B4-BE49-F238E27FC236}">
                <a16:creationId xmlns:a16="http://schemas.microsoft.com/office/drawing/2014/main" id="{C8CCFB27-4A35-A1E4-E27C-1C64AD4F227B}"/>
              </a:ext>
            </a:extLst>
          </p:cNvPr>
          <p:cNvSpPr txBox="1">
            <a:spLocks/>
          </p:cNvSpPr>
          <p:nvPr/>
        </p:nvSpPr>
        <p:spPr>
          <a:xfrm>
            <a:off x="2377896" y="1527488"/>
            <a:ext cx="3208800" cy="1028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pt-BR"/>
              <a:t>Sistema de geração Fotovoltaica</a:t>
            </a:r>
            <a:endParaRPr lang="pt-BR" dirty="0"/>
          </a:p>
        </p:txBody>
      </p:sp>
      <p:sp>
        <p:nvSpPr>
          <p:cNvPr id="101" name="Espaço Reservado para Texto 2">
            <a:extLst>
              <a:ext uri="{FF2B5EF4-FFF2-40B4-BE49-F238E27FC236}">
                <a16:creationId xmlns:a16="http://schemas.microsoft.com/office/drawing/2014/main" id="{76B805DA-3627-4AB1-96C1-BD514B50656C}"/>
              </a:ext>
            </a:extLst>
          </p:cNvPr>
          <p:cNvSpPr txBox="1">
            <a:spLocks/>
          </p:cNvSpPr>
          <p:nvPr/>
        </p:nvSpPr>
        <p:spPr>
          <a:xfrm>
            <a:off x="1446360" y="2764038"/>
            <a:ext cx="2782723" cy="3158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/>
              <a:t>Início da operação em 17/12/2021</a:t>
            </a:r>
          </a:p>
          <a:p>
            <a:endParaRPr lang="pt-BR" sz="1800" b="1"/>
          </a:p>
          <a:p>
            <a:r>
              <a:rPr lang="pt-BR" sz="1800" b="1"/>
              <a:t>Capacidade instalada 365 kWp</a:t>
            </a:r>
          </a:p>
          <a:p>
            <a:endParaRPr lang="pt-BR" sz="1800" b="1"/>
          </a:p>
          <a:p>
            <a:r>
              <a:rPr lang="pt-BR" sz="1800" b="1"/>
              <a:t>Geração mensal média </a:t>
            </a:r>
            <a:endParaRPr lang="pt-BR" sz="1800" b="1" dirty="0"/>
          </a:p>
        </p:txBody>
      </p:sp>
      <p:sp>
        <p:nvSpPr>
          <p:cNvPr id="102" name="Espaço Reservado para Número de Slide 4">
            <a:extLst>
              <a:ext uri="{FF2B5EF4-FFF2-40B4-BE49-F238E27FC236}">
                <a16:creationId xmlns:a16="http://schemas.microsoft.com/office/drawing/2014/main" id="{2E6CD40C-599C-BBE8-31E5-4CE00AA4669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80821" y="5816163"/>
            <a:ext cx="349200" cy="324000"/>
          </a:xfr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21</a:t>
            </a:fld>
            <a:endParaRPr lang="pt-BR" dirty="0"/>
          </a:p>
        </p:txBody>
      </p:sp>
      <p:pic>
        <p:nvPicPr>
          <p:cNvPr id="103" name="Imagem 102">
            <a:extLst>
              <a:ext uri="{FF2B5EF4-FFF2-40B4-BE49-F238E27FC236}">
                <a16:creationId xmlns:a16="http://schemas.microsoft.com/office/drawing/2014/main" id="{ABDCF9C4-F66B-C005-3AC9-D910233D7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921" y="1014717"/>
            <a:ext cx="8883950" cy="5125546"/>
          </a:xfrm>
          <a:prstGeom prst="rect">
            <a:avLst/>
          </a:prstGeom>
        </p:spPr>
      </p:pic>
      <p:sp>
        <p:nvSpPr>
          <p:cNvPr id="104" name="Espaço Reservado para Texto 1">
            <a:extLst>
              <a:ext uri="{FF2B5EF4-FFF2-40B4-BE49-F238E27FC236}">
                <a16:creationId xmlns:a16="http://schemas.microsoft.com/office/drawing/2014/main" id="{C37BD9A8-E83A-83F7-5948-3564DB1502DC}"/>
              </a:ext>
            </a:extLst>
          </p:cNvPr>
          <p:cNvSpPr txBox="1">
            <a:spLocks/>
          </p:cNvSpPr>
          <p:nvPr/>
        </p:nvSpPr>
        <p:spPr>
          <a:xfrm>
            <a:off x="1487489" y="5337175"/>
            <a:ext cx="2742763" cy="640988"/>
          </a:xfrm>
          <a:prstGeom prst="rect">
            <a:avLst/>
          </a:prstGeom>
          <a:solidFill>
            <a:srgbClr val="124057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2400"/>
              <a:buFont typeface="Nixie One"/>
              <a:buChar char="▫"/>
              <a:defRPr sz="24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2400"/>
              <a:buFont typeface="Nixie One"/>
              <a:buChar char="■"/>
              <a:defRPr sz="24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●"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○"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■"/>
              <a:defRPr sz="1800" b="0" i="0" u="none" strike="noStrike" cap="none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None/>
              <a:tabLst/>
              <a:defRPr/>
            </a:pPr>
            <a:r>
              <a:rPr lang="pt-BR" b="1" dirty="0">
                <a:solidFill>
                  <a:srgbClr val="FFFFFF"/>
                </a:solidFill>
                <a:ea typeface="Lucida Sans Unicode" panose="020B0602030504020204" pitchFamily="34" charset="0"/>
              </a:rPr>
              <a:t>Sistema de geração fotovoltaica</a:t>
            </a: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ixie One"/>
              <a:ea typeface="Lucida Sans Unicode" panose="020B0602030504020204" pitchFamily="34" charset="0"/>
              <a:sym typeface="Nixie One"/>
            </a:endParaRPr>
          </a:p>
        </p:txBody>
      </p:sp>
      <p:sp>
        <p:nvSpPr>
          <p:cNvPr id="105" name="Retângulo 104">
            <a:extLst>
              <a:ext uri="{FF2B5EF4-FFF2-40B4-BE49-F238E27FC236}">
                <a16:creationId xmlns:a16="http://schemas.microsoft.com/office/drawing/2014/main" id="{3ABCF989-0BBC-0CC9-CB00-FB4764094E2C}"/>
              </a:ext>
            </a:extLst>
          </p:cNvPr>
          <p:cNvSpPr/>
          <p:nvPr/>
        </p:nvSpPr>
        <p:spPr>
          <a:xfrm>
            <a:off x="1826661" y="1069429"/>
            <a:ext cx="83887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CIDFont+F3"/>
              </a:rPr>
              <a:t>HUB de Formação de Recursos Humanos para Energias Renováveis – Capital</a:t>
            </a:r>
          </a:p>
          <a:p>
            <a:r>
              <a:rPr lang="pt-BR" b="1" dirty="0">
                <a:solidFill>
                  <a:schemeClr val="bg1"/>
                </a:solidFill>
                <a:latin typeface="CIDFont+F3"/>
              </a:rPr>
              <a:t>Humano para Economia Verde – Laboratório Multiusuário - Pecém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68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65AE321-02CC-49FE-B996-B60485F733EB}"/>
              </a:ext>
            </a:extLst>
          </p:cNvPr>
          <p:cNvSpPr txBox="1"/>
          <p:nvPr/>
        </p:nvSpPr>
        <p:spPr>
          <a:xfrm>
            <a:off x="0" y="5005849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Laboratório destinado para pesquisas e ao ensino técnico, graduação e pós-graduação. Com área específica para P&amp;DI com empresas;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Equipamentos para pesquisa em eletrônica de potência, inclusive para o comissionamento em sistemas fotovoltaicos;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O Laboratório já possibilitou a formação de vários alunos e professores (pós-graduação).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5CBBD2B-A1B7-4DC5-A5B1-CF7E182AB0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564"/>
            <a:ext cx="9144000" cy="20104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812DB0E-2457-43E4-9BC7-F8ED7CEAD5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5360"/>
            <a:ext cx="9144000" cy="20104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D0FEC63-21D4-4B79-AF31-C3E041495B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2"/>
          <a:stretch/>
        </p:blipFill>
        <p:spPr>
          <a:xfrm>
            <a:off x="9221002" y="902563"/>
            <a:ext cx="2970998" cy="2010489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1" y="115096"/>
            <a:ext cx="12039599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Laboratório de Eletrônica de Potência e Energias Renováveis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Arial" charset="0"/>
            </a:endParaRPr>
          </a:p>
        </p:txBody>
      </p:sp>
      <p:pic>
        <p:nvPicPr>
          <p:cNvPr id="8" name="Imagem 7" descr="Uma imagem contendo no interior, pequeno, aberto, mesa&#10;&#10;Descrição gerada automaticamente">
            <a:extLst>
              <a:ext uri="{FF2B5EF4-FFF2-40B4-BE49-F238E27FC236}">
                <a16:creationId xmlns:a16="http://schemas.microsoft.com/office/drawing/2014/main" id="{E2DC7A6D-DD77-4320-A774-CCB902B6DB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4" t="6757" r="11264" b="14240"/>
          <a:stretch/>
        </p:blipFill>
        <p:spPr>
          <a:xfrm rot="5400000">
            <a:off x="8829644" y="3386718"/>
            <a:ext cx="3753713" cy="297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49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B65AE321-02CC-49FE-B996-B60485F733EB}"/>
              </a:ext>
            </a:extLst>
          </p:cNvPr>
          <p:cNvSpPr txBox="1"/>
          <p:nvPr/>
        </p:nvSpPr>
        <p:spPr>
          <a:xfrm>
            <a:off x="89808" y="5424763"/>
            <a:ext cx="4841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Sistema FV para geração no Campus, aulas práticas e pesquisa aplicada.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1" y="115096"/>
            <a:ext cx="12039599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Laboratório de Eletrônica de Potência e Energias Renováveis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Arial" charset="0"/>
            </a:endParaRPr>
          </a:p>
        </p:txBody>
      </p:sp>
      <p:pic>
        <p:nvPicPr>
          <p:cNvPr id="9" name="Imagem 8" descr="Uma imagem contendo no interior, quarto, pia&#10;&#10;Descrição gerada automaticamente">
            <a:extLst>
              <a:ext uri="{FF2B5EF4-FFF2-40B4-BE49-F238E27FC236}">
                <a16:creationId xmlns:a16="http://schemas.microsoft.com/office/drawing/2014/main" id="{DF99DCE0-C42C-4EB1-9984-2E2ED0051F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7" b="15355"/>
          <a:stretch/>
        </p:blipFill>
        <p:spPr>
          <a:xfrm>
            <a:off x="152401" y="2726870"/>
            <a:ext cx="5259744" cy="2612572"/>
          </a:xfrm>
          <a:prstGeom prst="rect">
            <a:avLst/>
          </a:prstGeom>
        </p:spPr>
      </p:pic>
      <p:pic>
        <p:nvPicPr>
          <p:cNvPr id="13" name="Imagem 12" descr="Imagem em preto e branco&#10;&#10;Descrição gerada automaticamente com confiança baixa">
            <a:extLst>
              <a:ext uri="{FF2B5EF4-FFF2-40B4-BE49-F238E27FC236}">
                <a16:creationId xmlns:a16="http://schemas.microsoft.com/office/drawing/2014/main" id="{32335787-8A5A-4430-8E95-E8500DB6A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707" y="2726871"/>
            <a:ext cx="3483430" cy="2612572"/>
          </a:xfrm>
          <a:prstGeom prst="rect">
            <a:avLst/>
          </a:prstGeom>
        </p:spPr>
      </p:pic>
      <p:pic>
        <p:nvPicPr>
          <p:cNvPr id="15" name="Imagem 14" descr="Uma imagem contendo edifício, caminhão, tijolo, velho&#10;&#10;Descrição gerada automaticamente">
            <a:extLst>
              <a:ext uri="{FF2B5EF4-FFF2-40B4-BE49-F238E27FC236}">
                <a16:creationId xmlns:a16="http://schemas.microsoft.com/office/drawing/2014/main" id="{4EB77B3D-6DF5-4981-B279-87CEF369C4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32" b="28745"/>
          <a:stretch/>
        </p:blipFill>
        <p:spPr>
          <a:xfrm>
            <a:off x="152401" y="976034"/>
            <a:ext cx="5246915" cy="1665515"/>
          </a:xfrm>
          <a:prstGeom prst="rect">
            <a:avLst/>
          </a:prstGeom>
        </p:spPr>
      </p:pic>
      <p:pic>
        <p:nvPicPr>
          <p:cNvPr id="17" name="Imagem 16" descr="Uma imagem contendo luz&#10;&#10;Descrição gerada automaticamente">
            <a:extLst>
              <a:ext uri="{FF2B5EF4-FFF2-40B4-BE49-F238E27FC236}">
                <a16:creationId xmlns:a16="http://schemas.microsoft.com/office/drawing/2014/main" id="{5BCD0A18-F932-446B-B7EA-B5AA6EF01A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5" b="23834"/>
          <a:stretch/>
        </p:blipFill>
        <p:spPr>
          <a:xfrm rot="10800000">
            <a:off x="5534706" y="973008"/>
            <a:ext cx="4672695" cy="1668541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A8257C78-ABA9-41B2-8283-18E64DC00386}"/>
              </a:ext>
            </a:extLst>
          </p:cNvPr>
          <p:cNvSpPr txBox="1"/>
          <p:nvPr/>
        </p:nvSpPr>
        <p:spPr>
          <a:xfrm>
            <a:off x="10271355" y="1527422"/>
            <a:ext cx="1517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Termografia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0247C3F-E40F-475D-86E5-E85F7117569C}"/>
              </a:ext>
            </a:extLst>
          </p:cNvPr>
          <p:cNvSpPr txBox="1"/>
          <p:nvPr/>
        </p:nvSpPr>
        <p:spPr>
          <a:xfrm>
            <a:off x="9035142" y="3543300"/>
            <a:ext cx="3004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Eletroluminescência para detecção de microfissuras em células FV.</a:t>
            </a:r>
          </a:p>
        </p:txBody>
      </p:sp>
      <p:pic>
        <p:nvPicPr>
          <p:cNvPr id="21" name="Imagem 20" descr="Uma imagem contendo ao ar livre, edifício, água, grande&#10;&#10;Descrição gerada automaticamente">
            <a:extLst>
              <a:ext uri="{FF2B5EF4-FFF2-40B4-BE49-F238E27FC236}">
                <a16:creationId xmlns:a16="http://schemas.microsoft.com/office/drawing/2014/main" id="{37EC7C0B-444B-4007-9A79-B5300B1FBE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2" r="8519" b="27208"/>
          <a:stretch/>
        </p:blipFill>
        <p:spPr>
          <a:xfrm>
            <a:off x="5534706" y="5377549"/>
            <a:ext cx="3483430" cy="1480451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AB1BC617-0EA2-4D93-9746-7C9B2D22C721}"/>
              </a:ext>
            </a:extLst>
          </p:cNvPr>
          <p:cNvSpPr txBox="1"/>
          <p:nvPr/>
        </p:nvSpPr>
        <p:spPr>
          <a:xfrm>
            <a:off x="9035141" y="5901817"/>
            <a:ext cx="3004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Estação Meteorológica para avaliação de eficiência.</a:t>
            </a:r>
          </a:p>
        </p:txBody>
      </p:sp>
    </p:spTree>
    <p:extLst>
      <p:ext uri="{BB962C8B-B14F-4D97-AF65-F5344CB8AC3E}">
        <p14:creationId xmlns:p14="http://schemas.microsoft.com/office/powerpoint/2010/main" val="2419537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EC0C2DD-FD6D-4584-BCEB-DCA6F9C09EB8}"/>
              </a:ext>
            </a:extLst>
          </p:cNvPr>
          <p:cNvSpPr>
            <a:spLocks/>
          </p:cNvSpPr>
          <p:nvPr/>
        </p:nvSpPr>
        <p:spPr>
          <a:xfrm>
            <a:off x="2423422" y="2382520"/>
            <a:ext cx="8752408" cy="1446550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t-BR" sz="88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FillTx/>
              </a:rPr>
              <a:t>Obrigado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E988840-8026-484F-901C-E15B3BCE2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28" y="224982"/>
            <a:ext cx="2882859" cy="884753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C3F990F-5750-4959-87D3-803FB8BA4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91731" y="5177155"/>
            <a:ext cx="3260657" cy="156106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Picture 16" descr="GPEC Logo">
            <a:extLst>
              <a:ext uri="{FF2B5EF4-FFF2-40B4-BE49-F238E27FC236}">
                <a16:creationId xmlns:a16="http://schemas.microsoft.com/office/drawing/2014/main" id="{ED129709-1889-4614-BFE8-E50DAEAD3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1328" y="5184120"/>
            <a:ext cx="1971654" cy="161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m 46">
            <a:extLst>
              <a:ext uri="{FF2B5EF4-FFF2-40B4-BE49-F238E27FC236}">
                <a16:creationId xmlns:a16="http://schemas.microsoft.com/office/drawing/2014/main" id="{D26FBD7F-4908-BC04-C827-FF6814ADE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873479" y="322050"/>
            <a:ext cx="1671782" cy="1117352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4" name="Imagem 3" descr="Forma, Polígono&#10;&#10;Descrição gerada automaticamente">
            <a:extLst>
              <a:ext uri="{FF2B5EF4-FFF2-40B4-BE49-F238E27FC236}">
                <a16:creationId xmlns:a16="http://schemas.microsoft.com/office/drawing/2014/main" id="{CCA153C8-0A59-BCAE-C8D1-CB1C88C67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7506" y="187259"/>
            <a:ext cx="1780759" cy="1421483"/>
          </a:xfrm>
          <a:prstGeom prst="rect">
            <a:avLst/>
          </a:prstGeom>
        </p:spPr>
      </p:pic>
      <p:pic>
        <p:nvPicPr>
          <p:cNvPr id="6" name="Imagem 1">
            <a:extLst>
              <a:ext uri="{FF2B5EF4-FFF2-40B4-BE49-F238E27FC236}">
                <a16:creationId xmlns:a16="http://schemas.microsoft.com/office/drawing/2014/main" id="{3F0AC2CD-091F-8A8B-FCFB-C2E2A688B45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10511" y="169985"/>
            <a:ext cx="3774831" cy="1233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8355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188268" y="6482063"/>
            <a:ext cx="10586616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EPE (</a:t>
            </a:r>
            <a:r>
              <a:rPr lang="pt-BR" altLang="pt-BR" sz="1600" dirty="0"/>
              <a:t>Empresa de Pesquisa Energética</a:t>
            </a:r>
            <a:r>
              <a:rPr lang="pt-BR" altLang="pt-BR" sz="1600" dirty="0">
                <a:uFillTx/>
              </a:rPr>
              <a:t>) – </a:t>
            </a:r>
            <a:r>
              <a:rPr lang="pt-BR" altLang="pt-BR" sz="1600" dirty="0"/>
              <a:t>Bases para a Consolidação da Estratégia Brasileira do Hidrogênio,</a:t>
            </a:r>
            <a:r>
              <a:rPr lang="pt-BR" altLang="pt-BR" sz="1600" dirty="0">
                <a:uFillTx/>
              </a:rPr>
              <a:t>  23/02/2021.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H</a:t>
            </a:r>
            <a:r>
              <a:rPr lang="pt-BR" sz="32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2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 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– Competitividade de Aplicações do Hidrogênio 2030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74A38E6-F551-4E42-9FC8-CFF4631B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044" y="881243"/>
            <a:ext cx="6224337" cy="559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48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166D6073-2C8E-44E6-B29E-BB3C9F469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750" y="808522"/>
            <a:ext cx="9720500" cy="5850904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Planta de Dessalinização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sp>
        <p:nvSpPr>
          <p:cNvPr id="22" name="CaixaDeTexto 8">
            <a:extLst>
              <a:ext uri="{FF2B5EF4-FFF2-40B4-BE49-F238E27FC236}">
                <a16:creationId xmlns:a16="http://schemas.microsoft.com/office/drawing/2014/main" id="{3B40A2FA-92A9-48B6-A7BD-E43D4116D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84" y="6478626"/>
            <a:ext cx="1175853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</a:t>
            </a:r>
            <a:r>
              <a:rPr lang="pt-BR" altLang="pt-BR" sz="1600" dirty="0"/>
              <a:t>N. </a:t>
            </a:r>
            <a:r>
              <a:rPr lang="pt-BR" altLang="pt-BR" sz="1600" dirty="0" err="1"/>
              <a:t>Voutchkov</a:t>
            </a:r>
            <a:r>
              <a:rPr lang="pt-BR" altLang="pt-BR" sz="1600" dirty="0"/>
              <a:t>. </a:t>
            </a:r>
            <a:r>
              <a:rPr lang="pt-BR" altLang="pt-BR" sz="1600" dirty="0" err="1"/>
              <a:t>Desalination</a:t>
            </a:r>
            <a:r>
              <a:rPr lang="pt-BR" altLang="pt-BR" sz="1600" dirty="0"/>
              <a:t> </a:t>
            </a:r>
            <a:r>
              <a:rPr lang="pt-BR" altLang="pt-BR" sz="1600" dirty="0" err="1"/>
              <a:t>Engineering</a:t>
            </a:r>
            <a:r>
              <a:rPr lang="pt-BR" altLang="pt-BR" sz="1600" dirty="0"/>
              <a:t> – Planning </a:t>
            </a:r>
            <a:r>
              <a:rPr lang="pt-BR" altLang="pt-BR" sz="1600" dirty="0" err="1"/>
              <a:t>and</a:t>
            </a:r>
            <a:r>
              <a:rPr lang="pt-BR" altLang="pt-BR" sz="1600" dirty="0"/>
              <a:t> Design. McGraw-Hill, 2013.</a:t>
            </a:r>
            <a:endParaRPr lang="pt-BR" altLang="pt-BR" sz="1600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16597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Dessalinização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 – 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Processo Convencional de Pré-tratamento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5771EE3-EE33-41EB-A847-A290349A8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764" y="939256"/>
            <a:ext cx="8929687" cy="475329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455A015-248C-470F-8DB9-7EA99E8CF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20" y="6460841"/>
            <a:ext cx="1147070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A. </a:t>
            </a:r>
            <a:r>
              <a:rPr lang="pt-BR" altLang="pt-BR" sz="1600" dirty="0" err="1">
                <a:uFillTx/>
              </a:rPr>
              <a:t>Cipollina</a:t>
            </a:r>
            <a:r>
              <a:rPr lang="pt-BR" altLang="pt-BR" sz="1600" dirty="0">
                <a:uFillTx/>
              </a:rPr>
              <a:t>, G. </a:t>
            </a:r>
            <a:r>
              <a:rPr lang="pt-BR" altLang="pt-BR" sz="1600" dirty="0" err="1">
                <a:uFillTx/>
              </a:rPr>
              <a:t>Micale</a:t>
            </a:r>
            <a:r>
              <a:rPr lang="pt-BR" altLang="pt-BR" sz="1600" dirty="0">
                <a:uFillTx/>
              </a:rPr>
              <a:t>, L. </a:t>
            </a:r>
            <a:r>
              <a:rPr lang="pt-BR" altLang="pt-BR" sz="1600" dirty="0" err="1">
                <a:uFillTx/>
              </a:rPr>
              <a:t>Rizzuti</a:t>
            </a:r>
            <a:r>
              <a:rPr lang="pt-BR" altLang="pt-BR" sz="1600" dirty="0"/>
              <a:t>. </a:t>
            </a:r>
            <a:r>
              <a:rPr lang="pt-BR" altLang="pt-BR" sz="1600" dirty="0" err="1"/>
              <a:t>Seawater</a:t>
            </a:r>
            <a:r>
              <a:rPr lang="pt-BR" altLang="pt-BR" sz="1600" dirty="0"/>
              <a:t> </a:t>
            </a:r>
            <a:r>
              <a:rPr lang="pt-BR" altLang="pt-BR" sz="1600" dirty="0" err="1"/>
              <a:t>Desalibation</a:t>
            </a:r>
            <a:r>
              <a:rPr lang="pt-BR" altLang="pt-BR" sz="1600" dirty="0"/>
              <a:t> – Convencional </a:t>
            </a:r>
            <a:r>
              <a:rPr lang="pt-BR" altLang="pt-BR" sz="1600" dirty="0" err="1"/>
              <a:t>and</a:t>
            </a:r>
            <a:r>
              <a:rPr lang="pt-BR" altLang="pt-BR" sz="1600" dirty="0"/>
              <a:t> </a:t>
            </a:r>
            <a:r>
              <a:rPr lang="pt-BR" altLang="pt-BR" sz="1600" dirty="0" err="1"/>
              <a:t>Rewable</a:t>
            </a:r>
            <a:r>
              <a:rPr lang="pt-BR" altLang="pt-BR" sz="1600" dirty="0"/>
              <a:t> Energy Processes. Springer, 2009.</a:t>
            </a:r>
            <a:endParaRPr lang="pt-BR" altLang="pt-BR" sz="1600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04272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Dessalinização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 – Membrana de Osmose Reversa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sp>
        <p:nvSpPr>
          <p:cNvPr id="22" name="CaixaDeTexto 8">
            <a:extLst>
              <a:ext uri="{FF2B5EF4-FFF2-40B4-BE49-F238E27FC236}">
                <a16:creationId xmlns:a16="http://schemas.microsoft.com/office/drawing/2014/main" id="{3B40A2FA-92A9-48B6-A7BD-E43D4116D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84" y="6480946"/>
            <a:ext cx="1175853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</a:t>
            </a:r>
            <a:r>
              <a:rPr lang="pt-BR" altLang="pt-BR" sz="1600" dirty="0"/>
              <a:t>N. </a:t>
            </a:r>
            <a:r>
              <a:rPr lang="pt-BR" altLang="pt-BR" sz="1600" dirty="0" err="1"/>
              <a:t>Voutchkov</a:t>
            </a:r>
            <a:r>
              <a:rPr lang="pt-BR" altLang="pt-BR" sz="1600" dirty="0"/>
              <a:t>. </a:t>
            </a:r>
            <a:r>
              <a:rPr lang="pt-BR" altLang="pt-BR" sz="1600" dirty="0" err="1"/>
              <a:t>Desalination</a:t>
            </a:r>
            <a:r>
              <a:rPr lang="pt-BR" altLang="pt-BR" sz="1600" dirty="0"/>
              <a:t> </a:t>
            </a:r>
            <a:r>
              <a:rPr lang="pt-BR" altLang="pt-BR" sz="1600" dirty="0" err="1"/>
              <a:t>Engineering</a:t>
            </a:r>
            <a:r>
              <a:rPr lang="pt-BR" altLang="pt-BR" sz="1600" dirty="0"/>
              <a:t> – Planning </a:t>
            </a:r>
            <a:r>
              <a:rPr lang="pt-BR" altLang="pt-BR" sz="1600" dirty="0" err="1"/>
              <a:t>and</a:t>
            </a:r>
            <a:r>
              <a:rPr lang="pt-BR" altLang="pt-BR" sz="1600" dirty="0"/>
              <a:t> Design. McGraw-Hill, 2013.</a:t>
            </a:r>
            <a:endParaRPr lang="pt-BR" altLang="pt-BR" sz="1600" dirty="0">
              <a:uFillTx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28B0258-7062-437E-9B8F-BD3155D79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19" y="1064400"/>
            <a:ext cx="6128846" cy="45936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D358F7A-5BE8-4A12-B2F5-F4D7E590E3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925" y="1064400"/>
            <a:ext cx="5338956" cy="398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91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Dessalinização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 – Membrana de Osmose Reversa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sp>
        <p:nvSpPr>
          <p:cNvPr id="22" name="CaixaDeTexto 8">
            <a:extLst>
              <a:ext uri="{FF2B5EF4-FFF2-40B4-BE49-F238E27FC236}">
                <a16:creationId xmlns:a16="http://schemas.microsoft.com/office/drawing/2014/main" id="{3B40A2FA-92A9-48B6-A7BD-E43D4116D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6129006"/>
            <a:ext cx="5690386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A. </a:t>
            </a:r>
            <a:r>
              <a:rPr lang="pt-BR" altLang="pt-BR" sz="1600" dirty="0" err="1">
                <a:uFillTx/>
              </a:rPr>
              <a:t>Cipollina</a:t>
            </a:r>
            <a:r>
              <a:rPr lang="pt-BR" altLang="pt-BR" sz="1600" dirty="0">
                <a:uFillTx/>
              </a:rPr>
              <a:t>, G. </a:t>
            </a:r>
            <a:r>
              <a:rPr lang="pt-BR" altLang="pt-BR" sz="1600" dirty="0" err="1">
                <a:uFillTx/>
              </a:rPr>
              <a:t>Micale</a:t>
            </a:r>
            <a:r>
              <a:rPr lang="pt-BR" altLang="pt-BR" sz="1600" dirty="0">
                <a:uFillTx/>
              </a:rPr>
              <a:t>, L. </a:t>
            </a:r>
            <a:r>
              <a:rPr lang="pt-BR" altLang="pt-BR" sz="1600" dirty="0" err="1">
                <a:uFillTx/>
              </a:rPr>
              <a:t>Rizzuti</a:t>
            </a:r>
            <a:r>
              <a:rPr lang="pt-BR" altLang="pt-BR" sz="1600" dirty="0"/>
              <a:t>. </a:t>
            </a:r>
            <a:r>
              <a:rPr lang="pt-BR" altLang="pt-BR" sz="1600" dirty="0" err="1"/>
              <a:t>Seawater</a:t>
            </a:r>
            <a:r>
              <a:rPr lang="pt-BR" altLang="pt-BR" sz="1600" dirty="0"/>
              <a:t> </a:t>
            </a:r>
            <a:r>
              <a:rPr lang="pt-BR" altLang="pt-BR" sz="1600" dirty="0" err="1"/>
              <a:t>Desalibation</a:t>
            </a:r>
            <a:r>
              <a:rPr lang="pt-BR" altLang="pt-BR" sz="1600" dirty="0"/>
              <a:t> – Convencional </a:t>
            </a:r>
            <a:r>
              <a:rPr lang="pt-BR" altLang="pt-BR" sz="1600" dirty="0" err="1"/>
              <a:t>and</a:t>
            </a:r>
            <a:r>
              <a:rPr lang="pt-BR" altLang="pt-BR" sz="1600" dirty="0"/>
              <a:t> </a:t>
            </a:r>
            <a:r>
              <a:rPr lang="pt-BR" altLang="pt-BR" sz="1600" dirty="0" err="1"/>
              <a:t>Rewable</a:t>
            </a:r>
            <a:r>
              <a:rPr lang="pt-BR" altLang="pt-BR" sz="1600" dirty="0"/>
              <a:t> Energy Processes. Springer, 2009.</a:t>
            </a:r>
            <a:endParaRPr lang="pt-BR" altLang="pt-BR" sz="1600" dirty="0">
              <a:uFillTx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24DB1F1-141B-4850-B692-3D3AE8BC8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379" y="1073304"/>
            <a:ext cx="6907665" cy="44270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C0027FD-30A1-41DA-A80A-A131BF438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08" y="875619"/>
            <a:ext cx="4189017" cy="3173867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9D124DF0-D49F-4264-A551-B3CEDC8A0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491" y="4110300"/>
            <a:ext cx="3467850" cy="260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26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188268" y="6482063"/>
            <a:ext cx="10586616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EPE (</a:t>
            </a:r>
            <a:r>
              <a:rPr lang="pt-BR" altLang="pt-BR" sz="1600" dirty="0"/>
              <a:t>Empresa de Pesquisa Energética</a:t>
            </a:r>
            <a:r>
              <a:rPr lang="pt-BR" altLang="pt-BR" sz="1600" dirty="0">
                <a:uFillTx/>
              </a:rPr>
              <a:t>) – </a:t>
            </a:r>
            <a:r>
              <a:rPr lang="pt-BR" altLang="pt-BR" sz="1600" dirty="0"/>
              <a:t>Bases para a Consolidação da Estratégia Brasileira do Hidrogênio,</a:t>
            </a:r>
            <a:r>
              <a:rPr lang="pt-BR" altLang="pt-BR" sz="1600" dirty="0">
                <a:uFillTx/>
              </a:rPr>
              <a:t>  23/02/2021.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H</a:t>
            </a:r>
            <a:r>
              <a:rPr lang="pt-BR" sz="32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2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 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– Cadeia de Valor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3D6A7FE-1D89-4CEA-95D8-87332B611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4150"/>
            <a:ext cx="12192000" cy="4409699"/>
          </a:xfrm>
          <a:prstGeom prst="rect">
            <a:avLst/>
          </a:prstGeom>
        </p:spPr>
      </p:pic>
      <p:sp>
        <p:nvSpPr>
          <p:cNvPr id="9" name="object 8">
            <a:extLst>
              <a:ext uri="{FF2B5EF4-FFF2-40B4-BE49-F238E27FC236}">
                <a16:creationId xmlns:a16="http://schemas.microsoft.com/office/drawing/2014/main" id="{3EA65002-4EC8-4694-AB4F-D22CB74D9D4D}"/>
              </a:ext>
            </a:extLst>
          </p:cNvPr>
          <p:cNvSpPr txBox="1"/>
          <p:nvPr/>
        </p:nvSpPr>
        <p:spPr>
          <a:xfrm>
            <a:off x="779741" y="5661187"/>
            <a:ext cx="553768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pc="-15" dirty="0">
                <a:latin typeface="Arial"/>
                <a:cs typeface="Arial"/>
              </a:rPr>
              <a:t>CCUS - </a:t>
            </a:r>
            <a:r>
              <a:rPr lang="pt-BR" i="1" spc="-15" dirty="0" err="1">
                <a:latin typeface="Arial"/>
                <a:cs typeface="Arial"/>
              </a:rPr>
              <a:t>Carbon</a:t>
            </a:r>
            <a:r>
              <a:rPr lang="pt-BR" i="1" spc="-15" dirty="0">
                <a:latin typeface="Arial"/>
                <a:cs typeface="Arial"/>
              </a:rPr>
              <a:t> Capture </a:t>
            </a:r>
            <a:r>
              <a:rPr lang="pt-BR" i="1" spc="-15" dirty="0" err="1">
                <a:latin typeface="Arial"/>
                <a:cs typeface="Arial"/>
              </a:rPr>
              <a:t>Utilisation</a:t>
            </a:r>
            <a:r>
              <a:rPr lang="pt-BR" i="1" spc="-15" dirty="0">
                <a:latin typeface="Arial"/>
                <a:cs typeface="Arial"/>
              </a:rPr>
              <a:t> </a:t>
            </a:r>
            <a:r>
              <a:rPr lang="pt-BR" i="1" spc="-15" dirty="0" err="1">
                <a:latin typeface="Arial"/>
                <a:cs typeface="Arial"/>
              </a:rPr>
              <a:t>and</a:t>
            </a:r>
            <a:r>
              <a:rPr lang="pt-BR" i="1" spc="-15" dirty="0">
                <a:latin typeface="Arial"/>
                <a:cs typeface="Arial"/>
              </a:rPr>
              <a:t> </a:t>
            </a:r>
            <a:r>
              <a:rPr lang="pt-BR" i="1" spc="-15" dirty="0" err="1">
                <a:latin typeface="Arial"/>
                <a:cs typeface="Arial"/>
              </a:rPr>
              <a:t>Storage</a:t>
            </a:r>
            <a:r>
              <a:rPr lang="pt-BR" spc="-15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9889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Dessalinização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 – 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Filtração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sp>
        <p:nvSpPr>
          <p:cNvPr id="22" name="CaixaDeTexto 8">
            <a:extLst>
              <a:ext uri="{FF2B5EF4-FFF2-40B4-BE49-F238E27FC236}">
                <a16:creationId xmlns:a16="http://schemas.microsoft.com/office/drawing/2014/main" id="{3B40A2FA-92A9-48B6-A7BD-E43D4116D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84" y="6454132"/>
            <a:ext cx="1175853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</a:t>
            </a:r>
            <a:r>
              <a:rPr lang="pt-BR" altLang="pt-BR" sz="1600" dirty="0"/>
              <a:t>N. </a:t>
            </a:r>
            <a:r>
              <a:rPr lang="pt-BR" altLang="pt-BR" sz="1600" dirty="0" err="1"/>
              <a:t>Voutchkov</a:t>
            </a:r>
            <a:r>
              <a:rPr lang="pt-BR" altLang="pt-BR" sz="1600" dirty="0"/>
              <a:t>. </a:t>
            </a:r>
            <a:r>
              <a:rPr lang="pt-BR" altLang="pt-BR" sz="1600" dirty="0" err="1"/>
              <a:t>Desalination</a:t>
            </a:r>
            <a:r>
              <a:rPr lang="pt-BR" altLang="pt-BR" sz="1600" dirty="0"/>
              <a:t> </a:t>
            </a:r>
            <a:r>
              <a:rPr lang="pt-BR" altLang="pt-BR" sz="1600" dirty="0" err="1"/>
              <a:t>Engineering</a:t>
            </a:r>
            <a:r>
              <a:rPr lang="pt-BR" altLang="pt-BR" sz="1600" dirty="0"/>
              <a:t> – Planning </a:t>
            </a:r>
            <a:r>
              <a:rPr lang="pt-BR" altLang="pt-BR" sz="1600" dirty="0" err="1"/>
              <a:t>and</a:t>
            </a:r>
            <a:r>
              <a:rPr lang="pt-BR" altLang="pt-BR" sz="1600" dirty="0"/>
              <a:t> Design. McGraw-Hill, 2013.</a:t>
            </a:r>
            <a:endParaRPr lang="pt-BR" altLang="pt-BR" sz="1600" dirty="0">
              <a:uFillTx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87586FD-8844-4ADD-9F5A-C4935BD00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84" y="1334717"/>
            <a:ext cx="7355937" cy="459255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9E937AC-765A-4F56-B720-4E269AB64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1" y="947500"/>
            <a:ext cx="4527816" cy="295507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F6064AC-8C56-4A26-AAC2-F4865938C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1734" y="3564016"/>
            <a:ext cx="270718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Planta de Salina Cruz, México.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DAC3405-7E7B-4E2A-8987-DBA87C807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1" y="3979616"/>
            <a:ext cx="2574471" cy="277013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4516725-16B7-4C1E-BFF0-2C327CB3CE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1114" y="4697083"/>
            <a:ext cx="1930502" cy="158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740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Dessalinização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 – Membrana de Osmose Reversa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sp>
        <p:nvSpPr>
          <p:cNvPr id="22" name="CaixaDeTexto 8">
            <a:extLst>
              <a:ext uri="{FF2B5EF4-FFF2-40B4-BE49-F238E27FC236}">
                <a16:creationId xmlns:a16="http://schemas.microsoft.com/office/drawing/2014/main" id="{3B40A2FA-92A9-48B6-A7BD-E43D4116D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84" y="6478626"/>
            <a:ext cx="1175853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</a:t>
            </a:r>
            <a:r>
              <a:rPr lang="pt-BR" altLang="pt-BR" sz="1600" dirty="0"/>
              <a:t>N. </a:t>
            </a:r>
            <a:r>
              <a:rPr lang="pt-BR" altLang="pt-BR" sz="1600" dirty="0" err="1"/>
              <a:t>Voutchkov</a:t>
            </a:r>
            <a:r>
              <a:rPr lang="pt-BR" altLang="pt-BR" sz="1600" dirty="0"/>
              <a:t>. </a:t>
            </a:r>
            <a:r>
              <a:rPr lang="pt-BR" altLang="pt-BR" sz="1600" dirty="0" err="1"/>
              <a:t>Desalination</a:t>
            </a:r>
            <a:r>
              <a:rPr lang="pt-BR" altLang="pt-BR" sz="1600" dirty="0"/>
              <a:t> </a:t>
            </a:r>
            <a:r>
              <a:rPr lang="pt-BR" altLang="pt-BR" sz="1600" dirty="0" err="1"/>
              <a:t>Engineering</a:t>
            </a:r>
            <a:r>
              <a:rPr lang="pt-BR" altLang="pt-BR" sz="1600" dirty="0"/>
              <a:t> – Planning </a:t>
            </a:r>
            <a:r>
              <a:rPr lang="pt-BR" altLang="pt-BR" sz="1600" dirty="0" err="1"/>
              <a:t>and</a:t>
            </a:r>
            <a:r>
              <a:rPr lang="pt-BR" altLang="pt-BR" sz="1600" dirty="0"/>
              <a:t> Design. McGraw-Hill, 2013.</a:t>
            </a:r>
            <a:endParaRPr lang="pt-BR" altLang="pt-BR" sz="1600" dirty="0">
              <a:uFillTx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00C7881-D281-4F62-A6B3-28C009287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83" y="997082"/>
            <a:ext cx="10499834" cy="552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02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H</a:t>
            </a:r>
            <a:r>
              <a:rPr lang="pt-BR" sz="32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2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 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– Projeto Típico de um Eletrolisador Alcalino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sp>
        <p:nvSpPr>
          <p:cNvPr id="22" name="CaixaDeTexto 8">
            <a:extLst>
              <a:ext uri="{FF2B5EF4-FFF2-40B4-BE49-F238E27FC236}">
                <a16:creationId xmlns:a16="http://schemas.microsoft.com/office/drawing/2014/main" id="{3B40A2FA-92A9-48B6-A7BD-E43D4116D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67" y="6270308"/>
            <a:ext cx="117181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</a:t>
            </a:r>
            <a:r>
              <a:rPr lang="en-US" altLang="pt-BR" sz="1600" dirty="0">
                <a:uFillTx/>
              </a:rPr>
              <a:t>IRENA, Green Hydrogen Cost Reduction: Scaling up Electrolysis to Meet the 1.5⁰C Climate Goal, International Renewable Energy Agency, Abu Dhabi</a:t>
            </a:r>
            <a:r>
              <a:rPr lang="pt-BR" altLang="pt-BR" sz="1600" dirty="0"/>
              <a:t>, 2020.</a:t>
            </a:r>
            <a:endParaRPr lang="pt-BR" altLang="pt-BR" sz="1600" dirty="0">
              <a:uFillTx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392E561-4A57-4254-AA22-F7E3BF7B6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44" y="863858"/>
            <a:ext cx="11554312" cy="54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492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86A147E-7106-4425-8F32-866520577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628" y="832069"/>
            <a:ext cx="5160822" cy="5296633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H</a:t>
            </a:r>
            <a:r>
              <a:rPr lang="pt-BR" sz="32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2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 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– Eletrolisador Alcalino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sp>
        <p:nvSpPr>
          <p:cNvPr id="22" name="CaixaDeTexto 8">
            <a:extLst>
              <a:ext uri="{FF2B5EF4-FFF2-40B4-BE49-F238E27FC236}">
                <a16:creationId xmlns:a16="http://schemas.microsoft.com/office/drawing/2014/main" id="{3B40A2FA-92A9-48B6-A7BD-E43D4116D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67" y="6270308"/>
            <a:ext cx="117181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</a:t>
            </a:r>
            <a:r>
              <a:rPr lang="en-US" altLang="pt-BR" sz="1600" dirty="0" err="1">
                <a:uFillTx/>
              </a:rPr>
              <a:t>Gandia</a:t>
            </a:r>
            <a:r>
              <a:rPr lang="en-US" altLang="pt-BR" sz="1600" dirty="0">
                <a:uFillTx/>
              </a:rPr>
              <a:t>, </a:t>
            </a:r>
            <a:r>
              <a:rPr lang="en-US" altLang="pt-BR" sz="1600" dirty="0" err="1">
                <a:uFillTx/>
              </a:rPr>
              <a:t>Arzamendi</a:t>
            </a:r>
            <a:r>
              <a:rPr lang="en-US" altLang="pt-BR" sz="1600" dirty="0">
                <a:uFillTx/>
              </a:rPr>
              <a:t> and </a:t>
            </a:r>
            <a:r>
              <a:rPr lang="en-US" altLang="pt-BR" sz="1600" dirty="0" err="1">
                <a:uFillTx/>
              </a:rPr>
              <a:t>Dieguez</a:t>
            </a:r>
            <a:r>
              <a:rPr lang="en-US" altLang="pt-BR" sz="1600" dirty="0">
                <a:uFillTx/>
              </a:rPr>
              <a:t>. Renewable Hydrogen Technologies. Production, Purification, Storage, Applications and Safety, Elsevier</a:t>
            </a:r>
            <a:r>
              <a:rPr lang="pt-BR" altLang="pt-BR" sz="1600" dirty="0"/>
              <a:t>, 2013.</a:t>
            </a:r>
            <a:endParaRPr lang="pt-BR" altLang="pt-BR" sz="1600" dirty="0">
              <a:uFillTx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D8ECF03-124F-4BFE-8BC9-6F998088E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20" y="1027430"/>
            <a:ext cx="6324600" cy="44577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37C6BDA-67EA-4202-A4EC-9638BFCFBCD7}"/>
              </a:ext>
            </a:extLst>
          </p:cNvPr>
          <p:cNvSpPr txBox="1"/>
          <p:nvPr/>
        </p:nvSpPr>
        <p:spPr>
          <a:xfrm>
            <a:off x="285550" y="5469275"/>
            <a:ext cx="64022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AdvPS7C2E"/>
              </a:rPr>
              <a:t>Alkaline water electrolysis modules developed by NEL Hydrogen.</a:t>
            </a:r>
            <a:r>
              <a:rPr lang="en-US" dirty="0"/>
              <a:t> </a:t>
            </a:r>
            <a:br>
              <a:rPr lang="en-US" dirty="0"/>
            </a:b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BEAA43E-A696-4764-A251-DB9F2DAFB227}"/>
              </a:ext>
            </a:extLst>
          </p:cNvPr>
          <p:cNvSpPr txBox="1"/>
          <p:nvPr/>
        </p:nvSpPr>
        <p:spPr>
          <a:xfrm>
            <a:off x="6928050" y="5693053"/>
            <a:ext cx="4115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AdvPS7C2E"/>
              </a:rPr>
              <a:t>“Titan”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dvPS7C2E"/>
              </a:rPr>
              <a:t>electrolyzer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dvPS7C2E"/>
              </a:rPr>
              <a:t> by Teledyne Company.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199116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B3762C0C-29B3-485D-AC87-720F01A20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532" y="823303"/>
            <a:ext cx="8652935" cy="5519841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H</a:t>
            </a:r>
            <a:r>
              <a:rPr lang="pt-BR" sz="32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2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 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– Projeto Típico de um Eletrolisador AEM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sp>
        <p:nvSpPr>
          <p:cNvPr id="22" name="CaixaDeTexto 8">
            <a:extLst>
              <a:ext uri="{FF2B5EF4-FFF2-40B4-BE49-F238E27FC236}">
                <a16:creationId xmlns:a16="http://schemas.microsoft.com/office/drawing/2014/main" id="{3B40A2FA-92A9-48B6-A7BD-E43D4116D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67" y="6270308"/>
            <a:ext cx="117181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</a:t>
            </a:r>
            <a:r>
              <a:rPr lang="en-US" altLang="pt-BR" sz="1600" dirty="0">
                <a:uFillTx/>
              </a:rPr>
              <a:t>IRENA, Green Hydrogen Cost Reduction: Scaling up Electrolysis to Meet the 1.5⁰C Climate Goal, International Renewable Energy Agency, Abu Dhabi</a:t>
            </a:r>
            <a:r>
              <a:rPr lang="pt-BR" altLang="pt-BR" sz="1600" dirty="0"/>
              <a:t>, 2020.</a:t>
            </a:r>
            <a:endParaRPr lang="pt-BR" altLang="pt-BR" sz="1600" dirty="0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09346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H</a:t>
            </a:r>
            <a:r>
              <a:rPr lang="pt-BR" sz="32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2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 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– Projeto Típico de um Eletrolisador SOE (Óxido Sólido)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sp>
        <p:nvSpPr>
          <p:cNvPr id="22" name="CaixaDeTexto 8">
            <a:extLst>
              <a:ext uri="{FF2B5EF4-FFF2-40B4-BE49-F238E27FC236}">
                <a16:creationId xmlns:a16="http://schemas.microsoft.com/office/drawing/2014/main" id="{3B40A2FA-92A9-48B6-A7BD-E43D4116D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67" y="6270308"/>
            <a:ext cx="117181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</a:t>
            </a:r>
            <a:r>
              <a:rPr lang="en-US" altLang="pt-BR" sz="1600" dirty="0">
                <a:uFillTx/>
              </a:rPr>
              <a:t>IRENA, Green Hydrogen Cost Reduction: Scaling up Electrolysis to Meet the 1.5⁰C Climate Goal, International Renewable Energy Agency, Abu Dhabi</a:t>
            </a:r>
            <a:r>
              <a:rPr lang="pt-BR" altLang="pt-BR" sz="1600" dirty="0"/>
              <a:t>, 2020.</a:t>
            </a:r>
            <a:endParaRPr lang="pt-BR" altLang="pt-BR" sz="1600" dirty="0">
              <a:uFillTx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9B3239C-0C73-43B6-B110-2C1BA7215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92" y="1089016"/>
            <a:ext cx="10686415" cy="518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60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H</a:t>
            </a:r>
            <a:r>
              <a:rPr lang="pt-BR" sz="32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2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 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– Projeto Típico de um Eletrolisador SOE (Óxido Sólido)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sp>
        <p:nvSpPr>
          <p:cNvPr id="22" name="CaixaDeTexto 8">
            <a:extLst>
              <a:ext uri="{FF2B5EF4-FFF2-40B4-BE49-F238E27FC236}">
                <a16:creationId xmlns:a16="http://schemas.microsoft.com/office/drawing/2014/main" id="{3B40A2FA-92A9-48B6-A7BD-E43D4116D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67" y="6270308"/>
            <a:ext cx="117181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</a:t>
            </a:r>
            <a:r>
              <a:rPr lang="pt-BR" altLang="pt-BR" sz="1600" dirty="0">
                <a:uFillTx/>
                <a:hlinkClick r:id="rId3"/>
              </a:rPr>
              <a:t>https://www.pv-magazine.com/2022/04/19/the-hydrogen-stream-salzgitter-claims-record-efficiency-for-largest-high-temperature-electrolyzer/</a:t>
            </a:r>
            <a:r>
              <a:rPr lang="pt-BR" altLang="pt-BR" sz="1600" dirty="0">
                <a:uFillTx/>
              </a:rPr>
              <a:t>. Acessado em</a:t>
            </a:r>
            <a:r>
              <a:rPr lang="pt-BR" altLang="pt-BR" sz="1600">
                <a:uFillTx/>
              </a:rPr>
              <a:t>:</a:t>
            </a:r>
            <a:r>
              <a:rPr lang="pt-BR" altLang="pt-BR" sz="1600"/>
              <a:t> 20/04/2022.</a:t>
            </a:r>
            <a:endParaRPr lang="pt-BR" altLang="pt-BR" sz="1600" dirty="0">
              <a:uFillTx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32EA38-C5AA-4BFE-BCD5-01CB97E7C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7" y="1095361"/>
            <a:ext cx="7762421" cy="517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39120B7-692B-4C13-BBDD-FCFA7C5FE209}"/>
              </a:ext>
            </a:extLst>
          </p:cNvPr>
          <p:cNvSpPr txBox="1"/>
          <p:nvPr/>
        </p:nvSpPr>
        <p:spPr>
          <a:xfrm>
            <a:off x="8395329" y="3013501"/>
            <a:ext cx="35111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i="0" dirty="0">
                <a:solidFill>
                  <a:srgbClr val="000000"/>
                </a:solidFill>
                <a:effectLst/>
                <a:latin typeface="AdvPS7C2E"/>
              </a:rPr>
              <a:t>Salzgitter AG – GrINHy2.0</a:t>
            </a:r>
          </a:p>
          <a:p>
            <a:pPr algn="just"/>
            <a:r>
              <a:rPr lang="en-US" sz="2400" b="1" dirty="0">
                <a:solidFill>
                  <a:srgbClr val="000000"/>
                </a:solidFill>
                <a:latin typeface="AdvPS7C2E"/>
              </a:rPr>
              <a:t>84% efficiency (LHV)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202706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H</a:t>
            </a:r>
            <a:r>
              <a:rPr lang="pt-BR" sz="32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2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 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– Quatro Tipos de Eletrólise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sp>
        <p:nvSpPr>
          <p:cNvPr id="22" name="CaixaDeTexto 8">
            <a:extLst>
              <a:ext uri="{FF2B5EF4-FFF2-40B4-BE49-F238E27FC236}">
                <a16:creationId xmlns:a16="http://schemas.microsoft.com/office/drawing/2014/main" id="{3B40A2FA-92A9-48B6-A7BD-E43D4116D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67" y="6270308"/>
            <a:ext cx="117181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</a:t>
            </a:r>
            <a:r>
              <a:rPr lang="en-US" altLang="pt-BR" sz="1600" dirty="0">
                <a:uFillTx/>
              </a:rPr>
              <a:t>IRENA, Green Hydrogen Cost Reduction: Scaling up Electrolysis to Meet the 1.5⁰C Climate Goal, International Renewable Energy Agency, Abu Dhabi</a:t>
            </a:r>
            <a:r>
              <a:rPr lang="pt-BR" altLang="pt-BR" sz="1600" dirty="0"/>
              <a:t>, 2020.</a:t>
            </a:r>
            <a:endParaRPr lang="pt-BR" altLang="pt-BR" sz="1600" dirty="0">
              <a:uFillTx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6089002-F86A-4278-B75D-0F86D690C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6575" y="924308"/>
            <a:ext cx="6715275" cy="53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663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H</a:t>
            </a:r>
            <a:r>
              <a:rPr lang="pt-BR" sz="32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2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 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– Quatro Tipos Principais de Eletrólise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sp>
        <p:nvSpPr>
          <p:cNvPr id="22" name="CaixaDeTexto 8">
            <a:extLst>
              <a:ext uri="{FF2B5EF4-FFF2-40B4-BE49-F238E27FC236}">
                <a16:creationId xmlns:a16="http://schemas.microsoft.com/office/drawing/2014/main" id="{3B40A2FA-92A9-48B6-A7BD-E43D4116D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67" y="6270308"/>
            <a:ext cx="117181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</a:t>
            </a:r>
            <a:r>
              <a:rPr lang="en-US" altLang="pt-BR" sz="1600" dirty="0">
                <a:uFillTx/>
              </a:rPr>
              <a:t>IRENA, Green Hydrogen Cost Reduction: Scaling up Electrolysis to Meet the 1.5⁰C Climate Goal, International Renewable Energy Agency, Abu Dhabi</a:t>
            </a:r>
            <a:r>
              <a:rPr lang="pt-BR" altLang="pt-BR" sz="1600" dirty="0"/>
              <a:t>, 2020.</a:t>
            </a:r>
            <a:endParaRPr lang="pt-BR" altLang="pt-BR" sz="1600" dirty="0">
              <a:uFillTx/>
            </a:endParaRP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7B96863F-705D-4A96-99BB-DE58F9124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54" y="871545"/>
            <a:ext cx="10976208" cy="539876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18665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8">
            <a:extLst>
              <a:ext uri="{FF2B5EF4-FFF2-40B4-BE49-F238E27FC236}">
                <a16:creationId xmlns:a16="http://schemas.microsoft.com/office/drawing/2014/main" id="{B0766484-C006-4909-98BF-E06DE5972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42" y="6243318"/>
            <a:ext cx="1159844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r>
              <a:rPr lang="pt-BR" altLang="pt-BR" sz="1600" dirty="0">
                <a:uFillTx/>
              </a:rPr>
              <a:t>Fonte: S. S. Kumar; V. </a:t>
            </a:r>
            <a:r>
              <a:rPr lang="pt-BR" altLang="pt-BR" sz="1600" dirty="0" err="1">
                <a:uFillTx/>
              </a:rPr>
              <a:t>Himabindu</a:t>
            </a:r>
            <a:r>
              <a:rPr lang="pt-BR" altLang="pt-BR" sz="1600" dirty="0"/>
              <a:t>, </a:t>
            </a:r>
            <a:r>
              <a:rPr lang="pt-BR" altLang="pt-BR" sz="1600" dirty="0" err="1"/>
              <a:t>Hydrogen</a:t>
            </a:r>
            <a:r>
              <a:rPr lang="pt-BR" altLang="pt-BR" sz="1600" dirty="0"/>
              <a:t> </a:t>
            </a:r>
            <a:r>
              <a:rPr lang="pt-BR" altLang="pt-BR" sz="1600" dirty="0" err="1"/>
              <a:t>Production</a:t>
            </a:r>
            <a:r>
              <a:rPr lang="pt-BR" altLang="pt-BR" sz="1600" dirty="0"/>
              <a:t> </a:t>
            </a:r>
            <a:r>
              <a:rPr lang="pt-BR" altLang="pt-BR" sz="1600" dirty="0" err="1"/>
              <a:t>by</a:t>
            </a:r>
            <a:r>
              <a:rPr lang="pt-BR" altLang="pt-BR" sz="1600" dirty="0"/>
              <a:t> PEM </a:t>
            </a:r>
            <a:r>
              <a:rPr lang="pt-BR" altLang="pt-BR" sz="1600" dirty="0" err="1"/>
              <a:t>water</a:t>
            </a:r>
            <a:r>
              <a:rPr lang="pt-BR" altLang="pt-BR" sz="1600" dirty="0"/>
              <a:t> </a:t>
            </a:r>
            <a:r>
              <a:rPr lang="pt-BR" altLang="pt-BR" sz="1600" dirty="0" err="1"/>
              <a:t>Electrolysis</a:t>
            </a:r>
            <a:r>
              <a:rPr lang="pt-BR" altLang="pt-BR" sz="1600" dirty="0"/>
              <a:t> – A review, </a:t>
            </a:r>
            <a:r>
              <a:rPr lang="pt-BR" altLang="pt-BR" sz="1600" dirty="0" err="1"/>
              <a:t>Materials</a:t>
            </a:r>
            <a:r>
              <a:rPr lang="pt-BR" altLang="pt-BR" sz="1600" dirty="0"/>
              <a:t> Science for Energy Technologies, vol. 2, </a:t>
            </a:r>
            <a:r>
              <a:rPr lang="pt-BR" altLang="pt-BR" sz="1600" dirty="0" err="1"/>
              <a:t>Issue</a:t>
            </a:r>
            <a:r>
              <a:rPr lang="pt-BR" altLang="pt-BR" sz="1600" dirty="0"/>
              <a:t> 3, pp 442-454, 2019</a:t>
            </a:r>
            <a:r>
              <a:rPr lang="pt-BR" altLang="pt-BR" sz="1600" dirty="0">
                <a:uFillTx/>
              </a:rPr>
              <a:t>.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C19683F-9ECA-4259-83D8-659D2FB31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42" y="78821"/>
            <a:ext cx="11473993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</a:rPr>
              <a:t>Hidrogênio – Métodos de Produção</a:t>
            </a:r>
            <a:r>
              <a:rPr lang="pt-BR" sz="3200" b="1" u="sng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</a:rPr>
              <a:t> 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A4CA9CF4-9E5E-40F0-9D90-10FAACE7C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200" y="922708"/>
            <a:ext cx="9215600" cy="530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50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8">
            <a:extLst>
              <a:ext uri="{FF2B5EF4-FFF2-40B4-BE49-F238E27FC236}">
                <a16:creationId xmlns:a16="http://schemas.microsoft.com/office/drawing/2014/main" id="{B0766484-C006-4909-98BF-E06DE5972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42" y="6415252"/>
            <a:ext cx="11598441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r>
              <a:rPr lang="pt-BR" altLang="pt-BR" sz="1600" dirty="0">
                <a:uFillTx/>
              </a:rPr>
              <a:t>Fonte: IEA – Internacional Energy </a:t>
            </a:r>
            <a:r>
              <a:rPr lang="pt-BR" altLang="pt-BR" sz="1600" dirty="0" err="1">
                <a:uFillTx/>
              </a:rPr>
              <a:t>Agency</a:t>
            </a:r>
            <a:r>
              <a:rPr lang="pt-BR" altLang="pt-BR" sz="1600" dirty="0">
                <a:uFillTx/>
              </a:rPr>
              <a:t>, </a:t>
            </a:r>
            <a:r>
              <a:rPr lang="pt-BR" altLang="pt-BR" sz="1600" dirty="0">
                <a:uFillTx/>
                <a:hlinkClick r:id="rId2"/>
              </a:rPr>
              <a:t>https://www.iea.org/</a:t>
            </a:r>
            <a:r>
              <a:rPr lang="pt-BR" altLang="pt-BR" sz="1600" dirty="0" err="1">
                <a:uFillTx/>
                <a:hlinkClick r:id="rId2"/>
              </a:rPr>
              <a:t>reports</a:t>
            </a:r>
            <a:r>
              <a:rPr lang="pt-BR" altLang="pt-BR" sz="1600" dirty="0">
                <a:uFillTx/>
                <a:hlinkClick r:id="rId2"/>
              </a:rPr>
              <a:t>/Electrolysers</a:t>
            </a:r>
            <a:r>
              <a:rPr lang="pt-BR" altLang="pt-BR" sz="1600" dirty="0"/>
              <a:t>, Acessado em: 23/06/2023</a:t>
            </a:r>
            <a:r>
              <a:rPr lang="pt-BR" altLang="pt-BR" sz="1600" dirty="0">
                <a:uFillTx/>
              </a:rPr>
              <a:t>.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C19683F-9ECA-4259-83D8-659D2FB31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42" y="78821"/>
            <a:ext cx="11473993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Capacidade Total de Eletrolisadores</a:t>
            </a:r>
            <a:r>
              <a:rPr lang="pt-BR" sz="3200" b="1" u="sng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</a:rPr>
              <a:t> 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D81940AA-E4BC-7BDF-0205-BF0F991CE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959277"/>
              </p:ext>
            </p:extLst>
          </p:nvPr>
        </p:nvGraphicFramePr>
        <p:xfrm>
          <a:off x="565825" y="1343596"/>
          <a:ext cx="11019820" cy="3684560"/>
        </p:xfrm>
        <a:graphic>
          <a:graphicData uri="http://schemas.openxmlformats.org/drawingml/2006/table">
            <a:tbl>
              <a:tblPr/>
              <a:tblGrid>
                <a:gridCol w="2203964">
                  <a:extLst>
                    <a:ext uri="{9D8B030D-6E8A-4147-A177-3AD203B41FA5}">
                      <a16:colId xmlns:a16="http://schemas.microsoft.com/office/drawing/2014/main" val="1956050514"/>
                    </a:ext>
                  </a:extLst>
                </a:gridCol>
                <a:gridCol w="2203964">
                  <a:extLst>
                    <a:ext uri="{9D8B030D-6E8A-4147-A177-3AD203B41FA5}">
                      <a16:colId xmlns:a16="http://schemas.microsoft.com/office/drawing/2014/main" val="4083860241"/>
                    </a:ext>
                  </a:extLst>
                </a:gridCol>
                <a:gridCol w="2203964">
                  <a:extLst>
                    <a:ext uri="{9D8B030D-6E8A-4147-A177-3AD203B41FA5}">
                      <a16:colId xmlns:a16="http://schemas.microsoft.com/office/drawing/2014/main" val="842743708"/>
                    </a:ext>
                  </a:extLst>
                </a:gridCol>
                <a:gridCol w="2203964">
                  <a:extLst>
                    <a:ext uri="{9D8B030D-6E8A-4147-A177-3AD203B41FA5}">
                      <a16:colId xmlns:a16="http://schemas.microsoft.com/office/drawing/2014/main" val="2290080821"/>
                    </a:ext>
                  </a:extLst>
                </a:gridCol>
                <a:gridCol w="2203964">
                  <a:extLst>
                    <a:ext uri="{9D8B030D-6E8A-4147-A177-3AD203B41FA5}">
                      <a16:colId xmlns:a16="http://schemas.microsoft.com/office/drawing/2014/main" val="1936132565"/>
                    </a:ext>
                  </a:extLst>
                </a:gridCol>
              </a:tblGrid>
              <a:tr h="652896"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1">
                          <a:effectLst/>
                          <a:latin typeface="inherit"/>
                        </a:rPr>
                        <a:t>Year</a:t>
                      </a:r>
                      <a:endParaRPr lang="pt-BR" sz="1800" b="0">
                        <a:effectLst/>
                        <a:latin typeface="Graphik"/>
                      </a:endParaRP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3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3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019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00E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1">
                          <a:effectLst/>
                          <a:latin typeface="inherit"/>
                        </a:rPr>
                        <a:t>Alkaline</a:t>
                      </a:r>
                      <a:br>
                        <a:rPr lang="pt-BR" sz="1800" b="0">
                          <a:effectLst/>
                          <a:latin typeface="Graphik"/>
                        </a:rPr>
                      </a:br>
                      <a:r>
                        <a:rPr lang="pt-BR" sz="1800" b="0">
                          <a:effectLst/>
                          <a:latin typeface="Graphik"/>
                        </a:rPr>
                        <a:t>MW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3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3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019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00E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1">
                          <a:effectLst/>
                          <a:latin typeface="inherit"/>
                        </a:rPr>
                        <a:t>PEM</a:t>
                      </a:r>
                      <a:br>
                        <a:rPr lang="pt-BR" sz="1800" b="0">
                          <a:effectLst/>
                          <a:latin typeface="Graphik"/>
                        </a:rPr>
                      </a:br>
                      <a:r>
                        <a:rPr lang="pt-BR" sz="1800" b="0">
                          <a:effectLst/>
                          <a:latin typeface="Graphik"/>
                        </a:rPr>
                        <a:t>MW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3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3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019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00E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1" dirty="0">
                          <a:effectLst/>
                          <a:latin typeface="inherit"/>
                        </a:rPr>
                        <a:t>Other/</a:t>
                      </a:r>
                      <a:r>
                        <a:rPr lang="pt-BR" sz="1800" b="1" dirty="0" err="1">
                          <a:effectLst/>
                          <a:latin typeface="inherit"/>
                        </a:rPr>
                        <a:t>unknown</a:t>
                      </a:r>
                      <a:br>
                        <a:rPr lang="pt-BR" sz="1800" b="0" dirty="0">
                          <a:effectLst/>
                          <a:latin typeface="Graphik"/>
                        </a:rPr>
                      </a:br>
                      <a:r>
                        <a:rPr lang="pt-BR" sz="1800" b="0" dirty="0">
                          <a:effectLst/>
                          <a:latin typeface="Graphik"/>
                        </a:rPr>
                        <a:t>MW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3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3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019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00E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1">
                          <a:effectLst/>
                          <a:latin typeface="inherit"/>
                        </a:rPr>
                        <a:t>Total</a:t>
                      </a:r>
                      <a:br>
                        <a:rPr lang="pt-BR" sz="1800" b="0">
                          <a:effectLst/>
                          <a:latin typeface="Graphik"/>
                        </a:rPr>
                      </a:br>
                      <a:r>
                        <a:rPr lang="pt-BR" sz="1800" b="0">
                          <a:effectLst/>
                          <a:latin typeface="Graphik"/>
                        </a:rPr>
                        <a:t>MW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3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012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019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00E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003218"/>
                  </a:ext>
                </a:extLst>
              </a:tr>
              <a:tr h="397255"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1">
                          <a:effectLst/>
                          <a:latin typeface="inherit"/>
                        </a:rPr>
                        <a:t>2019</a:t>
                      </a:r>
                      <a:endParaRPr lang="pt-BR" sz="1800" b="0">
                        <a:effectLst/>
                        <a:latin typeface="Graphik"/>
                      </a:endParaRP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F00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00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00E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00D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>
                          <a:effectLst/>
                          <a:latin typeface="Graphik"/>
                        </a:rPr>
                        <a:t>164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F00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00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00E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00D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>
                          <a:effectLst/>
                          <a:latin typeface="Graphik"/>
                        </a:rPr>
                        <a:t>65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F00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00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00E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00D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>
                          <a:effectLst/>
                          <a:latin typeface="Graphik"/>
                        </a:rPr>
                        <a:t>13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F00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00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00E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00D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>
                          <a:effectLst/>
                          <a:latin typeface="Graphik"/>
                        </a:rPr>
                        <a:t>242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F00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010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00E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00D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161008"/>
                  </a:ext>
                </a:extLst>
              </a:tr>
              <a:tr h="397255"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1">
                          <a:effectLst/>
                          <a:latin typeface="inherit"/>
                        </a:rPr>
                        <a:t>2020</a:t>
                      </a:r>
                      <a:endParaRPr lang="pt-BR" sz="1800" b="0">
                        <a:effectLst/>
                        <a:latin typeface="Graphik"/>
                      </a:endParaRP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F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00D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>
                          <a:effectLst/>
                          <a:latin typeface="Graphik"/>
                        </a:rPr>
                        <a:t>197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F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00D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>
                          <a:effectLst/>
                          <a:latin typeface="Graphik"/>
                        </a:rPr>
                        <a:t>93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F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00D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>
                          <a:effectLst/>
                          <a:latin typeface="Graphik"/>
                        </a:rPr>
                        <a:t>14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F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00D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>
                          <a:effectLst/>
                          <a:latin typeface="Graphik"/>
                        </a:rPr>
                        <a:t>304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F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00D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987452"/>
                  </a:ext>
                </a:extLst>
              </a:tr>
              <a:tr h="397255"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1">
                          <a:effectLst/>
                          <a:latin typeface="inherit"/>
                        </a:rPr>
                        <a:t>2021</a:t>
                      </a:r>
                      <a:endParaRPr lang="pt-BR" sz="1800" b="0">
                        <a:effectLst/>
                        <a:latin typeface="Graphik"/>
                      </a:endParaRP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F013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013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0E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>
                          <a:effectLst/>
                          <a:latin typeface="Graphik"/>
                        </a:rPr>
                        <a:t>354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F013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013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0E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>
                          <a:effectLst/>
                          <a:latin typeface="Graphik"/>
                        </a:rPr>
                        <a:t>126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F013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013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0E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>
                          <a:effectLst/>
                          <a:latin typeface="Graphik"/>
                        </a:rPr>
                        <a:t>33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F013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013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0E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>
                          <a:effectLst/>
                          <a:latin typeface="Graphik"/>
                        </a:rPr>
                        <a:t>513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F013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009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0E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001520"/>
                  </a:ext>
                </a:extLst>
              </a:tr>
              <a:tr h="397255"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1">
                          <a:effectLst/>
                          <a:latin typeface="inherit"/>
                        </a:rPr>
                        <a:t>2022</a:t>
                      </a:r>
                      <a:endParaRPr lang="pt-BR" sz="1800" b="0">
                        <a:effectLst/>
                        <a:latin typeface="Graphik"/>
                      </a:endParaRP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101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01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00E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5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>
                          <a:effectLst/>
                          <a:latin typeface="Graphik"/>
                        </a:rPr>
                        <a:t>727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101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01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00E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5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>
                          <a:effectLst/>
                          <a:latin typeface="Graphik"/>
                        </a:rPr>
                        <a:t>366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101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01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00E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5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>
                          <a:effectLst/>
                          <a:latin typeface="Graphik"/>
                        </a:rPr>
                        <a:t>306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101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01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00E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5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>
                          <a:effectLst/>
                          <a:latin typeface="Graphik"/>
                        </a:rPr>
                        <a:t>1 398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1014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00F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00E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5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028052"/>
                  </a:ext>
                </a:extLst>
              </a:tr>
              <a:tr h="397255"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1" dirty="0">
                          <a:effectLst/>
                          <a:latin typeface="inherit"/>
                        </a:rPr>
                        <a:t>2023</a:t>
                      </a:r>
                      <a:endParaRPr lang="pt-BR" sz="1800" b="0" dirty="0">
                        <a:effectLst/>
                        <a:latin typeface="Graphik"/>
                      </a:endParaRP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5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5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5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 dirty="0">
                          <a:effectLst/>
                          <a:latin typeface="Graphik"/>
                        </a:rPr>
                        <a:t>1 459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5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5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5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 dirty="0">
                          <a:effectLst/>
                          <a:latin typeface="Graphik"/>
                        </a:rPr>
                        <a:t>1 125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5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5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5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>
                          <a:effectLst/>
                          <a:latin typeface="Graphik"/>
                        </a:rPr>
                        <a:t>2 933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5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5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5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 dirty="0">
                          <a:effectLst/>
                          <a:latin typeface="Graphik"/>
                        </a:rPr>
                        <a:t>5 517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5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5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89104"/>
                  </a:ext>
                </a:extLst>
              </a:tr>
              <a:tr h="397255"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1" dirty="0">
                          <a:effectLst/>
                          <a:latin typeface="Graphik"/>
                        </a:rPr>
                        <a:t>2030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5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5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 dirty="0">
                          <a:effectLst/>
                          <a:latin typeface="Graphik"/>
                        </a:rPr>
                        <a:t>-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5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5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 dirty="0">
                          <a:effectLst/>
                          <a:latin typeface="Graphik"/>
                        </a:rPr>
                        <a:t>-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5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5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 dirty="0">
                          <a:effectLst/>
                          <a:latin typeface="Graphik"/>
                        </a:rPr>
                        <a:t>-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5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5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 dirty="0">
                          <a:effectLst/>
                          <a:latin typeface="Graphik"/>
                        </a:rPr>
                        <a:t>54 000 - 90 000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5018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542591"/>
                  </a:ext>
                </a:extLst>
              </a:tr>
              <a:tr h="397255"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1" dirty="0">
                          <a:effectLst/>
                          <a:latin typeface="inherit"/>
                        </a:rPr>
                        <a:t>2050 - NZE</a:t>
                      </a:r>
                      <a:endParaRPr lang="pt-BR" sz="1800" b="0" dirty="0">
                        <a:effectLst/>
                        <a:latin typeface="Graphik"/>
                      </a:endParaRP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3019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3019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>
                          <a:effectLst/>
                          <a:latin typeface="Graphik"/>
                        </a:rPr>
                        <a:t>-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3019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3019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 dirty="0">
                          <a:effectLst/>
                          <a:latin typeface="Graphik"/>
                        </a:rPr>
                        <a:t>-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3019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3019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 dirty="0">
                          <a:effectLst/>
                          <a:latin typeface="Graphik"/>
                        </a:rPr>
                        <a:t>-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3019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3019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900C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0" dirty="0">
                          <a:effectLst/>
                          <a:latin typeface="Graphik"/>
                        </a:rPr>
                        <a:t>720 000</a:t>
                      </a:r>
                    </a:p>
                  </a:txBody>
                  <a:tcPr marL="60784" marR="60784" marT="60784" marB="91176" anchor="ctr">
                    <a:lnL w="7620" cap="flat" cmpd="sng" algn="ctr">
                      <a:solidFill>
                        <a:srgbClr val="3019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009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221786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54A6EEFF-1A6A-D609-4E9E-661B0F96B4C9}"/>
              </a:ext>
            </a:extLst>
          </p:cNvPr>
          <p:cNvSpPr txBox="1"/>
          <p:nvPr/>
        </p:nvSpPr>
        <p:spPr>
          <a:xfrm>
            <a:off x="565824" y="5049278"/>
            <a:ext cx="110198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PEM = proton exchange membrane. Capacity in 2022 and 2023 is based on projects under construction or planned, with a disclosed start year of operation. Source: IEA Hydrogen Projects Database. NZE = Net Zero Emissions by 2050 Scenario.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7873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80663C0-AF84-42B0-994E-49798EBADD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516" y="869073"/>
            <a:ext cx="11937860" cy="5461200"/>
          </a:xfrm>
          <a:prstGeom prst="rect">
            <a:avLst/>
          </a:prstGeom>
        </p:spPr>
      </p:pic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188268" y="6482063"/>
            <a:ext cx="7052380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IEA (</a:t>
            </a:r>
            <a:r>
              <a:rPr lang="pt-BR" altLang="pt-BR" sz="1600" dirty="0" err="1">
                <a:uFillTx/>
              </a:rPr>
              <a:t>International</a:t>
            </a:r>
            <a:r>
              <a:rPr lang="pt-BR" altLang="pt-BR" sz="1600" dirty="0">
                <a:uFillTx/>
              </a:rPr>
              <a:t> Energy </a:t>
            </a:r>
            <a:r>
              <a:rPr lang="pt-BR" altLang="pt-BR" sz="1600" dirty="0" err="1">
                <a:uFillTx/>
              </a:rPr>
              <a:t>Agency</a:t>
            </a:r>
            <a:r>
              <a:rPr lang="pt-BR" altLang="pt-BR" sz="1600" dirty="0">
                <a:uFillTx/>
              </a:rPr>
              <a:t>) – </a:t>
            </a:r>
            <a:r>
              <a:rPr lang="pt-BR" altLang="pt-BR" sz="1600" dirty="0"/>
              <a:t>Global </a:t>
            </a:r>
            <a:r>
              <a:rPr lang="pt-BR" altLang="pt-BR" sz="1600" dirty="0" err="1"/>
              <a:t>Hydrogen</a:t>
            </a:r>
            <a:r>
              <a:rPr lang="pt-BR" altLang="pt-BR" sz="1600" dirty="0"/>
              <a:t> Review</a:t>
            </a:r>
            <a:r>
              <a:rPr lang="pt-BR" altLang="pt-BR" sz="1600" dirty="0">
                <a:uFillTx/>
              </a:rPr>
              <a:t>, </a:t>
            </a:r>
            <a:r>
              <a:rPr lang="pt-BR" altLang="pt-BR" sz="1600" dirty="0" err="1">
                <a:uFillTx/>
              </a:rPr>
              <a:t>October</a:t>
            </a:r>
            <a:r>
              <a:rPr lang="pt-BR" altLang="pt-BR" sz="1600" dirty="0">
                <a:uFillTx/>
              </a:rPr>
              <a:t> 2021.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H</a:t>
            </a:r>
            <a:r>
              <a:rPr lang="pt-BR" sz="32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2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 Verde 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– Custo em 2030 (Eólico e Solar FV)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FCD1E898-10F5-4525-9BDE-F421D3903EEA}"/>
              </a:ext>
            </a:extLst>
          </p:cNvPr>
          <p:cNvSpPr txBox="1"/>
          <p:nvPr/>
        </p:nvSpPr>
        <p:spPr>
          <a:xfrm>
            <a:off x="317634" y="949992"/>
            <a:ext cx="982861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000" spc="-15" dirty="0">
                <a:latin typeface="Arial"/>
                <a:cs typeface="Arial"/>
              </a:rPr>
              <a:t>Custos da produção de hidrogênio a longo prazo através de sistemas solares e eólicos.</a:t>
            </a: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E4250083-10F0-4CF0-A72E-206B9223B63A}"/>
              </a:ext>
            </a:extLst>
          </p:cNvPr>
          <p:cNvSpPr/>
          <p:nvPr/>
        </p:nvSpPr>
        <p:spPr>
          <a:xfrm>
            <a:off x="8674681" y="1493786"/>
            <a:ext cx="880744" cy="278765"/>
          </a:xfrm>
          <a:custGeom>
            <a:avLst/>
            <a:gdLst/>
            <a:ahLst/>
            <a:cxnLst/>
            <a:rect l="l" t="t" r="r" b="b"/>
            <a:pathLst>
              <a:path w="880745" h="278765">
                <a:moveTo>
                  <a:pt x="881137" y="-4633"/>
                </a:moveTo>
                <a:lnTo>
                  <a:pt x="812" y="-4633"/>
                </a:lnTo>
                <a:lnTo>
                  <a:pt x="812" y="274432"/>
                </a:lnTo>
                <a:lnTo>
                  <a:pt x="881137" y="274432"/>
                </a:lnTo>
                <a:lnTo>
                  <a:pt x="881137" y="-46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89AF40D-22C9-4459-B69B-B5B18961BE20}"/>
              </a:ext>
            </a:extLst>
          </p:cNvPr>
          <p:cNvSpPr txBox="1"/>
          <p:nvPr/>
        </p:nvSpPr>
        <p:spPr>
          <a:xfrm>
            <a:off x="2575168" y="5916443"/>
            <a:ext cx="5832910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Os melhores recursos podem não estar próximos dos principais centros de demanda, necessitando de transporte.</a:t>
            </a: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3FFDAE4-8EE2-41EB-8ED8-5DE0F13D2194}"/>
              </a:ext>
            </a:extLst>
          </p:cNvPr>
          <p:cNvSpPr/>
          <p:nvPr/>
        </p:nvSpPr>
        <p:spPr>
          <a:xfrm>
            <a:off x="11410140" y="5866157"/>
            <a:ext cx="588360" cy="2455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6CFDCC14-2A20-45F7-9A8F-20B9D93F8D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68" y="3115434"/>
            <a:ext cx="1914370" cy="339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57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F486FCE-4142-444D-8DCC-3FC499FEE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928" y="693713"/>
            <a:ext cx="5610923" cy="5908008"/>
          </a:xfrm>
          <a:prstGeom prst="rect">
            <a:avLst/>
          </a:prstGeom>
        </p:spPr>
      </p:pic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188268" y="6482063"/>
            <a:ext cx="11887934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uFillTx/>
              </a:rPr>
              <a:t>Fonte: IEA (</a:t>
            </a:r>
            <a:r>
              <a:rPr lang="pt-BR" altLang="pt-BR" sz="1600" dirty="0" err="1">
                <a:uFillTx/>
              </a:rPr>
              <a:t>International</a:t>
            </a:r>
            <a:r>
              <a:rPr lang="pt-BR" altLang="pt-BR" sz="1600" dirty="0">
                <a:uFillTx/>
              </a:rPr>
              <a:t> Energy </a:t>
            </a:r>
            <a:r>
              <a:rPr lang="pt-BR" altLang="pt-BR" sz="1600" dirty="0" err="1">
                <a:uFillTx/>
              </a:rPr>
              <a:t>Agency</a:t>
            </a:r>
            <a:r>
              <a:rPr lang="pt-BR" altLang="pt-BR" sz="1600" dirty="0">
                <a:uFillTx/>
              </a:rPr>
              <a:t>), </a:t>
            </a:r>
            <a:r>
              <a:rPr lang="pt-BR" altLang="pt-BR" sz="1600" dirty="0" err="1"/>
              <a:t>Hydrogen</a:t>
            </a:r>
            <a:r>
              <a:rPr lang="pt-BR" altLang="pt-BR" sz="1600" dirty="0"/>
              <a:t> in </a:t>
            </a:r>
            <a:r>
              <a:rPr lang="pt-BR" altLang="pt-BR" sz="1600" dirty="0" err="1"/>
              <a:t>Latin</a:t>
            </a:r>
            <a:r>
              <a:rPr lang="pt-BR" altLang="pt-BR" sz="1600" dirty="0"/>
              <a:t> </a:t>
            </a:r>
            <a:r>
              <a:rPr lang="pt-BR" altLang="pt-BR" sz="1600" dirty="0" err="1"/>
              <a:t>America</a:t>
            </a:r>
            <a:r>
              <a:rPr lang="pt-BR" altLang="pt-BR" sz="1600" dirty="0">
                <a:uFillTx/>
              </a:rPr>
              <a:t> – </a:t>
            </a:r>
            <a:r>
              <a:rPr lang="pt-BR" altLang="pt-BR" sz="1600" dirty="0" err="1">
                <a:uFillTx/>
              </a:rPr>
              <a:t>From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near-term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opportunities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to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large-scale</a:t>
            </a:r>
            <a:r>
              <a:rPr lang="pt-BR" altLang="pt-BR" sz="1600" dirty="0">
                <a:uFillTx/>
              </a:rPr>
              <a:t> </a:t>
            </a:r>
            <a:r>
              <a:rPr lang="pt-BR" altLang="pt-BR" sz="1600" dirty="0" err="1">
                <a:uFillTx/>
              </a:rPr>
              <a:t>deployment</a:t>
            </a:r>
            <a:r>
              <a:rPr lang="pt-BR" altLang="pt-BR" sz="1600" dirty="0">
                <a:uFillTx/>
              </a:rPr>
              <a:t>, August 2021.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E0F3241-E132-47D0-A423-902043A28A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686" y="2176757"/>
            <a:ext cx="2897552" cy="3738521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106" y="108253"/>
            <a:ext cx="11200214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H</a:t>
            </a:r>
            <a:r>
              <a:rPr lang="pt-BR" sz="3200" b="1" baseline="-25000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2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  <a:latin typeface="+mn-lt"/>
              </a:rPr>
              <a:t> Verde 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– LCOH por Eletrolise na América Latina em 2050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3FFDAE4-8EE2-41EB-8ED8-5DE0F13D2194}"/>
              </a:ext>
            </a:extLst>
          </p:cNvPr>
          <p:cNvSpPr/>
          <p:nvPr/>
        </p:nvSpPr>
        <p:spPr>
          <a:xfrm>
            <a:off x="5301706" y="5669738"/>
            <a:ext cx="588360" cy="2455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77AF9EB-CAFE-4607-BC16-7304EE8074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3919" y="1101568"/>
            <a:ext cx="4865030" cy="490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69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8">
            <a:extLst>
              <a:ext uri="{FF2B5EF4-FFF2-40B4-BE49-F238E27FC236}">
                <a16:creationId xmlns:a16="http://schemas.microsoft.com/office/drawing/2014/main" id="{B0766484-C006-4909-98BF-E06DE5972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42" y="6454331"/>
            <a:ext cx="11598441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r>
              <a:rPr lang="pt-BR" altLang="pt-BR" sz="1600" dirty="0">
                <a:uFillTx/>
              </a:rPr>
              <a:t>Fonte:  G. </a:t>
            </a:r>
            <a:r>
              <a:rPr lang="pt-BR" altLang="pt-BR" sz="1600" dirty="0" err="1">
                <a:uFillTx/>
              </a:rPr>
              <a:t>Spazzafumo</a:t>
            </a:r>
            <a:r>
              <a:rPr lang="pt-BR" altLang="pt-BR" sz="1600" dirty="0"/>
              <a:t>, Power </a:t>
            </a:r>
            <a:r>
              <a:rPr lang="pt-BR" altLang="pt-BR" sz="1600" dirty="0" err="1"/>
              <a:t>to</a:t>
            </a:r>
            <a:r>
              <a:rPr lang="pt-BR" altLang="pt-BR" sz="1600" dirty="0"/>
              <a:t> </a:t>
            </a:r>
            <a:r>
              <a:rPr lang="pt-BR" altLang="pt-BR" sz="1600" dirty="0" err="1"/>
              <a:t>Fuel</a:t>
            </a:r>
            <a:r>
              <a:rPr lang="pt-BR" altLang="pt-BR" sz="1600" dirty="0"/>
              <a:t> – </a:t>
            </a:r>
            <a:r>
              <a:rPr lang="pt-BR" altLang="pt-BR" sz="1600" dirty="0" err="1"/>
              <a:t>How</a:t>
            </a:r>
            <a:r>
              <a:rPr lang="pt-BR" altLang="pt-BR" sz="1600" dirty="0"/>
              <a:t> </a:t>
            </a:r>
            <a:r>
              <a:rPr lang="pt-BR" altLang="pt-BR" sz="1600" dirty="0" err="1"/>
              <a:t>to</a:t>
            </a:r>
            <a:r>
              <a:rPr lang="pt-BR" altLang="pt-BR" sz="1600" dirty="0"/>
              <a:t> </a:t>
            </a:r>
            <a:r>
              <a:rPr lang="pt-BR" altLang="pt-BR" sz="1600" dirty="0" err="1"/>
              <a:t>Speed</a:t>
            </a:r>
            <a:r>
              <a:rPr lang="pt-BR" altLang="pt-BR" sz="1600" dirty="0"/>
              <a:t> </a:t>
            </a:r>
            <a:r>
              <a:rPr lang="pt-BR" altLang="pt-BR" sz="1600" dirty="0" err="1"/>
              <a:t>Up</a:t>
            </a:r>
            <a:r>
              <a:rPr lang="pt-BR" altLang="pt-BR" sz="1600" dirty="0"/>
              <a:t> a </a:t>
            </a:r>
            <a:r>
              <a:rPr lang="pt-BR" altLang="pt-BR" sz="1600" dirty="0" err="1"/>
              <a:t>Hydrogen</a:t>
            </a:r>
            <a:r>
              <a:rPr lang="pt-BR" altLang="pt-BR" sz="1600" dirty="0"/>
              <a:t> </a:t>
            </a:r>
            <a:r>
              <a:rPr lang="pt-BR" altLang="pt-BR" sz="1600" dirty="0" err="1"/>
              <a:t>Economy</a:t>
            </a:r>
            <a:r>
              <a:rPr lang="pt-BR" altLang="pt-BR" sz="1600" dirty="0"/>
              <a:t>, Elsevier, 2021</a:t>
            </a:r>
            <a:r>
              <a:rPr lang="pt-BR" altLang="pt-BR" sz="1600" dirty="0">
                <a:uFillTx/>
              </a:rPr>
              <a:t>.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C19683F-9ECA-4259-83D8-659D2FB31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42" y="78821"/>
            <a:ext cx="11473993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</a:rPr>
              <a:t>Hidrogênio Verde – 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Integração</a:t>
            </a:r>
            <a:r>
              <a:rPr lang="pt-BR" sz="3200" b="1" u="sng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</a:rPr>
              <a:t> 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55AF6FE-E355-D256-6C83-892149287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526" y="836699"/>
            <a:ext cx="7609071" cy="565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83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8">
            <a:extLst>
              <a:ext uri="{FF2B5EF4-FFF2-40B4-BE49-F238E27FC236}">
                <a16:creationId xmlns:a16="http://schemas.microsoft.com/office/drawing/2014/main" id="{B0766484-C006-4909-98BF-E06DE5972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42" y="6454331"/>
            <a:ext cx="11598441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typeface="Calibri" panose="020F0502020204030204" pitchFamily="34" charset="0"/>
              </a:defRPr>
            </a:lvl9pPr>
          </a:lstStyle>
          <a:p>
            <a:r>
              <a:rPr lang="pt-BR" altLang="pt-BR" sz="1600" dirty="0">
                <a:uFillTx/>
              </a:rPr>
              <a:t>Fonte:  </a:t>
            </a:r>
            <a:r>
              <a:rPr lang="pt-BR" altLang="pt-BR" sz="1600" dirty="0"/>
              <a:t>R. Neugebauer, </a:t>
            </a:r>
            <a:r>
              <a:rPr lang="pt-BR" altLang="pt-BR" sz="1600" dirty="0" err="1"/>
              <a:t>Hydrogen</a:t>
            </a:r>
            <a:r>
              <a:rPr lang="pt-BR" altLang="pt-BR" sz="1600" dirty="0"/>
              <a:t> Technologies, Springer, 2022</a:t>
            </a:r>
            <a:r>
              <a:rPr lang="pt-BR" altLang="pt-BR" sz="1600" dirty="0">
                <a:uFillTx/>
              </a:rPr>
              <a:t>.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C19683F-9ECA-4259-83D8-659D2FB31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42" y="78821"/>
            <a:ext cx="11473993" cy="582211"/>
          </a:xfrm>
          <a:prstGeom prst="rect">
            <a:avLst/>
          </a:prstGeom>
          <a:gradFill rotWithShape="0">
            <a:gsLst>
              <a:gs pos="0">
                <a:srgbClr val="66FF99"/>
              </a:gs>
              <a:gs pos="100000">
                <a:srgbClr val="66FF99">
                  <a:shade val="46275"/>
                </a:srgbClr>
              </a:gs>
            </a:gsLst>
            <a:lin ang="5400000" scaled="1"/>
          </a:gradFill>
          <a:ln>
            <a:noFill/>
          </a:ln>
          <a:effectLst/>
          <a:scene3d>
            <a:camera prst="legacyObliqueBottomLeft"/>
            <a:lightRig rig="legacyFlat3" dir="r"/>
          </a:scene3d>
          <a:sp3d extrusionH="430200" prstMaterial="legacyMetal">
            <a:bevelT w="13500" h="13500" prst="angle"/>
            <a:bevelB w="13500" h="13500" prst="angle"/>
            <a:extrusionClr>
              <a:srgbClr val="66FF99"/>
            </a:extrusionClr>
          </a:sp3d>
        </p:spPr>
        <p:txBody>
          <a:bodyPr wrap="square" lIns="90488" tIns="44450" rIns="90488" bIns="44450">
            <a:spAutoFit/>
            <a:flatTx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</a:rPr>
              <a:t>Hidrogênio Verde – </a:t>
            </a: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Integração</a:t>
            </a:r>
            <a:r>
              <a:rPr lang="pt-BR" sz="3200" b="1" u="sng" dirty="0">
                <a:effectLst>
                  <a:outerShdw blurRad="38100" dist="38100" dir="2700000" algn="tl">
                    <a:srgbClr val="FFFFFF"/>
                  </a:outerShdw>
                </a:effectLst>
                <a:uFillTx/>
              </a:rPr>
              <a:t> </a:t>
            </a:r>
            <a:endParaRPr lang="pt-B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uFillTx/>
              <a:latin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E7E2DC2-AA9A-CF46-31C5-5AB2E9DEF0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2" t="2612" b="1340"/>
          <a:stretch/>
        </p:blipFill>
        <p:spPr>
          <a:xfrm>
            <a:off x="3185220" y="828431"/>
            <a:ext cx="5869683" cy="562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945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29509</TotalTime>
  <Words>1970</Words>
  <Application>Microsoft Office PowerPoint</Application>
  <PresentationFormat>Widescreen</PresentationFormat>
  <Paragraphs>234</Paragraphs>
  <Slides>38</Slides>
  <Notes>29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9" baseType="lpstr">
      <vt:lpstr>AdvPS7C2E</vt:lpstr>
      <vt:lpstr>Arial</vt:lpstr>
      <vt:lpstr>Calibri</vt:lpstr>
      <vt:lpstr>Calibri Light</vt:lpstr>
      <vt:lpstr>CIDFont+F3</vt:lpstr>
      <vt:lpstr>Graphik</vt:lpstr>
      <vt:lpstr>inherit</vt:lpstr>
      <vt:lpstr>Lucida Sans</vt:lpstr>
      <vt:lpstr>Nixie One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Microsoft Office</dc:creator>
  <cp:lastModifiedBy>Edilson Mineiro Sá Jr.</cp:lastModifiedBy>
  <cp:revision>520</cp:revision>
  <dcterms:created xsi:type="dcterms:W3CDTF">2019-02-21T14:27:00Z</dcterms:created>
  <dcterms:modified xsi:type="dcterms:W3CDTF">2023-06-25T20:31:19Z</dcterms:modified>
</cp:coreProperties>
</file>